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57" r:id="rId5"/>
    <p:sldId id="358" r:id="rId6"/>
    <p:sldId id="359" r:id="rId7"/>
    <p:sldId id="360" r:id="rId8"/>
    <p:sldId id="361" r:id="rId9"/>
    <p:sldId id="356" r:id="rId10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0F21"/>
    <a:srgbClr val="D95411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984D69-3C52-445B-A810-DD4F374897B6}" v="6" dt="2021-10-07T08:50:26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66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94BA057-8F2A-49CA-8492-26E01BAA35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3818D43-F298-4AA2-AE9D-BD9DBD5E86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9AE8C24-7663-4755-BD64-18CEC292F724}" type="datetimeFigureOut">
              <a:rPr lang="it-IT"/>
              <a:pPr>
                <a:defRPr/>
              </a:pPr>
              <a:t>17/11/2021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7ACB1-6663-43E9-8615-5FC55A293F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0CE4EB-6312-4E8C-A875-AD472E914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4BA86B-9A5B-471A-A51F-59D1541E3FC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438834E-CBAD-4B9B-A8A7-E00DBB0431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3BCA582-712A-4F77-9278-CD4D93C5D8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43CA8C9-0B8A-4A55-9FED-2A577EA87A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9A3A620-0AED-435F-87EC-F60DA6EFABF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D5C1513F-4364-4255-A3B2-D95FC76720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4E20FAA0-6CD1-47FE-8442-01C027B07D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E089B42F-5DF8-46B2-B64F-0F197D49EE0B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briefly</a:t>
            </a:r>
            <a:r>
              <a:rPr lang="it-IT" dirty="0"/>
              <a:t> the theory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on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B42F-5DF8-46B2-B64F-0F197D49EE0B}" type="slidenum">
              <a:rPr lang="it-IT" altLang="it-IT" smtClean="0"/>
              <a:pPr/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6781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Introduce strategies, </a:t>
            </a:r>
            <a:r>
              <a:rPr lang="it-IT" dirty="0" err="1"/>
              <a:t>tests</a:t>
            </a:r>
            <a:r>
              <a:rPr lang="it-IT" dirty="0"/>
              <a:t>, and report debugging </a:t>
            </a:r>
            <a:r>
              <a:rPr lang="it-IT" dirty="0" err="1"/>
              <a:t>problems</a:t>
            </a:r>
            <a:r>
              <a:rPr lang="it-IT" dirty="0"/>
              <a:t>, compilation options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B42F-5DF8-46B2-B64F-0F197D49EE0B}" type="slidenum">
              <a:rPr lang="it-IT" altLang="it-IT" smtClean="0"/>
              <a:pPr/>
              <a:t>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1172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Present</a:t>
            </a:r>
            <a:r>
              <a:rPr lang="it-IT" dirty="0"/>
              <a:t> data and </a:t>
            </a:r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/>
              <a:t>results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B42F-5DF8-46B2-B64F-0F197D49EE0B}" type="slidenum">
              <a:rPr lang="it-IT" altLang="it-IT" smtClean="0"/>
              <a:pPr/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02913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Present</a:t>
            </a:r>
            <a:r>
              <a:rPr lang="it-IT" dirty="0"/>
              <a:t> data and </a:t>
            </a:r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/>
              <a:t>results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B42F-5DF8-46B2-B64F-0F197D49EE0B}" type="slidenum">
              <a:rPr lang="it-IT" altLang="it-IT" smtClean="0"/>
              <a:pPr/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070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6">
            <a:extLst>
              <a:ext uri="{FF2B5EF4-FFF2-40B4-BE49-F238E27FC236}">
                <a16:creationId xmlns:a16="http://schemas.microsoft.com/office/drawing/2014/main" id="{566F108F-37FB-4BEE-91A3-49D240F349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559050"/>
            <a:ext cx="624998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83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6">
            <a:extLst>
              <a:ext uri="{FF2B5EF4-FFF2-40B4-BE49-F238E27FC236}">
                <a16:creationId xmlns:a16="http://schemas.microsoft.com/office/drawing/2014/main" id="{912092A8-443B-42DB-A7C4-CC8770689A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651000"/>
            <a:ext cx="56165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23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32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SigilloLogoLAST_WhiteOK">
            <a:extLst>
              <a:ext uri="{FF2B5EF4-FFF2-40B4-BE49-F238E27FC236}">
                <a16:creationId xmlns:a16="http://schemas.microsoft.com/office/drawing/2014/main" id="{0A19595C-2E2B-4F61-9B5C-9EE7020EC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027238"/>
            <a:ext cx="6264275" cy="280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70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212F5B8-C118-4D3E-8E9A-7A1FC920DC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96838" y="0"/>
            <a:ext cx="9240838" cy="1008063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3" name="Immagine 7">
            <a:extLst>
              <a:ext uri="{FF2B5EF4-FFF2-40B4-BE49-F238E27FC236}">
                <a16:creationId xmlns:a16="http://schemas.microsoft.com/office/drawing/2014/main" id="{3B23D760-9C5E-4FB7-AC5A-CFF061A8B8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52400"/>
            <a:ext cx="253047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3E17185-F903-4061-8AA0-E9F60A7BBC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793750" y="9382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it-IT" altLang="it-IT" sz="28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73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BD389D0-D9AA-45D8-8574-AEE5A92828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80975" y="0"/>
            <a:ext cx="9336088" cy="576263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3" name="Immagine 7">
            <a:extLst>
              <a:ext uri="{FF2B5EF4-FFF2-40B4-BE49-F238E27FC236}">
                <a16:creationId xmlns:a16="http://schemas.microsoft.com/office/drawing/2014/main" id="{AC35E195-0B51-412C-BE8B-9DFFD68F62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95263"/>
            <a:ext cx="303688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16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D92AD7B-7365-41D4-A9CC-F55E60ED5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F90E89D-8E2F-4CE5-BF6A-89335EAB14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2686107-2F26-408E-90E3-FAFF22EE6B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D1E12F8-DF16-4E5C-ABF1-6DB28C171A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9285B96-D082-470F-9AAC-8A3C636322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4B6447B9-7737-43BD-81C9-3381C4CF6C30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2613320-53DF-4E92-BE38-65624D44622A}"/>
              </a:ext>
            </a:extLst>
          </p:cNvPr>
          <p:cNvSpPr/>
          <p:nvPr/>
        </p:nvSpPr>
        <p:spPr>
          <a:xfrm>
            <a:off x="-962930" y="1212396"/>
            <a:ext cx="10946033" cy="51398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b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Quantum Information and Computing</a:t>
            </a:r>
          </a:p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2021 - 2022</a:t>
            </a:r>
          </a:p>
          <a:p>
            <a:pPr algn="ctr"/>
            <a:endParaRPr lang="it-IT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Saverio Monaco</a:t>
            </a:r>
          </a:p>
          <a:p>
            <a:pPr algn="ctr"/>
            <a:r>
              <a:rPr lang="it-IT" sz="3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28/11/2021</a:t>
            </a:r>
          </a:p>
          <a:p>
            <a:pPr algn="ctr"/>
            <a:endParaRPr lang="it-IT" sz="36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 of the Time Independent </a:t>
            </a:r>
          </a:p>
          <a:p>
            <a:pPr algn="ctr"/>
            <a:r>
              <a:rPr lang="it-IT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Schrödinger</a:t>
            </a:r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Equation for </a:t>
            </a:r>
          </a:p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</a:t>
            </a:r>
            <a:r>
              <a:rPr lang="it-IT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armonic</a:t>
            </a:r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oscillator</a:t>
            </a:r>
            <a:endParaRPr lang="it-IT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561B627-DAE3-4A7A-8A43-EAB450725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8" y="5595146"/>
            <a:ext cx="1617889" cy="115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7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ipse 28">
            <a:extLst>
              <a:ext uri="{FF2B5EF4-FFF2-40B4-BE49-F238E27FC236}">
                <a16:creationId xmlns:a16="http://schemas.microsoft.com/office/drawing/2014/main" id="{FBA089FF-2432-44EE-936E-7AC85724D688}"/>
              </a:ext>
            </a:extLst>
          </p:cNvPr>
          <p:cNvSpPr/>
          <p:nvPr/>
        </p:nvSpPr>
        <p:spPr>
          <a:xfrm>
            <a:off x="802800" y="3711817"/>
            <a:ext cx="1645920" cy="1679183"/>
          </a:xfrm>
          <a:prstGeom prst="ellipse">
            <a:avLst/>
          </a:prstGeom>
          <a:solidFill>
            <a:srgbClr val="000000">
              <a:alpha val="0"/>
            </a:srgbClr>
          </a:solidFill>
          <a:ln w="36000">
            <a:solidFill>
              <a:srgbClr val="000000"/>
            </a:solidFill>
          </a:ln>
        </p:spPr>
        <p:txBody>
          <a:bodyPr wrap="square" tIns="180000" rIns="216000" rtlCol="0" anchor="ctr" anchorCtr="0">
            <a:noAutofit/>
          </a:bodyPr>
          <a:lstStyle/>
          <a:p>
            <a:pPr algn="r" eaLnBrk="1" hangingPunct="1">
              <a:defRPr sz="2800" b="0" dirty="0">
                <a:solidFill>
                  <a:schemeClr val="bg1"/>
                </a:solidFill>
              </a:defRPr>
            </a:pPr>
            <a:endParaRPr lang="it-IT" sz="2800" b="0" dirty="0">
              <a:solidFill>
                <a:srgbClr val="000000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A2177541-7C94-4CC6-AD76-2312C72B3039}"/>
              </a:ext>
            </a:extLst>
          </p:cNvPr>
          <p:cNvSpPr/>
          <p:nvPr/>
        </p:nvSpPr>
        <p:spPr bwMode="auto">
          <a:xfrm>
            <a:off x="1466758" y="3604067"/>
            <a:ext cx="1645920" cy="18531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0E3EF554-72A4-4844-9391-B615B4030596}"/>
              </a:ext>
            </a:extLst>
          </p:cNvPr>
          <p:cNvSpPr/>
          <p:nvPr/>
        </p:nvSpPr>
        <p:spPr bwMode="auto">
          <a:xfrm>
            <a:off x="643798" y="4494467"/>
            <a:ext cx="1645920" cy="9627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A7A617F-E94E-45F3-BF7B-6B8D74AC8DA7}"/>
              </a:ext>
            </a:extLst>
          </p:cNvPr>
          <p:cNvSpPr/>
          <p:nvPr/>
        </p:nvSpPr>
        <p:spPr>
          <a:xfrm>
            <a:off x="-96871" y="997020"/>
            <a:ext cx="1957588" cy="677108"/>
          </a:xfrm>
          <a:prstGeom prst="rect">
            <a:avLst/>
          </a:prstGeom>
          <a:solidFill>
            <a:srgbClr val="B20F2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Theory</a:t>
            </a:r>
            <a:r>
              <a:rPr lang="it-IT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A1CE1FA-DCDE-4A09-9447-C77F141D53C3}"/>
                  </a:ext>
                </a:extLst>
              </p:cNvPr>
              <p:cNvSpPr txBox="1"/>
              <p:nvPr/>
            </p:nvSpPr>
            <p:spPr bwMode="auto">
              <a:xfrm>
                <a:off x="596808" y="1713118"/>
                <a:ext cx="5186361" cy="888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eaLnBrk="1" hangingPunct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 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ℏ≡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≡1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r" eaLnBrk="1" hangingPunct="1"/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A1CE1FA-DCDE-4A09-9447-C77F141D5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808" y="1713118"/>
                <a:ext cx="5186361" cy="888435"/>
              </a:xfrm>
              <a:prstGeom prst="rect">
                <a:avLst/>
              </a:prstGeom>
              <a:blipFill>
                <a:blip r:embed="rId3"/>
                <a:stretch>
                  <a:fillRect l="-17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371A21C-1FDF-4F35-A609-D84FF5691201}"/>
                  </a:ext>
                </a:extLst>
              </p:cNvPr>
              <p:cNvSpPr txBox="1"/>
              <p:nvPr/>
            </p:nvSpPr>
            <p:spPr bwMode="auto">
              <a:xfrm>
                <a:off x="596808" y="2069725"/>
                <a:ext cx="1921670" cy="91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r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371A21C-1FDF-4F35-A609-D84FF5691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808" y="2069725"/>
                <a:ext cx="1921670" cy="914400"/>
              </a:xfrm>
              <a:prstGeom prst="rect">
                <a:avLst/>
              </a:prstGeom>
              <a:blipFill>
                <a:blip r:embed="rId4"/>
                <a:stretch>
                  <a:fillRect l="-47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E463B89-6D49-4FD2-A177-E826574CB83B}"/>
                  </a:ext>
                </a:extLst>
              </p:cNvPr>
              <p:cNvSpPr txBox="1"/>
              <p:nvPr/>
            </p:nvSpPr>
            <p:spPr bwMode="auto">
              <a:xfrm>
                <a:off x="596808" y="2526925"/>
                <a:ext cx="3554423" cy="91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eaLnBrk="1" hangingPunct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,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  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E463B89-6D49-4FD2-A177-E826574CB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808" y="2526925"/>
                <a:ext cx="3554423" cy="914400"/>
              </a:xfrm>
              <a:prstGeom prst="rect">
                <a:avLst/>
              </a:prstGeom>
              <a:blipFill>
                <a:blip r:embed="rId5"/>
                <a:stretch>
                  <a:fillRect l="-25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89C6D08E-F7DF-4CFD-A403-5D2BE6DFC082}"/>
              </a:ext>
            </a:extLst>
          </p:cNvPr>
          <p:cNvSpPr/>
          <p:nvPr/>
        </p:nvSpPr>
        <p:spPr bwMode="auto">
          <a:xfrm>
            <a:off x="215195" y="1730921"/>
            <a:ext cx="106230" cy="1570018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198640E-8D19-44A9-82E7-FC93BC6803AB}"/>
                  </a:ext>
                </a:extLst>
              </p:cNvPr>
              <p:cNvSpPr txBox="1"/>
              <p:nvPr/>
            </p:nvSpPr>
            <p:spPr bwMode="auto">
              <a:xfrm>
                <a:off x="5041260" y="1713118"/>
                <a:ext cx="4079948" cy="817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r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198640E-8D19-44A9-82E7-FC93BC680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1260" y="1713118"/>
                <a:ext cx="4079948" cy="817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E34060A-9A18-44FE-8994-9723D43671F0}"/>
                  </a:ext>
                </a:extLst>
              </p:cNvPr>
              <p:cNvSpPr txBox="1"/>
              <p:nvPr/>
            </p:nvSpPr>
            <p:spPr bwMode="auto">
              <a:xfrm>
                <a:off x="5041259" y="2530536"/>
                <a:ext cx="3061744" cy="817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r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E34060A-9A18-44FE-8994-9723D4367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1259" y="2530536"/>
                <a:ext cx="3061744" cy="8174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arentesi graffa aperta 13">
            <a:extLst>
              <a:ext uri="{FF2B5EF4-FFF2-40B4-BE49-F238E27FC236}">
                <a16:creationId xmlns:a16="http://schemas.microsoft.com/office/drawing/2014/main" id="{C63A930D-D6A3-44FA-9918-FDECD24582DE}"/>
              </a:ext>
            </a:extLst>
          </p:cNvPr>
          <p:cNvSpPr/>
          <p:nvPr/>
        </p:nvSpPr>
        <p:spPr bwMode="auto">
          <a:xfrm>
            <a:off x="4853071" y="1793475"/>
            <a:ext cx="145023" cy="1408407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825AF67-20A2-46C7-A1B4-870B1EA8062F}"/>
                  </a:ext>
                </a:extLst>
              </p:cNvPr>
              <p:cNvSpPr txBox="1"/>
              <p:nvPr/>
            </p:nvSpPr>
            <p:spPr bwMode="auto">
              <a:xfrm>
                <a:off x="1941334" y="3510696"/>
                <a:ext cx="5261332" cy="91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r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825AF67-20A2-46C7-A1B4-870B1EA80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1334" y="3510696"/>
                <a:ext cx="5261332" cy="9144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D5E800B5-D6CD-4F55-85C6-8A6BF7112A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9225" y="4639242"/>
            <a:ext cx="6344765" cy="21005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53B7F50A-1B71-4DDE-90AB-A0E36B53181A}"/>
                  </a:ext>
                </a:extLst>
              </p:cNvPr>
              <p:cNvSpPr txBox="1"/>
              <p:nvPr/>
            </p:nvSpPr>
            <p:spPr bwMode="auto">
              <a:xfrm>
                <a:off x="7081234" y="5176784"/>
                <a:ext cx="1562100" cy="91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0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53B7F50A-1B71-4DDE-90AB-A0E36B531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81234" y="5176784"/>
                <a:ext cx="1562100" cy="9144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D29712F5-F824-4A12-B3C4-9EE5376AD7B4}"/>
              </a:ext>
            </a:extLst>
          </p:cNvPr>
          <p:cNvSpPr/>
          <p:nvPr/>
        </p:nvSpPr>
        <p:spPr bwMode="auto">
          <a:xfrm>
            <a:off x="4527818" y="2423269"/>
            <a:ext cx="265030" cy="17324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31EB8174-9A48-4A7F-9551-389AD394B098}"/>
              </a:ext>
            </a:extLst>
          </p:cNvPr>
          <p:cNvSpPr/>
          <p:nvPr/>
        </p:nvSpPr>
        <p:spPr bwMode="auto">
          <a:xfrm rot="6852022">
            <a:off x="4659735" y="3269667"/>
            <a:ext cx="265030" cy="17324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riangolo isoscele 26">
            <a:extLst>
              <a:ext uri="{FF2B5EF4-FFF2-40B4-BE49-F238E27FC236}">
                <a16:creationId xmlns:a16="http://schemas.microsoft.com/office/drawing/2014/main" id="{A78F68F2-BA4B-4ED0-BEE2-4459E47362DB}"/>
              </a:ext>
            </a:extLst>
          </p:cNvPr>
          <p:cNvSpPr/>
          <p:nvPr/>
        </p:nvSpPr>
        <p:spPr bwMode="auto">
          <a:xfrm rot="5400000">
            <a:off x="1441674" y="3675722"/>
            <a:ext cx="196850" cy="146682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9454E8D0-FD36-4351-AB2A-E28E06DD6C02}"/>
              </a:ext>
            </a:extLst>
          </p:cNvPr>
          <p:cNvSpPr/>
          <p:nvPr/>
        </p:nvSpPr>
        <p:spPr bwMode="auto">
          <a:xfrm rot="10800000">
            <a:off x="704375" y="4478067"/>
            <a:ext cx="196850" cy="146682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DD6FCA9B-6A47-4910-B9D5-9402F16E2973}"/>
                  </a:ext>
                </a:extLst>
              </p:cNvPr>
              <p:cNvSpPr txBox="1"/>
              <p:nvPr/>
            </p:nvSpPr>
            <p:spPr bwMode="auto">
              <a:xfrm>
                <a:off x="867932" y="3690157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DD6FCA9B-6A47-4910-B9D5-9402F16E2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7932" y="3690157"/>
                <a:ext cx="914400" cy="9144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ccia bidirezionale orizzontale 29">
            <a:extLst>
              <a:ext uri="{FF2B5EF4-FFF2-40B4-BE49-F238E27FC236}">
                <a16:creationId xmlns:a16="http://schemas.microsoft.com/office/drawing/2014/main" id="{BC4136B4-6ED3-4A31-9FB1-C9099ADF8B58}"/>
              </a:ext>
            </a:extLst>
          </p:cNvPr>
          <p:cNvSpPr/>
          <p:nvPr/>
        </p:nvSpPr>
        <p:spPr bwMode="auto">
          <a:xfrm>
            <a:off x="6810571" y="5566667"/>
            <a:ext cx="392095" cy="161033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11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A7A617F-E94E-45F3-BF7B-6B8D74AC8DA7}"/>
              </a:ext>
            </a:extLst>
          </p:cNvPr>
          <p:cNvSpPr/>
          <p:nvPr/>
        </p:nvSpPr>
        <p:spPr>
          <a:xfrm>
            <a:off x="-95206" y="997217"/>
            <a:ext cx="4612160" cy="677108"/>
          </a:xfrm>
          <a:prstGeom prst="rect">
            <a:avLst/>
          </a:prstGeom>
          <a:solidFill>
            <a:srgbClr val="B20F2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Development</a:t>
            </a:r>
            <a:r>
              <a:rPr lang="it-IT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475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A7A617F-E94E-45F3-BF7B-6B8D74AC8DA7}"/>
              </a:ext>
            </a:extLst>
          </p:cNvPr>
          <p:cNvSpPr/>
          <p:nvPr/>
        </p:nvSpPr>
        <p:spPr>
          <a:xfrm>
            <a:off x="-94704" y="991675"/>
            <a:ext cx="2073003" cy="677108"/>
          </a:xfrm>
          <a:prstGeom prst="rect">
            <a:avLst/>
          </a:prstGeom>
          <a:solidFill>
            <a:srgbClr val="B20F2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  <a:r>
              <a:rPr lang="it-IT" sz="3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it-IT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57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A7A617F-E94E-45F3-BF7B-6B8D74AC8DA7}"/>
              </a:ext>
            </a:extLst>
          </p:cNvPr>
          <p:cNvSpPr/>
          <p:nvPr/>
        </p:nvSpPr>
        <p:spPr>
          <a:xfrm>
            <a:off x="-93053" y="991675"/>
            <a:ext cx="3130986" cy="677108"/>
          </a:xfrm>
          <a:prstGeom prst="rect">
            <a:avLst/>
          </a:prstGeom>
          <a:solidFill>
            <a:srgbClr val="B20F2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Bibliography</a:t>
            </a:r>
            <a:r>
              <a:rPr lang="it-IT" sz="3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it-IT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99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69AAD7CB-2301-461E-A13D-14C29E779385}"/>
              </a:ext>
            </a:extLst>
          </p:cNvPr>
          <p:cNvSpPr/>
          <p:nvPr/>
        </p:nvSpPr>
        <p:spPr>
          <a:xfrm>
            <a:off x="1044262" y="3609880"/>
            <a:ext cx="7176243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3200" b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/>
                <a:cs typeface="Arial"/>
              </a:rPr>
              <a:t>Thanks for the </a:t>
            </a:r>
            <a:r>
              <a:rPr lang="it-IT" sz="3200" b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/>
                <a:cs typeface="Arial"/>
              </a:rPr>
              <a:t>attention</a:t>
            </a:r>
            <a:endParaRPr lang="it-IT" dirty="0" err="1"/>
          </a:p>
          <a:p>
            <a:pPr algn="ctr"/>
            <a:r>
              <a:rPr lang="it-IT" sz="3200" b="0" dirty="0">
                <a:ln w="9525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Arial"/>
                <a:cs typeface="Arial"/>
              </a:rPr>
              <a:t>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79372435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tIns="180000" rIns="216000" anchor="ctr" anchorCtr="0">
        <a:noAutofit/>
      </a:bodyPr>
      <a:lstStyle>
        <a:defPPr algn="r" eaLnBrk="1" hangingPunct="1">
          <a:defRPr sz="2800" b="0" dirty="0">
            <a:solidFill>
              <a:schemeClr val="bg1"/>
            </a:solidFill>
          </a:defRPr>
        </a:defPPr>
      </a:lstStyle>
    </a:tx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3DCBB690369764B9D43BECCAB70C09E" ma:contentTypeVersion="2" ma:contentTypeDescription="Creare un nuovo documento." ma:contentTypeScope="" ma:versionID="afb4f6f0e8768aece4ced0bc8b592aa8">
  <xsd:schema xmlns:xsd="http://www.w3.org/2001/XMLSchema" xmlns:xs="http://www.w3.org/2001/XMLSchema" xmlns:p="http://schemas.microsoft.com/office/2006/metadata/properties" xmlns:ns3="8d210665-cc30-40de-a1c4-5d90bbb582de" targetNamespace="http://schemas.microsoft.com/office/2006/metadata/properties" ma:root="true" ma:fieldsID="30001dd1014d9356cef1b781b5f5a3ea" ns3:_="">
    <xsd:import namespace="8d210665-cc30-40de-a1c4-5d90bbb582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210665-cc30-40de-a1c4-5d90bbb582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5D325D-3B77-47CA-8757-84DD5741DF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66CB83-75C2-4E18-A7C0-870E6C54CCD6}">
  <ds:schemaRefs>
    <ds:schemaRef ds:uri="8d210665-cc30-40de-a1c4-5d90bbb582d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F5D3D51-03CC-4736-A35A-7D072B275084}">
  <ds:schemaRefs>
    <ds:schemaRef ds:uri="http://schemas.microsoft.com/office/infopath/2007/PartnerControls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d210665-cc30-40de-a1c4-5d90bbb582d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126</Words>
  <Application>Microsoft Office PowerPoint</Application>
  <PresentationFormat>Presentazione su schermo (4:3)</PresentationFormat>
  <Paragraphs>32</Paragraphs>
  <Slides>6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Cambria Math</vt:lpstr>
      <vt:lpstr>Struttura predefinita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degli Studi di Padova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utentecia1</dc:creator>
  <cp:lastModifiedBy>Monaco Saverio</cp:lastModifiedBy>
  <cp:revision>9</cp:revision>
  <cp:lastPrinted>2019-05-27T11:07:33Z</cp:lastPrinted>
  <dcterms:created xsi:type="dcterms:W3CDTF">2007-03-01T10:31:45Z</dcterms:created>
  <dcterms:modified xsi:type="dcterms:W3CDTF">2021-11-17T10:28:31Z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0x01010033DCBB690369764B9D43BECCAB70C09E</vt:lpwstr>
  </property>
</Properties>
</file>