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57" r:id="rId5"/>
    <p:sldId id="358" r:id="rId6"/>
    <p:sldId id="362" r:id="rId7"/>
    <p:sldId id="359" r:id="rId8"/>
    <p:sldId id="361" r:id="rId9"/>
    <p:sldId id="356" r:id="rId1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0F21"/>
    <a:srgbClr val="D95411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84D69-3C52-445B-A810-DD4F374897B6}" v="6" dt="2021-10-07T08:50:26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25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94BA057-8F2A-49CA-8492-26E01BAA35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3818D43-F298-4AA2-AE9D-BD9DBD5E86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9AE8C24-7663-4755-BD64-18CEC292F724}" type="datetimeFigureOut">
              <a:rPr lang="it-IT"/>
              <a:pPr>
                <a:defRPr/>
              </a:pPr>
              <a:t>12/11/2021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7ACB1-6663-43E9-8615-5FC55A293F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0CE4EB-6312-4E8C-A875-AD472E914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4BA86B-9A5B-471A-A51F-59D1541E3FC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15:31:15.2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0,'2409'0,"-2403"0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15:31:15.3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2383 1112,'-2378'-1109,"2374"1107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15:31:15.2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0,'2356'0,"-2349"0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15:31:15.2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0,'2318'0,"-2312"0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15:31:15.2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1090,'1250'-583,"-170"80,-1074 500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15:31:15.2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1112,'2378'-1109,"-2374"1107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15:31:15.2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2414 0,'-2409'0,"2403"0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15:31:15.2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2363 0,'-2356'0,"2349"0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15:31:15.2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2324 0,'-2318'0,"2312"0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15:31:15.3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2337 1090,'-1250'-583,"170"80,1074 500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438834E-CBAD-4B9B-A8A7-E00DBB0431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3BCA582-712A-4F77-9278-CD4D93C5D8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43CA8C9-0B8A-4A55-9FED-2A577EA87A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9A3A620-0AED-435F-87EC-F60DA6EFAB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5C1513F-4364-4255-A3B2-D95FC76720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4E20FAA0-6CD1-47FE-8442-01C027B07D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E089B42F-5DF8-46B2-B64F-0F197D49EE0B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briefly</a:t>
            </a:r>
            <a:r>
              <a:rPr lang="it-IT" dirty="0"/>
              <a:t> the theory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781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briefly</a:t>
            </a:r>
            <a:r>
              <a:rPr lang="it-IT" dirty="0"/>
              <a:t> the theory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33391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Introduce strategies, </a:t>
            </a:r>
            <a:r>
              <a:rPr lang="it-IT" dirty="0" err="1"/>
              <a:t>tests</a:t>
            </a:r>
            <a:r>
              <a:rPr lang="it-IT" dirty="0"/>
              <a:t>, and report debugging </a:t>
            </a:r>
            <a:r>
              <a:rPr lang="it-IT" dirty="0" err="1"/>
              <a:t>problems</a:t>
            </a:r>
            <a:r>
              <a:rPr lang="it-IT" dirty="0"/>
              <a:t>, compilation options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172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Present</a:t>
            </a:r>
            <a:r>
              <a:rPr lang="it-IT" dirty="0"/>
              <a:t> data and </a:t>
            </a:r>
            <a:r>
              <a:rPr lang="it-IT" dirty="0" err="1"/>
              <a:t>explain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/>
              <a:t>results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B42F-5DF8-46B2-B64F-0F197D49EE0B}" type="slidenum">
              <a:rPr lang="it-IT" altLang="it-IT" smtClean="0"/>
              <a:pPr/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070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>
            <a:extLst>
              <a:ext uri="{FF2B5EF4-FFF2-40B4-BE49-F238E27FC236}">
                <a16:creationId xmlns:a16="http://schemas.microsoft.com/office/drawing/2014/main" id="{566F108F-37FB-4BEE-91A3-49D240F349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59050"/>
            <a:ext cx="62499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83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>
            <a:extLst>
              <a:ext uri="{FF2B5EF4-FFF2-40B4-BE49-F238E27FC236}">
                <a16:creationId xmlns:a16="http://schemas.microsoft.com/office/drawing/2014/main" id="{912092A8-443B-42DB-A7C4-CC8770689A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651000"/>
            <a:ext cx="56165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23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32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bg>
      <p:bgPr>
        <a:solidFill>
          <a:srgbClr val="B307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igilloLogoLAST_WhiteOK">
            <a:extLst>
              <a:ext uri="{FF2B5EF4-FFF2-40B4-BE49-F238E27FC236}">
                <a16:creationId xmlns:a16="http://schemas.microsoft.com/office/drawing/2014/main" id="{0A19595C-2E2B-4F61-9B5C-9EE7020EC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027238"/>
            <a:ext cx="6264275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70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2F5B8-C118-4D3E-8E9A-7A1FC920DC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96838" y="0"/>
            <a:ext cx="9240838" cy="1008063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3" name="Immagine 7">
            <a:extLst>
              <a:ext uri="{FF2B5EF4-FFF2-40B4-BE49-F238E27FC236}">
                <a16:creationId xmlns:a16="http://schemas.microsoft.com/office/drawing/2014/main" id="{3B23D760-9C5E-4FB7-AC5A-CFF061A8B8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2400"/>
            <a:ext cx="253047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E17185-F903-4061-8AA0-E9F60A7BBC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793750" y="9382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8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3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D389D0-D9AA-45D8-8574-AEE5A92828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80975" y="0"/>
            <a:ext cx="9336088" cy="576263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3" name="Immagine 7">
            <a:extLst>
              <a:ext uri="{FF2B5EF4-FFF2-40B4-BE49-F238E27FC236}">
                <a16:creationId xmlns:a16="http://schemas.microsoft.com/office/drawing/2014/main" id="{AC35E195-0B51-412C-BE8B-9DFFD68F62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5263"/>
            <a:ext cx="303688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16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92AD7B-7365-41D4-A9CC-F55E60ED5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F90E89D-8E2F-4CE5-BF6A-89335EAB1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2686107-2F26-408E-90E3-FAFF22EE6B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D1E12F8-DF16-4E5C-ABF1-6DB28C171A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9285B96-D082-470F-9AAC-8A3C636322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4B6447B9-7737-43BD-81C9-3381C4CF6C30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26" Type="http://schemas.openxmlformats.org/officeDocument/2006/relationships/image" Target="../media/image19.png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24" Type="http://schemas.openxmlformats.org/officeDocument/2006/relationships/image" Target="../media/image17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customXml" Target="../ink/ink4.xml"/><Relationship Id="rId19" Type="http://schemas.openxmlformats.org/officeDocument/2006/relationships/image" Target="../media/image14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2613320-53DF-4E92-BE38-65624D44622A}"/>
              </a:ext>
            </a:extLst>
          </p:cNvPr>
          <p:cNvSpPr/>
          <p:nvPr/>
        </p:nvSpPr>
        <p:spPr>
          <a:xfrm>
            <a:off x="-901017" y="2117271"/>
            <a:ext cx="10946033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Quantum Information and Computing</a:t>
            </a: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2021 - 2022</a:t>
            </a:r>
          </a:p>
          <a:p>
            <a:pPr algn="ctr"/>
            <a:endParaRPr lang="it-I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Saverio Monaco</a:t>
            </a:r>
          </a:p>
          <a:p>
            <a:pPr algn="ctr"/>
            <a:r>
              <a:rPr lang="it-IT" sz="3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</a:t>
            </a:r>
          </a:p>
          <a:p>
            <a:pPr algn="ctr"/>
            <a:r>
              <a:rPr lang="it-IT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</a:t>
            </a:r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#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561B627-DAE3-4A7A-8A43-EAB450725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8" y="5595146"/>
            <a:ext cx="1617889" cy="115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7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103118" y="997020"/>
            <a:ext cx="8828058" cy="646331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</a:t>
            </a:r>
            <a:r>
              <a:rPr lang="en-US" sz="3600" b="0" dirty="0" err="1">
                <a:solidFill>
                  <a:schemeClr val="bg1"/>
                </a:solidFill>
              </a:rPr>
              <a:t>caling</a:t>
            </a:r>
            <a:r>
              <a:rPr lang="en-US" sz="3600" b="0" dirty="0">
                <a:solidFill>
                  <a:schemeClr val="bg1"/>
                </a:solidFill>
              </a:rPr>
              <a:t> of the matrix-matrix multiplication</a:t>
            </a:r>
            <a:r>
              <a:rPr lang="it-IT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6199D53B-8A90-43F6-933B-2BF09EB59FF4}"/>
              </a:ext>
            </a:extLst>
          </p:cNvPr>
          <p:cNvGrpSpPr>
            <a:grpSpLocks noChangeAspect="1"/>
          </p:cNvGrpSpPr>
          <p:nvPr/>
        </p:nvGrpSpPr>
        <p:grpSpPr>
          <a:xfrm>
            <a:off x="724710" y="2247084"/>
            <a:ext cx="1352145" cy="1352145"/>
            <a:chOff x="787941" y="2534056"/>
            <a:chExt cx="2704287" cy="2704287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13E5F721-987E-437E-97C8-0497674ED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941" y="2534056"/>
              <a:ext cx="2704287" cy="270428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366DB20E-4B55-4286-8FE9-E69E196A37B8}"/>
                    </a:ext>
                  </a:extLst>
                </p14:cNvPr>
                <p14:cNvContentPartPr/>
                <p14:nvPr/>
              </p14:nvContentPartPr>
              <p14:xfrm>
                <a:off x="1312713" y="3116474"/>
                <a:ext cx="1738800" cy="360"/>
              </p14:xfrm>
            </p:contentPart>
          </mc:Choice>
          <mc:Fallback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366DB20E-4B55-4286-8FE9-E69E196A37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76728" y="3098474"/>
                  <a:ext cx="181005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357FF319-8536-4926-834A-0F8DE49B9772}"/>
                    </a:ext>
                  </a:extLst>
                </p14:cNvPr>
                <p14:cNvContentPartPr/>
                <p14:nvPr/>
              </p14:nvContentPartPr>
              <p14:xfrm>
                <a:off x="1341873" y="3933674"/>
                <a:ext cx="1701360" cy="360"/>
              </p14:xfrm>
            </p:contentPart>
          </mc:Choice>
          <mc:Fallback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357FF319-8536-4926-834A-0F8DE49B97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5888" y="3915674"/>
                  <a:ext cx="177261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91C64F95-D404-4518-896A-C0DFC629DF03}"/>
                    </a:ext>
                  </a:extLst>
                </p14:cNvPr>
                <p14:cNvContentPartPr/>
                <p14:nvPr/>
              </p14:nvContentPartPr>
              <p14:xfrm>
                <a:off x="1346913" y="4736114"/>
                <a:ext cx="1673280" cy="360"/>
              </p14:xfrm>
            </p:contentPart>
          </mc:Choice>
          <mc:Fallback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91C64F95-D404-4518-896A-C0DFC629DF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0913" y="4718114"/>
                  <a:ext cx="1744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C7588CFB-2E6F-4BD3-A8F3-D8B98B90D60C}"/>
                    </a:ext>
                  </a:extLst>
                </p14:cNvPr>
                <p14:cNvContentPartPr/>
                <p14:nvPr/>
              </p14:nvContentPartPr>
              <p14:xfrm>
                <a:off x="1323153" y="3949874"/>
                <a:ext cx="1682280" cy="784440"/>
              </p14:xfrm>
            </p:contentPart>
          </mc:Choice>
          <mc:Fallback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C7588CFB-2E6F-4BD3-A8F3-D8B98B90D6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87161" y="3913891"/>
                  <a:ext cx="1753545" cy="8556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12C1561D-2A46-412F-B6CA-D95381C13D27}"/>
                    </a:ext>
                  </a:extLst>
                </p14:cNvPr>
                <p14:cNvContentPartPr/>
                <p14:nvPr/>
              </p14:nvContentPartPr>
              <p14:xfrm>
                <a:off x="1325673" y="3147794"/>
                <a:ext cx="1715400" cy="799920"/>
              </p14:xfrm>
            </p:contentPart>
          </mc:Choice>
          <mc:Fallback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12C1561D-2A46-412F-B6CA-D95381C13D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89681" y="3111826"/>
                  <a:ext cx="1786665" cy="87113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riangolo isoscele 12">
              <a:extLst>
                <a:ext uri="{FF2B5EF4-FFF2-40B4-BE49-F238E27FC236}">
                  <a16:creationId xmlns:a16="http://schemas.microsoft.com/office/drawing/2014/main" id="{69A2F0D6-1AD0-44B2-BE86-D0B01D2E930E}"/>
                </a:ext>
              </a:extLst>
            </p:cNvPr>
            <p:cNvSpPr/>
            <p:nvPr/>
          </p:nvSpPr>
          <p:spPr bwMode="auto">
            <a:xfrm rot="5400000">
              <a:off x="2924887" y="4623660"/>
              <a:ext cx="184826" cy="224150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E90A021-23D6-4FDD-A399-FE9514EF1860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3440191" y="2242215"/>
            <a:ext cx="1352145" cy="1352145"/>
            <a:chOff x="787941" y="2534056"/>
            <a:chExt cx="2704287" cy="2704287"/>
          </a:xfrm>
        </p:grpSpPr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031D3987-2E8B-480F-9C1B-181C0C88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941" y="2534056"/>
              <a:ext cx="2704287" cy="270428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9B385E72-6155-48F9-886C-2ECEEEAD18C9}"/>
                    </a:ext>
                  </a:extLst>
                </p14:cNvPr>
                <p14:cNvContentPartPr/>
                <p14:nvPr/>
              </p14:nvContentPartPr>
              <p14:xfrm>
                <a:off x="1312713" y="3116474"/>
                <a:ext cx="1738800" cy="360"/>
              </p14:xfrm>
            </p:contentPart>
          </mc:Choice>
          <mc:Fallback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9B385E72-6155-48F9-886C-2ECEEEAD18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76728" y="3098474"/>
                  <a:ext cx="181005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8567A7A0-79B0-4BA8-9053-F1B414267177}"/>
                    </a:ext>
                  </a:extLst>
                </p14:cNvPr>
                <p14:cNvContentPartPr/>
                <p14:nvPr/>
              </p14:nvContentPartPr>
              <p14:xfrm>
                <a:off x="1341873" y="3933674"/>
                <a:ext cx="1701360" cy="360"/>
              </p14:xfrm>
            </p:contentPart>
          </mc:Choice>
          <mc:Fallback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8567A7A0-79B0-4BA8-9053-F1B4142671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5888" y="3915674"/>
                  <a:ext cx="177261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1E9E1FD5-0F5D-4E14-9534-06E71ABE3456}"/>
                    </a:ext>
                  </a:extLst>
                </p14:cNvPr>
                <p14:cNvContentPartPr/>
                <p14:nvPr/>
              </p14:nvContentPartPr>
              <p14:xfrm>
                <a:off x="1346913" y="4736114"/>
                <a:ext cx="1673280" cy="360"/>
              </p14:xfrm>
            </p:contentPart>
          </mc:Choice>
          <mc:Fallback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1E9E1FD5-0F5D-4E14-9534-06E71ABE34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10913" y="4718114"/>
                  <a:ext cx="1744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F9AE2D8A-FD75-41C2-878D-494BBE7DAB17}"/>
                    </a:ext>
                  </a:extLst>
                </p14:cNvPr>
                <p14:cNvContentPartPr/>
                <p14:nvPr/>
              </p14:nvContentPartPr>
              <p14:xfrm>
                <a:off x="1323153" y="3949874"/>
                <a:ext cx="1682280" cy="784440"/>
              </p14:xfrm>
            </p:contentPart>
          </mc:Choice>
          <mc:Fallback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F9AE2D8A-FD75-41C2-878D-494BBE7DAB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87161" y="3913891"/>
                  <a:ext cx="1753545" cy="8556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E9C701E6-C44A-4B4A-B736-294DDA975E51}"/>
                    </a:ext>
                  </a:extLst>
                </p14:cNvPr>
                <p14:cNvContentPartPr/>
                <p14:nvPr/>
              </p14:nvContentPartPr>
              <p14:xfrm>
                <a:off x="1325673" y="3147794"/>
                <a:ext cx="1715400" cy="799920"/>
              </p14:xfrm>
            </p:contentPart>
          </mc:Choice>
          <mc:Fallback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E9C701E6-C44A-4B4A-B736-294DDA975E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89681" y="3111826"/>
                  <a:ext cx="1786665" cy="87113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riangolo isoscele 20">
              <a:extLst>
                <a:ext uri="{FF2B5EF4-FFF2-40B4-BE49-F238E27FC236}">
                  <a16:creationId xmlns:a16="http://schemas.microsoft.com/office/drawing/2014/main" id="{76691B7C-BE67-4C3A-9BD9-9A4CEC405EA0}"/>
                </a:ext>
              </a:extLst>
            </p:cNvPr>
            <p:cNvSpPr/>
            <p:nvPr/>
          </p:nvSpPr>
          <p:spPr bwMode="auto">
            <a:xfrm rot="5400000">
              <a:off x="2924887" y="4623660"/>
              <a:ext cx="184826" cy="224150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8DCD21B-E3AD-4470-957D-970842059B6C}"/>
              </a:ext>
            </a:extLst>
          </p:cNvPr>
          <p:cNvSpPr txBox="1"/>
          <p:nvPr/>
        </p:nvSpPr>
        <p:spPr bwMode="auto">
          <a:xfrm>
            <a:off x="724710" y="3482584"/>
            <a:ext cx="2178996" cy="91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80000" rIns="216000" rtlCol="0" anchor="ctr" anchorCtr="0">
            <a:noAutofit/>
          </a:bodyPr>
          <a:lstStyle/>
          <a:p>
            <a:pPr eaLnBrk="1" hangingPunct="1"/>
            <a:r>
              <a:rPr lang="it-IT" sz="2000" b="0" dirty="0"/>
              <a:t>Loop </a:t>
            </a:r>
            <a:r>
              <a:rPr lang="it-IT" sz="2000" b="0" dirty="0" err="1"/>
              <a:t>method</a:t>
            </a:r>
            <a:endParaRPr lang="en-US" sz="2000" b="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FB2B451-4D6F-4E4A-8022-B49B00349CAB}"/>
              </a:ext>
            </a:extLst>
          </p:cNvPr>
          <p:cNvSpPr txBox="1"/>
          <p:nvPr/>
        </p:nvSpPr>
        <p:spPr bwMode="auto">
          <a:xfrm>
            <a:off x="3440191" y="3803596"/>
            <a:ext cx="2396405" cy="91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80000" rIns="216000" rtlCol="0" anchor="ctr" anchorCtr="0">
            <a:noAutofit/>
          </a:bodyPr>
          <a:lstStyle/>
          <a:p>
            <a:pPr eaLnBrk="1" hangingPunct="1"/>
            <a:r>
              <a:rPr lang="it-IT" sz="2000" b="0" dirty="0"/>
              <a:t>Loop2 </a:t>
            </a:r>
            <a:r>
              <a:rPr lang="it-IT" sz="2000" b="0" dirty="0" err="1"/>
              <a:t>method</a:t>
            </a:r>
            <a:endParaRPr lang="it-IT" sz="2000" b="0" dirty="0"/>
          </a:p>
          <a:p>
            <a:pPr eaLnBrk="1" hangingPunct="1"/>
            <a:r>
              <a:rPr lang="it-IT" sz="2000" b="0" dirty="0"/>
              <a:t>(</a:t>
            </a:r>
            <a:r>
              <a:rPr lang="it-IT" sz="2000" b="0" dirty="0" err="1"/>
              <a:t>not</a:t>
            </a:r>
            <a:r>
              <a:rPr lang="it-IT" sz="2000" b="0" dirty="0"/>
              <a:t> </a:t>
            </a:r>
            <a:r>
              <a:rPr lang="it-IT" sz="2000" b="0" dirty="0" err="1"/>
              <a:t>chache</a:t>
            </a:r>
            <a:r>
              <a:rPr lang="it-IT" sz="2000" b="0" dirty="0"/>
              <a:t> </a:t>
            </a:r>
            <a:r>
              <a:rPr lang="it-IT" sz="2000" b="0" dirty="0" err="1"/>
              <a:t>optimized</a:t>
            </a:r>
            <a:r>
              <a:rPr lang="it-IT" sz="2000" b="0" dirty="0"/>
              <a:t>)</a:t>
            </a:r>
            <a:endParaRPr lang="en-US" sz="2000" b="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726A3B3-19DF-48BE-8DE9-676AAE3668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527" y="2242214"/>
            <a:ext cx="1352144" cy="1352144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E0764D1-974D-429F-B70C-CAA5937E9C08}"/>
              </a:ext>
            </a:extLst>
          </p:cNvPr>
          <p:cNvSpPr txBox="1"/>
          <p:nvPr/>
        </p:nvSpPr>
        <p:spPr bwMode="auto">
          <a:xfrm>
            <a:off x="6334162" y="3796387"/>
            <a:ext cx="239077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it-IT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matmul</a:t>
            </a:r>
            <a:r>
              <a:rPr lang="it-IT" b="0" dirty="0">
                <a:latin typeface="Courier New" panose="02070309020205020404" pitchFamily="49" charset="0"/>
                <a:cs typeface="Courier New" panose="02070309020205020404" pitchFamily="49" charset="0"/>
              </a:rPr>
              <a:t>(A,B)</a:t>
            </a:r>
          </a:p>
          <a:p>
            <a:pPr eaLnBrk="1" hangingPunct="1"/>
            <a:endParaRPr lang="it-IT" sz="1800" b="0" dirty="0"/>
          </a:p>
          <a:p>
            <a:pPr eaLnBrk="1" hangingPunct="1"/>
            <a:r>
              <a:rPr lang="it-IT" b="0" dirty="0" err="1"/>
              <a:t>May</a:t>
            </a:r>
            <a:r>
              <a:rPr lang="it-IT" b="0" dirty="0"/>
              <a:t> use </a:t>
            </a:r>
            <a:r>
              <a:rPr lang="it-IT" b="0" dirty="0" err="1"/>
              <a:t>Strassen</a:t>
            </a:r>
            <a:r>
              <a:rPr lang="it-IT" b="0" dirty="0"/>
              <a:t> </a:t>
            </a:r>
            <a:r>
              <a:rPr lang="it-IT" b="0" dirty="0" err="1"/>
              <a:t>algorithm</a:t>
            </a:r>
            <a:r>
              <a:rPr lang="it-IT" b="0" dirty="0"/>
              <a:t> [1]</a:t>
            </a:r>
            <a:endParaRPr lang="en-US" sz="18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B08BF652-A5F6-425D-9B10-72548463F7DC}"/>
                  </a:ext>
                </a:extLst>
              </p:cNvPr>
              <p:cNvSpPr txBox="1"/>
              <p:nvPr/>
            </p:nvSpPr>
            <p:spPr bwMode="auto">
              <a:xfrm>
                <a:off x="724710" y="5019561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B08BF652-A5F6-425D-9B10-72548463F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710" y="5019561"/>
                <a:ext cx="914400" cy="914400"/>
              </a:xfrm>
              <a:prstGeom prst="rect">
                <a:avLst/>
              </a:prstGeom>
              <a:blipFill>
                <a:blip r:embed="rId25"/>
                <a:stretch>
                  <a:fillRect r="-4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8FF4D0F-CC39-4266-9AAE-5F86CB607FE1}"/>
                  </a:ext>
                </a:extLst>
              </p:cNvPr>
              <p:cNvSpPr txBox="1"/>
              <p:nvPr/>
            </p:nvSpPr>
            <p:spPr bwMode="auto">
              <a:xfrm>
                <a:off x="3489840" y="5019561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8FF4D0F-CC39-4266-9AAE-5F86CB607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9840" y="5019561"/>
                <a:ext cx="914400" cy="914400"/>
              </a:xfrm>
              <a:prstGeom prst="rect">
                <a:avLst/>
              </a:prstGeom>
              <a:blipFill>
                <a:blip r:embed="rId26"/>
                <a:stretch>
                  <a:fillRect r="-5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7413B0B7-6098-426F-BAF6-D5A890D3F1FC}"/>
                  </a:ext>
                </a:extLst>
              </p:cNvPr>
              <p:cNvSpPr txBox="1"/>
              <p:nvPr/>
            </p:nvSpPr>
            <p:spPr bwMode="auto">
              <a:xfrm>
                <a:off x="6334162" y="5019561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func>
                            <m:funcPr>
                              <m:ctrlP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it-IT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7413B0B7-6098-426F-BAF6-D5A890D3F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34162" y="5019561"/>
                <a:ext cx="914400" cy="914400"/>
              </a:xfrm>
              <a:prstGeom prst="rect">
                <a:avLst/>
              </a:prstGeom>
              <a:blipFill>
                <a:blip r:embed="rId27"/>
                <a:stretch>
                  <a:fillRect r="-68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156C7C3F-E998-43D2-837E-E1432229B266}"/>
              </a:ext>
            </a:extLst>
          </p:cNvPr>
          <p:cNvCxnSpPr/>
          <p:nvPr/>
        </p:nvCxnSpPr>
        <p:spPr bwMode="auto">
          <a:xfrm>
            <a:off x="218870" y="5102152"/>
            <a:ext cx="874516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694D5C71-67B0-4DE5-9FEB-5F4539703A15}"/>
                  </a:ext>
                </a:extLst>
              </p:cNvPr>
              <p:cNvSpPr txBox="1"/>
              <p:nvPr/>
            </p:nvSpPr>
            <p:spPr bwMode="auto">
              <a:xfrm>
                <a:off x="7529550" y="6133284"/>
                <a:ext cx="914400" cy="874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7≈2.807</m:t>
                          </m:r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694D5C71-67B0-4DE5-9FEB-5F4539703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9550" y="6133284"/>
                <a:ext cx="914400" cy="874203"/>
              </a:xfrm>
              <a:prstGeom prst="rect">
                <a:avLst/>
              </a:prstGeom>
              <a:blipFill>
                <a:blip r:embed="rId28"/>
                <a:stretch>
                  <a:fillRect l="-12000" r="-6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11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103118" y="997020"/>
            <a:ext cx="8828058" cy="646331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</a:t>
            </a:r>
            <a:r>
              <a:rPr lang="en-US" sz="3600" b="0" dirty="0" err="1">
                <a:solidFill>
                  <a:schemeClr val="bg1"/>
                </a:solidFill>
              </a:rPr>
              <a:t>caling</a:t>
            </a:r>
            <a:r>
              <a:rPr lang="en-US" sz="3600" b="0" dirty="0">
                <a:solidFill>
                  <a:schemeClr val="bg1"/>
                </a:solidFill>
              </a:rPr>
              <a:t> of the matrix-matrix multiplication</a:t>
            </a:r>
            <a:r>
              <a:rPr lang="it-IT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41" name="Elemento grafico 40">
            <a:extLst>
              <a:ext uri="{FF2B5EF4-FFF2-40B4-BE49-F238E27FC236}">
                <a16:creationId xmlns:a16="http://schemas.microsoft.com/office/drawing/2014/main" id="{A89DA71A-3098-4600-BAA6-0842DD975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74" y="1643351"/>
            <a:ext cx="4229238" cy="2819491"/>
          </a:xfrm>
          <a:prstGeom prst="rect">
            <a:avLst/>
          </a:prstGeom>
        </p:spPr>
      </p:pic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EE5F17DF-88BE-4486-8235-F32D2DCB5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0911" y="1643352"/>
            <a:ext cx="4229234" cy="2819490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A5323DE2-1692-438D-90AC-30909675C0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41859" y="4556376"/>
            <a:ext cx="10505540" cy="21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8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89685" y="997217"/>
            <a:ext cx="5126403" cy="646331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dirty="0">
                <a:solidFill>
                  <a:schemeClr val="bg1"/>
                </a:solidFill>
              </a:rPr>
              <a:t>Random Matrix Theory </a:t>
            </a:r>
            <a:endParaRPr lang="it-IT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475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sellaDiTesto 10">
            <a:extLst>
              <a:ext uri="{FF2B5EF4-FFF2-40B4-BE49-F238E27FC236}">
                <a16:creationId xmlns:a16="http://schemas.microsoft.com/office/drawing/2014/main" id="{ED32AF09-CF86-4D49-85E2-CC111B5F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61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5" name="CasellaDiTesto 13">
            <a:extLst>
              <a:ext uri="{FF2B5EF4-FFF2-40B4-BE49-F238E27FC236}">
                <a16:creationId xmlns:a16="http://schemas.microsoft.com/office/drawing/2014/main" id="{0D373E1D-380D-4868-9DBF-30318ECE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412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8197" name="CasellaDiTesto 1">
            <a:extLst>
              <a:ext uri="{FF2B5EF4-FFF2-40B4-BE49-F238E27FC236}">
                <a16:creationId xmlns:a16="http://schemas.microsoft.com/office/drawing/2014/main" id="{DABE2A0C-C977-463D-B219-FCD2A84D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4810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it-IT" altLang="it-IT" sz="2800" b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A7A617F-E94E-45F3-BF7B-6B8D74AC8DA7}"/>
              </a:ext>
            </a:extLst>
          </p:cNvPr>
          <p:cNvSpPr/>
          <p:nvPr/>
        </p:nvSpPr>
        <p:spPr>
          <a:xfrm>
            <a:off x="-93053" y="991675"/>
            <a:ext cx="3130986" cy="677108"/>
          </a:xfrm>
          <a:prstGeom prst="rect">
            <a:avLst/>
          </a:prstGeom>
          <a:solidFill>
            <a:srgbClr val="B20F2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Bibliography</a:t>
            </a:r>
            <a:r>
              <a:rPr lang="it-IT" sz="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it-IT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386536E-26FA-499A-801D-3D4A98E569A6}"/>
              </a:ext>
            </a:extLst>
          </p:cNvPr>
          <p:cNvSpPr txBox="1"/>
          <p:nvPr/>
        </p:nvSpPr>
        <p:spPr bwMode="auto">
          <a:xfrm>
            <a:off x="257784" y="1926076"/>
            <a:ext cx="8492246" cy="475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80000" rIns="216000" rtlCol="0" anchor="ctr" anchorCtr="0">
            <a:noAutofit/>
          </a:bodyPr>
          <a:lstStyle/>
          <a:p>
            <a:pPr algn="r" eaLnBrk="1" hangingPunct="1"/>
            <a:endParaRPr lang="en-US" sz="2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69AAD7CB-2301-461E-A13D-14C29E779385}"/>
              </a:ext>
            </a:extLst>
          </p:cNvPr>
          <p:cNvSpPr/>
          <p:nvPr/>
        </p:nvSpPr>
        <p:spPr>
          <a:xfrm>
            <a:off x="1044262" y="3609880"/>
            <a:ext cx="7176243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3200" b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cs typeface="Arial"/>
              </a:rPr>
              <a:t>Thanks for the </a:t>
            </a:r>
            <a:r>
              <a:rPr lang="it-IT" sz="3200" b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/>
                <a:cs typeface="Arial"/>
              </a:rPr>
              <a:t>attention</a:t>
            </a:r>
            <a:endParaRPr lang="it-IT" dirty="0" err="1"/>
          </a:p>
          <a:p>
            <a:pPr algn="ctr"/>
            <a:r>
              <a:rPr lang="it-IT" sz="3200" b="0" dirty="0">
                <a:ln w="9525">
                  <a:solidFill>
                    <a:srgbClr val="FFFFFF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Arial"/>
                <a:cs typeface="Arial"/>
              </a:rPr>
              <a:t>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79372435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tIns="180000" rIns="216000" anchor="ctr" anchorCtr="0">
        <a:noAutofit/>
      </a:bodyPr>
      <a:lstStyle>
        <a:defPPr algn="r" eaLnBrk="1" hangingPunct="1">
          <a:defRPr sz="2800" b="0" dirty="0">
            <a:solidFill>
              <a:schemeClr val="bg1"/>
            </a:solidFill>
          </a:defRPr>
        </a:defPPr>
      </a:lstStyle>
    </a:tx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DCBB690369764B9D43BECCAB70C09E" ma:contentTypeVersion="2" ma:contentTypeDescription="Creare un nuovo documento." ma:contentTypeScope="" ma:versionID="afb4f6f0e8768aece4ced0bc8b592aa8">
  <xsd:schema xmlns:xsd="http://www.w3.org/2001/XMLSchema" xmlns:xs="http://www.w3.org/2001/XMLSchema" xmlns:p="http://schemas.microsoft.com/office/2006/metadata/properties" xmlns:ns3="8d210665-cc30-40de-a1c4-5d90bbb582de" targetNamespace="http://schemas.microsoft.com/office/2006/metadata/properties" ma:root="true" ma:fieldsID="30001dd1014d9356cef1b781b5f5a3ea" ns3:_="">
    <xsd:import namespace="8d210665-cc30-40de-a1c4-5d90bbb582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10665-cc30-40de-a1c4-5d90bbb58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5D325D-3B77-47CA-8757-84DD5741DF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66CB83-75C2-4E18-A7C0-870E6C54CCD6}">
  <ds:schemaRefs>
    <ds:schemaRef ds:uri="8d210665-cc30-40de-a1c4-5d90bbb582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F5D3D51-03CC-4736-A35A-7D072B275084}">
  <ds:schemaRefs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d210665-cc30-40de-a1c4-5d90bbb582d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116</Words>
  <Application>Microsoft Office PowerPoint</Application>
  <PresentationFormat>Presentazione su schermo (4:3)</PresentationFormat>
  <Paragraphs>30</Paragraphs>
  <Slides>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Courier New</vt:lpstr>
      <vt:lpstr>Struttura predefinita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degli Studi di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utentecia1</dc:creator>
  <cp:lastModifiedBy>Monaco Saverio</cp:lastModifiedBy>
  <cp:revision>10</cp:revision>
  <cp:lastPrinted>2019-05-27T11:07:33Z</cp:lastPrinted>
  <dcterms:created xsi:type="dcterms:W3CDTF">2007-03-01T10:31:45Z</dcterms:created>
  <dcterms:modified xsi:type="dcterms:W3CDTF">2021-11-12T16:17:55Z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0x01010033DCBB690369764B9D43BECCAB70C09E</vt:lpwstr>
  </property>
</Properties>
</file>