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5B6"/>
    <a:srgbClr val="47B9C4"/>
    <a:srgbClr val="005E88"/>
    <a:srgbClr val="EA212D"/>
    <a:srgbClr val="3AC2FF"/>
    <a:srgbClr val="89D2D9"/>
    <a:srgbClr val="5B9BD5"/>
    <a:srgbClr val="6BABC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125" d="100"/>
          <a:sy n="125" d="100"/>
        </p:scale>
        <p:origin x="216" y="-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44;&#1080;&#1072;&#1075;&#1088;&#1072;&#1084;&#1084;&#1072;%20&#1074;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enova\AppData\Local\Temp\Rar$DIa0.025\1.1_04_2016_&#1041;_25_09_&#1050;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26175137198759"/>
          <c:y val="8.930938320209976E-2"/>
          <c:w val="0.72351268591426077"/>
          <c:h val="0.79586395450568681"/>
        </c:manualLayout>
      </c:layout>
      <c:pieChart>
        <c:varyColors val="1"/>
        <c:ser>
          <c:idx val="0"/>
          <c:order val="0"/>
          <c:explosion val="10"/>
          <c:dPt>
            <c:idx val="0"/>
            <c:bubble3D val="0"/>
            <c:explosion val="0"/>
            <c:spPr>
              <a:solidFill>
                <a:srgbClr val="5B9BD5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D03-426E-A3B1-71944F3EAFD9}"/>
              </c:ext>
            </c:extLst>
          </c:dPt>
          <c:dPt>
            <c:idx val="1"/>
            <c:bubble3D val="0"/>
            <c:spPr>
              <a:solidFill>
                <a:srgbClr val="64B5B6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D03-426E-A3B1-71944F3EAFD9}"/>
              </c:ext>
            </c:extLst>
          </c:dPt>
          <c:dLbls>
            <c:dLbl>
              <c:idx val="0"/>
              <c:layout>
                <c:manualLayout>
                  <c:x val="0.19677589845942314"/>
                  <c:y val="-2.111129066467365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638,6</a:t>
                    </a:r>
                    <a:r>
                      <a:rPr lang="en-US" baseline="0" dirty="0" smtClean="0"/>
                      <a:t>; </a:t>
                    </a:r>
                    <a:fld id="{C6640C06-E44D-4C66-85C6-62763A41C602}" type="PERCENTAGE">
                      <a:rPr lang="en-US" baseline="0"/>
                      <a:pPr/>
                      <a:t>[ПРОЦЕНТ]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D03-426E-A3B1-71944F3EAFD9}"/>
                </c:ext>
                <c:ext xmlns:c15="http://schemas.microsoft.com/office/drawing/2012/chart" uri="{CE6537A1-D6FC-4f65-9D91-7224C49458BB}">
                  <c15:layout>
                    <c:manualLayout>
                      <c:w val="0.28070221749874036"/>
                      <c:h val="0.38888860833644745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9.4744099887868388E-2"/>
                  <c:y val="-3.04795679267959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/>
                      <a:t>390,1; </a:t>
                    </a:r>
                    <a:fld id="{D532B93E-84FF-4993-8928-275263C6F98F}" type="PERCENTAGE">
                      <a:rPr lang="en-US" baseline="0"/>
                      <a:pPr/>
                      <a:t>[ПРОЦЕНТ]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D03-426E-A3B1-71944F3EAFD9}"/>
                </c:ext>
                <c:ext xmlns:c15="http://schemas.microsoft.com/office/drawing/2012/chart" uri="{CE6537A1-D6FC-4f65-9D91-7224C49458BB}">
                  <c15:layout>
                    <c:manualLayout>
                      <c:w val="0.40009548982723453"/>
                      <c:h val="0.3194443041682237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'[Диаграмма в Microsoft PowerPoint]Лист1'!$H$13:$H$14</c:f>
              <c:strCache>
                <c:ptCount val="2"/>
                <c:pt idx="0">
                  <c:v>            Home Improvement and Gardening Stores</c:v>
                </c:pt>
                <c:pt idx="1">
                  <c:v>            Homewares and Home Furnishing Stores</c:v>
                </c:pt>
              </c:strCache>
            </c:strRef>
          </c:cat>
          <c:val>
            <c:numRef>
              <c:f>'[Диаграмма в Microsoft PowerPoint]Лист1'!$I$13:$I$14</c:f>
              <c:numCache>
                <c:formatCode>#\ ##0.0</c:formatCode>
                <c:ptCount val="2"/>
                <c:pt idx="0">
                  <c:v>638.6</c:v>
                </c:pt>
                <c:pt idx="1">
                  <c:v>390.1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D03-426E-A3B1-71944F3EAFD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6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BAF-4B33-A45E-E05DE5B47C77}"/>
              </c:ext>
            </c:extLst>
          </c:dPt>
          <c:cat>
            <c:strRef>
              <c:f>Лист1!$A$2</c:f>
              <c:strCache>
                <c:ptCount val="1"/>
                <c:pt idx="0">
                  <c:v>Кв.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5.2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56-441F-9203-20F65401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3AC2FF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AC2FF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CF17-42C1-828D-73BC86CC18A5}"/>
              </c:ext>
            </c:extLst>
          </c:dPt>
          <c:dPt>
            <c:idx val="5"/>
            <c:invertIfNegative val="0"/>
            <c:bubble3D val="0"/>
            <c:spPr>
              <a:solidFill>
                <a:srgbClr val="3AC2FF"/>
              </a:solidFill>
              <a:ln w="19050">
                <a:solidFill>
                  <a:srgbClr val="C0000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BC2-498B-A676-0BBD94D80798}"/>
              </c:ext>
            </c:extLst>
          </c:dPt>
          <c:dLbls>
            <c:dLbl>
              <c:idx val="0"/>
              <c:layout>
                <c:manualLayout>
                  <c:x val="0"/>
                  <c:y val="-2.01815476190476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3E7-4E1A-9971-99DCB131483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274.3</c:v>
                </c:pt>
                <c:pt idx="1">
                  <c:v>355.7</c:v>
                </c:pt>
                <c:pt idx="2">
                  <c:v>469.8</c:v>
                </c:pt>
                <c:pt idx="3">
                  <c:v>597.5</c:v>
                </c:pt>
                <c:pt idx="4">
                  <c:v>748.5</c:v>
                </c:pt>
                <c:pt idx="5">
                  <c:v>923.7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15-48FD-A0CA-F7C4A796F4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100"/>
        <c:axId val="157258080"/>
        <c:axId val="157260432"/>
      </c:barChart>
      <c:catAx>
        <c:axId val="1572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ru-RU"/>
          </a:p>
        </c:txPr>
        <c:crossAx val="157260432"/>
        <c:crosses val="autoZero"/>
        <c:auto val="1"/>
        <c:lblAlgn val="ctr"/>
        <c:lblOffset val="100"/>
        <c:noMultiLvlLbl val="0"/>
      </c:catAx>
      <c:valAx>
        <c:axId val="157260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5B9BD5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4430-48FE-A784-8E47BD9E029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rgbClr val="C0000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CBD-449D-AE1B-E6D8E6E9C4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11.7</c:v>
                </c:pt>
                <c:pt idx="1">
                  <c:v>12.8</c:v>
                </c:pt>
                <c:pt idx="2">
                  <c:v>14.3</c:v>
                </c:pt>
                <c:pt idx="3">
                  <c:v>15.5</c:v>
                </c:pt>
                <c:pt idx="4">
                  <c:v>16.8</c:v>
                </c:pt>
                <c:pt idx="5">
                  <c:v>18.100000000000001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CC-4953-BB31-A22553015D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100"/>
        <c:axId val="157254944"/>
        <c:axId val="157262000"/>
      </c:barChart>
      <c:catAx>
        <c:axId val="15725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262000"/>
        <c:crosses val="autoZero"/>
        <c:auto val="1"/>
        <c:lblAlgn val="ctr"/>
        <c:lblOffset val="100"/>
        <c:noMultiLvlLbl val="0"/>
      </c:catAx>
      <c:valAx>
        <c:axId val="15726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5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89D2D9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89D2D9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BCA6-4AF1-94C3-5F3C9648FCB8}"/>
              </c:ext>
            </c:extLst>
          </c:dPt>
          <c:dPt>
            <c:idx val="5"/>
            <c:invertIfNegative val="0"/>
            <c:bubble3D val="0"/>
            <c:spPr>
              <a:solidFill>
                <a:srgbClr val="89D2D9"/>
              </a:solidFill>
              <a:ln w="19050">
                <a:solidFill>
                  <a:srgbClr val="C0000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835-48AC-A131-ADEFEFCBF2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7.3</c:v>
                </c:pt>
                <c:pt idx="1">
                  <c:v>8.1999999999999993</c:v>
                </c:pt>
                <c:pt idx="2">
                  <c:v>9.3000000000000007</c:v>
                </c:pt>
                <c:pt idx="3">
                  <c:v>10.199999999999999</c:v>
                </c:pt>
                <c:pt idx="4">
                  <c:v>11.3</c:v>
                </c:pt>
                <c:pt idx="5">
                  <c:v>12.4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4D-4585-8937-124F17E4EA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100"/>
        <c:axId val="157259648"/>
        <c:axId val="157258472"/>
      </c:barChart>
      <c:catAx>
        <c:axId val="15725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258472"/>
        <c:crosses val="autoZero"/>
        <c:auto val="1"/>
        <c:lblAlgn val="ctr"/>
        <c:lblOffset val="100"/>
        <c:noMultiLvlLbl val="0"/>
      </c:catAx>
      <c:valAx>
        <c:axId val="157258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30"/>
      <c:rotY val="217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37940635875115"/>
          <c:y val="0.16708723505735493"/>
          <c:w val="0.74429424112132136"/>
          <c:h val="0.68325675717408241"/>
        </c:manualLayout>
      </c:layout>
      <c:pie3DChart>
        <c:varyColors val="1"/>
        <c:ser>
          <c:idx val="0"/>
          <c:order val="0"/>
          <c:explosion val="17"/>
          <c:dPt>
            <c:idx val="0"/>
            <c:bubble3D val="0"/>
            <c:explosion val="0"/>
            <c:spPr>
              <a:solidFill>
                <a:schemeClr val="accent6">
                  <a:tint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200-462C-AD03-21EC990E9278}"/>
              </c:ext>
            </c:extLst>
          </c:dPt>
          <c:dPt>
            <c:idx val="1"/>
            <c:bubble3D val="0"/>
            <c:explosion val="12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200-462C-AD03-21EC990E9278}"/>
              </c:ext>
            </c:extLst>
          </c:dPt>
          <c:dPt>
            <c:idx val="2"/>
            <c:bubble3D val="0"/>
            <c:spPr>
              <a:solidFill>
                <a:schemeClr val="accent6">
                  <a:shade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200-462C-AD03-21EC990E9278}"/>
              </c:ext>
            </c:extLst>
          </c:dPt>
          <c:dLbls>
            <c:dLbl>
              <c:idx val="0"/>
              <c:layout>
                <c:manualLayout>
                  <c:x val="0.1521480514838377"/>
                  <c:y val="7.9814389283742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200-462C-AD03-21EC990E927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339052713073989"/>
                  <c:y val="1.56860649459377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200-462C-AD03-21EC990E927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Лист1!$L$11:$N$11</c:f>
              <c:numCache>
                <c:formatCode>0.0%</c:formatCode>
                <c:ptCount val="3"/>
                <c:pt idx="0">
                  <c:v>0.48599999999999999</c:v>
                </c:pt>
                <c:pt idx="1">
                  <c:v>0.28599999999999998</c:v>
                </c:pt>
                <c:pt idx="2">
                  <c:v>0.22700000000000001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200-462C-AD03-21EC990E9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5AEFD-07A2-4650-8875-846887951F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F456DF-3B40-4A8E-80BF-95F5F8272EAA}">
      <dgm:prSet phldrT="[Текст]" custT="1"/>
      <dgm:spPr/>
      <dgm:t>
        <a:bodyPr/>
        <a:lstStyle/>
        <a:p>
          <a:r>
            <a:rPr lang="ru-RU" sz="800" dirty="0" smtClean="0"/>
            <a:t>Продовольственные товары</a:t>
          </a:r>
          <a:endParaRPr lang="ru-RU" sz="800" dirty="0"/>
        </a:p>
      </dgm:t>
    </dgm:pt>
    <dgm:pt modelId="{1561F73C-9D32-44E2-AA8B-F2FF4239A4D0}" type="parTrans" cxnId="{605AA1B4-C587-4747-BCA3-87F7096C0E76}">
      <dgm:prSet/>
      <dgm:spPr/>
      <dgm:t>
        <a:bodyPr/>
        <a:lstStyle/>
        <a:p>
          <a:endParaRPr lang="ru-RU" sz="2000"/>
        </a:p>
      </dgm:t>
    </dgm:pt>
    <dgm:pt modelId="{1400A70A-583B-4051-B72F-4F3AD89F8F70}" type="sibTrans" cxnId="{605AA1B4-C587-4747-BCA3-87F7096C0E76}">
      <dgm:prSet/>
      <dgm:spPr/>
      <dgm:t>
        <a:bodyPr/>
        <a:lstStyle/>
        <a:p>
          <a:endParaRPr lang="ru-RU" sz="2000"/>
        </a:p>
      </dgm:t>
    </dgm:pt>
    <dgm:pt modelId="{658783FD-F232-40E0-9726-9D9755349821}" type="asst">
      <dgm:prSet phldrT="[Текст]" custT="1"/>
      <dgm:spPr/>
      <dgm:t>
        <a:bodyPr/>
        <a:lstStyle/>
        <a:p>
          <a:r>
            <a:rPr lang="ru-RU" sz="800" dirty="0" smtClean="0"/>
            <a:t>Современные форматы торговли</a:t>
          </a:r>
          <a:endParaRPr lang="ru-RU" sz="800" dirty="0"/>
        </a:p>
      </dgm:t>
    </dgm:pt>
    <dgm:pt modelId="{3449440F-5292-41A3-9836-3048B3F62985}" type="parTrans" cxnId="{F2F9E328-035B-4922-BAB0-26B1675F3881}">
      <dgm:prSet/>
      <dgm:spPr/>
      <dgm:t>
        <a:bodyPr/>
        <a:lstStyle/>
        <a:p>
          <a:endParaRPr lang="ru-RU" sz="2000"/>
        </a:p>
      </dgm:t>
    </dgm:pt>
    <dgm:pt modelId="{1DF619EB-5E43-46CE-B183-E4860B18D7A8}" type="sibTrans" cxnId="{F2F9E328-035B-4922-BAB0-26B1675F3881}">
      <dgm:prSet/>
      <dgm:spPr/>
      <dgm:t>
        <a:bodyPr/>
        <a:lstStyle/>
        <a:p>
          <a:endParaRPr lang="ru-RU" sz="2000"/>
        </a:p>
      </dgm:t>
    </dgm:pt>
    <dgm:pt modelId="{1D5AD892-D785-48E0-920C-2450DF52B5FD}">
      <dgm:prSet phldrT="[Текст]" custT="1"/>
      <dgm:spPr/>
      <dgm:t>
        <a:bodyPr/>
        <a:lstStyle/>
        <a:p>
          <a:r>
            <a:rPr lang="ru-RU" sz="800" dirty="0" smtClean="0"/>
            <a:t>Магазины шаговой доступности</a:t>
          </a:r>
          <a:endParaRPr lang="ru-RU" sz="800" dirty="0"/>
        </a:p>
      </dgm:t>
    </dgm:pt>
    <dgm:pt modelId="{5E6A59DF-9895-49D5-AB8B-D930BA0172F9}" type="parTrans" cxnId="{02C6F9A9-D4FA-4AAF-A1BE-274787734ECA}">
      <dgm:prSet/>
      <dgm:spPr/>
      <dgm:t>
        <a:bodyPr/>
        <a:lstStyle/>
        <a:p>
          <a:endParaRPr lang="ru-RU" sz="2000"/>
        </a:p>
      </dgm:t>
    </dgm:pt>
    <dgm:pt modelId="{3A150224-B42A-409F-9314-AF1D0A86A3B2}" type="sibTrans" cxnId="{02C6F9A9-D4FA-4AAF-A1BE-274787734ECA}">
      <dgm:prSet/>
      <dgm:spPr/>
      <dgm:t>
        <a:bodyPr/>
        <a:lstStyle/>
        <a:p>
          <a:endParaRPr lang="ru-RU" sz="2000"/>
        </a:p>
      </dgm:t>
    </dgm:pt>
    <dgm:pt modelId="{E579B34A-2943-4FDE-BB31-2F572579FB9E}">
      <dgm:prSet phldrT="[Текст]" custT="1"/>
      <dgm:spPr/>
      <dgm:t>
        <a:bodyPr/>
        <a:lstStyle/>
        <a:p>
          <a:r>
            <a:rPr lang="ru-RU" sz="800" dirty="0" err="1" smtClean="0"/>
            <a:t>Дискаунтеры</a:t>
          </a:r>
          <a:r>
            <a:rPr lang="ru-RU" sz="800" dirty="0" smtClean="0"/>
            <a:t> и гипермаркеты</a:t>
          </a:r>
          <a:endParaRPr lang="ru-RU" sz="800" dirty="0"/>
        </a:p>
      </dgm:t>
    </dgm:pt>
    <dgm:pt modelId="{B7FC79B3-CD37-423E-BDFC-A0291B042D7D}" type="parTrans" cxnId="{6CB289FE-B844-42D8-8F72-D1E90929DE78}">
      <dgm:prSet/>
      <dgm:spPr/>
      <dgm:t>
        <a:bodyPr/>
        <a:lstStyle/>
        <a:p>
          <a:endParaRPr lang="ru-RU" sz="2000"/>
        </a:p>
      </dgm:t>
    </dgm:pt>
    <dgm:pt modelId="{CAA8F1E9-84DA-425F-B94E-4A2063474CE3}" type="sibTrans" cxnId="{6CB289FE-B844-42D8-8F72-D1E90929DE78}">
      <dgm:prSet/>
      <dgm:spPr/>
      <dgm:t>
        <a:bodyPr/>
        <a:lstStyle/>
        <a:p>
          <a:endParaRPr lang="ru-RU" sz="2000"/>
        </a:p>
      </dgm:t>
    </dgm:pt>
    <dgm:pt modelId="{1BEB4E04-A50F-4FA8-B3DC-EB399AAA71DA}" type="pres">
      <dgm:prSet presAssocID="{40D5AEFD-07A2-4650-8875-846887951F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02CBDC7-053D-42B5-BE6A-C6F554D114D8}" type="pres">
      <dgm:prSet presAssocID="{88F456DF-3B40-4A8E-80BF-95F5F8272EAA}" presName="hierRoot1" presStyleCnt="0">
        <dgm:presLayoutVars>
          <dgm:hierBranch val="init"/>
        </dgm:presLayoutVars>
      </dgm:prSet>
      <dgm:spPr/>
    </dgm:pt>
    <dgm:pt modelId="{B6284D8C-DADF-445E-9DE0-0C3E3D68398F}" type="pres">
      <dgm:prSet presAssocID="{88F456DF-3B40-4A8E-80BF-95F5F8272EAA}" presName="rootComposite1" presStyleCnt="0"/>
      <dgm:spPr/>
    </dgm:pt>
    <dgm:pt modelId="{86A66B77-1593-405D-94C1-C78264422FE9}" type="pres">
      <dgm:prSet presAssocID="{88F456DF-3B40-4A8E-80BF-95F5F8272EAA}" presName="rootText1" presStyleLbl="node0" presStyleIdx="0" presStyleCnt="1" custScaleX="123431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2FEC0D-50A4-44B6-AD92-BABAC6C11A9F}" type="pres">
      <dgm:prSet presAssocID="{88F456DF-3B40-4A8E-80BF-95F5F8272EA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E4CF0F5-FA5A-4DE8-86B9-57A6C16F9631}" type="pres">
      <dgm:prSet presAssocID="{88F456DF-3B40-4A8E-80BF-95F5F8272EAA}" presName="hierChild2" presStyleCnt="0"/>
      <dgm:spPr/>
    </dgm:pt>
    <dgm:pt modelId="{756E4ABA-3DBE-45FE-B181-BF9D99DBEBE8}" type="pres">
      <dgm:prSet presAssocID="{5E6A59DF-9895-49D5-AB8B-D930BA0172F9}" presName="Name64" presStyleLbl="parChTrans1D2" presStyleIdx="0" presStyleCnt="3"/>
      <dgm:spPr/>
      <dgm:t>
        <a:bodyPr/>
        <a:lstStyle/>
        <a:p>
          <a:endParaRPr lang="ru-RU"/>
        </a:p>
      </dgm:t>
    </dgm:pt>
    <dgm:pt modelId="{9F15C6AD-CC6C-4AD8-8203-B10D2F81EC47}" type="pres">
      <dgm:prSet presAssocID="{1D5AD892-D785-48E0-920C-2450DF52B5FD}" presName="hierRoot2" presStyleCnt="0">
        <dgm:presLayoutVars>
          <dgm:hierBranch val="init"/>
        </dgm:presLayoutVars>
      </dgm:prSet>
      <dgm:spPr/>
    </dgm:pt>
    <dgm:pt modelId="{7E5B0F88-4D72-4FE4-95B9-9BBCD1FABEDB}" type="pres">
      <dgm:prSet presAssocID="{1D5AD892-D785-48E0-920C-2450DF52B5FD}" presName="rootComposite" presStyleCnt="0"/>
      <dgm:spPr/>
    </dgm:pt>
    <dgm:pt modelId="{38372920-3C15-4953-81AD-002D90669A53}" type="pres">
      <dgm:prSet presAssocID="{1D5AD892-D785-48E0-920C-2450DF52B5FD}" presName="rootText" presStyleLbl="node2" presStyleIdx="0" presStyleCnt="2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6D0267-1EF3-443D-80BA-5F3783EC72D5}" type="pres">
      <dgm:prSet presAssocID="{1D5AD892-D785-48E0-920C-2450DF52B5FD}" presName="rootConnector" presStyleLbl="node2" presStyleIdx="0" presStyleCnt="2"/>
      <dgm:spPr/>
      <dgm:t>
        <a:bodyPr/>
        <a:lstStyle/>
        <a:p>
          <a:endParaRPr lang="ru-RU"/>
        </a:p>
      </dgm:t>
    </dgm:pt>
    <dgm:pt modelId="{A68EE146-AD15-4E2D-BECC-3D4370EFB07A}" type="pres">
      <dgm:prSet presAssocID="{1D5AD892-D785-48E0-920C-2450DF52B5FD}" presName="hierChild4" presStyleCnt="0"/>
      <dgm:spPr/>
    </dgm:pt>
    <dgm:pt modelId="{97C29894-7481-4DEA-BC89-EE7E6EDC1D22}" type="pres">
      <dgm:prSet presAssocID="{1D5AD892-D785-48E0-920C-2450DF52B5FD}" presName="hierChild5" presStyleCnt="0"/>
      <dgm:spPr/>
    </dgm:pt>
    <dgm:pt modelId="{5DC1A5D0-C6B1-4347-8589-CAB755EA0EF7}" type="pres">
      <dgm:prSet presAssocID="{B7FC79B3-CD37-423E-BDFC-A0291B042D7D}" presName="Name64" presStyleLbl="parChTrans1D2" presStyleIdx="1" presStyleCnt="3"/>
      <dgm:spPr/>
      <dgm:t>
        <a:bodyPr/>
        <a:lstStyle/>
        <a:p>
          <a:endParaRPr lang="ru-RU"/>
        </a:p>
      </dgm:t>
    </dgm:pt>
    <dgm:pt modelId="{16346060-321C-4E75-BE76-856E4CF8C8B1}" type="pres">
      <dgm:prSet presAssocID="{E579B34A-2943-4FDE-BB31-2F572579FB9E}" presName="hierRoot2" presStyleCnt="0">
        <dgm:presLayoutVars>
          <dgm:hierBranch val="init"/>
        </dgm:presLayoutVars>
      </dgm:prSet>
      <dgm:spPr/>
    </dgm:pt>
    <dgm:pt modelId="{30E3F572-3E36-44C1-850E-4C62611D0C1C}" type="pres">
      <dgm:prSet presAssocID="{E579B34A-2943-4FDE-BB31-2F572579FB9E}" presName="rootComposite" presStyleCnt="0"/>
      <dgm:spPr/>
    </dgm:pt>
    <dgm:pt modelId="{1D5A9A3E-CEA6-4520-8CDB-5F439A1EDE42}" type="pres">
      <dgm:prSet presAssocID="{E579B34A-2943-4FDE-BB31-2F572579FB9E}" presName="rootText" presStyleLbl="node2" presStyleIdx="1" presStyleCnt="2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11784E-9D22-47F9-BA4A-84688D80E282}" type="pres">
      <dgm:prSet presAssocID="{E579B34A-2943-4FDE-BB31-2F572579FB9E}" presName="rootConnector" presStyleLbl="node2" presStyleIdx="1" presStyleCnt="2"/>
      <dgm:spPr/>
      <dgm:t>
        <a:bodyPr/>
        <a:lstStyle/>
        <a:p>
          <a:endParaRPr lang="ru-RU"/>
        </a:p>
      </dgm:t>
    </dgm:pt>
    <dgm:pt modelId="{938F0564-1169-46A9-B776-A3D14014AF2B}" type="pres">
      <dgm:prSet presAssocID="{E579B34A-2943-4FDE-BB31-2F572579FB9E}" presName="hierChild4" presStyleCnt="0"/>
      <dgm:spPr/>
    </dgm:pt>
    <dgm:pt modelId="{ABD1F126-1E70-421A-A540-854524BC52EF}" type="pres">
      <dgm:prSet presAssocID="{E579B34A-2943-4FDE-BB31-2F572579FB9E}" presName="hierChild5" presStyleCnt="0"/>
      <dgm:spPr/>
    </dgm:pt>
    <dgm:pt modelId="{313C35D5-C7A6-4577-BD5A-B029AA034433}" type="pres">
      <dgm:prSet presAssocID="{88F456DF-3B40-4A8E-80BF-95F5F8272EAA}" presName="hierChild3" presStyleCnt="0"/>
      <dgm:spPr/>
    </dgm:pt>
    <dgm:pt modelId="{6A152C8C-162D-4C87-BE0D-10AE1DF7FFA3}" type="pres">
      <dgm:prSet presAssocID="{3449440F-5292-41A3-9836-3048B3F62985}" presName="Name115" presStyleLbl="parChTrans1D2" presStyleIdx="2" presStyleCnt="3"/>
      <dgm:spPr/>
      <dgm:t>
        <a:bodyPr/>
        <a:lstStyle/>
        <a:p>
          <a:endParaRPr lang="ru-RU"/>
        </a:p>
      </dgm:t>
    </dgm:pt>
    <dgm:pt modelId="{611F4DA6-0A01-44CC-8999-5392C9F14E58}" type="pres">
      <dgm:prSet presAssocID="{658783FD-F232-40E0-9726-9D9755349821}" presName="hierRoot3" presStyleCnt="0">
        <dgm:presLayoutVars>
          <dgm:hierBranch val="init"/>
        </dgm:presLayoutVars>
      </dgm:prSet>
      <dgm:spPr/>
    </dgm:pt>
    <dgm:pt modelId="{610950D1-6488-41B3-9338-72D100E712D8}" type="pres">
      <dgm:prSet presAssocID="{658783FD-F232-40E0-9726-9D9755349821}" presName="rootComposite3" presStyleCnt="0"/>
      <dgm:spPr/>
    </dgm:pt>
    <dgm:pt modelId="{550E17C4-F0A3-4A91-ABAB-E9BFE8FD5026}" type="pres">
      <dgm:prSet presAssocID="{658783FD-F232-40E0-9726-9D9755349821}" presName="rootText3" presStyleLbl="asst1" presStyleIdx="0" presStyleCnt="1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103D12-8E80-4C81-9911-7D7B3AAABC0C}" type="pres">
      <dgm:prSet presAssocID="{658783FD-F232-40E0-9726-9D9755349821}" presName="rootConnector3" presStyleLbl="asst1" presStyleIdx="0" presStyleCnt="1"/>
      <dgm:spPr/>
      <dgm:t>
        <a:bodyPr/>
        <a:lstStyle/>
        <a:p>
          <a:endParaRPr lang="ru-RU"/>
        </a:p>
      </dgm:t>
    </dgm:pt>
    <dgm:pt modelId="{3E305815-646C-4FF0-9D11-2470C7E37B8D}" type="pres">
      <dgm:prSet presAssocID="{658783FD-F232-40E0-9726-9D9755349821}" presName="hierChild6" presStyleCnt="0"/>
      <dgm:spPr/>
    </dgm:pt>
    <dgm:pt modelId="{E7347BC2-0361-4EAC-A038-9D0906D8AA87}" type="pres">
      <dgm:prSet presAssocID="{658783FD-F232-40E0-9726-9D9755349821}" presName="hierChild7" presStyleCnt="0"/>
      <dgm:spPr/>
    </dgm:pt>
  </dgm:ptLst>
  <dgm:cxnLst>
    <dgm:cxn modelId="{6CB289FE-B844-42D8-8F72-D1E90929DE78}" srcId="{88F456DF-3B40-4A8E-80BF-95F5F8272EAA}" destId="{E579B34A-2943-4FDE-BB31-2F572579FB9E}" srcOrd="2" destOrd="0" parTransId="{B7FC79B3-CD37-423E-BDFC-A0291B042D7D}" sibTransId="{CAA8F1E9-84DA-425F-B94E-4A2063474CE3}"/>
    <dgm:cxn modelId="{E9899976-6C0C-419C-A9E9-013C9C8BF383}" type="presOf" srcId="{1D5AD892-D785-48E0-920C-2450DF52B5FD}" destId="{4B6D0267-1EF3-443D-80BA-5F3783EC72D5}" srcOrd="1" destOrd="0" presId="urn:microsoft.com/office/officeart/2009/3/layout/HorizontalOrganizationChart"/>
    <dgm:cxn modelId="{D20AA757-259D-46CA-83EC-4E470DE9C660}" type="presOf" srcId="{658783FD-F232-40E0-9726-9D9755349821}" destId="{12103D12-8E80-4C81-9911-7D7B3AAABC0C}" srcOrd="1" destOrd="0" presId="urn:microsoft.com/office/officeart/2009/3/layout/HorizontalOrganizationChart"/>
    <dgm:cxn modelId="{605AA1B4-C587-4747-BCA3-87F7096C0E76}" srcId="{40D5AEFD-07A2-4650-8875-846887951F61}" destId="{88F456DF-3B40-4A8E-80BF-95F5F8272EAA}" srcOrd="0" destOrd="0" parTransId="{1561F73C-9D32-44E2-AA8B-F2FF4239A4D0}" sibTransId="{1400A70A-583B-4051-B72F-4F3AD89F8F70}"/>
    <dgm:cxn modelId="{2A348F2A-1F82-4B58-94B9-8B6477841713}" type="presOf" srcId="{88F456DF-3B40-4A8E-80BF-95F5F8272EAA}" destId="{86A66B77-1593-405D-94C1-C78264422FE9}" srcOrd="0" destOrd="0" presId="urn:microsoft.com/office/officeart/2009/3/layout/HorizontalOrganizationChart"/>
    <dgm:cxn modelId="{02C6F9A9-D4FA-4AAF-A1BE-274787734ECA}" srcId="{88F456DF-3B40-4A8E-80BF-95F5F8272EAA}" destId="{1D5AD892-D785-48E0-920C-2450DF52B5FD}" srcOrd="1" destOrd="0" parTransId="{5E6A59DF-9895-49D5-AB8B-D930BA0172F9}" sibTransId="{3A150224-B42A-409F-9314-AF1D0A86A3B2}"/>
    <dgm:cxn modelId="{BC86524D-E8A7-466D-92EE-FAA0D9E894F2}" type="presOf" srcId="{1D5AD892-D785-48E0-920C-2450DF52B5FD}" destId="{38372920-3C15-4953-81AD-002D90669A53}" srcOrd="0" destOrd="0" presId="urn:microsoft.com/office/officeart/2009/3/layout/HorizontalOrganizationChart"/>
    <dgm:cxn modelId="{715E3D1B-2FAD-456E-9FF5-114770DDBE15}" type="presOf" srcId="{3449440F-5292-41A3-9836-3048B3F62985}" destId="{6A152C8C-162D-4C87-BE0D-10AE1DF7FFA3}" srcOrd="0" destOrd="0" presId="urn:microsoft.com/office/officeart/2009/3/layout/HorizontalOrganizationChart"/>
    <dgm:cxn modelId="{F2F9E328-035B-4922-BAB0-26B1675F3881}" srcId="{88F456DF-3B40-4A8E-80BF-95F5F8272EAA}" destId="{658783FD-F232-40E0-9726-9D9755349821}" srcOrd="0" destOrd="0" parTransId="{3449440F-5292-41A3-9836-3048B3F62985}" sibTransId="{1DF619EB-5E43-46CE-B183-E4860B18D7A8}"/>
    <dgm:cxn modelId="{D7EBC982-4A96-42F5-88D8-0D83653A0BDB}" type="presOf" srcId="{40D5AEFD-07A2-4650-8875-846887951F61}" destId="{1BEB4E04-A50F-4FA8-B3DC-EB399AAA71DA}" srcOrd="0" destOrd="0" presId="urn:microsoft.com/office/officeart/2009/3/layout/HorizontalOrganizationChart"/>
    <dgm:cxn modelId="{C4C388E0-CE86-4F49-91C3-F198045FCB88}" type="presOf" srcId="{E579B34A-2943-4FDE-BB31-2F572579FB9E}" destId="{9211784E-9D22-47F9-BA4A-84688D80E282}" srcOrd="1" destOrd="0" presId="urn:microsoft.com/office/officeart/2009/3/layout/HorizontalOrganizationChart"/>
    <dgm:cxn modelId="{B45FDE9B-9EA7-45A2-98F1-FED29C8C59B6}" type="presOf" srcId="{B7FC79B3-CD37-423E-BDFC-A0291B042D7D}" destId="{5DC1A5D0-C6B1-4347-8589-CAB755EA0EF7}" srcOrd="0" destOrd="0" presId="urn:microsoft.com/office/officeart/2009/3/layout/HorizontalOrganizationChart"/>
    <dgm:cxn modelId="{1244F04E-6133-45EF-B596-F0ABA69C6BD6}" type="presOf" srcId="{5E6A59DF-9895-49D5-AB8B-D930BA0172F9}" destId="{756E4ABA-3DBE-45FE-B181-BF9D99DBEBE8}" srcOrd="0" destOrd="0" presId="urn:microsoft.com/office/officeart/2009/3/layout/HorizontalOrganizationChart"/>
    <dgm:cxn modelId="{C375DE6F-7281-4DED-8BC7-C94E5EE6F354}" type="presOf" srcId="{658783FD-F232-40E0-9726-9D9755349821}" destId="{550E17C4-F0A3-4A91-ABAB-E9BFE8FD5026}" srcOrd="0" destOrd="0" presId="urn:microsoft.com/office/officeart/2009/3/layout/HorizontalOrganizationChart"/>
    <dgm:cxn modelId="{E0C71B38-0501-4575-848A-0AF44BB33FAE}" type="presOf" srcId="{88F456DF-3B40-4A8E-80BF-95F5F8272EAA}" destId="{A42FEC0D-50A4-44B6-AD92-BABAC6C11A9F}" srcOrd="1" destOrd="0" presId="urn:microsoft.com/office/officeart/2009/3/layout/HorizontalOrganizationChart"/>
    <dgm:cxn modelId="{E29FB547-F365-4177-A688-25221B95A542}" type="presOf" srcId="{E579B34A-2943-4FDE-BB31-2F572579FB9E}" destId="{1D5A9A3E-CEA6-4520-8CDB-5F439A1EDE42}" srcOrd="0" destOrd="0" presId="urn:microsoft.com/office/officeart/2009/3/layout/HorizontalOrganizationChart"/>
    <dgm:cxn modelId="{EB82A4FD-CF87-49CA-ACD4-814B98013B37}" type="presParOf" srcId="{1BEB4E04-A50F-4FA8-B3DC-EB399AAA71DA}" destId="{202CBDC7-053D-42B5-BE6A-C6F554D114D8}" srcOrd="0" destOrd="0" presId="urn:microsoft.com/office/officeart/2009/3/layout/HorizontalOrganizationChart"/>
    <dgm:cxn modelId="{BA6B4CB4-7186-4B02-ACB1-658EDDACC97F}" type="presParOf" srcId="{202CBDC7-053D-42B5-BE6A-C6F554D114D8}" destId="{B6284D8C-DADF-445E-9DE0-0C3E3D68398F}" srcOrd="0" destOrd="0" presId="urn:microsoft.com/office/officeart/2009/3/layout/HorizontalOrganizationChart"/>
    <dgm:cxn modelId="{3F59EF47-DB19-4FFA-99DD-4C851F2C9633}" type="presParOf" srcId="{B6284D8C-DADF-445E-9DE0-0C3E3D68398F}" destId="{86A66B77-1593-405D-94C1-C78264422FE9}" srcOrd="0" destOrd="0" presId="urn:microsoft.com/office/officeart/2009/3/layout/HorizontalOrganizationChart"/>
    <dgm:cxn modelId="{2766C09C-31A4-422C-B767-539CFBD410EF}" type="presParOf" srcId="{B6284D8C-DADF-445E-9DE0-0C3E3D68398F}" destId="{A42FEC0D-50A4-44B6-AD92-BABAC6C11A9F}" srcOrd="1" destOrd="0" presId="urn:microsoft.com/office/officeart/2009/3/layout/HorizontalOrganizationChart"/>
    <dgm:cxn modelId="{7D0933FC-2601-409B-B4D2-ED4060A35E10}" type="presParOf" srcId="{202CBDC7-053D-42B5-BE6A-C6F554D114D8}" destId="{7E4CF0F5-FA5A-4DE8-86B9-57A6C16F9631}" srcOrd="1" destOrd="0" presId="urn:microsoft.com/office/officeart/2009/3/layout/HorizontalOrganizationChart"/>
    <dgm:cxn modelId="{62912EA4-32AB-47F3-A3CE-01AEB6989CBB}" type="presParOf" srcId="{7E4CF0F5-FA5A-4DE8-86B9-57A6C16F9631}" destId="{756E4ABA-3DBE-45FE-B181-BF9D99DBEBE8}" srcOrd="0" destOrd="0" presId="urn:microsoft.com/office/officeart/2009/3/layout/HorizontalOrganizationChart"/>
    <dgm:cxn modelId="{1E14B30D-B483-49F3-8465-310810BF3CA4}" type="presParOf" srcId="{7E4CF0F5-FA5A-4DE8-86B9-57A6C16F9631}" destId="{9F15C6AD-CC6C-4AD8-8203-B10D2F81EC47}" srcOrd="1" destOrd="0" presId="urn:microsoft.com/office/officeart/2009/3/layout/HorizontalOrganizationChart"/>
    <dgm:cxn modelId="{06116BE0-9F54-4DF9-B19F-2B28BF72D365}" type="presParOf" srcId="{9F15C6AD-CC6C-4AD8-8203-B10D2F81EC47}" destId="{7E5B0F88-4D72-4FE4-95B9-9BBCD1FABEDB}" srcOrd="0" destOrd="0" presId="urn:microsoft.com/office/officeart/2009/3/layout/HorizontalOrganizationChart"/>
    <dgm:cxn modelId="{08AB8FEE-06FD-4F23-9AD3-DEF597874383}" type="presParOf" srcId="{7E5B0F88-4D72-4FE4-95B9-9BBCD1FABEDB}" destId="{38372920-3C15-4953-81AD-002D90669A53}" srcOrd="0" destOrd="0" presId="urn:microsoft.com/office/officeart/2009/3/layout/HorizontalOrganizationChart"/>
    <dgm:cxn modelId="{94303B16-B58E-4024-A5E9-5F6C5C5ADCEB}" type="presParOf" srcId="{7E5B0F88-4D72-4FE4-95B9-9BBCD1FABEDB}" destId="{4B6D0267-1EF3-443D-80BA-5F3783EC72D5}" srcOrd="1" destOrd="0" presId="urn:microsoft.com/office/officeart/2009/3/layout/HorizontalOrganizationChart"/>
    <dgm:cxn modelId="{6C384CAD-BD18-49F3-9DF5-F9BD4674065A}" type="presParOf" srcId="{9F15C6AD-CC6C-4AD8-8203-B10D2F81EC47}" destId="{A68EE146-AD15-4E2D-BECC-3D4370EFB07A}" srcOrd="1" destOrd="0" presId="urn:microsoft.com/office/officeart/2009/3/layout/HorizontalOrganizationChart"/>
    <dgm:cxn modelId="{53712DFB-A86C-41FE-BF68-2DF206CD3DD5}" type="presParOf" srcId="{9F15C6AD-CC6C-4AD8-8203-B10D2F81EC47}" destId="{97C29894-7481-4DEA-BC89-EE7E6EDC1D22}" srcOrd="2" destOrd="0" presId="urn:microsoft.com/office/officeart/2009/3/layout/HorizontalOrganizationChart"/>
    <dgm:cxn modelId="{76E369FA-A75A-4D13-ABF2-87C96C587DBF}" type="presParOf" srcId="{7E4CF0F5-FA5A-4DE8-86B9-57A6C16F9631}" destId="{5DC1A5D0-C6B1-4347-8589-CAB755EA0EF7}" srcOrd="2" destOrd="0" presId="urn:microsoft.com/office/officeart/2009/3/layout/HorizontalOrganizationChart"/>
    <dgm:cxn modelId="{AF08A585-029E-46B3-8D06-F5594A4E157C}" type="presParOf" srcId="{7E4CF0F5-FA5A-4DE8-86B9-57A6C16F9631}" destId="{16346060-321C-4E75-BE76-856E4CF8C8B1}" srcOrd="3" destOrd="0" presId="urn:microsoft.com/office/officeart/2009/3/layout/HorizontalOrganizationChart"/>
    <dgm:cxn modelId="{AD5D0D1C-33C3-46E0-8A73-620CDA8B6E21}" type="presParOf" srcId="{16346060-321C-4E75-BE76-856E4CF8C8B1}" destId="{30E3F572-3E36-44C1-850E-4C62611D0C1C}" srcOrd="0" destOrd="0" presId="urn:microsoft.com/office/officeart/2009/3/layout/HorizontalOrganizationChart"/>
    <dgm:cxn modelId="{BA536CDB-245B-4C22-AF8E-6D57062C84DF}" type="presParOf" srcId="{30E3F572-3E36-44C1-850E-4C62611D0C1C}" destId="{1D5A9A3E-CEA6-4520-8CDB-5F439A1EDE42}" srcOrd="0" destOrd="0" presId="urn:microsoft.com/office/officeart/2009/3/layout/HorizontalOrganizationChart"/>
    <dgm:cxn modelId="{C21EE85E-C568-44EE-9A59-AD5B0C83706A}" type="presParOf" srcId="{30E3F572-3E36-44C1-850E-4C62611D0C1C}" destId="{9211784E-9D22-47F9-BA4A-84688D80E282}" srcOrd="1" destOrd="0" presId="urn:microsoft.com/office/officeart/2009/3/layout/HorizontalOrganizationChart"/>
    <dgm:cxn modelId="{5BCDDF4D-A4DF-4030-9F0C-4B32DF122B4E}" type="presParOf" srcId="{16346060-321C-4E75-BE76-856E4CF8C8B1}" destId="{938F0564-1169-46A9-B776-A3D14014AF2B}" srcOrd="1" destOrd="0" presId="urn:microsoft.com/office/officeart/2009/3/layout/HorizontalOrganizationChart"/>
    <dgm:cxn modelId="{32DBBD93-8DD0-4A5B-AF17-4CC8DADF8DBE}" type="presParOf" srcId="{16346060-321C-4E75-BE76-856E4CF8C8B1}" destId="{ABD1F126-1E70-421A-A540-854524BC52EF}" srcOrd="2" destOrd="0" presId="urn:microsoft.com/office/officeart/2009/3/layout/HorizontalOrganizationChart"/>
    <dgm:cxn modelId="{4DF2B54D-C304-4050-8ED9-D245E3107F2F}" type="presParOf" srcId="{202CBDC7-053D-42B5-BE6A-C6F554D114D8}" destId="{313C35D5-C7A6-4577-BD5A-B029AA034433}" srcOrd="2" destOrd="0" presId="urn:microsoft.com/office/officeart/2009/3/layout/HorizontalOrganizationChart"/>
    <dgm:cxn modelId="{B00F39A0-387E-4387-8F21-863DB523AED7}" type="presParOf" srcId="{313C35D5-C7A6-4577-BD5A-B029AA034433}" destId="{6A152C8C-162D-4C87-BE0D-10AE1DF7FFA3}" srcOrd="0" destOrd="0" presId="urn:microsoft.com/office/officeart/2009/3/layout/HorizontalOrganizationChart"/>
    <dgm:cxn modelId="{DBAAA2E0-15A3-413B-B42C-107F067D796A}" type="presParOf" srcId="{313C35D5-C7A6-4577-BD5A-B029AA034433}" destId="{611F4DA6-0A01-44CC-8999-5392C9F14E58}" srcOrd="1" destOrd="0" presId="urn:microsoft.com/office/officeart/2009/3/layout/HorizontalOrganizationChart"/>
    <dgm:cxn modelId="{445773DD-564C-4501-BD5B-6724698CB043}" type="presParOf" srcId="{611F4DA6-0A01-44CC-8999-5392C9F14E58}" destId="{610950D1-6488-41B3-9338-72D100E712D8}" srcOrd="0" destOrd="0" presId="urn:microsoft.com/office/officeart/2009/3/layout/HorizontalOrganizationChart"/>
    <dgm:cxn modelId="{67BC4E9D-DE6E-4581-ABD6-05445657A312}" type="presParOf" srcId="{610950D1-6488-41B3-9338-72D100E712D8}" destId="{550E17C4-F0A3-4A91-ABAB-E9BFE8FD5026}" srcOrd="0" destOrd="0" presId="urn:microsoft.com/office/officeart/2009/3/layout/HorizontalOrganizationChart"/>
    <dgm:cxn modelId="{64637C1C-C4FC-4E28-AF9C-51F3EE7C26F4}" type="presParOf" srcId="{610950D1-6488-41B3-9338-72D100E712D8}" destId="{12103D12-8E80-4C81-9911-7D7B3AAABC0C}" srcOrd="1" destOrd="0" presId="urn:microsoft.com/office/officeart/2009/3/layout/HorizontalOrganizationChart"/>
    <dgm:cxn modelId="{17A1350F-D547-47C2-9019-80D507DF4AB3}" type="presParOf" srcId="{611F4DA6-0A01-44CC-8999-5392C9F14E58}" destId="{3E305815-646C-4FF0-9D11-2470C7E37B8D}" srcOrd="1" destOrd="0" presId="urn:microsoft.com/office/officeart/2009/3/layout/HorizontalOrganizationChart"/>
    <dgm:cxn modelId="{745DB3F3-A0CD-46B8-8F8E-50012C4ED11B}" type="presParOf" srcId="{611F4DA6-0A01-44CC-8999-5392C9F14E58}" destId="{E7347BC2-0361-4EAC-A038-9D0906D8AA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5AEFD-07A2-4650-8875-846887951F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F456DF-3B40-4A8E-80BF-95F5F8272EAA}">
      <dgm:prSet phldrT="[Текст]" custT="1"/>
      <dgm:spPr/>
      <dgm:t>
        <a:bodyPr/>
        <a:lstStyle/>
        <a:p>
          <a:r>
            <a:rPr lang="ru-RU" sz="800" dirty="0" smtClean="0"/>
            <a:t>Непродовольственные товары</a:t>
          </a:r>
          <a:endParaRPr lang="ru-RU" sz="800" dirty="0"/>
        </a:p>
      </dgm:t>
    </dgm:pt>
    <dgm:pt modelId="{1561F73C-9D32-44E2-AA8B-F2FF4239A4D0}" type="parTrans" cxnId="{605AA1B4-C587-4747-BCA3-87F7096C0E76}">
      <dgm:prSet/>
      <dgm:spPr/>
      <dgm:t>
        <a:bodyPr/>
        <a:lstStyle/>
        <a:p>
          <a:endParaRPr lang="ru-RU" sz="800"/>
        </a:p>
      </dgm:t>
    </dgm:pt>
    <dgm:pt modelId="{1400A70A-583B-4051-B72F-4F3AD89F8F70}" type="sibTrans" cxnId="{605AA1B4-C587-4747-BCA3-87F7096C0E76}">
      <dgm:prSet/>
      <dgm:spPr/>
      <dgm:t>
        <a:bodyPr/>
        <a:lstStyle/>
        <a:p>
          <a:endParaRPr lang="ru-RU" sz="800"/>
        </a:p>
      </dgm:t>
    </dgm:pt>
    <dgm:pt modelId="{1D5AD892-D785-48E0-920C-2450DF52B5FD}">
      <dgm:prSet phldrT="[Текст]" custT="1"/>
      <dgm:spPr/>
      <dgm:t>
        <a:bodyPr/>
        <a:lstStyle/>
        <a:p>
          <a:r>
            <a:rPr lang="ru-RU" sz="800" dirty="0" smtClean="0"/>
            <a:t>Товары для дома (мебель)</a:t>
          </a:r>
          <a:endParaRPr lang="ru-RU" sz="800" dirty="0"/>
        </a:p>
      </dgm:t>
    </dgm:pt>
    <dgm:pt modelId="{3A150224-B42A-409F-9314-AF1D0A86A3B2}" type="sibTrans" cxnId="{02C6F9A9-D4FA-4AAF-A1BE-274787734ECA}">
      <dgm:prSet/>
      <dgm:spPr/>
      <dgm:t>
        <a:bodyPr/>
        <a:lstStyle/>
        <a:p>
          <a:endParaRPr lang="ru-RU" sz="800"/>
        </a:p>
      </dgm:t>
    </dgm:pt>
    <dgm:pt modelId="{5E6A59DF-9895-49D5-AB8B-D930BA0172F9}" type="parTrans" cxnId="{02C6F9A9-D4FA-4AAF-A1BE-274787734ECA}">
      <dgm:prSet/>
      <dgm:spPr/>
      <dgm:t>
        <a:bodyPr/>
        <a:lstStyle/>
        <a:p>
          <a:endParaRPr lang="ru-RU" sz="800"/>
        </a:p>
      </dgm:t>
    </dgm:pt>
    <dgm:pt modelId="{658783FD-F232-40E0-9726-9D9755349821}" type="asst">
      <dgm:prSet phldrT="[Текст]" custT="1"/>
      <dgm:spPr/>
      <dgm:t>
        <a:bodyPr/>
        <a:lstStyle/>
        <a:p>
          <a:r>
            <a:rPr lang="ru-RU" sz="800" dirty="0" smtClean="0"/>
            <a:t>Товары для дома и сада</a:t>
          </a:r>
          <a:endParaRPr lang="ru-RU" sz="800" dirty="0"/>
        </a:p>
      </dgm:t>
    </dgm:pt>
    <dgm:pt modelId="{1DF619EB-5E43-46CE-B183-E4860B18D7A8}" type="sibTrans" cxnId="{F2F9E328-035B-4922-BAB0-26B1675F3881}">
      <dgm:prSet/>
      <dgm:spPr/>
      <dgm:t>
        <a:bodyPr/>
        <a:lstStyle/>
        <a:p>
          <a:endParaRPr lang="ru-RU" sz="800"/>
        </a:p>
      </dgm:t>
    </dgm:pt>
    <dgm:pt modelId="{3449440F-5292-41A3-9836-3048B3F62985}" type="parTrans" cxnId="{F2F9E328-035B-4922-BAB0-26B1675F3881}">
      <dgm:prSet/>
      <dgm:spPr/>
      <dgm:t>
        <a:bodyPr/>
        <a:lstStyle/>
        <a:p>
          <a:endParaRPr lang="ru-RU" sz="800"/>
        </a:p>
      </dgm:t>
    </dgm:pt>
    <dgm:pt modelId="{1BEB4E04-A50F-4FA8-B3DC-EB399AAA71DA}" type="pres">
      <dgm:prSet presAssocID="{40D5AEFD-07A2-4650-8875-846887951F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02CBDC7-053D-42B5-BE6A-C6F554D114D8}" type="pres">
      <dgm:prSet presAssocID="{88F456DF-3B40-4A8E-80BF-95F5F8272EAA}" presName="hierRoot1" presStyleCnt="0">
        <dgm:presLayoutVars>
          <dgm:hierBranch val="init"/>
        </dgm:presLayoutVars>
      </dgm:prSet>
      <dgm:spPr/>
    </dgm:pt>
    <dgm:pt modelId="{B6284D8C-DADF-445E-9DE0-0C3E3D68398F}" type="pres">
      <dgm:prSet presAssocID="{88F456DF-3B40-4A8E-80BF-95F5F8272EAA}" presName="rootComposite1" presStyleCnt="0"/>
      <dgm:spPr/>
    </dgm:pt>
    <dgm:pt modelId="{86A66B77-1593-405D-94C1-C78264422FE9}" type="pres">
      <dgm:prSet presAssocID="{88F456DF-3B40-4A8E-80BF-95F5F8272EAA}" presName="rootText1" presStyleLbl="node0" presStyleIdx="0" presStyleCnt="1" custScaleX="123431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2FEC0D-50A4-44B6-AD92-BABAC6C11A9F}" type="pres">
      <dgm:prSet presAssocID="{88F456DF-3B40-4A8E-80BF-95F5F8272EA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E4CF0F5-FA5A-4DE8-86B9-57A6C16F9631}" type="pres">
      <dgm:prSet presAssocID="{88F456DF-3B40-4A8E-80BF-95F5F8272EAA}" presName="hierChild2" presStyleCnt="0"/>
      <dgm:spPr/>
    </dgm:pt>
    <dgm:pt modelId="{756E4ABA-3DBE-45FE-B181-BF9D99DBEBE8}" type="pres">
      <dgm:prSet presAssocID="{5E6A59DF-9895-49D5-AB8B-D930BA0172F9}" presName="Name64" presStyleLbl="parChTrans1D2" presStyleIdx="0" presStyleCnt="2"/>
      <dgm:spPr/>
      <dgm:t>
        <a:bodyPr/>
        <a:lstStyle/>
        <a:p>
          <a:endParaRPr lang="ru-RU"/>
        </a:p>
      </dgm:t>
    </dgm:pt>
    <dgm:pt modelId="{9F15C6AD-CC6C-4AD8-8203-B10D2F81EC47}" type="pres">
      <dgm:prSet presAssocID="{1D5AD892-D785-48E0-920C-2450DF52B5FD}" presName="hierRoot2" presStyleCnt="0">
        <dgm:presLayoutVars>
          <dgm:hierBranch val="init"/>
        </dgm:presLayoutVars>
      </dgm:prSet>
      <dgm:spPr/>
    </dgm:pt>
    <dgm:pt modelId="{7E5B0F88-4D72-4FE4-95B9-9BBCD1FABEDB}" type="pres">
      <dgm:prSet presAssocID="{1D5AD892-D785-48E0-920C-2450DF52B5FD}" presName="rootComposite" presStyleCnt="0"/>
      <dgm:spPr/>
    </dgm:pt>
    <dgm:pt modelId="{38372920-3C15-4953-81AD-002D90669A53}" type="pres">
      <dgm:prSet presAssocID="{1D5AD892-D785-48E0-920C-2450DF52B5FD}" presName="rootText" presStyleLbl="node2" presStyleIdx="0" presStyleCnt="1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6D0267-1EF3-443D-80BA-5F3783EC72D5}" type="pres">
      <dgm:prSet presAssocID="{1D5AD892-D785-48E0-920C-2450DF52B5FD}" presName="rootConnector" presStyleLbl="node2" presStyleIdx="0" presStyleCnt="1"/>
      <dgm:spPr/>
      <dgm:t>
        <a:bodyPr/>
        <a:lstStyle/>
        <a:p>
          <a:endParaRPr lang="ru-RU"/>
        </a:p>
      </dgm:t>
    </dgm:pt>
    <dgm:pt modelId="{A68EE146-AD15-4E2D-BECC-3D4370EFB07A}" type="pres">
      <dgm:prSet presAssocID="{1D5AD892-D785-48E0-920C-2450DF52B5FD}" presName="hierChild4" presStyleCnt="0"/>
      <dgm:spPr/>
    </dgm:pt>
    <dgm:pt modelId="{97C29894-7481-4DEA-BC89-EE7E6EDC1D22}" type="pres">
      <dgm:prSet presAssocID="{1D5AD892-D785-48E0-920C-2450DF52B5FD}" presName="hierChild5" presStyleCnt="0"/>
      <dgm:spPr/>
    </dgm:pt>
    <dgm:pt modelId="{313C35D5-C7A6-4577-BD5A-B029AA034433}" type="pres">
      <dgm:prSet presAssocID="{88F456DF-3B40-4A8E-80BF-95F5F8272EAA}" presName="hierChild3" presStyleCnt="0"/>
      <dgm:spPr/>
    </dgm:pt>
    <dgm:pt modelId="{6A152C8C-162D-4C87-BE0D-10AE1DF7FFA3}" type="pres">
      <dgm:prSet presAssocID="{3449440F-5292-41A3-9836-3048B3F62985}" presName="Name115" presStyleLbl="parChTrans1D2" presStyleIdx="1" presStyleCnt="2"/>
      <dgm:spPr/>
      <dgm:t>
        <a:bodyPr/>
        <a:lstStyle/>
        <a:p>
          <a:endParaRPr lang="ru-RU"/>
        </a:p>
      </dgm:t>
    </dgm:pt>
    <dgm:pt modelId="{611F4DA6-0A01-44CC-8999-5392C9F14E58}" type="pres">
      <dgm:prSet presAssocID="{658783FD-F232-40E0-9726-9D9755349821}" presName="hierRoot3" presStyleCnt="0">
        <dgm:presLayoutVars>
          <dgm:hierBranch val="init"/>
        </dgm:presLayoutVars>
      </dgm:prSet>
      <dgm:spPr/>
    </dgm:pt>
    <dgm:pt modelId="{610950D1-6488-41B3-9338-72D100E712D8}" type="pres">
      <dgm:prSet presAssocID="{658783FD-F232-40E0-9726-9D9755349821}" presName="rootComposite3" presStyleCnt="0"/>
      <dgm:spPr/>
    </dgm:pt>
    <dgm:pt modelId="{550E17C4-F0A3-4A91-ABAB-E9BFE8FD5026}" type="pres">
      <dgm:prSet presAssocID="{658783FD-F232-40E0-9726-9D9755349821}" presName="rootText3" presStyleLbl="asst1" presStyleIdx="0" presStyleCnt="1" custScaleY="1555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103D12-8E80-4C81-9911-7D7B3AAABC0C}" type="pres">
      <dgm:prSet presAssocID="{658783FD-F232-40E0-9726-9D9755349821}" presName="rootConnector3" presStyleLbl="asst1" presStyleIdx="0" presStyleCnt="1"/>
      <dgm:spPr/>
      <dgm:t>
        <a:bodyPr/>
        <a:lstStyle/>
        <a:p>
          <a:endParaRPr lang="ru-RU"/>
        </a:p>
      </dgm:t>
    </dgm:pt>
    <dgm:pt modelId="{3E305815-646C-4FF0-9D11-2470C7E37B8D}" type="pres">
      <dgm:prSet presAssocID="{658783FD-F232-40E0-9726-9D9755349821}" presName="hierChild6" presStyleCnt="0"/>
      <dgm:spPr/>
    </dgm:pt>
    <dgm:pt modelId="{E7347BC2-0361-4EAC-A038-9D0906D8AA87}" type="pres">
      <dgm:prSet presAssocID="{658783FD-F232-40E0-9726-9D9755349821}" presName="hierChild7" presStyleCnt="0"/>
      <dgm:spPr/>
    </dgm:pt>
  </dgm:ptLst>
  <dgm:cxnLst>
    <dgm:cxn modelId="{E9899976-6C0C-419C-A9E9-013C9C8BF383}" type="presOf" srcId="{1D5AD892-D785-48E0-920C-2450DF52B5FD}" destId="{4B6D0267-1EF3-443D-80BA-5F3783EC72D5}" srcOrd="1" destOrd="0" presId="urn:microsoft.com/office/officeart/2009/3/layout/HorizontalOrganizationChart"/>
    <dgm:cxn modelId="{D20AA757-259D-46CA-83EC-4E470DE9C660}" type="presOf" srcId="{658783FD-F232-40E0-9726-9D9755349821}" destId="{12103D12-8E80-4C81-9911-7D7B3AAABC0C}" srcOrd="1" destOrd="0" presId="urn:microsoft.com/office/officeart/2009/3/layout/HorizontalOrganizationChart"/>
    <dgm:cxn modelId="{605AA1B4-C587-4747-BCA3-87F7096C0E76}" srcId="{40D5AEFD-07A2-4650-8875-846887951F61}" destId="{88F456DF-3B40-4A8E-80BF-95F5F8272EAA}" srcOrd="0" destOrd="0" parTransId="{1561F73C-9D32-44E2-AA8B-F2FF4239A4D0}" sibTransId="{1400A70A-583B-4051-B72F-4F3AD89F8F70}"/>
    <dgm:cxn modelId="{2A348F2A-1F82-4B58-94B9-8B6477841713}" type="presOf" srcId="{88F456DF-3B40-4A8E-80BF-95F5F8272EAA}" destId="{86A66B77-1593-405D-94C1-C78264422FE9}" srcOrd="0" destOrd="0" presId="urn:microsoft.com/office/officeart/2009/3/layout/HorizontalOrganizationChart"/>
    <dgm:cxn modelId="{02C6F9A9-D4FA-4AAF-A1BE-274787734ECA}" srcId="{88F456DF-3B40-4A8E-80BF-95F5F8272EAA}" destId="{1D5AD892-D785-48E0-920C-2450DF52B5FD}" srcOrd="1" destOrd="0" parTransId="{5E6A59DF-9895-49D5-AB8B-D930BA0172F9}" sibTransId="{3A150224-B42A-409F-9314-AF1D0A86A3B2}"/>
    <dgm:cxn modelId="{BC86524D-E8A7-466D-92EE-FAA0D9E894F2}" type="presOf" srcId="{1D5AD892-D785-48E0-920C-2450DF52B5FD}" destId="{38372920-3C15-4953-81AD-002D90669A53}" srcOrd="0" destOrd="0" presId="urn:microsoft.com/office/officeart/2009/3/layout/HorizontalOrganizationChart"/>
    <dgm:cxn modelId="{715E3D1B-2FAD-456E-9FF5-114770DDBE15}" type="presOf" srcId="{3449440F-5292-41A3-9836-3048B3F62985}" destId="{6A152C8C-162D-4C87-BE0D-10AE1DF7FFA3}" srcOrd="0" destOrd="0" presId="urn:microsoft.com/office/officeart/2009/3/layout/HorizontalOrganizationChart"/>
    <dgm:cxn modelId="{F2F9E328-035B-4922-BAB0-26B1675F3881}" srcId="{88F456DF-3B40-4A8E-80BF-95F5F8272EAA}" destId="{658783FD-F232-40E0-9726-9D9755349821}" srcOrd="0" destOrd="0" parTransId="{3449440F-5292-41A3-9836-3048B3F62985}" sibTransId="{1DF619EB-5E43-46CE-B183-E4860B18D7A8}"/>
    <dgm:cxn modelId="{D7EBC982-4A96-42F5-88D8-0D83653A0BDB}" type="presOf" srcId="{40D5AEFD-07A2-4650-8875-846887951F61}" destId="{1BEB4E04-A50F-4FA8-B3DC-EB399AAA71DA}" srcOrd="0" destOrd="0" presId="urn:microsoft.com/office/officeart/2009/3/layout/HorizontalOrganizationChart"/>
    <dgm:cxn modelId="{1244F04E-6133-45EF-B596-F0ABA69C6BD6}" type="presOf" srcId="{5E6A59DF-9895-49D5-AB8B-D930BA0172F9}" destId="{756E4ABA-3DBE-45FE-B181-BF9D99DBEBE8}" srcOrd="0" destOrd="0" presId="urn:microsoft.com/office/officeart/2009/3/layout/HorizontalOrganizationChart"/>
    <dgm:cxn modelId="{C375DE6F-7281-4DED-8BC7-C94E5EE6F354}" type="presOf" srcId="{658783FD-F232-40E0-9726-9D9755349821}" destId="{550E17C4-F0A3-4A91-ABAB-E9BFE8FD5026}" srcOrd="0" destOrd="0" presId="urn:microsoft.com/office/officeart/2009/3/layout/HorizontalOrganizationChart"/>
    <dgm:cxn modelId="{E0C71B38-0501-4575-848A-0AF44BB33FAE}" type="presOf" srcId="{88F456DF-3B40-4A8E-80BF-95F5F8272EAA}" destId="{A42FEC0D-50A4-44B6-AD92-BABAC6C11A9F}" srcOrd="1" destOrd="0" presId="urn:microsoft.com/office/officeart/2009/3/layout/HorizontalOrganizationChart"/>
    <dgm:cxn modelId="{EB82A4FD-CF87-49CA-ACD4-814B98013B37}" type="presParOf" srcId="{1BEB4E04-A50F-4FA8-B3DC-EB399AAA71DA}" destId="{202CBDC7-053D-42B5-BE6A-C6F554D114D8}" srcOrd="0" destOrd="0" presId="urn:microsoft.com/office/officeart/2009/3/layout/HorizontalOrganizationChart"/>
    <dgm:cxn modelId="{BA6B4CB4-7186-4B02-ACB1-658EDDACC97F}" type="presParOf" srcId="{202CBDC7-053D-42B5-BE6A-C6F554D114D8}" destId="{B6284D8C-DADF-445E-9DE0-0C3E3D68398F}" srcOrd="0" destOrd="0" presId="urn:microsoft.com/office/officeart/2009/3/layout/HorizontalOrganizationChart"/>
    <dgm:cxn modelId="{3F59EF47-DB19-4FFA-99DD-4C851F2C9633}" type="presParOf" srcId="{B6284D8C-DADF-445E-9DE0-0C3E3D68398F}" destId="{86A66B77-1593-405D-94C1-C78264422FE9}" srcOrd="0" destOrd="0" presId="urn:microsoft.com/office/officeart/2009/3/layout/HorizontalOrganizationChart"/>
    <dgm:cxn modelId="{2766C09C-31A4-422C-B767-539CFBD410EF}" type="presParOf" srcId="{B6284D8C-DADF-445E-9DE0-0C3E3D68398F}" destId="{A42FEC0D-50A4-44B6-AD92-BABAC6C11A9F}" srcOrd="1" destOrd="0" presId="urn:microsoft.com/office/officeart/2009/3/layout/HorizontalOrganizationChart"/>
    <dgm:cxn modelId="{7D0933FC-2601-409B-B4D2-ED4060A35E10}" type="presParOf" srcId="{202CBDC7-053D-42B5-BE6A-C6F554D114D8}" destId="{7E4CF0F5-FA5A-4DE8-86B9-57A6C16F9631}" srcOrd="1" destOrd="0" presId="urn:microsoft.com/office/officeart/2009/3/layout/HorizontalOrganizationChart"/>
    <dgm:cxn modelId="{62912EA4-32AB-47F3-A3CE-01AEB6989CBB}" type="presParOf" srcId="{7E4CF0F5-FA5A-4DE8-86B9-57A6C16F9631}" destId="{756E4ABA-3DBE-45FE-B181-BF9D99DBEBE8}" srcOrd="0" destOrd="0" presId="urn:microsoft.com/office/officeart/2009/3/layout/HorizontalOrganizationChart"/>
    <dgm:cxn modelId="{1E14B30D-B483-49F3-8465-310810BF3CA4}" type="presParOf" srcId="{7E4CF0F5-FA5A-4DE8-86B9-57A6C16F9631}" destId="{9F15C6AD-CC6C-4AD8-8203-B10D2F81EC47}" srcOrd="1" destOrd="0" presId="urn:microsoft.com/office/officeart/2009/3/layout/HorizontalOrganizationChart"/>
    <dgm:cxn modelId="{06116BE0-9F54-4DF9-B19F-2B28BF72D365}" type="presParOf" srcId="{9F15C6AD-CC6C-4AD8-8203-B10D2F81EC47}" destId="{7E5B0F88-4D72-4FE4-95B9-9BBCD1FABEDB}" srcOrd="0" destOrd="0" presId="urn:microsoft.com/office/officeart/2009/3/layout/HorizontalOrganizationChart"/>
    <dgm:cxn modelId="{08AB8FEE-06FD-4F23-9AD3-DEF597874383}" type="presParOf" srcId="{7E5B0F88-4D72-4FE4-95B9-9BBCD1FABEDB}" destId="{38372920-3C15-4953-81AD-002D90669A53}" srcOrd="0" destOrd="0" presId="urn:microsoft.com/office/officeart/2009/3/layout/HorizontalOrganizationChart"/>
    <dgm:cxn modelId="{94303B16-B58E-4024-A5E9-5F6C5C5ADCEB}" type="presParOf" srcId="{7E5B0F88-4D72-4FE4-95B9-9BBCD1FABEDB}" destId="{4B6D0267-1EF3-443D-80BA-5F3783EC72D5}" srcOrd="1" destOrd="0" presId="urn:microsoft.com/office/officeart/2009/3/layout/HorizontalOrganizationChart"/>
    <dgm:cxn modelId="{6C384CAD-BD18-49F3-9DF5-F9BD4674065A}" type="presParOf" srcId="{9F15C6AD-CC6C-4AD8-8203-B10D2F81EC47}" destId="{A68EE146-AD15-4E2D-BECC-3D4370EFB07A}" srcOrd="1" destOrd="0" presId="urn:microsoft.com/office/officeart/2009/3/layout/HorizontalOrganizationChart"/>
    <dgm:cxn modelId="{53712DFB-A86C-41FE-BF68-2DF206CD3DD5}" type="presParOf" srcId="{9F15C6AD-CC6C-4AD8-8203-B10D2F81EC47}" destId="{97C29894-7481-4DEA-BC89-EE7E6EDC1D22}" srcOrd="2" destOrd="0" presId="urn:microsoft.com/office/officeart/2009/3/layout/HorizontalOrganizationChart"/>
    <dgm:cxn modelId="{4DF2B54D-C304-4050-8ED9-D245E3107F2F}" type="presParOf" srcId="{202CBDC7-053D-42B5-BE6A-C6F554D114D8}" destId="{313C35D5-C7A6-4577-BD5A-B029AA034433}" srcOrd="2" destOrd="0" presId="urn:microsoft.com/office/officeart/2009/3/layout/HorizontalOrganizationChart"/>
    <dgm:cxn modelId="{B00F39A0-387E-4387-8F21-863DB523AED7}" type="presParOf" srcId="{313C35D5-C7A6-4577-BD5A-B029AA034433}" destId="{6A152C8C-162D-4C87-BE0D-10AE1DF7FFA3}" srcOrd="0" destOrd="0" presId="urn:microsoft.com/office/officeart/2009/3/layout/HorizontalOrganizationChart"/>
    <dgm:cxn modelId="{DBAAA2E0-15A3-413B-B42C-107F067D796A}" type="presParOf" srcId="{313C35D5-C7A6-4577-BD5A-B029AA034433}" destId="{611F4DA6-0A01-44CC-8999-5392C9F14E58}" srcOrd="1" destOrd="0" presId="urn:microsoft.com/office/officeart/2009/3/layout/HorizontalOrganizationChart"/>
    <dgm:cxn modelId="{445773DD-564C-4501-BD5B-6724698CB043}" type="presParOf" srcId="{611F4DA6-0A01-44CC-8999-5392C9F14E58}" destId="{610950D1-6488-41B3-9338-72D100E712D8}" srcOrd="0" destOrd="0" presId="urn:microsoft.com/office/officeart/2009/3/layout/HorizontalOrganizationChart"/>
    <dgm:cxn modelId="{67BC4E9D-DE6E-4581-ABD6-05445657A312}" type="presParOf" srcId="{610950D1-6488-41B3-9338-72D100E712D8}" destId="{550E17C4-F0A3-4A91-ABAB-E9BFE8FD5026}" srcOrd="0" destOrd="0" presId="urn:microsoft.com/office/officeart/2009/3/layout/HorizontalOrganizationChart"/>
    <dgm:cxn modelId="{64637C1C-C4FC-4E28-AF9C-51F3EE7C26F4}" type="presParOf" srcId="{610950D1-6488-41B3-9338-72D100E712D8}" destId="{12103D12-8E80-4C81-9911-7D7B3AAABC0C}" srcOrd="1" destOrd="0" presId="urn:microsoft.com/office/officeart/2009/3/layout/HorizontalOrganizationChart"/>
    <dgm:cxn modelId="{17A1350F-D547-47C2-9019-80D507DF4AB3}" type="presParOf" srcId="{611F4DA6-0A01-44CC-8999-5392C9F14E58}" destId="{3E305815-646C-4FF0-9D11-2470C7E37B8D}" srcOrd="1" destOrd="0" presId="urn:microsoft.com/office/officeart/2009/3/layout/HorizontalOrganizationChart"/>
    <dgm:cxn modelId="{745DB3F3-A0CD-46B8-8F8E-50012C4ED11B}" type="presParOf" srcId="{611F4DA6-0A01-44CC-8999-5392C9F14E58}" destId="{E7347BC2-0361-4EAC-A038-9D0906D8AA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52C8C-162D-4C87-BE0D-10AE1DF7FFA3}">
      <dsp:nvSpPr>
        <dsp:cNvPr id="0" name=""/>
        <dsp:cNvSpPr/>
      </dsp:nvSpPr>
      <dsp:spPr>
        <a:xfrm>
          <a:off x="1031334" y="967787"/>
          <a:ext cx="584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7888"/>
              </a:moveTo>
              <a:lnTo>
                <a:pt x="584287" y="97888"/>
              </a:lnTo>
              <a:lnTo>
                <a:pt x="5842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1A5D0-C6B1-4347-8589-CAB755EA0EF7}">
      <dsp:nvSpPr>
        <dsp:cNvPr id="0" name=""/>
        <dsp:cNvSpPr/>
      </dsp:nvSpPr>
      <dsp:spPr>
        <a:xfrm>
          <a:off x="1031334" y="1065676"/>
          <a:ext cx="1168575" cy="25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106" y="0"/>
              </a:lnTo>
              <a:lnTo>
                <a:pt x="1085106" y="250168"/>
              </a:lnTo>
              <a:lnTo>
                <a:pt x="1168575" y="250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E4ABA-3DBE-45FE-B181-BF9D99DBEBE8}">
      <dsp:nvSpPr>
        <dsp:cNvPr id="0" name=""/>
        <dsp:cNvSpPr/>
      </dsp:nvSpPr>
      <dsp:spPr>
        <a:xfrm>
          <a:off x="1031334" y="815507"/>
          <a:ext cx="1168575" cy="250168"/>
        </a:xfrm>
        <a:custGeom>
          <a:avLst/>
          <a:gdLst/>
          <a:ahLst/>
          <a:cxnLst/>
          <a:rect l="0" t="0" r="0" b="0"/>
          <a:pathLst>
            <a:path>
              <a:moveTo>
                <a:pt x="0" y="250168"/>
              </a:moveTo>
              <a:lnTo>
                <a:pt x="1085106" y="250168"/>
              </a:lnTo>
              <a:lnTo>
                <a:pt x="1085106" y="0"/>
              </a:lnTo>
              <a:lnTo>
                <a:pt x="11685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66B77-1593-405D-94C1-C78264422FE9}">
      <dsp:nvSpPr>
        <dsp:cNvPr id="0" name=""/>
        <dsp:cNvSpPr/>
      </dsp:nvSpPr>
      <dsp:spPr>
        <a:xfrm>
          <a:off x="1059" y="867676"/>
          <a:ext cx="1030274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Продовольственные товары</a:t>
          </a:r>
          <a:endParaRPr lang="ru-RU" sz="800" kern="1200" dirty="0"/>
        </a:p>
      </dsp:txBody>
      <dsp:txXfrm>
        <a:off x="1059" y="867676"/>
        <a:ext cx="1030274" cy="396000"/>
      </dsp:txXfrm>
    </dsp:sp>
    <dsp:sp modelId="{38372920-3C15-4953-81AD-002D90669A53}">
      <dsp:nvSpPr>
        <dsp:cNvPr id="0" name=""/>
        <dsp:cNvSpPr/>
      </dsp:nvSpPr>
      <dsp:spPr>
        <a:xfrm>
          <a:off x="2199909" y="617507"/>
          <a:ext cx="834696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Магазины шаговой доступности</a:t>
          </a:r>
          <a:endParaRPr lang="ru-RU" sz="800" kern="1200" dirty="0"/>
        </a:p>
      </dsp:txBody>
      <dsp:txXfrm>
        <a:off x="2199909" y="617507"/>
        <a:ext cx="834696" cy="396000"/>
      </dsp:txXfrm>
    </dsp:sp>
    <dsp:sp modelId="{1D5A9A3E-CEA6-4520-8CDB-5F439A1EDE42}">
      <dsp:nvSpPr>
        <dsp:cNvPr id="0" name=""/>
        <dsp:cNvSpPr/>
      </dsp:nvSpPr>
      <dsp:spPr>
        <a:xfrm>
          <a:off x="2199909" y="1117845"/>
          <a:ext cx="834696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err="1" smtClean="0"/>
            <a:t>Дискаунтеры</a:t>
          </a:r>
          <a:r>
            <a:rPr lang="ru-RU" sz="800" kern="1200" dirty="0" smtClean="0"/>
            <a:t> и гипермаркеты</a:t>
          </a:r>
          <a:endParaRPr lang="ru-RU" sz="800" kern="1200" dirty="0"/>
        </a:p>
      </dsp:txBody>
      <dsp:txXfrm>
        <a:off x="2199909" y="1117845"/>
        <a:ext cx="834696" cy="396000"/>
      </dsp:txXfrm>
    </dsp:sp>
    <dsp:sp modelId="{550E17C4-F0A3-4A91-ABAB-E9BFE8FD5026}">
      <dsp:nvSpPr>
        <dsp:cNvPr id="0" name=""/>
        <dsp:cNvSpPr/>
      </dsp:nvSpPr>
      <dsp:spPr>
        <a:xfrm>
          <a:off x="1198273" y="617507"/>
          <a:ext cx="834696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Современные форматы торговли</a:t>
          </a:r>
          <a:endParaRPr lang="ru-RU" sz="800" kern="1200" dirty="0"/>
        </a:p>
      </dsp:txBody>
      <dsp:txXfrm>
        <a:off x="1198273" y="617507"/>
        <a:ext cx="834696" cy="39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52C8C-162D-4C87-BE0D-10AE1DF7FFA3}">
      <dsp:nvSpPr>
        <dsp:cNvPr id="0" name=""/>
        <dsp:cNvSpPr/>
      </dsp:nvSpPr>
      <dsp:spPr>
        <a:xfrm>
          <a:off x="1031334" y="1092872"/>
          <a:ext cx="584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7888"/>
              </a:moveTo>
              <a:lnTo>
                <a:pt x="584287" y="97888"/>
              </a:lnTo>
              <a:lnTo>
                <a:pt x="5842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E4ABA-3DBE-45FE-B181-BF9D99DBEBE8}">
      <dsp:nvSpPr>
        <dsp:cNvPr id="0" name=""/>
        <dsp:cNvSpPr/>
      </dsp:nvSpPr>
      <dsp:spPr>
        <a:xfrm>
          <a:off x="1031334" y="1145040"/>
          <a:ext cx="1168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6857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66B77-1593-405D-94C1-C78264422FE9}">
      <dsp:nvSpPr>
        <dsp:cNvPr id="0" name=""/>
        <dsp:cNvSpPr/>
      </dsp:nvSpPr>
      <dsp:spPr>
        <a:xfrm>
          <a:off x="1059" y="992760"/>
          <a:ext cx="1030274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Непродовольственные товары</a:t>
          </a:r>
          <a:endParaRPr lang="ru-RU" sz="800" kern="1200" dirty="0"/>
        </a:p>
      </dsp:txBody>
      <dsp:txXfrm>
        <a:off x="1059" y="992760"/>
        <a:ext cx="1030274" cy="396000"/>
      </dsp:txXfrm>
    </dsp:sp>
    <dsp:sp modelId="{38372920-3C15-4953-81AD-002D90669A53}">
      <dsp:nvSpPr>
        <dsp:cNvPr id="0" name=""/>
        <dsp:cNvSpPr/>
      </dsp:nvSpPr>
      <dsp:spPr>
        <a:xfrm>
          <a:off x="2199909" y="992760"/>
          <a:ext cx="834696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Товары для дома (мебель)</a:t>
          </a:r>
          <a:endParaRPr lang="ru-RU" sz="800" kern="1200" dirty="0"/>
        </a:p>
      </dsp:txBody>
      <dsp:txXfrm>
        <a:off x="2199909" y="992760"/>
        <a:ext cx="834696" cy="396000"/>
      </dsp:txXfrm>
    </dsp:sp>
    <dsp:sp modelId="{550E17C4-F0A3-4A91-ABAB-E9BFE8FD5026}">
      <dsp:nvSpPr>
        <dsp:cNvPr id="0" name=""/>
        <dsp:cNvSpPr/>
      </dsp:nvSpPr>
      <dsp:spPr>
        <a:xfrm>
          <a:off x="1198273" y="742591"/>
          <a:ext cx="834696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Товары для дома и сада</a:t>
          </a:r>
          <a:endParaRPr lang="ru-RU" sz="800" kern="1200" dirty="0"/>
        </a:p>
      </dsp:txBody>
      <dsp:txXfrm>
        <a:off x="1198273" y="742591"/>
        <a:ext cx="834696" cy="3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652B-17B6-44E4-B215-6F846EEE24A5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47D0-8828-46E4-8045-6B72FAF09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5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8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CAEC-7305-415E-B2E3-5004650C84E3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9.jpe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23" Type="http://schemas.openxmlformats.org/officeDocument/2006/relationships/image" Target="../media/image11.png"/><Relationship Id="rId10" Type="http://schemas.openxmlformats.org/officeDocument/2006/relationships/diagramColors" Target="../diagrams/colors1.xml"/><Relationship Id="rId19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17.png"/><Relationship Id="rId18" Type="http://schemas.openxmlformats.org/officeDocument/2006/relationships/chart" Target="../charts/chart6.xml"/><Relationship Id="rId3" Type="http://schemas.openxmlformats.org/officeDocument/2006/relationships/slideLayout" Target="../slideLayouts/slideLayout1.xml"/><Relationship Id="rId7" Type="http://schemas.openxmlformats.org/officeDocument/2006/relationships/chart" Target="../charts/chart3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11" Type="http://schemas.openxmlformats.org/officeDocument/2006/relationships/hyperlink" Target="http://mallmap.info/butik/astana/mega-astana/ramstor.html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chart" Target="../charts/chart2.xml"/><Relationship Id="rId9" Type="http://schemas.openxmlformats.org/officeDocument/2006/relationships/chart" Target="../charts/chart5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33955" t="132" r="33126" b="72501"/>
          <a:stretch/>
        </p:blipFill>
        <p:spPr>
          <a:xfrm>
            <a:off x="4373219" y="4048805"/>
            <a:ext cx="4214190" cy="2756452"/>
          </a:xfrm>
          <a:prstGeom prst="rect">
            <a:avLst/>
          </a:prstGeom>
        </p:spPr>
      </p:pic>
      <p:pic>
        <p:nvPicPr>
          <p:cNvPr id="57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1" y="8732470"/>
            <a:ext cx="61199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4472759" y="300134"/>
            <a:ext cx="3756844" cy="3922343"/>
            <a:chOff x="4587009" y="6564196"/>
            <a:chExt cx="3756844" cy="392234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616774" y="6564196"/>
              <a:ext cx="3727079" cy="3922343"/>
              <a:chOff x="8492809" y="6155638"/>
              <a:chExt cx="3761834" cy="39223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492809" y="8618937"/>
                <a:ext cx="3641542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lvl="0" indent="0" defTabSz="895350">
                  <a:buClr>
                    <a:schemeClr val="tx2"/>
                  </a:buClr>
                  <a:buSzPct val="100000"/>
                  <a:defRPr baseline="0"/>
                </a:lvl1pPr>
                <a:lvl2pPr marL="193675" lvl="1" indent="-192088" defTabSz="895350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050" baseline="0">
                    <a:latin typeface="Cambria" panose="02040503050406030204" pitchFamily="18" charset="0"/>
                  </a:defRPr>
                </a:lvl2pPr>
                <a:lvl3pPr marL="457200" lvl="2" indent="-261938" defTabSz="895350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050" baseline="0">
                    <a:latin typeface="Cambria" panose="02040503050406030204" pitchFamily="18" charset="0"/>
                  </a:defRPr>
                </a:lvl3pPr>
                <a:lvl4pPr marL="614363" lvl="3" indent="-155575" defTabSz="895350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/>
                </a:lvl4pPr>
                <a:lvl5pPr marL="749808" lvl="4" indent="-130175" defTabSz="895350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/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/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/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/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/>
                </a:lvl9pPr>
              </a:lstStyle>
              <a:p>
                <a:pPr lvl="1"/>
                <a:endParaRPr lang="ru-RU" sz="1000" dirty="0"/>
              </a:p>
            </p:txBody>
          </p:sp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8864349" y="6846327"/>
                <a:ext cx="3249385" cy="323165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marL="171450" lvl="2" indent="-171450">
                  <a:buFont typeface="Wingdings" panose="05000000000000000000" pitchFamily="2" charset="2"/>
                  <a:buChar char="§"/>
                </a:pPr>
                <a:r>
                  <a:rPr lang="ru-RU" sz="1050" dirty="0">
                    <a:latin typeface="Cambria" panose="02040503050406030204" pitchFamily="18" charset="0"/>
                  </a:rPr>
                  <a:t>Широкая поддержка развития современной розничной торговли в рамках «Программы развития сферы услуг 2020» путем обеспечения:</a:t>
                </a:r>
              </a:p>
              <a:p>
                <a:pPr lvl="2"/>
                <a:r>
                  <a:rPr lang="ru-RU" sz="1050" dirty="0" smtClean="0">
                    <a:latin typeface="Cambria" panose="02040503050406030204" pitchFamily="18" charset="0"/>
                  </a:rPr>
                  <a:t>прироста стационарных торговых объектов</a:t>
                </a:r>
              </a:p>
              <a:p>
                <a:pPr lvl="2"/>
                <a:r>
                  <a:rPr lang="ru-RU" sz="1050" dirty="0" smtClean="0">
                    <a:latin typeface="Cambria" panose="02040503050406030204" pitchFamily="18" charset="0"/>
                  </a:rPr>
                  <a:t>торговыми площадями (кв. м на 1000 жителей)</a:t>
                </a:r>
                <a:endParaRPr lang="en-US" sz="1050" dirty="0" smtClean="0">
                  <a:latin typeface="Cambria" panose="02040503050406030204" pitchFamily="18" charset="0"/>
                </a:endParaRPr>
              </a:p>
              <a:p>
                <a:pPr lvl="2"/>
                <a:endParaRPr lang="ru-RU" sz="1050" dirty="0" smtClean="0">
                  <a:latin typeface="Cambria" panose="02040503050406030204" pitchFamily="18" charset="0"/>
                </a:endParaRPr>
              </a:p>
              <a:p>
                <a:pPr marL="171450" lvl="2" indent="-171450">
                  <a:buFont typeface="Wingdings" panose="05000000000000000000" pitchFamily="2" charset="2"/>
                  <a:buChar char="§"/>
                </a:pPr>
                <a:r>
                  <a:rPr lang="ru-RU" sz="1050" dirty="0">
                    <a:latin typeface="Cambria" panose="02040503050406030204" pitchFamily="18" charset="0"/>
                  </a:rPr>
                  <a:t>Государственные субсидии по программе «Дорожная карта бизнеса-2020» на строительство торговых объектов современного формата:</a:t>
                </a:r>
              </a:p>
              <a:p>
                <a:pPr lvl="2"/>
                <a:r>
                  <a:rPr lang="ru-RU" sz="1050" dirty="0">
                    <a:latin typeface="Cambria" panose="02040503050406030204" pitchFamily="18" charset="0"/>
                  </a:rPr>
                  <a:t>В городах Астана и Алматы: на строительство торговых объектов с площадью более 5000 кв. м</a:t>
                </a:r>
              </a:p>
              <a:p>
                <a:pPr lvl="2"/>
                <a:r>
                  <a:rPr lang="ru-RU" sz="1050" dirty="0">
                    <a:latin typeface="Cambria" panose="02040503050406030204" pitchFamily="18" charset="0"/>
                  </a:rPr>
                  <a:t>В областях: на строительство торговых объектов с площадью более 2000 кв. </a:t>
                </a:r>
                <a:r>
                  <a:rPr lang="ru-RU" sz="1050" dirty="0" smtClean="0">
                    <a:latin typeface="Cambria" panose="02040503050406030204" pitchFamily="18" charset="0"/>
                  </a:rPr>
                  <a:t>м</a:t>
                </a:r>
                <a:endParaRPr lang="en-US" sz="1050" dirty="0" smtClean="0">
                  <a:latin typeface="Cambria" panose="02040503050406030204" pitchFamily="18" charset="0"/>
                </a:endParaRPr>
              </a:p>
              <a:p>
                <a:pPr lvl="2"/>
                <a:endParaRPr lang="ru-RU" sz="1050" dirty="0" smtClean="0">
                  <a:latin typeface="Cambria" panose="02040503050406030204" pitchFamily="18" charset="0"/>
                </a:endParaRPr>
              </a:p>
              <a:p>
                <a:pPr marL="171450" lvl="2" indent="-171450">
                  <a:buFont typeface="Wingdings" panose="05000000000000000000" pitchFamily="2" charset="2"/>
                  <a:buChar char="§"/>
                </a:pPr>
                <a:r>
                  <a:rPr lang="ru-RU" sz="1050" dirty="0">
                    <a:latin typeface="Cambria" panose="02040503050406030204" pitchFamily="18" charset="0"/>
                  </a:rPr>
                  <a:t>Поддержка государства в развитии электронной торговли в рамках государственной программы "Информационный Казахстан – 2020</a:t>
                </a:r>
                <a:r>
                  <a:rPr lang="ru-RU" sz="1050" dirty="0" smtClean="0">
                    <a:latin typeface="Cambria" panose="02040503050406030204" pitchFamily="18" charset="0"/>
                  </a:rPr>
                  <a:t>"</a:t>
                </a:r>
                <a:endParaRPr lang="ru-RU" sz="105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3. Unit of measure"/>
              <p:cNvSpPr txBox="1">
                <a:spLocks noChangeArrowheads="1"/>
              </p:cNvSpPr>
              <p:nvPr/>
            </p:nvSpPr>
            <p:spPr bwMode="auto">
              <a:xfrm>
                <a:off x="8511693" y="6155638"/>
                <a:ext cx="3742950" cy="663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108000">
                <a:spAutoFit/>
              </a:bodyPr>
              <a:lstStyle>
                <a:defPPr>
                  <a:defRPr lang="en-US"/>
                </a:defPPr>
                <a:lvl1pPr defTabSz="895350" fontAlgn="base">
                  <a:spcBef>
                    <a:spcPct val="0"/>
                  </a:spcBef>
                  <a:spcAft>
                    <a:spcPct val="0"/>
                  </a:spcAft>
                  <a:defRPr b="1" baseline="0">
                    <a:solidFill>
                      <a:srgbClr val="1C2A6D"/>
                    </a:solidFill>
                    <a:latin typeface="Cambria" panose="02040503050406030204" pitchFamily="18" charset="0"/>
                    <a:ea typeface="ＭＳ Ｐゴシック"/>
                  </a:defRPr>
                </a:lvl1pPr>
                <a:lvl2pPr marL="447675" defTabSz="895350">
                  <a:defRPr sz="2400"/>
                </a:lvl2pPr>
                <a:lvl3pPr marL="895350" defTabSz="895350">
                  <a:defRPr sz="2400"/>
                </a:lvl3pPr>
                <a:lvl4pPr marL="1344613" defTabSz="895350">
                  <a:defRPr sz="2400"/>
                </a:lvl4pPr>
                <a:lvl5pPr marL="1792288" defTabSz="895350">
                  <a:defRPr sz="2400"/>
                </a:lvl5pPr>
                <a:lvl6pPr marL="2249488" defTabSz="895350" fontAlgn="base">
                  <a:spcBef>
                    <a:spcPct val="0"/>
                  </a:spcBef>
                  <a:spcAft>
                    <a:spcPct val="0"/>
                  </a:spcAft>
                  <a:defRPr sz="2400"/>
                </a:lvl6pPr>
                <a:lvl7pPr marL="2706688" defTabSz="895350" fontAlgn="base">
                  <a:spcBef>
                    <a:spcPct val="0"/>
                  </a:spcBef>
                  <a:spcAft>
                    <a:spcPct val="0"/>
                  </a:spcAft>
                  <a:defRPr sz="2400"/>
                </a:lvl7pPr>
                <a:lvl8pPr marL="3163888" defTabSz="895350" fontAlgn="base">
                  <a:spcBef>
                    <a:spcPct val="0"/>
                  </a:spcBef>
                  <a:spcAft>
                    <a:spcPct val="0"/>
                  </a:spcAft>
                  <a:defRPr sz="2400"/>
                </a:lvl8pPr>
                <a:lvl9pPr marL="3621088" defTabSz="895350" fontAlgn="base">
                  <a:spcBef>
                    <a:spcPct val="0"/>
                  </a:spcBef>
                  <a:spcAft>
                    <a:spcPct val="0"/>
                  </a:spcAft>
                  <a:defRPr sz="2400"/>
                </a:lvl9pPr>
              </a:lstStyle>
              <a:p>
                <a:r>
                  <a:rPr lang="ru-RU" dirty="0"/>
                  <a:t>Государственная поддержка</a:t>
                </a:r>
                <a:r>
                  <a:rPr lang="en-US" dirty="0"/>
                  <a:t> </a:t>
                </a:r>
                <a:r>
                  <a:rPr lang="ru-RU" dirty="0"/>
                  <a:t>торговой деятельности </a:t>
                </a:r>
              </a:p>
            </p:txBody>
          </p:sp>
        </p:grp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20748" y="8303638"/>
              <a:ext cx="440161" cy="39614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587009" y="9877069"/>
              <a:ext cx="298331" cy="371691"/>
            </a:xfrm>
            <a:prstGeom prst="rect">
              <a:avLst/>
            </a:prstGeom>
          </p:spPr>
        </p:pic>
        <p:pic>
          <p:nvPicPr>
            <p:cNvPr id="1030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62" y="7196890"/>
              <a:ext cx="328221" cy="328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33955" t="41403" r="33126" b="35528"/>
          <a:stretch/>
        </p:blipFill>
        <p:spPr>
          <a:xfrm>
            <a:off x="4373219" y="6866205"/>
            <a:ext cx="4214190" cy="2323499"/>
          </a:xfrm>
          <a:prstGeom prst="rect">
            <a:avLst/>
          </a:prstGeom>
        </p:spPr>
      </p:pic>
      <p:sp>
        <p:nvSpPr>
          <p:cNvPr id="25" name="3. Unit of measure"/>
          <p:cNvSpPr txBox="1">
            <a:spLocks noChangeArrowheads="1"/>
          </p:cNvSpPr>
          <p:nvPr/>
        </p:nvSpPr>
        <p:spPr bwMode="auto">
          <a:xfrm>
            <a:off x="427837" y="300134"/>
            <a:ext cx="3708369" cy="66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b="1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ru-RU" dirty="0"/>
              <a:t>Потенциальные направления развития в Казахстане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5832280"/>
              </p:ext>
            </p:extLst>
          </p:nvPr>
        </p:nvGraphicFramePr>
        <p:xfrm>
          <a:off x="976159" y="633095"/>
          <a:ext cx="3035666" cy="213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532266521"/>
              </p:ext>
            </p:extLst>
          </p:nvPr>
        </p:nvGraphicFramePr>
        <p:xfrm>
          <a:off x="972185" y="3219290"/>
          <a:ext cx="3035666" cy="213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8" name="Picture 4" descr="Картинки по запросу grocery icon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1" y="1359205"/>
            <a:ext cx="590134" cy="5901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Картинки по запросу furniture icon 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9" y="4150043"/>
            <a:ext cx="399726" cy="3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. Unit of measure"/>
          <p:cNvSpPr txBox="1">
            <a:spLocks noChangeArrowheads="1"/>
          </p:cNvSpPr>
          <p:nvPr/>
        </p:nvSpPr>
        <p:spPr bwMode="auto">
          <a:xfrm>
            <a:off x="558951" y="887678"/>
            <a:ext cx="3084767" cy="4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1C2A6D"/>
                </a:solidFill>
                <a:ea typeface="ＭＳ Ｐゴシック"/>
              </a:rPr>
              <a:t>Розничная торговля продовольственными товарами</a:t>
            </a:r>
            <a:endParaRPr lang="ru-RU" sz="1200" dirty="0">
              <a:solidFill>
                <a:srgbClr val="1C2A6D"/>
              </a:solidFill>
              <a:ea typeface="ＭＳ Ｐゴシック"/>
            </a:endParaRPr>
          </a:p>
        </p:txBody>
      </p:sp>
      <p:sp>
        <p:nvSpPr>
          <p:cNvPr id="33" name="3. Unit of measure"/>
          <p:cNvSpPr txBox="1">
            <a:spLocks noChangeArrowheads="1"/>
          </p:cNvSpPr>
          <p:nvPr/>
        </p:nvSpPr>
        <p:spPr bwMode="auto">
          <a:xfrm>
            <a:off x="545585" y="3545180"/>
            <a:ext cx="3084767" cy="4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1C2A6D"/>
                </a:solidFill>
                <a:ea typeface="ＭＳ Ｐゴシック"/>
              </a:rPr>
              <a:t>Розничная торговля непродовольственными товарами</a:t>
            </a:r>
            <a:endParaRPr lang="ru-RU" sz="1200" dirty="0">
              <a:solidFill>
                <a:srgbClr val="1C2A6D"/>
              </a:solidFill>
              <a:ea typeface="ＭＳ Ｐゴシック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6628" y="6163219"/>
            <a:ext cx="3401223" cy="646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895350">
              <a:buClr>
                <a:schemeClr val="tx2"/>
              </a:buClr>
              <a:buSzPct val="100000"/>
            </a:pPr>
            <a:r>
              <a:rPr lang="ru-RU" sz="1050" dirty="0">
                <a:latin typeface="Cambria" panose="02040503050406030204" pitchFamily="18" charset="0"/>
              </a:rPr>
              <a:t>Объем вакантного рынка для иностранных инвесторов </a:t>
            </a:r>
            <a:r>
              <a:rPr lang="ru-RU" sz="1050" dirty="0" smtClean="0">
                <a:latin typeface="Cambria" panose="02040503050406030204" pitchFamily="18" charset="0"/>
              </a:rPr>
              <a:t>торговли товарами для дома и сада может </a:t>
            </a:r>
            <a:r>
              <a:rPr lang="ru-RU" sz="1050" dirty="0">
                <a:latin typeface="Cambria" panose="02040503050406030204" pitchFamily="18" charset="0"/>
              </a:rPr>
              <a:t>составить более </a:t>
            </a:r>
            <a:r>
              <a:rPr lang="en-US" sz="1050" dirty="0">
                <a:latin typeface="Cambria" panose="02040503050406030204" pitchFamily="18" charset="0"/>
              </a:rPr>
              <a:t>$ </a:t>
            </a:r>
            <a:r>
              <a:rPr lang="ru-RU" sz="1050" dirty="0" smtClean="0">
                <a:latin typeface="Cambria" panose="02040503050406030204" pitchFamily="18" charset="0"/>
              </a:rPr>
              <a:t>800 млн к </a:t>
            </a:r>
            <a:r>
              <a:rPr lang="ru-RU" sz="1050" dirty="0">
                <a:latin typeface="Cambria" panose="02040503050406030204" pitchFamily="18" charset="0"/>
              </a:rPr>
              <a:t>2021 </a:t>
            </a:r>
            <a:r>
              <a:rPr lang="ru-RU" sz="1050" dirty="0" smtClean="0">
                <a:latin typeface="Cambria" panose="02040503050406030204" pitchFamily="18" charset="0"/>
              </a:rPr>
              <a:t>году. При этом, размер рынка торговли товаров для дома составит </a:t>
            </a:r>
            <a:r>
              <a:rPr lang="en-US" sz="1050" dirty="0" smtClean="0">
                <a:latin typeface="Cambria" panose="02040503050406030204" pitchFamily="18" charset="0"/>
              </a:rPr>
              <a:t>$ </a:t>
            </a:r>
            <a:r>
              <a:rPr lang="ru-RU" sz="1050" dirty="0" smtClean="0">
                <a:latin typeface="Cambria" panose="02040503050406030204" pitchFamily="18" charset="0"/>
              </a:rPr>
              <a:t>727,2 млн.</a:t>
            </a:r>
            <a:endParaRPr lang="ru-RU" sz="1050" dirty="0">
              <a:latin typeface="Cambria" panose="02040503050406030204" pitchFamily="18" charset="0"/>
            </a:endParaRPr>
          </a:p>
        </p:txBody>
      </p:sp>
      <p:graphicFrame>
        <p:nvGraphicFramePr>
          <p:cNvPr id="38" name="Диаграмма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7603"/>
              </p:ext>
            </p:extLst>
          </p:nvPr>
        </p:nvGraphicFramePr>
        <p:xfrm>
          <a:off x="690469" y="4717318"/>
          <a:ext cx="1742594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9" name="Rectangle 12"/>
          <p:cNvSpPr/>
          <p:nvPr/>
        </p:nvSpPr>
        <p:spPr>
          <a:xfrm>
            <a:off x="509198" y="8048708"/>
            <a:ext cx="305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Наиболее востребованные товары через канал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интернет-торговли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 к 2021 году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319440" y="4918817"/>
            <a:ext cx="1811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mbria" panose="02040503050406030204" pitchFamily="18" charset="0"/>
                <a:cs typeface="Arial" panose="020B0604020202020204" pitchFamily="34" charset="0"/>
              </a:rPr>
              <a:t>$</a:t>
            </a:r>
            <a:r>
              <a:rPr lang="en-US" sz="11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79</a:t>
            </a:r>
            <a:r>
              <a:rPr lang="ru-RU" sz="11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,7 </a:t>
            </a:r>
            <a:endParaRPr lang="ru-RU" sz="11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latin typeface="Cambria" panose="02040503050406030204" pitchFamily="18" charset="0"/>
                <a:cs typeface="Arial" panose="020B0604020202020204" pitchFamily="34" charset="0"/>
              </a:rPr>
              <a:t>расход на домохозяйство</a:t>
            </a:r>
            <a:endParaRPr lang="ru-RU" sz="11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" name="Стрелка вниз 40"/>
          <p:cNvSpPr/>
          <p:nvPr/>
        </p:nvSpPr>
        <p:spPr>
          <a:xfrm rot="16200000">
            <a:off x="2157073" y="5044417"/>
            <a:ext cx="211534" cy="188414"/>
          </a:xfrm>
          <a:prstGeom prst="downArrow">
            <a:avLst/>
          </a:prstGeom>
          <a:solidFill>
            <a:srgbClr val="64B5B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2415900" y="5517253"/>
            <a:ext cx="1728358" cy="409244"/>
            <a:chOff x="2415900" y="6954357"/>
            <a:chExt cx="1728358" cy="409244"/>
          </a:xfrm>
        </p:grpSpPr>
        <p:sp>
          <p:nvSpPr>
            <p:cNvPr id="44" name="TextBox 43"/>
            <p:cNvSpPr txBox="1"/>
            <p:nvPr/>
          </p:nvSpPr>
          <p:spPr>
            <a:xfrm>
              <a:off x="2415900" y="7062901"/>
              <a:ext cx="72000" cy="72000"/>
            </a:xfrm>
            <a:prstGeom prst="rect">
              <a:avLst/>
            </a:prstGeom>
            <a:solidFill>
              <a:srgbClr val="5B9BD5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endParaRPr lang="ru-RU" sz="10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418047" y="6954357"/>
              <a:ext cx="11464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Товары для сада</a:t>
              </a:r>
              <a:endParaRPr lang="ru-RU" sz="10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15900" y="7223102"/>
              <a:ext cx="72000" cy="72000"/>
            </a:xfrm>
            <a:prstGeom prst="rect">
              <a:avLst/>
            </a:prstGeom>
            <a:solidFill>
              <a:srgbClr val="64B5B6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endParaRPr lang="ru-RU" sz="10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415900" y="7117380"/>
              <a:ext cx="17283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Товары для дома (мебель)</a:t>
              </a:r>
              <a:endParaRPr lang="ru-RU" sz="10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3. Unit of measure"/>
          <p:cNvSpPr txBox="1">
            <a:spLocks noChangeArrowheads="1"/>
          </p:cNvSpPr>
          <p:nvPr/>
        </p:nvSpPr>
        <p:spPr bwMode="auto">
          <a:xfrm>
            <a:off x="559141" y="6899441"/>
            <a:ext cx="3869701" cy="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sz="1200" b="0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ru-RU" dirty="0" smtClean="0"/>
              <a:t>Интернет-торговля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627" y="2159478"/>
            <a:ext cx="3349127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895350">
              <a:buClr>
                <a:schemeClr val="tx2"/>
              </a:buClr>
              <a:buSzPct val="100000"/>
            </a:pPr>
            <a:r>
              <a:rPr lang="ru-RU" sz="1050" dirty="0">
                <a:latin typeface="Cambria" panose="02040503050406030204" pitchFamily="18" charset="0"/>
              </a:rPr>
              <a:t>Объем вакантного рынка для иностранных инвесторов в современных форматах торговли может составить </a:t>
            </a:r>
            <a:r>
              <a:rPr lang="ru-RU" sz="1050" dirty="0" smtClean="0">
                <a:latin typeface="Cambria" panose="02040503050406030204" pitchFamily="18" charset="0"/>
              </a:rPr>
              <a:t>более </a:t>
            </a:r>
            <a:r>
              <a:rPr lang="en-US" sz="1050" dirty="0" smtClean="0">
                <a:latin typeface="Cambria" panose="02040503050406030204" pitchFamily="18" charset="0"/>
              </a:rPr>
              <a:t>$ </a:t>
            </a:r>
            <a:r>
              <a:rPr lang="ru-RU" sz="1050" dirty="0" smtClean="0">
                <a:latin typeface="Cambria" panose="02040503050406030204" pitchFamily="18" charset="0"/>
              </a:rPr>
              <a:t>2 </a:t>
            </a:r>
            <a:r>
              <a:rPr lang="ru-RU" sz="1050" dirty="0">
                <a:latin typeface="Cambria" panose="02040503050406030204" pitchFamily="18" charset="0"/>
              </a:rPr>
              <a:t>млрд </a:t>
            </a:r>
            <a:r>
              <a:rPr lang="ru-RU" sz="1050" dirty="0" smtClean="0">
                <a:latin typeface="Cambria" panose="02040503050406030204" pitchFamily="18" charset="0"/>
              </a:rPr>
              <a:t>к 2021 году, из которых:</a:t>
            </a:r>
            <a:endParaRPr lang="ru-RU" sz="1050" dirty="0">
              <a:latin typeface="Cambria" panose="0204050305040603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58175" y="7171284"/>
            <a:ext cx="1410515" cy="8079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895350">
              <a:buClr>
                <a:schemeClr val="tx2"/>
              </a:buClr>
              <a:buSzPct val="100000"/>
            </a:pPr>
            <a:r>
              <a:rPr lang="ru-RU" sz="1050" dirty="0">
                <a:latin typeface="Cambria" panose="02040503050406030204" pitchFamily="18" charset="0"/>
              </a:rPr>
              <a:t>Проникновение ПК </a:t>
            </a:r>
            <a:r>
              <a:rPr lang="ru-RU" sz="1050" dirty="0" smtClean="0">
                <a:latin typeface="Cambria" panose="02040503050406030204" pitchFamily="18" charset="0"/>
              </a:rPr>
              <a:t>в Казахстане достигло </a:t>
            </a:r>
            <a:r>
              <a:rPr lang="ru-RU" sz="1050" dirty="0">
                <a:latin typeface="Cambria" panose="02040503050406030204" pitchFamily="18" charset="0"/>
              </a:rPr>
              <a:t>74%, а проникновение мобильных устройств 64</a:t>
            </a:r>
            <a:r>
              <a:rPr lang="ru-RU" sz="1050" dirty="0" smtClean="0">
                <a:latin typeface="Cambria" panose="02040503050406030204" pitchFamily="18" charset="0"/>
              </a:rPr>
              <a:t>% домохозяйств. </a:t>
            </a:r>
            <a:endParaRPr lang="ru-RU" sz="1050" dirty="0">
              <a:latin typeface="Cambria" panose="0204050305040603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415900" y="7130592"/>
            <a:ext cx="175584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В Казахстане количество интернет пользователей </a:t>
            </a:r>
            <a:r>
              <a:rPr lang="ru-RU" sz="1050" dirty="0">
                <a:solidFill>
                  <a:schemeClr val="accent6"/>
                </a:solidFill>
                <a:latin typeface="Cambria" panose="02040503050406030204" pitchFamily="18" charset="0"/>
              </a:rPr>
              <a:t>на 100 человек</a:t>
            </a:r>
          </a:p>
        </p:txBody>
      </p:sp>
      <p:sp>
        <p:nvSpPr>
          <p:cNvPr id="42" name="Овал 41"/>
          <p:cNvSpPr/>
          <p:nvPr/>
        </p:nvSpPr>
        <p:spPr>
          <a:xfrm>
            <a:off x="2898365" y="7665096"/>
            <a:ext cx="777264" cy="332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" panose="02040503050406030204" pitchFamily="18" charset="0"/>
            </a:endParaRPr>
          </a:p>
        </p:txBody>
      </p:sp>
      <p:sp>
        <p:nvSpPr>
          <p:cNvPr id="47" name="3. Unit of measure"/>
          <p:cNvSpPr txBox="1">
            <a:spLocks noChangeArrowheads="1"/>
          </p:cNvSpPr>
          <p:nvPr/>
        </p:nvSpPr>
        <p:spPr bwMode="auto">
          <a:xfrm>
            <a:off x="3001688" y="7650539"/>
            <a:ext cx="555702" cy="33927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defTabSz="895350">
              <a:defRPr sz="900" b="0" baseline="0">
                <a:solidFill>
                  <a:srgbClr val="858585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73</a:t>
            </a:r>
            <a:endParaRPr lang="ru-RU" sz="1600" dirty="0">
              <a:solidFill>
                <a:srgbClr val="47B9C4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18458" y="2722968"/>
            <a:ext cx="133995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ambria" panose="02040503050406030204" pitchFamily="18" charset="0"/>
              </a:rPr>
              <a:t>более </a:t>
            </a:r>
            <a:r>
              <a:rPr lang="en-US" sz="1000" dirty="0">
                <a:latin typeface="Cambria" panose="02040503050406030204" pitchFamily="18" charset="0"/>
              </a:rPr>
              <a:t>$ </a:t>
            </a:r>
            <a:r>
              <a:rPr lang="ru-RU" sz="1000" dirty="0" smtClean="0">
                <a:latin typeface="Cambria" panose="02040503050406030204" pitchFamily="18" charset="0"/>
              </a:rPr>
              <a:t>1 млрд</a:t>
            </a:r>
          </a:p>
          <a:p>
            <a:r>
              <a:rPr lang="ru-RU" sz="900" dirty="0" smtClean="0">
                <a:latin typeface="Cambria" panose="02040503050406030204" pitchFamily="18" charset="0"/>
              </a:rPr>
              <a:t>объем </a:t>
            </a:r>
            <a:r>
              <a:rPr lang="ru-RU" sz="900" dirty="0">
                <a:latin typeface="Cambria" panose="02040503050406030204" pitchFamily="18" charset="0"/>
              </a:rPr>
              <a:t>вакантного рынка </a:t>
            </a:r>
            <a:r>
              <a:rPr lang="ru-RU" sz="900" dirty="0" smtClean="0">
                <a:latin typeface="Cambria" panose="02040503050406030204" pitchFamily="18" charset="0"/>
              </a:rPr>
              <a:t>в продуктовых гипермаркетах</a:t>
            </a:r>
            <a:endParaRPr lang="ru-RU" sz="900" dirty="0"/>
          </a:p>
        </p:txBody>
      </p:sp>
      <p:pic>
        <p:nvPicPr>
          <p:cNvPr id="22" name="Picture 2" descr="Похожее изображение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510" y="2994384"/>
            <a:ext cx="477096" cy="4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Похожее изображение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4945" y="2838625"/>
            <a:ext cx="562753" cy="5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Похожее изображение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71057" y="2702257"/>
            <a:ext cx="647401" cy="64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819964" y="3337365"/>
            <a:ext cx="53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2016</a:t>
            </a:r>
            <a:endParaRPr lang="ru-RU" sz="8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344606" y="3269419"/>
            <a:ext cx="53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2018</a:t>
            </a:r>
            <a:endParaRPr lang="ru-RU" sz="8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915851" y="3200831"/>
            <a:ext cx="53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2021</a:t>
            </a:r>
            <a:endParaRPr lang="ru-RU" sz="8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814706" y="2882679"/>
            <a:ext cx="53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597,0</a:t>
            </a:r>
            <a:endParaRPr lang="ru-RU" sz="800" dirty="0"/>
          </a:p>
        </p:txBody>
      </p:sp>
      <p:sp>
        <p:nvSpPr>
          <p:cNvPr id="56" name="Rectangle 12"/>
          <p:cNvSpPr/>
          <p:nvPr/>
        </p:nvSpPr>
        <p:spPr>
          <a:xfrm>
            <a:off x="549117" y="2656618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$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 млн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308075" y="2761115"/>
            <a:ext cx="53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918,6</a:t>
            </a:r>
            <a:endParaRPr lang="ru-RU" sz="8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879248" y="2662685"/>
            <a:ext cx="5639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latin typeface="Cambria" panose="02040503050406030204" pitchFamily="18" charset="0"/>
              </a:rPr>
              <a:t>1 633,2</a:t>
            </a:r>
            <a:endParaRPr lang="ru-RU" sz="800" dirty="0"/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0" y="8608804"/>
            <a:ext cx="717740" cy="71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12" y="8435790"/>
            <a:ext cx="874753" cy="87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3. Unit of measure"/>
          <p:cNvSpPr txBox="1">
            <a:spLocks noChangeArrowheads="1"/>
          </p:cNvSpPr>
          <p:nvPr/>
        </p:nvSpPr>
        <p:spPr bwMode="auto">
          <a:xfrm>
            <a:off x="1316852" y="8790037"/>
            <a:ext cx="671944" cy="35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800" b="1" dirty="0" smtClean="0">
                <a:solidFill>
                  <a:srgbClr val="1C2A6D"/>
                </a:solidFill>
                <a:ea typeface="ＭＳ Ｐゴシック"/>
              </a:rPr>
              <a:t>Одежда и обувь</a:t>
            </a:r>
            <a:endParaRPr lang="ru-RU" sz="800" b="1" dirty="0">
              <a:solidFill>
                <a:srgbClr val="1C2A6D"/>
              </a:solidFill>
              <a:ea typeface="ＭＳ Ｐゴシック"/>
            </a:endParaRPr>
          </a:p>
        </p:txBody>
      </p:sp>
      <p:sp>
        <p:nvSpPr>
          <p:cNvPr id="58" name="3. Unit of measure"/>
          <p:cNvSpPr txBox="1">
            <a:spLocks noChangeArrowheads="1"/>
          </p:cNvSpPr>
          <p:nvPr/>
        </p:nvSpPr>
        <p:spPr bwMode="auto">
          <a:xfrm>
            <a:off x="2023306" y="8907331"/>
            <a:ext cx="523895" cy="32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700" b="1" dirty="0" smtClean="0">
                <a:solidFill>
                  <a:srgbClr val="1C2A6D"/>
                </a:solidFill>
                <a:ea typeface="ＭＳ Ｐゴシック"/>
              </a:rPr>
              <a:t>Электро-</a:t>
            </a:r>
            <a:r>
              <a:rPr lang="ru-RU" sz="700" b="1" dirty="0" err="1" smtClean="0">
                <a:solidFill>
                  <a:srgbClr val="1C2A6D"/>
                </a:solidFill>
                <a:ea typeface="ＭＳ Ｐゴシック"/>
              </a:rPr>
              <a:t>ника</a:t>
            </a:r>
            <a:endParaRPr lang="ru-RU" sz="700" b="1" dirty="0">
              <a:solidFill>
                <a:srgbClr val="1C2A6D"/>
              </a:solidFill>
              <a:ea typeface="ＭＳ Ｐゴシック"/>
            </a:endParaRPr>
          </a:p>
        </p:txBody>
      </p:sp>
      <p:sp>
        <p:nvSpPr>
          <p:cNvPr id="60" name="3. Unit of measure"/>
          <p:cNvSpPr txBox="1">
            <a:spLocks noChangeArrowheads="1"/>
          </p:cNvSpPr>
          <p:nvPr/>
        </p:nvSpPr>
        <p:spPr bwMode="auto">
          <a:xfrm>
            <a:off x="2580442" y="8973133"/>
            <a:ext cx="523895" cy="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600" b="1" dirty="0" smtClean="0">
                <a:solidFill>
                  <a:srgbClr val="1C2A6D"/>
                </a:solidFill>
                <a:ea typeface="ＭＳ Ｐゴシック"/>
              </a:rPr>
              <a:t>Бытовая техника</a:t>
            </a:r>
            <a:endParaRPr lang="ru-RU" sz="600" b="1" dirty="0">
              <a:solidFill>
                <a:srgbClr val="1C2A6D"/>
              </a:solidFill>
              <a:ea typeface="ＭＳ Ｐゴシック"/>
            </a:endParaRPr>
          </a:p>
        </p:txBody>
      </p:sp>
      <p:pic>
        <p:nvPicPr>
          <p:cNvPr id="21" name="Picture 2" descr="Похожее изображение"/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6" y="7139209"/>
            <a:ext cx="464005" cy="5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2"/>
          <p:cNvSpPr/>
          <p:nvPr/>
        </p:nvSpPr>
        <p:spPr>
          <a:xfrm>
            <a:off x="8525053" y="0"/>
            <a:ext cx="4241800" cy="9900285"/>
          </a:xfrm>
          <a:custGeom>
            <a:avLst/>
            <a:gdLst/>
            <a:ahLst/>
            <a:cxnLst/>
            <a:rect l="l" t="t" r="r" b="b"/>
            <a:pathLst>
              <a:path w="4241800" h="9900285">
                <a:moveTo>
                  <a:pt x="0" y="9900005"/>
                </a:moveTo>
                <a:lnTo>
                  <a:pt x="4241584" y="9900005"/>
                </a:lnTo>
                <a:lnTo>
                  <a:pt x="4241584" y="0"/>
                </a:lnTo>
                <a:lnTo>
                  <a:pt x="0" y="0"/>
                </a:lnTo>
                <a:lnTo>
                  <a:pt x="0" y="9900005"/>
                </a:lnTo>
              </a:path>
            </a:pathLst>
          </a:custGeom>
          <a:solidFill>
            <a:srgbClr val="223172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ru-RU" sz="2400" b="1" spc="11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ru-RU" sz="2400" b="1" spc="110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6" name="object 166"/>
          <p:cNvSpPr txBox="1"/>
          <p:nvPr/>
        </p:nvSpPr>
        <p:spPr>
          <a:xfrm>
            <a:off x="8851899" y="8964386"/>
            <a:ext cx="224472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9950">
              <a:lnSpc>
                <a:spcPct val="100000"/>
              </a:lnSpc>
            </a:pPr>
            <a:r>
              <a:rPr sz="900" spc="-15" dirty="0">
                <a:solidFill>
                  <a:srgbClr val="FFFFFF"/>
                </a:solidFill>
                <a:latin typeface="Century Gothic"/>
                <a:cs typeface="Century Gothic"/>
              </a:rPr>
              <a:t>invest.gov.kz invest@invest.gov.kz</a:t>
            </a:r>
            <a:endParaRPr sz="9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+7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(7172)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FFFFFF"/>
                </a:solidFill>
                <a:latin typeface="Trebuchet MS"/>
                <a:cs typeface="Trebuchet MS"/>
              </a:rPr>
              <a:t>620-620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15" dirty="0">
                <a:solidFill>
                  <a:srgbClr val="FFFFFF"/>
                </a:solidFill>
                <a:latin typeface="Trebuchet MS"/>
                <a:cs typeface="Trebuchet MS"/>
              </a:rPr>
              <a:t>010000,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75" dirty="0">
                <a:solidFill>
                  <a:srgbClr val="FFFFFF"/>
                </a:solidFill>
                <a:latin typeface="Trebuchet MS"/>
                <a:cs typeface="Trebuchet MS"/>
              </a:rPr>
              <a:t>г.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rebuchet MS"/>
                <a:cs typeface="Trebuchet MS"/>
              </a:rPr>
              <a:t>Астана,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ул.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rebuchet MS"/>
                <a:cs typeface="Trebuchet MS"/>
              </a:rPr>
              <a:t>Кунаева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FFFFFF"/>
                </a:solidFill>
                <a:latin typeface="Trebuchet MS"/>
                <a:cs typeface="Trebuchet MS"/>
              </a:rPr>
              <a:t>2,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9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Trebuchet MS"/>
                <a:cs typeface="Trebuchet MS"/>
              </a:rPr>
              <a:t>этаж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7" name="object 165"/>
          <p:cNvSpPr txBox="1"/>
          <p:nvPr/>
        </p:nvSpPr>
        <p:spPr>
          <a:xfrm>
            <a:off x="8838398" y="711000"/>
            <a:ext cx="3563620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110" dirty="0">
                <a:solidFill>
                  <a:srgbClr val="FFFFFF"/>
                </a:solidFill>
                <a:latin typeface="Trebuchet MS"/>
                <a:cs typeface="Trebuchet MS"/>
              </a:rPr>
              <a:t>INVEST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30" dirty="0">
                <a:solidFill>
                  <a:srgbClr val="FFFFFF"/>
                </a:solidFill>
                <a:latin typeface="Trebuchet MS"/>
                <a:cs typeface="Trebuchet MS"/>
              </a:rPr>
              <a:t>KAZAKHSTAN</a:t>
            </a:r>
            <a:endParaRPr sz="2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ru-RU" sz="1200" b="1" spc="40" dirty="0" smtClean="0">
                <a:solidFill>
                  <a:srgbClr val="68AABA"/>
                </a:solidFill>
                <a:latin typeface="Trebuchet MS"/>
                <a:cs typeface="Trebuchet MS"/>
              </a:rPr>
              <a:t>РОЗНИЦА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8" name="object 27"/>
          <p:cNvSpPr/>
          <p:nvPr/>
        </p:nvSpPr>
        <p:spPr>
          <a:xfrm>
            <a:off x="9821745" y="8507000"/>
            <a:ext cx="120014" cy="145415"/>
          </a:xfrm>
          <a:custGeom>
            <a:avLst/>
            <a:gdLst/>
            <a:ahLst/>
            <a:cxnLst/>
            <a:rect l="l" t="t" r="r" b="b"/>
            <a:pathLst>
              <a:path w="120015" h="145415">
                <a:moveTo>
                  <a:pt x="22923" y="203"/>
                </a:moveTo>
                <a:lnTo>
                  <a:pt x="0" y="203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101117"/>
                </a:lnTo>
                <a:lnTo>
                  <a:pt x="45643" y="77381"/>
                </a:lnTo>
                <a:lnTo>
                  <a:pt x="69158" y="77381"/>
                </a:lnTo>
                <a:lnTo>
                  <a:pt x="68085" y="75945"/>
                </a:lnTo>
                <a:lnTo>
                  <a:pt x="22923" y="75945"/>
                </a:lnTo>
                <a:lnTo>
                  <a:pt x="22923" y="203"/>
                </a:lnTo>
                <a:close/>
              </a:path>
              <a:path w="120015" h="145415">
                <a:moveTo>
                  <a:pt x="69158" y="77381"/>
                </a:moveTo>
                <a:lnTo>
                  <a:pt x="45643" y="77381"/>
                </a:lnTo>
                <a:lnTo>
                  <a:pt x="95186" y="145338"/>
                </a:lnTo>
                <a:lnTo>
                  <a:pt x="119964" y="145338"/>
                </a:lnTo>
                <a:lnTo>
                  <a:pt x="69158" y="77381"/>
                </a:lnTo>
                <a:close/>
              </a:path>
              <a:path w="120015" h="145415">
                <a:moveTo>
                  <a:pt x="116674" y="0"/>
                </a:moveTo>
                <a:lnTo>
                  <a:pt x="92113" y="0"/>
                </a:lnTo>
                <a:lnTo>
                  <a:pt x="22923" y="75945"/>
                </a:lnTo>
                <a:lnTo>
                  <a:pt x="68085" y="75945"/>
                </a:lnTo>
                <a:lnTo>
                  <a:pt x="59359" y="64274"/>
                </a:lnTo>
                <a:lnTo>
                  <a:pt x="11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9" name="object 28"/>
          <p:cNvSpPr/>
          <p:nvPr/>
        </p:nvSpPr>
        <p:spPr>
          <a:xfrm>
            <a:off x="10002898" y="8506998"/>
            <a:ext cx="135890" cy="145415"/>
          </a:xfrm>
          <a:custGeom>
            <a:avLst/>
            <a:gdLst/>
            <a:ahLst/>
            <a:cxnLst/>
            <a:rect l="l" t="t" r="r" b="b"/>
            <a:pathLst>
              <a:path w="135890" h="145415">
                <a:moveTo>
                  <a:pt x="77381" y="0"/>
                </a:moveTo>
                <a:lnTo>
                  <a:pt x="58559" y="0"/>
                </a:lnTo>
                <a:lnTo>
                  <a:pt x="0" y="145338"/>
                </a:lnTo>
                <a:lnTo>
                  <a:pt x="24574" y="145338"/>
                </a:lnTo>
                <a:lnTo>
                  <a:pt x="39725" y="105829"/>
                </a:lnTo>
                <a:lnTo>
                  <a:pt x="119864" y="105829"/>
                </a:lnTo>
                <a:lnTo>
                  <a:pt x="113048" y="88849"/>
                </a:lnTo>
                <a:lnTo>
                  <a:pt x="43814" y="88849"/>
                </a:lnTo>
                <a:lnTo>
                  <a:pt x="67970" y="25590"/>
                </a:lnTo>
                <a:lnTo>
                  <a:pt x="87653" y="25590"/>
                </a:lnTo>
                <a:lnTo>
                  <a:pt x="77381" y="0"/>
                </a:lnTo>
                <a:close/>
              </a:path>
              <a:path w="135890" h="145415">
                <a:moveTo>
                  <a:pt x="119864" y="105829"/>
                </a:moveTo>
                <a:lnTo>
                  <a:pt x="95808" y="105829"/>
                </a:lnTo>
                <a:lnTo>
                  <a:pt x="111366" y="145338"/>
                </a:lnTo>
                <a:lnTo>
                  <a:pt x="135724" y="145338"/>
                </a:lnTo>
                <a:lnTo>
                  <a:pt x="119864" y="105829"/>
                </a:lnTo>
                <a:close/>
              </a:path>
              <a:path w="135890" h="145415">
                <a:moveTo>
                  <a:pt x="87653" y="25590"/>
                </a:moveTo>
                <a:lnTo>
                  <a:pt x="67970" y="25590"/>
                </a:lnTo>
                <a:lnTo>
                  <a:pt x="91300" y="88849"/>
                </a:lnTo>
                <a:lnTo>
                  <a:pt x="113048" y="88849"/>
                </a:lnTo>
                <a:lnTo>
                  <a:pt x="87653" y="25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6"/>
          <p:cNvSpPr/>
          <p:nvPr/>
        </p:nvSpPr>
        <p:spPr>
          <a:xfrm>
            <a:off x="10073385" y="8506993"/>
            <a:ext cx="244983" cy="1453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3" name="object 29"/>
          <p:cNvSpPr/>
          <p:nvPr/>
        </p:nvSpPr>
        <p:spPr>
          <a:xfrm>
            <a:off x="10206992" y="8507000"/>
            <a:ext cx="115570" cy="145415"/>
          </a:xfrm>
          <a:custGeom>
            <a:avLst/>
            <a:gdLst/>
            <a:ahLst/>
            <a:cxnLst/>
            <a:rect l="l" t="t" r="r" b="b"/>
            <a:pathLst>
              <a:path w="115570" h="145415">
                <a:moveTo>
                  <a:pt x="114833" y="0"/>
                </a:moveTo>
                <a:lnTo>
                  <a:pt x="2044" y="0"/>
                </a:lnTo>
                <a:lnTo>
                  <a:pt x="2044" y="20269"/>
                </a:lnTo>
                <a:lnTo>
                  <a:pt x="88226" y="20269"/>
                </a:lnTo>
                <a:lnTo>
                  <a:pt x="0" y="127736"/>
                </a:lnTo>
                <a:lnTo>
                  <a:pt x="0" y="145338"/>
                </a:lnTo>
                <a:lnTo>
                  <a:pt x="115239" y="145338"/>
                </a:lnTo>
                <a:lnTo>
                  <a:pt x="115239" y="125069"/>
                </a:lnTo>
                <a:lnTo>
                  <a:pt x="28854" y="125069"/>
                </a:lnTo>
                <a:lnTo>
                  <a:pt x="114833" y="17602"/>
                </a:lnTo>
                <a:lnTo>
                  <a:pt x="114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0"/>
          <p:cNvSpPr/>
          <p:nvPr/>
        </p:nvSpPr>
        <p:spPr>
          <a:xfrm>
            <a:off x="10391840" y="8506998"/>
            <a:ext cx="135890" cy="145415"/>
          </a:xfrm>
          <a:custGeom>
            <a:avLst/>
            <a:gdLst/>
            <a:ahLst/>
            <a:cxnLst/>
            <a:rect l="l" t="t" r="r" b="b"/>
            <a:pathLst>
              <a:path w="135890" h="145415">
                <a:moveTo>
                  <a:pt x="77381" y="0"/>
                </a:moveTo>
                <a:lnTo>
                  <a:pt x="58534" y="0"/>
                </a:lnTo>
                <a:lnTo>
                  <a:pt x="0" y="145338"/>
                </a:lnTo>
                <a:lnTo>
                  <a:pt x="24561" y="145338"/>
                </a:lnTo>
                <a:lnTo>
                  <a:pt x="39712" y="105829"/>
                </a:lnTo>
                <a:lnTo>
                  <a:pt x="119855" y="105829"/>
                </a:lnTo>
                <a:lnTo>
                  <a:pt x="113040" y="88849"/>
                </a:lnTo>
                <a:lnTo>
                  <a:pt x="43802" y="88849"/>
                </a:lnTo>
                <a:lnTo>
                  <a:pt x="67957" y="25590"/>
                </a:lnTo>
                <a:lnTo>
                  <a:pt x="87651" y="25590"/>
                </a:lnTo>
                <a:lnTo>
                  <a:pt x="77381" y="0"/>
                </a:lnTo>
                <a:close/>
              </a:path>
              <a:path w="135890" h="145415">
                <a:moveTo>
                  <a:pt x="119855" y="105829"/>
                </a:moveTo>
                <a:lnTo>
                  <a:pt x="95796" y="105829"/>
                </a:lnTo>
                <a:lnTo>
                  <a:pt x="111353" y="145338"/>
                </a:lnTo>
                <a:lnTo>
                  <a:pt x="135712" y="145338"/>
                </a:lnTo>
                <a:lnTo>
                  <a:pt x="119855" y="105829"/>
                </a:lnTo>
                <a:close/>
              </a:path>
              <a:path w="135890" h="145415">
                <a:moveTo>
                  <a:pt x="87651" y="25590"/>
                </a:moveTo>
                <a:lnTo>
                  <a:pt x="67957" y="25590"/>
                </a:lnTo>
                <a:lnTo>
                  <a:pt x="91300" y="88849"/>
                </a:lnTo>
                <a:lnTo>
                  <a:pt x="113040" y="88849"/>
                </a:lnTo>
                <a:lnTo>
                  <a:pt x="87651" y="25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10606566" y="8507000"/>
            <a:ext cx="120014" cy="145415"/>
          </a:xfrm>
          <a:custGeom>
            <a:avLst/>
            <a:gdLst/>
            <a:ahLst/>
            <a:cxnLst/>
            <a:rect l="l" t="t" r="r" b="b"/>
            <a:pathLst>
              <a:path w="120015" h="145415">
                <a:moveTo>
                  <a:pt x="22923" y="203"/>
                </a:moveTo>
                <a:lnTo>
                  <a:pt x="0" y="203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101117"/>
                </a:lnTo>
                <a:lnTo>
                  <a:pt x="45656" y="77381"/>
                </a:lnTo>
                <a:lnTo>
                  <a:pt x="69158" y="77381"/>
                </a:lnTo>
                <a:lnTo>
                  <a:pt x="68085" y="75945"/>
                </a:lnTo>
                <a:lnTo>
                  <a:pt x="22923" y="75945"/>
                </a:lnTo>
                <a:lnTo>
                  <a:pt x="22923" y="203"/>
                </a:lnTo>
                <a:close/>
              </a:path>
              <a:path w="120015" h="145415">
                <a:moveTo>
                  <a:pt x="69158" y="77381"/>
                </a:moveTo>
                <a:lnTo>
                  <a:pt x="45656" y="77381"/>
                </a:lnTo>
                <a:lnTo>
                  <a:pt x="95186" y="145338"/>
                </a:lnTo>
                <a:lnTo>
                  <a:pt x="119964" y="145338"/>
                </a:lnTo>
                <a:lnTo>
                  <a:pt x="69158" y="77381"/>
                </a:lnTo>
                <a:close/>
              </a:path>
              <a:path w="120015" h="145415">
                <a:moveTo>
                  <a:pt x="116674" y="0"/>
                </a:moveTo>
                <a:lnTo>
                  <a:pt x="92113" y="0"/>
                </a:lnTo>
                <a:lnTo>
                  <a:pt x="22923" y="75945"/>
                </a:lnTo>
                <a:lnTo>
                  <a:pt x="68085" y="75945"/>
                </a:lnTo>
                <a:lnTo>
                  <a:pt x="59359" y="64274"/>
                </a:lnTo>
                <a:lnTo>
                  <a:pt x="11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/>
          <p:nvPr/>
        </p:nvSpPr>
        <p:spPr>
          <a:xfrm>
            <a:off x="10814132" y="850700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3"/>
          <p:cNvSpPr/>
          <p:nvPr/>
        </p:nvSpPr>
        <p:spPr>
          <a:xfrm>
            <a:off x="10802670" y="857812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41" y="0"/>
                </a:lnTo>
              </a:path>
            </a:pathLst>
          </a:custGeom>
          <a:ln w="215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4"/>
          <p:cNvSpPr/>
          <p:nvPr/>
        </p:nvSpPr>
        <p:spPr>
          <a:xfrm>
            <a:off x="10910449" y="8507002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5">
                <a:moveTo>
                  <a:pt x="0" y="0"/>
                </a:moveTo>
                <a:lnTo>
                  <a:pt x="0" y="145338"/>
                </a:lnTo>
              </a:path>
            </a:pathLst>
          </a:custGeom>
          <a:ln w="243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5"/>
          <p:cNvSpPr/>
          <p:nvPr/>
        </p:nvSpPr>
        <p:spPr>
          <a:xfrm>
            <a:off x="11139201" y="8507209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5">
                <a:moveTo>
                  <a:pt x="0" y="0"/>
                </a:moveTo>
                <a:lnTo>
                  <a:pt x="0" y="145135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36"/>
          <p:cNvSpPr/>
          <p:nvPr/>
        </p:nvSpPr>
        <p:spPr>
          <a:xfrm>
            <a:off x="11244823" y="8506997"/>
            <a:ext cx="124460" cy="145415"/>
          </a:xfrm>
          <a:custGeom>
            <a:avLst/>
            <a:gdLst/>
            <a:ahLst/>
            <a:cxnLst/>
            <a:rect l="l" t="t" r="r" b="b"/>
            <a:pathLst>
              <a:path w="124459" h="145415">
                <a:moveTo>
                  <a:pt x="18008" y="0"/>
                </a:moveTo>
                <a:lnTo>
                  <a:pt x="0" y="0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42989"/>
                </a:lnTo>
                <a:lnTo>
                  <a:pt x="52095" y="42989"/>
                </a:lnTo>
                <a:lnTo>
                  <a:pt x="18008" y="0"/>
                </a:lnTo>
                <a:close/>
              </a:path>
              <a:path w="124459" h="145415">
                <a:moveTo>
                  <a:pt x="52095" y="42989"/>
                </a:moveTo>
                <a:lnTo>
                  <a:pt x="22923" y="42989"/>
                </a:lnTo>
                <a:lnTo>
                  <a:pt x="105219" y="145338"/>
                </a:lnTo>
                <a:lnTo>
                  <a:pt x="124256" y="145338"/>
                </a:lnTo>
                <a:lnTo>
                  <a:pt x="124256" y="104813"/>
                </a:lnTo>
                <a:lnTo>
                  <a:pt x="101117" y="104813"/>
                </a:lnTo>
                <a:lnTo>
                  <a:pt x="52095" y="42989"/>
                </a:lnTo>
                <a:close/>
              </a:path>
              <a:path w="124459" h="145415">
                <a:moveTo>
                  <a:pt x="124256" y="215"/>
                </a:moveTo>
                <a:lnTo>
                  <a:pt x="101117" y="215"/>
                </a:lnTo>
                <a:lnTo>
                  <a:pt x="101117" y="104813"/>
                </a:lnTo>
                <a:lnTo>
                  <a:pt x="124256" y="104813"/>
                </a:lnTo>
                <a:lnTo>
                  <a:pt x="124256" y="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7"/>
          <p:cNvSpPr/>
          <p:nvPr/>
        </p:nvSpPr>
        <p:spPr>
          <a:xfrm>
            <a:off x="11447684" y="8507002"/>
            <a:ext cx="136525" cy="145415"/>
          </a:xfrm>
          <a:custGeom>
            <a:avLst/>
            <a:gdLst/>
            <a:ahLst/>
            <a:cxnLst/>
            <a:rect l="l" t="t" r="r" b="b"/>
            <a:pathLst>
              <a:path w="136525" h="145415">
                <a:moveTo>
                  <a:pt x="24358" y="0"/>
                </a:moveTo>
                <a:lnTo>
                  <a:pt x="0" y="0"/>
                </a:lnTo>
                <a:lnTo>
                  <a:pt x="58534" y="145338"/>
                </a:lnTo>
                <a:lnTo>
                  <a:pt x="78193" y="145338"/>
                </a:lnTo>
                <a:lnTo>
                  <a:pt x="89701" y="116471"/>
                </a:lnTo>
                <a:lnTo>
                  <a:pt x="68364" y="116471"/>
                </a:lnTo>
                <a:lnTo>
                  <a:pt x="24358" y="0"/>
                </a:lnTo>
                <a:close/>
              </a:path>
              <a:path w="136525" h="145415">
                <a:moveTo>
                  <a:pt x="136131" y="0"/>
                </a:moveTo>
                <a:lnTo>
                  <a:pt x="111963" y="0"/>
                </a:lnTo>
                <a:lnTo>
                  <a:pt x="68364" y="116471"/>
                </a:lnTo>
                <a:lnTo>
                  <a:pt x="89701" y="116471"/>
                </a:lnTo>
                <a:lnTo>
                  <a:pt x="13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2"/>
          <p:cNvSpPr/>
          <p:nvPr/>
        </p:nvSpPr>
        <p:spPr>
          <a:xfrm>
            <a:off x="11662815" y="851713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7853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0"/>
          <p:cNvSpPr/>
          <p:nvPr/>
        </p:nvSpPr>
        <p:spPr>
          <a:xfrm>
            <a:off x="11662815" y="8578098"/>
            <a:ext cx="88265" cy="0"/>
          </a:xfrm>
          <a:custGeom>
            <a:avLst/>
            <a:gdLst/>
            <a:ahLst/>
            <a:cxnLst/>
            <a:rect l="l" t="t" r="r" b="b"/>
            <a:pathLst>
              <a:path w="88265">
                <a:moveTo>
                  <a:pt x="0" y="0"/>
                </a:moveTo>
                <a:lnTo>
                  <a:pt x="87820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8"/>
          <p:cNvSpPr/>
          <p:nvPr/>
        </p:nvSpPr>
        <p:spPr>
          <a:xfrm>
            <a:off x="11662815" y="8642233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5" y="0"/>
                </a:lnTo>
              </a:path>
            </a:pathLst>
          </a:custGeom>
          <a:ln w="215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1"/>
          <p:cNvSpPr/>
          <p:nvPr/>
        </p:nvSpPr>
        <p:spPr>
          <a:xfrm>
            <a:off x="11662815" y="8526663"/>
            <a:ext cx="23495" cy="41910"/>
          </a:xfrm>
          <a:custGeom>
            <a:avLst/>
            <a:gdLst/>
            <a:ahLst/>
            <a:cxnLst/>
            <a:rect l="l" t="t" r="r" b="b"/>
            <a:pathLst>
              <a:path w="23495" h="41909">
                <a:moveTo>
                  <a:pt x="0" y="20955"/>
                </a:moveTo>
                <a:lnTo>
                  <a:pt x="22936" y="20955"/>
                </a:lnTo>
              </a:path>
            </a:pathLst>
          </a:custGeom>
          <a:ln w="43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9"/>
          <p:cNvSpPr/>
          <p:nvPr/>
        </p:nvSpPr>
        <p:spPr>
          <a:xfrm>
            <a:off x="11662815" y="8587623"/>
            <a:ext cx="23495" cy="44450"/>
          </a:xfrm>
          <a:custGeom>
            <a:avLst/>
            <a:gdLst/>
            <a:ahLst/>
            <a:cxnLst/>
            <a:rect l="l" t="t" r="r" b="b"/>
            <a:pathLst>
              <a:path w="23495" h="44450">
                <a:moveTo>
                  <a:pt x="0" y="22224"/>
                </a:moveTo>
                <a:lnTo>
                  <a:pt x="22936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3"/>
          <p:cNvSpPr/>
          <p:nvPr/>
        </p:nvSpPr>
        <p:spPr>
          <a:xfrm>
            <a:off x="11835951" y="8505982"/>
            <a:ext cx="113664" cy="147955"/>
          </a:xfrm>
          <a:custGeom>
            <a:avLst/>
            <a:gdLst/>
            <a:ahLst/>
            <a:cxnLst/>
            <a:rect l="l" t="t" r="r" b="b"/>
            <a:pathLst>
              <a:path w="113665" h="147954">
                <a:moveTo>
                  <a:pt x="10281" y="108483"/>
                </a:moveTo>
                <a:lnTo>
                  <a:pt x="0" y="128419"/>
                </a:lnTo>
                <a:lnTo>
                  <a:pt x="8846" y="134278"/>
                </a:lnTo>
                <a:lnTo>
                  <a:pt x="19876" y="139577"/>
                </a:lnTo>
                <a:lnTo>
                  <a:pt x="34554" y="144735"/>
                </a:lnTo>
                <a:lnTo>
                  <a:pt x="47036" y="147027"/>
                </a:lnTo>
                <a:lnTo>
                  <a:pt x="59824" y="147789"/>
                </a:lnTo>
                <a:lnTo>
                  <a:pt x="67050" y="147789"/>
                </a:lnTo>
                <a:lnTo>
                  <a:pt x="105874" y="130390"/>
                </a:lnTo>
                <a:lnTo>
                  <a:pt x="107641" y="127114"/>
                </a:lnTo>
                <a:lnTo>
                  <a:pt x="54909" y="127114"/>
                </a:lnTo>
                <a:lnTo>
                  <a:pt x="49384" y="126466"/>
                </a:lnTo>
                <a:lnTo>
                  <a:pt x="12059" y="110261"/>
                </a:lnTo>
                <a:lnTo>
                  <a:pt x="10281" y="108483"/>
                </a:lnTo>
                <a:close/>
              </a:path>
              <a:path w="113665" h="147954">
                <a:moveTo>
                  <a:pt x="57779" y="0"/>
                </a:moveTo>
                <a:lnTo>
                  <a:pt x="50400" y="0"/>
                </a:lnTo>
                <a:lnTo>
                  <a:pt x="43443" y="970"/>
                </a:lnTo>
                <a:lnTo>
                  <a:pt x="6700" y="30797"/>
                </a:lnTo>
                <a:lnTo>
                  <a:pt x="5366" y="37122"/>
                </a:lnTo>
                <a:lnTo>
                  <a:pt x="5366" y="49949"/>
                </a:lnTo>
                <a:lnTo>
                  <a:pt x="35021" y="79184"/>
                </a:lnTo>
                <a:lnTo>
                  <a:pt x="54845" y="84734"/>
                </a:lnTo>
                <a:lnTo>
                  <a:pt x="60433" y="86271"/>
                </a:lnTo>
                <a:lnTo>
                  <a:pt x="88272" y="104597"/>
                </a:lnTo>
                <a:lnTo>
                  <a:pt x="88272" y="114426"/>
                </a:lnTo>
                <a:lnTo>
                  <a:pt x="85846" y="119100"/>
                </a:lnTo>
                <a:lnTo>
                  <a:pt x="76156" y="125514"/>
                </a:lnTo>
                <a:lnTo>
                  <a:pt x="69374" y="127114"/>
                </a:lnTo>
                <a:lnTo>
                  <a:pt x="107641" y="127114"/>
                </a:lnTo>
                <a:lnTo>
                  <a:pt x="111614" y="119748"/>
                </a:lnTo>
                <a:lnTo>
                  <a:pt x="113049" y="113258"/>
                </a:lnTo>
                <a:lnTo>
                  <a:pt x="113049" y="98932"/>
                </a:lnTo>
                <a:lnTo>
                  <a:pt x="78759" y="67754"/>
                </a:lnTo>
                <a:lnTo>
                  <a:pt x="59138" y="62356"/>
                </a:lnTo>
                <a:lnTo>
                  <a:pt x="53880" y="60959"/>
                </a:lnTo>
                <a:lnTo>
                  <a:pt x="29115" y="44284"/>
                </a:lnTo>
                <a:lnTo>
                  <a:pt x="29115" y="34315"/>
                </a:lnTo>
                <a:lnTo>
                  <a:pt x="31439" y="29336"/>
                </a:lnTo>
                <a:lnTo>
                  <a:pt x="40710" y="22237"/>
                </a:lnTo>
                <a:lnTo>
                  <a:pt x="47543" y="20459"/>
                </a:lnTo>
                <a:lnTo>
                  <a:pt x="103583" y="20459"/>
                </a:lnTo>
                <a:lnTo>
                  <a:pt x="105908" y="15503"/>
                </a:lnTo>
                <a:lnTo>
                  <a:pt x="95922" y="9490"/>
                </a:lnTo>
                <a:lnTo>
                  <a:pt x="83043" y="3888"/>
                </a:lnTo>
                <a:lnTo>
                  <a:pt x="70983" y="970"/>
                </a:lnTo>
                <a:lnTo>
                  <a:pt x="57779" y="0"/>
                </a:lnTo>
                <a:close/>
              </a:path>
              <a:path w="113665" h="147954">
                <a:moveTo>
                  <a:pt x="103583" y="20459"/>
                </a:moveTo>
                <a:lnTo>
                  <a:pt x="61322" y="20459"/>
                </a:lnTo>
                <a:lnTo>
                  <a:pt x="65818" y="20942"/>
                </a:lnTo>
                <a:lnTo>
                  <a:pt x="74289" y="22847"/>
                </a:lnTo>
                <a:lnTo>
                  <a:pt x="96666" y="35204"/>
                </a:lnTo>
                <a:lnTo>
                  <a:pt x="103583" y="20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45"/>
          <p:cNvSpPr/>
          <p:nvPr/>
        </p:nvSpPr>
        <p:spPr>
          <a:xfrm>
            <a:off x="12019418" y="851713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48" y="0"/>
                </a:lnTo>
              </a:path>
            </a:pathLst>
          </a:custGeom>
          <a:ln w="215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4"/>
          <p:cNvSpPr/>
          <p:nvPr/>
        </p:nvSpPr>
        <p:spPr>
          <a:xfrm>
            <a:off x="12079394" y="852726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5069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1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071000610"/>
              </p:ext>
            </p:extLst>
          </p:nvPr>
        </p:nvGraphicFramePr>
        <p:xfrm>
          <a:off x="3980366" y="7017286"/>
          <a:ext cx="2849924" cy="133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Прямая соединительная линия 12"/>
          <p:cNvCxnSpPr>
            <a:stCxn id="11" idx="6"/>
          </p:cNvCxnSpPr>
          <p:nvPr/>
        </p:nvCxnSpPr>
        <p:spPr>
          <a:xfrm>
            <a:off x="5831331" y="7458845"/>
            <a:ext cx="903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6" name="Рисунок 245"/>
          <p:cNvPicPr>
            <a:picLocks noChangeAspect="1"/>
          </p:cNvPicPr>
          <p:nvPr/>
        </p:nvPicPr>
        <p:blipFill rotWithShape="1">
          <a:blip r:embed="rId5"/>
          <a:srcRect l="67269" b="55943"/>
          <a:stretch/>
        </p:blipFill>
        <p:spPr>
          <a:xfrm>
            <a:off x="156217" y="5511848"/>
            <a:ext cx="3903863" cy="4089352"/>
          </a:xfrm>
          <a:prstGeom prst="rect">
            <a:avLst/>
          </a:prstGeom>
        </p:spPr>
      </p:pic>
      <p:grpSp>
        <p:nvGrpSpPr>
          <p:cNvPr id="253" name="Группа 252"/>
          <p:cNvGrpSpPr/>
          <p:nvPr/>
        </p:nvGrpSpPr>
        <p:grpSpPr>
          <a:xfrm>
            <a:off x="19444" y="1837801"/>
            <a:ext cx="3930412" cy="3994049"/>
            <a:chOff x="19444" y="1837801"/>
            <a:chExt cx="3930412" cy="3994049"/>
          </a:xfrm>
        </p:grpSpPr>
        <p:pic>
          <p:nvPicPr>
            <p:cNvPr id="254" name="Рисунок 253"/>
            <p:cNvPicPr>
              <a:picLocks noChangeAspect="1"/>
            </p:cNvPicPr>
            <p:nvPr/>
          </p:nvPicPr>
          <p:blipFill rotWithShape="1">
            <a:blip r:embed="rId6"/>
            <a:srcRect l="32587" r="33508" b="52970"/>
            <a:stretch/>
          </p:blipFill>
          <p:spPr>
            <a:xfrm>
              <a:off x="19444" y="1837801"/>
              <a:ext cx="3930412" cy="3994049"/>
            </a:xfrm>
            <a:prstGeom prst="rect">
              <a:avLst/>
            </a:prstGeom>
          </p:spPr>
        </p:pic>
        <p:sp>
          <p:nvSpPr>
            <p:cNvPr id="255" name="Прямоугольник 254"/>
            <p:cNvSpPr/>
            <p:nvPr/>
          </p:nvSpPr>
          <p:spPr>
            <a:xfrm>
              <a:off x="2127849" y="5144872"/>
              <a:ext cx="1765540" cy="64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3. Unit of measure"/>
          <p:cNvSpPr txBox="1">
            <a:spLocks noChangeArrowheads="1"/>
          </p:cNvSpPr>
          <p:nvPr/>
        </p:nvSpPr>
        <p:spPr bwMode="auto">
          <a:xfrm>
            <a:off x="4386341" y="368920"/>
            <a:ext cx="4357194" cy="3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b="1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ru-RU" dirty="0"/>
              <a:t>Розничная торговля в Казахстане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4449506" y="3773895"/>
            <a:ext cx="3925672" cy="2907576"/>
            <a:chOff x="4444758" y="641646"/>
            <a:chExt cx="3925672" cy="2907576"/>
          </a:xfrm>
        </p:grpSpPr>
        <p:sp>
          <p:nvSpPr>
            <p:cNvPr id="35" name="3. Unit of measure"/>
            <p:cNvSpPr txBox="1">
              <a:spLocks noChangeArrowheads="1"/>
            </p:cNvSpPr>
            <p:nvPr/>
          </p:nvSpPr>
          <p:spPr bwMode="auto">
            <a:xfrm>
              <a:off x="4561753" y="641646"/>
              <a:ext cx="3803069" cy="40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000" dirty="0"/>
                <a:t>Рынок розничной продовольственной </a:t>
              </a:r>
              <a:r>
                <a:rPr lang="ru-RU" sz="1000" dirty="0" smtClean="0"/>
                <a:t>торговли </a:t>
              </a:r>
              <a:endParaRPr lang="en-US" sz="1000" dirty="0"/>
            </a:p>
            <a:p>
              <a:r>
                <a:rPr lang="ru-RU" sz="900" dirty="0">
                  <a:solidFill>
                    <a:schemeClr val="bg1">
                      <a:lumMod val="65000"/>
                    </a:schemeClr>
                  </a:solidFill>
                </a:rPr>
                <a:t>м</a:t>
              </a:r>
              <a:r>
                <a:rPr lang="ru-RU" sz="900" dirty="0" smtClean="0">
                  <a:solidFill>
                    <a:schemeClr val="bg1">
                      <a:lumMod val="65000"/>
                    </a:schemeClr>
                  </a:solidFill>
                </a:rPr>
                <a:t>лрд </a:t>
              </a:r>
              <a:r>
                <a:rPr lang="ru-RU" sz="900" dirty="0">
                  <a:solidFill>
                    <a:schemeClr val="bg1">
                      <a:lumMod val="65000"/>
                    </a:schemeClr>
                  </a:solidFill>
                </a:rPr>
                <a:t>долл. США</a:t>
              </a:r>
            </a:p>
          </p:txBody>
        </p:sp>
        <p:sp>
          <p:nvSpPr>
            <p:cNvPr id="37" name="3. Unit of measure"/>
            <p:cNvSpPr txBox="1">
              <a:spLocks noChangeArrowheads="1"/>
            </p:cNvSpPr>
            <p:nvPr/>
          </p:nvSpPr>
          <p:spPr bwMode="auto">
            <a:xfrm>
              <a:off x="4567360" y="2599786"/>
              <a:ext cx="3803069" cy="40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000" dirty="0" smtClean="0"/>
                <a:t>Объем Интернет торговли</a:t>
              </a:r>
              <a:endParaRPr lang="ru-RU" sz="1000" dirty="0"/>
            </a:p>
            <a:p>
              <a:r>
                <a:rPr lang="ru-RU" sz="900" dirty="0" smtClean="0">
                  <a:solidFill>
                    <a:schemeClr val="bg1">
                      <a:lumMod val="65000"/>
                    </a:schemeClr>
                  </a:solidFill>
                </a:rPr>
                <a:t>млн </a:t>
              </a:r>
              <a:r>
                <a:rPr lang="ru-RU" sz="900" dirty="0">
                  <a:solidFill>
                    <a:schemeClr val="bg1">
                      <a:lumMod val="65000"/>
                    </a:schemeClr>
                  </a:solidFill>
                </a:rPr>
                <a:t>долл. США</a:t>
              </a: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44758" y="710511"/>
              <a:ext cx="3719730" cy="2838711"/>
              <a:chOff x="4444758" y="710511"/>
              <a:chExt cx="3719730" cy="2838711"/>
            </a:xfrm>
          </p:grpSpPr>
          <p:graphicFrame>
            <p:nvGraphicFramePr>
              <p:cNvPr id="39" name="Диаграмма 38"/>
              <p:cNvGraphicFramePr/>
              <p:nvPr>
                <p:extLst>
                  <p:ext uri="{D42A27DB-BD31-4B8C-83A1-F6EECF244321}">
                    <p14:modId xmlns:p14="http://schemas.microsoft.com/office/powerpoint/2010/main" val="3140036243"/>
                  </p:ext>
                </p:extLst>
              </p:nvPr>
            </p:nvGraphicFramePr>
            <p:xfrm>
              <a:off x="4483329" y="2541222"/>
              <a:ext cx="3672753" cy="10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38" name="Диаграмма 37"/>
              <p:cNvGraphicFramePr/>
              <p:nvPr>
                <p:extLst>
                  <p:ext uri="{D42A27DB-BD31-4B8C-83A1-F6EECF244321}">
                    <p14:modId xmlns:p14="http://schemas.microsoft.com/office/powerpoint/2010/main" val="1893259945"/>
                  </p:ext>
                </p:extLst>
              </p:nvPr>
            </p:nvGraphicFramePr>
            <p:xfrm>
              <a:off x="4444758" y="710511"/>
              <a:ext cx="3666756" cy="10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34" name="Диаграмма 33"/>
              <p:cNvGraphicFramePr/>
              <p:nvPr>
                <p:extLst>
                  <p:ext uri="{D42A27DB-BD31-4B8C-83A1-F6EECF244321}">
                    <p14:modId xmlns:p14="http://schemas.microsoft.com/office/powerpoint/2010/main" val="3630129648"/>
                  </p:ext>
                </p:extLst>
              </p:nvPr>
            </p:nvGraphicFramePr>
            <p:xfrm>
              <a:off x="4497732" y="1570805"/>
              <a:ext cx="3666756" cy="10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40" name="3. Unit of measure"/>
            <p:cNvSpPr txBox="1">
              <a:spLocks noChangeArrowheads="1"/>
            </p:cNvSpPr>
            <p:nvPr/>
          </p:nvSpPr>
          <p:spPr bwMode="auto">
            <a:xfrm>
              <a:off x="4567361" y="1679365"/>
              <a:ext cx="3803069" cy="40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000" dirty="0"/>
                <a:t>Рынок розничной </a:t>
              </a:r>
              <a:r>
                <a:rPr lang="ru-RU" sz="1000" dirty="0" smtClean="0"/>
                <a:t>непродовольственной торговли </a:t>
              </a:r>
              <a:endParaRPr lang="en-US" sz="1000" dirty="0"/>
            </a:p>
            <a:p>
              <a:r>
                <a:rPr lang="ru-RU" sz="900" dirty="0">
                  <a:solidFill>
                    <a:schemeClr val="bg1">
                      <a:lumMod val="65000"/>
                    </a:schemeClr>
                  </a:solidFill>
                </a:rPr>
                <a:t>м</a:t>
              </a:r>
              <a:r>
                <a:rPr lang="ru-RU" sz="900" dirty="0" smtClean="0">
                  <a:solidFill>
                    <a:schemeClr val="bg1">
                      <a:lumMod val="65000"/>
                    </a:schemeClr>
                  </a:solidFill>
                </a:rPr>
                <a:t>лрд </a:t>
              </a:r>
              <a:r>
                <a:rPr lang="ru-RU" sz="900" dirty="0">
                  <a:solidFill>
                    <a:schemeClr val="bg1">
                      <a:lumMod val="65000"/>
                    </a:schemeClr>
                  </a:solidFill>
                </a:rPr>
                <a:t>долл. США</a:t>
              </a: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0"/>
          <a:srcRect r="2652" b="78975"/>
          <a:stretch/>
        </p:blipFill>
        <p:spPr>
          <a:xfrm>
            <a:off x="20376" y="5256"/>
            <a:ext cx="4231505" cy="2055192"/>
          </a:xfrm>
          <a:prstGeom prst="rect">
            <a:avLst/>
          </a:prstGeom>
        </p:spPr>
      </p:pic>
      <p:grpSp>
        <p:nvGrpSpPr>
          <p:cNvPr id="291" name="Группа 290"/>
          <p:cNvGrpSpPr/>
          <p:nvPr/>
        </p:nvGrpSpPr>
        <p:grpSpPr>
          <a:xfrm>
            <a:off x="4559569" y="696271"/>
            <a:ext cx="3872045" cy="2717242"/>
            <a:chOff x="13149315" y="2878712"/>
            <a:chExt cx="3872045" cy="1600255"/>
          </a:xfrm>
        </p:grpSpPr>
        <p:sp>
          <p:nvSpPr>
            <p:cNvPr id="292" name="3. Unit of measure"/>
            <p:cNvSpPr txBox="1">
              <a:spLocks noChangeArrowheads="1"/>
            </p:cNvSpPr>
            <p:nvPr/>
          </p:nvSpPr>
          <p:spPr bwMode="auto">
            <a:xfrm>
              <a:off x="13151659" y="2878712"/>
              <a:ext cx="3869701" cy="172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b="1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200" b="0" dirty="0"/>
                <a:t>Ключевые инвесторы</a:t>
              </a:r>
            </a:p>
          </p:txBody>
        </p:sp>
        <p:pic>
          <p:nvPicPr>
            <p:cNvPr id="294" name="Picture 351" descr="Картинки по запросу Migros (Рамстор) лого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6721" y="4014911"/>
              <a:ext cx="831398" cy="116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5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4676" y="3024162"/>
              <a:ext cx="744092" cy="130733"/>
            </a:xfrm>
            <a:prstGeom prst="rect">
              <a:avLst/>
            </a:prstGeom>
          </p:spPr>
        </p:pic>
        <p:sp>
          <p:nvSpPr>
            <p:cNvPr id="296" name="TextBox 295"/>
            <p:cNvSpPr txBox="1">
              <a:spLocks/>
            </p:cNvSpPr>
            <p:nvPr/>
          </p:nvSpPr>
          <p:spPr>
            <a:xfrm>
              <a:off x="13151657" y="3017903"/>
              <a:ext cx="2685063" cy="25693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lvl="0" indent="0" defTabSz="895350">
                <a:buClr>
                  <a:schemeClr val="tx2"/>
                </a:buClr>
                <a:buSzPct val="100000"/>
                <a:defRPr baseline="0"/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050" baseline="0">
                  <a:latin typeface="Cambria" panose="02040503050406030204" pitchFamily="18" charset="0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587" lvl="1" indent="0">
                <a:lnSpc>
                  <a:spcPct val="90000"/>
                </a:lnSpc>
                <a:buNone/>
              </a:pPr>
              <a:r>
                <a:rPr lang="ru" dirty="0"/>
                <a:t>Metro — немецкая компания, управляющая третьей по величине розничной сетью в Европе и пятой — в мире. </a:t>
              </a:r>
              <a:endParaRPr lang="ru" dirty="0" smtClean="0"/>
            </a:p>
          </p:txBody>
        </p:sp>
        <p:sp>
          <p:nvSpPr>
            <p:cNvPr id="297" name="TextBox 296"/>
            <p:cNvSpPr txBox="1">
              <a:spLocks/>
            </p:cNvSpPr>
            <p:nvPr/>
          </p:nvSpPr>
          <p:spPr>
            <a:xfrm>
              <a:off x="13725798" y="3430802"/>
              <a:ext cx="1710743" cy="889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algn="l" defTabSz="895350" rtl="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algn="l" defTabSz="895350" rtl="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algn="l" defTabSz="895350" rtl="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7DB5"/>
                </a:buClr>
              </a:pPr>
              <a:r>
                <a:rPr lang="ru" sz="900" dirty="0">
                  <a:solidFill>
                    <a:srgbClr val="000000"/>
                  </a:solidFill>
                  <a:latin typeface="Cambria" panose="02040503050406030204" pitchFamily="18" charset="0"/>
                </a:rPr>
                <a:t>... в Казахстане с </a:t>
              </a:r>
              <a:r>
                <a:rPr lang="ru" sz="900" b="1" dirty="0">
                  <a:solidFill>
                    <a:srgbClr val="007DB5"/>
                  </a:solidFill>
                  <a:latin typeface="Cambria" panose="02040503050406030204" pitchFamily="18" charset="0"/>
                </a:rPr>
                <a:t>2008 г.</a:t>
              </a:r>
              <a:endParaRPr lang="kk-KZ" sz="900" b="1" dirty="0">
                <a:solidFill>
                  <a:srgbClr val="007DB5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98" name="Freeform 14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gray">
            <a:xfrm>
              <a:off x="13330665" y="3382189"/>
              <a:ext cx="359899" cy="138791"/>
            </a:xfrm>
            <a:custGeom>
              <a:avLst/>
              <a:gdLst>
                <a:gd name="T0" fmla="*/ 2147481554 w 1878"/>
                <a:gd name="T1" fmla="*/ 2147481096 h 1032"/>
                <a:gd name="T2" fmla="*/ 2147481554 w 1878"/>
                <a:gd name="T3" fmla="*/ 2147481096 h 1032"/>
                <a:gd name="T4" fmla="*/ 2147481554 w 1878"/>
                <a:gd name="T5" fmla="*/ 2147481096 h 1032"/>
                <a:gd name="T6" fmla="*/ 2147481554 w 1878"/>
                <a:gd name="T7" fmla="*/ 2147481096 h 1032"/>
                <a:gd name="T8" fmla="*/ 2147481554 w 1878"/>
                <a:gd name="T9" fmla="*/ 2147481096 h 1032"/>
                <a:gd name="T10" fmla="*/ 2147481554 w 1878"/>
                <a:gd name="T11" fmla="*/ 2147481096 h 1032"/>
                <a:gd name="T12" fmla="*/ 2147481554 w 1878"/>
                <a:gd name="T13" fmla="*/ 2147481096 h 1032"/>
                <a:gd name="T14" fmla="*/ 2147481554 w 1878"/>
                <a:gd name="T15" fmla="*/ 2147481096 h 1032"/>
                <a:gd name="T16" fmla="*/ 1542335599 w 1878"/>
                <a:gd name="T17" fmla="*/ 1890115202 h 1032"/>
                <a:gd name="T18" fmla="*/ 967739908 w 1878"/>
                <a:gd name="T19" fmla="*/ 2147481096 h 1032"/>
                <a:gd name="T20" fmla="*/ 710683719 w 1878"/>
                <a:gd name="T21" fmla="*/ 2147481096 h 1032"/>
                <a:gd name="T22" fmla="*/ 544353394 w 1878"/>
                <a:gd name="T23" fmla="*/ 2147170824 h 1032"/>
                <a:gd name="T24" fmla="*/ 483869954 w 1878"/>
                <a:gd name="T25" fmla="*/ 1965720158 h 1032"/>
                <a:gd name="T26" fmla="*/ 544353394 w 1878"/>
                <a:gd name="T27" fmla="*/ 1874994825 h 1032"/>
                <a:gd name="T28" fmla="*/ 786288692 w 1878"/>
                <a:gd name="T29" fmla="*/ 1859873424 h 1032"/>
                <a:gd name="T30" fmla="*/ 801409584 w 1878"/>
                <a:gd name="T31" fmla="*/ 1980840535 h 1032"/>
                <a:gd name="T32" fmla="*/ 877014044 w 1878"/>
                <a:gd name="T33" fmla="*/ 1784268468 h 1032"/>
                <a:gd name="T34" fmla="*/ 756046907 w 1878"/>
                <a:gd name="T35" fmla="*/ 1784268468 h 1032"/>
                <a:gd name="T36" fmla="*/ 680441935 w 1878"/>
                <a:gd name="T37" fmla="*/ 1557454623 h 1032"/>
                <a:gd name="T38" fmla="*/ 453627914 w 1878"/>
                <a:gd name="T39" fmla="*/ 1587696401 h 1032"/>
                <a:gd name="T40" fmla="*/ 226813957 w 1878"/>
                <a:gd name="T41" fmla="*/ 1633059579 h 1032"/>
                <a:gd name="T42" fmla="*/ 60483744 w 1878"/>
                <a:gd name="T43" fmla="*/ 1421366111 h 1032"/>
                <a:gd name="T44" fmla="*/ 75604684 w 1878"/>
                <a:gd name="T45" fmla="*/ 1058464523 h 1032"/>
                <a:gd name="T46" fmla="*/ 196572173 w 1878"/>
                <a:gd name="T47" fmla="*/ 1073585412 h 1032"/>
                <a:gd name="T48" fmla="*/ 332660522 w 1878"/>
                <a:gd name="T49" fmla="*/ 877013345 h 1032"/>
                <a:gd name="T50" fmla="*/ 498990590 w 1878"/>
                <a:gd name="T51" fmla="*/ 740924833 h 1032"/>
                <a:gd name="T52" fmla="*/ 635079259 w 1878"/>
                <a:gd name="T53" fmla="*/ 740924833 h 1032"/>
                <a:gd name="T54" fmla="*/ 801409584 w 1878"/>
                <a:gd name="T55" fmla="*/ 771167123 h 1032"/>
                <a:gd name="T56" fmla="*/ 907255828 w 1878"/>
                <a:gd name="T57" fmla="*/ 877013345 h 1032"/>
                <a:gd name="T58" fmla="*/ 952619016 w 1878"/>
                <a:gd name="T59" fmla="*/ 846771567 h 1032"/>
                <a:gd name="T60" fmla="*/ 1134069977 w 1878"/>
                <a:gd name="T61" fmla="*/ 877013345 h 1032"/>
                <a:gd name="T62" fmla="*/ 1300400302 w 1878"/>
                <a:gd name="T63" fmla="*/ 846771567 h 1032"/>
                <a:gd name="T64" fmla="*/ 1451609223 w 1878"/>
                <a:gd name="T65" fmla="*/ 922376012 h 1032"/>
                <a:gd name="T66" fmla="*/ 1738907708 w 1878"/>
                <a:gd name="T67" fmla="*/ 801408901 h 1032"/>
                <a:gd name="T68" fmla="*/ 1648181331 w 1878"/>
                <a:gd name="T69" fmla="*/ 635078612 h 1032"/>
                <a:gd name="T70" fmla="*/ 1738907708 w 1878"/>
                <a:gd name="T71" fmla="*/ 483869595 h 1032"/>
                <a:gd name="T72" fmla="*/ 1723786304 w 1878"/>
                <a:gd name="T73" fmla="*/ 378023117 h 1032"/>
                <a:gd name="T74" fmla="*/ 1708665924 w 1878"/>
                <a:gd name="T75" fmla="*/ 317539306 h 1032"/>
                <a:gd name="T76" fmla="*/ 1829633060 w 1878"/>
                <a:gd name="T77" fmla="*/ 287297528 h 1032"/>
                <a:gd name="T78" fmla="*/ 1980840957 w 1878"/>
                <a:gd name="T79" fmla="*/ 241934798 h 1032"/>
                <a:gd name="T80" fmla="*/ 2147481554 w 1878"/>
                <a:gd name="T81" fmla="*/ 166330097 h 1032"/>
                <a:gd name="T82" fmla="*/ 2147481554 w 1878"/>
                <a:gd name="T83" fmla="*/ 105846446 h 1032"/>
                <a:gd name="T84" fmla="*/ 2147481554 w 1878"/>
                <a:gd name="T85" fmla="*/ 15120925 h 1032"/>
                <a:gd name="T86" fmla="*/ 2147481554 w 1878"/>
                <a:gd name="T87" fmla="*/ 45362747 h 1032"/>
                <a:gd name="T88" fmla="*/ 2147481554 w 1878"/>
                <a:gd name="T89" fmla="*/ 272176383 h 1032"/>
                <a:gd name="T90" fmla="*/ 2147481554 w 1878"/>
                <a:gd name="T91" fmla="*/ 226813781 h 1032"/>
                <a:gd name="T92" fmla="*/ 2147481554 w 1878"/>
                <a:gd name="T93" fmla="*/ 287297528 h 1032"/>
                <a:gd name="T94" fmla="*/ 2147481554 w 1878"/>
                <a:gd name="T95" fmla="*/ 347781083 h 1032"/>
                <a:gd name="T96" fmla="*/ 2147481554 w 1878"/>
                <a:gd name="T97" fmla="*/ 272176383 h 1032"/>
                <a:gd name="T98" fmla="*/ 2147481554 w 1878"/>
                <a:gd name="T99" fmla="*/ 257055686 h 1032"/>
                <a:gd name="T100" fmla="*/ 2147481554 w 1878"/>
                <a:gd name="T101" fmla="*/ 877013345 h 1032"/>
                <a:gd name="T102" fmla="*/ 2147481554 w 1878"/>
                <a:gd name="T103" fmla="*/ 907255123 h 1032"/>
                <a:gd name="T104" fmla="*/ 2147481554 w 1878"/>
                <a:gd name="T105" fmla="*/ 861892456 h 1032"/>
                <a:gd name="T106" fmla="*/ 2147481554 w 1878"/>
                <a:gd name="T107" fmla="*/ 997980968 h 1032"/>
                <a:gd name="T108" fmla="*/ 2147481554 w 1878"/>
                <a:gd name="T109" fmla="*/ 1134068711 h 1032"/>
                <a:gd name="T110" fmla="*/ 2147481554 w 1878"/>
                <a:gd name="T111" fmla="*/ 1179431890 h 1032"/>
                <a:gd name="T112" fmla="*/ 2147481554 w 1878"/>
                <a:gd name="T113" fmla="*/ 1330640778 h 1032"/>
                <a:gd name="T114" fmla="*/ 2147481554 w 1878"/>
                <a:gd name="T115" fmla="*/ 1557454623 h 1032"/>
                <a:gd name="T116" fmla="*/ 2147481554 w 1878"/>
                <a:gd name="T117" fmla="*/ 1602817802 h 1032"/>
                <a:gd name="T118" fmla="*/ 2147481554 w 1878"/>
                <a:gd name="T119" fmla="*/ 1874994825 h 1032"/>
                <a:gd name="T120" fmla="*/ 2147481554 w 1878"/>
                <a:gd name="T121" fmla="*/ 1890115202 h 1032"/>
                <a:gd name="T122" fmla="*/ 2147481554 w 1878"/>
                <a:gd name="T123" fmla="*/ 2041324090 h 1032"/>
                <a:gd name="T124" fmla="*/ 2147481554 w 1878"/>
                <a:gd name="T125" fmla="*/ 2147481096 h 10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8"/>
                <a:gd name="T190" fmla="*/ 0 h 1032"/>
                <a:gd name="T191" fmla="*/ 1878 w 1878"/>
                <a:gd name="T192" fmla="*/ 1032 h 10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8" h="1032">
                  <a:moveTo>
                    <a:pt x="1554" y="930"/>
                  </a:moveTo>
                  <a:lnTo>
                    <a:pt x="1548" y="930"/>
                  </a:lnTo>
                  <a:lnTo>
                    <a:pt x="1548" y="936"/>
                  </a:lnTo>
                  <a:lnTo>
                    <a:pt x="1548" y="930"/>
                  </a:lnTo>
                  <a:lnTo>
                    <a:pt x="1548" y="924"/>
                  </a:lnTo>
                  <a:lnTo>
                    <a:pt x="1542" y="924"/>
                  </a:lnTo>
                  <a:lnTo>
                    <a:pt x="1542" y="918"/>
                  </a:lnTo>
                  <a:lnTo>
                    <a:pt x="1536" y="918"/>
                  </a:lnTo>
                  <a:lnTo>
                    <a:pt x="1530" y="918"/>
                  </a:lnTo>
                  <a:lnTo>
                    <a:pt x="1524" y="918"/>
                  </a:lnTo>
                  <a:lnTo>
                    <a:pt x="1518" y="918"/>
                  </a:lnTo>
                  <a:lnTo>
                    <a:pt x="1518" y="912"/>
                  </a:lnTo>
                  <a:lnTo>
                    <a:pt x="1512" y="912"/>
                  </a:lnTo>
                  <a:lnTo>
                    <a:pt x="1512" y="906"/>
                  </a:lnTo>
                  <a:lnTo>
                    <a:pt x="1506" y="906"/>
                  </a:lnTo>
                  <a:lnTo>
                    <a:pt x="1506" y="900"/>
                  </a:lnTo>
                  <a:lnTo>
                    <a:pt x="1500" y="900"/>
                  </a:lnTo>
                  <a:lnTo>
                    <a:pt x="1494" y="900"/>
                  </a:lnTo>
                  <a:lnTo>
                    <a:pt x="1488" y="900"/>
                  </a:lnTo>
                  <a:lnTo>
                    <a:pt x="1488" y="894"/>
                  </a:lnTo>
                  <a:lnTo>
                    <a:pt x="1482" y="894"/>
                  </a:lnTo>
                  <a:lnTo>
                    <a:pt x="1476" y="894"/>
                  </a:lnTo>
                  <a:lnTo>
                    <a:pt x="1476" y="888"/>
                  </a:lnTo>
                  <a:lnTo>
                    <a:pt x="1470" y="888"/>
                  </a:lnTo>
                  <a:lnTo>
                    <a:pt x="1470" y="894"/>
                  </a:lnTo>
                  <a:lnTo>
                    <a:pt x="1464" y="894"/>
                  </a:lnTo>
                  <a:lnTo>
                    <a:pt x="1458" y="894"/>
                  </a:lnTo>
                  <a:lnTo>
                    <a:pt x="1452" y="894"/>
                  </a:lnTo>
                  <a:lnTo>
                    <a:pt x="1446" y="894"/>
                  </a:lnTo>
                  <a:lnTo>
                    <a:pt x="1440" y="894"/>
                  </a:lnTo>
                  <a:lnTo>
                    <a:pt x="1440" y="888"/>
                  </a:lnTo>
                  <a:lnTo>
                    <a:pt x="1434" y="888"/>
                  </a:lnTo>
                  <a:lnTo>
                    <a:pt x="1428" y="888"/>
                  </a:lnTo>
                  <a:lnTo>
                    <a:pt x="1422" y="888"/>
                  </a:lnTo>
                  <a:lnTo>
                    <a:pt x="1416" y="888"/>
                  </a:lnTo>
                  <a:lnTo>
                    <a:pt x="1410" y="888"/>
                  </a:lnTo>
                  <a:lnTo>
                    <a:pt x="1404" y="888"/>
                  </a:lnTo>
                  <a:lnTo>
                    <a:pt x="1398" y="882"/>
                  </a:lnTo>
                  <a:lnTo>
                    <a:pt x="1398" y="888"/>
                  </a:lnTo>
                  <a:lnTo>
                    <a:pt x="1392" y="888"/>
                  </a:lnTo>
                  <a:lnTo>
                    <a:pt x="1386" y="888"/>
                  </a:lnTo>
                  <a:lnTo>
                    <a:pt x="1380" y="888"/>
                  </a:lnTo>
                  <a:lnTo>
                    <a:pt x="1380" y="894"/>
                  </a:lnTo>
                  <a:lnTo>
                    <a:pt x="1374" y="894"/>
                  </a:lnTo>
                  <a:lnTo>
                    <a:pt x="1374" y="888"/>
                  </a:lnTo>
                  <a:lnTo>
                    <a:pt x="1368" y="888"/>
                  </a:lnTo>
                  <a:lnTo>
                    <a:pt x="1362" y="888"/>
                  </a:lnTo>
                  <a:lnTo>
                    <a:pt x="1356" y="888"/>
                  </a:lnTo>
                  <a:lnTo>
                    <a:pt x="1350" y="888"/>
                  </a:lnTo>
                  <a:lnTo>
                    <a:pt x="1350" y="894"/>
                  </a:lnTo>
                  <a:lnTo>
                    <a:pt x="1344" y="894"/>
                  </a:lnTo>
                  <a:lnTo>
                    <a:pt x="1338" y="894"/>
                  </a:lnTo>
                  <a:lnTo>
                    <a:pt x="1332" y="894"/>
                  </a:lnTo>
                  <a:lnTo>
                    <a:pt x="1326" y="894"/>
                  </a:lnTo>
                  <a:lnTo>
                    <a:pt x="1320" y="894"/>
                  </a:lnTo>
                  <a:lnTo>
                    <a:pt x="1314" y="894"/>
                  </a:lnTo>
                  <a:lnTo>
                    <a:pt x="1314" y="888"/>
                  </a:lnTo>
                  <a:lnTo>
                    <a:pt x="1308" y="888"/>
                  </a:lnTo>
                  <a:lnTo>
                    <a:pt x="1308" y="882"/>
                  </a:lnTo>
                  <a:lnTo>
                    <a:pt x="1302" y="882"/>
                  </a:lnTo>
                  <a:lnTo>
                    <a:pt x="1296" y="882"/>
                  </a:lnTo>
                  <a:lnTo>
                    <a:pt x="1296" y="876"/>
                  </a:lnTo>
                  <a:lnTo>
                    <a:pt x="1290" y="876"/>
                  </a:lnTo>
                  <a:lnTo>
                    <a:pt x="1290" y="870"/>
                  </a:lnTo>
                  <a:lnTo>
                    <a:pt x="1284" y="870"/>
                  </a:lnTo>
                  <a:lnTo>
                    <a:pt x="1278" y="870"/>
                  </a:lnTo>
                  <a:lnTo>
                    <a:pt x="1272" y="870"/>
                  </a:lnTo>
                  <a:lnTo>
                    <a:pt x="1272" y="876"/>
                  </a:lnTo>
                  <a:lnTo>
                    <a:pt x="1266" y="876"/>
                  </a:lnTo>
                  <a:lnTo>
                    <a:pt x="1266" y="870"/>
                  </a:lnTo>
                  <a:lnTo>
                    <a:pt x="1260" y="876"/>
                  </a:lnTo>
                  <a:lnTo>
                    <a:pt x="1254" y="876"/>
                  </a:lnTo>
                  <a:lnTo>
                    <a:pt x="1254" y="882"/>
                  </a:lnTo>
                  <a:lnTo>
                    <a:pt x="1248" y="882"/>
                  </a:lnTo>
                  <a:lnTo>
                    <a:pt x="1242" y="882"/>
                  </a:lnTo>
                  <a:lnTo>
                    <a:pt x="1248" y="882"/>
                  </a:lnTo>
                  <a:lnTo>
                    <a:pt x="1242" y="888"/>
                  </a:lnTo>
                  <a:lnTo>
                    <a:pt x="1242" y="894"/>
                  </a:lnTo>
                  <a:lnTo>
                    <a:pt x="1242" y="900"/>
                  </a:lnTo>
                  <a:lnTo>
                    <a:pt x="1242" y="906"/>
                  </a:lnTo>
                  <a:lnTo>
                    <a:pt x="1236" y="906"/>
                  </a:lnTo>
                  <a:lnTo>
                    <a:pt x="1236" y="912"/>
                  </a:lnTo>
                  <a:lnTo>
                    <a:pt x="1242" y="912"/>
                  </a:lnTo>
                  <a:lnTo>
                    <a:pt x="1242" y="918"/>
                  </a:lnTo>
                  <a:lnTo>
                    <a:pt x="1242" y="924"/>
                  </a:lnTo>
                  <a:lnTo>
                    <a:pt x="1242" y="918"/>
                  </a:lnTo>
                  <a:lnTo>
                    <a:pt x="1236" y="918"/>
                  </a:lnTo>
                  <a:lnTo>
                    <a:pt x="1230" y="912"/>
                  </a:lnTo>
                  <a:lnTo>
                    <a:pt x="1224" y="912"/>
                  </a:lnTo>
                  <a:lnTo>
                    <a:pt x="1218" y="912"/>
                  </a:lnTo>
                  <a:lnTo>
                    <a:pt x="1212" y="912"/>
                  </a:lnTo>
                  <a:lnTo>
                    <a:pt x="1206" y="906"/>
                  </a:lnTo>
                  <a:lnTo>
                    <a:pt x="1200" y="906"/>
                  </a:lnTo>
                  <a:lnTo>
                    <a:pt x="1194" y="906"/>
                  </a:lnTo>
                  <a:lnTo>
                    <a:pt x="1194" y="900"/>
                  </a:lnTo>
                  <a:lnTo>
                    <a:pt x="1188" y="900"/>
                  </a:lnTo>
                  <a:lnTo>
                    <a:pt x="1182" y="900"/>
                  </a:lnTo>
                  <a:lnTo>
                    <a:pt x="1176" y="900"/>
                  </a:lnTo>
                  <a:lnTo>
                    <a:pt x="1170" y="900"/>
                  </a:lnTo>
                  <a:lnTo>
                    <a:pt x="1170" y="894"/>
                  </a:lnTo>
                  <a:lnTo>
                    <a:pt x="1164" y="894"/>
                  </a:lnTo>
                  <a:lnTo>
                    <a:pt x="1158" y="894"/>
                  </a:lnTo>
                  <a:lnTo>
                    <a:pt x="1158" y="900"/>
                  </a:lnTo>
                  <a:lnTo>
                    <a:pt x="1152" y="900"/>
                  </a:lnTo>
                  <a:lnTo>
                    <a:pt x="1152" y="894"/>
                  </a:lnTo>
                  <a:lnTo>
                    <a:pt x="1146" y="894"/>
                  </a:lnTo>
                  <a:lnTo>
                    <a:pt x="1146" y="900"/>
                  </a:lnTo>
                  <a:lnTo>
                    <a:pt x="1140" y="900"/>
                  </a:lnTo>
                  <a:lnTo>
                    <a:pt x="1140" y="906"/>
                  </a:lnTo>
                  <a:lnTo>
                    <a:pt x="1134" y="906"/>
                  </a:lnTo>
                  <a:lnTo>
                    <a:pt x="1128" y="906"/>
                  </a:lnTo>
                  <a:lnTo>
                    <a:pt x="1128" y="912"/>
                  </a:lnTo>
                  <a:lnTo>
                    <a:pt x="1134" y="912"/>
                  </a:lnTo>
                  <a:lnTo>
                    <a:pt x="1134" y="918"/>
                  </a:lnTo>
                  <a:lnTo>
                    <a:pt x="1128" y="918"/>
                  </a:lnTo>
                  <a:lnTo>
                    <a:pt x="1122" y="918"/>
                  </a:lnTo>
                  <a:lnTo>
                    <a:pt x="1122" y="924"/>
                  </a:lnTo>
                  <a:lnTo>
                    <a:pt x="1122" y="930"/>
                  </a:lnTo>
                  <a:lnTo>
                    <a:pt x="1122" y="936"/>
                  </a:lnTo>
                  <a:lnTo>
                    <a:pt x="1116" y="936"/>
                  </a:lnTo>
                  <a:lnTo>
                    <a:pt x="1110" y="936"/>
                  </a:lnTo>
                  <a:lnTo>
                    <a:pt x="1110" y="942"/>
                  </a:lnTo>
                  <a:lnTo>
                    <a:pt x="1104" y="942"/>
                  </a:lnTo>
                  <a:lnTo>
                    <a:pt x="1098" y="942"/>
                  </a:lnTo>
                  <a:lnTo>
                    <a:pt x="1098" y="948"/>
                  </a:lnTo>
                  <a:lnTo>
                    <a:pt x="1092" y="948"/>
                  </a:lnTo>
                  <a:lnTo>
                    <a:pt x="1092" y="954"/>
                  </a:lnTo>
                  <a:lnTo>
                    <a:pt x="1086" y="954"/>
                  </a:lnTo>
                  <a:lnTo>
                    <a:pt x="1086" y="960"/>
                  </a:lnTo>
                  <a:lnTo>
                    <a:pt x="1080" y="960"/>
                  </a:lnTo>
                  <a:lnTo>
                    <a:pt x="1080" y="966"/>
                  </a:lnTo>
                  <a:lnTo>
                    <a:pt x="1074" y="966"/>
                  </a:lnTo>
                  <a:lnTo>
                    <a:pt x="1068" y="966"/>
                  </a:lnTo>
                  <a:lnTo>
                    <a:pt x="1062" y="966"/>
                  </a:lnTo>
                  <a:lnTo>
                    <a:pt x="1062" y="972"/>
                  </a:lnTo>
                  <a:lnTo>
                    <a:pt x="1056" y="972"/>
                  </a:lnTo>
                  <a:lnTo>
                    <a:pt x="1056" y="978"/>
                  </a:lnTo>
                  <a:lnTo>
                    <a:pt x="1050" y="978"/>
                  </a:lnTo>
                  <a:lnTo>
                    <a:pt x="1056" y="978"/>
                  </a:lnTo>
                  <a:lnTo>
                    <a:pt x="1050" y="978"/>
                  </a:lnTo>
                  <a:lnTo>
                    <a:pt x="1044" y="978"/>
                  </a:lnTo>
                  <a:lnTo>
                    <a:pt x="1044" y="984"/>
                  </a:lnTo>
                  <a:lnTo>
                    <a:pt x="1038" y="984"/>
                  </a:lnTo>
                  <a:lnTo>
                    <a:pt x="1038" y="990"/>
                  </a:lnTo>
                  <a:lnTo>
                    <a:pt x="1032" y="990"/>
                  </a:lnTo>
                  <a:lnTo>
                    <a:pt x="1038" y="990"/>
                  </a:lnTo>
                  <a:lnTo>
                    <a:pt x="1032" y="996"/>
                  </a:lnTo>
                  <a:lnTo>
                    <a:pt x="1026" y="996"/>
                  </a:lnTo>
                  <a:lnTo>
                    <a:pt x="1026" y="1002"/>
                  </a:lnTo>
                  <a:lnTo>
                    <a:pt x="1020" y="1008"/>
                  </a:lnTo>
                  <a:lnTo>
                    <a:pt x="1026" y="1008"/>
                  </a:lnTo>
                  <a:lnTo>
                    <a:pt x="1020" y="1008"/>
                  </a:lnTo>
                  <a:lnTo>
                    <a:pt x="1020" y="1014"/>
                  </a:lnTo>
                  <a:lnTo>
                    <a:pt x="1020" y="1008"/>
                  </a:lnTo>
                  <a:lnTo>
                    <a:pt x="1014" y="1008"/>
                  </a:lnTo>
                  <a:lnTo>
                    <a:pt x="1008" y="1008"/>
                  </a:lnTo>
                  <a:lnTo>
                    <a:pt x="1014" y="1008"/>
                  </a:lnTo>
                  <a:lnTo>
                    <a:pt x="1014" y="1014"/>
                  </a:lnTo>
                  <a:lnTo>
                    <a:pt x="1014" y="1020"/>
                  </a:lnTo>
                  <a:lnTo>
                    <a:pt x="1014" y="1026"/>
                  </a:lnTo>
                  <a:lnTo>
                    <a:pt x="1020" y="1026"/>
                  </a:lnTo>
                  <a:lnTo>
                    <a:pt x="1020" y="1032"/>
                  </a:lnTo>
                  <a:lnTo>
                    <a:pt x="1014" y="1032"/>
                  </a:lnTo>
                  <a:lnTo>
                    <a:pt x="1008" y="1032"/>
                  </a:lnTo>
                  <a:lnTo>
                    <a:pt x="1002" y="1026"/>
                  </a:lnTo>
                  <a:lnTo>
                    <a:pt x="996" y="1026"/>
                  </a:lnTo>
                  <a:lnTo>
                    <a:pt x="990" y="1020"/>
                  </a:lnTo>
                  <a:lnTo>
                    <a:pt x="984" y="1020"/>
                  </a:lnTo>
                  <a:lnTo>
                    <a:pt x="990" y="1014"/>
                  </a:lnTo>
                  <a:lnTo>
                    <a:pt x="996" y="1014"/>
                  </a:lnTo>
                  <a:lnTo>
                    <a:pt x="990" y="1008"/>
                  </a:lnTo>
                  <a:lnTo>
                    <a:pt x="996" y="1008"/>
                  </a:lnTo>
                  <a:lnTo>
                    <a:pt x="990" y="1008"/>
                  </a:lnTo>
                  <a:lnTo>
                    <a:pt x="996" y="1008"/>
                  </a:lnTo>
                  <a:lnTo>
                    <a:pt x="996" y="1002"/>
                  </a:lnTo>
                  <a:lnTo>
                    <a:pt x="990" y="1002"/>
                  </a:lnTo>
                  <a:lnTo>
                    <a:pt x="990" y="1008"/>
                  </a:lnTo>
                  <a:lnTo>
                    <a:pt x="990" y="1002"/>
                  </a:lnTo>
                  <a:lnTo>
                    <a:pt x="990" y="996"/>
                  </a:lnTo>
                  <a:lnTo>
                    <a:pt x="984" y="996"/>
                  </a:lnTo>
                  <a:lnTo>
                    <a:pt x="984" y="1002"/>
                  </a:lnTo>
                  <a:lnTo>
                    <a:pt x="978" y="996"/>
                  </a:lnTo>
                  <a:lnTo>
                    <a:pt x="972" y="996"/>
                  </a:lnTo>
                  <a:lnTo>
                    <a:pt x="960" y="1002"/>
                  </a:lnTo>
                  <a:lnTo>
                    <a:pt x="930" y="1002"/>
                  </a:lnTo>
                  <a:lnTo>
                    <a:pt x="924" y="954"/>
                  </a:lnTo>
                  <a:lnTo>
                    <a:pt x="894" y="948"/>
                  </a:lnTo>
                  <a:lnTo>
                    <a:pt x="900" y="924"/>
                  </a:lnTo>
                  <a:lnTo>
                    <a:pt x="900" y="888"/>
                  </a:lnTo>
                  <a:lnTo>
                    <a:pt x="888" y="894"/>
                  </a:lnTo>
                  <a:lnTo>
                    <a:pt x="876" y="864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40"/>
                  </a:lnTo>
                  <a:lnTo>
                    <a:pt x="846" y="840"/>
                  </a:lnTo>
                  <a:lnTo>
                    <a:pt x="840" y="840"/>
                  </a:lnTo>
                  <a:lnTo>
                    <a:pt x="828" y="846"/>
                  </a:lnTo>
                  <a:lnTo>
                    <a:pt x="774" y="840"/>
                  </a:lnTo>
                  <a:lnTo>
                    <a:pt x="732" y="852"/>
                  </a:lnTo>
                  <a:lnTo>
                    <a:pt x="726" y="852"/>
                  </a:lnTo>
                  <a:lnTo>
                    <a:pt x="714" y="852"/>
                  </a:lnTo>
                  <a:lnTo>
                    <a:pt x="678" y="810"/>
                  </a:lnTo>
                  <a:lnTo>
                    <a:pt x="672" y="804"/>
                  </a:lnTo>
                  <a:lnTo>
                    <a:pt x="672" y="798"/>
                  </a:lnTo>
                  <a:lnTo>
                    <a:pt x="654" y="786"/>
                  </a:lnTo>
                  <a:lnTo>
                    <a:pt x="618" y="756"/>
                  </a:lnTo>
                  <a:lnTo>
                    <a:pt x="612" y="750"/>
                  </a:lnTo>
                  <a:lnTo>
                    <a:pt x="600" y="744"/>
                  </a:lnTo>
                  <a:lnTo>
                    <a:pt x="588" y="744"/>
                  </a:lnTo>
                  <a:lnTo>
                    <a:pt x="576" y="732"/>
                  </a:lnTo>
                  <a:lnTo>
                    <a:pt x="552" y="720"/>
                  </a:lnTo>
                  <a:lnTo>
                    <a:pt x="516" y="732"/>
                  </a:lnTo>
                  <a:lnTo>
                    <a:pt x="468" y="744"/>
                  </a:lnTo>
                  <a:lnTo>
                    <a:pt x="438" y="756"/>
                  </a:lnTo>
                  <a:lnTo>
                    <a:pt x="438" y="792"/>
                  </a:lnTo>
                  <a:lnTo>
                    <a:pt x="438" y="840"/>
                  </a:lnTo>
                  <a:lnTo>
                    <a:pt x="438" y="990"/>
                  </a:lnTo>
                  <a:lnTo>
                    <a:pt x="432" y="984"/>
                  </a:lnTo>
                  <a:lnTo>
                    <a:pt x="432" y="990"/>
                  </a:lnTo>
                  <a:lnTo>
                    <a:pt x="426" y="990"/>
                  </a:lnTo>
                  <a:lnTo>
                    <a:pt x="420" y="990"/>
                  </a:lnTo>
                  <a:lnTo>
                    <a:pt x="414" y="990"/>
                  </a:lnTo>
                  <a:lnTo>
                    <a:pt x="408" y="984"/>
                  </a:lnTo>
                  <a:lnTo>
                    <a:pt x="402" y="978"/>
                  </a:lnTo>
                  <a:lnTo>
                    <a:pt x="396" y="972"/>
                  </a:lnTo>
                  <a:lnTo>
                    <a:pt x="396" y="966"/>
                  </a:lnTo>
                  <a:lnTo>
                    <a:pt x="390" y="960"/>
                  </a:lnTo>
                  <a:lnTo>
                    <a:pt x="390" y="954"/>
                  </a:lnTo>
                  <a:lnTo>
                    <a:pt x="390" y="948"/>
                  </a:lnTo>
                  <a:lnTo>
                    <a:pt x="384" y="942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24" y="930"/>
                  </a:lnTo>
                  <a:lnTo>
                    <a:pt x="300" y="936"/>
                  </a:lnTo>
                  <a:lnTo>
                    <a:pt x="294" y="942"/>
                  </a:lnTo>
                  <a:lnTo>
                    <a:pt x="270" y="960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70" y="942"/>
                  </a:lnTo>
                  <a:lnTo>
                    <a:pt x="270" y="936"/>
                  </a:lnTo>
                  <a:lnTo>
                    <a:pt x="276" y="930"/>
                  </a:lnTo>
                  <a:lnTo>
                    <a:pt x="276" y="924"/>
                  </a:lnTo>
                  <a:lnTo>
                    <a:pt x="282" y="918"/>
                  </a:lnTo>
                  <a:lnTo>
                    <a:pt x="282" y="912"/>
                  </a:lnTo>
                  <a:lnTo>
                    <a:pt x="282" y="906"/>
                  </a:lnTo>
                  <a:lnTo>
                    <a:pt x="276" y="900"/>
                  </a:lnTo>
                  <a:lnTo>
                    <a:pt x="282" y="900"/>
                  </a:lnTo>
                  <a:lnTo>
                    <a:pt x="282" y="906"/>
                  </a:lnTo>
                  <a:lnTo>
                    <a:pt x="282" y="912"/>
                  </a:lnTo>
                  <a:lnTo>
                    <a:pt x="288" y="906"/>
                  </a:lnTo>
                  <a:lnTo>
                    <a:pt x="282" y="900"/>
                  </a:lnTo>
                  <a:lnTo>
                    <a:pt x="282" y="894"/>
                  </a:lnTo>
                  <a:lnTo>
                    <a:pt x="276" y="894"/>
                  </a:lnTo>
                  <a:lnTo>
                    <a:pt x="270" y="894"/>
                  </a:lnTo>
                  <a:lnTo>
                    <a:pt x="264" y="894"/>
                  </a:lnTo>
                  <a:lnTo>
                    <a:pt x="264" y="900"/>
                  </a:lnTo>
                  <a:lnTo>
                    <a:pt x="264" y="894"/>
                  </a:lnTo>
                  <a:lnTo>
                    <a:pt x="258" y="894"/>
                  </a:lnTo>
                  <a:lnTo>
                    <a:pt x="252" y="894"/>
                  </a:lnTo>
                  <a:lnTo>
                    <a:pt x="246" y="894"/>
                  </a:lnTo>
                  <a:lnTo>
                    <a:pt x="246" y="888"/>
                  </a:lnTo>
                  <a:lnTo>
                    <a:pt x="240" y="888"/>
                  </a:lnTo>
                  <a:lnTo>
                    <a:pt x="240" y="882"/>
                  </a:lnTo>
                  <a:lnTo>
                    <a:pt x="240" y="876"/>
                  </a:lnTo>
                  <a:lnTo>
                    <a:pt x="234" y="876"/>
                  </a:lnTo>
                  <a:lnTo>
                    <a:pt x="234" y="870"/>
                  </a:lnTo>
                  <a:lnTo>
                    <a:pt x="228" y="876"/>
                  </a:lnTo>
                  <a:lnTo>
                    <a:pt x="222" y="876"/>
                  </a:lnTo>
                  <a:lnTo>
                    <a:pt x="216" y="876"/>
                  </a:lnTo>
                  <a:lnTo>
                    <a:pt x="216" y="870"/>
                  </a:lnTo>
                  <a:lnTo>
                    <a:pt x="216" y="864"/>
                  </a:lnTo>
                  <a:lnTo>
                    <a:pt x="222" y="864"/>
                  </a:lnTo>
                  <a:lnTo>
                    <a:pt x="222" y="858"/>
                  </a:lnTo>
                  <a:lnTo>
                    <a:pt x="222" y="852"/>
                  </a:lnTo>
                  <a:lnTo>
                    <a:pt x="216" y="852"/>
                  </a:lnTo>
                  <a:lnTo>
                    <a:pt x="216" y="846"/>
                  </a:lnTo>
                  <a:lnTo>
                    <a:pt x="210" y="846"/>
                  </a:lnTo>
                  <a:lnTo>
                    <a:pt x="210" y="840"/>
                  </a:lnTo>
                  <a:lnTo>
                    <a:pt x="210" y="834"/>
                  </a:lnTo>
                  <a:lnTo>
                    <a:pt x="204" y="834"/>
                  </a:lnTo>
                  <a:lnTo>
                    <a:pt x="204" y="828"/>
                  </a:lnTo>
                  <a:lnTo>
                    <a:pt x="204" y="822"/>
                  </a:lnTo>
                  <a:lnTo>
                    <a:pt x="198" y="822"/>
                  </a:lnTo>
                  <a:lnTo>
                    <a:pt x="198" y="816"/>
                  </a:lnTo>
                  <a:lnTo>
                    <a:pt x="198" y="810"/>
                  </a:lnTo>
                  <a:lnTo>
                    <a:pt x="198" y="804"/>
                  </a:lnTo>
                  <a:lnTo>
                    <a:pt x="192" y="804"/>
                  </a:lnTo>
                  <a:lnTo>
                    <a:pt x="186" y="804"/>
                  </a:lnTo>
                  <a:lnTo>
                    <a:pt x="180" y="804"/>
                  </a:lnTo>
                  <a:lnTo>
                    <a:pt x="174" y="804"/>
                  </a:lnTo>
                  <a:lnTo>
                    <a:pt x="174" y="798"/>
                  </a:lnTo>
                  <a:lnTo>
                    <a:pt x="168" y="798"/>
                  </a:lnTo>
                  <a:lnTo>
                    <a:pt x="168" y="792"/>
                  </a:lnTo>
                  <a:lnTo>
                    <a:pt x="168" y="786"/>
                  </a:lnTo>
                  <a:lnTo>
                    <a:pt x="174" y="780"/>
                  </a:lnTo>
                  <a:lnTo>
                    <a:pt x="180" y="780"/>
                  </a:lnTo>
                  <a:lnTo>
                    <a:pt x="186" y="780"/>
                  </a:lnTo>
                  <a:lnTo>
                    <a:pt x="192" y="780"/>
                  </a:lnTo>
                  <a:lnTo>
                    <a:pt x="198" y="780"/>
                  </a:lnTo>
                  <a:lnTo>
                    <a:pt x="204" y="786"/>
                  </a:lnTo>
                  <a:lnTo>
                    <a:pt x="210" y="792"/>
                  </a:lnTo>
                  <a:lnTo>
                    <a:pt x="216" y="786"/>
                  </a:lnTo>
                  <a:lnTo>
                    <a:pt x="222" y="786"/>
                  </a:lnTo>
                  <a:lnTo>
                    <a:pt x="228" y="786"/>
                  </a:lnTo>
                  <a:lnTo>
                    <a:pt x="234" y="786"/>
                  </a:lnTo>
                  <a:lnTo>
                    <a:pt x="228" y="786"/>
                  </a:lnTo>
                  <a:lnTo>
                    <a:pt x="222" y="786"/>
                  </a:lnTo>
                  <a:lnTo>
                    <a:pt x="222" y="780"/>
                  </a:lnTo>
                  <a:lnTo>
                    <a:pt x="216" y="780"/>
                  </a:lnTo>
                  <a:lnTo>
                    <a:pt x="216" y="774"/>
                  </a:lnTo>
                  <a:lnTo>
                    <a:pt x="210" y="768"/>
                  </a:lnTo>
                  <a:lnTo>
                    <a:pt x="204" y="762"/>
                  </a:lnTo>
                  <a:lnTo>
                    <a:pt x="210" y="762"/>
                  </a:lnTo>
                  <a:lnTo>
                    <a:pt x="204" y="762"/>
                  </a:lnTo>
                  <a:lnTo>
                    <a:pt x="204" y="756"/>
                  </a:lnTo>
                  <a:lnTo>
                    <a:pt x="210" y="756"/>
                  </a:lnTo>
                  <a:lnTo>
                    <a:pt x="216" y="756"/>
                  </a:lnTo>
                  <a:lnTo>
                    <a:pt x="210" y="756"/>
                  </a:lnTo>
                  <a:lnTo>
                    <a:pt x="216" y="756"/>
                  </a:lnTo>
                  <a:lnTo>
                    <a:pt x="216" y="750"/>
                  </a:lnTo>
                  <a:lnTo>
                    <a:pt x="216" y="744"/>
                  </a:lnTo>
                  <a:lnTo>
                    <a:pt x="216" y="738"/>
                  </a:lnTo>
                  <a:lnTo>
                    <a:pt x="222" y="738"/>
                  </a:lnTo>
                  <a:lnTo>
                    <a:pt x="222" y="732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32"/>
                  </a:lnTo>
                  <a:lnTo>
                    <a:pt x="240" y="726"/>
                  </a:lnTo>
                  <a:lnTo>
                    <a:pt x="240" y="732"/>
                  </a:lnTo>
                  <a:lnTo>
                    <a:pt x="246" y="726"/>
                  </a:lnTo>
                  <a:lnTo>
                    <a:pt x="246" y="732"/>
                  </a:lnTo>
                  <a:lnTo>
                    <a:pt x="252" y="732"/>
                  </a:lnTo>
                  <a:lnTo>
                    <a:pt x="258" y="732"/>
                  </a:lnTo>
                  <a:lnTo>
                    <a:pt x="264" y="732"/>
                  </a:lnTo>
                  <a:lnTo>
                    <a:pt x="258" y="732"/>
                  </a:lnTo>
                  <a:lnTo>
                    <a:pt x="264" y="732"/>
                  </a:lnTo>
                  <a:lnTo>
                    <a:pt x="270" y="732"/>
                  </a:lnTo>
                  <a:lnTo>
                    <a:pt x="276" y="732"/>
                  </a:lnTo>
                  <a:lnTo>
                    <a:pt x="282" y="732"/>
                  </a:lnTo>
                  <a:lnTo>
                    <a:pt x="288" y="738"/>
                  </a:lnTo>
                  <a:lnTo>
                    <a:pt x="294" y="738"/>
                  </a:lnTo>
                  <a:lnTo>
                    <a:pt x="300" y="738"/>
                  </a:lnTo>
                  <a:lnTo>
                    <a:pt x="306" y="738"/>
                  </a:lnTo>
                  <a:lnTo>
                    <a:pt x="312" y="738"/>
                  </a:lnTo>
                  <a:lnTo>
                    <a:pt x="318" y="738"/>
                  </a:lnTo>
                  <a:lnTo>
                    <a:pt x="324" y="738"/>
                  </a:lnTo>
                  <a:lnTo>
                    <a:pt x="330" y="738"/>
                  </a:lnTo>
                  <a:lnTo>
                    <a:pt x="336" y="738"/>
                  </a:lnTo>
                  <a:lnTo>
                    <a:pt x="336" y="744"/>
                  </a:lnTo>
                  <a:lnTo>
                    <a:pt x="336" y="750"/>
                  </a:lnTo>
                  <a:lnTo>
                    <a:pt x="330" y="750"/>
                  </a:lnTo>
                  <a:lnTo>
                    <a:pt x="330" y="756"/>
                  </a:lnTo>
                  <a:lnTo>
                    <a:pt x="324" y="756"/>
                  </a:lnTo>
                  <a:lnTo>
                    <a:pt x="318" y="762"/>
                  </a:lnTo>
                  <a:lnTo>
                    <a:pt x="312" y="774"/>
                  </a:lnTo>
                  <a:lnTo>
                    <a:pt x="306" y="786"/>
                  </a:lnTo>
                  <a:lnTo>
                    <a:pt x="306" y="792"/>
                  </a:lnTo>
                  <a:lnTo>
                    <a:pt x="300" y="798"/>
                  </a:lnTo>
                  <a:lnTo>
                    <a:pt x="300" y="804"/>
                  </a:lnTo>
                  <a:lnTo>
                    <a:pt x="294" y="804"/>
                  </a:lnTo>
                  <a:lnTo>
                    <a:pt x="294" y="810"/>
                  </a:lnTo>
                  <a:lnTo>
                    <a:pt x="300" y="810"/>
                  </a:lnTo>
                  <a:lnTo>
                    <a:pt x="300" y="804"/>
                  </a:lnTo>
                  <a:lnTo>
                    <a:pt x="306" y="804"/>
                  </a:lnTo>
                  <a:lnTo>
                    <a:pt x="306" y="798"/>
                  </a:lnTo>
                  <a:lnTo>
                    <a:pt x="312" y="792"/>
                  </a:lnTo>
                  <a:lnTo>
                    <a:pt x="318" y="786"/>
                  </a:lnTo>
                  <a:lnTo>
                    <a:pt x="318" y="780"/>
                  </a:lnTo>
                  <a:lnTo>
                    <a:pt x="318" y="774"/>
                  </a:lnTo>
                  <a:lnTo>
                    <a:pt x="324" y="774"/>
                  </a:lnTo>
                  <a:lnTo>
                    <a:pt x="324" y="768"/>
                  </a:lnTo>
                  <a:lnTo>
                    <a:pt x="324" y="762"/>
                  </a:lnTo>
                  <a:lnTo>
                    <a:pt x="330" y="762"/>
                  </a:lnTo>
                  <a:lnTo>
                    <a:pt x="330" y="756"/>
                  </a:lnTo>
                  <a:lnTo>
                    <a:pt x="336" y="756"/>
                  </a:lnTo>
                  <a:lnTo>
                    <a:pt x="342" y="756"/>
                  </a:lnTo>
                  <a:lnTo>
                    <a:pt x="348" y="756"/>
                  </a:lnTo>
                  <a:lnTo>
                    <a:pt x="348" y="750"/>
                  </a:lnTo>
                  <a:lnTo>
                    <a:pt x="354" y="750"/>
                  </a:lnTo>
                  <a:lnTo>
                    <a:pt x="360" y="750"/>
                  </a:lnTo>
                  <a:lnTo>
                    <a:pt x="366" y="750"/>
                  </a:lnTo>
                  <a:lnTo>
                    <a:pt x="366" y="744"/>
                  </a:lnTo>
                  <a:lnTo>
                    <a:pt x="366" y="738"/>
                  </a:lnTo>
                  <a:lnTo>
                    <a:pt x="360" y="738"/>
                  </a:lnTo>
                  <a:lnTo>
                    <a:pt x="360" y="732"/>
                  </a:lnTo>
                  <a:lnTo>
                    <a:pt x="360" y="726"/>
                  </a:lnTo>
                  <a:lnTo>
                    <a:pt x="354" y="720"/>
                  </a:lnTo>
                  <a:lnTo>
                    <a:pt x="354" y="714"/>
                  </a:lnTo>
                  <a:lnTo>
                    <a:pt x="348" y="714"/>
                  </a:lnTo>
                  <a:lnTo>
                    <a:pt x="348" y="708"/>
                  </a:lnTo>
                  <a:lnTo>
                    <a:pt x="342" y="708"/>
                  </a:lnTo>
                  <a:lnTo>
                    <a:pt x="336" y="708"/>
                  </a:lnTo>
                  <a:lnTo>
                    <a:pt x="330" y="708"/>
                  </a:lnTo>
                  <a:lnTo>
                    <a:pt x="324" y="708"/>
                  </a:lnTo>
                  <a:lnTo>
                    <a:pt x="318" y="714"/>
                  </a:lnTo>
                  <a:lnTo>
                    <a:pt x="324" y="714"/>
                  </a:lnTo>
                  <a:lnTo>
                    <a:pt x="330" y="720"/>
                  </a:lnTo>
                  <a:lnTo>
                    <a:pt x="324" y="720"/>
                  </a:lnTo>
                  <a:lnTo>
                    <a:pt x="330" y="720"/>
                  </a:lnTo>
                  <a:lnTo>
                    <a:pt x="330" y="726"/>
                  </a:lnTo>
                  <a:lnTo>
                    <a:pt x="324" y="726"/>
                  </a:lnTo>
                  <a:lnTo>
                    <a:pt x="330" y="732"/>
                  </a:lnTo>
                  <a:lnTo>
                    <a:pt x="324" y="732"/>
                  </a:lnTo>
                  <a:lnTo>
                    <a:pt x="318" y="732"/>
                  </a:lnTo>
                  <a:lnTo>
                    <a:pt x="312" y="732"/>
                  </a:lnTo>
                  <a:lnTo>
                    <a:pt x="312" y="726"/>
                  </a:lnTo>
                  <a:lnTo>
                    <a:pt x="306" y="726"/>
                  </a:lnTo>
                  <a:lnTo>
                    <a:pt x="300" y="726"/>
                  </a:lnTo>
                  <a:lnTo>
                    <a:pt x="300" y="720"/>
                  </a:lnTo>
                  <a:lnTo>
                    <a:pt x="300" y="714"/>
                  </a:lnTo>
                  <a:lnTo>
                    <a:pt x="306" y="714"/>
                  </a:lnTo>
                  <a:lnTo>
                    <a:pt x="306" y="708"/>
                  </a:lnTo>
                  <a:lnTo>
                    <a:pt x="300" y="708"/>
                  </a:lnTo>
                  <a:lnTo>
                    <a:pt x="300" y="702"/>
                  </a:lnTo>
                  <a:lnTo>
                    <a:pt x="306" y="702"/>
                  </a:lnTo>
                  <a:lnTo>
                    <a:pt x="312" y="702"/>
                  </a:lnTo>
                  <a:lnTo>
                    <a:pt x="306" y="696"/>
                  </a:lnTo>
                  <a:lnTo>
                    <a:pt x="306" y="690"/>
                  </a:lnTo>
                  <a:lnTo>
                    <a:pt x="306" y="684"/>
                  </a:lnTo>
                  <a:lnTo>
                    <a:pt x="312" y="678"/>
                  </a:lnTo>
                  <a:lnTo>
                    <a:pt x="312" y="672"/>
                  </a:lnTo>
                  <a:lnTo>
                    <a:pt x="312" y="666"/>
                  </a:lnTo>
                  <a:lnTo>
                    <a:pt x="312" y="660"/>
                  </a:lnTo>
                  <a:lnTo>
                    <a:pt x="312" y="654"/>
                  </a:lnTo>
                  <a:lnTo>
                    <a:pt x="312" y="648"/>
                  </a:lnTo>
                  <a:lnTo>
                    <a:pt x="312" y="642"/>
                  </a:lnTo>
                  <a:lnTo>
                    <a:pt x="306" y="642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00" y="630"/>
                  </a:lnTo>
                  <a:lnTo>
                    <a:pt x="300" y="624"/>
                  </a:lnTo>
                  <a:lnTo>
                    <a:pt x="294" y="624"/>
                  </a:lnTo>
                  <a:lnTo>
                    <a:pt x="288" y="624"/>
                  </a:lnTo>
                  <a:lnTo>
                    <a:pt x="282" y="624"/>
                  </a:lnTo>
                  <a:lnTo>
                    <a:pt x="276" y="624"/>
                  </a:lnTo>
                  <a:lnTo>
                    <a:pt x="270" y="618"/>
                  </a:lnTo>
                  <a:lnTo>
                    <a:pt x="264" y="618"/>
                  </a:lnTo>
                  <a:lnTo>
                    <a:pt x="258" y="618"/>
                  </a:lnTo>
                  <a:lnTo>
                    <a:pt x="258" y="624"/>
                  </a:lnTo>
                  <a:lnTo>
                    <a:pt x="252" y="624"/>
                  </a:lnTo>
                  <a:lnTo>
                    <a:pt x="246" y="624"/>
                  </a:lnTo>
                  <a:lnTo>
                    <a:pt x="240" y="624"/>
                  </a:lnTo>
                  <a:lnTo>
                    <a:pt x="240" y="630"/>
                  </a:lnTo>
                  <a:lnTo>
                    <a:pt x="234" y="630"/>
                  </a:lnTo>
                  <a:lnTo>
                    <a:pt x="234" y="624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34" y="618"/>
                  </a:lnTo>
                  <a:lnTo>
                    <a:pt x="228" y="618"/>
                  </a:lnTo>
                  <a:lnTo>
                    <a:pt x="222" y="618"/>
                  </a:lnTo>
                  <a:lnTo>
                    <a:pt x="216" y="618"/>
                  </a:lnTo>
                  <a:lnTo>
                    <a:pt x="210" y="618"/>
                  </a:lnTo>
                  <a:lnTo>
                    <a:pt x="204" y="618"/>
                  </a:lnTo>
                  <a:lnTo>
                    <a:pt x="198" y="618"/>
                  </a:lnTo>
                  <a:lnTo>
                    <a:pt x="198" y="624"/>
                  </a:lnTo>
                  <a:lnTo>
                    <a:pt x="192" y="624"/>
                  </a:lnTo>
                  <a:lnTo>
                    <a:pt x="186" y="624"/>
                  </a:lnTo>
                  <a:lnTo>
                    <a:pt x="186" y="630"/>
                  </a:lnTo>
                  <a:lnTo>
                    <a:pt x="180" y="630"/>
                  </a:lnTo>
                  <a:lnTo>
                    <a:pt x="174" y="630"/>
                  </a:lnTo>
                  <a:lnTo>
                    <a:pt x="174" y="636"/>
                  </a:lnTo>
                  <a:lnTo>
                    <a:pt x="168" y="636"/>
                  </a:lnTo>
                  <a:lnTo>
                    <a:pt x="168" y="642"/>
                  </a:lnTo>
                  <a:lnTo>
                    <a:pt x="162" y="642"/>
                  </a:lnTo>
                  <a:lnTo>
                    <a:pt x="156" y="642"/>
                  </a:lnTo>
                  <a:lnTo>
                    <a:pt x="156" y="648"/>
                  </a:lnTo>
                  <a:lnTo>
                    <a:pt x="150" y="648"/>
                  </a:lnTo>
                  <a:lnTo>
                    <a:pt x="150" y="654"/>
                  </a:lnTo>
                  <a:lnTo>
                    <a:pt x="144" y="654"/>
                  </a:lnTo>
                  <a:lnTo>
                    <a:pt x="138" y="654"/>
                  </a:lnTo>
                  <a:lnTo>
                    <a:pt x="138" y="648"/>
                  </a:lnTo>
                  <a:lnTo>
                    <a:pt x="132" y="654"/>
                  </a:lnTo>
                  <a:lnTo>
                    <a:pt x="126" y="654"/>
                  </a:lnTo>
                  <a:lnTo>
                    <a:pt x="120" y="654"/>
                  </a:lnTo>
                  <a:lnTo>
                    <a:pt x="114" y="654"/>
                  </a:lnTo>
                  <a:lnTo>
                    <a:pt x="114" y="660"/>
                  </a:lnTo>
                  <a:lnTo>
                    <a:pt x="108" y="660"/>
                  </a:lnTo>
                  <a:lnTo>
                    <a:pt x="102" y="660"/>
                  </a:lnTo>
                  <a:lnTo>
                    <a:pt x="102" y="654"/>
                  </a:lnTo>
                  <a:lnTo>
                    <a:pt x="96" y="654"/>
                  </a:lnTo>
                  <a:lnTo>
                    <a:pt x="90" y="654"/>
                  </a:lnTo>
                  <a:lnTo>
                    <a:pt x="90" y="648"/>
                  </a:lnTo>
                  <a:lnTo>
                    <a:pt x="96" y="648"/>
                  </a:lnTo>
                  <a:lnTo>
                    <a:pt x="90" y="648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96" y="642"/>
                  </a:lnTo>
                  <a:lnTo>
                    <a:pt x="102" y="642"/>
                  </a:lnTo>
                  <a:lnTo>
                    <a:pt x="108" y="642"/>
                  </a:lnTo>
                  <a:lnTo>
                    <a:pt x="114" y="642"/>
                  </a:lnTo>
                  <a:lnTo>
                    <a:pt x="108" y="636"/>
                  </a:lnTo>
                  <a:lnTo>
                    <a:pt x="108" y="624"/>
                  </a:lnTo>
                  <a:lnTo>
                    <a:pt x="96" y="618"/>
                  </a:lnTo>
                  <a:lnTo>
                    <a:pt x="90" y="594"/>
                  </a:lnTo>
                  <a:lnTo>
                    <a:pt x="84" y="594"/>
                  </a:lnTo>
                  <a:lnTo>
                    <a:pt x="84" y="588"/>
                  </a:lnTo>
                  <a:lnTo>
                    <a:pt x="78" y="576"/>
                  </a:lnTo>
                  <a:lnTo>
                    <a:pt x="72" y="570"/>
                  </a:lnTo>
                  <a:lnTo>
                    <a:pt x="66" y="570"/>
                  </a:lnTo>
                  <a:lnTo>
                    <a:pt x="48" y="570"/>
                  </a:lnTo>
                  <a:lnTo>
                    <a:pt x="42" y="564"/>
                  </a:lnTo>
                  <a:lnTo>
                    <a:pt x="36" y="576"/>
                  </a:lnTo>
                  <a:lnTo>
                    <a:pt x="30" y="570"/>
                  </a:lnTo>
                  <a:lnTo>
                    <a:pt x="24" y="570"/>
                  </a:lnTo>
                  <a:lnTo>
                    <a:pt x="24" y="564"/>
                  </a:lnTo>
                  <a:lnTo>
                    <a:pt x="30" y="564"/>
                  </a:lnTo>
                  <a:lnTo>
                    <a:pt x="24" y="558"/>
                  </a:lnTo>
                  <a:lnTo>
                    <a:pt x="24" y="552"/>
                  </a:lnTo>
                  <a:lnTo>
                    <a:pt x="30" y="552"/>
                  </a:lnTo>
                  <a:lnTo>
                    <a:pt x="24" y="546"/>
                  </a:lnTo>
                  <a:lnTo>
                    <a:pt x="24" y="540"/>
                  </a:lnTo>
                  <a:lnTo>
                    <a:pt x="24" y="534"/>
                  </a:lnTo>
                  <a:lnTo>
                    <a:pt x="18" y="534"/>
                  </a:lnTo>
                  <a:lnTo>
                    <a:pt x="6" y="528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10"/>
                  </a:lnTo>
                  <a:lnTo>
                    <a:pt x="12" y="486"/>
                  </a:lnTo>
                  <a:lnTo>
                    <a:pt x="18" y="486"/>
                  </a:lnTo>
                  <a:lnTo>
                    <a:pt x="18" y="480"/>
                  </a:lnTo>
                  <a:lnTo>
                    <a:pt x="24" y="474"/>
                  </a:lnTo>
                  <a:lnTo>
                    <a:pt x="18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2" y="444"/>
                  </a:lnTo>
                  <a:lnTo>
                    <a:pt x="12" y="438"/>
                  </a:lnTo>
                  <a:lnTo>
                    <a:pt x="18" y="426"/>
                  </a:lnTo>
                  <a:lnTo>
                    <a:pt x="30" y="420"/>
                  </a:lnTo>
                  <a:lnTo>
                    <a:pt x="36" y="408"/>
                  </a:lnTo>
                  <a:lnTo>
                    <a:pt x="30" y="402"/>
                  </a:lnTo>
                  <a:lnTo>
                    <a:pt x="36" y="396"/>
                  </a:lnTo>
                  <a:lnTo>
                    <a:pt x="36" y="390"/>
                  </a:lnTo>
                  <a:lnTo>
                    <a:pt x="36" y="384"/>
                  </a:lnTo>
                  <a:lnTo>
                    <a:pt x="42" y="384"/>
                  </a:lnTo>
                  <a:lnTo>
                    <a:pt x="42" y="378"/>
                  </a:lnTo>
                  <a:lnTo>
                    <a:pt x="48" y="378"/>
                  </a:lnTo>
                  <a:lnTo>
                    <a:pt x="48" y="384"/>
                  </a:lnTo>
                  <a:lnTo>
                    <a:pt x="54" y="384"/>
                  </a:lnTo>
                  <a:lnTo>
                    <a:pt x="48" y="384"/>
                  </a:lnTo>
                  <a:lnTo>
                    <a:pt x="54" y="384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0" y="396"/>
                  </a:lnTo>
                  <a:lnTo>
                    <a:pt x="66" y="396"/>
                  </a:lnTo>
                  <a:lnTo>
                    <a:pt x="66" y="402"/>
                  </a:lnTo>
                  <a:lnTo>
                    <a:pt x="66" y="408"/>
                  </a:lnTo>
                  <a:lnTo>
                    <a:pt x="72" y="408"/>
                  </a:lnTo>
                  <a:lnTo>
                    <a:pt x="72" y="414"/>
                  </a:lnTo>
                  <a:lnTo>
                    <a:pt x="72" y="420"/>
                  </a:lnTo>
                  <a:lnTo>
                    <a:pt x="78" y="420"/>
                  </a:lnTo>
                  <a:lnTo>
                    <a:pt x="78" y="426"/>
                  </a:lnTo>
                  <a:lnTo>
                    <a:pt x="78" y="420"/>
                  </a:lnTo>
                  <a:lnTo>
                    <a:pt x="78" y="426"/>
                  </a:lnTo>
                  <a:lnTo>
                    <a:pt x="84" y="426"/>
                  </a:lnTo>
                  <a:lnTo>
                    <a:pt x="90" y="426"/>
                  </a:lnTo>
                  <a:lnTo>
                    <a:pt x="102" y="420"/>
                  </a:lnTo>
                  <a:lnTo>
                    <a:pt x="108" y="414"/>
                  </a:lnTo>
                  <a:lnTo>
                    <a:pt x="108" y="408"/>
                  </a:lnTo>
                  <a:lnTo>
                    <a:pt x="102" y="408"/>
                  </a:lnTo>
                  <a:lnTo>
                    <a:pt x="102" y="402"/>
                  </a:lnTo>
                  <a:lnTo>
                    <a:pt x="102" y="396"/>
                  </a:lnTo>
                  <a:lnTo>
                    <a:pt x="96" y="378"/>
                  </a:lnTo>
                  <a:lnTo>
                    <a:pt x="96" y="372"/>
                  </a:lnTo>
                  <a:lnTo>
                    <a:pt x="90" y="366"/>
                  </a:lnTo>
                  <a:lnTo>
                    <a:pt x="96" y="366"/>
                  </a:lnTo>
                  <a:lnTo>
                    <a:pt x="96" y="372"/>
                  </a:lnTo>
                  <a:lnTo>
                    <a:pt x="102" y="372"/>
                  </a:lnTo>
                  <a:lnTo>
                    <a:pt x="108" y="366"/>
                  </a:lnTo>
                  <a:lnTo>
                    <a:pt x="114" y="366"/>
                  </a:lnTo>
                  <a:lnTo>
                    <a:pt x="120" y="360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32" y="354"/>
                  </a:lnTo>
                  <a:lnTo>
                    <a:pt x="132" y="348"/>
                  </a:lnTo>
                  <a:lnTo>
                    <a:pt x="126" y="342"/>
                  </a:lnTo>
                  <a:lnTo>
                    <a:pt x="132" y="336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36"/>
                  </a:lnTo>
                  <a:lnTo>
                    <a:pt x="150" y="330"/>
                  </a:lnTo>
                  <a:lnTo>
                    <a:pt x="156" y="324"/>
                  </a:lnTo>
                  <a:lnTo>
                    <a:pt x="162" y="324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12"/>
                  </a:lnTo>
                  <a:lnTo>
                    <a:pt x="180" y="312"/>
                  </a:lnTo>
                  <a:lnTo>
                    <a:pt x="174" y="312"/>
                  </a:lnTo>
                  <a:lnTo>
                    <a:pt x="180" y="312"/>
                  </a:lnTo>
                  <a:lnTo>
                    <a:pt x="180" y="306"/>
                  </a:lnTo>
                  <a:lnTo>
                    <a:pt x="186" y="306"/>
                  </a:lnTo>
                  <a:lnTo>
                    <a:pt x="180" y="300"/>
                  </a:lnTo>
                  <a:lnTo>
                    <a:pt x="186" y="300"/>
                  </a:lnTo>
                  <a:lnTo>
                    <a:pt x="186" y="294"/>
                  </a:lnTo>
                  <a:lnTo>
                    <a:pt x="192" y="294"/>
                  </a:lnTo>
                  <a:lnTo>
                    <a:pt x="192" y="300"/>
                  </a:lnTo>
                  <a:lnTo>
                    <a:pt x="198" y="300"/>
                  </a:lnTo>
                  <a:lnTo>
                    <a:pt x="198" y="294"/>
                  </a:lnTo>
                  <a:lnTo>
                    <a:pt x="192" y="288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198" y="294"/>
                  </a:lnTo>
                  <a:lnTo>
                    <a:pt x="204" y="294"/>
                  </a:lnTo>
                  <a:lnTo>
                    <a:pt x="210" y="294"/>
                  </a:lnTo>
                  <a:lnTo>
                    <a:pt x="216" y="294"/>
                  </a:lnTo>
                  <a:lnTo>
                    <a:pt x="216" y="288"/>
                  </a:lnTo>
                  <a:lnTo>
                    <a:pt x="216" y="294"/>
                  </a:lnTo>
                  <a:lnTo>
                    <a:pt x="222" y="294"/>
                  </a:lnTo>
                  <a:lnTo>
                    <a:pt x="222" y="300"/>
                  </a:lnTo>
                  <a:lnTo>
                    <a:pt x="216" y="300"/>
                  </a:lnTo>
                  <a:lnTo>
                    <a:pt x="216" y="306"/>
                  </a:lnTo>
                  <a:lnTo>
                    <a:pt x="222" y="306"/>
                  </a:lnTo>
                  <a:lnTo>
                    <a:pt x="228" y="306"/>
                  </a:lnTo>
                  <a:lnTo>
                    <a:pt x="234" y="300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0" y="300"/>
                  </a:lnTo>
                  <a:lnTo>
                    <a:pt x="246" y="294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2" y="294"/>
                  </a:lnTo>
                  <a:lnTo>
                    <a:pt x="258" y="294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64" y="282"/>
                  </a:lnTo>
                  <a:lnTo>
                    <a:pt x="270" y="282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0" y="300"/>
                  </a:lnTo>
                  <a:lnTo>
                    <a:pt x="276" y="300"/>
                  </a:lnTo>
                  <a:lnTo>
                    <a:pt x="276" y="306"/>
                  </a:lnTo>
                  <a:lnTo>
                    <a:pt x="282" y="306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0" y="306"/>
                  </a:lnTo>
                  <a:lnTo>
                    <a:pt x="306" y="306"/>
                  </a:lnTo>
                  <a:lnTo>
                    <a:pt x="306" y="300"/>
                  </a:lnTo>
                  <a:lnTo>
                    <a:pt x="306" y="306"/>
                  </a:lnTo>
                  <a:lnTo>
                    <a:pt x="306" y="300"/>
                  </a:lnTo>
                  <a:lnTo>
                    <a:pt x="306" y="306"/>
                  </a:lnTo>
                  <a:lnTo>
                    <a:pt x="312" y="306"/>
                  </a:lnTo>
                  <a:lnTo>
                    <a:pt x="318" y="306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18" y="312"/>
                  </a:lnTo>
                  <a:lnTo>
                    <a:pt x="324" y="312"/>
                  </a:lnTo>
                  <a:lnTo>
                    <a:pt x="324" y="318"/>
                  </a:lnTo>
                  <a:lnTo>
                    <a:pt x="324" y="324"/>
                  </a:lnTo>
                  <a:lnTo>
                    <a:pt x="330" y="324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36" y="324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8" y="336"/>
                  </a:lnTo>
                  <a:lnTo>
                    <a:pt x="354" y="336"/>
                  </a:lnTo>
                  <a:lnTo>
                    <a:pt x="354" y="342"/>
                  </a:lnTo>
                  <a:lnTo>
                    <a:pt x="348" y="342"/>
                  </a:lnTo>
                  <a:lnTo>
                    <a:pt x="354" y="342"/>
                  </a:lnTo>
                  <a:lnTo>
                    <a:pt x="348" y="342"/>
                  </a:lnTo>
                  <a:lnTo>
                    <a:pt x="354" y="342"/>
                  </a:lnTo>
                  <a:lnTo>
                    <a:pt x="354" y="348"/>
                  </a:lnTo>
                  <a:lnTo>
                    <a:pt x="360" y="348"/>
                  </a:lnTo>
                  <a:lnTo>
                    <a:pt x="366" y="348"/>
                  </a:lnTo>
                  <a:lnTo>
                    <a:pt x="366" y="354"/>
                  </a:lnTo>
                  <a:lnTo>
                    <a:pt x="366" y="360"/>
                  </a:lnTo>
                  <a:lnTo>
                    <a:pt x="366" y="366"/>
                  </a:lnTo>
                  <a:lnTo>
                    <a:pt x="360" y="366"/>
                  </a:lnTo>
                  <a:lnTo>
                    <a:pt x="366" y="372"/>
                  </a:lnTo>
                  <a:lnTo>
                    <a:pt x="366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78" y="366"/>
                  </a:lnTo>
                  <a:lnTo>
                    <a:pt x="372" y="360"/>
                  </a:lnTo>
                  <a:lnTo>
                    <a:pt x="372" y="354"/>
                  </a:lnTo>
                  <a:lnTo>
                    <a:pt x="378" y="348"/>
                  </a:lnTo>
                  <a:lnTo>
                    <a:pt x="372" y="348"/>
                  </a:lnTo>
                  <a:lnTo>
                    <a:pt x="366" y="348"/>
                  </a:lnTo>
                  <a:lnTo>
                    <a:pt x="372" y="348"/>
                  </a:lnTo>
                  <a:lnTo>
                    <a:pt x="372" y="342"/>
                  </a:lnTo>
                  <a:lnTo>
                    <a:pt x="366" y="342"/>
                  </a:lnTo>
                  <a:lnTo>
                    <a:pt x="372" y="342"/>
                  </a:lnTo>
                  <a:lnTo>
                    <a:pt x="366" y="342"/>
                  </a:lnTo>
                  <a:lnTo>
                    <a:pt x="372" y="342"/>
                  </a:lnTo>
                  <a:lnTo>
                    <a:pt x="372" y="336"/>
                  </a:lnTo>
                  <a:lnTo>
                    <a:pt x="378" y="336"/>
                  </a:lnTo>
                  <a:lnTo>
                    <a:pt x="378" y="342"/>
                  </a:lnTo>
                  <a:lnTo>
                    <a:pt x="378" y="336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84" y="348"/>
                  </a:lnTo>
                  <a:lnTo>
                    <a:pt x="390" y="348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6" y="354"/>
                  </a:lnTo>
                  <a:lnTo>
                    <a:pt x="408" y="366"/>
                  </a:lnTo>
                  <a:lnTo>
                    <a:pt x="414" y="366"/>
                  </a:lnTo>
                  <a:lnTo>
                    <a:pt x="414" y="372"/>
                  </a:lnTo>
                  <a:lnTo>
                    <a:pt x="420" y="372"/>
                  </a:lnTo>
                  <a:lnTo>
                    <a:pt x="426" y="372"/>
                  </a:lnTo>
                  <a:lnTo>
                    <a:pt x="426" y="366"/>
                  </a:lnTo>
                  <a:lnTo>
                    <a:pt x="432" y="366"/>
                  </a:lnTo>
                  <a:lnTo>
                    <a:pt x="438" y="366"/>
                  </a:lnTo>
                  <a:lnTo>
                    <a:pt x="438" y="360"/>
                  </a:lnTo>
                  <a:lnTo>
                    <a:pt x="444" y="360"/>
                  </a:lnTo>
                  <a:lnTo>
                    <a:pt x="438" y="354"/>
                  </a:lnTo>
                  <a:lnTo>
                    <a:pt x="444" y="354"/>
                  </a:lnTo>
                  <a:lnTo>
                    <a:pt x="444" y="348"/>
                  </a:lnTo>
                  <a:lnTo>
                    <a:pt x="450" y="348"/>
                  </a:lnTo>
                  <a:lnTo>
                    <a:pt x="456" y="348"/>
                  </a:lnTo>
                  <a:lnTo>
                    <a:pt x="450" y="348"/>
                  </a:lnTo>
                  <a:lnTo>
                    <a:pt x="450" y="342"/>
                  </a:lnTo>
                  <a:lnTo>
                    <a:pt x="456" y="342"/>
                  </a:lnTo>
                  <a:lnTo>
                    <a:pt x="456" y="336"/>
                  </a:lnTo>
                  <a:lnTo>
                    <a:pt x="462" y="336"/>
                  </a:lnTo>
                  <a:lnTo>
                    <a:pt x="462" y="342"/>
                  </a:lnTo>
                  <a:lnTo>
                    <a:pt x="468" y="342"/>
                  </a:lnTo>
                  <a:lnTo>
                    <a:pt x="468" y="336"/>
                  </a:lnTo>
                  <a:lnTo>
                    <a:pt x="474" y="336"/>
                  </a:lnTo>
                  <a:lnTo>
                    <a:pt x="480" y="336"/>
                  </a:lnTo>
                  <a:lnTo>
                    <a:pt x="486" y="336"/>
                  </a:lnTo>
                  <a:lnTo>
                    <a:pt x="492" y="336"/>
                  </a:lnTo>
                  <a:lnTo>
                    <a:pt x="492" y="342"/>
                  </a:lnTo>
                  <a:lnTo>
                    <a:pt x="492" y="336"/>
                  </a:lnTo>
                  <a:lnTo>
                    <a:pt x="498" y="336"/>
                  </a:lnTo>
                  <a:lnTo>
                    <a:pt x="492" y="342"/>
                  </a:lnTo>
                  <a:lnTo>
                    <a:pt x="498" y="342"/>
                  </a:lnTo>
                  <a:lnTo>
                    <a:pt x="498" y="348"/>
                  </a:lnTo>
                  <a:lnTo>
                    <a:pt x="504" y="348"/>
                  </a:lnTo>
                  <a:lnTo>
                    <a:pt x="510" y="348"/>
                  </a:lnTo>
                  <a:lnTo>
                    <a:pt x="516" y="348"/>
                  </a:lnTo>
                  <a:lnTo>
                    <a:pt x="516" y="336"/>
                  </a:lnTo>
                  <a:lnTo>
                    <a:pt x="516" y="330"/>
                  </a:lnTo>
                  <a:lnTo>
                    <a:pt x="522" y="330"/>
                  </a:lnTo>
                  <a:lnTo>
                    <a:pt x="522" y="336"/>
                  </a:lnTo>
                  <a:lnTo>
                    <a:pt x="522" y="330"/>
                  </a:lnTo>
                  <a:lnTo>
                    <a:pt x="522" y="336"/>
                  </a:lnTo>
                  <a:lnTo>
                    <a:pt x="528" y="336"/>
                  </a:lnTo>
                  <a:lnTo>
                    <a:pt x="534" y="330"/>
                  </a:lnTo>
                  <a:lnTo>
                    <a:pt x="534" y="336"/>
                  </a:lnTo>
                  <a:lnTo>
                    <a:pt x="540" y="336"/>
                  </a:lnTo>
                  <a:lnTo>
                    <a:pt x="540" y="330"/>
                  </a:lnTo>
                  <a:lnTo>
                    <a:pt x="546" y="330"/>
                  </a:lnTo>
                  <a:lnTo>
                    <a:pt x="546" y="336"/>
                  </a:lnTo>
                  <a:lnTo>
                    <a:pt x="552" y="336"/>
                  </a:lnTo>
                  <a:lnTo>
                    <a:pt x="558" y="342"/>
                  </a:lnTo>
                  <a:lnTo>
                    <a:pt x="558" y="348"/>
                  </a:lnTo>
                  <a:lnTo>
                    <a:pt x="552" y="348"/>
                  </a:lnTo>
                  <a:lnTo>
                    <a:pt x="552" y="354"/>
                  </a:lnTo>
                  <a:lnTo>
                    <a:pt x="558" y="348"/>
                  </a:lnTo>
                  <a:lnTo>
                    <a:pt x="558" y="354"/>
                  </a:lnTo>
                  <a:lnTo>
                    <a:pt x="564" y="354"/>
                  </a:lnTo>
                  <a:lnTo>
                    <a:pt x="564" y="360"/>
                  </a:lnTo>
                  <a:lnTo>
                    <a:pt x="570" y="366"/>
                  </a:lnTo>
                  <a:lnTo>
                    <a:pt x="576" y="366"/>
                  </a:lnTo>
                  <a:lnTo>
                    <a:pt x="582" y="366"/>
                  </a:lnTo>
                  <a:lnTo>
                    <a:pt x="588" y="366"/>
                  </a:lnTo>
                  <a:lnTo>
                    <a:pt x="594" y="366"/>
                  </a:lnTo>
                  <a:lnTo>
                    <a:pt x="594" y="372"/>
                  </a:lnTo>
                  <a:lnTo>
                    <a:pt x="600" y="372"/>
                  </a:lnTo>
                  <a:lnTo>
                    <a:pt x="594" y="372"/>
                  </a:lnTo>
                  <a:lnTo>
                    <a:pt x="600" y="378"/>
                  </a:lnTo>
                  <a:lnTo>
                    <a:pt x="612" y="372"/>
                  </a:lnTo>
                  <a:lnTo>
                    <a:pt x="612" y="378"/>
                  </a:lnTo>
                  <a:lnTo>
                    <a:pt x="612" y="372"/>
                  </a:lnTo>
                  <a:lnTo>
                    <a:pt x="618" y="366"/>
                  </a:lnTo>
                  <a:lnTo>
                    <a:pt x="618" y="360"/>
                  </a:lnTo>
                  <a:lnTo>
                    <a:pt x="624" y="354"/>
                  </a:lnTo>
                  <a:lnTo>
                    <a:pt x="630" y="354"/>
                  </a:lnTo>
                  <a:lnTo>
                    <a:pt x="636" y="366"/>
                  </a:lnTo>
                  <a:lnTo>
                    <a:pt x="642" y="366"/>
                  </a:lnTo>
                  <a:lnTo>
                    <a:pt x="648" y="366"/>
                  </a:lnTo>
                  <a:lnTo>
                    <a:pt x="654" y="366"/>
                  </a:lnTo>
                  <a:lnTo>
                    <a:pt x="684" y="354"/>
                  </a:lnTo>
                  <a:lnTo>
                    <a:pt x="690" y="336"/>
                  </a:lnTo>
                  <a:lnTo>
                    <a:pt x="690" y="324"/>
                  </a:lnTo>
                  <a:lnTo>
                    <a:pt x="696" y="324"/>
                  </a:lnTo>
                  <a:lnTo>
                    <a:pt x="690" y="318"/>
                  </a:lnTo>
                  <a:lnTo>
                    <a:pt x="690" y="312"/>
                  </a:lnTo>
                  <a:lnTo>
                    <a:pt x="684" y="312"/>
                  </a:lnTo>
                  <a:lnTo>
                    <a:pt x="678" y="312"/>
                  </a:lnTo>
                  <a:lnTo>
                    <a:pt x="678" y="306"/>
                  </a:lnTo>
                  <a:lnTo>
                    <a:pt x="672" y="306"/>
                  </a:lnTo>
                  <a:lnTo>
                    <a:pt x="666" y="306"/>
                  </a:lnTo>
                  <a:lnTo>
                    <a:pt x="660" y="300"/>
                  </a:lnTo>
                  <a:lnTo>
                    <a:pt x="660" y="294"/>
                  </a:lnTo>
                  <a:lnTo>
                    <a:pt x="642" y="294"/>
                  </a:lnTo>
                  <a:lnTo>
                    <a:pt x="636" y="294"/>
                  </a:lnTo>
                  <a:lnTo>
                    <a:pt x="636" y="288"/>
                  </a:lnTo>
                  <a:lnTo>
                    <a:pt x="642" y="288"/>
                  </a:lnTo>
                  <a:lnTo>
                    <a:pt x="642" y="282"/>
                  </a:lnTo>
                  <a:lnTo>
                    <a:pt x="636" y="282"/>
                  </a:lnTo>
                  <a:lnTo>
                    <a:pt x="624" y="276"/>
                  </a:lnTo>
                  <a:lnTo>
                    <a:pt x="630" y="276"/>
                  </a:lnTo>
                  <a:lnTo>
                    <a:pt x="624" y="276"/>
                  </a:lnTo>
                  <a:lnTo>
                    <a:pt x="624" y="270"/>
                  </a:lnTo>
                  <a:lnTo>
                    <a:pt x="618" y="270"/>
                  </a:lnTo>
                  <a:lnTo>
                    <a:pt x="630" y="270"/>
                  </a:lnTo>
                  <a:lnTo>
                    <a:pt x="642" y="258"/>
                  </a:lnTo>
                  <a:lnTo>
                    <a:pt x="654" y="258"/>
                  </a:lnTo>
                  <a:lnTo>
                    <a:pt x="654" y="252"/>
                  </a:lnTo>
                  <a:lnTo>
                    <a:pt x="660" y="252"/>
                  </a:lnTo>
                  <a:lnTo>
                    <a:pt x="660" y="246"/>
                  </a:lnTo>
                  <a:lnTo>
                    <a:pt x="666" y="246"/>
                  </a:lnTo>
                  <a:lnTo>
                    <a:pt x="666" y="240"/>
                  </a:lnTo>
                  <a:lnTo>
                    <a:pt x="666" y="234"/>
                  </a:lnTo>
                  <a:lnTo>
                    <a:pt x="666" y="228"/>
                  </a:lnTo>
                  <a:lnTo>
                    <a:pt x="660" y="228"/>
                  </a:lnTo>
                  <a:lnTo>
                    <a:pt x="660" y="222"/>
                  </a:lnTo>
                  <a:lnTo>
                    <a:pt x="654" y="222"/>
                  </a:lnTo>
                  <a:lnTo>
                    <a:pt x="654" y="216"/>
                  </a:lnTo>
                  <a:lnTo>
                    <a:pt x="654" y="210"/>
                  </a:lnTo>
                  <a:lnTo>
                    <a:pt x="660" y="210"/>
                  </a:lnTo>
                  <a:lnTo>
                    <a:pt x="660" y="204"/>
                  </a:lnTo>
                  <a:lnTo>
                    <a:pt x="666" y="204"/>
                  </a:lnTo>
                  <a:lnTo>
                    <a:pt x="666" y="198"/>
                  </a:lnTo>
                  <a:lnTo>
                    <a:pt x="672" y="198"/>
                  </a:lnTo>
                  <a:lnTo>
                    <a:pt x="666" y="198"/>
                  </a:lnTo>
                  <a:lnTo>
                    <a:pt x="666" y="192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2"/>
                  </a:lnTo>
                  <a:lnTo>
                    <a:pt x="690" y="186"/>
                  </a:lnTo>
                  <a:lnTo>
                    <a:pt x="690" y="192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92"/>
                  </a:lnTo>
                  <a:lnTo>
                    <a:pt x="708" y="198"/>
                  </a:lnTo>
                  <a:lnTo>
                    <a:pt x="714" y="198"/>
                  </a:lnTo>
                  <a:lnTo>
                    <a:pt x="714" y="192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14" y="180"/>
                  </a:lnTo>
                  <a:lnTo>
                    <a:pt x="708" y="180"/>
                  </a:lnTo>
                  <a:lnTo>
                    <a:pt x="702" y="180"/>
                  </a:lnTo>
                  <a:lnTo>
                    <a:pt x="702" y="174"/>
                  </a:lnTo>
                  <a:lnTo>
                    <a:pt x="696" y="174"/>
                  </a:lnTo>
                  <a:lnTo>
                    <a:pt x="690" y="174"/>
                  </a:lnTo>
                  <a:lnTo>
                    <a:pt x="684" y="174"/>
                  </a:lnTo>
                  <a:lnTo>
                    <a:pt x="684" y="168"/>
                  </a:lnTo>
                  <a:lnTo>
                    <a:pt x="678" y="168"/>
                  </a:lnTo>
                  <a:lnTo>
                    <a:pt x="672" y="168"/>
                  </a:lnTo>
                  <a:lnTo>
                    <a:pt x="672" y="162"/>
                  </a:lnTo>
                  <a:lnTo>
                    <a:pt x="678" y="162"/>
                  </a:lnTo>
                  <a:lnTo>
                    <a:pt x="678" y="156"/>
                  </a:lnTo>
                  <a:lnTo>
                    <a:pt x="678" y="150"/>
                  </a:lnTo>
                  <a:lnTo>
                    <a:pt x="684" y="150"/>
                  </a:lnTo>
                  <a:lnTo>
                    <a:pt x="678" y="150"/>
                  </a:lnTo>
                  <a:lnTo>
                    <a:pt x="684" y="156"/>
                  </a:lnTo>
                  <a:lnTo>
                    <a:pt x="690" y="156"/>
                  </a:lnTo>
                  <a:lnTo>
                    <a:pt x="690" y="150"/>
                  </a:lnTo>
                  <a:lnTo>
                    <a:pt x="690" y="156"/>
                  </a:lnTo>
                  <a:lnTo>
                    <a:pt x="690" y="150"/>
                  </a:lnTo>
                  <a:lnTo>
                    <a:pt x="696" y="150"/>
                  </a:lnTo>
                  <a:lnTo>
                    <a:pt x="690" y="150"/>
                  </a:lnTo>
                  <a:lnTo>
                    <a:pt x="690" y="144"/>
                  </a:lnTo>
                  <a:lnTo>
                    <a:pt x="684" y="144"/>
                  </a:lnTo>
                  <a:lnTo>
                    <a:pt x="684" y="150"/>
                  </a:lnTo>
                  <a:lnTo>
                    <a:pt x="678" y="150"/>
                  </a:lnTo>
                  <a:lnTo>
                    <a:pt x="672" y="150"/>
                  </a:lnTo>
                  <a:lnTo>
                    <a:pt x="672" y="144"/>
                  </a:lnTo>
                  <a:lnTo>
                    <a:pt x="660" y="144"/>
                  </a:lnTo>
                  <a:lnTo>
                    <a:pt x="660" y="138"/>
                  </a:lnTo>
                  <a:lnTo>
                    <a:pt x="666" y="138"/>
                  </a:lnTo>
                  <a:lnTo>
                    <a:pt x="666" y="144"/>
                  </a:lnTo>
                  <a:lnTo>
                    <a:pt x="666" y="138"/>
                  </a:lnTo>
                  <a:lnTo>
                    <a:pt x="672" y="138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78" y="126"/>
                  </a:lnTo>
                  <a:lnTo>
                    <a:pt x="672" y="126"/>
                  </a:lnTo>
                  <a:lnTo>
                    <a:pt x="672" y="120"/>
                  </a:lnTo>
                  <a:lnTo>
                    <a:pt x="666" y="120"/>
                  </a:lnTo>
                  <a:lnTo>
                    <a:pt x="672" y="114"/>
                  </a:lnTo>
                  <a:lnTo>
                    <a:pt x="672" y="120"/>
                  </a:lnTo>
                  <a:lnTo>
                    <a:pt x="678" y="120"/>
                  </a:lnTo>
                  <a:lnTo>
                    <a:pt x="678" y="114"/>
                  </a:lnTo>
                  <a:lnTo>
                    <a:pt x="678" y="108"/>
                  </a:lnTo>
                  <a:lnTo>
                    <a:pt x="684" y="108"/>
                  </a:lnTo>
                  <a:lnTo>
                    <a:pt x="690" y="108"/>
                  </a:lnTo>
                  <a:lnTo>
                    <a:pt x="690" y="114"/>
                  </a:lnTo>
                  <a:lnTo>
                    <a:pt x="696" y="114"/>
                  </a:lnTo>
                  <a:lnTo>
                    <a:pt x="702" y="114"/>
                  </a:lnTo>
                  <a:lnTo>
                    <a:pt x="708" y="114"/>
                  </a:lnTo>
                  <a:lnTo>
                    <a:pt x="708" y="120"/>
                  </a:lnTo>
                  <a:lnTo>
                    <a:pt x="714" y="120"/>
                  </a:lnTo>
                  <a:lnTo>
                    <a:pt x="714" y="114"/>
                  </a:lnTo>
                  <a:lnTo>
                    <a:pt x="714" y="108"/>
                  </a:lnTo>
                  <a:lnTo>
                    <a:pt x="720" y="108"/>
                  </a:lnTo>
                  <a:lnTo>
                    <a:pt x="720" y="114"/>
                  </a:lnTo>
                  <a:lnTo>
                    <a:pt x="720" y="108"/>
                  </a:lnTo>
                  <a:lnTo>
                    <a:pt x="720" y="114"/>
                  </a:lnTo>
                  <a:lnTo>
                    <a:pt x="726" y="114"/>
                  </a:lnTo>
                  <a:lnTo>
                    <a:pt x="726" y="108"/>
                  </a:lnTo>
                  <a:lnTo>
                    <a:pt x="732" y="108"/>
                  </a:lnTo>
                  <a:lnTo>
                    <a:pt x="732" y="114"/>
                  </a:lnTo>
                  <a:lnTo>
                    <a:pt x="732" y="120"/>
                  </a:lnTo>
                  <a:lnTo>
                    <a:pt x="738" y="120"/>
                  </a:lnTo>
                  <a:lnTo>
                    <a:pt x="738" y="114"/>
                  </a:lnTo>
                  <a:lnTo>
                    <a:pt x="738" y="108"/>
                  </a:lnTo>
                  <a:lnTo>
                    <a:pt x="744" y="108"/>
                  </a:lnTo>
                  <a:lnTo>
                    <a:pt x="750" y="108"/>
                  </a:lnTo>
                  <a:lnTo>
                    <a:pt x="750" y="102"/>
                  </a:lnTo>
                  <a:lnTo>
                    <a:pt x="756" y="102"/>
                  </a:lnTo>
                  <a:lnTo>
                    <a:pt x="756" y="108"/>
                  </a:lnTo>
                  <a:lnTo>
                    <a:pt x="762" y="108"/>
                  </a:lnTo>
                  <a:lnTo>
                    <a:pt x="762" y="102"/>
                  </a:lnTo>
                  <a:lnTo>
                    <a:pt x="768" y="102"/>
                  </a:lnTo>
                  <a:lnTo>
                    <a:pt x="768" y="96"/>
                  </a:lnTo>
                  <a:lnTo>
                    <a:pt x="768" y="102"/>
                  </a:lnTo>
                  <a:lnTo>
                    <a:pt x="768" y="96"/>
                  </a:lnTo>
                  <a:lnTo>
                    <a:pt x="774" y="96"/>
                  </a:lnTo>
                  <a:lnTo>
                    <a:pt x="774" y="102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6" y="96"/>
                  </a:lnTo>
                  <a:lnTo>
                    <a:pt x="792" y="96"/>
                  </a:lnTo>
                  <a:lnTo>
                    <a:pt x="792" y="90"/>
                  </a:lnTo>
                  <a:lnTo>
                    <a:pt x="798" y="96"/>
                  </a:lnTo>
                  <a:lnTo>
                    <a:pt x="804" y="96"/>
                  </a:lnTo>
                  <a:lnTo>
                    <a:pt x="804" y="90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22" y="90"/>
                  </a:lnTo>
                  <a:lnTo>
                    <a:pt x="828" y="90"/>
                  </a:lnTo>
                  <a:lnTo>
                    <a:pt x="828" y="84"/>
                  </a:lnTo>
                  <a:lnTo>
                    <a:pt x="834" y="84"/>
                  </a:lnTo>
                  <a:lnTo>
                    <a:pt x="840" y="84"/>
                  </a:lnTo>
                  <a:lnTo>
                    <a:pt x="846" y="84"/>
                  </a:lnTo>
                  <a:lnTo>
                    <a:pt x="846" y="78"/>
                  </a:lnTo>
                  <a:lnTo>
                    <a:pt x="852" y="84"/>
                  </a:lnTo>
                  <a:lnTo>
                    <a:pt x="852" y="90"/>
                  </a:lnTo>
                  <a:lnTo>
                    <a:pt x="858" y="90"/>
                  </a:lnTo>
                  <a:lnTo>
                    <a:pt x="858" y="84"/>
                  </a:lnTo>
                  <a:lnTo>
                    <a:pt x="864" y="84"/>
                  </a:lnTo>
                  <a:lnTo>
                    <a:pt x="858" y="78"/>
                  </a:lnTo>
                  <a:lnTo>
                    <a:pt x="858" y="72"/>
                  </a:lnTo>
                  <a:lnTo>
                    <a:pt x="864" y="72"/>
                  </a:lnTo>
                  <a:lnTo>
                    <a:pt x="864" y="66"/>
                  </a:lnTo>
                  <a:lnTo>
                    <a:pt x="870" y="66"/>
                  </a:lnTo>
                  <a:lnTo>
                    <a:pt x="870" y="72"/>
                  </a:lnTo>
                  <a:lnTo>
                    <a:pt x="876" y="66"/>
                  </a:lnTo>
                  <a:lnTo>
                    <a:pt x="870" y="66"/>
                  </a:lnTo>
                  <a:lnTo>
                    <a:pt x="870" y="60"/>
                  </a:lnTo>
                  <a:lnTo>
                    <a:pt x="876" y="60"/>
                  </a:lnTo>
                  <a:lnTo>
                    <a:pt x="876" y="66"/>
                  </a:lnTo>
                  <a:lnTo>
                    <a:pt x="882" y="66"/>
                  </a:lnTo>
                  <a:lnTo>
                    <a:pt x="888" y="66"/>
                  </a:lnTo>
                  <a:lnTo>
                    <a:pt x="888" y="60"/>
                  </a:lnTo>
                  <a:lnTo>
                    <a:pt x="894" y="60"/>
                  </a:lnTo>
                  <a:lnTo>
                    <a:pt x="894" y="66"/>
                  </a:lnTo>
                  <a:lnTo>
                    <a:pt x="900" y="66"/>
                  </a:lnTo>
                  <a:lnTo>
                    <a:pt x="906" y="60"/>
                  </a:lnTo>
                  <a:lnTo>
                    <a:pt x="912" y="60"/>
                  </a:lnTo>
                  <a:lnTo>
                    <a:pt x="930" y="54"/>
                  </a:lnTo>
                  <a:lnTo>
                    <a:pt x="936" y="54"/>
                  </a:lnTo>
                  <a:lnTo>
                    <a:pt x="942" y="54"/>
                  </a:lnTo>
                  <a:lnTo>
                    <a:pt x="948" y="54"/>
                  </a:lnTo>
                  <a:lnTo>
                    <a:pt x="948" y="48"/>
                  </a:lnTo>
                  <a:lnTo>
                    <a:pt x="954" y="48"/>
                  </a:lnTo>
                  <a:lnTo>
                    <a:pt x="960" y="48"/>
                  </a:lnTo>
                  <a:lnTo>
                    <a:pt x="960" y="42"/>
                  </a:lnTo>
                  <a:lnTo>
                    <a:pt x="960" y="48"/>
                  </a:lnTo>
                  <a:lnTo>
                    <a:pt x="966" y="48"/>
                  </a:lnTo>
                  <a:lnTo>
                    <a:pt x="972" y="48"/>
                  </a:lnTo>
                  <a:lnTo>
                    <a:pt x="978" y="48"/>
                  </a:lnTo>
                  <a:lnTo>
                    <a:pt x="978" y="42"/>
                  </a:lnTo>
                  <a:lnTo>
                    <a:pt x="978" y="36"/>
                  </a:lnTo>
                  <a:lnTo>
                    <a:pt x="984" y="36"/>
                  </a:lnTo>
                  <a:lnTo>
                    <a:pt x="990" y="36"/>
                  </a:lnTo>
                  <a:lnTo>
                    <a:pt x="1002" y="36"/>
                  </a:lnTo>
                  <a:lnTo>
                    <a:pt x="996" y="36"/>
                  </a:lnTo>
                  <a:lnTo>
                    <a:pt x="1002" y="36"/>
                  </a:lnTo>
                  <a:lnTo>
                    <a:pt x="1002" y="30"/>
                  </a:lnTo>
                  <a:lnTo>
                    <a:pt x="1002" y="24"/>
                  </a:lnTo>
                  <a:lnTo>
                    <a:pt x="996" y="24"/>
                  </a:lnTo>
                  <a:lnTo>
                    <a:pt x="996" y="18"/>
                  </a:lnTo>
                  <a:lnTo>
                    <a:pt x="1002" y="18"/>
                  </a:lnTo>
                  <a:lnTo>
                    <a:pt x="1008" y="18"/>
                  </a:lnTo>
                  <a:lnTo>
                    <a:pt x="1014" y="18"/>
                  </a:lnTo>
                  <a:lnTo>
                    <a:pt x="1020" y="18"/>
                  </a:lnTo>
                  <a:lnTo>
                    <a:pt x="1020" y="12"/>
                  </a:lnTo>
                  <a:lnTo>
                    <a:pt x="1020" y="6"/>
                  </a:lnTo>
                  <a:lnTo>
                    <a:pt x="1026" y="6"/>
                  </a:lnTo>
                  <a:lnTo>
                    <a:pt x="1032" y="6"/>
                  </a:lnTo>
                  <a:lnTo>
                    <a:pt x="1032" y="12"/>
                  </a:lnTo>
                  <a:lnTo>
                    <a:pt x="1038" y="12"/>
                  </a:lnTo>
                  <a:lnTo>
                    <a:pt x="1032" y="6"/>
                  </a:lnTo>
                  <a:lnTo>
                    <a:pt x="1032" y="0"/>
                  </a:lnTo>
                  <a:lnTo>
                    <a:pt x="1038" y="0"/>
                  </a:lnTo>
                  <a:lnTo>
                    <a:pt x="1044" y="6"/>
                  </a:lnTo>
                  <a:lnTo>
                    <a:pt x="1050" y="6"/>
                  </a:lnTo>
                  <a:lnTo>
                    <a:pt x="1056" y="6"/>
                  </a:lnTo>
                  <a:lnTo>
                    <a:pt x="1062" y="6"/>
                  </a:lnTo>
                  <a:lnTo>
                    <a:pt x="1068" y="6"/>
                  </a:lnTo>
                  <a:lnTo>
                    <a:pt x="1074" y="6"/>
                  </a:lnTo>
                  <a:lnTo>
                    <a:pt x="1074" y="12"/>
                  </a:lnTo>
                  <a:lnTo>
                    <a:pt x="1080" y="18"/>
                  </a:lnTo>
                  <a:lnTo>
                    <a:pt x="1086" y="18"/>
                  </a:lnTo>
                  <a:lnTo>
                    <a:pt x="1086" y="24"/>
                  </a:lnTo>
                  <a:lnTo>
                    <a:pt x="1092" y="24"/>
                  </a:lnTo>
                  <a:lnTo>
                    <a:pt x="1098" y="18"/>
                  </a:lnTo>
                  <a:lnTo>
                    <a:pt x="1098" y="12"/>
                  </a:lnTo>
                  <a:lnTo>
                    <a:pt x="1104" y="12"/>
                  </a:lnTo>
                  <a:lnTo>
                    <a:pt x="1110" y="12"/>
                  </a:lnTo>
                  <a:lnTo>
                    <a:pt x="1116" y="12"/>
                  </a:lnTo>
                  <a:lnTo>
                    <a:pt x="1122" y="12"/>
                  </a:lnTo>
                  <a:lnTo>
                    <a:pt x="1122" y="18"/>
                  </a:lnTo>
                  <a:lnTo>
                    <a:pt x="1122" y="24"/>
                  </a:lnTo>
                  <a:lnTo>
                    <a:pt x="1128" y="30"/>
                  </a:lnTo>
                  <a:lnTo>
                    <a:pt x="1128" y="36"/>
                  </a:lnTo>
                  <a:lnTo>
                    <a:pt x="1128" y="42"/>
                  </a:lnTo>
                  <a:lnTo>
                    <a:pt x="1122" y="42"/>
                  </a:lnTo>
                  <a:lnTo>
                    <a:pt x="1128" y="42"/>
                  </a:lnTo>
                  <a:lnTo>
                    <a:pt x="1128" y="48"/>
                  </a:lnTo>
                  <a:lnTo>
                    <a:pt x="1128" y="54"/>
                  </a:lnTo>
                  <a:lnTo>
                    <a:pt x="1134" y="60"/>
                  </a:lnTo>
                  <a:lnTo>
                    <a:pt x="1140" y="60"/>
                  </a:lnTo>
                  <a:lnTo>
                    <a:pt x="1140" y="66"/>
                  </a:lnTo>
                  <a:lnTo>
                    <a:pt x="1134" y="66"/>
                  </a:lnTo>
                  <a:lnTo>
                    <a:pt x="1134" y="72"/>
                  </a:lnTo>
                  <a:lnTo>
                    <a:pt x="1134" y="78"/>
                  </a:lnTo>
                  <a:lnTo>
                    <a:pt x="1134" y="84"/>
                  </a:lnTo>
                  <a:lnTo>
                    <a:pt x="1140" y="84"/>
                  </a:lnTo>
                  <a:lnTo>
                    <a:pt x="1134" y="84"/>
                  </a:lnTo>
                  <a:lnTo>
                    <a:pt x="1134" y="90"/>
                  </a:lnTo>
                  <a:lnTo>
                    <a:pt x="1128" y="90"/>
                  </a:lnTo>
                  <a:lnTo>
                    <a:pt x="1128" y="96"/>
                  </a:lnTo>
                  <a:lnTo>
                    <a:pt x="1134" y="96"/>
                  </a:lnTo>
                  <a:lnTo>
                    <a:pt x="1134" y="102"/>
                  </a:lnTo>
                  <a:lnTo>
                    <a:pt x="1134" y="108"/>
                  </a:lnTo>
                  <a:lnTo>
                    <a:pt x="1140" y="102"/>
                  </a:lnTo>
                  <a:lnTo>
                    <a:pt x="1140" y="96"/>
                  </a:lnTo>
                  <a:lnTo>
                    <a:pt x="1146" y="102"/>
                  </a:lnTo>
                  <a:lnTo>
                    <a:pt x="1152" y="102"/>
                  </a:lnTo>
                  <a:lnTo>
                    <a:pt x="1152" y="108"/>
                  </a:lnTo>
                  <a:lnTo>
                    <a:pt x="1158" y="102"/>
                  </a:lnTo>
                  <a:lnTo>
                    <a:pt x="1158" y="108"/>
                  </a:lnTo>
                  <a:lnTo>
                    <a:pt x="1158" y="102"/>
                  </a:lnTo>
                  <a:lnTo>
                    <a:pt x="1158" y="108"/>
                  </a:lnTo>
                  <a:lnTo>
                    <a:pt x="1164" y="102"/>
                  </a:lnTo>
                  <a:lnTo>
                    <a:pt x="1158" y="102"/>
                  </a:lnTo>
                  <a:lnTo>
                    <a:pt x="1158" y="96"/>
                  </a:lnTo>
                  <a:lnTo>
                    <a:pt x="1164" y="96"/>
                  </a:lnTo>
                  <a:lnTo>
                    <a:pt x="1170" y="96"/>
                  </a:lnTo>
                  <a:lnTo>
                    <a:pt x="1176" y="96"/>
                  </a:lnTo>
                  <a:lnTo>
                    <a:pt x="1176" y="102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76" y="96"/>
                  </a:lnTo>
                  <a:lnTo>
                    <a:pt x="1176" y="90"/>
                  </a:lnTo>
                  <a:lnTo>
                    <a:pt x="1176" y="84"/>
                  </a:lnTo>
                  <a:lnTo>
                    <a:pt x="1182" y="84"/>
                  </a:lnTo>
                  <a:lnTo>
                    <a:pt x="1188" y="90"/>
                  </a:lnTo>
                  <a:lnTo>
                    <a:pt x="1188" y="96"/>
                  </a:lnTo>
                  <a:lnTo>
                    <a:pt x="1188" y="102"/>
                  </a:lnTo>
                  <a:lnTo>
                    <a:pt x="1194" y="102"/>
                  </a:lnTo>
                  <a:lnTo>
                    <a:pt x="1194" y="108"/>
                  </a:lnTo>
                  <a:lnTo>
                    <a:pt x="1194" y="102"/>
                  </a:lnTo>
                  <a:lnTo>
                    <a:pt x="1194" y="108"/>
                  </a:lnTo>
                  <a:lnTo>
                    <a:pt x="1188" y="108"/>
                  </a:lnTo>
                  <a:lnTo>
                    <a:pt x="1194" y="108"/>
                  </a:lnTo>
                  <a:lnTo>
                    <a:pt x="1194" y="114"/>
                  </a:lnTo>
                  <a:lnTo>
                    <a:pt x="1188" y="120"/>
                  </a:lnTo>
                  <a:lnTo>
                    <a:pt x="1194" y="120"/>
                  </a:lnTo>
                  <a:lnTo>
                    <a:pt x="1200" y="114"/>
                  </a:lnTo>
                  <a:lnTo>
                    <a:pt x="1206" y="120"/>
                  </a:lnTo>
                  <a:lnTo>
                    <a:pt x="1206" y="114"/>
                  </a:lnTo>
                  <a:lnTo>
                    <a:pt x="1206" y="108"/>
                  </a:lnTo>
                  <a:lnTo>
                    <a:pt x="1200" y="108"/>
                  </a:lnTo>
                  <a:lnTo>
                    <a:pt x="1200" y="102"/>
                  </a:lnTo>
                  <a:lnTo>
                    <a:pt x="1206" y="102"/>
                  </a:lnTo>
                  <a:lnTo>
                    <a:pt x="1212" y="102"/>
                  </a:lnTo>
                  <a:lnTo>
                    <a:pt x="1212" y="108"/>
                  </a:lnTo>
                  <a:lnTo>
                    <a:pt x="1218" y="108"/>
                  </a:lnTo>
                  <a:lnTo>
                    <a:pt x="1224" y="108"/>
                  </a:lnTo>
                  <a:lnTo>
                    <a:pt x="1224" y="114"/>
                  </a:lnTo>
                  <a:lnTo>
                    <a:pt x="1230" y="120"/>
                  </a:lnTo>
                  <a:lnTo>
                    <a:pt x="1236" y="120"/>
                  </a:lnTo>
                  <a:lnTo>
                    <a:pt x="1236" y="114"/>
                  </a:lnTo>
                  <a:lnTo>
                    <a:pt x="1242" y="114"/>
                  </a:lnTo>
                  <a:lnTo>
                    <a:pt x="1242" y="120"/>
                  </a:lnTo>
                  <a:lnTo>
                    <a:pt x="1242" y="114"/>
                  </a:lnTo>
                  <a:lnTo>
                    <a:pt x="1248" y="114"/>
                  </a:lnTo>
                  <a:lnTo>
                    <a:pt x="1248" y="108"/>
                  </a:lnTo>
                  <a:lnTo>
                    <a:pt x="1254" y="108"/>
                  </a:lnTo>
                  <a:lnTo>
                    <a:pt x="1248" y="126"/>
                  </a:lnTo>
                  <a:lnTo>
                    <a:pt x="1242" y="126"/>
                  </a:lnTo>
                  <a:lnTo>
                    <a:pt x="1236" y="132"/>
                  </a:lnTo>
                  <a:lnTo>
                    <a:pt x="1236" y="138"/>
                  </a:lnTo>
                  <a:lnTo>
                    <a:pt x="1230" y="138"/>
                  </a:lnTo>
                  <a:lnTo>
                    <a:pt x="1230" y="144"/>
                  </a:lnTo>
                  <a:lnTo>
                    <a:pt x="1230" y="150"/>
                  </a:lnTo>
                  <a:lnTo>
                    <a:pt x="1236" y="150"/>
                  </a:lnTo>
                  <a:lnTo>
                    <a:pt x="1236" y="156"/>
                  </a:lnTo>
                  <a:lnTo>
                    <a:pt x="1242" y="156"/>
                  </a:lnTo>
                  <a:lnTo>
                    <a:pt x="1248" y="150"/>
                  </a:lnTo>
                  <a:lnTo>
                    <a:pt x="1248" y="144"/>
                  </a:lnTo>
                  <a:lnTo>
                    <a:pt x="1254" y="144"/>
                  </a:lnTo>
                  <a:lnTo>
                    <a:pt x="1260" y="138"/>
                  </a:lnTo>
                  <a:lnTo>
                    <a:pt x="1266" y="144"/>
                  </a:lnTo>
                  <a:lnTo>
                    <a:pt x="1266" y="150"/>
                  </a:lnTo>
                  <a:lnTo>
                    <a:pt x="1272" y="150"/>
                  </a:lnTo>
                  <a:lnTo>
                    <a:pt x="1272" y="144"/>
                  </a:lnTo>
                  <a:lnTo>
                    <a:pt x="1278" y="144"/>
                  </a:lnTo>
                  <a:lnTo>
                    <a:pt x="1278" y="150"/>
                  </a:lnTo>
                  <a:lnTo>
                    <a:pt x="1284" y="156"/>
                  </a:lnTo>
                  <a:lnTo>
                    <a:pt x="1284" y="150"/>
                  </a:lnTo>
                  <a:lnTo>
                    <a:pt x="1290" y="144"/>
                  </a:lnTo>
                  <a:lnTo>
                    <a:pt x="1284" y="144"/>
                  </a:lnTo>
                  <a:lnTo>
                    <a:pt x="1284" y="138"/>
                  </a:lnTo>
                  <a:lnTo>
                    <a:pt x="1296" y="138"/>
                  </a:lnTo>
                  <a:lnTo>
                    <a:pt x="1296" y="132"/>
                  </a:lnTo>
                  <a:lnTo>
                    <a:pt x="1302" y="132"/>
                  </a:lnTo>
                  <a:lnTo>
                    <a:pt x="1302" y="126"/>
                  </a:lnTo>
                  <a:lnTo>
                    <a:pt x="1308" y="126"/>
                  </a:lnTo>
                  <a:lnTo>
                    <a:pt x="1314" y="126"/>
                  </a:lnTo>
                  <a:lnTo>
                    <a:pt x="1314" y="132"/>
                  </a:lnTo>
                  <a:lnTo>
                    <a:pt x="1320" y="126"/>
                  </a:lnTo>
                  <a:lnTo>
                    <a:pt x="1326" y="120"/>
                  </a:lnTo>
                  <a:lnTo>
                    <a:pt x="1332" y="120"/>
                  </a:lnTo>
                  <a:lnTo>
                    <a:pt x="1332" y="114"/>
                  </a:lnTo>
                  <a:lnTo>
                    <a:pt x="1326" y="108"/>
                  </a:lnTo>
                  <a:lnTo>
                    <a:pt x="1338" y="102"/>
                  </a:lnTo>
                  <a:lnTo>
                    <a:pt x="1338" y="108"/>
                  </a:lnTo>
                  <a:lnTo>
                    <a:pt x="1344" y="102"/>
                  </a:lnTo>
                  <a:lnTo>
                    <a:pt x="1368" y="96"/>
                  </a:lnTo>
                  <a:lnTo>
                    <a:pt x="1368" y="90"/>
                  </a:lnTo>
                  <a:lnTo>
                    <a:pt x="1368" y="84"/>
                  </a:lnTo>
                  <a:lnTo>
                    <a:pt x="1374" y="90"/>
                  </a:lnTo>
                  <a:lnTo>
                    <a:pt x="1380" y="90"/>
                  </a:lnTo>
                  <a:lnTo>
                    <a:pt x="1386" y="84"/>
                  </a:lnTo>
                  <a:lnTo>
                    <a:pt x="1386" y="90"/>
                  </a:lnTo>
                  <a:lnTo>
                    <a:pt x="1386" y="84"/>
                  </a:lnTo>
                  <a:lnTo>
                    <a:pt x="1392" y="84"/>
                  </a:lnTo>
                  <a:lnTo>
                    <a:pt x="1392" y="78"/>
                  </a:lnTo>
                  <a:lnTo>
                    <a:pt x="1398" y="78"/>
                  </a:lnTo>
                  <a:lnTo>
                    <a:pt x="1398" y="84"/>
                  </a:lnTo>
                  <a:lnTo>
                    <a:pt x="1392" y="84"/>
                  </a:lnTo>
                  <a:lnTo>
                    <a:pt x="1398" y="84"/>
                  </a:lnTo>
                  <a:lnTo>
                    <a:pt x="1398" y="90"/>
                  </a:lnTo>
                  <a:lnTo>
                    <a:pt x="1398" y="96"/>
                  </a:lnTo>
                  <a:lnTo>
                    <a:pt x="1392" y="96"/>
                  </a:lnTo>
                  <a:lnTo>
                    <a:pt x="1392" y="102"/>
                  </a:lnTo>
                  <a:lnTo>
                    <a:pt x="1386" y="102"/>
                  </a:lnTo>
                  <a:lnTo>
                    <a:pt x="1380" y="102"/>
                  </a:lnTo>
                  <a:lnTo>
                    <a:pt x="1380" y="108"/>
                  </a:lnTo>
                  <a:lnTo>
                    <a:pt x="1380" y="114"/>
                  </a:lnTo>
                  <a:lnTo>
                    <a:pt x="1404" y="132"/>
                  </a:lnTo>
                  <a:lnTo>
                    <a:pt x="1410" y="132"/>
                  </a:lnTo>
                  <a:lnTo>
                    <a:pt x="1410" y="138"/>
                  </a:lnTo>
                  <a:lnTo>
                    <a:pt x="1422" y="150"/>
                  </a:lnTo>
                  <a:lnTo>
                    <a:pt x="1446" y="168"/>
                  </a:lnTo>
                  <a:lnTo>
                    <a:pt x="1446" y="174"/>
                  </a:lnTo>
                  <a:lnTo>
                    <a:pt x="1458" y="192"/>
                  </a:lnTo>
                  <a:lnTo>
                    <a:pt x="1464" y="198"/>
                  </a:lnTo>
                  <a:lnTo>
                    <a:pt x="1464" y="204"/>
                  </a:lnTo>
                  <a:lnTo>
                    <a:pt x="1476" y="222"/>
                  </a:lnTo>
                  <a:lnTo>
                    <a:pt x="1488" y="240"/>
                  </a:lnTo>
                  <a:lnTo>
                    <a:pt x="1500" y="264"/>
                  </a:lnTo>
                  <a:lnTo>
                    <a:pt x="1500" y="270"/>
                  </a:lnTo>
                  <a:lnTo>
                    <a:pt x="1512" y="288"/>
                  </a:lnTo>
                  <a:lnTo>
                    <a:pt x="1518" y="306"/>
                  </a:lnTo>
                  <a:lnTo>
                    <a:pt x="1542" y="348"/>
                  </a:lnTo>
                  <a:lnTo>
                    <a:pt x="1548" y="360"/>
                  </a:lnTo>
                  <a:lnTo>
                    <a:pt x="1542" y="354"/>
                  </a:lnTo>
                  <a:lnTo>
                    <a:pt x="1548" y="354"/>
                  </a:lnTo>
                  <a:lnTo>
                    <a:pt x="1554" y="348"/>
                  </a:lnTo>
                  <a:lnTo>
                    <a:pt x="1560" y="348"/>
                  </a:lnTo>
                  <a:lnTo>
                    <a:pt x="1560" y="342"/>
                  </a:lnTo>
                  <a:lnTo>
                    <a:pt x="1566" y="342"/>
                  </a:lnTo>
                  <a:lnTo>
                    <a:pt x="1566" y="330"/>
                  </a:lnTo>
                  <a:lnTo>
                    <a:pt x="1560" y="330"/>
                  </a:lnTo>
                  <a:lnTo>
                    <a:pt x="1560" y="324"/>
                  </a:lnTo>
                  <a:lnTo>
                    <a:pt x="1572" y="324"/>
                  </a:lnTo>
                  <a:lnTo>
                    <a:pt x="1572" y="318"/>
                  </a:lnTo>
                  <a:lnTo>
                    <a:pt x="1584" y="324"/>
                  </a:lnTo>
                  <a:lnTo>
                    <a:pt x="1590" y="324"/>
                  </a:lnTo>
                  <a:lnTo>
                    <a:pt x="1590" y="330"/>
                  </a:lnTo>
                  <a:lnTo>
                    <a:pt x="1596" y="324"/>
                  </a:lnTo>
                  <a:lnTo>
                    <a:pt x="1596" y="330"/>
                  </a:lnTo>
                  <a:lnTo>
                    <a:pt x="1596" y="336"/>
                  </a:lnTo>
                  <a:lnTo>
                    <a:pt x="1590" y="336"/>
                  </a:lnTo>
                  <a:lnTo>
                    <a:pt x="1590" y="342"/>
                  </a:lnTo>
                  <a:lnTo>
                    <a:pt x="1596" y="342"/>
                  </a:lnTo>
                  <a:lnTo>
                    <a:pt x="1602" y="342"/>
                  </a:lnTo>
                  <a:lnTo>
                    <a:pt x="1608" y="342"/>
                  </a:lnTo>
                  <a:lnTo>
                    <a:pt x="1608" y="348"/>
                  </a:lnTo>
                  <a:lnTo>
                    <a:pt x="1608" y="354"/>
                  </a:lnTo>
                  <a:lnTo>
                    <a:pt x="1608" y="360"/>
                  </a:lnTo>
                  <a:lnTo>
                    <a:pt x="1614" y="360"/>
                  </a:lnTo>
                  <a:lnTo>
                    <a:pt x="1620" y="360"/>
                  </a:lnTo>
                  <a:lnTo>
                    <a:pt x="1626" y="354"/>
                  </a:lnTo>
                  <a:lnTo>
                    <a:pt x="1632" y="354"/>
                  </a:lnTo>
                  <a:lnTo>
                    <a:pt x="1638" y="360"/>
                  </a:lnTo>
                  <a:lnTo>
                    <a:pt x="1644" y="360"/>
                  </a:lnTo>
                  <a:lnTo>
                    <a:pt x="1644" y="354"/>
                  </a:lnTo>
                  <a:lnTo>
                    <a:pt x="1650" y="354"/>
                  </a:lnTo>
                  <a:lnTo>
                    <a:pt x="1650" y="360"/>
                  </a:lnTo>
                  <a:lnTo>
                    <a:pt x="1650" y="354"/>
                  </a:lnTo>
                  <a:lnTo>
                    <a:pt x="1656" y="360"/>
                  </a:lnTo>
                  <a:lnTo>
                    <a:pt x="1662" y="360"/>
                  </a:lnTo>
                  <a:lnTo>
                    <a:pt x="1662" y="354"/>
                  </a:lnTo>
                  <a:lnTo>
                    <a:pt x="1668" y="354"/>
                  </a:lnTo>
                  <a:lnTo>
                    <a:pt x="1668" y="348"/>
                  </a:lnTo>
                  <a:lnTo>
                    <a:pt x="1674" y="348"/>
                  </a:lnTo>
                  <a:lnTo>
                    <a:pt x="1680" y="348"/>
                  </a:lnTo>
                  <a:lnTo>
                    <a:pt x="1686" y="342"/>
                  </a:lnTo>
                  <a:lnTo>
                    <a:pt x="1686" y="336"/>
                  </a:lnTo>
                  <a:lnTo>
                    <a:pt x="1692" y="342"/>
                  </a:lnTo>
                  <a:lnTo>
                    <a:pt x="1698" y="342"/>
                  </a:lnTo>
                  <a:lnTo>
                    <a:pt x="1698" y="336"/>
                  </a:lnTo>
                  <a:lnTo>
                    <a:pt x="1698" y="342"/>
                  </a:lnTo>
                  <a:lnTo>
                    <a:pt x="1704" y="342"/>
                  </a:lnTo>
                  <a:lnTo>
                    <a:pt x="1710" y="342"/>
                  </a:lnTo>
                  <a:lnTo>
                    <a:pt x="1710" y="348"/>
                  </a:lnTo>
                  <a:lnTo>
                    <a:pt x="1716" y="348"/>
                  </a:lnTo>
                  <a:lnTo>
                    <a:pt x="1722" y="348"/>
                  </a:lnTo>
                  <a:lnTo>
                    <a:pt x="1722" y="354"/>
                  </a:lnTo>
                  <a:lnTo>
                    <a:pt x="1728" y="354"/>
                  </a:lnTo>
                  <a:lnTo>
                    <a:pt x="1722" y="360"/>
                  </a:lnTo>
                  <a:lnTo>
                    <a:pt x="1728" y="360"/>
                  </a:lnTo>
                  <a:lnTo>
                    <a:pt x="1734" y="366"/>
                  </a:lnTo>
                  <a:lnTo>
                    <a:pt x="1728" y="366"/>
                  </a:lnTo>
                  <a:lnTo>
                    <a:pt x="1728" y="372"/>
                  </a:lnTo>
                  <a:lnTo>
                    <a:pt x="1734" y="372"/>
                  </a:lnTo>
                  <a:lnTo>
                    <a:pt x="1734" y="378"/>
                  </a:lnTo>
                  <a:lnTo>
                    <a:pt x="1740" y="378"/>
                  </a:lnTo>
                  <a:lnTo>
                    <a:pt x="1734" y="378"/>
                  </a:lnTo>
                  <a:lnTo>
                    <a:pt x="1734" y="384"/>
                  </a:lnTo>
                  <a:lnTo>
                    <a:pt x="1740" y="384"/>
                  </a:lnTo>
                  <a:lnTo>
                    <a:pt x="1740" y="390"/>
                  </a:lnTo>
                  <a:lnTo>
                    <a:pt x="1740" y="396"/>
                  </a:lnTo>
                  <a:lnTo>
                    <a:pt x="1746" y="402"/>
                  </a:lnTo>
                  <a:lnTo>
                    <a:pt x="1746" y="396"/>
                  </a:lnTo>
                  <a:lnTo>
                    <a:pt x="1752" y="396"/>
                  </a:lnTo>
                  <a:lnTo>
                    <a:pt x="1752" y="402"/>
                  </a:lnTo>
                  <a:lnTo>
                    <a:pt x="1752" y="396"/>
                  </a:lnTo>
                  <a:lnTo>
                    <a:pt x="1758" y="402"/>
                  </a:lnTo>
                  <a:lnTo>
                    <a:pt x="1764" y="402"/>
                  </a:lnTo>
                  <a:lnTo>
                    <a:pt x="1764" y="408"/>
                  </a:lnTo>
                  <a:lnTo>
                    <a:pt x="1770" y="408"/>
                  </a:lnTo>
                  <a:lnTo>
                    <a:pt x="1776" y="408"/>
                  </a:lnTo>
                  <a:lnTo>
                    <a:pt x="1776" y="414"/>
                  </a:lnTo>
                  <a:lnTo>
                    <a:pt x="1770" y="414"/>
                  </a:lnTo>
                  <a:lnTo>
                    <a:pt x="1770" y="420"/>
                  </a:lnTo>
                  <a:lnTo>
                    <a:pt x="1776" y="420"/>
                  </a:lnTo>
                  <a:lnTo>
                    <a:pt x="1776" y="426"/>
                  </a:lnTo>
                  <a:lnTo>
                    <a:pt x="1782" y="432"/>
                  </a:lnTo>
                  <a:lnTo>
                    <a:pt x="1782" y="438"/>
                  </a:lnTo>
                  <a:lnTo>
                    <a:pt x="1782" y="444"/>
                  </a:lnTo>
                  <a:lnTo>
                    <a:pt x="1788" y="444"/>
                  </a:lnTo>
                  <a:lnTo>
                    <a:pt x="1788" y="438"/>
                  </a:lnTo>
                  <a:lnTo>
                    <a:pt x="1794" y="444"/>
                  </a:lnTo>
                  <a:lnTo>
                    <a:pt x="1800" y="444"/>
                  </a:lnTo>
                  <a:lnTo>
                    <a:pt x="1800" y="438"/>
                  </a:lnTo>
                  <a:lnTo>
                    <a:pt x="1800" y="444"/>
                  </a:lnTo>
                  <a:lnTo>
                    <a:pt x="1806" y="444"/>
                  </a:lnTo>
                  <a:lnTo>
                    <a:pt x="1812" y="444"/>
                  </a:lnTo>
                  <a:lnTo>
                    <a:pt x="1818" y="444"/>
                  </a:lnTo>
                  <a:lnTo>
                    <a:pt x="1818" y="450"/>
                  </a:lnTo>
                  <a:lnTo>
                    <a:pt x="1818" y="444"/>
                  </a:lnTo>
                  <a:lnTo>
                    <a:pt x="1824" y="444"/>
                  </a:lnTo>
                  <a:lnTo>
                    <a:pt x="1824" y="450"/>
                  </a:lnTo>
                  <a:lnTo>
                    <a:pt x="1830" y="450"/>
                  </a:lnTo>
                  <a:lnTo>
                    <a:pt x="1830" y="444"/>
                  </a:lnTo>
                  <a:lnTo>
                    <a:pt x="1836" y="444"/>
                  </a:lnTo>
                  <a:lnTo>
                    <a:pt x="1842" y="438"/>
                  </a:lnTo>
                  <a:lnTo>
                    <a:pt x="1842" y="432"/>
                  </a:lnTo>
                  <a:lnTo>
                    <a:pt x="1848" y="432"/>
                  </a:lnTo>
                  <a:lnTo>
                    <a:pt x="1848" y="426"/>
                  </a:lnTo>
                  <a:lnTo>
                    <a:pt x="1854" y="426"/>
                  </a:lnTo>
                  <a:lnTo>
                    <a:pt x="1854" y="432"/>
                  </a:lnTo>
                  <a:lnTo>
                    <a:pt x="1854" y="438"/>
                  </a:lnTo>
                  <a:lnTo>
                    <a:pt x="1848" y="438"/>
                  </a:lnTo>
                  <a:lnTo>
                    <a:pt x="1848" y="444"/>
                  </a:lnTo>
                  <a:lnTo>
                    <a:pt x="1854" y="444"/>
                  </a:lnTo>
                  <a:lnTo>
                    <a:pt x="1860" y="450"/>
                  </a:lnTo>
                  <a:lnTo>
                    <a:pt x="1854" y="450"/>
                  </a:lnTo>
                  <a:lnTo>
                    <a:pt x="1860" y="450"/>
                  </a:lnTo>
                  <a:lnTo>
                    <a:pt x="1860" y="456"/>
                  </a:lnTo>
                  <a:lnTo>
                    <a:pt x="1860" y="462"/>
                  </a:lnTo>
                  <a:lnTo>
                    <a:pt x="1866" y="462"/>
                  </a:lnTo>
                  <a:lnTo>
                    <a:pt x="1866" y="468"/>
                  </a:lnTo>
                  <a:lnTo>
                    <a:pt x="1872" y="468"/>
                  </a:lnTo>
                  <a:lnTo>
                    <a:pt x="1878" y="468"/>
                  </a:lnTo>
                  <a:lnTo>
                    <a:pt x="1878" y="474"/>
                  </a:lnTo>
                  <a:lnTo>
                    <a:pt x="1878" y="480"/>
                  </a:lnTo>
                  <a:lnTo>
                    <a:pt x="1872" y="474"/>
                  </a:lnTo>
                  <a:lnTo>
                    <a:pt x="1866" y="480"/>
                  </a:lnTo>
                  <a:lnTo>
                    <a:pt x="1860" y="480"/>
                  </a:lnTo>
                  <a:lnTo>
                    <a:pt x="1860" y="474"/>
                  </a:lnTo>
                  <a:lnTo>
                    <a:pt x="1860" y="480"/>
                  </a:lnTo>
                  <a:lnTo>
                    <a:pt x="1854" y="480"/>
                  </a:lnTo>
                  <a:lnTo>
                    <a:pt x="1854" y="486"/>
                  </a:lnTo>
                  <a:lnTo>
                    <a:pt x="1854" y="492"/>
                  </a:lnTo>
                  <a:lnTo>
                    <a:pt x="1854" y="498"/>
                  </a:lnTo>
                  <a:lnTo>
                    <a:pt x="1854" y="504"/>
                  </a:lnTo>
                  <a:lnTo>
                    <a:pt x="1854" y="510"/>
                  </a:lnTo>
                  <a:lnTo>
                    <a:pt x="1848" y="510"/>
                  </a:lnTo>
                  <a:lnTo>
                    <a:pt x="1848" y="516"/>
                  </a:lnTo>
                  <a:lnTo>
                    <a:pt x="1842" y="516"/>
                  </a:lnTo>
                  <a:lnTo>
                    <a:pt x="1842" y="522"/>
                  </a:lnTo>
                  <a:lnTo>
                    <a:pt x="1836" y="522"/>
                  </a:lnTo>
                  <a:lnTo>
                    <a:pt x="1830" y="522"/>
                  </a:lnTo>
                  <a:lnTo>
                    <a:pt x="1830" y="528"/>
                  </a:lnTo>
                  <a:lnTo>
                    <a:pt x="1824" y="528"/>
                  </a:lnTo>
                  <a:lnTo>
                    <a:pt x="1812" y="528"/>
                  </a:lnTo>
                  <a:lnTo>
                    <a:pt x="1806" y="528"/>
                  </a:lnTo>
                  <a:lnTo>
                    <a:pt x="1806" y="534"/>
                  </a:lnTo>
                  <a:lnTo>
                    <a:pt x="1800" y="540"/>
                  </a:lnTo>
                  <a:lnTo>
                    <a:pt x="1800" y="546"/>
                  </a:lnTo>
                  <a:lnTo>
                    <a:pt x="1800" y="552"/>
                  </a:lnTo>
                  <a:lnTo>
                    <a:pt x="1800" y="558"/>
                  </a:lnTo>
                  <a:lnTo>
                    <a:pt x="1800" y="588"/>
                  </a:lnTo>
                  <a:lnTo>
                    <a:pt x="1800" y="594"/>
                  </a:lnTo>
                  <a:lnTo>
                    <a:pt x="1806" y="594"/>
                  </a:lnTo>
                  <a:lnTo>
                    <a:pt x="1806" y="600"/>
                  </a:lnTo>
                  <a:lnTo>
                    <a:pt x="1806" y="606"/>
                  </a:lnTo>
                  <a:lnTo>
                    <a:pt x="1800" y="612"/>
                  </a:lnTo>
                  <a:lnTo>
                    <a:pt x="1800" y="618"/>
                  </a:lnTo>
                  <a:lnTo>
                    <a:pt x="1794" y="618"/>
                  </a:lnTo>
                  <a:lnTo>
                    <a:pt x="1788" y="618"/>
                  </a:lnTo>
                  <a:lnTo>
                    <a:pt x="1788" y="624"/>
                  </a:lnTo>
                  <a:lnTo>
                    <a:pt x="1788" y="618"/>
                  </a:lnTo>
                  <a:lnTo>
                    <a:pt x="1782" y="618"/>
                  </a:lnTo>
                  <a:lnTo>
                    <a:pt x="1782" y="624"/>
                  </a:lnTo>
                  <a:lnTo>
                    <a:pt x="1782" y="618"/>
                  </a:lnTo>
                  <a:lnTo>
                    <a:pt x="1776" y="618"/>
                  </a:lnTo>
                  <a:lnTo>
                    <a:pt x="1770" y="618"/>
                  </a:lnTo>
                  <a:lnTo>
                    <a:pt x="1764" y="618"/>
                  </a:lnTo>
                  <a:lnTo>
                    <a:pt x="1764" y="624"/>
                  </a:lnTo>
                  <a:lnTo>
                    <a:pt x="1758" y="624"/>
                  </a:lnTo>
                  <a:lnTo>
                    <a:pt x="1752" y="624"/>
                  </a:lnTo>
                  <a:lnTo>
                    <a:pt x="1746" y="624"/>
                  </a:lnTo>
                  <a:lnTo>
                    <a:pt x="1740" y="624"/>
                  </a:lnTo>
                  <a:lnTo>
                    <a:pt x="1734" y="624"/>
                  </a:lnTo>
                  <a:lnTo>
                    <a:pt x="1728" y="624"/>
                  </a:lnTo>
                  <a:lnTo>
                    <a:pt x="1722" y="624"/>
                  </a:lnTo>
                  <a:lnTo>
                    <a:pt x="1716" y="624"/>
                  </a:lnTo>
                  <a:lnTo>
                    <a:pt x="1710" y="624"/>
                  </a:lnTo>
                  <a:lnTo>
                    <a:pt x="1710" y="618"/>
                  </a:lnTo>
                  <a:lnTo>
                    <a:pt x="1704" y="618"/>
                  </a:lnTo>
                  <a:lnTo>
                    <a:pt x="1698" y="618"/>
                  </a:lnTo>
                  <a:lnTo>
                    <a:pt x="1698" y="612"/>
                  </a:lnTo>
                  <a:lnTo>
                    <a:pt x="1692" y="612"/>
                  </a:lnTo>
                  <a:lnTo>
                    <a:pt x="1686" y="612"/>
                  </a:lnTo>
                  <a:lnTo>
                    <a:pt x="1686" y="606"/>
                  </a:lnTo>
                  <a:lnTo>
                    <a:pt x="1680" y="606"/>
                  </a:lnTo>
                  <a:lnTo>
                    <a:pt x="1680" y="612"/>
                  </a:lnTo>
                  <a:lnTo>
                    <a:pt x="1680" y="618"/>
                  </a:lnTo>
                  <a:lnTo>
                    <a:pt x="1680" y="624"/>
                  </a:lnTo>
                  <a:lnTo>
                    <a:pt x="1674" y="636"/>
                  </a:lnTo>
                  <a:lnTo>
                    <a:pt x="1674" y="642"/>
                  </a:lnTo>
                  <a:lnTo>
                    <a:pt x="1668" y="648"/>
                  </a:lnTo>
                  <a:lnTo>
                    <a:pt x="1668" y="654"/>
                  </a:lnTo>
                  <a:lnTo>
                    <a:pt x="1668" y="660"/>
                  </a:lnTo>
                  <a:lnTo>
                    <a:pt x="1668" y="666"/>
                  </a:lnTo>
                  <a:lnTo>
                    <a:pt x="1662" y="672"/>
                  </a:lnTo>
                  <a:lnTo>
                    <a:pt x="1656" y="678"/>
                  </a:lnTo>
                  <a:lnTo>
                    <a:pt x="1656" y="684"/>
                  </a:lnTo>
                  <a:lnTo>
                    <a:pt x="1656" y="690"/>
                  </a:lnTo>
                  <a:lnTo>
                    <a:pt x="1656" y="696"/>
                  </a:lnTo>
                  <a:lnTo>
                    <a:pt x="1650" y="696"/>
                  </a:lnTo>
                  <a:lnTo>
                    <a:pt x="1650" y="702"/>
                  </a:lnTo>
                  <a:lnTo>
                    <a:pt x="1650" y="708"/>
                  </a:lnTo>
                  <a:lnTo>
                    <a:pt x="1650" y="714"/>
                  </a:lnTo>
                  <a:lnTo>
                    <a:pt x="1644" y="714"/>
                  </a:lnTo>
                  <a:lnTo>
                    <a:pt x="1644" y="720"/>
                  </a:lnTo>
                  <a:lnTo>
                    <a:pt x="1650" y="720"/>
                  </a:lnTo>
                  <a:lnTo>
                    <a:pt x="1656" y="726"/>
                  </a:lnTo>
                  <a:lnTo>
                    <a:pt x="1662" y="726"/>
                  </a:lnTo>
                  <a:lnTo>
                    <a:pt x="1662" y="732"/>
                  </a:lnTo>
                  <a:lnTo>
                    <a:pt x="1662" y="738"/>
                  </a:lnTo>
                  <a:lnTo>
                    <a:pt x="1662" y="744"/>
                  </a:lnTo>
                  <a:lnTo>
                    <a:pt x="1656" y="744"/>
                  </a:lnTo>
                  <a:lnTo>
                    <a:pt x="1650" y="744"/>
                  </a:lnTo>
                  <a:lnTo>
                    <a:pt x="1650" y="738"/>
                  </a:lnTo>
                  <a:lnTo>
                    <a:pt x="1644" y="738"/>
                  </a:lnTo>
                  <a:lnTo>
                    <a:pt x="1644" y="744"/>
                  </a:lnTo>
                  <a:lnTo>
                    <a:pt x="1638" y="744"/>
                  </a:lnTo>
                  <a:lnTo>
                    <a:pt x="1638" y="738"/>
                  </a:lnTo>
                  <a:lnTo>
                    <a:pt x="1632" y="738"/>
                  </a:lnTo>
                  <a:lnTo>
                    <a:pt x="1626" y="732"/>
                  </a:lnTo>
                  <a:lnTo>
                    <a:pt x="1620" y="732"/>
                  </a:lnTo>
                  <a:lnTo>
                    <a:pt x="1614" y="732"/>
                  </a:lnTo>
                  <a:lnTo>
                    <a:pt x="1614" y="738"/>
                  </a:lnTo>
                  <a:lnTo>
                    <a:pt x="1608" y="738"/>
                  </a:lnTo>
                  <a:lnTo>
                    <a:pt x="1602" y="738"/>
                  </a:lnTo>
                  <a:lnTo>
                    <a:pt x="1602" y="744"/>
                  </a:lnTo>
                  <a:lnTo>
                    <a:pt x="1596" y="738"/>
                  </a:lnTo>
                  <a:lnTo>
                    <a:pt x="1596" y="744"/>
                  </a:lnTo>
                  <a:lnTo>
                    <a:pt x="1590" y="744"/>
                  </a:lnTo>
                  <a:lnTo>
                    <a:pt x="1584" y="744"/>
                  </a:lnTo>
                  <a:lnTo>
                    <a:pt x="1584" y="750"/>
                  </a:lnTo>
                  <a:lnTo>
                    <a:pt x="1578" y="744"/>
                  </a:lnTo>
                  <a:lnTo>
                    <a:pt x="1572" y="744"/>
                  </a:lnTo>
                  <a:lnTo>
                    <a:pt x="1578" y="744"/>
                  </a:lnTo>
                  <a:lnTo>
                    <a:pt x="1572" y="750"/>
                  </a:lnTo>
                  <a:lnTo>
                    <a:pt x="1566" y="750"/>
                  </a:lnTo>
                  <a:lnTo>
                    <a:pt x="1560" y="750"/>
                  </a:lnTo>
                  <a:lnTo>
                    <a:pt x="1560" y="756"/>
                  </a:lnTo>
                  <a:lnTo>
                    <a:pt x="1554" y="750"/>
                  </a:lnTo>
                  <a:lnTo>
                    <a:pt x="1554" y="756"/>
                  </a:lnTo>
                  <a:lnTo>
                    <a:pt x="1548" y="756"/>
                  </a:lnTo>
                  <a:lnTo>
                    <a:pt x="1548" y="750"/>
                  </a:lnTo>
                  <a:lnTo>
                    <a:pt x="1548" y="756"/>
                  </a:lnTo>
                  <a:lnTo>
                    <a:pt x="1542" y="756"/>
                  </a:lnTo>
                  <a:lnTo>
                    <a:pt x="1542" y="762"/>
                  </a:lnTo>
                  <a:lnTo>
                    <a:pt x="1536" y="762"/>
                  </a:lnTo>
                  <a:lnTo>
                    <a:pt x="1542" y="762"/>
                  </a:lnTo>
                  <a:lnTo>
                    <a:pt x="1542" y="768"/>
                  </a:lnTo>
                  <a:lnTo>
                    <a:pt x="1548" y="768"/>
                  </a:lnTo>
                  <a:lnTo>
                    <a:pt x="1548" y="774"/>
                  </a:lnTo>
                  <a:lnTo>
                    <a:pt x="1554" y="774"/>
                  </a:lnTo>
                  <a:lnTo>
                    <a:pt x="1560" y="774"/>
                  </a:lnTo>
                  <a:lnTo>
                    <a:pt x="1560" y="780"/>
                  </a:lnTo>
                  <a:lnTo>
                    <a:pt x="1560" y="786"/>
                  </a:lnTo>
                  <a:lnTo>
                    <a:pt x="1560" y="792"/>
                  </a:lnTo>
                  <a:lnTo>
                    <a:pt x="1560" y="798"/>
                  </a:lnTo>
                  <a:lnTo>
                    <a:pt x="1560" y="804"/>
                  </a:lnTo>
                  <a:lnTo>
                    <a:pt x="1560" y="810"/>
                  </a:lnTo>
                  <a:lnTo>
                    <a:pt x="1560" y="816"/>
                  </a:lnTo>
                  <a:lnTo>
                    <a:pt x="1566" y="816"/>
                  </a:lnTo>
                  <a:lnTo>
                    <a:pt x="1566" y="822"/>
                  </a:lnTo>
                  <a:lnTo>
                    <a:pt x="1560" y="822"/>
                  </a:lnTo>
                  <a:lnTo>
                    <a:pt x="1566" y="822"/>
                  </a:lnTo>
                  <a:lnTo>
                    <a:pt x="1566" y="828"/>
                  </a:lnTo>
                  <a:lnTo>
                    <a:pt x="1566" y="834"/>
                  </a:lnTo>
                  <a:lnTo>
                    <a:pt x="1566" y="840"/>
                  </a:lnTo>
                  <a:lnTo>
                    <a:pt x="1572" y="840"/>
                  </a:lnTo>
                  <a:lnTo>
                    <a:pt x="1572" y="846"/>
                  </a:lnTo>
                  <a:lnTo>
                    <a:pt x="1572" y="852"/>
                  </a:lnTo>
                  <a:lnTo>
                    <a:pt x="1578" y="852"/>
                  </a:lnTo>
                  <a:lnTo>
                    <a:pt x="1578" y="858"/>
                  </a:lnTo>
                  <a:lnTo>
                    <a:pt x="1572" y="864"/>
                  </a:lnTo>
                  <a:lnTo>
                    <a:pt x="1578" y="864"/>
                  </a:lnTo>
                  <a:lnTo>
                    <a:pt x="1578" y="870"/>
                  </a:lnTo>
                  <a:lnTo>
                    <a:pt x="1578" y="876"/>
                  </a:lnTo>
                  <a:lnTo>
                    <a:pt x="1572" y="876"/>
                  </a:lnTo>
                  <a:lnTo>
                    <a:pt x="1566" y="882"/>
                  </a:lnTo>
                  <a:lnTo>
                    <a:pt x="1560" y="882"/>
                  </a:lnTo>
                  <a:lnTo>
                    <a:pt x="1560" y="888"/>
                  </a:lnTo>
                  <a:lnTo>
                    <a:pt x="1566" y="888"/>
                  </a:lnTo>
                  <a:lnTo>
                    <a:pt x="1572" y="888"/>
                  </a:lnTo>
                  <a:lnTo>
                    <a:pt x="1566" y="888"/>
                  </a:lnTo>
                  <a:lnTo>
                    <a:pt x="1566" y="894"/>
                  </a:lnTo>
                  <a:lnTo>
                    <a:pt x="1560" y="894"/>
                  </a:lnTo>
                  <a:lnTo>
                    <a:pt x="1554" y="894"/>
                  </a:lnTo>
                  <a:lnTo>
                    <a:pt x="1560" y="894"/>
                  </a:lnTo>
                  <a:lnTo>
                    <a:pt x="1554" y="894"/>
                  </a:lnTo>
                  <a:lnTo>
                    <a:pt x="1554" y="900"/>
                  </a:lnTo>
                  <a:lnTo>
                    <a:pt x="1554" y="906"/>
                  </a:lnTo>
                  <a:lnTo>
                    <a:pt x="1548" y="906"/>
                  </a:lnTo>
                  <a:lnTo>
                    <a:pt x="1548" y="912"/>
                  </a:lnTo>
                  <a:lnTo>
                    <a:pt x="1554" y="912"/>
                  </a:lnTo>
                  <a:lnTo>
                    <a:pt x="1554" y="918"/>
                  </a:lnTo>
                  <a:lnTo>
                    <a:pt x="1554" y="924"/>
                  </a:lnTo>
                  <a:lnTo>
                    <a:pt x="1554" y="930"/>
                  </a:lnTo>
                  <a:close/>
                  <a:moveTo>
                    <a:pt x="294" y="702"/>
                  </a:moveTo>
                  <a:lnTo>
                    <a:pt x="300" y="702"/>
                  </a:lnTo>
                  <a:lnTo>
                    <a:pt x="300" y="714"/>
                  </a:lnTo>
                  <a:lnTo>
                    <a:pt x="294" y="714"/>
                  </a:lnTo>
                  <a:lnTo>
                    <a:pt x="294" y="702"/>
                  </a:lnTo>
                  <a:close/>
                </a:path>
              </a:pathLst>
            </a:custGeom>
            <a:solidFill>
              <a:srgbClr val="007DB5"/>
            </a:solidFill>
            <a:ln w="9525">
              <a:noFill/>
              <a:round/>
              <a:headEnd/>
              <a:tailEnd/>
            </a:ln>
          </p:spPr>
          <p:txBody>
            <a:bodyPr rtlCol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9" name="TextBox 298"/>
            <p:cNvSpPr txBox="1">
              <a:spLocks/>
            </p:cNvSpPr>
            <p:nvPr/>
          </p:nvSpPr>
          <p:spPr>
            <a:xfrm>
              <a:off x="13974694" y="3647241"/>
              <a:ext cx="2380387" cy="2669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algn="l" defTabSz="895350" rtl="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algn="l" defTabSz="895350" rtl="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algn="l" defTabSz="895350" rtl="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7DB5"/>
                </a:buClr>
              </a:pPr>
              <a:r>
                <a:rPr lang="ru" sz="900" dirty="0">
                  <a:solidFill>
                    <a:srgbClr val="000000"/>
                  </a:solidFill>
                  <a:latin typeface="Cambria" panose="02040503050406030204" pitchFamily="18" charset="0"/>
                </a:rPr>
                <a:t>Инвестиции на сумму более </a:t>
              </a:r>
              <a:r>
                <a:rPr lang="ru" sz="900" b="1" dirty="0">
                  <a:solidFill>
                    <a:srgbClr val="007DB5"/>
                  </a:solidFill>
                  <a:latin typeface="Cambria" panose="02040503050406030204" pitchFamily="18" charset="0"/>
                </a:rPr>
                <a:t>20 млн евро на один магазин и 170 млн евро в общей сложности</a:t>
              </a:r>
              <a:endParaRPr lang="en-US" sz="900" b="1" dirty="0">
                <a:solidFill>
                  <a:srgbClr val="007DB5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0" name="Freeform 9"/>
            <p:cNvSpPr>
              <a:spLocks noEditPoints="1"/>
            </p:cNvSpPr>
            <p:nvPr/>
          </p:nvSpPr>
          <p:spPr bwMode="auto">
            <a:xfrm>
              <a:off x="13658336" y="3629760"/>
              <a:ext cx="220697" cy="185055"/>
            </a:xfrm>
            <a:custGeom>
              <a:avLst/>
              <a:gdLst>
                <a:gd name="T0" fmla="*/ 74 w 117"/>
                <a:gd name="T1" fmla="*/ 15 h 137"/>
                <a:gd name="T2" fmla="*/ 80 w 117"/>
                <a:gd name="T3" fmla="*/ 0 h 137"/>
                <a:gd name="T4" fmla="*/ 60 w 117"/>
                <a:gd name="T5" fmla="*/ 6 h 137"/>
                <a:gd name="T6" fmla="*/ 40 w 117"/>
                <a:gd name="T7" fmla="*/ 0 h 137"/>
                <a:gd name="T8" fmla="*/ 46 w 117"/>
                <a:gd name="T9" fmla="*/ 15 h 137"/>
                <a:gd name="T10" fmla="*/ 74 w 117"/>
                <a:gd name="T11" fmla="*/ 15 h 137"/>
                <a:gd name="T12" fmla="*/ 73 w 117"/>
                <a:gd name="T13" fmla="*/ 20 h 137"/>
                <a:gd name="T14" fmla="*/ 60 w 117"/>
                <a:gd name="T15" fmla="*/ 22 h 137"/>
                <a:gd name="T16" fmla="*/ 60 w 117"/>
                <a:gd name="T17" fmla="*/ 22 h 137"/>
                <a:gd name="T18" fmla="*/ 46 w 117"/>
                <a:gd name="T19" fmla="*/ 20 h 137"/>
                <a:gd name="T20" fmla="*/ 42 w 117"/>
                <a:gd name="T21" fmla="*/ 23 h 137"/>
                <a:gd name="T22" fmla="*/ 45 w 117"/>
                <a:gd name="T23" fmla="*/ 28 h 137"/>
                <a:gd name="T24" fmla="*/ 60 w 117"/>
                <a:gd name="T25" fmla="*/ 30 h 137"/>
                <a:gd name="T26" fmla="*/ 60 w 117"/>
                <a:gd name="T27" fmla="*/ 30 h 137"/>
                <a:gd name="T28" fmla="*/ 75 w 117"/>
                <a:gd name="T29" fmla="*/ 28 h 137"/>
                <a:gd name="T30" fmla="*/ 78 w 117"/>
                <a:gd name="T31" fmla="*/ 23 h 137"/>
                <a:gd name="T32" fmla="*/ 73 w 117"/>
                <a:gd name="T33" fmla="*/ 20 h 137"/>
                <a:gd name="T34" fmla="*/ 76 w 117"/>
                <a:gd name="T35" fmla="*/ 33 h 137"/>
                <a:gd name="T36" fmla="*/ 44 w 117"/>
                <a:gd name="T37" fmla="*/ 33 h 137"/>
                <a:gd name="T38" fmla="*/ 0 w 117"/>
                <a:gd name="T39" fmla="*/ 93 h 137"/>
                <a:gd name="T40" fmla="*/ 59 w 117"/>
                <a:gd name="T41" fmla="*/ 137 h 137"/>
                <a:gd name="T42" fmla="*/ 117 w 117"/>
                <a:gd name="T43" fmla="*/ 93 h 137"/>
                <a:gd name="T44" fmla="*/ 76 w 117"/>
                <a:gd name="T45" fmla="*/ 33 h 137"/>
                <a:gd name="T46" fmla="*/ 62 w 117"/>
                <a:gd name="T47" fmla="*/ 106 h 137"/>
                <a:gd name="T48" fmla="*/ 62 w 117"/>
                <a:gd name="T49" fmla="*/ 113 h 137"/>
                <a:gd name="T50" fmla="*/ 55 w 117"/>
                <a:gd name="T51" fmla="*/ 113 h 137"/>
                <a:gd name="T52" fmla="*/ 55 w 117"/>
                <a:gd name="T53" fmla="*/ 107 h 137"/>
                <a:gd name="T54" fmla="*/ 43 w 117"/>
                <a:gd name="T55" fmla="*/ 104 h 137"/>
                <a:gd name="T56" fmla="*/ 45 w 117"/>
                <a:gd name="T57" fmla="*/ 95 h 137"/>
                <a:gd name="T58" fmla="*/ 57 w 117"/>
                <a:gd name="T59" fmla="*/ 98 h 137"/>
                <a:gd name="T60" fmla="*/ 64 w 117"/>
                <a:gd name="T61" fmla="*/ 94 h 137"/>
                <a:gd name="T62" fmla="*/ 56 w 117"/>
                <a:gd name="T63" fmla="*/ 88 h 137"/>
                <a:gd name="T64" fmla="*/ 44 w 117"/>
                <a:gd name="T65" fmla="*/ 75 h 137"/>
                <a:gd name="T66" fmla="*/ 56 w 117"/>
                <a:gd name="T67" fmla="*/ 62 h 137"/>
                <a:gd name="T68" fmla="*/ 56 w 117"/>
                <a:gd name="T69" fmla="*/ 56 h 137"/>
                <a:gd name="T70" fmla="*/ 63 w 117"/>
                <a:gd name="T71" fmla="*/ 56 h 137"/>
                <a:gd name="T72" fmla="*/ 63 w 117"/>
                <a:gd name="T73" fmla="*/ 62 h 137"/>
                <a:gd name="T74" fmla="*/ 73 w 117"/>
                <a:gd name="T75" fmla="*/ 64 h 137"/>
                <a:gd name="T76" fmla="*/ 71 w 117"/>
                <a:gd name="T77" fmla="*/ 72 h 137"/>
                <a:gd name="T78" fmla="*/ 61 w 117"/>
                <a:gd name="T79" fmla="*/ 70 h 137"/>
                <a:gd name="T80" fmla="*/ 55 w 117"/>
                <a:gd name="T81" fmla="*/ 74 h 137"/>
                <a:gd name="T82" fmla="*/ 63 w 117"/>
                <a:gd name="T83" fmla="*/ 80 h 137"/>
                <a:gd name="T84" fmla="*/ 75 w 117"/>
                <a:gd name="T85" fmla="*/ 93 h 137"/>
                <a:gd name="T86" fmla="*/ 62 w 117"/>
                <a:gd name="T87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137">
                  <a:moveTo>
                    <a:pt x="74" y="15"/>
                  </a:moveTo>
                  <a:cubicBezTo>
                    <a:pt x="76" y="12"/>
                    <a:pt x="78" y="8"/>
                    <a:pt x="80" y="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4" y="13"/>
                    <a:pt x="46" y="15"/>
                  </a:cubicBezTo>
                  <a:cubicBezTo>
                    <a:pt x="54" y="17"/>
                    <a:pt x="68" y="18"/>
                    <a:pt x="74" y="15"/>
                  </a:cubicBezTo>
                  <a:close/>
                  <a:moveTo>
                    <a:pt x="73" y="20"/>
                  </a:moveTo>
                  <a:cubicBezTo>
                    <a:pt x="70" y="21"/>
                    <a:pt x="65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4" y="22"/>
                    <a:pt x="49" y="21"/>
                    <a:pt x="46" y="20"/>
                  </a:cubicBezTo>
                  <a:cubicBezTo>
                    <a:pt x="44" y="20"/>
                    <a:pt x="42" y="21"/>
                    <a:pt x="42" y="23"/>
                  </a:cubicBezTo>
                  <a:cubicBezTo>
                    <a:pt x="41" y="26"/>
                    <a:pt x="43" y="28"/>
                    <a:pt x="45" y="28"/>
                  </a:cubicBezTo>
                  <a:cubicBezTo>
                    <a:pt x="48" y="29"/>
                    <a:pt x="53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30"/>
                    <a:pt x="71" y="29"/>
                    <a:pt x="75" y="28"/>
                  </a:cubicBezTo>
                  <a:cubicBezTo>
                    <a:pt x="77" y="28"/>
                    <a:pt x="78" y="26"/>
                    <a:pt x="78" y="23"/>
                  </a:cubicBezTo>
                  <a:cubicBezTo>
                    <a:pt x="77" y="21"/>
                    <a:pt x="75" y="20"/>
                    <a:pt x="73" y="20"/>
                  </a:cubicBezTo>
                  <a:close/>
                  <a:moveTo>
                    <a:pt x="76" y="33"/>
                  </a:moveTo>
                  <a:cubicBezTo>
                    <a:pt x="70" y="35"/>
                    <a:pt x="51" y="36"/>
                    <a:pt x="44" y="33"/>
                  </a:cubicBezTo>
                  <a:cubicBezTo>
                    <a:pt x="25" y="45"/>
                    <a:pt x="0" y="61"/>
                    <a:pt x="0" y="93"/>
                  </a:cubicBezTo>
                  <a:cubicBezTo>
                    <a:pt x="0" y="117"/>
                    <a:pt x="21" y="137"/>
                    <a:pt x="59" y="137"/>
                  </a:cubicBezTo>
                  <a:cubicBezTo>
                    <a:pt x="96" y="137"/>
                    <a:pt x="117" y="114"/>
                    <a:pt x="117" y="93"/>
                  </a:cubicBezTo>
                  <a:cubicBezTo>
                    <a:pt x="117" y="61"/>
                    <a:pt x="94" y="45"/>
                    <a:pt x="76" y="33"/>
                  </a:cubicBezTo>
                  <a:close/>
                  <a:moveTo>
                    <a:pt x="62" y="106"/>
                  </a:moveTo>
                  <a:cubicBezTo>
                    <a:pt x="62" y="113"/>
                    <a:pt x="62" y="113"/>
                    <a:pt x="62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1" y="106"/>
                    <a:pt x="46" y="105"/>
                    <a:pt x="43" y="104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8" y="97"/>
                    <a:pt x="53" y="98"/>
                    <a:pt x="57" y="98"/>
                  </a:cubicBezTo>
                  <a:cubicBezTo>
                    <a:pt x="61" y="98"/>
                    <a:pt x="64" y="97"/>
                    <a:pt x="64" y="94"/>
                  </a:cubicBezTo>
                  <a:cubicBezTo>
                    <a:pt x="64" y="91"/>
                    <a:pt x="62" y="90"/>
                    <a:pt x="56" y="88"/>
                  </a:cubicBezTo>
                  <a:cubicBezTo>
                    <a:pt x="49" y="85"/>
                    <a:pt x="44" y="82"/>
                    <a:pt x="44" y="75"/>
                  </a:cubicBezTo>
                  <a:cubicBezTo>
                    <a:pt x="44" y="69"/>
                    <a:pt x="48" y="64"/>
                    <a:pt x="56" y="6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7" y="62"/>
                    <a:pt x="70" y="63"/>
                    <a:pt x="73" y="64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69" y="71"/>
                    <a:pt x="66" y="70"/>
                    <a:pt x="61" y="70"/>
                  </a:cubicBezTo>
                  <a:cubicBezTo>
                    <a:pt x="56" y="70"/>
                    <a:pt x="55" y="72"/>
                    <a:pt x="55" y="74"/>
                  </a:cubicBezTo>
                  <a:cubicBezTo>
                    <a:pt x="55" y="76"/>
                    <a:pt x="57" y="78"/>
                    <a:pt x="63" y="80"/>
                  </a:cubicBezTo>
                  <a:cubicBezTo>
                    <a:pt x="71" y="83"/>
                    <a:pt x="75" y="87"/>
                    <a:pt x="75" y="93"/>
                  </a:cubicBezTo>
                  <a:cubicBezTo>
                    <a:pt x="75" y="99"/>
                    <a:pt x="70" y="105"/>
                    <a:pt x="62" y="106"/>
                  </a:cubicBezTo>
                  <a:close/>
                </a:path>
              </a:pathLst>
            </a:custGeom>
            <a:solidFill>
              <a:srgbClr val="007DB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1" name="TextBox 300"/>
            <p:cNvSpPr txBox="1">
              <a:spLocks/>
            </p:cNvSpPr>
            <p:nvPr/>
          </p:nvSpPr>
          <p:spPr>
            <a:xfrm>
              <a:off x="15420667" y="3430802"/>
              <a:ext cx="1378107" cy="889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algn="l" defTabSz="895350" rtl="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algn="l" defTabSz="895350" rtl="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algn="l" defTabSz="895350" rtl="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7DB5"/>
                </a:buClr>
              </a:pPr>
              <a:r>
                <a:rPr lang="ru" sz="900" b="1" dirty="0">
                  <a:solidFill>
                    <a:srgbClr val="007DB5"/>
                  </a:solidFill>
                  <a:latin typeface="Cambria" panose="02040503050406030204" pitchFamily="18" charset="0"/>
                </a:rPr>
                <a:t>8 магазинов</a:t>
              </a:r>
              <a:r>
                <a:rPr lang="ru" sz="900" dirty="0">
                  <a:solidFill>
                    <a:srgbClr val="007DB5"/>
                  </a:solidFill>
                  <a:latin typeface="Cambria" panose="02040503050406030204" pitchFamily="18" charset="0"/>
                </a:rPr>
                <a:t> </a:t>
              </a:r>
              <a:r>
                <a:rPr lang="ru" sz="900" dirty="0">
                  <a:solidFill>
                    <a:srgbClr val="000000"/>
                  </a:solidFill>
                  <a:latin typeface="Cambria" panose="02040503050406030204" pitchFamily="18" charset="0"/>
                </a:rPr>
                <a:t>в 7 </a:t>
              </a:r>
              <a:r>
                <a:rPr lang="ru" sz="90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городах</a:t>
              </a:r>
              <a:endParaRPr lang="en-US" sz="90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2" name="Freeform 8"/>
            <p:cNvSpPr>
              <a:spLocks noEditPoints="1"/>
            </p:cNvSpPr>
            <p:nvPr/>
          </p:nvSpPr>
          <p:spPr bwMode="auto">
            <a:xfrm>
              <a:off x="15108700" y="3382110"/>
              <a:ext cx="241437" cy="161334"/>
            </a:xfrm>
            <a:custGeom>
              <a:avLst/>
              <a:gdLst>
                <a:gd name="T0" fmla="*/ 267 w 283"/>
                <a:gd name="T1" fmla="*/ 49 h 219"/>
                <a:gd name="T2" fmla="*/ 184 w 283"/>
                <a:gd name="T3" fmla="*/ 21 h 219"/>
                <a:gd name="T4" fmla="*/ 99 w 283"/>
                <a:gd name="T5" fmla="*/ 20 h 219"/>
                <a:gd name="T6" fmla="*/ 16 w 283"/>
                <a:gd name="T7" fmla="*/ 49 h 219"/>
                <a:gd name="T8" fmla="*/ 1 w 283"/>
                <a:gd name="T9" fmla="*/ 90 h 219"/>
                <a:gd name="T10" fmla="*/ 16 w 283"/>
                <a:gd name="T11" fmla="*/ 112 h 219"/>
                <a:gd name="T12" fmla="*/ 276 w 283"/>
                <a:gd name="T13" fmla="*/ 219 h 219"/>
                <a:gd name="T14" fmla="*/ 270 w 283"/>
                <a:gd name="T15" fmla="*/ 112 h 219"/>
                <a:gd name="T16" fmla="*/ 67 w 283"/>
                <a:gd name="T17" fmla="*/ 90 h 219"/>
                <a:gd name="T18" fmla="*/ 88 w 283"/>
                <a:gd name="T19" fmla="*/ 90 h 219"/>
                <a:gd name="T20" fmla="*/ 67 w 283"/>
                <a:gd name="T21" fmla="*/ 90 h 219"/>
                <a:gd name="T22" fmla="*/ 206 w 283"/>
                <a:gd name="T23" fmla="*/ 106 h 219"/>
                <a:gd name="T24" fmla="*/ 188 w 283"/>
                <a:gd name="T25" fmla="*/ 58 h 219"/>
                <a:gd name="T26" fmla="*/ 113 w 283"/>
                <a:gd name="T27" fmla="*/ 58 h 219"/>
                <a:gd name="T28" fmla="*/ 131 w 283"/>
                <a:gd name="T29" fmla="*/ 100 h 219"/>
                <a:gd name="T30" fmla="*/ 173 w 283"/>
                <a:gd name="T31" fmla="*/ 90 h 219"/>
                <a:gd name="T32" fmla="*/ 152 w 283"/>
                <a:gd name="T33" fmla="*/ 100 h 219"/>
                <a:gd name="T34" fmla="*/ 170 w 283"/>
                <a:gd name="T35" fmla="*/ 58 h 219"/>
                <a:gd name="T36" fmla="*/ 131 w 283"/>
                <a:gd name="T37" fmla="*/ 180 h 219"/>
                <a:gd name="T38" fmla="*/ 141 w 283"/>
                <a:gd name="T39" fmla="*/ 200 h 219"/>
                <a:gd name="T40" fmla="*/ 115 w 283"/>
                <a:gd name="T41" fmla="*/ 175 h 219"/>
                <a:gd name="T42" fmla="*/ 122 w 283"/>
                <a:gd name="T43" fmla="*/ 112 h 219"/>
                <a:gd name="T44" fmla="*/ 152 w 283"/>
                <a:gd name="T45" fmla="*/ 108 h 219"/>
                <a:gd name="T46" fmla="*/ 165 w 283"/>
                <a:gd name="T47" fmla="*/ 154 h 219"/>
                <a:gd name="T48" fmla="*/ 251 w 283"/>
                <a:gd name="T49" fmla="*/ 176 h 219"/>
                <a:gd name="T50" fmla="*/ 236 w 283"/>
                <a:gd name="T51" fmla="*/ 189 h 219"/>
                <a:gd name="T52" fmla="*/ 238 w 283"/>
                <a:gd name="T53" fmla="*/ 181 h 219"/>
                <a:gd name="T54" fmla="*/ 246 w 283"/>
                <a:gd name="T55" fmla="*/ 172 h 219"/>
                <a:gd name="T56" fmla="*/ 235 w 283"/>
                <a:gd name="T57" fmla="*/ 157 h 219"/>
                <a:gd name="T58" fmla="*/ 223 w 283"/>
                <a:gd name="T59" fmla="*/ 159 h 219"/>
                <a:gd name="T60" fmla="*/ 218 w 283"/>
                <a:gd name="T61" fmla="*/ 164 h 219"/>
                <a:gd name="T62" fmla="*/ 218 w 283"/>
                <a:gd name="T63" fmla="*/ 175 h 219"/>
                <a:gd name="T64" fmla="*/ 223 w 283"/>
                <a:gd name="T65" fmla="*/ 181 h 219"/>
                <a:gd name="T66" fmla="*/ 186 w 283"/>
                <a:gd name="T67" fmla="*/ 130 h 219"/>
                <a:gd name="T68" fmla="*/ 195 w 283"/>
                <a:gd name="T69" fmla="*/ 108 h 219"/>
                <a:gd name="T70" fmla="*/ 227 w 283"/>
                <a:gd name="T71" fmla="*/ 112 h 219"/>
                <a:gd name="T72" fmla="*/ 251 w 283"/>
                <a:gd name="T73" fmla="*/ 161 h 219"/>
                <a:gd name="T74" fmla="*/ 77 w 283"/>
                <a:gd name="T75" fmla="*/ 112 h 219"/>
                <a:gd name="T76" fmla="*/ 98 w 283"/>
                <a:gd name="T77" fmla="*/ 176 h 219"/>
                <a:gd name="T78" fmla="*/ 61 w 283"/>
                <a:gd name="T79" fmla="*/ 189 h 219"/>
                <a:gd name="T80" fmla="*/ 67 w 283"/>
                <a:gd name="T81" fmla="*/ 176 h 219"/>
                <a:gd name="T82" fmla="*/ 64 w 283"/>
                <a:gd name="T83" fmla="*/ 161 h 219"/>
                <a:gd name="T84" fmla="*/ 47 w 283"/>
                <a:gd name="T85" fmla="*/ 159 h 219"/>
                <a:gd name="T86" fmla="*/ 42 w 283"/>
                <a:gd name="T87" fmla="*/ 165 h 219"/>
                <a:gd name="T88" fmla="*/ 42 w 283"/>
                <a:gd name="T89" fmla="*/ 176 h 219"/>
                <a:gd name="T90" fmla="*/ 47 w 283"/>
                <a:gd name="T91" fmla="*/ 189 h 219"/>
                <a:gd name="T92" fmla="*/ 34 w 283"/>
                <a:gd name="T93" fmla="*/ 112 h 219"/>
                <a:gd name="T94" fmla="*/ 46 w 283"/>
                <a:gd name="T95" fmla="*/ 109 h 219"/>
                <a:gd name="T96" fmla="*/ 259 w 283"/>
                <a:gd name="T97" fmla="*/ 90 h 219"/>
                <a:gd name="T98" fmla="*/ 238 w 283"/>
                <a:gd name="T99" fmla="*/ 90 h 219"/>
                <a:gd name="T100" fmla="*/ 47 w 283"/>
                <a:gd name="T101" fmla="*/ 28 h 219"/>
                <a:gd name="T102" fmla="*/ 158 w 283"/>
                <a:gd name="T103" fmla="*/ 7 h 219"/>
                <a:gd name="T104" fmla="*/ 236 w 283"/>
                <a:gd name="T105" fmla="*/ 49 h 219"/>
                <a:gd name="T106" fmla="*/ 46 w 283"/>
                <a:gd name="T107" fmla="*/ 90 h 219"/>
                <a:gd name="T108" fmla="*/ 24 w 283"/>
                <a:gd name="T109" fmla="*/ 100 h 219"/>
                <a:gd name="T110" fmla="*/ 38 w 283"/>
                <a:gd name="T111" fmla="*/ 5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219">
                  <a:moveTo>
                    <a:pt x="282" y="90"/>
                  </a:moveTo>
                  <a:cubicBezTo>
                    <a:pt x="267" y="59"/>
                    <a:pt x="267" y="59"/>
                    <a:pt x="267" y="5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44" y="49"/>
                    <a:pt x="244" y="49"/>
                    <a:pt x="244" y="49"/>
                  </a:cubicBezTo>
                  <a:cubicBezTo>
                    <a:pt x="244" y="21"/>
                    <a:pt x="244" y="21"/>
                    <a:pt x="24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9"/>
                    <a:pt x="175" y="0"/>
                    <a:pt x="164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8" y="0"/>
                    <a:pt x="99" y="9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8"/>
                    <a:pt x="6" y="112"/>
                    <a:pt x="13" y="112"/>
                  </a:cubicBezTo>
                  <a:cubicBezTo>
                    <a:pt x="14" y="112"/>
                    <a:pt x="15" y="112"/>
                    <a:pt x="16" y="112"/>
                  </a:cubicBezTo>
                  <a:cubicBezTo>
                    <a:pt x="16" y="207"/>
                    <a:pt x="16" y="207"/>
                    <a:pt x="16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6" y="207"/>
                    <a:pt x="276" y="207"/>
                    <a:pt x="276" y="207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8" y="112"/>
                    <a:pt x="269" y="112"/>
                    <a:pt x="270" y="112"/>
                  </a:cubicBezTo>
                  <a:cubicBezTo>
                    <a:pt x="277" y="112"/>
                    <a:pt x="283" y="108"/>
                    <a:pt x="283" y="102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2"/>
                    <a:pt x="283" y="91"/>
                    <a:pt x="282" y="90"/>
                  </a:cubicBezTo>
                  <a:close/>
                  <a:moveTo>
                    <a:pt x="67" y="90"/>
                  </a:moveTo>
                  <a:cubicBezTo>
                    <a:pt x="76" y="58"/>
                    <a:pt x="76" y="58"/>
                    <a:pt x="76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103"/>
                    <a:pt x="83" y="106"/>
                    <a:pt x="77" y="106"/>
                  </a:cubicBezTo>
                  <a:cubicBezTo>
                    <a:pt x="72" y="106"/>
                    <a:pt x="67" y="103"/>
                    <a:pt x="67" y="100"/>
                  </a:cubicBezTo>
                  <a:cubicBezTo>
                    <a:pt x="67" y="90"/>
                    <a:pt x="67" y="90"/>
                    <a:pt x="67" y="90"/>
                  </a:cubicBezTo>
                  <a:close/>
                  <a:moveTo>
                    <a:pt x="216" y="90"/>
                  </a:moveTo>
                  <a:cubicBezTo>
                    <a:pt x="216" y="90"/>
                    <a:pt x="216" y="90"/>
                    <a:pt x="216" y="90"/>
                  </a:cubicBezTo>
                  <a:cubicBezTo>
                    <a:pt x="216" y="100"/>
                    <a:pt x="216" y="100"/>
                    <a:pt x="216" y="100"/>
                  </a:cubicBezTo>
                  <a:cubicBezTo>
                    <a:pt x="216" y="103"/>
                    <a:pt x="211" y="106"/>
                    <a:pt x="206" y="106"/>
                  </a:cubicBezTo>
                  <a:cubicBezTo>
                    <a:pt x="200" y="106"/>
                    <a:pt x="195" y="103"/>
                    <a:pt x="195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07" y="58"/>
                    <a:pt x="207" y="58"/>
                    <a:pt x="207" y="58"/>
                  </a:cubicBezTo>
                  <a:lnTo>
                    <a:pt x="216" y="90"/>
                  </a:lnTo>
                  <a:close/>
                  <a:moveTo>
                    <a:pt x="109" y="90"/>
                  </a:moveTo>
                  <a:cubicBezTo>
                    <a:pt x="113" y="58"/>
                    <a:pt x="113" y="58"/>
                    <a:pt x="113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1" y="103"/>
                    <a:pt x="126" y="106"/>
                    <a:pt x="120" y="106"/>
                  </a:cubicBezTo>
                  <a:cubicBezTo>
                    <a:pt x="114" y="106"/>
                    <a:pt x="109" y="103"/>
                    <a:pt x="109" y="100"/>
                  </a:cubicBezTo>
                  <a:cubicBezTo>
                    <a:pt x="109" y="90"/>
                    <a:pt x="109" y="90"/>
                    <a:pt x="109" y="90"/>
                  </a:cubicBezTo>
                  <a:close/>
                  <a:moveTo>
                    <a:pt x="173" y="90"/>
                  </a:moveTo>
                  <a:cubicBezTo>
                    <a:pt x="173" y="90"/>
                    <a:pt x="173" y="90"/>
                    <a:pt x="173" y="9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3"/>
                    <a:pt x="169" y="106"/>
                    <a:pt x="163" y="106"/>
                  </a:cubicBezTo>
                  <a:cubicBezTo>
                    <a:pt x="157" y="106"/>
                    <a:pt x="152" y="103"/>
                    <a:pt x="152" y="10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3" y="90"/>
                  </a:lnTo>
                  <a:close/>
                  <a:moveTo>
                    <a:pt x="115" y="180"/>
                  </a:moveTo>
                  <a:cubicBezTo>
                    <a:pt x="122" y="180"/>
                    <a:pt x="122" y="180"/>
                    <a:pt x="122" y="180"/>
                  </a:cubicBezTo>
                  <a:cubicBezTo>
                    <a:pt x="131" y="180"/>
                    <a:pt x="131" y="180"/>
                    <a:pt x="131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41" y="200"/>
                    <a:pt x="141" y="200"/>
                    <a:pt x="141" y="200"/>
                  </a:cubicBezTo>
                  <a:cubicBezTo>
                    <a:pt x="115" y="200"/>
                    <a:pt x="115" y="200"/>
                    <a:pt x="115" y="200"/>
                  </a:cubicBezTo>
                  <a:lnTo>
                    <a:pt x="115" y="180"/>
                  </a:lnTo>
                  <a:close/>
                  <a:moveTo>
                    <a:pt x="150" y="175"/>
                  </a:moveTo>
                  <a:cubicBezTo>
                    <a:pt x="115" y="175"/>
                    <a:pt x="115" y="175"/>
                    <a:pt x="115" y="175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6" y="112"/>
                    <a:pt x="118" y="112"/>
                    <a:pt x="120" y="112"/>
                  </a:cubicBezTo>
                  <a:cubicBezTo>
                    <a:pt x="121" y="112"/>
                    <a:pt x="122" y="112"/>
                    <a:pt x="122" y="112"/>
                  </a:cubicBezTo>
                  <a:cubicBezTo>
                    <a:pt x="125" y="111"/>
                    <a:pt x="128" y="110"/>
                    <a:pt x="130" y="109"/>
                  </a:cubicBezTo>
                  <a:cubicBezTo>
                    <a:pt x="130" y="108"/>
                    <a:pt x="131" y="108"/>
                    <a:pt x="131" y="108"/>
                  </a:cubicBezTo>
                  <a:cubicBezTo>
                    <a:pt x="133" y="110"/>
                    <a:pt x="137" y="112"/>
                    <a:pt x="141" y="112"/>
                  </a:cubicBezTo>
                  <a:cubicBezTo>
                    <a:pt x="146" y="112"/>
                    <a:pt x="150" y="110"/>
                    <a:pt x="152" y="108"/>
                  </a:cubicBezTo>
                  <a:cubicBezTo>
                    <a:pt x="155" y="110"/>
                    <a:pt x="158" y="112"/>
                    <a:pt x="163" y="112"/>
                  </a:cubicBezTo>
                  <a:cubicBezTo>
                    <a:pt x="163" y="112"/>
                    <a:pt x="164" y="112"/>
                    <a:pt x="165" y="112"/>
                  </a:cubicBezTo>
                  <a:cubicBezTo>
                    <a:pt x="165" y="143"/>
                    <a:pt x="165" y="143"/>
                    <a:pt x="165" y="143"/>
                  </a:cubicBezTo>
                  <a:cubicBezTo>
                    <a:pt x="165" y="154"/>
                    <a:pt x="165" y="154"/>
                    <a:pt x="165" y="154"/>
                  </a:cubicBezTo>
                  <a:cubicBezTo>
                    <a:pt x="165" y="175"/>
                    <a:pt x="165" y="175"/>
                    <a:pt x="165" y="175"/>
                  </a:cubicBezTo>
                  <a:lnTo>
                    <a:pt x="150" y="175"/>
                  </a:lnTo>
                  <a:close/>
                  <a:moveTo>
                    <a:pt x="251" y="161"/>
                  </a:moveTo>
                  <a:cubicBezTo>
                    <a:pt x="251" y="176"/>
                    <a:pt x="251" y="176"/>
                    <a:pt x="251" y="176"/>
                  </a:cubicBezTo>
                  <a:cubicBezTo>
                    <a:pt x="251" y="188"/>
                    <a:pt x="251" y="188"/>
                    <a:pt x="251" y="188"/>
                  </a:cubicBezTo>
                  <a:cubicBezTo>
                    <a:pt x="251" y="189"/>
                    <a:pt x="251" y="189"/>
                    <a:pt x="251" y="189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36" y="189"/>
                    <a:pt x="236" y="189"/>
                    <a:pt x="236" y="189"/>
                  </a:cubicBezTo>
                  <a:cubicBezTo>
                    <a:pt x="237" y="189"/>
                    <a:pt x="237" y="189"/>
                    <a:pt x="237" y="189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1"/>
                    <a:pt x="237" y="181"/>
                    <a:pt x="238" y="181"/>
                  </a:cubicBezTo>
                  <a:cubicBezTo>
                    <a:pt x="239" y="181"/>
                    <a:pt x="240" y="180"/>
                    <a:pt x="241" y="179"/>
                  </a:cubicBezTo>
                  <a:cubicBezTo>
                    <a:pt x="242" y="178"/>
                    <a:pt x="243" y="177"/>
                    <a:pt x="243" y="176"/>
                  </a:cubicBezTo>
                  <a:cubicBezTo>
                    <a:pt x="243" y="175"/>
                    <a:pt x="243" y="175"/>
                    <a:pt x="243" y="175"/>
                  </a:cubicBezTo>
                  <a:cubicBezTo>
                    <a:pt x="244" y="174"/>
                    <a:pt x="245" y="173"/>
                    <a:pt x="246" y="172"/>
                  </a:cubicBezTo>
                  <a:cubicBezTo>
                    <a:pt x="246" y="171"/>
                    <a:pt x="246" y="170"/>
                    <a:pt x="246" y="170"/>
                  </a:cubicBezTo>
                  <a:cubicBezTo>
                    <a:pt x="246" y="168"/>
                    <a:pt x="245" y="166"/>
                    <a:pt x="243" y="165"/>
                  </a:cubicBezTo>
                  <a:cubicBezTo>
                    <a:pt x="243" y="163"/>
                    <a:pt x="241" y="162"/>
                    <a:pt x="240" y="161"/>
                  </a:cubicBezTo>
                  <a:cubicBezTo>
                    <a:pt x="239" y="159"/>
                    <a:pt x="237" y="157"/>
                    <a:pt x="235" y="157"/>
                  </a:cubicBezTo>
                  <a:cubicBezTo>
                    <a:pt x="234" y="157"/>
                    <a:pt x="233" y="157"/>
                    <a:pt x="232" y="158"/>
                  </a:cubicBezTo>
                  <a:cubicBezTo>
                    <a:pt x="232" y="157"/>
                    <a:pt x="231" y="157"/>
                    <a:pt x="230" y="156"/>
                  </a:cubicBezTo>
                  <a:cubicBezTo>
                    <a:pt x="230" y="156"/>
                    <a:pt x="229" y="155"/>
                    <a:pt x="228" y="155"/>
                  </a:cubicBezTo>
                  <a:cubicBezTo>
                    <a:pt x="226" y="155"/>
                    <a:pt x="224" y="157"/>
                    <a:pt x="223" y="159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2" y="159"/>
                    <a:pt x="222" y="159"/>
                    <a:pt x="221" y="159"/>
                  </a:cubicBezTo>
                  <a:cubicBezTo>
                    <a:pt x="220" y="160"/>
                    <a:pt x="219" y="161"/>
                    <a:pt x="218" y="162"/>
                  </a:cubicBezTo>
                  <a:cubicBezTo>
                    <a:pt x="218" y="162"/>
                    <a:pt x="218" y="163"/>
                    <a:pt x="218" y="164"/>
                  </a:cubicBezTo>
                  <a:cubicBezTo>
                    <a:pt x="218" y="164"/>
                    <a:pt x="218" y="165"/>
                    <a:pt x="218" y="165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5" y="165"/>
                    <a:pt x="213" y="167"/>
                    <a:pt x="213" y="170"/>
                  </a:cubicBezTo>
                  <a:cubicBezTo>
                    <a:pt x="213" y="173"/>
                    <a:pt x="215" y="175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8" y="175"/>
                    <a:pt x="218" y="176"/>
                    <a:pt x="218" y="176"/>
                  </a:cubicBezTo>
                  <a:cubicBezTo>
                    <a:pt x="218" y="179"/>
                    <a:pt x="220" y="181"/>
                    <a:pt x="223" y="181"/>
                  </a:cubicBezTo>
                  <a:cubicBezTo>
                    <a:pt x="223" y="181"/>
                    <a:pt x="223" y="181"/>
                    <a:pt x="223" y="181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90" y="111"/>
                    <a:pt x="193" y="110"/>
                    <a:pt x="195" y="108"/>
                  </a:cubicBezTo>
                  <a:cubicBezTo>
                    <a:pt x="196" y="110"/>
                    <a:pt x="199" y="111"/>
                    <a:pt x="201" y="111"/>
                  </a:cubicBezTo>
                  <a:cubicBezTo>
                    <a:pt x="203" y="112"/>
                    <a:pt x="204" y="112"/>
                    <a:pt x="206" y="112"/>
                  </a:cubicBezTo>
                  <a:cubicBezTo>
                    <a:pt x="210" y="112"/>
                    <a:pt x="214" y="110"/>
                    <a:pt x="216" y="108"/>
                  </a:cubicBezTo>
                  <a:cubicBezTo>
                    <a:pt x="219" y="110"/>
                    <a:pt x="222" y="112"/>
                    <a:pt x="227" y="112"/>
                  </a:cubicBezTo>
                  <a:cubicBezTo>
                    <a:pt x="231" y="112"/>
                    <a:pt x="235" y="110"/>
                    <a:pt x="238" y="108"/>
                  </a:cubicBezTo>
                  <a:cubicBezTo>
                    <a:pt x="240" y="110"/>
                    <a:pt x="244" y="112"/>
                    <a:pt x="248" y="112"/>
                  </a:cubicBezTo>
                  <a:cubicBezTo>
                    <a:pt x="249" y="112"/>
                    <a:pt x="250" y="112"/>
                    <a:pt x="251" y="112"/>
                  </a:cubicBezTo>
                  <a:lnTo>
                    <a:pt x="251" y="161"/>
                  </a:lnTo>
                  <a:close/>
                  <a:moveTo>
                    <a:pt x="46" y="109"/>
                  </a:moveTo>
                  <a:cubicBezTo>
                    <a:pt x="49" y="111"/>
                    <a:pt x="52" y="112"/>
                    <a:pt x="56" y="112"/>
                  </a:cubicBezTo>
                  <a:cubicBezTo>
                    <a:pt x="60" y="112"/>
                    <a:pt x="64" y="110"/>
                    <a:pt x="67" y="108"/>
                  </a:cubicBezTo>
                  <a:cubicBezTo>
                    <a:pt x="69" y="110"/>
                    <a:pt x="73" y="112"/>
                    <a:pt x="77" y="112"/>
                  </a:cubicBezTo>
                  <a:cubicBezTo>
                    <a:pt x="82" y="112"/>
                    <a:pt x="86" y="110"/>
                    <a:pt x="88" y="108"/>
                  </a:cubicBezTo>
                  <a:cubicBezTo>
                    <a:pt x="90" y="110"/>
                    <a:pt x="94" y="112"/>
                    <a:pt x="98" y="112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80"/>
                    <a:pt x="61" y="181"/>
                    <a:pt x="62" y="181"/>
                  </a:cubicBezTo>
                  <a:cubicBezTo>
                    <a:pt x="65" y="181"/>
                    <a:pt x="67" y="178"/>
                    <a:pt x="67" y="176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69" y="174"/>
                    <a:pt x="70" y="172"/>
                    <a:pt x="70" y="170"/>
                  </a:cubicBezTo>
                  <a:cubicBezTo>
                    <a:pt x="70" y="168"/>
                    <a:pt x="69" y="166"/>
                    <a:pt x="67" y="165"/>
                  </a:cubicBezTo>
                  <a:cubicBezTo>
                    <a:pt x="67" y="163"/>
                    <a:pt x="65" y="162"/>
                    <a:pt x="64" y="161"/>
                  </a:cubicBezTo>
                  <a:cubicBezTo>
                    <a:pt x="63" y="159"/>
                    <a:pt x="61" y="157"/>
                    <a:pt x="59" y="157"/>
                  </a:cubicBezTo>
                  <a:cubicBezTo>
                    <a:pt x="58" y="157"/>
                    <a:pt x="57" y="157"/>
                    <a:pt x="56" y="158"/>
                  </a:cubicBezTo>
                  <a:cubicBezTo>
                    <a:pt x="55" y="156"/>
                    <a:pt x="54" y="155"/>
                    <a:pt x="52" y="155"/>
                  </a:cubicBezTo>
                  <a:cubicBezTo>
                    <a:pt x="50" y="155"/>
                    <a:pt x="48" y="157"/>
                    <a:pt x="47" y="159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4" y="159"/>
                    <a:pt x="42" y="161"/>
                    <a:pt x="42" y="164"/>
                  </a:cubicBezTo>
                  <a:cubicBezTo>
                    <a:pt x="42" y="164"/>
                    <a:pt x="42" y="165"/>
                    <a:pt x="42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39" y="165"/>
                    <a:pt x="37" y="167"/>
                    <a:pt x="37" y="170"/>
                  </a:cubicBezTo>
                  <a:cubicBezTo>
                    <a:pt x="37" y="173"/>
                    <a:pt x="39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6"/>
                    <a:pt x="42" y="176"/>
                  </a:cubicBezTo>
                  <a:cubicBezTo>
                    <a:pt x="42" y="179"/>
                    <a:pt x="44" y="181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5" y="112"/>
                  </a:cubicBezTo>
                  <a:cubicBezTo>
                    <a:pt x="39" y="112"/>
                    <a:pt x="43" y="110"/>
                    <a:pt x="45" y="108"/>
                  </a:cubicBezTo>
                  <a:cubicBezTo>
                    <a:pt x="46" y="108"/>
                    <a:pt x="46" y="108"/>
                    <a:pt x="46" y="109"/>
                  </a:cubicBezTo>
                  <a:close/>
                  <a:moveTo>
                    <a:pt x="245" y="58"/>
                  </a:moveTo>
                  <a:cubicBezTo>
                    <a:pt x="259" y="90"/>
                    <a:pt x="259" y="90"/>
                    <a:pt x="259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3"/>
                    <a:pt x="254" y="106"/>
                    <a:pt x="248" y="106"/>
                  </a:cubicBezTo>
                  <a:cubicBezTo>
                    <a:pt x="242" y="106"/>
                    <a:pt x="238" y="103"/>
                    <a:pt x="238" y="100"/>
                  </a:cubicBezTo>
                  <a:cubicBezTo>
                    <a:pt x="238" y="90"/>
                    <a:pt x="238" y="90"/>
                    <a:pt x="238" y="90"/>
                  </a:cubicBezTo>
                  <a:cubicBezTo>
                    <a:pt x="237" y="90"/>
                    <a:pt x="237" y="90"/>
                    <a:pt x="237" y="90"/>
                  </a:cubicBezTo>
                  <a:cubicBezTo>
                    <a:pt x="226" y="58"/>
                    <a:pt x="226" y="58"/>
                    <a:pt x="226" y="58"/>
                  </a:cubicBezTo>
                  <a:lnTo>
                    <a:pt x="245" y="58"/>
                  </a:lnTo>
                  <a:close/>
                  <a:moveTo>
                    <a:pt x="47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5" y="16"/>
                    <a:pt x="114" y="7"/>
                    <a:pt x="125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9" y="7"/>
                    <a:pt x="178" y="16"/>
                    <a:pt x="178" y="27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236" y="28"/>
                    <a:pt x="236" y="28"/>
                    <a:pt x="236" y="28"/>
                  </a:cubicBezTo>
                  <a:cubicBezTo>
                    <a:pt x="236" y="49"/>
                    <a:pt x="236" y="49"/>
                    <a:pt x="236" y="49"/>
                  </a:cubicBezTo>
                  <a:cubicBezTo>
                    <a:pt x="47" y="49"/>
                    <a:pt x="47" y="49"/>
                    <a:pt x="47" y="49"/>
                  </a:cubicBezTo>
                  <a:lnTo>
                    <a:pt x="47" y="28"/>
                  </a:lnTo>
                  <a:close/>
                  <a:moveTo>
                    <a:pt x="57" y="58"/>
                  </a:moveTo>
                  <a:cubicBezTo>
                    <a:pt x="46" y="90"/>
                    <a:pt x="46" y="90"/>
                    <a:pt x="46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3"/>
                    <a:pt x="41" y="106"/>
                    <a:pt x="35" y="106"/>
                  </a:cubicBezTo>
                  <a:cubicBezTo>
                    <a:pt x="29" y="106"/>
                    <a:pt x="24" y="103"/>
                    <a:pt x="24" y="10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57" y="58"/>
                  </a:lnTo>
                  <a:close/>
                </a:path>
              </a:pathLst>
            </a:custGeom>
            <a:solidFill>
              <a:srgbClr val="00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3" name="TextBox 302"/>
            <p:cNvSpPr txBox="1">
              <a:spLocks/>
            </p:cNvSpPr>
            <p:nvPr/>
          </p:nvSpPr>
          <p:spPr>
            <a:xfrm>
              <a:off x="13149315" y="3966103"/>
              <a:ext cx="2687478" cy="25693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lvl="0" indent="0" defTabSz="895350">
                <a:buClr>
                  <a:schemeClr val="tx2"/>
                </a:buClr>
                <a:buSzPct val="100000"/>
                <a:defRPr baseline="0"/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050" baseline="0">
                  <a:latin typeface="Cambria" panose="02040503050406030204" pitchFamily="18" charset="0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587" lvl="1" indent="0">
                <a:lnSpc>
                  <a:spcPct val="90000"/>
                </a:lnSpc>
                <a:buNone/>
              </a:pPr>
              <a:r>
                <a:rPr lang="ru-RU" dirty="0" err="1" smtClean="0"/>
                <a:t>Рамстор</a:t>
              </a:r>
              <a:r>
                <a:rPr lang="ru-RU" dirty="0" smtClean="0"/>
                <a:t> </a:t>
              </a:r>
              <a:r>
                <a:rPr lang="ru-RU" dirty="0"/>
                <a:t>- </a:t>
              </a:r>
              <a:r>
                <a:rPr lang="ru-RU" dirty="0" smtClean="0"/>
                <a:t>крупная и стабильно </a:t>
              </a:r>
              <a:r>
                <a:rPr lang="ru-RU" dirty="0"/>
                <a:t>развивающаяся </a:t>
              </a:r>
              <a:r>
                <a:rPr lang="ru-RU" dirty="0" smtClean="0"/>
                <a:t>компания, работающая на рынке Турции с 1954 г.</a:t>
              </a:r>
              <a:endParaRPr lang="ru" dirty="0" smtClean="0"/>
            </a:p>
          </p:txBody>
        </p:sp>
        <p:sp>
          <p:nvSpPr>
            <p:cNvPr id="304" name="TextBox 303"/>
            <p:cNvSpPr txBox="1">
              <a:spLocks/>
            </p:cNvSpPr>
            <p:nvPr/>
          </p:nvSpPr>
          <p:spPr>
            <a:xfrm>
              <a:off x="13719716" y="4350765"/>
              <a:ext cx="1710743" cy="889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algn="l" defTabSz="895350" rtl="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algn="l" defTabSz="895350" rtl="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algn="l" defTabSz="895350" rtl="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7DB5"/>
                </a:buClr>
              </a:pPr>
              <a:r>
                <a:rPr lang="ru" sz="900" dirty="0">
                  <a:solidFill>
                    <a:srgbClr val="000000"/>
                  </a:solidFill>
                  <a:latin typeface="Cambria" panose="02040503050406030204" pitchFamily="18" charset="0"/>
                </a:rPr>
                <a:t>... в Казахстане с </a:t>
              </a:r>
              <a:r>
                <a:rPr lang="ru" sz="900" b="1" dirty="0" smtClean="0">
                  <a:solidFill>
                    <a:srgbClr val="007DB5"/>
                  </a:solidFill>
                  <a:latin typeface="Cambria" panose="02040503050406030204" pitchFamily="18" charset="0"/>
                </a:rPr>
                <a:t>1998</a:t>
              </a:r>
              <a:r>
                <a:rPr lang="ru" sz="900" b="1" dirty="0">
                  <a:solidFill>
                    <a:srgbClr val="007DB5"/>
                  </a:solidFill>
                  <a:latin typeface="Cambria" panose="02040503050406030204" pitchFamily="18" charset="0"/>
                </a:rPr>
                <a:t> г.</a:t>
              </a:r>
              <a:endParaRPr lang="kk-KZ" sz="900" b="1" dirty="0">
                <a:solidFill>
                  <a:srgbClr val="007DB5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5" name="TextBox 304"/>
            <p:cNvSpPr txBox="1">
              <a:spLocks/>
            </p:cNvSpPr>
            <p:nvPr/>
          </p:nvSpPr>
          <p:spPr>
            <a:xfrm>
              <a:off x="15420036" y="4348881"/>
              <a:ext cx="1378107" cy="889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algn="l" defTabSz="895350" rtl="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algn="l" defTabSz="895350" rtl="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algn="l" defTabSz="895350" rtl="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algn="l" defTabSz="895350" rtl="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algn="l" defTabSz="895350" rtl="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7DB5"/>
                </a:buClr>
              </a:pPr>
              <a:r>
                <a:rPr lang="ru" sz="900" b="1" dirty="0" smtClean="0">
                  <a:solidFill>
                    <a:srgbClr val="007DB5"/>
                  </a:solidFill>
                  <a:latin typeface="Cambria" panose="02040503050406030204" pitchFamily="18" charset="0"/>
                </a:rPr>
                <a:t>27</a:t>
              </a:r>
              <a:r>
                <a:rPr lang="ru" sz="900" b="1" dirty="0">
                  <a:solidFill>
                    <a:srgbClr val="007DB5"/>
                  </a:solidFill>
                  <a:latin typeface="Cambria" panose="02040503050406030204" pitchFamily="18" charset="0"/>
                </a:rPr>
                <a:t> магазинов</a:t>
              </a:r>
              <a:r>
                <a:rPr lang="ru" sz="900" dirty="0">
                  <a:solidFill>
                    <a:srgbClr val="007DB5"/>
                  </a:solidFill>
                  <a:latin typeface="Cambria" panose="02040503050406030204" pitchFamily="18" charset="0"/>
                </a:rPr>
                <a:t> </a:t>
              </a:r>
              <a:r>
                <a:rPr lang="ru" sz="900" dirty="0">
                  <a:solidFill>
                    <a:srgbClr val="000000"/>
                  </a:solidFill>
                  <a:latin typeface="Cambria" panose="02040503050406030204" pitchFamily="18" charset="0"/>
                </a:rPr>
                <a:t>в 7 городах</a:t>
              </a:r>
              <a:endParaRPr lang="en-US" sz="90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6" name="Freeform 1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gray">
            <a:xfrm>
              <a:off x="13330665" y="4316319"/>
              <a:ext cx="359899" cy="138791"/>
            </a:xfrm>
            <a:custGeom>
              <a:avLst/>
              <a:gdLst>
                <a:gd name="T0" fmla="*/ 2147481554 w 1878"/>
                <a:gd name="T1" fmla="*/ 2147481096 h 1032"/>
                <a:gd name="T2" fmla="*/ 2147481554 w 1878"/>
                <a:gd name="T3" fmla="*/ 2147481096 h 1032"/>
                <a:gd name="T4" fmla="*/ 2147481554 w 1878"/>
                <a:gd name="T5" fmla="*/ 2147481096 h 1032"/>
                <a:gd name="T6" fmla="*/ 2147481554 w 1878"/>
                <a:gd name="T7" fmla="*/ 2147481096 h 1032"/>
                <a:gd name="T8" fmla="*/ 2147481554 w 1878"/>
                <a:gd name="T9" fmla="*/ 2147481096 h 1032"/>
                <a:gd name="T10" fmla="*/ 2147481554 w 1878"/>
                <a:gd name="T11" fmla="*/ 2147481096 h 1032"/>
                <a:gd name="T12" fmla="*/ 2147481554 w 1878"/>
                <a:gd name="T13" fmla="*/ 2147481096 h 1032"/>
                <a:gd name="T14" fmla="*/ 2147481554 w 1878"/>
                <a:gd name="T15" fmla="*/ 2147481096 h 1032"/>
                <a:gd name="T16" fmla="*/ 1542335599 w 1878"/>
                <a:gd name="T17" fmla="*/ 1890115202 h 1032"/>
                <a:gd name="T18" fmla="*/ 967739908 w 1878"/>
                <a:gd name="T19" fmla="*/ 2147481096 h 1032"/>
                <a:gd name="T20" fmla="*/ 710683719 w 1878"/>
                <a:gd name="T21" fmla="*/ 2147481096 h 1032"/>
                <a:gd name="T22" fmla="*/ 544353394 w 1878"/>
                <a:gd name="T23" fmla="*/ 2147170824 h 1032"/>
                <a:gd name="T24" fmla="*/ 483869954 w 1878"/>
                <a:gd name="T25" fmla="*/ 1965720158 h 1032"/>
                <a:gd name="T26" fmla="*/ 544353394 w 1878"/>
                <a:gd name="T27" fmla="*/ 1874994825 h 1032"/>
                <a:gd name="T28" fmla="*/ 786288692 w 1878"/>
                <a:gd name="T29" fmla="*/ 1859873424 h 1032"/>
                <a:gd name="T30" fmla="*/ 801409584 w 1878"/>
                <a:gd name="T31" fmla="*/ 1980840535 h 1032"/>
                <a:gd name="T32" fmla="*/ 877014044 w 1878"/>
                <a:gd name="T33" fmla="*/ 1784268468 h 1032"/>
                <a:gd name="T34" fmla="*/ 756046907 w 1878"/>
                <a:gd name="T35" fmla="*/ 1784268468 h 1032"/>
                <a:gd name="T36" fmla="*/ 680441935 w 1878"/>
                <a:gd name="T37" fmla="*/ 1557454623 h 1032"/>
                <a:gd name="T38" fmla="*/ 453627914 w 1878"/>
                <a:gd name="T39" fmla="*/ 1587696401 h 1032"/>
                <a:gd name="T40" fmla="*/ 226813957 w 1878"/>
                <a:gd name="T41" fmla="*/ 1633059579 h 1032"/>
                <a:gd name="T42" fmla="*/ 60483744 w 1878"/>
                <a:gd name="T43" fmla="*/ 1421366111 h 1032"/>
                <a:gd name="T44" fmla="*/ 75604684 w 1878"/>
                <a:gd name="T45" fmla="*/ 1058464523 h 1032"/>
                <a:gd name="T46" fmla="*/ 196572173 w 1878"/>
                <a:gd name="T47" fmla="*/ 1073585412 h 1032"/>
                <a:gd name="T48" fmla="*/ 332660522 w 1878"/>
                <a:gd name="T49" fmla="*/ 877013345 h 1032"/>
                <a:gd name="T50" fmla="*/ 498990590 w 1878"/>
                <a:gd name="T51" fmla="*/ 740924833 h 1032"/>
                <a:gd name="T52" fmla="*/ 635079259 w 1878"/>
                <a:gd name="T53" fmla="*/ 740924833 h 1032"/>
                <a:gd name="T54" fmla="*/ 801409584 w 1878"/>
                <a:gd name="T55" fmla="*/ 771167123 h 1032"/>
                <a:gd name="T56" fmla="*/ 907255828 w 1878"/>
                <a:gd name="T57" fmla="*/ 877013345 h 1032"/>
                <a:gd name="T58" fmla="*/ 952619016 w 1878"/>
                <a:gd name="T59" fmla="*/ 846771567 h 1032"/>
                <a:gd name="T60" fmla="*/ 1134069977 w 1878"/>
                <a:gd name="T61" fmla="*/ 877013345 h 1032"/>
                <a:gd name="T62" fmla="*/ 1300400302 w 1878"/>
                <a:gd name="T63" fmla="*/ 846771567 h 1032"/>
                <a:gd name="T64" fmla="*/ 1451609223 w 1878"/>
                <a:gd name="T65" fmla="*/ 922376012 h 1032"/>
                <a:gd name="T66" fmla="*/ 1738907708 w 1878"/>
                <a:gd name="T67" fmla="*/ 801408901 h 1032"/>
                <a:gd name="T68" fmla="*/ 1648181331 w 1878"/>
                <a:gd name="T69" fmla="*/ 635078612 h 1032"/>
                <a:gd name="T70" fmla="*/ 1738907708 w 1878"/>
                <a:gd name="T71" fmla="*/ 483869595 h 1032"/>
                <a:gd name="T72" fmla="*/ 1723786304 w 1878"/>
                <a:gd name="T73" fmla="*/ 378023117 h 1032"/>
                <a:gd name="T74" fmla="*/ 1708665924 w 1878"/>
                <a:gd name="T75" fmla="*/ 317539306 h 1032"/>
                <a:gd name="T76" fmla="*/ 1829633060 w 1878"/>
                <a:gd name="T77" fmla="*/ 287297528 h 1032"/>
                <a:gd name="T78" fmla="*/ 1980840957 w 1878"/>
                <a:gd name="T79" fmla="*/ 241934798 h 1032"/>
                <a:gd name="T80" fmla="*/ 2147481554 w 1878"/>
                <a:gd name="T81" fmla="*/ 166330097 h 1032"/>
                <a:gd name="T82" fmla="*/ 2147481554 w 1878"/>
                <a:gd name="T83" fmla="*/ 105846446 h 1032"/>
                <a:gd name="T84" fmla="*/ 2147481554 w 1878"/>
                <a:gd name="T85" fmla="*/ 15120925 h 1032"/>
                <a:gd name="T86" fmla="*/ 2147481554 w 1878"/>
                <a:gd name="T87" fmla="*/ 45362747 h 1032"/>
                <a:gd name="T88" fmla="*/ 2147481554 w 1878"/>
                <a:gd name="T89" fmla="*/ 272176383 h 1032"/>
                <a:gd name="T90" fmla="*/ 2147481554 w 1878"/>
                <a:gd name="T91" fmla="*/ 226813781 h 1032"/>
                <a:gd name="T92" fmla="*/ 2147481554 w 1878"/>
                <a:gd name="T93" fmla="*/ 287297528 h 1032"/>
                <a:gd name="T94" fmla="*/ 2147481554 w 1878"/>
                <a:gd name="T95" fmla="*/ 347781083 h 1032"/>
                <a:gd name="T96" fmla="*/ 2147481554 w 1878"/>
                <a:gd name="T97" fmla="*/ 272176383 h 1032"/>
                <a:gd name="T98" fmla="*/ 2147481554 w 1878"/>
                <a:gd name="T99" fmla="*/ 257055686 h 1032"/>
                <a:gd name="T100" fmla="*/ 2147481554 w 1878"/>
                <a:gd name="T101" fmla="*/ 877013345 h 1032"/>
                <a:gd name="T102" fmla="*/ 2147481554 w 1878"/>
                <a:gd name="T103" fmla="*/ 907255123 h 1032"/>
                <a:gd name="T104" fmla="*/ 2147481554 w 1878"/>
                <a:gd name="T105" fmla="*/ 861892456 h 1032"/>
                <a:gd name="T106" fmla="*/ 2147481554 w 1878"/>
                <a:gd name="T107" fmla="*/ 997980968 h 1032"/>
                <a:gd name="T108" fmla="*/ 2147481554 w 1878"/>
                <a:gd name="T109" fmla="*/ 1134068711 h 1032"/>
                <a:gd name="T110" fmla="*/ 2147481554 w 1878"/>
                <a:gd name="T111" fmla="*/ 1179431890 h 1032"/>
                <a:gd name="T112" fmla="*/ 2147481554 w 1878"/>
                <a:gd name="T113" fmla="*/ 1330640778 h 1032"/>
                <a:gd name="T114" fmla="*/ 2147481554 w 1878"/>
                <a:gd name="T115" fmla="*/ 1557454623 h 1032"/>
                <a:gd name="T116" fmla="*/ 2147481554 w 1878"/>
                <a:gd name="T117" fmla="*/ 1602817802 h 1032"/>
                <a:gd name="T118" fmla="*/ 2147481554 w 1878"/>
                <a:gd name="T119" fmla="*/ 1874994825 h 1032"/>
                <a:gd name="T120" fmla="*/ 2147481554 w 1878"/>
                <a:gd name="T121" fmla="*/ 1890115202 h 1032"/>
                <a:gd name="T122" fmla="*/ 2147481554 w 1878"/>
                <a:gd name="T123" fmla="*/ 2041324090 h 1032"/>
                <a:gd name="T124" fmla="*/ 2147481554 w 1878"/>
                <a:gd name="T125" fmla="*/ 2147481096 h 10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8"/>
                <a:gd name="T190" fmla="*/ 0 h 1032"/>
                <a:gd name="T191" fmla="*/ 1878 w 1878"/>
                <a:gd name="T192" fmla="*/ 1032 h 10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8" h="1032">
                  <a:moveTo>
                    <a:pt x="1554" y="930"/>
                  </a:moveTo>
                  <a:lnTo>
                    <a:pt x="1548" y="930"/>
                  </a:lnTo>
                  <a:lnTo>
                    <a:pt x="1548" y="936"/>
                  </a:lnTo>
                  <a:lnTo>
                    <a:pt x="1548" y="930"/>
                  </a:lnTo>
                  <a:lnTo>
                    <a:pt x="1548" y="924"/>
                  </a:lnTo>
                  <a:lnTo>
                    <a:pt x="1542" y="924"/>
                  </a:lnTo>
                  <a:lnTo>
                    <a:pt x="1542" y="918"/>
                  </a:lnTo>
                  <a:lnTo>
                    <a:pt x="1536" y="918"/>
                  </a:lnTo>
                  <a:lnTo>
                    <a:pt x="1530" y="918"/>
                  </a:lnTo>
                  <a:lnTo>
                    <a:pt x="1524" y="918"/>
                  </a:lnTo>
                  <a:lnTo>
                    <a:pt x="1518" y="918"/>
                  </a:lnTo>
                  <a:lnTo>
                    <a:pt x="1518" y="912"/>
                  </a:lnTo>
                  <a:lnTo>
                    <a:pt x="1512" y="912"/>
                  </a:lnTo>
                  <a:lnTo>
                    <a:pt x="1512" y="906"/>
                  </a:lnTo>
                  <a:lnTo>
                    <a:pt x="1506" y="906"/>
                  </a:lnTo>
                  <a:lnTo>
                    <a:pt x="1506" y="900"/>
                  </a:lnTo>
                  <a:lnTo>
                    <a:pt x="1500" y="900"/>
                  </a:lnTo>
                  <a:lnTo>
                    <a:pt x="1494" y="900"/>
                  </a:lnTo>
                  <a:lnTo>
                    <a:pt x="1488" y="900"/>
                  </a:lnTo>
                  <a:lnTo>
                    <a:pt x="1488" y="894"/>
                  </a:lnTo>
                  <a:lnTo>
                    <a:pt x="1482" y="894"/>
                  </a:lnTo>
                  <a:lnTo>
                    <a:pt x="1476" y="894"/>
                  </a:lnTo>
                  <a:lnTo>
                    <a:pt x="1476" y="888"/>
                  </a:lnTo>
                  <a:lnTo>
                    <a:pt x="1470" y="888"/>
                  </a:lnTo>
                  <a:lnTo>
                    <a:pt x="1470" y="894"/>
                  </a:lnTo>
                  <a:lnTo>
                    <a:pt x="1464" y="894"/>
                  </a:lnTo>
                  <a:lnTo>
                    <a:pt x="1458" y="894"/>
                  </a:lnTo>
                  <a:lnTo>
                    <a:pt x="1452" y="894"/>
                  </a:lnTo>
                  <a:lnTo>
                    <a:pt x="1446" y="894"/>
                  </a:lnTo>
                  <a:lnTo>
                    <a:pt x="1440" y="894"/>
                  </a:lnTo>
                  <a:lnTo>
                    <a:pt x="1440" y="888"/>
                  </a:lnTo>
                  <a:lnTo>
                    <a:pt x="1434" y="888"/>
                  </a:lnTo>
                  <a:lnTo>
                    <a:pt x="1428" y="888"/>
                  </a:lnTo>
                  <a:lnTo>
                    <a:pt x="1422" y="888"/>
                  </a:lnTo>
                  <a:lnTo>
                    <a:pt x="1416" y="888"/>
                  </a:lnTo>
                  <a:lnTo>
                    <a:pt x="1410" y="888"/>
                  </a:lnTo>
                  <a:lnTo>
                    <a:pt x="1404" y="888"/>
                  </a:lnTo>
                  <a:lnTo>
                    <a:pt x="1398" y="882"/>
                  </a:lnTo>
                  <a:lnTo>
                    <a:pt x="1398" y="888"/>
                  </a:lnTo>
                  <a:lnTo>
                    <a:pt x="1392" y="888"/>
                  </a:lnTo>
                  <a:lnTo>
                    <a:pt x="1386" y="888"/>
                  </a:lnTo>
                  <a:lnTo>
                    <a:pt x="1380" y="888"/>
                  </a:lnTo>
                  <a:lnTo>
                    <a:pt x="1380" y="894"/>
                  </a:lnTo>
                  <a:lnTo>
                    <a:pt x="1374" y="894"/>
                  </a:lnTo>
                  <a:lnTo>
                    <a:pt x="1374" y="888"/>
                  </a:lnTo>
                  <a:lnTo>
                    <a:pt x="1368" y="888"/>
                  </a:lnTo>
                  <a:lnTo>
                    <a:pt x="1362" y="888"/>
                  </a:lnTo>
                  <a:lnTo>
                    <a:pt x="1356" y="888"/>
                  </a:lnTo>
                  <a:lnTo>
                    <a:pt x="1350" y="888"/>
                  </a:lnTo>
                  <a:lnTo>
                    <a:pt x="1350" y="894"/>
                  </a:lnTo>
                  <a:lnTo>
                    <a:pt x="1344" y="894"/>
                  </a:lnTo>
                  <a:lnTo>
                    <a:pt x="1338" y="894"/>
                  </a:lnTo>
                  <a:lnTo>
                    <a:pt x="1332" y="894"/>
                  </a:lnTo>
                  <a:lnTo>
                    <a:pt x="1326" y="894"/>
                  </a:lnTo>
                  <a:lnTo>
                    <a:pt x="1320" y="894"/>
                  </a:lnTo>
                  <a:lnTo>
                    <a:pt x="1314" y="894"/>
                  </a:lnTo>
                  <a:lnTo>
                    <a:pt x="1314" y="888"/>
                  </a:lnTo>
                  <a:lnTo>
                    <a:pt x="1308" y="888"/>
                  </a:lnTo>
                  <a:lnTo>
                    <a:pt x="1308" y="882"/>
                  </a:lnTo>
                  <a:lnTo>
                    <a:pt x="1302" y="882"/>
                  </a:lnTo>
                  <a:lnTo>
                    <a:pt x="1296" y="882"/>
                  </a:lnTo>
                  <a:lnTo>
                    <a:pt x="1296" y="876"/>
                  </a:lnTo>
                  <a:lnTo>
                    <a:pt x="1290" y="876"/>
                  </a:lnTo>
                  <a:lnTo>
                    <a:pt x="1290" y="870"/>
                  </a:lnTo>
                  <a:lnTo>
                    <a:pt x="1284" y="870"/>
                  </a:lnTo>
                  <a:lnTo>
                    <a:pt x="1278" y="870"/>
                  </a:lnTo>
                  <a:lnTo>
                    <a:pt x="1272" y="870"/>
                  </a:lnTo>
                  <a:lnTo>
                    <a:pt x="1272" y="876"/>
                  </a:lnTo>
                  <a:lnTo>
                    <a:pt x="1266" y="876"/>
                  </a:lnTo>
                  <a:lnTo>
                    <a:pt x="1266" y="870"/>
                  </a:lnTo>
                  <a:lnTo>
                    <a:pt x="1260" y="876"/>
                  </a:lnTo>
                  <a:lnTo>
                    <a:pt x="1254" y="876"/>
                  </a:lnTo>
                  <a:lnTo>
                    <a:pt x="1254" y="882"/>
                  </a:lnTo>
                  <a:lnTo>
                    <a:pt x="1248" y="882"/>
                  </a:lnTo>
                  <a:lnTo>
                    <a:pt x="1242" y="882"/>
                  </a:lnTo>
                  <a:lnTo>
                    <a:pt x="1248" y="882"/>
                  </a:lnTo>
                  <a:lnTo>
                    <a:pt x="1242" y="888"/>
                  </a:lnTo>
                  <a:lnTo>
                    <a:pt x="1242" y="894"/>
                  </a:lnTo>
                  <a:lnTo>
                    <a:pt x="1242" y="900"/>
                  </a:lnTo>
                  <a:lnTo>
                    <a:pt x="1242" y="906"/>
                  </a:lnTo>
                  <a:lnTo>
                    <a:pt x="1236" y="906"/>
                  </a:lnTo>
                  <a:lnTo>
                    <a:pt x="1236" y="912"/>
                  </a:lnTo>
                  <a:lnTo>
                    <a:pt x="1242" y="912"/>
                  </a:lnTo>
                  <a:lnTo>
                    <a:pt x="1242" y="918"/>
                  </a:lnTo>
                  <a:lnTo>
                    <a:pt x="1242" y="924"/>
                  </a:lnTo>
                  <a:lnTo>
                    <a:pt x="1242" y="918"/>
                  </a:lnTo>
                  <a:lnTo>
                    <a:pt x="1236" y="918"/>
                  </a:lnTo>
                  <a:lnTo>
                    <a:pt x="1230" y="912"/>
                  </a:lnTo>
                  <a:lnTo>
                    <a:pt x="1224" y="912"/>
                  </a:lnTo>
                  <a:lnTo>
                    <a:pt x="1218" y="912"/>
                  </a:lnTo>
                  <a:lnTo>
                    <a:pt x="1212" y="912"/>
                  </a:lnTo>
                  <a:lnTo>
                    <a:pt x="1206" y="906"/>
                  </a:lnTo>
                  <a:lnTo>
                    <a:pt x="1200" y="906"/>
                  </a:lnTo>
                  <a:lnTo>
                    <a:pt x="1194" y="906"/>
                  </a:lnTo>
                  <a:lnTo>
                    <a:pt x="1194" y="900"/>
                  </a:lnTo>
                  <a:lnTo>
                    <a:pt x="1188" y="900"/>
                  </a:lnTo>
                  <a:lnTo>
                    <a:pt x="1182" y="900"/>
                  </a:lnTo>
                  <a:lnTo>
                    <a:pt x="1176" y="900"/>
                  </a:lnTo>
                  <a:lnTo>
                    <a:pt x="1170" y="900"/>
                  </a:lnTo>
                  <a:lnTo>
                    <a:pt x="1170" y="894"/>
                  </a:lnTo>
                  <a:lnTo>
                    <a:pt x="1164" y="894"/>
                  </a:lnTo>
                  <a:lnTo>
                    <a:pt x="1158" y="894"/>
                  </a:lnTo>
                  <a:lnTo>
                    <a:pt x="1158" y="900"/>
                  </a:lnTo>
                  <a:lnTo>
                    <a:pt x="1152" y="900"/>
                  </a:lnTo>
                  <a:lnTo>
                    <a:pt x="1152" y="894"/>
                  </a:lnTo>
                  <a:lnTo>
                    <a:pt x="1146" y="894"/>
                  </a:lnTo>
                  <a:lnTo>
                    <a:pt x="1146" y="900"/>
                  </a:lnTo>
                  <a:lnTo>
                    <a:pt x="1140" y="900"/>
                  </a:lnTo>
                  <a:lnTo>
                    <a:pt x="1140" y="906"/>
                  </a:lnTo>
                  <a:lnTo>
                    <a:pt x="1134" y="906"/>
                  </a:lnTo>
                  <a:lnTo>
                    <a:pt x="1128" y="906"/>
                  </a:lnTo>
                  <a:lnTo>
                    <a:pt x="1128" y="912"/>
                  </a:lnTo>
                  <a:lnTo>
                    <a:pt x="1134" y="912"/>
                  </a:lnTo>
                  <a:lnTo>
                    <a:pt x="1134" y="918"/>
                  </a:lnTo>
                  <a:lnTo>
                    <a:pt x="1128" y="918"/>
                  </a:lnTo>
                  <a:lnTo>
                    <a:pt x="1122" y="918"/>
                  </a:lnTo>
                  <a:lnTo>
                    <a:pt x="1122" y="924"/>
                  </a:lnTo>
                  <a:lnTo>
                    <a:pt x="1122" y="930"/>
                  </a:lnTo>
                  <a:lnTo>
                    <a:pt x="1122" y="936"/>
                  </a:lnTo>
                  <a:lnTo>
                    <a:pt x="1116" y="936"/>
                  </a:lnTo>
                  <a:lnTo>
                    <a:pt x="1110" y="936"/>
                  </a:lnTo>
                  <a:lnTo>
                    <a:pt x="1110" y="942"/>
                  </a:lnTo>
                  <a:lnTo>
                    <a:pt x="1104" y="942"/>
                  </a:lnTo>
                  <a:lnTo>
                    <a:pt x="1098" y="942"/>
                  </a:lnTo>
                  <a:lnTo>
                    <a:pt x="1098" y="948"/>
                  </a:lnTo>
                  <a:lnTo>
                    <a:pt x="1092" y="948"/>
                  </a:lnTo>
                  <a:lnTo>
                    <a:pt x="1092" y="954"/>
                  </a:lnTo>
                  <a:lnTo>
                    <a:pt x="1086" y="954"/>
                  </a:lnTo>
                  <a:lnTo>
                    <a:pt x="1086" y="960"/>
                  </a:lnTo>
                  <a:lnTo>
                    <a:pt x="1080" y="960"/>
                  </a:lnTo>
                  <a:lnTo>
                    <a:pt x="1080" y="966"/>
                  </a:lnTo>
                  <a:lnTo>
                    <a:pt x="1074" y="966"/>
                  </a:lnTo>
                  <a:lnTo>
                    <a:pt x="1068" y="966"/>
                  </a:lnTo>
                  <a:lnTo>
                    <a:pt x="1062" y="966"/>
                  </a:lnTo>
                  <a:lnTo>
                    <a:pt x="1062" y="972"/>
                  </a:lnTo>
                  <a:lnTo>
                    <a:pt x="1056" y="972"/>
                  </a:lnTo>
                  <a:lnTo>
                    <a:pt x="1056" y="978"/>
                  </a:lnTo>
                  <a:lnTo>
                    <a:pt x="1050" y="978"/>
                  </a:lnTo>
                  <a:lnTo>
                    <a:pt x="1056" y="978"/>
                  </a:lnTo>
                  <a:lnTo>
                    <a:pt x="1050" y="978"/>
                  </a:lnTo>
                  <a:lnTo>
                    <a:pt x="1044" y="978"/>
                  </a:lnTo>
                  <a:lnTo>
                    <a:pt x="1044" y="984"/>
                  </a:lnTo>
                  <a:lnTo>
                    <a:pt x="1038" y="984"/>
                  </a:lnTo>
                  <a:lnTo>
                    <a:pt x="1038" y="990"/>
                  </a:lnTo>
                  <a:lnTo>
                    <a:pt x="1032" y="990"/>
                  </a:lnTo>
                  <a:lnTo>
                    <a:pt x="1038" y="990"/>
                  </a:lnTo>
                  <a:lnTo>
                    <a:pt x="1032" y="996"/>
                  </a:lnTo>
                  <a:lnTo>
                    <a:pt x="1026" y="996"/>
                  </a:lnTo>
                  <a:lnTo>
                    <a:pt x="1026" y="1002"/>
                  </a:lnTo>
                  <a:lnTo>
                    <a:pt x="1020" y="1008"/>
                  </a:lnTo>
                  <a:lnTo>
                    <a:pt x="1026" y="1008"/>
                  </a:lnTo>
                  <a:lnTo>
                    <a:pt x="1020" y="1008"/>
                  </a:lnTo>
                  <a:lnTo>
                    <a:pt x="1020" y="1014"/>
                  </a:lnTo>
                  <a:lnTo>
                    <a:pt x="1020" y="1008"/>
                  </a:lnTo>
                  <a:lnTo>
                    <a:pt x="1014" y="1008"/>
                  </a:lnTo>
                  <a:lnTo>
                    <a:pt x="1008" y="1008"/>
                  </a:lnTo>
                  <a:lnTo>
                    <a:pt x="1014" y="1008"/>
                  </a:lnTo>
                  <a:lnTo>
                    <a:pt x="1014" y="1014"/>
                  </a:lnTo>
                  <a:lnTo>
                    <a:pt x="1014" y="1020"/>
                  </a:lnTo>
                  <a:lnTo>
                    <a:pt x="1014" y="1026"/>
                  </a:lnTo>
                  <a:lnTo>
                    <a:pt x="1020" y="1026"/>
                  </a:lnTo>
                  <a:lnTo>
                    <a:pt x="1020" y="1032"/>
                  </a:lnTo>
                  <a:lnTo>
                    <a:pt x="1014" y="1032"/>
                  </a:lnTo>
                  <a:lnTo>
                    <a:pt x="1008" y="1032"/>
                  </a:lnTo>
                  <a:lnTo>
                    <a:pt x="1002" y="1026"/>
                  </a:lnTo>
                  <a:lnTo>
                    <a:pt x="996" y="1026"/>
                  </a:lnTo>
                  <a:lnTo>
                    <a:pt x="990" y="1020"/>
                  </a:lnTo>
                  <a:lnTo>
                    <a:pt x="984" y="1020"/>
                  </a:lnTo>
                  <a:lnTo>
                    <a:pt x="990" y="1014"/>
                  </a:lnTo>
                  <a:lnTo>
                    <a:pt x="996" y="1014"/>
                  </a:lnTo>
                  <a:lnTo>
                    <a:pt x="990" y="1008"/>
                  </a:lnTo>
                  <a:lnTo>
                    <a:pt x="996" y="1008"/>
                  </a:lnTo>
                  <a:lnTo>
                    <a:pt x="990" y="1008"/>
                  </a:lnTo>
                  <a:lnTo>
                    <a:pt x="996" y="1008"/>
                  </a:lnTo>
                  <a:lnTo>
                    <a:pt x="996" y="1002"/>
                  </a:lnTo>
                  <a:lnTo>
                    <a:pt x="990" y="1002"/>
                  </a:lnTo>
                  <a:lnTo>
                    <a:pt x="990" y="1008"/>
                  </a:lnTo>
                  <a:lnTo>
                    <a:pt x="990" y="1002"/>
                  </a:lnTo>
                  <a:lnTo>
                    <a:pt x="990" y="996"/>
                  </a:lnTo>
                  <a:lnTo>
                    <a:pt x="984" y="996"/>
                  </a:lnTo>
                  <a:lnTo>
                    <a:pt x="984" y="1002"/>
                  </a:lnTo>
                  <a:lnTo>
                    <a:pt x="978" y="996"/>
                  </a:lnTo>
                  <a:lnTo>
                    <a:pt x="972" y="996"/>
                  </a:lnTo>
                  <a:lnTo>
                    <a:pt x="960" y="1002"/>
                  </a:lnTo>
                  <a:lnTo>
                    <a:pt x="930" y="1002"/>
                  </a:lnTo>
                  <a:lnTo>
                    <a:pt x="924" y="954"/>
                  </a:lnTo>
                  <a:lnTo>
                    <a:pt x="894" y="948"/>
                  </a:lnTo>
                  <a:lnTo>
                    <a:pt x="900" y="924"/>
                  </a:lnTo>
                  <a:lnTo>
                    <a:pt x="900" y="888"/>
                  </a:lnTo>
                  <a:lnTo>
                    <a:pt x="888" y="894"/>
                  </a:lnTo>
                  <a:lnTo>
                    <a:pt x="876" y="864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40"/>
                  </a:lnTo>
                  <a:lnTo>
                    <a:pt x="846" y="840"/>
                  </a:lnTo>
                  <a:lnTo>
                    <a:pt x="840" y="840"/>
                  </a:lnTo>
                  <a:lnTo>
                    <a:pt x="828" y="846"/>
                  </a:lnTo>
                  <a:lnTo>
                    <a:pt x="774" y="840"/>
                  </a:lnTo>
                  <a:lnTo>
                    <a:pt x="732" y="852"/>
                  </a:lnTo>
                  <a:lnTo>
                    <a:pt x="726" y="852"/>
                  </a:lnTo>
                  <a:lnTo>
                    <a:pt x="714" y="852"/>
                  </a:lnTo>
                  <a:lnTo>
                    <a:pt x="678" y="810"/>
                  </a:lnTo>
                  <a:lnTo>
                    <a:pt x="672" y="804"/>
                  </a:lnTo>
                  <a:lnTo>
                    <a:pt x="672" y="798"/>
                  </a:lnTo>
                  <a:lnTo>
                    <a:pt x="654" y="786"/>
                  </a:lnTo>
                  <a:lnTo>
                    <a:pt x="618" y="756"/>
                  </a:lnTo>
                  <a:lnTo>
                    <a:pt x="612" y="750"/>
                  </a:lnTo>
                  <a:lnTo>
                    <a:pt x="600" y="744"/>
                  </a:lnTo>
                  <a:lnTo>
                    <a:pt x="588" y="744"/>
                  </a:lnTo>
                  <a:lnTo>
                    <a:pt x="576" y="732"/>
                  </a:lnTo>
                  <a:lnTo>
                    <a:pt x="552" y="720"/>
                  </a:lnTo>
                  <a:lnTo>
                    <a:pt x="516" y="732"/>
                  </a:lnTo>
                  <a:lnTo>
                    <a:pt x="468" y="744"/>
                  </a:lnTo>
                  <a:lnTo>
                    <a:pt x="438" y="756"/>
                  </a:lnTo>
                  <a:lnTo>
                    <a:pt x="438" y="792"/>
                  </a:lnTo>
                  <a:lnTo>
                    <a:pt x="438" y="840"/>
                  </a:lnTo>
                  <a:lnTo>
                    <a:pt x="438" y="990"/>
                  </a:lnTo>
                  <a:lnTo>
                    <a:pt x="432" y="984"/>
                  </a:lnTo>
                  <a:lnTo>
                    <a:pt x="432" y="990"/>
                  </a:lnTo>
                  <a:lnTo>
                    <a:pt x="426" y="990"/>
                  </a:lnTo>
                  <a:lnTo>
                    <a:pt x="420" y="990"/>
                  </a:lnTo>
                  <a:lnTo>
                    <a:pt x="414" y="990"/>
                  </a:lnTo>
                  <a:lnTo>
                    <a:pt x="408" y="984"/>
                  </a:lnTo>
                  <a:lnTo>
                    <a:pt x="402" y="978"/>
                  </a:lnTo>
                  <a:lnTo>
                    <a:pt x="396" y="972"/>
                  </a:lnTo>
                  <a:lnTo>
                    <a:pt x="396" y="966"/>
                  </a:lnTo>
                  <a:lnTo>
                    <a:pt x="390" y="960"/>
                  </a:lnTo>
                  <a:lnTo>
                    <a:pt x="390" y="954"/>
                  </a:lnTo>
                  <a:lnTo>
                    <a:pt x="390" y="948"/>
                  </a:lnTo>
                  <a:lnTo>
                    <a:pt x="384" y="942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24" y="930"/>
                  </a:lnTo>
                  <a:lnTo>
                    <a:pt x="300" y="936"/>
                  </a:lnTo>
                  <a:lnTo>
                    <a:pt x="294" y="942"/>
                  </a:lnTo>
                  <a:lnTo>
                    <a:pt x="270" y="960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70" y="942"/>
                  </a:lnTo>
                  <a:lnTo>
                    <a:pt x="270" y="936"/>
                  </a:lnTo>
                  <a:lnTo>
                    <a:pt x="276" y="930"/>
                  </a:lnTo>
                  <a:lnTo>
                    <a:pt x="276" y="924"/>
                  </a:lnTo>
                  <a:lnTo>
                    <a:pt x="282" y="918"/>
                  </a:lnTo>
                  <a:lnTo>
                    <a:pt x="282" y="912"/>
                  </a:lnTo>
                  <a:lnTo>
                    <a:pt x="282" y="906"/>
                  </a:lnTo>
                  <a:lnTo>
                    <a:pt x="276" y="900"/>
                  </a:lnTo>
                  <a:lnTo>
                    <a:pt x="282" y="900"/>
                  </a:lnTo>
                  <a:lnTo>
                    <a:pt x="282" y="906"/>
                  </a:lnTo>
                  <a:lnTo>
                    <a:pt x="282" y="912"/>
                  </a:lnTo>
                  <a:lnTo>
                    <a:pt x="288" y="906"/>
                  </a:lnTo>
                  <a:lnTo>
                    <a:pt x="282" y="900"/>
                  </a:lnTo>
                  <a:lnTo>
                    <a:pt x="282" y="894"/>
                  </a:lnTo>
                  <a:lnTo>
                    <a:pt x="276" y="894"/>
                  </a:lnTo>
                  <a:lnTo>
                    <a:pt x="270" y="894"/>
                  </a:lnTo>
                  <a:lnTo>
                    <a:pt x="264" y="894"/>
                  </a:lnTo>
                  <a:lnTo>
                    <a:pt x="264" y="900"/>
                  </a:lnTo>
                  <a:lnTo>
                    <a:pt x="264" y="894"/>
                  </a:lnTo>
                  <a:lnTo>
                    <a:pt x="258" y="894"/>
                  </a:lnTo>
                  <a:lnTo>
                    <a:pt x="252" y="894"/>
                  </a:lnTo>
                  <a:lnTo>
                    <a:pt x="246" y="894"/>
                  </a:lnTo>
                  <a:lnTo>
                    <a:pt x="246" y="888"/>
                  </a:lnTo>
                  <a:lnTo>
                    <a:pt x="240" y="888"/>
                  </a:lnTo>
                  <a:lnTo>
                    <a:pt x="240" y="882"/>
                  </a:lnTo>
                  <a:lnTo>
                    <a:pt x="240" y="876"/>
                  </a:lnTo>
                  <a:lnTo>
                    <a:pt x="234" y="876"/>
                  </a:lnTo>
                  <a:lnTo>
                    <a:pt x="234" y="870"/>
                  </a:lnTo>
                  <a:lnTo>
                    <a:pt x="228" y="876"/>
                  </a:lnTo>
                  <a:lnTo>
                    <a:pt x="222" y="876"/>
                  </a:lnTo>
                  <a:lnTo>
                    <a:pt x="216" y="876"/>
                  </a:lnTo>
                  <a:lnTo>
                    <a:pt x="216" y="870"/>
                  </a:lnTo>
                  <a:lnTo>
                    <a:pt x="216" y="864"/>
                  </a:lnTo>
                  <a:lnTo>
                    <a:pt x="222" y="864"/>
                  </a:lnTo>
                  <a:lnTo>
                    <a:pt x="222" y="858"/>
                  </a:lnTo>
                  <a:lnTo>
                    <a:pt x="222" y="852"/>
                  </a:lnTo>
                  <a:lnTo>
                    <a:pt x="216" y="852"/>
                  </a:lnTo>
                  <a:lnTo>
                    <a:pt x="216" y="846"/>
                  </a:lnTo>
                  <a:lnTo>
                    <a:pt x="210" y="846"/>
                  </a:lnTo>
                  <a:lnTo>
                    <a:pt x="210" y="840"/>
                  </a:lnTo>
                  <a:lnTo>
                    <a:pt x="210" y="834"/>
                  </a:lnTo>
                  <a:lnTo>
                    <a:pt x="204" y="834"/>
                  </a:lnTo>
                  <a:lnTo>
                    <a:pt x="204" y="828"/>
                  </a:lnTo>
                  <a:lnTo>
                    <a:pt x="204" y="822"/>
                  </a:lnTo>
                  <a:lnTo>
                    <a:pt x="198" y="822"/>
                  </a:lnTo>
                  <a:lnTo>
                    <a:pt x="198" y="816"/>
                  </a:lnTo>
                  <a:lnTo>
                    <a:pt x="198" y="810"/>
                  </a:lnTo>
                  <a:lnTo>
                    <a:pt x="198" y="804"/>
                  </a:lnTo>
                  <a:lnTo>
                    <a:pt x="192" y="804"/>
                  </a:lnTo>
                  <a:lnTo>
                    <a:pt x="186" y="804"/>
                  </a:lnTo>
                  <a:lnTo>
                    <a:pt x="180" y="804"/>
                  </a:lnTo>
                  <a:lnTo>
                    <a:pt x="174" y="804"/>
                  </a:lnTo>
                  <a:lnTo>
                    <a:pt x="174" y="798"/>
                  </a:lnTo>
                  <a:lnTo>
                    <a:pt x="168" y="798"/>
                  </a:lnTo>
                  <a:lnTo>
                    <a:pt x="168" y="792"/>
                  </a:lnTo>
                  <a:lnTo>
                    <a:pt x="168" y="786"/>
                  </a:lnTo>
                  <a:lnTo>
                    <a:pt x="174" y="780"/>
                  </a:lnTo>
                  <a:lnTo>
                    <a:pt x="180" y="780"/>
                  </a:lnTo>
                  <a:lnTo>
                    <a:pt x="186" y="780"/>
                  </a:lnTo>
                  <a:lnTo>
                    <a:pt x="192" y="780"/>
                  </a:lnTo>
                  <a:lnTo>
                    <a:pt x="198" y="780"/>
                  </a:lnTo>
                  <a:lnTo>
                    <a:pt x="204" y="786"/>
                  </a:lnTo>
                  <a:lnTo>
                    <a:pt x="210" y="792"/>
                  </a:lnTo>
                  <a:lnTo>
                    <a:pt x="216" y="786"/>
                  </a:lnTo>
                  <a:lnTo>
                    <a:pt x="222" y="786"/>
                  </a:lnTo>
                  <a:lnTo>
                    <a:pt x="228" y="786"/>
                  </a:lnTo>
                  <a:lnTo>
                    <a:pt x="234" y="786"/>
                  </a:lnTo>
                  <a:lnTo>
                    <a:pt x="228" y="786"/>
                  </a:lnTo>
                  <a:lnTo>
                    <a:pt x="222" y="786"/>
                  </a:lnTo>
                  <a:lnTo>
                    <a:pt x="222" y="780"/>
                  </a:lnTo>
                  <a:lnTo>
                    <a:pt x="216" y="780"/>
                  </a:lnTo>
                  <a:lnTo>
                    <a:pt x="216" y="774"/>
                  </a:lnTo>
                  <a:lnTo>
                    <a:pt x="210" y="768"/>
                  </a:lnTo>
                  <a:lnTo>
                    <a:pt x="204" y="762"/>
                  </a:lnTo>
                  <a:lnTo>
                    <a:pt x="210" y="762"/>
                  </a:lnTo>
                  <a:lnTo>
                    <a:pt x="204" y="762"/>
                  </a:lnTo>
                  <a:lnTo>
                    <a:pt x="204" y="756"/>
                  </a:lnTo>
                  <a:lnTo>
                    <a:pt x="210" y="756"/>
                  </a:lnTo>
                  <a:lnTo>
                    <a:pt x="216" y="756"/>
                  </a:lnTo>
                  <a:lnTo>
                    <a:pt x="210" y="756"/>
                  </a:lnTo>
                  <a:lnTo>
                    <a:pt x="216" y="756"/>
                  </a:lnTo>
                  <a:lnTo>
                    <a:pt x="216" y="750"/>
                  </a:lnTo>
                  <a:lnTo>
                    <a:pt x="216" y="744"/>
                  </a:lnTo>
                  <a:lnTo>
                    <a:pt x="216" y="738"/>
                  </a:lnTo>
                  <a:lnTo>
                    <a:pt x="222" y="738"/>
                  </a:lnTo>
                  <a:lnTo>
                    <a:pt x="222" y="732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32"/>
                  </a:lnTo>
                  <a:lnTo>
                    <a:pt x="240" y="726"/>
                  </a:lnTo>
                  <a:lnTo>
                    <a:pt x="240" y="732"/>
                  </a:lnTo>
                  <a:lnTo>
                    <a:pt x="246" y="726"/>
                  </a:lnTo>
                  <a:lnTo>
                    <a:pt x="246" y="732"/>
                  </a:lnTo>
                  <a:lnTo>
                    <a:pt x="252" y="732"/>
                  </a:lnTo>
                  <a:lnTo>
                    <a:pt x="258" y="732"/>
                  </a:lnTo>
                  <a:lnTo>
                    <a:pt x="264" y="732"/>
                  </a:lnTo>
                  <a:lnTo>
                    <a:pt x="258" y="732"/>
                  </a:lnTo>
                  <a:lnTo>
                    <a:pt x="264" y="732"/>
                  </a:lnTo>
                  <a:lnTo>
                    <a:pt x="270" y="732"/>
                  </a:lnTo>
                  <a:lnTo>
                    <a:pt x="276" y="732"/>
                  </a:lnTo>
                  <a:lnTo>
                    <a:pt x="282" y="732"/>
                  </a:lnTo>
                  <a:lnTo>
                    <a:pt x="288" y="738"/>
                  </a:lnTo>
                  <a:lnTo>
                    <a:pt x="294" y="738"/>
                  </a:lnTo>
                  <a:lnTo>
                    <a:pt x="300" y="738"/>
                  </a:lnTo>
                  <a:lnTo>
                    <a:pt x="306" y="738"/>
                  </a:lnTo>
                  <a:lnTo>
                    <a:pt x="312" y="738"/>
                  </a:lnTo>
                  <a:lnTo>
                    <a:pt x="318" y="738"/>
                  </a:lnTo>
                  <a:lnTo>
                    <a:pt x="324" y="738"/>
                  </a:lnTo>
                  <a:lnTo>
                    <a:pt x="330" y="738"/>
                  </a:lnTo>
                  <a:lnTo>
                    <a:pt x="336" y="738"/>
                  </a:lnTo>
                  <a:lnTo>
                    <a:pt x="336" y="744"/>
                  </a:lnTo>
                  <a:lnTo>
                    <a:pt x="336" y="750"/>
                  </a:lnTo>
                  <a:lnTo>
                    <a:pt x="330" y="750"/>
                  </a:lnTo>
                  <a:lnTo>
                    <a:pt x="330" y="756"/>
                  </a:lnTo>
                  <a:lnTo>
                    <a:pt x="324" y="756"/>
                  </a:lnTo>
                  <a:lnTo>
                    <a:pt x="318" y="762"/>
                  </a:lnTo>
                  <a:lnTo>
                    <a:pt x="312" y="774"/>
                  </a:lnTo>
                  <a:lnTo>
                    <a:pt x="306" y="786"/>
                  </a:lnTo>
                  <a:lnTo>
                    <a:pt x="306" y="792"/>
                  </a:lnTo>
                  <a:lnTo>
                    <a:pt x="300" y="798"/>
                  </a:lnTo>
                  <a:lnTo>
                    <a:pt x="300" y="804"/>
                  </a:lnTo>
                  <a:lnTo>
                    <a:pt x="294" y="804"/>
                  </a:lnTo>
                  <a:lnTo>
                    <a:pt x="294" y="810"/>
                  </a:lnTo>
                  <a:lnTo>
                    <a:pt x="300" y="810"/>
                  </a:lnTo>
                  <a:lnTo>
                    <a:pt x="300" y="804"/>
                  </a:lnTo>
                  <a:lnTo>
                    <a:pt x="306" y="804"/>
                  </a:lnTo>
                  <a:lnTo>
                    <a:pt x="306" y="798"/>
                  </a:lnTo>
                  <a:lnTo>
                    <a:pt x="312" y="792"/>
                  </a:lnTo>
                  <a:lnTo>
                    <a:pt x="318" y="786"/>
                  </a:lnTo>
                  <a:lnTo>
                    <a:pt x="318" y="780"/>
                  </a:lnTo>
                  <a:lnTo>
                    <a:pt x="318" y="774"/>
                  </a:lnTo>
                  <a:lnTo>
                    <a:pt x="324" y="774"/>
                  </a:lnTo>
                  <a:lnTo>
                    <a:pt x="324" y="768"/>
                  </a:lnTo>
                  <a:lnTo>
                    <a:pt x="324" y="762"/>
                  </a:lnTo>
                  <a:lnTo>
                    <a:pt x="330" y="762"/>
                  </a:lnTo>
                  <a:lnTo>
                    <a:pt x="330" y="756"/>
                  </a:lnTo>
                  <a:lnTo>
                    <a:pt x="336" y="756"/>
                  </a:lnTo>
                  <a:lnTo>
                    <a:pt x="342" y="756"/>
                  </a:lnTo>
                  <a:lnTo>
                    <a:pt x="348" y="756"/>
                  </a:lnTo>
                  <a:lnTo>
                    <a:pt x="348" y="750"/>
                  </a:lnTo>
                  <a:lnTo>
                    <a:pt x="354" y="750"/>
                  </a:lnTo>
                  <a:lnTo>
                    <a:pt x="360" y="750"/>
                  </a:lnTo>
                  <a:lnTo>
                    <a:pt x="366" y="750"/>
                  </a:lnTo>
                  <a:lnTo>
                    <a:pt x="366" y="744"/>
                  </a:lnTo>
                  <a:lnTo>
                    <a:pt x="366" y="738"/>
                  </a:lnTo>
                  <a:lnTo>
                    <a:pt x="360" y="738"/>
                  </a:lnTo>
                  <a:lnTo>
                    <a:pt x="360" y="732"/>
                  </a:lnTo>
                  <a:lnTo>
                    <a:pt x="360" y="726"/>
                  </a:lnTo>
                  <a:lnTo>
                    <a:pt x="354" y="720"/>
                  </a:lnTo>
                  <a:lnTo>
                    <a:pt x="354" y="714"/>
                  </a:lnTo>
                  <a:lnTo>
                    <a:pt x="348" y="714"/>
                  </a:lnTo>
                  <a:lnTo>
                    <a:pt x="348" y="708"/>
                  </a:lnTo>
                  <a:lnTo>
                    <a:pt x="342" y="708"/>
                  </a:lnTo>
                  <a:lnTo>
                    <a:pt x="336" y="708"/>
                  </a:lnTo>
                  <a:lnTo>
                    <a:pt x="330" y="708"/>
                  </a:lnTo>
                  <a:lnTo>
                    <a:pt x="324" y="708"/>
                  </a:lnTo>
                  <a:lnTo>
                    <a:pt x="318" y="714"/>
                  </a:lnTo>
                  <a:lnTo>
                    <a:pt x="324" y="714"/>
                  </a:lnTo>
                  <a:lnTo>
                    <a:pt x="330" y="720"/>
                  </a:lnTo>
                  <a:lnTo>
                    <a:pt x="324" y="720"/>
                  </a:lnTo>
                  <a:lnTo>
                    <a:pt x="330" y="720"/>
                  </a:lnTo>
                  <a:lnTo>
                    <a:pt x="330" y="726"/>
                  </a:lnTo>
                  <a:lnTo>
                    <a:pt x="324" y="726"/>
                  </a:lnTo>
                  <a:lnTo>
                    <a:pt x="330" y="732"/>
                  </a:lnTo>
                  <a:lnTo>
                    <a:pt x="324" y="732"/>
                  </a:lnTo>
                  <a:lnTo>
                    <a:pt x="318" y="732"/>
                  </a:lnTo>
                  <a:lnTo>
                    <a:pt x="312" y="732"/>
                  </a:lnTo>
                  <a:lnTo>
                    <a:pt x="312" y="726"/>
                  </a:lnTo>
                  <a:lnTo>
                    <a:pt x="306" y="726"/>
                  </a:lnTo>
                  <a:lnTo>
                    <a:pt x="300" y="726"/>
                  </a:lnTo>
                  <a:lnTo>
                    <a:pt x="300" y="720"/>
                  </a:lnTo>
                  <a:lnTo>
                    <a:pt x="300" y="714"/>
                  </a:lnTo>
                  <a:lnTo>
                    <a:pt x="306" y="714"/>
                  </a:lnTo>
                  <a:lnTo>
                    <a:pt x="306" y="708"/>
                  </a:lnTo>
                  <a:lnTo>
                    <a:pt x="300" y="708"/>
                  </a:lnTo>
                  <a:lnTo>
                    <a:pt x="300" y="702"/>
                  </a:lnTo>
                  <a:lnTo>
                    <a:pt x="306" y="702"/>
                  </a:lnTo>
                  <a:lnTo>
                    <a:pt x="312" y="702"/>
                  </a:lnTo>
                  <a:lnTo>
                    <a:pt x="306" y="696"/>
                  </a:lnTo>
                  <a:lnTo>
                    <a:pt x="306" y="690"/>
                  </a:lnTo>
                  <a:lnTo>
                    <a:pt x="306" y="684"/>
                  </a:lnTo>
                  <a:lnTo>
                    <a:pt x="312" y="678"/>
                  </a:lnTo>
                  <a:lnTo>
                    <a:pt x="312" y="672"/>
                  </a:lnTo>
                  <a:lnTo>
                    <a:pt x="312" y="666"/>
                  </a:lnTo>
                  <a:lnTo>
                    <a:pt x="312" y="660"/>
                  </a:lnTo>
                  <a:lnTo>
                    <a:pt x="312" y="654"/>
                  </a:lnTo>
                  <a:lnTo>
                    <a:pt x="312" y="648"/>
                  </a:lnTo>
                  <a:lnTo>
                    <a:pt x="312" y="642"/>
                  </a:lnTo>
                  <a:lnTo>
                    <a:pt x="306" y="642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00" y="630"/>
                  </a:lnTo>
                  <a:lnTo>
                    <a:pt x="300" y="624"/>
                  </a:lnTo>
                  <a:lnTo>
                    <a:pt x="294" y="624"/>
                  </a:lnTo>
                  <a:lnTo>
                    <a:pt x="288" y="624"/>
                  </a:lnTo>
                  <a:lnTo>
                    <a:pt x="282" y="624"/>
                  </a:lnTo>
                  <a:lnTo>
                    <a:pt x="276" y="624"/>
                  </a:lnTo>
                  <a:lnTo>
                    <a:pt x="270" y="618"/>
                  </a:lnTo>
                  <a:lnTo>
                    <a:pt x="264" y="618"/>
                  </a:lnTo>
                  <a:lnTo>
                    <a:pt x="258" y="618"/>
                  </a:lnTo>
                  <a:lnTo>
                    <a:pt x="258" y="624"/>
                  </a:lnTo>
                  <a:lnTo>
                    <a:pt x="252" y="624"/>
                  </a:lnTo>
                  <a:lnTo>
                    <a:pt x="246" y="624"/>
                  </a:lnTo>
                  <a:lnTo>
                    <a:pt x="240" y="624"/>
                  </a:lnTo>
                  <a:lnTo>
                    <a:pt x="240" y="630"/>
                  </a:lnTo>
                  <a:lnTo>
                    <a:pt x="234" y="630"/>
                  </a:lnTo>
                  <a:lnTo>
                    <a:pt x="234" y="624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34" y="618"/>
                  </a:lnTo>
                  <a:lnTo>
                    <a:pt x="228" y="618"/>
                  </a:lnTo>
                  <a:lnTo>
                    <a:pt x="222" y="618"/>
                  </a:lnTo>
                  <a:lnTo>
                    <a:pt x="216" y="618"/>
                  </a:lnTo>
                  <a:lnTo>
                    <a:pt x="210" y="618"/>
                  </a:lnTo>
                  <a:lnTo>
                    <a:pt x="204" y="618"/>
                  </a:lnTo>
                  <a:lnTo>
                    <a:pt x="198" y="618"/>
                  </a:lnTo>
                  <a:lnTo>
                    <a:pt x="198" y="624"/>
                  </a:lnTo>
                  <a:lnTo>
                    <a:pt x="192" y="624"/>
                  </a:lnTo>
                  <a:lnTo>
                    <a:pt x="186" y="624"/>
                  </a:lnTo>
                  <a:lnTo>
                    <a:pt x="186" y="630"/>
                  </a:lnTo>
                  <a:lnTo>
                    <a:pt x="180" y="630"/>
                  </a:lnTo>
                  <a:lnTo>
                    <a:pt x="174" y="630"/>
                  </a:lnTo>
                  <a:lnTo>
                    <a:pt x="174" y="636"/>
                  </a:lnTo>
                  <a:lnTo>
                    <a:pt x="168" y="636"/>
                  </a:lnTo>
                  <a:lnTo>
                    <a:pt x="168" y="642"/>
                  </a:lnTo>
                  <a:lnTo>
                    <a:pt x="162" y="642"/>
                  </a:lnTo>
                  <a:lnTo>
                    <a:pt x="156" y="642"/>
                  </a:lnTo>
                  <a:lnTo>
                    <a:pt x="156" y="648"/>
                  </a:lnTo>
                  <a:lnTo>
                    <a:pt x="150" y="648"/>
                  </a:lnTo>
                  <a:lnTo>
                    <a:pt x="150" y="654"/>
                  </a:lnTo>
                  <a:lnTo>
                    <a:pt x="144" y="654"/>
                  </a:lnTo>
                  <a:lnTo>
                    <a:pt x="138" y="654"/>
                  </a:lnTo>
                  <a:lnTo>
                    <a:pt x="138" y="648"/>
                  </a:lnTo>
                  <a:lnTo>
                    <a:pt x="132" y="654"/>
                  </a:lnTo>
                  <a:lnTo>
                    <a:pt x="126" y="654"/>
                  </a:lnTo>
                  <a:lnTo>
                    <a:pt x="120" y="654"/>
                  </a:lnTo>
                  <a:lnTo>
                    <a:pt x="114" y="654"/>
                  </a:lnTo>
                  <a:lnTo>
                    <a:pt x="114" y="660"/>
                  </a:lnTo>
                  <a:lnTo>
                    <a:pt x="108" y="660"/>
                  </a:lnTo>
                  <a:lnTo>
                    <a:pt x="102" y="660"/>
                  </a:lnTo>
                  <a:lnTo>
                    <a:pt x="102" y="654"/>
                  </a:lnTo>
                  <a:lnTo>
                    <a:pt x="96" y="654"/>
                  </a:lnTo>
                  <a:lnTo>
                    <a:pt x="90" y="654"/>
                  </a:lnTo>
                  <a:lnTo>
                    <a:pt x="90" y="648"/>
                  </a:lnTo>
                  <a:lnTo>
                    <a:pt x="96" y="648"/>
                  </a:lnTo>
                  <a:lnTo>
                    <a:pt x="90" y="648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96" y="642"/>
                  </a:lnTo>
                  <a:lnTo>
                    <a:pt x="102" y="642"/>
                  </a:lnTo>
                  <a:lnTo>
                    <a:pt x="108" y="642"/>
                  </a:lnTo>
                  <a:lnTo>
                    <a:pt x="114" y="642"/>
                  </a:lnTo>
                  <a:lnTo>
                    <a:pt x="108" y="636"/>
                  </a:lnTo>
                  <a:lnTo>
                    <a:pt x="108" y="624"/>
                  </a:lnTo>
                  <a:lnTo>
                    <a:pt x="96" y="618"/>
                  </a:lnTo>
                  <a:lnTo>
                    <a:pt x="90" y="594"/>
                  </a:lnTo>
                  <a:lnTo>
                    <a:pt x="84" y="594"/>
                  </a:lnTo>
                  <a:lnTo>
                    <a:pt x="84" y="588"/>
                  </a:lnTo>
                  <a:lnTo>
                    <a:pt x="78" y="576"/>
                  </a:lnTo>
                  <a:lnTo>
                    <a:pt x="72" y="570"/>
                  </a:lnTo>
                  <a:lnTo>
                    <a:pt x="66" y="570"/>
                  </a:lnTo>
                  <a:lnTo>
                    <a:pt x="48" y="570"/>
                  </a:lnTo>
                  <a:lnTo>
                    <a:pt x="42" y="564"/>
                  </a:lnTo>
                  <a:lnTo>
                    <a:pt x="36" y="576"/>
                  </a:lnTo>
                  <a:lnTo>
                    <a:pt x="30" y="570"/>
                  </a:lnTo>
                  <a:lnTo>
                    <a:pt x="24" y="570"/>
                  </a:lnTo>
                  <a:lnTo>
                    <a:pt x="24" y="564"/>
                  </a:lnTo>
                  <a:lnTo>
                    <a:pt x="30" y="564"/>
                  </a:lnTo>
                  <a:lnTo>
                    <a:pt x="24" y="558"/>
                  </a:lnTo>
                  <a:lnTo>
                    <a:pt x="24" y="552"/>
                  </a:lnTo>
                  <a:lnTo>
                    <a:pt x="30" y="552"/>
                  </a:lnTo>
                  <a:lnTo>
                    <a:pt x="24" y="546"/>
                  </a:lnTo>
                  <a:lnTo>
                    <a:pt x="24" y="540"/>
                  </a:lnTo>
                  <a:lnTo>
                    <a:pt x="24" y="534"/>
                  </a:lnTo>
                  <a:lnTo>
                    <a:pt x="18" y="534"/>
                  </a:lnTo>
                  <a:lnTo>
                    <a:pt x="6" y="528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10"/>
                  </a:lnTo>
                  <a:lnTo>
                    <a:pt x="12" y="486"/>
                  </a:lnTo>
                  <a:lnTo>
                    <a:pt x="18" y="486"/>
                  </a:lnTo>
                  <a:lnTo>
                    <a:pt x="18" y="480"/>
                  </a:lnTo>
                  <a:lnTo>
                    <a:pt x="24" y="474"/>
                  </a:lnTo>
                  <a:lnTo>
                    <a:pt x="18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2" y="444"/>
                  </a:lnTo>
                  <a:lnTo>
                    <a:pt x="12" y="438"/>
                  </a:lnTo>
                  <a:lnTo>
                    <a:pt x="18" y="426"/>
                  </a:lnTo>
                  <a:lnTo>
                    <a:pt x="30" y="420"/>
                  </a:lnTo>
                  <a:lnTo>
                    <a:pt x="36" y="408"/>
                  </a:lnTo>
                  <a:lnTo>
                    <a:pt x="30" y="402"/>
                  </a:lnTo>
                  <a:lnTo>
                    <a:pt x="36" y="396"/>
                  </a:lnTo>
                  <a:lnTo>
                    <a:pt x="36" y="390"/>
                  </a:lnTo>
                  <a:lnTo>
                    <a:pt x="36" y="384"/>
                  </a:lnTo>
                  <a:lnTo>
                    <a:pt x="42" y="384"/>
                  </a:lnTo>
                  <a:lnTo>
                    <a:pt x="42" y="378"/>
                  </a:lnTo>
                  <a:lnTo>
                    <a:pt x="48" y="378"/>
                  </a:lnTo>
                  <a:lnTo>
                    <a:pt x="48" y="384"/>
                  </a:lnTo>
                  <a:lnTo>
                    <a:pt x="54" y="384"/>
                  </a:lnTo>
                  <a:lnTo>
                    <a:pt x="48" y="384"/>
                  </a:lnTo>
                  <a:lnTo>
                    <a:pt x="54" y="384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0" y="396"/>
                  </a:lnTo>
                  <a:lnTo>
                    <a:pt x="66" y="396"/>
                  </a:lnTo>
                  <a:lnTo>
                    <a:pt x="66" y="402"/>
                  </a:lnTo>
                  <a:lnTo>
                    <a:pt x="66" y="408"/>
                  </a:lnTo>
                  <a:lnTo>
                    <a:pt x="72" y="408"/>
                  </a:lnTo>
                  <a:lnTo>
                    <a:pt x="72" y="414"/>
                  </a:lnTo>
                  <a:lnTo>
                    <a:pt x="72" y="420"/>
                  </a:lnTo>
                  <a:lnTo>
                    <a:pt x="78" y="420"/>
                  </a:lnTo>
                  <a:lnTo>
                    <a:pt x="78" y="426"/>
                  </a:lnTo>
                  <a:lnTo>
                    <a:pt x="78" y="420"/>
                  </a:lnTo>
                  <a:lnTo>
                    <a:pt x="78" y="426"/>
                  </a:lnTo>
                  <a:lnTo>
                    <a:pt x="84" y="426"/>
                  </a:lnTo>
                  <a:lnTo>
                    <a:pt x="90" y="426"/>
                  </a:lnTo>
                  <a:lnTo>
                    <a:pt x="102" y="420"/>
                  </a:lnTo>
                  <a:lnTo>
                    <a:pt x="108" y="414"/>
                  </a:lnTo>
                  <a:lnTo>
                    <a:pt x="108" y="408"/>
                  </a:lnTo>
                  <a:lnTo>
                    <a:pt x="102" y="408"/>
                  </a:lnTo>
                  <a:lnTo>
                    <a:pt x="102" y="402"/>
                  </a:lnTo>
                  <a:lnTo>
                    <a:pt x="102" y="396"/>
                  </a:lnTo>
                  <a:lnTo>
                    <a:pt x="96" y="378"/>
                  </a:lnTo>
                  <a:lnTo>
                    <a:pt x="96" y="372"/>
                  </a:lnTo>
                  <a:lnTo>
                    <a:pt x="90" y="366"/>
                  </a:lnTo>
                  <a:lnTo>
                    <a:pt x="96" y="366"/>
                  </a:lnTo>
                  <a:lnTo>
                    <a:pt x="96" y="372"/>
                  </a:lnTo>
                  <a:lnTo>
                    <a:pt x="102" y="372"/>
                  </a:lnTo>
                  <a:lnTo>
                    <a:pt x="108" y="366"/>
                  </a:lnTo>
                  <a:lnTo>
                    <a:pt x="114" y="366"/>
                  </a:lnTo>
                  <a:lnTo>
                    <a:pt x="120" y="360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32" y="354"/>
                  </a:lnTo>
                  <a:lnTo>
                    <a:pt x="132" y="348"/>
                  </a:lnTo>
                  <a:lnTo>
                    <a:pt x="126" y="342"/>
                  </a:lnTo>
                  <a:lnTo>
                    <a:pt x="132" y="336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36"/>
                  </a:lnTo>
                  <a:lnTo>
                    <a:pt x="150" y="330"/>
                  </a:lnTo>
                  <a:lnTo>
                    <a:pt x="156" y="324"/>
                  </a:lnTo>
                  <a:lnTo>
                    <a:pt x="162" y="324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12"/>
                  </a:lnTo>
                  <a:lnTo>
                    <a:pt x="180" y="312"/>
                  </a:lnTo>
                  <a:lnTo>
                    <a:pt x="174" y="312"/>
                  </a:lnTo>
                  <a:lnTo>
                    <a:pt x="180" y="312"/>
                  </a:lnTo>
                  <a:lnTo>
                    <a:pt x="180" y="306"/>
                  </a:lnTo>
                  <a:lnTo>
                    <a:pt x="186" y="306"/>
                  </a:lnTo>
                  <a:lnTo>
                    <a:pt x="180" y="300"/>
                  </a:lnTo>
                  <a:lnTo>
                    <a:pt x="186" y="300"/>
                  </a:lnTo>
                  <a:lnTo>
                    <a:pt x="186" y="294"/>
                  </a:lnTo>
                  <a:lnTo>
                    <a:pt x="192" y="294"/>
                  </a:lnTo>
                  <a:lnTo>
                    <a:pt x="192" y="300"/>
                  </a:lnTo>
                  <a:lnTo>
                    <a:pt x="198" y="300"/>
                  </a:lnTo>
                  <a:lnTo>
                    <a:pt x="198" y="294"/>
                  </a:lnTo>
                  <a:lnTo>
                    <a:pt x="192" y="288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198" y="294"/>
                  </a:lnTo>
                  <a:lnTo>
                    <a:pt x="204" y="294"/>
                  </a:lnTo>
                  <a:lnTo>
                    <a:pt x="210" y="294"/>
                  </a:lnTo>
                  <a:lnTo>
                    <a:pt x="216" y="294"/>
                  </a:lnTo>
                  <a:lnTo>
                    <a:pt x="216" y="288"/>
                  </a:lnTo>
                  <a:lnTo>
                    <a:pt x="216" y="294"/>
                  </a:lnTo>
                  <a:lnTo>
                    <a:pt x="222" y="294"/>
                  </a:lnTo>
                  <a:lnTo>
                    <a:pt x="222" y="300"/>
                  </a:lnTo>
                  <a:lnTo>
                    <a:pt x="216" y="300"/>
                  </a:lnTo>
                  <a:lnTo>
                    <a:pt x="216" y="306"/>
                  </a:lnTo>
                  <a:lnTo>
                    <a:pt x="222" y="306"/>
                  </a:lnTo>
                  <a:lnTo>
                    <a:pt x="228" y="306"/>
                  </a:lnTo>
                  <a:lnTo>
                    <a:pt x="234" y="300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0" y="300"/>
                  </a:lnTo>
                  <a:lnTo>
                    <a:pt x="246" y="294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2" y="294"/>
                  </a:lnTo>
                  <a:lnTo>
                    <a:pt x="258" y="294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64" y="282"/>
                  </a:lnTo>
                  <a:lnTo>
                    <a:pt x="270" y="282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0" y="300"/>
                  </a:lnTo>
                  <a:lnTo>
                    <a:pt x="276" y="300"/>
                  </a:lnTo>
                  <a:lnTo>
                    <a:pt x="276" y="306"/>
                  </a:lnTo>
                  <a:lnTo>
                    <a:pt x="282" y="306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0" y="306"/>
                  </a:lnTo>
                  <a:lnTo>
                    <a:pt x="306" y="306"/>
                  </a:lnTo>
                  <a:lnTo>
                    <a:pt x="306" y="300"/>
                  </a:lnTo>
                  <a:lnTo>
                    <a:pt x="306" y="306"/>
                  </a:lnTo>
                  <a:lnTo>
                    <a:pt x="306" y="300"/>
                  </a:lnTo>
                  <a:lnTo>
                    <a:pt x="306" y="306"/>
                  </a:lnTo>
                  <a:lnTo>
                    <a:pt x="312" y="306"/>
                  </a:lnTo>
                  <a:lnTo>
                    <a:pt x="318" y="306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18" y="312"/>
                  </a:lnTo>
                  <a:lnTo>
                    <a:pt x="324" y="312"/>
                  </a:lnTo>
                  <a:lnTo>
                    <a:pt x="324" y="318"/>
                  </a:lnTo>
                  <a:lnTo>
                    <a:pt x="324" y="324"/>
                  </a:lnTo>
                  <a:lnTo>
                    <a:pt x="330" y="324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36" y="324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8" y="336"/>
                  </a:lnTo>
                  <a:lnTo>
                    <a:pt x="354" y="336"/>
                  </a:lnTo>
                  <a:lnTo>
                    <a:pt x="354" y="342"/>
                  </a:lnTo>
                  <a:lnTo>
                    <a:pt x="348" y="342"/>
                  </a:lnTo>
                  <a:lnTo>
                    <a:pt x="354" y="342"/>
                  </a:lnTo>
                  <a:lnTo>
                    <a:pt x="348" y="342"/>
                  </a:lnTo>
                  <a:lnTo>
                    <a:pt x="354" y="342"/>
                  </a:lnTo>
                  <a:lnTo>
                    <a:pt x="354" y="348"/>
                  </a:lnTo>
                  <a:lnTo>
                    <a:pt x="360" y="348"/>
                  </a:lnTo>
                  <a:lnTo>
                    <a:pt x="366" y="348"/>
                  </a:lnTo>
                  <a:lnTo>
                    <a:pt x="366" y="354"/>
                  </a:lnTo>
                  <a:lnTo>
                    <a:pt x="366" y="360"/>
                  </a:lnTo>
                  <a:lnTo>
                    <a:pt x="366" y="366"/>
                  </a:lnTo>
                  <a:lnTo>
                    <a:pt x="360" y="366"/>
                  </a:lnTo>
                  <a:lnTo>
                    <a:pt x="366" y="372"/>
                  </a:lnTo>
                  <a:lnTo>
                    <a:pt x="366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78" y="366"/>
                  </a:lnTo>
                  <a:lnTo>
                    <a:pt x="372" y="360"/>
                  </a:lnTo>
                  <a:lnTo>
                    <a:pt x="372" y="354"/>
                  </a:lnTo>
                  <a:lnTo>
                    <a:pt x="378" y="348"/>
                  </a:lnTo>
                  <a:lnTo>
                    <a:pt x="372" y="348"/>
                  </a:lnTo>
                  <a:lnTo>
                    <a:pt x="366" y="348"/>
                  </a:lnTo>
                  <a:lnTo>
                    <a:pt x="372" y="348"/>
                  </a:lnTo>
                  <a:lnTo>
                    <a:pt x="372" y="342"/>
                  </a:lnTo>
                  <a:lnTo>
                    <a:pt x="366" y="342"/>
                  </a:lnTo>
                  <a:lnTo>
                    <a:pt x="372" y="342"/>
                  </a:lnTo>
                  <a:lnTo>
                    <a:pt x="366" y="342"/>
                  </a:lnTo>
                  <a:lnTo>
                    <a:pt x="372" y="342"/>
                  </a:lnTo>
                  <a:lnTo>
                    <a:pt x="372" y="336"/>
                  </a:lnTo>
                  <a:lnTo>
                    <a:pt x="378" y="336"/>
                  </a:lnTo>
                  <a:lnTo>
                    <a:pt x="378" y="342"/>
                  </a:lnTo>
                  <a:lnTo>
                    <a:pt x="378" y="336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84" y="348"/>
                  </a:lnTo>
                  <a:lnTo>
                    <a:pt x="390" y="348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6" y="354"/>
                  </a:lnTo>
                  <a:lnTo>
                    <a:pt x="408" y="366"/>
                  </a:lnTo>
                  <a:lnTo>
                    <a:pt x="414" y="366"/>
                  </a:lnTo>
                  <a:lnTo>
                    <a:pt x="414" y="372"/>
                  </a:lnTo>
                  <a:lnTo>
                    <a:pt x="420" y="372"/>
                  </a:lnTo>
                  <a:lnTo>
                    <a:pt x="426" y="372"/>
                  </a:lnTo>
                  <a:lnTo>
                    <a:pt x="426" y="366"/>
                  </a:lnTo>
                  <a:lnTo>
                    <a:pt x="432" y="366"/>
                  </a:lnTo>
                  <a:lnTo>
                    <a:pt x="438" y="366"/>
                  </a:lnTo>
                  <a:lnTo>
                    <a:pt x="438" y="360"/>
                  </a:lnTo>
                  <a:lnTo>
                    <a:pt x="444" y="360"/>
                  </a:lnTo>
                  <a:lnTo>
                    <a:pt x="438" y="354"/>
                  </a:lnTo>
                  <a:lnTo>
                    <a:pt x="444" y="354"/>
                  </a:lnTo>
                  <a:lnTo>
                    <a:pt x="444" y="348"/>
                  </a:lnTo>
                  <a:lnTo>
                    <a:pt x="450" y="348"/>
                  </a:lnTo>
                  <a:lnTo>
                    <a:pt x="456" y="348"/>
                  </a:lnTo>
                  <a:lnTo>
                    <a:pt x="450" y="348"/>
                  </a:lnTo>
                  <a:lnTo>
                    <a:pt x="450" y="342"/>
                  </a:lnTo>
                  <a:lnTo>
                    <a:pt x="456" y="342"/>
                  </a:lnTo>
                  <a:lnTo>
                    <a:pt x="456" y="336"/>
                  </a:lnTo>
                  <a:lnTo>
                    <a:pt x="462" y="336"/>
                  </a:lnTo>
                  <a:lnTo>
                    <a:pt x="462" y="342"/>
                  </a:lnTo>
                  <a:lnTo>
                    <a:pt x="468" y="342"/>
                  </a:lnTo>
                  <a:lnTo>
                    <a:pt x="468" y="336"/>
                  </a:lnTo>
                  <a:lnTo>
                    <a:pt x="474" y="336"/>
                  </a:lnTo>
                  <a:lnTo>
                    <a:pt x="480" y="336"/>
                  </a:lnTo>
                  <a:lnTo>
                    <a:pt x="486" y="336"/>
                  </a:lnTo>
                  <a:lnTo>
                    <a:pt x="492" y="336"/>
                  </a:lnTo>
                  <a:lnTo>
                    <a:pt x="492" y="342"/>
                  </a:lnTo>
                  <a:lnTo>
                    <a:pt x="492" y="336"/>
                  </a:lnTo>
                  <a:lnTo>
                    <a:pt x="498" y="336"/>
                  </a:lnTo>
                  <a:lnTo>
                    <a:pt x="492" y="342"/>
                  </a:lnTo>
                  <a:lnTo>
                    <a:pt x="498" y="342"/>
                  </a:lnTo>
                  <a:lnTo>
                    <a:pt x="498" y="348"/>
                  </a:lnTo>
                  <a:lnTo>
                    <a:pt x="504" y="348"/>
                  </a:lnTo>
                  <a:lnTo>
                    <a:pt x="510" y="348"/>
                  </a:lnTo>
                  <a:lnTo>
                    <a:pt x="516" y="348"/>
                  </a:lnTo>
                  <a:lnTo>
                    <a:pt x="516" y="336"/>
                  </a:lnTo>
                  <a:lnTo>
                    <a:pt x="516" y="330"/>
                  </a:lnTo>
                  <a:lnTo>
                    <a:pt x="522" y="330"/>
                  </a:lnTo>
                  <a:lnTo>
                    <a:pt x="522" y="336"/>
                  </a:lnTo>
                  <a:lnTo>
                    <a:pt x="522" y="330"/>
                  </a:lnTo>
                  <a:lnTo>
                    <a:pt x="522" y="336"/>
                  </a:lnTo>
                  <a:lnTo>
                    <a:pt x="528" y="336"/>
                  </a:lnTo>
                  <a:lnTo>
                    <a:pt x="534" y="330"/>
                  </a:lnTo>
                  <a:lnTo>
                    <a:pt x="534" y="336"/>
                  </a:lnTo>
                  <a:lnTo>
                    <a:pt x="540" y="336"/>
                  </a:lnTo>
                  <a:lnTo>
                    <a:pt x="540" y="330"/>
                  </a:lnTo>
                  <a:lnTo>
                    <a:pt x="546" y="330"/>
                  </a:lnTo>
                  <a:lnTo>
                    <a:pt x="546" y="336"/>
                  </a:lnTo>
                  <a:lnTo>
                    <a:pt x="552" y="336"/>
                  </a:lnTo>
                  <a:lnTo>
                    <a:pt x="558" y="342"/>
                  </a:lnTo>
                  <a:lnTo>
                    <a:pt x="558" y="348"/>
                  </a:lnTo>
                  <a:lnTo>
                    <a:pt x="552" y="348"/>
                  </a:lnTo>
                  <a:lnTo>
                    <a:pt x="552" y="354"/>
                  </a:lnTo>
                  <a:lnTo>
                    <a:pt x="558" y="348"/>
                  </a:lnTo>
                  <a:lnTo>
                    <a:pt x="558" y="354"/>
                  </a:lnTo>
                  <a:lnTo>
                    <a:pt x="564" y="354"/>
                  </a:lnTo>
                  <a:lnTo>
                    <a:pt x="564" y="360"/>
                  </a:lnTo>
                  <a:lnTo>
                    <a:pt x="570" y="366"/>
                  </a:lnTo>
                  <a:lnTo>
                    <a:pt x="576" y="366"/>
                  </a:lnTo>
                  <a:lnTo>
                    <a:pt x="582" y="366"/>
                  </a:lnTo>
                  <a:lnTo>
                    <a:pt x="588" y="366"/>
                  </a:lnTo>
                  <a:lnTo>
                    <a:pt x="594" y="366"/>
                  </a:lnTo>
                  <a:lnTo>
                    <a:pt x="594" y="372"/>
                  </a:lnTo>
                  <a:lnTo>
                    <a:pt x="600" y="372"/>
                  </a:lnTo>
                  <a:lnTo>
                    <a:pt x="594" y="372"/>
                  </a:lnTo>
                  <a:lnTo>
                    <a:pt x="600" y="378"/>
                  </a:lnTo>
                  <a:lnTo>
                    <a:pt x="612" y="372"/>
                  </a:lnTo>
                  <a:lnTo>
                    <a:pt x="612" y="378"/>
                  </a:lnTo>
                  <a:lnTo>
                    <a:pt x="612" y="372"/>
                  </a:lnTo>
                  <a:lnTo>
                    <a:pt x="618" y="366"/>
                  </a:lnTo>
                  <a:lnTo>
                    <a:pt x="618" y="360"/>
                  </a:lnTo>
                  <a:lnTo>
                    <a:pt x="624" y="354"/>
                  </a:lnTo>
                  <a:lnTo>
                    <a:pt x="630" y="354"/>
                  </a:lnTo>
                  <a:lnTo>
                    <a:pt x="636" y="366"/>
                  </a:lnTo>
                  <a:lnTo>
                    <a:pt x="642" y="366"/>
                  </a:lnTo>
                  <a:lnTo>
                    <a:pt x="648" y="366"/>
                  </a:lnTo>
                  <a:lnTo>
                    <a:pt x="654" y="366"/>
                  </a:lnTo>
                  <a:lnTo>
                    <a:pt x="684" y="354"/>
                  </a:lnTo>
                  <a:lnTo>
                    <a:pt x="690" y="336"/>
                  </a:lnTo>
                  <a:lnTo>
                    <a:pt x="690" y="324"/>
                  </a:lnTo>
                  <a:lnTo>
                    <a:pt x="696" y="324"/>
                  </a:lnTo>
                  <a:lnTo>
                    <a:pt x="690" y="318"/>
                  </a:lnTo>
                  <a:lnTo>
                    <a:pt x="690" y="312"/>
                  </a:lnTo>
                  <a:lnTo>
                    <a:pt x="684" y="312"/>
                  </a:lnTo>
                  <a:lnTo>
                    <a:pt x="678" y="312"/>
                  </a:lnTo>
                  <a:lnTo>
                    <a:pt x="678" y="306"/>
                  </a:lnTo>
                  <a:lnTo>
                    <a:pt x="672" y="306"/>
                  </a:lnTo>
                  <a:lnTo>
                    <a:pt x="666" y="306"/>
                  </a:lnTo>
                  <a:lnTo>
                    <a:pt x="660" y="300"/>
                  </a:lnTo>
                  <a:lnTo>
                    <a:pt x="660" y="294"/>
                  </a:lnTo>
                  <a:lnTo>
                    <a:pt x="642" y="294"/>
                  </a:lnTo>
                  <a:lnTo>
                    <a:pt x="636" y="294"/>
                  </a:lnTo>
                  <a:lnTo>
                    <a:pt x="636" y="288"/>
                  </a:lnTo>
                  <a:lnTo>
                    <a:pt x="642" y="288"/>
                  </a:lnTo>
                  <a:lnTo>
                    <a:pt x="642" y="282"/>
                  </a:lnTo>
                  <a:lnTo>
                    <a:pt x="636" y="282"/>
                  </a:lnTo>
                  <a:lnTo>
                    <a:pt x="624" y="276"/>
                  </a:lnTo>
                  <a:lnTo>
                    <a:pt x="630" y="276"/>
                  </a:lnTo>
                  <a:lnTo>
                    <a:pt x="624" y="276"/>
                  </a:lnTo>
                  <a:lnTo>
                    <a:pt x="624" y="270"/>
                  </a:lnTo>
                  <a:lnTo>
                    <a:pt x="618" y="270"/>
                  </a:lnTo>
                  <a:lnTo>
                    <a:pt x="630" y="270"/>
                  </a:lnTo>
                  <a:lnTo>
                    <a:pt x="642" y="258"/>
                  </a:lnTo>
                  <a:lnTo>
                    <a:pt x="654" y="258"/>
                  </a:lnTo>
                  <a:lnTo>
                    <a:pt x="654" y="252"/>
                  </a:lnTo>
                  <a:lnTo>
                    <a:pt x="660" y="252"/>
                  </a:lnTo>
                  <a:lnTo>
                    <a:pt x="660" y="246"/>
                  </a:lnTo>
                  <a:lnTo>
                    <a:pt x="666" y="246"/>
                  </a:lnTo>
                  <a:lnTo>
                    <a:pt x="666" y="240"/>
                  </a:lnTo>
                  <a:lnTo>
                    <a:pt x="666" y="234"/>
                  </a:lnTo>
                  <a:lnTo>
                    <a:pt x="666" y="228"/>
                  </a:lnTo>
                  <a:lnTo>
                    <a:pt x="660" y="228"/>
                  </a:lnTo>
                  <a:lnTo>
                    <a:pt x="660" y="222"/>
                  </a:lnTo>
                  <a:lnTo>
                    <a:pt x="654" y="222"/>
                  </a:lnTo>
                  <a:lnTo>
                    <a:pt x="654" y="216"/>
                  </a:lnTo>
                  <a:lnTo>
                    <a:pt x="654" y="210"/>
                  </a:lnTo>
                  <a:lnTo>
                    <a:pt x="660" y="210"/>
                  </a:lnTo>
                  <a:lnTo>
                    <a:pt x="660" y="204"/>
                  </a:lnTo>
                  <a:lnTo>
                    <a:pt x="666" y="204"/>
                  </a:lnTo>
                  <a:lnTo>
                    <a:pt x="666" y="198"/>
                  </a:lnTo>
                  <a:lnTo>
                    <a:pt x="672" y="198"/>
                  </a:lnTo>
                  <a:lnTo>
                    <a:pt x="666" y="198"/>
                  </a:lnTo>
                  <a:lnTo>
                    <a:pt x="666" y="192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2"/>
                  </a:lnTo>
                  <a:lnTo>
                    <a:pt x="690" y="186"/>
                  </a:lnTo>
                  <a:lnTo>
                    <a:pt x="690" y="192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92"/>
                  </a:lnTo>
                  <a:lnTo>
                    <a:pt x="708" y="198"/>
                  </a:lnTo>
                  <a:lnTo>
                    <a:pt x="714" y="198"/>
                  </a:lnTo>
                  <a:lnTo>
                    <a:pt x="714" y="192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14" y="180"/>
                  </a:lnTo>
                  <a:lnTo>
                    <a:pt x="708" y="180"/>
                  </a:lnTo>
                  <a:lnTo>
                    <a:pt x="702" y="180"/>
                  </a:lnTo>
                  <a:lnTo>
                    <a:pt x="702" y="174"/>
                  </a:lnTo>
                  <a:lnTo>
                    <a:pt x="696" y="174"/>
                  </a:lnTo>
                  <a:lnTo>
                    <a:pt x="690" y="174"/>
                  </a:lnTo>
                  <a:lnTo>
                    <a:pt x="684" y="174"/>
                  </a:lnTo>
                  <a:lnTo>
                    <a:pt x="684" y="168"/>
                  </a:lnTo>
                  <a:lnTo>
                    <a:pt x="678" y="168"/>
                  </a:lnTo>
                  <a:lnTo>
                    <a:pt x="672" y="168"/>
                  </a:lnTo>
                  <a:lnTo>
                    <a:pt x="672" y="162"/>
                  </a:lnTo>
                  <a:lnTo>
                    <a:pt x="678" y="162"/>
                  </a:lnTo>
                  <a:lnTo>
                    <a:pt x="678" y="156"/>
                  </a:lnTo>
                  <a:lnTo>
                    <a:pt x="678" y="150"/>
                  </a:lnTo>
                  <a:lnTo>
                    <a:pt x="684" y="150"/>
                  </a:lnTo>
                  <a:lnTo>
                    <a:pt x="678" y="150"/>
                  </a:lnTo>
                  <a:lnTo>
                    <a:pt x="684" y="156"/>
                  </a:lnTo>
                  <a:lnTo>
                    <a:pt x="690" y="156"/>
                  </a:lnTo>
                  <a:lnTo>
                    <a:pt x="690" y="150"/>
                  </a:lnTo>
                  <a:lnTo>
                    <a:pt x="690" y="156"/>
                  </a:lnTo>
                  <a:lnTo>
                    <a:pt x="690" y="150"/>
                  </a:lnTo>
                  <a:lnTo>
                    <a:pt x="696" y="150"/>
                  </a:lnTo>
                  <a:lnTo>
                    <a:pt x="690" y="150"/>
                  </a:lnTo>
                  <a:lnTo>
                    <a:pt x="690" y="144"/>
                  </a:lnTo>
                  <a:lnTo>
                    <a:pt x="684" y="144"/>
                  </a:lnTo>
                  <a:lnTo>
                    <a:pt x="684" y="150"/>
                  </a:lnTo>
                  <a:lnTo>
                    <a:pt x="678" y="150"/>
                  </a:lnTo>
                  <a:lnTo>
                    <a:pt x="672" y="150"/>
                  </a:lnTo>
                  <a:lnTo>
                    <a:pt x="672" y="144"/>
                  </a:lnTo>
                  <a:lnTo>
                    <a:pt x="660" y="144"/>
                  </a:lnTo>
                  <a:lnTo>
                    <a:pt x="660" y="138"/>
                  </a:lnTo>
                  <a:lnTo>
                    <a:pt x="666" y="138"/>
                  </a:lnTo>
                  <a:lnTo>
                    <a:pt x="666" y="144"/>
                  </a:lnTo>
                  <a:lnTo>
                    <a:pt x="666" y="138"/>
                  </a:lnTo>
                  <a:lnTo>
                    <a:pt x="672" y="138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78" y="126"/>
                  </a:lnTo>
                  <a:lnTo>
                    <a:pt x="672" y="126"/>
                  </a:lnTo>
                  <a:lnTo>
                    <a:pt x="672" y="120"/>
                  </a:lnTo>
                  <a:lnTo>
                    <a:pt x="666" y="120"/>
                  </a:lnTo>
                  <a:lnTo>
                    <a:pt x="672" y="114"/>
                  </a:lnTo>
                  <a:lnTo>
                    <a:pt x="672" y="120"/>
                  </a:lnTo>
                  <a:lnTo>
                    <a:pt x="678" y="120"/>
                  </a:lnTo>
                  <a:lnTo>
                    <a:pt x="678" y="114"/>
                  </a:lnTo>
                  <a:lnTo>
                    <a:pt x="678" y="108"/>
                  </a:lnTo>
                  <a:lnTo>
                    <a:pt x="684" y="108"/>
                  </a:lnTo>
                  <a:lnTo>
                    <a:pt x="690" y="108"/>
                  </a:lnTo>
                  <a:lnTo>
                    <a:pt x="690" y="114"/>
                  </a:lnTo>
                  <a:lnTo>
                    <a:pt x="696" y="114"/>
                  </a:lnTo>
                  <a:lnTo>
                    <a:pt x="702" y="114"/>
                  </a:lnTo>
                  <a:lnTo>
                    <a:pt x="708" y="114"/>
                  </a:lnTo>
                  <a:lnTo>
                    <a:pt x="708" y="120"/>
                  </a:lnTo>
                  <a:lnTo>
                    <a:pt x="714" y="120"/>
                  </a:lnTo>
                  <a:lnTo>
                    <a:pt x="714" y="114"/>
                  </a:lnTo>
                  <a:lnTo>
                    <a:pt x="714" y="108"/>
                  </a:lnTo>
                  <a:lnTo>
                    <a:pt x="720" y="108"/>
                  </a:lnTo>
                  <a:lnTo>
                    <a:pt x="720" y="114"/>
                  </a:lnTo>
                  <a:lnTo>
                    <a:pt x="720" y="108"/>
                  </a:lnTo>
                  <a:lnTo>
                    <a:pt x="720" y="114"/>
                  </a:lnTo>
                  <a:lnTo>
                    <a:pt x="726" y="114"/>
                  </a:lnTo>
                  <a:lnTo>
                    <a:pt x="726" y="108"/>
                  </a:lnTo>
                  <a:lnTo>
                    <a:pt x="732" y="108"/>
                  </a:lnTo>
                  <a:lnTo>
                    <a:pt x="732" y="114"/>
                  </a:lnTo>
                  <a:lnTo>
                    <a:pt x="732" y="120"/>
                  </a:lnTo>
                  <a:lnTo>
                    <a:pt x="738" y="120"/>
                  </a:lnTo>
                  <a:lnTo>
                    <a:pt x="738" y="114"/>
                  </a:lnTo>
                  <a:lnTo>
                    <a:pt x="738" y="108"/>
                  </a:lnTo>
                  <a:lnTo>
                    <a:pt x="744" y="108"/>
                  </a:lnTo>
                  <a:lnTo>
                    <a:pt x="750" y="108"/>
                  </a:lnTo>
                  <a:lnTo>
                    <a:pt x="750" y="102"/>
                  </a:lnTo>
                  <a:lnTo>
                    <a:pt x="756" y="102"/>
                  </a:lnTo>
                  <a:lnTo>
                    <a:pt x="756" y="108"/>
                  </a:lnTo>
                  <a:lnTo>
                    <a:pt x="762" y="108"/>
                  </a:lnTo>
                  <a:lnTo>
                    <a:pt x="762" y="102"/>
                  </a:lnTo>
                  <a:lnTo>
                    <a:pt x="768" y="102"/>
                  </a:lnTo>
                  <a:lnTo>
                    <a:pt x="768" y="96"/>
                  </a:lnTo>
                  <a:lnTo>
                    <a:pt x="768" y="102"/>
                  </a:lnTo>
                  <a:lnTo>
                    <a:pt x="768" y="96"/>
                  </a:lnTo>
                  <a:lnTo>
                    <a:pt x="774" y="96"/>
                  </a:lnTo>
                  <a:lnTo>
                    <a:pt x="774" y="102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6" y="96"/>
                  </a:lnTo>
                  <a:lnTo>
                    <a:pt x="792" y="96"/>
                  </a:lnTo>
                  <a:lnTo>
                    <a:pt x="792" y="90"/>
                  </a:lnTo>
                  <a:lnTo>
                    <a:pt x="798" y="96"/>
                  </a:lnTo>
                  <a:lnTo>
                    <a:pt x="804" y="96"/>
                  </a:lnTo>
                  <a:lnTo>
                    <a:pt x="804" y="90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22" y="90"/>
                  </a:lnTo>
                  <a:lnTo>
                    <a:pt x="828" y="90"/>
                  </a:lnTo>
                  <a:lnTo>
                    <a:pt x="828" y="84"/>
                  </a:lnTo>
                  <a:lnTo>
                    <a:pt x="834" y="84"/>
                  </a:lnTo>
                  <a:lnTo>
                    <a:pt x="840" y="84"/>
                  </a:lnTo>
                  <a:lnTo>
                    <a:pt x="846" y="84"/>
                  </a:lnTo>
                  <a:lnTo>
                    <a:pt x="846" y="78"/>
                  </a:lnTo>
                  <a:lnTo>
                    <a:pt x="852" y="84"/>
                  </a:lnTo>
                  <a:lnTo>
                    <a:pt x="852" y="90"/>
                  </a:lnTo>
                  <a:lnTo>
                    <a:pt x="858" y="90"/>
                  </a:lnTo>
                  <a:lnTo>
                    <a:pt x="858" y="84"/>
                  </a:lnTo>
                  <a:lnTo>
                    <a:pt x="864" y="84"/>
                  </a:lnTo>
                  <a:lnTo>
                    <a:pt x="858" y="78"/>
                  </a:lnTo>
                  <a:lnTo>
                    <a:pt x="858" y="72"/>
                  </a:lnTo>
                  <a:lnTo>
                    <a:pt x="864" y="72"/>
                  </a:lnTo>
                  <a:lnTo>
                    <a:pt x="864" y="66"/>
                  </a:lnTo>
                  <a:lnTo>
                    <a:pt x="870" y="66"/>
                  </a:lnTo>
                  <a:lnTo>
                    <a:pt x="870" y="72"/>
                  </a:lnTo>
                  <a:lnTo>
                    <a:pt x="876" y="66"/>
                  </a:lnTo>
                  <a:lnTo>
                    <a:pt x="870" y="66"/>
                  </a:lnTo>
                  <a:lnTo>
                    <a:pt x="870" y="60"/>
                  </a:lnTo>
                  <a:lnTo>
                    <a:pt x="876" y="60"/>
                  </a:lnTo>
                  <a:lnTo>
                    <a:pt x="876" y="66"/>
                  </a:lnTo>
                  <a:lnTo>
                    <a:pt x="882" y="66"/>
                  </a:lnTo>
                  <a:lnTo>
                    <a:pt x="888" y="66"/>
                  </a:lnTo>
                  <a:lnTo>
                    <a:pt x="888" y="60"/>
                  </a:lnTo>
                  <a:lnTo>
                    <a:pt x="894" y="60"/>
                  </a:lnTo>
                  <a:lnTo>
                    <a:pt x="894" y="66"/>
                  </a:lnTo>
                  <a:lnTo>
                    <a:pt x="900" y="66"/>
                  </a:lnTo>
                  <a:lnTo>
                    <a:pt x="906" y="60"/>
                  </a:lnTo>
                  <a:lnTo>
                    <a:pt x="912" y="60"/>
                  </a:lnTo>
                  <a:lnTo>
                    <a:pt x="930" y="54"/>
                  </a:lnTo>
                  <a:lnTo>
                    <a:pt x="936" y="54"/>
                  </a:lnTo>
                  <a:lnTo>
                    <a:pt x="942" y="54"/>
                  </a:lnTo>
                  <a:lnTo>
                    <a:pt x="948" y="54"/>
                  </a:lnTo>
                  <a:lnTo>
                    <a:pt x="948" y="48"/>
                  </a:lnTo>
                  <a:lnTo>
                    <a:pt x="954" y="48"/>
                  </a:lnTo>
                  <a:lnTo>
                    <a:pt x="960" y="48"/>
                  </a:lnTo>
                  <a:lnTo>
                    <a:pt x="960" y="42"/>
                  </a:lnTo>
                  <a:lnTo>
                    <a:pt x="960" y="48"/>
                  </a:lnTo>
                  <a:lnTo>
                    <a:pt x="966" y="48"/>
                  </a:lnTo>
                  <a:lnTo>
                    <a:pt x="972" y="48"/>
                  </a:lnTo>
                  <a:lnTo>
                    <a:pt x="978" y="48"/>
                  </a:lnTo>
                  <a:lnTo>
                    <a:pt x="978" y="42"/>
                  </a:lnTo>
                  <a:lnTo>
                    <a:pt x="978" y="36"/>
                  </a:lnTo>
                  <a:lnTo>
                    <a:pt x="984" y="36"/>
                  </a:lnTo>
                  <a:lnTo>
                    <a:pt x="990" y="36"/>
                  </a:lnTo>
                  <a:lnTo>
                    <a:pt x="1002" y="36"/>
                  </a:lnTo>
                  <a:lnTo>
                    <a:pt x="996" y="36"/>
                  </a:lnTo>
                  <a:lnTo>
                    <a:pt x="1002" y="36"/>
                  </a:lnTo>
                  <a:lnTo>
                    <a:pt x="1002" y="30"/>
                  </a:lnTo>
                  <a:lnTo>
                    <a:pt x="1002" y="24"/>
                  </a:lnTo>
                  <a:lnTo>
                    <a:pt x="996" y="24"/>
                  </a:lnTo>
                  <a:lnTo>
                    <a:pt x="996" y="18"/>
                  </a:lnTo>
                  <a:lnTo>
                    <a:pt x="1002" y="18"/>
                  </a:lnTo>
                  <a:lnTo>
                    <a:pt x="1008" y="18"/>
                  </a:lnTo>
                  <a:lnTo>
                    <a:pt x="1014" y="18"/>
                  </a:lnTo>
                  <a:lnTo>
                    <a:pt x="1020" y="18"/>
                  </a:lnTo>
                  <a:lnTo>
                    <a:pt x="1020" y="12"/>
                  </a:lnTo>
                  <a:lnTo>
                    <a:pt x="1020" y="6"/>
                  </a:lnTo>
                  <a:lnTo>
                    <a:pt x="1026" y="6"/>
                  </a:lnTo>
                  <a:lnTo>
                    <a:pt x="1032" y="6"/>
                  </a:lnTo>
                  <a:lnTo>
                    <a:pt x="1032" y="12"/>
                  </a:lnTo>
                  <a:lnTo>
                    <a:pt x="1038" y="12"/>
                  </a:lnTo>
                  <a:lnTo>
                    <a:pt x="1032" y="6"/>
                  </a:lnTo>
                  <a:lnTo>
                    <a:pt x="1032" y="0"/>
                  </a:lnTo>
                  <a:lnTo>
                    <a:pt x="1038" y="0"/>
                  </a:lnTo>
                  <a:lnTo>
                    <a:pt x="1044" y="6"/>
                  </a:lnTo>
                  <a:lnTo>
                    <a:pt x="1050" y="6"/>
                  </a:lnTo>
                  <a:lnTo>
                    <a:pt x="1056" y="6"/>
                  </a:lnTo>
                  <a:lnTo>
                    <a:pt x="1062" y="6"/>
                  </a:lnTo>
                  <a:lnTo>
                    <a:pt x="1068" y="6"/>
                  </a:lnTo>
                  <a:lnTo>
                    <a:pt x="1074" y="6"/>
                  </a:lnTo>
                  <a:lnTo>
                    <a:pt x="1074" y="12"/>
                  </a:lnTo>
                  <a:lnTo>
                    <a:pt x="1080" y="18"/>
                  </a:lnTo>
                  <a:lnTo>
                    <a:pt x="1086" y="18"/>
                  </a:lnTo>
                  <a:lnTo>
                    <a:pt x="1086" y="24"/>
                  </a:lnTo>
                  <a:lnTo>
                    <a:pt x="1092" y="24"/>
                  </a:lnTo>
                  <a:lnTo>
                    <a:pt x="1098" y="18"/>
                  </a:lnTo>
                  <a:lnTo>
                    <a:pt x="1098" y="12"/>
                  </a:lnTo>
                  <a:lnTo>
                    <a:pt x="1104" y="12"/>
                  </a:lnTo>
                  <a:lnTo>
                    <a:pt x="1110" y="12"/>
                  </a:lnTo>
                  <a:lnTo>
                    <a:pt x="1116" y="12"/>
                  </a:lnTo>
                  <a:lnTo>
                    <a:pt x="1122" y="12"/>
                  </a:lnTo>
                  <a:lnTo>
                    <a:pt x="1122" y="18"/>
                  </a:lnTo>
                  <a:lnTo>
                    <a:pt x="1122" y="24"/>
                  </a:lnTo>
                  <a:lnTo>
                    <a:pt x="1128" y="30"/>
                  </a:lnTo>
                  <a:lnTo>
                    <a:pt x="1128" y="36"/>
                  </a:lnTo>
                  <a:lnTo>
                    <a:pt x="1128" y="42"/>
                  </a:lnTo>
                  <a:lnTo>
                    <a:pt x="1122" y="42"/>
                  </a:lnTo>
                  <a:lnTo>
                    <a:pt x="1128" y="42"/>
                  </a:lnTo>
                  <a:lnTo>
                    <a:pt x="1128" y="48"/>
                  </a:lnTo>
                  <a:lnTo>
                    <a:pt x="1128" y="54"/>
                  </a:lnTo>
                  <a:lnTo>
                    <a:pt x="1134" y="60"/>
                  </a:lnTo>
                  <a:lnTo>
                    <a:pt x="1140" y="60"/>
                  </a:lnTo>
                  <a:lnTo>
                    <a:pt x="1140" y="66"/>
                  </a:lnTo>
                  <a:lnTo>
                    <a:pt x="1134" y="66"/>
                  </a:lnTo>
                  <a:lnTo>
                    <a:pt x="1134" y="72"/>
                  </a:lnTo>
                  <a:lnTo>
                    <a:pt x="1134" y="78"/>
                  </a:lnTo>
                  <a:lnTo>
                    <a:pt x="1134" y="84"/>
                  </a:lnTo>
                  <a:lnTo>
                    <a:pt x="1140" y="84"/>
                  </a:lnTo>
                  <a:lnTo>
                    <a:pt x="1134" y="84"/>
                  </a:lnTo>
                  <a:lnTo>
                    <a:pt x="1134" y="90"/>
                  </a:lnTo>
                  <a:lnTo>
                    <a:pt x="1128" y="90"/>
                  </a:lnTo>
                  <a:lnTo>
                    <a:pt x="1128" y="96"/>
                  </a:lnTo>
                  <a:lnTo>
                    <a:pt x="1134" y="96"/>
                  </a:lnTo>
                  <a:lnTo>
                    <a:pt x="1134" y="102"/>
                  </a:lnTo>
                  <a:lnTo>
                    <a:pt x="1134" y="108"/>
                  </a:lnTo>
                  <a:lnTo>
                    <a:pt x="1140" y="102"/>
                  </a:lnTo>
                  <a:lnTo>
                    <a:pt x="1140" y="96"/>
                  </a:lnTo>
                  <a:lnTo>
                    <a:pt x="1146" y="102"/>
                  </a:lnTo>
                  <a:lnTo>
                    <a:pt x="1152" y="102"/>
                  </a:lnTo>
                  <a:lnTo>
                    <a:pt x="1152" y="108"/>
                  </a:lnTo>
                  <a:lnTo>
                    <a:pt x="1158" y="102"/>
                  </a:lnTo>
                  <a:lnTo>
                    <a:pt x="1158" y="108"/>
                  </a:lnTo>
                  <a:lnTo>
                    <a:pt x="1158" y="102"/>
                  </a:lnTo>
                  <a:lnTo>
                    <a:pt x="1158" y="108"/>
                  </a:lnTo>
                  <a:lnTo>
                    <a:pt x="1164" y="102"/>
                  </a:lnTo>
                  <a:lnTo>
                    <a:pt x="1158" y="102"/>
                  </a:lnTo>
                  <a:lnTo>
                    <a:pt x="1158" y="96"/>
                  </a:lnTo>
                  <a:lnTo>
                    <a:pt x="1164" y="96"/>
                  </a:lnTo>
                  <a:lnTo>
                    <a:pt x="1170" y="96"/>
                  </a:lnTo>
                  <a:lnTo>
                    <a:pt x="1176" y="96"/>
                  </a:lnTo>
                  <a:lnTo>
                    <a:pt x="1176" y="102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76" y="96"/>
                  </a:lnTo>
                  <a:lnTo>
                    <a:pt x="1176" y="90"/>
                  </a:lnTo>
                  <a:lnTo>
                    <a:pt x="1176" y="84"/>
                  </a:lnTo>
                  <a:lnTo>
                    <a:pt x="1182" y="84"/>
                  </a:lnTo>
                  <a:lnTo>
                    <a:pt x="1188" y="90"/>
                  </a:lnTo>
                  <a:lnTo>
                    <a:pt x="1188" y="96"/>
                  </a:lnTo>
                  <a:lnTo>
                    <a:pt x="1188" y="102"/>
                  </a:lnTo>
                  <a:lnTo>
                    <a:pt x="1194" y="102"/>
                  </a:lnTo>
                  <a:lnTo>
                    <a:pt x="1194" y="108"/>
                  </a:lnTo>
                  <a:lnTo>
                    <a:pt x="1194" y="102"/>
                  </a:lnTo>
                  <a:lnTo>
                    <a:pt x="1194" y="108"/>
                  </a:lnTo>
                  <a:lnTo>
                    <a:pt x="1188" y="108"/>
                  </a:lnTo>
                  <a:lnTo>
                    <a:pt x="1194" y="108"/>
                  </a:lnTo>
                  <a:lnTo>
                    <a:pt x="1194" y="114"/>
                  </a:lnTo>
                  <a:lnTo>
                    <a:pt x="1188" y="120"/>
                  </a:lnTo>
                  <a:lnTo>
                    <a:pt x="1194" y="120"/>
                  </a:lnTo>
                  <a:lnTo>
                    <a:pt x="1200" y="114"/>
                  </a:lnTo>
                  <a:lnTo>
                    <a:pt x="1206" y="120"/>
                  </a:lnTo>
                  <a:lnTo>
                    <a:pt x="1206" y="114"/>
                  </a:lnTo>
                  <a:lnTo>
                    <a:pt x="1206" y="108"/>
                  </a:lnTo>
                  <a:lnTo>
                    <a:pt x="1200" y="108"/>
                  </a:lnTo>
                  <a:lnTo>
                    <a:pt x="1200" y="102"/>
                  </a:lnTo>
                  <a:lnTo>
                    <a:pt x="1206" y="102"/>
                  </a:lnTo>
                  <a:lnTo>
                    <a:pt x="1212" y="102"/>
                  </a:lnTo>
                  <a:lnTo>
                    <a:pt x="1212" y="108"/>
                  </a:lnTo>
                  <a:lnTo>
                    <a:pt x="1218" y="108"/>
                  </a:lnTo>
                  <a:lnTo>
                    <a:pt x="1224" y="108"/>
                  </a:lnTo>
                  <a:lnTo>
                    <a:pt x="1224" y="114"/>
                  </a:lnTo>
                  <a:lnTo>
                    <a:pt x="1230" y="120"/>
                  </a:lnTo>
                  <a:lnTo>
                    <a:pt x="1236" y="120"/>
                  </a:lnTo>
                  <a:lnTo>
                    <a:pt x="1236" y="114"/>
                  </a:lnTo>
                  <a:lnTo>
                    <a:pt x="1242" y="114"/>
                  </a:lnTo>
                  <a:lnTo>
                    <a:pt x="1242" y="120"/>
                  </a:lnTo>
                  <a:lnTo>
                    <a:pt x="1242" y="114"/>
                  </a:lnTo>
                  <a:lnTo>
                    <a:pt x="1248" y="114"/>
                  </a:lnTo>
                  <a:lnTo>
                    <a:pt x="1248" y="108"/>
                  </a:lnTo>
                  <a:lnTo>
                    <a:pt x="1254" y="108"/>
                  </a:lnTo>
                  <a:lnTo>
                    <a:pt x="1248" y="126"/>
                  </a:lnTo>
                  <a:lnTo>
                    <a:pt x="1242" y="126"/>
                  </a:lnTo>
                  <a:lnTo>
                    <a:pt x="1236" y="132"/>
                  </a:lnTo>
                  <a:lnTo>
                    <a:pt x="1236" y="138"/>
                  </a:lnTo>
                  <a:lnTo>
                    <a:pt x="1230" y="138"/>
                  </a:lnTo>
                  <a:lnTo>
                    <a:pt x="1230" y="144"/>
                  </a:lnTo>
                  <a:lnTo>
                    <a:pt x="1230" y="150"/>
                  </a:lnTo>
                  <a:lnTo>
                    <a:pt x="1236" y="150"/>
                  </a:lnTo>
                  <a:lnTo>
                    <a:pt x="1236" y="156"/>
                  </a:lnTo>
                  <a:lnTo>
                    <a:pt x="1242" y="156"/>
                  </a:lnTo>
                  <a:lnTo>
                    <a:pt x="1248" y="150"/>
                  </a:lnTo>
                  <a:lnTo>
                    <a:pt x="1248" y="144"/>
                  </a:lnTo>
                  <a:lnTo>
                    <a:pt x="1254" y="144"/>
                  </a:lnTo>
                  <a:lnTo>
                    <a:pt x="1260" y="138"/>
                  </a:lnTo>
                  <a:lnTo>
                    <a:pt x="1266" y="144"/>
                  </a:lnTo>
                  <a:lnTo>
                    <a:pt x="1266" y="150"/>
                  </a:lnTo>
                  <a:lnTo>
                    <a:pt x="1272" y="150"/>
                  </a:lnTo>
                  <a:lnTo>
                    <a:pt x="1272" y="144"/>
                  </a:lnTo>
                  <a:lnTo>
                    <a:pt x="1278" y="144"/>
                  </a:lnTo>
                  <a:lnTo>
                    <a:pt x="1278" y="150"/>
                  </a:lnTo>
                  <a:lnTo>
                    <a:pt x="1284" y="156"/>
                  </a:lnTo>
                  <a:lnTo>
                    <a:pt x="1284" y="150"/>
                  </a:lnTo>
                  <a:lnTo>
                    <a:pt x="1290" y="144"/>
                  </a:lnTo>
                  <a:lnTo>
                    <a:pt x="1284" y="144"/>
                  </a:lnTo>
                  <a:lnTo>
                    <a:pt x="1284" y="138"/>
                  </a:lnTo>
                  <a:lnTo>
                    <a:pt x="1296" y="138"/>
                  </a:lnTo>
                  <a:lnTo>
                    <a:pt x="1296" y="132"/>
                  </a:lnTo>
                  <a:lnTo>
                    <a:pt x="1302" y="132"/>
                  </a:lnTo>
                  <a:lnTo>
                    <a:pt x="1302" y="126"/>
                  </a:lnTo>
                  <a:lnTo>
                    <a:pt x="1308" y="126"/>
                  </a:lnTo>
                  <a:lnTo>
                    <a:pt x="1314" y="126"/>
                  </a:lnTo>
                  <a:lnTo>
                    <a:pt x="1314" y="132"/>
                  </a:lnTo>
                  <a:lnTo>
                    <a:pt x="1320" y="126"/>
                  </a:lnTo>
                  <a:lnTo>
                    <a:pt x="1326" y="120"/>
                  </a:lnTo>
                  <a:lnTo>
                    <a:pt x="1332" y="120"/>
                  </a:lnTo>
                  <a:lnTo>
                    <a:pt x="1332" y="114"/>
                  </a:lnTo>
                  <a:lnTo>
                    <a:pt x="1326" y="108"/>
                  </a:lnTo>
                  <a:lnTo>
                    <a:pt x="1338" y="102"/>
                  </a:lnTo>
                  <a:lnTo>
                    <a:pt x="1338" y="108"/>
                  </a:lnTo>
                  <a:lnTo>
                    <a:pt x="1344" y="102"/>
                  </a:lnTo>
                  <a:lnTo>
                    <a:pt x="1368" y="96"/>
                  </a:lnTo>
                  <a:lnTo>
                    <a:pt x="1368" y="90"/>
                  </a:lnTo>
                  <a:lnTo>
                    <a:pt x="1368" y="84"/>
                  </a:lnTo>
                  <a:lnTo>
                    <a:pt x="1374" y="90"/>
                  </a:lnTo>
                  <a:lnTo>
                    <a:pt x="1380" y="90"/>
                  </a:lnTo>
                  <a:lnTo>
                    <a:pt x="1386" y="84"/>
                  </a:lnTo>
                  <a:lnTo>
                    <a:pt x="1386" y="90"/>
                  </a:lnTo>
                  <a:lnTo>
                    <a:pt x="1386" y="84"/>
                  </a:lnTo>
                  <a:lnTo>
                    <a:pt x="1392" y="84"/>
                  </a:lnTo>
                  <a:lnTo>
                    <a:pt x="1392" y="78"/>
                  </a:lnTo>
                  <a:lnTo>
                    <a:pt x="1398" y="78"/>
                  </a:lnTo>
                  <a:lnTo>
                    <a:pt x="1398" y="84"/>
                  </a:lnTo>
                  <a:lnTo>
                    <a:pt x="1392" y="84"/>
                  </a:lnTo>
                  <a:lnTo>
                    <a:pt x="1398" y="84"/>
                  </a:lnTo>
                  <a:lnTo>
                    <a:pt x="1398" y="90"/>
                  </a:lnTo>
                  <a:lnTo>
                    <a:pt x="1398" y="96"/>
                  </a:lnTo>
                  <a:lnTo>
                    <a:pt x="1392" y="96"/>
                  </a:lnTo>
                  <a:lnTo>
                    <a:pt x="1392" y="102"/>
                  </a:lnTo>
                  <a:lnTo>
                    <a:pt x="1386" y="102"/>
                  </a:lnTo>
                  <a:lnTo>
                    <a:pt x="1380" y="102"/>
                  </a:lnTo>
                  <a:lnTo>
                    <a:pt x="1380" y="108"/>
                  </a:lnTo>
                  <a:lnTo>
                    <a:pt x="1380" y="114"/>
                  </a:lnTo>
                  <a:lnTo>
                    <a:pt x="1404" y="132"/>
                  </a:lnTo>
                  <a:lnTo>
                    <a:pt x="1410" y="132"/>
                  </a:lnTo>
                  <a:lnTo>
                    <a:pt x="1410" y="138"/>
                  </a:lnTo>
                  <a:lnTo>
                    <a:pt x="1422" y="150"/>
                  </a:lnTo>
                  <a:lnTo>
                    <a:pt x="1446" y="168"/>
                  </a:lnTo>
                  <a:lnTo>
                    <a:pt x="1446" y="174"/>
                  </a:lnTo>
                  <a:lnTo>
                    <a:pt x="1458" y="192"/>
                  </a:lnTo>
                  <a:lnTo>
                    <a:pt x="1464" y="198"/>
                  </a:lnTo>
                  <a:lnTo>
                    <a:pt x="1464" y="204"/>
                  </a:lnTo>
                  <a:lnTo>
                    <a:pt x="1476" y="222"/>
                  </a:lnTo>
                  <a:lnTo>
                    <a:pt x="1488" y="240"/>
                  </a:lnTo>
                  <a:lnTo>
                    <a:pt x="1500" y="264"/>
                  </a:lnTo>
                  <a:lnTo>
                    <a:pt x="1500" y="270"/>
                  </a:lnTo>
                  <a:lnTo>
                    <a:pt x="1512" y="288"/>
                  </a:lnTo>
                  <a:lnTo>
                    <a:pt x="1518" y="306"/>
                  </a:lnTo>
                  <a:lnTo>
                    <a:pt x="1542" y="348"/>
                  </a:lnTo>
                  <a:lnTo>
                    <a:pt x="1548" y="360"/>
                  </a:lnTo>
                  <a:lnTo>
                    <a:pt x="1542" y="354"/>
                  </a:lnTo>
                  <a:lnTo>
                    <a:pt x="1548" y="354"/>
                  </a:lnTo>
                  <a:lnTo>
                    <a:pt x="1554" y="348"/>
                  </a:lnTo>
                  <a:lnTo>
                    <a:pt x="1560" y="348"/>
                  </a:lnTo>
                  <a:lnTo>
                    <a:pt x="1560" y="342"/>
                  </a:lnTo>
                  <a:lnTo>
                    <a:pt x="1566" y="342"/>
                  </a:lnTo>
                  <a:lnTo>
                    <a:pt x="1566" y="330"/>
                  </a:lnTo>
                  <a:lnTo>
                    <a:pt x="1560" y="330"/>
                  </a:lnTo>
                  <a:lnTo>
                    <a:pt x="1560" y="324"/>
                  </a:lnTo>
                  <a:lnTo>
                    <a:pt x="1572" y="324"/>
                  </a:lnTo>
                  <a:lnTo>
                    <a:pt x="1572" y="318"/>
                  </a:lnTo>
                  <a:lnTo>
                    <a:pt x="1584" y="324"/>
                  </a:lnTo>
                  <a:lnTo>
                    <a:pt x="1590" y="324"/>
                  </a:lnTo>
                  <a:lnTo>
                    <a:pt x="1590" y="330"/>
                  </a:lnTo>
                  <a:lnTo>
                    <a:pt x="1596" y="324"/>
                  </a:lnTo>
                  <a:lnTo>
                    <a:pt x="1596" y="330"/>
                  </a:lnTo>
                  <a:lnTo>
                    <a:pt x="1596" y="336"/>
                  </a:lnTo>
                  <a:lnTo>
                    <a:pt x="1590" y="336"/>
                  </a:lnTo>
                  <a:lnTo>
                    <a:pt x="1590" y="342"/>
                  </a:lnTo>
                  <a:lnTo>
                    <a:pt x="1596" y="342"/>
                  </a:lnTo>
                  <a:lnTo>
                    <a:pt x="1602" y="342"/>
                  </a:lnTo>
                  <a:lnTo>
                    <a:pt x="1608" y="342"/>
                  </a:lnTo>
                  <a:lnTo>
                    <a:pt x="1608" y="348"/>
                  </a:lnTo>
                  <a:lnTo>
                    <a:pt x="1608" y="354"/>
                  </a:lnTo>
                  <a:lnTo>
                    <a:pt x="1608" y="360"/>
                  </a:lnTo>
                  <a:lnTo>
                    <a:pt x="1614" y="360"/>
                  </a:lnTo>
                  <a:lnTo>
                    <a:pt x="1620" y="360"/>
                  </a:lnTo>
                  <a:lnTo>
                    <a:pt x="1626" y="354"/>
                  </a:lnTo>
                  <a:lnTo>
                    <a:pt x="1632" y="354"/>
                  </a:lnTo>
                  <a:lnTo>
                    <a:pt x="1638" y="360"/>
                  </a:lnTo>
                  <a:lnTo>
                    <a:pt x="1644" y="360"/>
                  </a:lnTo>
                  <a:lnTo>
                    <a:pt x="1644" y="354"/>
                  </a:lnTo>
                  <a:lnTo>
                    <a:pt x="1650" y="354"/>
                  </a:lnTo>
                  <a:lnTo>
                    <a:pt x="1650" y="360"/>
                  </a:lnTo>
                  <a:lnTo>
                    <a:pt x="1650" y="354"/>
                  </a:lnTo>
                  <a:lnTo>
                    <a:pt x="1656" y="360"/>
                  </a:lnTo>
                  <a:lnTo>
                    <a:pt x="1662" y="360"/>
                  </a:lnTo>
                  <a:lnTo>
                    <a:pt x="1662" y="354"/>
                  </a:lnTo>
                  <a:lnTo>
                    <a:pt x="1668" y="354"/>
                  </a:lnTo>
                  <a:lnTo>
                    <a:pt x="1668" y="348"/>
                  </a:lnTo>
                  <a:lnTo>
                    <a:pt x="1674" y="348"/>
                  </a:lnTo>
                  <a:lnTo>
                    <a:pt x="1680" y="348"/>
                  </a:lnTo>
                  <a:lnTo>
                    <a:pt x="1686" y="342"/>
                  </a:lnTo>
                  <a:lnTo>
                    <a:pt x="1686" y="336"/>
                  </a:lnTo>
                  <a:lnTo>
                    <a:pt x="1692" y="342"/>
                  </a:lnTo>
                  <a:lnTo>
                    <a:pt x="1698" y="342"/>
                  </a:lnTo>
                  <a:lnTo>
                    <a:pt x="1698" y="336"/>
                  </a:lnTo>
                  <a:lnTo>
                    <a:pt x="1698" y="342"/>
                  </a:lnTo>
                  <a:lnTo>
                    <a:pt x="1704" y="342"/>
                  </a:lnTo>
                  <a:lnTo>
                    <a:pt x="1710" y="342"/>
                  </a:lnTo>
                  <a:lnTo>
                    <a:pt x="1710" y="348"/>
                  </a:lnTo>
                  <a:lnTo>
                    <a:pt x="1716" y="348"/>
                  </a:lnTo>
                  <a:lnTo>
                    <a:pt x="1722" y="348"/>
                  </a:lnTo>
                  <a:lnTo>
                    <a:pt x="1722" y="354"/>
                  </a:lnTo>
                  <a:lnTo>
                    <a:pt x="1728" y="354"/>
                  </a:lnTo>
                  <a:lnTo>
                    <a:pt x="1722" y="360"/>
                  </a:lnTo>
                  <a:lnTo>
                    <a:pt x="1728" y="360"/>
                  </a:lnTo>
                  <a:lnTo>
                    <a:pt x="1734" y="366"/>
                  </a:lnTo>
                  <a:lnTo>
                    <a:pt x="1728" y="366"/>
                  </a:lnTo>
                  <a:lnTo>
                    <a:pt x="1728" y="372"/>
                  </a:lnTo>
                  <a:lnTo>
                    <a:pt x="1734" y="372"/>
                  </a:lnTo>
                  <a:lnTo>
                    <a:pt x="1734" y="378"/>
                  </a:lnTo>
                  <a:lnTo>
                    <a:pt x="1740" y="378"/>
                  </a:lnTo>
                  <a:lnTo>
                    <a:pt x="1734" y="378"/>
                  </a:lnTo>
                  <a:lnTo>
                    <a:pt x="1734" y="384"/>
                  </a:lnTo>
                  <a:lnTo>
                    <a:pt x="1740" y="384"/>
                  </a:lnTo>
                  <a:lnTo>
                    <a:pt x="1740" y="390"/>
                  </a:lnTo>
                  <a:lnTo>
                    <a:pt x="1740" y="396"/>
                  </a:lnTo>
                  <a:lnTo>
                    <a:pt x="1746" y="402"/>
                  </a:lnTo>
                  <a:lnTo>
                    <a:pt x="1746" y="396"/>
                  </a:lnTo>
                  <a:lnTo>
                    <a:pt x="1752" y="396"/>
                  </a:lnTo>
                  <a:lnTo>
                    <a:pt x="1752" y="402"/>
                  </a:lnTo>
                  <a:lnTo>
                    <a:pt x="1752" y="396"/>
                  </a:lnTo>
                  <a:lnTo>
                    <a:pt x="1758" y="402"/>
                  </a:lnTo>
                  <a:lnTo>
                    <a:pt x="1764" y="402"/>
                  </a:lnTo>
                  <a:lnTo>
                    <a:pt x="1764" y="408"/>
                  </a:lnTo>
                  <a:lnTo>
                    <a:pt x="1770" y="408"/>
                  </a:lnTo>
                  <a:lnTo>
                    <a:pt x="1776" y="408"/>
                  </a:lnTo>
                  <a:lnTo>
                    <a:pt x="1776" y="414"/>
                  </a:lnTo>
                  <a:lnTo>
                    <a:pt x="1770" y="414"/>
                  </a:lnTo>
                  <a:lnTo>
                    <a:pt x="1770" y="420"/>
                  </a:lnTo>
                  <a:lnTo>
                    <a:pt x="1776" y="420"/>
                  </a:lnTo>
                  <a:lnTo>
                    <a:pt x="1776" y="426"/>
                  </a:lnTo>
                  <a:lnTo>
                    <a:pt x="1782" y="432"/>
                  </a:lnTo>
                  <a:lnTo>
                    <a:pt x="1782" y="438"/>
                  </a:lnTo>
                  <a:lnTo>
                    <a:pt x="1782" y="444"/>
                  </a:lnTo>
                  <a:lnTo>
                    <a:pt x="1788" y="444"/>
                  </a:lnTo>
                  <a:lnTo>
                    <a:pt x="1788" y="438"/>
                  </a:lnTo>
                  <a:lnTo>
                    <a:pt x="1794" y="444"/>
                  </a:lnTo>
                  <a:lnTo>
                    <a:pt x="1800" y="444"/>
                  </a:lnTo>
                  <a:lnTo>
                    <a:pt x="1800" y="438"/>
                  </a:lnTo>
                  <a:lnTo>
                    <a:pt x="1800" y="444"/>
                  </a:lnTo>
                  <a:lnTo>
                    <a:pt x="1806" y="444"/>
                  </a:lnTo>
                  <a:lnTo>
                    <a:pt x="1812" y="444"/>
                  </a:lnTo>
                  <a:lnTo>
                    <a:pt x="1818" y="444"/>
                  </a:lnTo>
                  <a:lnTo>
                    <a:pt x="1818" y="450"/>
                  </a:lnTo>
                  <a:lnTo>
                    <a:pt x="1818" y="444"/>
                  </a:lnTo>
                  <a:lnTo>
                    <a:pt x="1824" y="444"/>
                  </a:lnTo>
                  <a:lnTo>
                    <a:pt x="1824" y="450"/>
                  </a:lnTo>
                  <a:lnTo>
                    <a:pt x="1830" y="450"/>
                  </a:lnTo>
                  <a:lnTo>
                    <a:pt x="1830" y="444"/>
                  </a:lnTo>
                  <a:lnTo>
                    <a:pt x="1836" y="444"/>
                  </a:lnTo>
                  <a:lnTo>
                    <a:pt x="1842" y="438"/>
                  </a:lnTo>
                  <a:lnTo>
                    <a:pt x="1842" y="432"/>
                  </a:lnTo>
                  <a:lnTo>
                    <a:pt x="1848" y="432"/>
                  </a:lnTo>
                  <a:lnTo>
                    <a:pt x="1848" y="426"/>
                  </a:lnTo>
                  <a:lnTo>
                    <a:pt x="1854" y="426"/>
                  </a:lnTo>
                  <a:lnTo>
                    <a:pt x="1854" y="432"/>
                  </a:lnTo>
                  <a:lnTo>
                    <a:pt x="1854" y="438"/>
                  </a:lnTo>
                  <a:lnTo>
                    <a:pt x="1848" y="438"/>
                  </a:lnTo>
                  <a:lnTo>
                    <a:pt x="1848" y="444"/>
                  </a:lnTo>
                  <a:lnTo>
                    <a:pt x="1854" y="444"/>
                  </a:lnTo>
                  <a:lnTo>
                    <a:pt x="1860" y="450"/>
                  </a:lnTo>
                  <a:lnTo>
                    <a:pt x="1854" y="450"/>
                  </a:lnTo>
                  <a:lnTo>
                    <a:pt x="1860" y="450"/>
                  </a:lnTo>
                  <a:lnTo>
                    <a:pt x="1860" y="456"/>
                  </a:lnTo>
                  <a:lnTo>
                    <a:pt x="1860" y="462"/>
                  </a:lnTo>
                  <a:lnTo>
                    <a:pt x="1866" y="462"/>
                  </a:lnTo>
                  <a:lnTo>
                    <a:pt x="1866" y="468"/>
                  </a:lnTo>
                  <a:lnTo>
                    <a:pt x="1872" y="468"/>
                  </a:lnTo>
                  <a:lnTo>
                    <a:pt x="1878" y="468"/>
                  </a:lnTo>
                  <a:lnTo>
                    <a:pt x="1878" y="474"/>
                  </a:lnTo>
                  <a:lnTo>
                    <a:pt x="1878" y="480"/>
                  </a:lnTo>
                  <a:lnTo>
                    <a:pt x="1872" y="474"/>
                  </a:lnTo>
                  <a:lnTo>
                    <a:pt x="1866" y="480"/>
                  </a:lnTo>
                  <a:lnTo>
                    <a:pt x="1860" y="480"/>
                  </a:lnTo>
                  <a:lnTo>
                    <a:pt x="1860" y="474"/>
                  </a:lnTo>
                  <a:lnTo>
                    <a:pt x="1860" y="480"/>
                  </a:lnTo>
                  <a:lnTo>
                    <a:pt x="1854" y="480"/>
                  </a:lnTo>
                  <a:lnTo>
                    <a:pt x="1854" y="486"/>
                  </a:lnTo>
                  <a:lnTo>
                    <a:pt x="1854" y="492"/>
                  </a:lnTo>
                  <a:lnTo>
                    <a:pt x="1854" y="498"/>
                  </a:lnTo>
                  <a:lnTo>
                    <a:pt x="1854" y="504"/>
                  </a:lnTo>
                  <a:lnTo>
                    <a:pt x="1854" y="510"/>
                  </a:lnTo>
                  <a:lnTo>
                    <a:pt x="1848" y="510"/>
                  </a:lnTo>
                  <a:lnTo>
                    <a:pt x="1848" y="516"/>
                  </a:lnTo>
                  <a:lnTo>
                    <a:pt x="1842" y="516"/>
                  </a:lnTo>
                  <a:lnTo>
                    <a:pt x="1842" y="522"/>
                  </a:lnTo>
                  <a:lnTo>
                    <a:pt x="1836" y="522"/>
                  </a:lnTo>
                  <a:lnTo>
                    <a:pt x="1830" y="522"/>
                  </a:lnTo>
                  <a:lnTo>
                    <a:pt x="1830" y="528"/>
                  </a:lnTo>
                  <a:lnTo>
                    <a:pt x="1824" y="528"/>
                  </a:lnTo>
                  <a:lnTo>
                    <a:pt x="1812" y="528"/>
                  </a:lnTo>
                  <a:lnTo>
                    <a:pt x="1806" y="528"/>
                  </a:lnTo>
                  <a:lnTo>
                    <a:pt x="1806" y="534"/>
                  </a:lnTo>
                  <a:lnTo>
                    <a:pt x="1800" y="540"/>
                  </a:lnTo>
                  <a:lnTo>
                    <a:pt x="1800" y="546"/>
                  </a:lnTo>
                  <a:lnTo>
                    <a:pt x="1800" y="552"/>
                  </a:lnTo>
                  <a:lnTo>
                    <a:pt x="1800" y="558"/>
                  </a:lnTo>
                  <a:lnTo>
                    <a:pt x="1800" y="588"/>
                  </a:lnTo>
                  <a:lnTo>
                    <a:pt x="1800" y="594"/>
                  </a:lnTo>
                  <a:lnTo>
                    <a:pt x="1806" y="594"/>
                  </a:lnTo>
                  <a:lnTo>
                    <a:pt x="1806" y="600"/>
                  </a:lnTo>
                  <a:lnTo>
                    <a:pt x="1806" y="606"/>
                  </a:lnTo>
                  <a:lnTo>
                    <a:pt x="1800" y="612"/>
                  </a:lnTo>
                  <a:lnTo>
                    <a:pt x="1800" y="618"/>
                  </a:lnTo>
                  <a:lnTo>
                    <a:pt x="1794" y="618"/>
                  </a:lnTo>
                  <a:lnTo>
                    <a:pt x="1788" y="618"/>
                  </a:lnTo>
                  <a:lnTo>
                    <a:pt x="1788" y="624"/>
                  </a:lnTo>
                  <a:lnTo>
                    <a:pt x="1788" y="618"/>
                  </a:lnTo>
                  <a:lnTo>
                    <a:pt x="1782" y="618"/>
                  </a:lnTo>
                  <a:lnTo>
                    <a:pt x="1782" y="624"/>
                  </a:lnTo>
                  <a:lnTo>
                    <a:pt x="1782" y="618"/>
                  </a:lnTo>
                  <a:lnTo>
                    <a:pt x="1776" y="618"/>
                  </a:lnTo>
                  <a:lnTo>
                    <a:pt x="1770" y="618"/>
                  </a:lnTo>
                  <a:lnTo>
                    <a:pt x="1764" y="618"/>
                  </a:lnTo>
                  <a:lnTo>
                    <a:pt x="1764" y="624"/>
                  </a:lnTo>
                  <a:lnTo>
                    <a:pt x="1758" y="624"/>
                  </a:lnTo>
                  <a:lnTo>
                    <a:pt x="1752" y="624"/>
                  </a:lnTo>
                  <a:lnTo>
                    <a:pt x="1746" y="624"/>
                  </a:lnTo>
                  <a:lnTo>
                    <a:pt x="1740" y="624"/>
                  </a:lnTo>
                  <a:lnTo>
                    <a:pt x="1734" y="624"/>
                  </a:lnTo>
                  <a:lnTo>
                    <a:pt x="1728" y="624"/>
                  </a:lnTo>
                  <a:lnTo>
                    <a:pt x="1722" y="624"/>
                  </a:lnTo>
                  <a:lnTo>
                    <a:pt x="1716" y="624"/>
                  </a:lnTo>
                  <a:lnTo>
                    <a:pt x="1710" y="624"/>
                  </a:lnTo>
                  <a:lnTo>
                    <a:pt x="1710" y="618"/>
                  </a:lnTo>
                  <a:lnTo>
                    <a:pt x="1704" y="618"/>
                  </a:lnTo>
                  <a:lnTo>
                    <a:pt x="1698" y="618"/>
                  </a:lnTo>
                  <a:lnTo>
                    <a:pt x="1698" y="612"/>
                  </a:lnTo>
                  <a:lnTo>
                    <a:pt x="1692" y="612"/>
                  </a:lnTo>
                  <a:lnTo>
                    <a:pt x="1686" y="612"/>
                  </a:lnTo>
                  <a:lnTo>
                    <a:pt x="1686" y="606"/>
                  </a:lnTo>
                  <a:lnTo>
                    <a:pt x="1680" y="606"/>
                  </a:lnTo>
                  <a:lnTo>
                    <a:pt x="1680" y="612"/>
                  </a:lnTo>
                  <a:lnTo>
                    <a:pt x="1680" y="618"/>
                  </a:lnTo>
                  <a:lnTo>
                    <a:pt x="1680" y="624"/>
                  </a:lnTo>
                  <a:lnTo>
                    <a:pt x="1674" y="636"/>
                  </a:lnTo>
                  <a:lnTo>
                    <a:pt x="1674" y="642"/>
                  </a:lnTo>
                  <a:lnTo>
                    <a:pt x="1668" y="648"/>
                  </a:lnTo>
                  <a:lnTo>
                    <a:pt x="1668" y="654"/>
                  </a:lnTo>
                  <a:lnTo>
                    <a:pt x="1668" y="660"/>
                  </a:lnTo>
                  <a:lnTo>
                    <a:pt x="1668" y="666"/>
                  </a:lnTo>
                  <a:lnTo>
                    <a:pt x="1662" y="672"/>
                  </a:lnTo>
                  <a:lnTo>
                    <a:pt x="1656" y="678"/>
                  </a:lnTo>
                  <a:lnTo>
                    <a:pt x="1656" y="684"/>
                  </a:lnTo>
                  <a:lnTo>
                    <a:pt x="1656" y="690"/>
                  </a:lnTo>
                  <a:lnTo>
                    <a:pt x="1656" y="696"/>
                  </a:lnTo>
                  <a:lnTo>
                    <a:pt x="1650" y="696"/>
                  </a:lnTo>
                  <a:lnTo>
                    <a:pt x="1650" y="702"/>
                  </a:lnTo>
                  <a:lnTo>
                    <a:pt x="1650" y="708"/>
                  </a:lnTo>
                  <a:lnTo>
                    <a:pt x="1650" y="714"/>
                  </a:lnTo>
                  <a:lnTo>
                    <a:pt x="1644" y="714"/>
                  </a:lnTo>
                  <a:lnTo>
                    <a:pt x="1644" y="720"/>
                  </a:lnTo>
                  <a:lnTo>
                    <a:pt x="1650" y="720"/>
                  </a:lnTo>
                  <a:lnTo>
                    <a:pt x="1656" y="726"/>
                  </a:lnTo>
                  <a:lnTo>
                    <a:pt x="1662" y="726"/>
                  </a:lnTo>
                  <a:lnTo>
                    <a:pt x="1662" y="732"/>
                  </a:lnTo>
                  <a:lnTo>
                    <a:pt x="1662" y="738"/>
                  </a:lnTo>
                  <a:lnTo>
                    <a:pt x="1662" y="744"/>
                  </a:lnTo>
                  <a:lnTo>
                    <a:pt x="1656" y="744"/>
                  </a:lnTo>
                  <a:lnTo>
                    <a:pt x="1650" y="744"/>
                  </a:lnTo>
                  <a:lnTo>
                    <a:pt x="1650" y="738"/>
                  </a:lnTo>
                  <a:lnTo>
                    <a:pt x="1644" y="738"/>
                  </a:lnTo>
                  <a:lnTo>
                    <a:pt x="1644" y="744"/>
                  </a:lnTo>
                  <a:lnTo>
                    <a:pt x="1638" y="744"/>
                  </a:lnTo>
                  <a:lnTo>
                    <a:pt x="1638" y="738"/>
                  </a:lnTo>
                  <a:lnTo>
                    <a:pt x="1632" y="738"/>
                  </a:lnTo>
                  <a:lnTo>
                    <a:pt x="1626" y="732"/>
                  </a:lnTo>
                  <a:lnTo>
                    <a:pt x="1620" y="732"/>
                  </a:lnTo>
                  <a:lnTo>
                    <a:pt x="1614" y="732"/>
                  </a:lnTo>
                  <a:lnTo>
                    <a:pt x="1614" y="738"/>
                  </a:lnTo>
                  <a:lnTo>
                    <a:pt x="1608" y="738"/>
                  </a:lnTo>
                  <a:lnTo>
                    <a:pt x="1602" y="738"/>
                  </a:lnTo>
                  <a:lnTo>
                    <a:pt x="1602" y="744"/>
                  </a:lnTo>
                  <a:lnTo>
                    <a:pt x="1596" y="738"/>
                  </a:lnTo>
                  <a:lnTo>
                    <a:pt x="1596" y="744"/>
                  </a:lnTo>
                  <a:lnTo>
                    <a:pt x="1590" y="744"/>
                  </a:lnTo>
                  <a:lnTo>
                    <a:pt x="1584" y="744"/>
                  </a:lnTo>
                  <a:lnTo>
                    <a:pt x="1584" y="750"/>
                  </a:lnTo>
                  <a:lnTo>
                    <a:pt x="1578" y="744"/>
                  </a:lnTo>
                  <a:lnTo>
                    <a:pt x="1572" y="744"/>
                  </a:lnTo>
                  <a:lnTo>
                    <a:pt x="1578" y="744"/>
                  </a:lnTo>
                  <a:lnTo>
                    <a:pt x="1572" y="750"/>
                  </a:lnTo>
                  <a:lnTo>
                    <a:pt x="1566" y="750"/>
                  </a:lnTo>
                  <a:lnTo>
                    <a:pt x="1560" y="750"/>
                  </a:lnTo>
                  <a:lnTo>
                    <a:pt x="1560" y="756"/>
                  </a:lnTo>
                  <a:lnTo>
                    <a:pt x="1554" y="750"/>
                  </a:lnTo>
                  <a:lnTo>
                    <a:pt x="1554" y="756"/>
                  </a:lnTo>
                  <a:lnTo>
                    <a:pt x="1548" y="756"/>
                  </a:lnTo>
                  <a:lnTo>
                    <a:pt x="1548" y="750"/>
                  </a:lnTo>
                  <a:lnTo>
                    <a:pt x="1548" y="756"/>
                  </a:lnTo>
                  <a:lnTo>
                    <a:pt x="1542" y="756"/>
                  </a:lnTo>
                  <a:lnTo>
                    <a:pt x="1542" y="762"/>
                  </a:lnTo>
                  <a:lnTo>
                    <a:pt x="1536" y="762"/>
                  </a:lnTo>
                  <a:lnTo>
                    <a:pt x="1542" y="762"/>
                  </a:lnTo>
                  <a:lnTo>
                    <a:pt x="1542" y="768"/>
                  </a:lnTo>
                  <a:lnTo>
                    <a:pt x="1548" y="768"/>
                  </a:lnTo>
                  <a:lnTo>
                    <a:pt x="1548" y="774"/>
                  </a:lnTo>
                  <a:lnTo>
                    <a:pt x="1554" y="774"/>
                  </a:lnTo>
                  <a:lnTo>
                    <a:pt x="1560" y="774"/>
                  </a:lnTo>
                  <a:lnTo>
                    <a:pt x="1560" y="780"/>
                  </a:lnTo>
                  <a:lnTo>
                    <a:pt x="1560" y="786"/>
                  </a:lnTo>
                  <a:lnTo>
                    <a:pt x="1560" y="792"/>
                  </a:lnTo>
                  <a:lnTo>
                    <a:pt x="1560" y="798"/>
                  </a:lnTo>
                  <a:lnTo>
                    <a:pt x="1560" y="804"/>
                  </a:lnTo>
                  <a:lnTo>
                    <a:pt x="1560" y="810"/>
                  </a:lnTo>
                  <a:lnTo>
                    <a:pt x="1560" y="816"/>
                  </a:lnTo>
                  <a:lnTo>
                    <a:pt x="1566" y="816"/>
                  </a:lnTo>
                  <a:lnTo>
                    <a:pt x="1566" y="822"/>
                  </a:lnTo>
                  <a:lnTo>
                    <a:pt x="1560" y="822"/>
                  </a:lnTo>
                  <a:lnTo>
                    <a:pt x="1566" y="822"/>
                  </a:lnTo>
                  <a:lnTo>
                    <a:pt x="1566" y="828"/>
                  </a:lnTo>
                  <a:lnTo>
                    <a:pt x="1566" y="834"/>
                  </a:lnTo>
                  <a:lnTo>
                    <a:pt x="1566" y="840"/>
                  </a:lnTo>
                  <a:lnTo>
                    <a:pt x="1572" y="840"/>
                  </a:lnTo>
                  <a:lnTo>
                    <a:pt x="1572" y="846"/>
                  </a:lnTo>
                  <a:lnTo>
                    <a:pt x="1572" y="852"/>
                  </a:lnTo>
                  <a:lnTo>
                    <a:pt x="1578" y="852"/>
                  </a:lnTo>
                  <a:lnTo>
                    <a:pt x="1578" y="858"/>
                  </a:lnTo>
                  <a:lnTo>
                    <a:pt x="1572" y="864"/>
                  </a:lnTo>
                  <a:lnTo>
                    <a:pt x="1578" y="864"/>
                  </a:lnTo>
                  <a:lnTo>
                    <a:pt x="1578" y="870"/>
                  </a:lnTo>
                  <a:lnTo>
                    <a:pt x="1578" y="876"/>
                  </a:lnTo>
                  <a:lnTo>
                    <a:pt x="1572" y="876"/>
                  </a:lnTo>
                  <a:lnTo>
                    <a:pt x="1566" y="882"/>
                  </a:lnTo>
                  <a:lnTo>
                    <a:pt x="1560" y="882"/>
                  </a:lnTo>
                  <a:lnTo>
                    <a:pt x="1560" y="888"/>
                  </a:lnTo>
                  <a:lnTo>
                    <a:pt x="1566" y="888"/>
                  </a:lnTo>
                  <a:lnTo>
                    <a:pt x="1572" y="888"/>
                  </a:lnTo>
                  <a:lnTo>
                    <a:pt x="1566" y="888"/>
                  </a:lnTo>
                  <a:lnTo>
                    <a:pt x="1566" y="894"/>
                  </a:lnTo>
                  <a:lnTo>
                    <a:pt x="1560" y="894"/>
                  </a:lnTo>
                  <a:lnTo>
                    <a:pt x="1554" y="894"/>
                  </a:lnTo>
                  <a:lnTo>
                    <a:pt x="1560" y="894"/>
                  </a:lnTo>
                  <a:lnTo>
                    <a:pt x="1554" y="894"/>
                  </a:lnTo>
                  <a:lnTo>
                    <a:pt x="1554" y="900"/>
                  </a:lnTo>
                  <a:lnTo>
                    <a:pt x="1554" y="906"/>
                  </a:lnTo>
                  <a:lnTo>
                    <a:pt x="1548" y="906"/>
                  </a:lnTo>
                  <a:lnTo>
                    <a:pt x="1548" y="912"/>
                  </a:lnTo>
                  <a:lnTo>
                    <a:pt x="1554" y="912"/>
                  </a:lnTo>
                  <a:lnTo>
                    <a:pt x="1554" y="918"/>
                  </a:lnTo>
                  <a:lnTo>
                    <a:pt x="1554" y="924"/>
                  </a:lnTo>
                  <a:lnTo>
                    <a:pt x="1554" y="930"/>
                  </a:lnTo>
                  <a:close/>
                  <a:moveTo>
                    <a:pt x="294" y="702"/>
                  </a:moveTo>
                  <a:lnTo>
                    <a:pt x="300" y="702"/>
                  </a:lnTo>
                  <a:lnTo>
                    <a:pt x="300" y="714"/>
                  </a:lnTo>
                  <a:lnTo>
                    <a:pt x="294" y="714"/>
                  </a:lnTo>
                  <a:lnTo>
                    <a:pt x="294" y="702"/>
                  </a:lnTo>
                  <a:close/>
                </a:path>
              </a:pathLst>
            </a:custGeom>
            <a:solidFill>
              <a:srgbClr val="007DB5"/>
            </a:solidFill>
            <a:ln w="9525">
              <a:noFill/>
              <a:round/>
              <a:headEnd/>
              <a:tailEnd/>
            </a:ln>
          </p:spPr>
          <p:txBody>
            <a:bodyPr rtlCol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7" name="Freeform 8"/>
            <p:cNvSpPr>
              <a:spLocks noEditPoints="1"/>
            </p:cNvSpPr>
            <p:nvPr/>
          </p:nvSpPr>
          <p:spPr bwMode="auto">
            <a:xfrm>
              <a:off x="15110958" y="4317633"/>
              <a:ext cx="241437" cy="161334"/>
            </a:xfrm>
            <a:custGeom>
              <a:avLst/>
              <a:gdLst>
                <a:gd name="T0" fmla="*/ 267 w 283"/>
                <a:gd name="T1" fmla="*/ 49 h 219"/>
                <a:gd name="T2" fmla="*/ 184 w 283"/>
                <a:gd name="T3" fmla="*/ 21 h 219"/>
                <a:gd name="T4" fmla="*/ 99 w 283"/>
                <a:gd name="T5" fmla="*/ 20 h 219"/>
                <a:gd name="T6" fmla="*/ 16 w 283"/>
                <a:gd name="T7" fmla="*/ 49 h 219"/>
                <a:gd name="T8" fmla="*/ 1 w 283"/>
                <a:gd name="T9" fmla="*/ 90 h 219"/>
                <a:gd name="T10" fmla="*/ 16 w 283"/>
                <a:gd name="T11" fmla="*/ 112 h 219"/>
                <a:gd name="T12" fmla="*/ 276 w 283"/>
                <a:gd name="T13" fmla="*/ 219 h 219"/>
                <a:gd name="T14" fmla="*/ 270 w 283"/>
                <a:gd name="T15" fmla="*/ 112 h 219"/>
                <a:gd name="T16" fmla="*/ 67 w 283"/>
                <a:gd name="T17" fmla="*/ 90 h 219"/>
                <a:gd name="T18" fmla="*/ 88 w 283"/>
                <a:gd name="T19" fmla="*/ 90 h 219"/>
                <a:gd name="T20" fmla="*/ 67 w 283"/>
                <a:gd name="T21" fmla="*/ 90 h 219"/>
                <a:gd name="T22" fmla="*/ 206 w 283"/>
                <a:gd name="T23" fmla="*/ 106 h 219"/>
                <a:gd name="T24" fmla="*/ 188 w 283"/>
                <a:gd name="T25" fmla="*/ 58 h 219"/>
                <a:gd name="T26" fmla="*/ 113 w 283"/>
                <a:gd name="T27" fmla="*/ 58 h 219"/>
                <a:gd name="T28" fmla="*/ 131 w 283"/>
                <a:gd name="T29" fmla="*/ 100 h 219"/>
                <a:gd name="T30" fmla="*/ 173 w 283"/>
                <a:gd name="T31" fmla="*/ 90 h 219"/>
                <a:gd name="T32" fmla="*/ 152 w 283"/>
                <a:gd name="T33" fmla="*/ 100 h 219"/>
                <a:gd name="T34" fmla="*/ 170 w 283"/>
                <a:gd name="T35" fmla="*/ 58 h 219"/>
                <a:gd name="T36" fmla="*/ 131 w 283"/>
                <a:gd name="T37" fmla="*/ 180 h 219"/>
                <a:gd name="T38" fmla="*/ 141 w 283"/>
                <a:gd name="T39" fmla="*/ 200 h 219"/>
                <a:gd name="T40" fmla="*/ 115 w 283"/>
                <a:gd name="T41" fmla="*/ 175 h 219"/>
                <a:gd name="T42" fmla="*/ 122 w 283"/>
                <a:gd name="T43" fmla="*/ 112 h 219"/>
                <a:gd name="T44" fmla="*/ 152 w 283"/>
                <a:gd name="T45" fmla="*/ 108 h 219"/>
                <a:gd name="T46" fmla="*/ 165 w 283"/>
                <a:gd name="T47" fmla="*/ 154 h 219"/>
                <a:gd name="T48" fmla="*/ 251 w 283"/>
                <a:gd name="T49" fmla="*/ 176 h 219"/>
                <a:gd name="T50" fmla="*/ 236 w 283"/>
                <a:gd name="T51" fmla="*/ 189 h 219"/>
                <a:gd name="T52" fmla="*/ 238 w 283"/>
                <a:gd name="T53" fmla="*/ 181 h 219"/>
                <a:gd name="T54" fmla="*/ 246 w 283"/>
                <a:gd name="T55" fmla="*/ 172 h 219"/>
                <a:gd name="T56" fmla="*/ 235 w 283"/>
                <a:gd name="T57" fmla="*/ 157 h 219"/>
                <a:gd name="T58" fmla="*/ 223 w 283"/>
                <a:gd name="T59" fmla="*/ 159 h 219"/>
                <a:gd name="T60" fmla="*/ 218 w 283"/>
                <a:gd name="T61" fmla="*/ 164 h 219"/>
                <a:gd name="T62" fmla="*/ 218 w 283"/>
                <a:gd name="T63" fmla="*/ 175 h 219"/>
                <a:gd name="T64" fmla="*/ 223 w 283"/>
                <a:gd name="T65" fmla="*/ 181 h 219"/>
                <a:gd name="T66" fmla="*/ 186 w 283"/>
                <a:gd name="T67" fmla="*/ 130 h 219"/>
                <a:gd name="T68" fmla="*/ 195 w 283"/>
                <a:gd name="T69" fmla="*/ 108 h 219"/>
                <a:gd name="T70" fmla="*/ 227 w 283"/>
                <a:gd name="T71" fmla="*/ 112 h 219"/>
                <a:gd name="T72" fmla="*/ 251 w 283"/>
                <a:gd name="T73" fmla="*/ 161 h 219"/>
                <a:gd name="T74" fmla="*/ 77 w 283"/>
                <a:gd name="T75" fmla="*/ 112 h 219"/>
                <a:gd name="T76" fmla="*/ 98 w 283"/>
                <a:gd name="T77" fmla="*/ 176 h 219"/>
                <a:gd name="T78" fmla="*/ 61 w 283"/>
                <a:gd name="T79" fmla="*/ 189 h 219"/>
                <a:gd name="T80" fmla="*/ 67 w 283"/>
                <a:gd name="T81" fmla="*/ 176 h 219"/>
                <a:gd name="T82" fmla="*/ 64 w 283"/>
                <a:gd name="T83" fmla="*/ 161 h 219"/>
                <a:gd name="T84" fmla="*/ 47 w 283"/>
                <a:gd name="T85" fmla="*/ 159 h 219"/>
                <a:gd name="T86" fmla="*/ 42 w 283"/>
                <a:gd name="T87" fmla="*/ 165 h 219"/>
                <a:gd name="T88" fmla="*/ 42 w 283"/>
                <a:gd name="T89" fmla="*/ 176 h 219"/>
                <a:gd name="T90" fmla="*/ 47 w 283"/>
                <a:gd name="T91" fmla="*/ 189 h 219"/>
                <a:gd name="T92" fmla="*/ 34 w 283"/>
                <a:gd name="T93" fmla="*/ 112 h 219"/>
                <a:gd name="T94" fmla="*/ 46 w 283"/>
                <a:gd name="T95" fmla="*/ 109 h 219"/>
                <a:gd name="T96" fmla="*/ 259 w 283"/>
                <a:gd name="T97" fmla="*/ 90 h 219"/>
                <a:gd name="T98" fmla="*/ 238 w 283"/>
                <a:gd name="T99" fmla="*/ 90 h 219"/>
                <a:gd name="T100" fmla="*/ 47 w 283"/>
                <a:gd name="T101" fmla="*/ 28 h 219"/>
                <a:gd name="T102" fmla="*/ 158 w 283"/>
                <a:gd name="T103" fmla="*/ 7 h 219"/>
                <a:gd name="T104" fmla="*/ 236 w 283"/>
                <a:gd name="T105" fmla="*/ 49 h 219"/>
                <a:gd name="T106" fmla="*/ 46 w 283"/>
                <a:gd name="T107" fmla="*/ 90 h 219"/>
                <a:gd name="T108" fmla="*/ 24 w 283"/>
                <a:gd name="T109" fmla="*/ 100 h 219"/>
                <a:gd name="T110" fmla="*/ 38 w 283"/>
                <a:gd name="T111" fmla="*/ 5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219">
                  <a:moveTo>
                    <a:pt x="282" y="90"/>
                  </a:moveTo>
                  <a:cubicBezTo>
                    <a:pt x="267" y="59"/>
                    <a:pt x="267" y="59"/>
                    <a:pt x="267" y="5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44" y="49"/>
                    <a:pt x="244" y="49"/>
                    <a:pt x="244" y="49"/>
                  </a:cubicBezTo>
                  <a:cubicBezTo>
                    <a:pt x="244" y="21"/>
                    <a:pt x="244" y="21"/>
                    <a:pt x="24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9"/>
                    <a:pt x="175" y="0"/>
                    <a:pt x="164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8" y="0"/>
                    <a:pt x="99" y="9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8"/>
                    <a:pt x="6" y="112"/>
                    <a:pt x="13" y="112"/>
                  </a:cubicBezTo>
                  <a:cubicBezTo>
                    <a:pt x="14" y="112"/>
                    <a:pt x="15" y="112"/>
                    <a:pt x="16" y="112"/>
                  </a:cubicBezTo>
                  <a:cubicBezTo>
                    <a:pt x="16" y="207"/>
                    <a:pt x="16" y="207"/>
                    <a:pt x="16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6" y="207"/>
                    <a:pt x="276" y="207"/>
                    <a:pt x="276" y="207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8" y="112"/>
                    <a:pt x="269" y="112"/>
                    <a:pt x="270" y="112"/>
                  </a:cubicBezTo>
                  <a:cubicBezTo>
                    <a:pt x="277" y="112"/>
                    <a:pt x="283" y="108"/>
                    <a:pt x="283" y="102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2"/>
                    <a:pt x="283" y="91"/>
                    <a:pt x="282" y="90"/>
                  </a:cubicBezTo>
                  <a:close/>
                  <a:moveTo>
                    <a:pt x="67" y="90"/>
                  </a:moveTo>
                  <a:cubicBezTo>
                    <a:pt x="76" y="58"/>
                    <a:pt x="76" y="58"/>
                    <a:pt x="76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103"/>
                    <a:pt x="83" y="106"/>
                    <a:pt x="77" y="106"/>
                  </a:cubicBezTo>
                  <a:cubicBezTo>
                    <a:pt x="72" y="106"/>
                    <a:pt x="67" y="103"/>
                    <a:pt x="67" y="100"/>
                  </a:cubicBezTo>
                  <a:cubicBezTo>
                    <a:pt x="67" y="90"/>
                    <a:pt x="67" y="90"/>
                    <a:pt x="67" y="90"/>
                  </a:cubicBezTo>
                  <a:close/>
                  <a:moveTo>
                    <a:pt x="216" y="90"/>
                  </a:moveTo>
                  <a:cubicBezTo>
                    <a:pt x="216" y="90"/>
                    <a:pt x="216" y="90"/>
                    <a:pt x="216" y="90"/>
                  </a:cubicBezTo>
                  <a:cubicBezTo>
                    <a:pt x="216" y="100"/>
                    <a:pt x="216" y="100"/>
                    <a:pt x="216" y="100"/>
                  </a:cubicBezTo>
                  <a:cubicBezTo>
                    <a:pt x="216" y="103"/>
                    <a:pt x="211" y="106"/>
                    <a:pt x="206" y="106"/>
                  </a:cubicBezTo>
                  <a:cubicBezTo>
                    <a:pt x="200" y="106"/>
                    <a:pt x="195" y="103"/>
                    <a:pt x="195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07" y="58"/>
                    <a:pt x="207" y="58"/>
                    <a:pt x="207" y="58"/>
                  </a:cubicBezTo>
                  <a:lnTo>
                    <a:pt x="216" y="90"/>
                  </a:lnTo>
                  <a:close/>
                  <a:moveTo>
                    <a:pt x="109" y="90"/>
                  </a:moveTo>
                  <a:cubicBezTo>
                    <a:pt x="113" y="58"/>
                    <a:pt x="113" y="58"/>
                    <a:pt x="113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1" y="103"/>
                    <a:pt x="126" y="106"/>
                    <a:pt x="120" y="106"/>
                  </a:cubicBezTo>
                  <a:cubicBezTo>
                    <a:pt x="114" y="106"/>
                    <a:pt x="109" y="103"/>
                    <a:pt x="109" y="100"/>
                  </a:cubicBezTo>
                  <a:cubicBezTo>
                    <a:pt x="109" y="90"/>
                    <a:pt x="109" y="90"/>
                    <a:pt x="109" y="90"/>
                  </a:cubicBezTo>
                  <a:close/>
                  <a:moveTo>
                    <a:pt x="173" y="90"/>
                  </a:moveTo>
                  <a:cubicBezTo>
                    <a:pt x="173" y="90"/>
                    <a:pt x="173" y="90"/>
                    <a:pt x="173" y="9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3"/>
                    <a:pt x="169" y="106"/>
                    <a:pt x="163" y="106"/>
                  </a:cubicBezTo>
                  <a:cubicBezTo>
                    <a:pt x="157" y="106"/>
                    <a:pt x="152" y="103"/>
                    <a:pt x="152" y="10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3" y="90"/>
                  </a:lnTo>
                  <a:close/>
                  <a:moveTo>
                    <a:pt x="115" y="180"/>
                  </a:moveTo>
                  <a:cubicBezTo>
                    <a:pt x="122" y="180"/>
                    <a:pt x="122" y="180"/>
                    <a:pt x="122" y="180"/>
                  </a:cubicBezTo>
                  <a:cubicBezTo>
                    <a:pt x="131" y="180"/>
                    <a:pt x="131" y="180"/>
                    <a:pt x="131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41" y="200"/>
                    <a:pt x="141" y="200"/>
                    <a:pt x="141" y="200"/>
                  </a:cubicBezTo>
                  <a:cubicBezTo>
                    <a:pt x="115" y="200"/>
                    <a:pt x="115" y="200"/>
                    <a:pt x="115" y="200"/>
                  </a:cubicBezTo>
                  <a:lnTo>
                    <a:pt x="115" y="180"/>
                  </a:lnTo>
                  <a:close/>
                  <a:moveTo>
                    <a:pt x="150" y="175"/>
                  </a:moveTo>
                  <a:cubicBezTo>
                    <a:pt x="115" y="175"/>
                    <a:pt x="115" y="175"/>
                    <a:pt x="115" y="175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6" y="112"/>
                    <a:pt x="118" y="112"/>
                    <a:pt x="120" y="112"/>
                  </a:cubicBezTo>
                  <a:cubicBezTo>
                    <a:pt x="121" y="112"/>
                    <a:pt x="122" y="112"/>
                    <a:pt x="122" y="112"/>
                  </a:cubicBezTo>
                  <a:cubicBezTo>
                    <a:pt x="125" y="111"/>
                    <a:pt x="128" y="110"/>
                    <a:pt x="130" y="109"/>
                  </a:cubicBezTo>
                  <a:cubicBezTo>
                    <a:pt x="130" y="108"/>
                    <a:pt x="131" y="108"/>
                    <a:pt x="131" y="108"/>
                  </a:cubicBezTo>
                  <a:cubicBezTo>
                    <a:pt x="133" y="110"/>
                    <a:pt x="137" y="112"/>
                    <a:pt x="141" y="112"/>
                  </a:cubicBezTo>
                  <a:cubicBezTo>
                    <a:pt x="146" y="112"/>
                    <a:pt x="150" y="110"/>
                    <a:pt x="152" y="108"/>
                  </a:cubicBezTo>
                  <a:cubicBezTo>
                    <a:pt x="155" y="110"/>
                    <a:pt x="158" y="112"/>
                    <a:pt x="163" y="112"/>
                  </a:cubicBezTo>
                  <a:cubicBezTo>
                    <a:pt x="163" y="112"/>
                    <a:pt x="164" y="112"/>
                    <a:pt x="165" y="112"/>
                  </a:cubicBezTo>
                  <a:cubicBezTo>
                    <a:pt x="165" y="143"/>
                    <a:pt x="165" y="143"/>
                    <a:pt x="165" y="143"/>
                  </a:cubicBezTo>
                  <a:cubicBezTo>
                    <a:pt x="165" y="154"/>
                    <a:pt x="165" y="154"/>
                    <a:pt x="165" y="154"/>
                  </a:cubicBezTo>
                  <a:cubicBezTo>
                    <a:pt x="165" y="175"/>
                    <a:pt x="165" y="175"/>
                    <a:pt x="165" y="175"/>
                  </a:cubicBezTo>
                  <a:lnTo>
                    <a:pt x="150" y="175"/>
                  </a:lnTo>
                  <a:close/>
                  <a:moveTo>
                    <a:pt x="251" y="161"/>
                  </a:moveTo>
                  <a:cubicBezTo>
                    <a:pt x="251" y="176"/>
                    <a:pt x="251" y="176"/>
                    <a:pt x="251" y="176"/>
                  </a:cubicBezTo>
                  <a:cubicBezTo>
                    <a:pt x="251" y="188"/>
                    <a:pt x="251" y="188"/>
                    <a:pt x="251" y="188"/>
                  </a:cubicBezTo>
                  <a:cubicBezTo>
                    <a:pt x="251" y="189"/>
                    <a:pt x="251" y="189"/>
                    <a:pt x="251" y="189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36" y="189"/>
                    <a:pt x="236" y="189"/>
                    <a:pt x="236" y="189"/>
                  </a:cubicBezTo>
                  <a:cubicBezTo>
                    <a:pt x="237" y="189"/>
                    <a:pt x="237" y="189"/>
                    <a:pt x="237" y="189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1"/>
                    <a:pt x="237" y="181"/>
                    <a:pt x="238" y="181"/>
                  </a:cubicBezTo>
                  <a:cubicBezTo>
                    <a:pt x="239" y="181"/>
                    <a:pt x="240" y="180"/>
                    <a:pt x="241" y="179"/>
                  </a:cubicBezTo>
                  <a:cubicBezTo>
                    <a:pt x="242" y="178"/>
                    <a:pt x="243" y="177"/>
                    <a:pt x="243" y="176"/>
                  </a:cubicBezTo>
                  <a:cubicBezTo>
                    <a:pt x="243" y="175"/>
                    <a:pt x="243" y="175"/>
                    <a:pt x="243" y="175"/>
                  </a:cubicBezTo>
                  <a:cubicBezTo>
                    <a:pt x="244" y="174"/>
                    <a:pt x="245" y="173"/>
                    <a:pt x="246" y="172"/>
                  </a:cubicBezTo>
                  <a:cubicBezTo>
                    <a:pt x="246" y="171"/>
                    <a:pt x="246" y="170"/>
                    <a:pt x="246" y="170"/>
                  </a:cubicBezTo>
                  <a:cubicBezTo>
                    <a:pt x="246" y="168"/>
                    <a:pt x="245" y="166"/>
                    <a:pt x="243" y="165"/>
                  </a:cubicBezTo>
                  <a:cubicBezTo>
                    <a:pt x="243" y="163"/>
                    <a:pt x="241" y="162"/>
                    <a:pt x="240" y="161"/>
                  </a:cubicBezTo>
                  <a:cubicBezTo>
                    <a:pt x="239" y="159"/>
                    <a:pt x="237" y="157"/>
                    <a:pt x="235" y="157"/>
                  </a:cubicBezTo>
                  <a:cubicBezTo>
                    <a:pt x="234" y="157"/>
                    <a:pt x="233" y="157"/>
                    <a:pt x="232" y="158"/>
                  </a:cubicBezTo>
                  <a:cubicBezTo>
                    <a:pt x="232" y="157"/>
                    <a:pt x="231" y="157"/>
                    <a:pt x="230" y="156"/>
                  </a:cubicBezTo>
                  <a:cubicBezTo>
                    <a:pt x="230" y="156"/>
                    <a:pt x="229" y="155"/>
                    <a:pt x="228" y="155"/>
                  </a:cubicBezTo>
                  <a:cubicBezTo>
                    <a:pt x="226" y="155"/>
                    <a:pt x="224" y="157"/>
                    <a:pt x="223" y="159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2" y="159"/>
                    <a:pt x="222" y="159"/>
                    <a:pt x="221" y="159"/>
                  </a:cubicBezTo>
                  <a:cubicBezTo>
                    <a:pt x="220" y="160"/>
                    <a:pt x="219" y="161"/>
                    <a:pt x="218" y="162"/>
                  </a:cubicBezTo>
                  <a:cubicBezTo>
                    <a:pt x="218" y="162"/>
                    <a:pt x="218" y="163"/>
                    <a:pt x="218" y="164"/>
                  </a:cubicBezTo>
                  <a:cubicBezTo>
                    <a:pt x="218" y="164"/>
                    <a:pt x="218" y="165"/>
                    <a:pt x="218" y="165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5" y="165"/>
                    <a:pt x="213" y="167"/>
                    <a:pt x="213" y="170"/>
                  </a:cubicBezTo>
                  <a:cubicBezTo>
                    <a:pt x="213" y="173"/>
                    <a:pt x="215" y="175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8" y="175"/>
                    <a:pt x="218" y="176"/>
                    <a:pt x="218" y="176"/>
                  </a:cubicBezTo>
                  <a:cubicBezTo>
                    <a:pt x="218" y="179"/>
                    <a:pt x="220" y="181"/>
                    <a:pt x="223" y="181"/>
                  </a:cubicBezTo>
                  <a:cubicBezTo>
                    <a:pt x="223" y="181"/>
                    <a:pt x="223" y="181"/>
                    <a:pt x="223" y="181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90" y="111"/>
                    <a:pt x="193" y="110"/>
                    <a:pt x="195" y="108"/>
                  </a:cubicBezTo>
                  <a:cubicBezTo>
                    <a:pt x="196" y="110"/>
                    <a:pt x="199" y="111"/>
                    <a:pt x="201" y="111"/>
                  </a:cubicBezTo>
                  <a:cubicBezTo>
                    <a:pt x="203" y="112"/>
                    <a:pt x="204" y="112"/>
                    <a:pt x="206" y="112"/>
                  </a:cubicBezTo>
                  <a:cubicBezTo>
                    <a:pt x="210" y="112"/>
                    <a:pt x="214" y="110"/>
                    <a:pt x="216" y="108"/>
                  </a:cubicBezTo>
                  <a:cubicBezTo>
                    <a:pt x="219" y="110"/>
                    <a:pt x="222" y="112"/>
                    <a:pt x="227" y="112"/>
                  </a:cubicBezTo>
                  <a:cubicBezTo>
                    <a:pt x="231" y="112"/>
                    <a:pt x="235" y="110"/>
                    <a:pt x="238" y="108"/>
                  </a:cubicBezTo>
                  <a:cubicBezTo>
                    <a:pt x="240" y="110"/>
                    <a:pt x="244" y="112"/>
                    <a:pt x="248" y="112"/>
                  </a:cubicBezTo>
                  <a:cubicBezTo>
                    <a:pt x="249" y="112"/>
                    <a:pt x="250" y="112"/>
                    <a:pt x="251" y="112"/>
                  </a:cubicBezTo>
                  <a:lnTo>
                    <a:pt x="251" y="161"/>
                  </a:lnTo>
                  <a:close/>
                  <a:moveTo>
                    <a:pt x="46" y="109"/>
                  </a:moveTo>
                  <a:cubicBezTo>
                    <a:pt x="49" y="111"/>
                    <a:pt x="52" y="112"/>
                    <a:pt x="56" y="112"/>
                  </a:cubicBezTo>
                  <a:cubicBezTo>
                    <a:pt x="60" y="112"/>
                    <a:pt x="64" y="110"/>
                    <a:pt x="67" y="108"/>
                  </a:cubicBezTo>
                  <a:cubicBezTo>
                    <a:pt x="69" y="110"/>
                    <a:pt x="73" y="112"/>
                    <a:pt x="77" y="112"/>
                  </a:cubicBezTo>
                  <a:cubicBezTo>
                    <a:pt x="82" y="112"/>
                    <a:pt x="86" y="110"/>
                    <a:pt x="88" y="108"/>
                  </a:cubicBezTo>
                  <a:cubicBezTo>
                    <a:pt x="90" y="110"/>
                    <a:pt x="94" y="112"/>
                    <a:pt x="98" y="112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80"/>
                    <a:pt x="61" y="181"/>
                    <a:pt x="62" y="181"/>
                  </a:cubicBezTo>
                  <a:cubicBezTo>
                    <a:pt x="65" y="181"/>
                    <a:pt x="67" y="178"/>
                    <a:pt x="67" y="176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69" y="174"/>
                    <a:pt x="70" y="172"/>
                    <a:pt x="70" y="170"/>
                  </a:cubicBezTo>
                  <a:cubicBezTo>
                    <a:pt x="70" y="168"/>
                    <a:pt x="69" y="166"/>
                    <a:pt x="67" y="165"/>
                  </a:cubicBezTo>
                  <a:cubicBezTo>
                    <a:pt x="67" y="163"/>
                    <a:pt x="65" y="162"/>
                    <a:pt x="64" y="161"/>
                  </a:cubicBezTo>
                  <a:cubicBezTo>
                    <a:pt x="63" y="159"/>
                    <a:pt x="61" y="157"/>
                    <a:pt x="59" y="157"/>
                  </a:cubicBezTo>
                  <a:cubicBezTo>
                    <a:pt x="58" y="157"/>
                    <a:pt x="57" y="157"/>
                    <a:pt x="56" y="158"/>
                  </a:cubicBezTo>
                  <a:cubicBezTo>
                    <a:pt x="55" y="156"/>
                    <a:pt x="54" y="155"/>
                    <a:pt x="52" y="155"/>
                  </a:cubicBezTo>
                  <a:cubicBezTo>
                    <a:pt x="50" y="155"/>
                    <a:pt x="48" y="157"/>
                    <a:pt x="47" y="159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4" y="159"/>
                    <a:pt x="42" y="161"/>
                    <a:pt x="42" y="164"/>
                  </a:cubicBezTo>
                  <a:cubicBezTo>
                    <a:pt x="42" y="164"/>
                    <a:pt x="42" y="165"/>
                    <a:pt x="42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39" y="165"/>
                    <a:pt x="37" y="167"/>
                    <a:pt x="37" y="170"/>
                  </a:cubicBezTo>
                  <a:cubicBezTo>
                    <a:pt x="37" y="173"/>
                    <a:pt x="39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6"/>
                    <a:pt x="42" y="176"/>
                  </a:cubicBezTo>
                  <a:cubicBezTo>
                    <a:pt x="42" y="179"/>
                    <a:pt x="44" y="181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5" y="112"/>
                  </a:cubicBezTo>
                  <a:cubicBezTo>
                    <a:pt x="39" y="112"/>
                    <a:pt x="43" y="110"/>
                    <a:pt x="45" y="108"/>
                  </a:cubicBezTo>
                  <a:cubicBezTo>
                    <a:pt x="46" y="108"/>
                    <a:pt x="46" y="108"/>
                    <a:pt x="46" y="109"/>
                  </a:cubicBezTo>
                  <a:close/>
                  <a:moveTo>
                    <a:pt x="245" y="58"/>
                  </a:moveTo>
                  <a:cubicBezTo>
                    <a:pt x="259" y="90"/>
                    <a:pt x="259" y="90"/>
                    <a:pt x="259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3"/>
                    <a:pt x="254" y="106"/>
                    <a:pt x="248" y="106"/>
                  </a:cubicBezTo>
                  <a:cubicBezTo>
                    <a:pt x="242" y="106"/>
                    <a:pt x="238" y="103"/>
                    <a:pt x="238" y="100"/>
                  </a:cubicBezTo>
                  <a:cubicBezTo>
                    <a:pt x="238" y="90"/>
                    <a:pt x="238" y="90"/>
                    <a:pt x="238" y="90"/>
                  </a:cubicBezTo>
                  <a:cubicBezTo>
                    <a:pt x="237" y="90"/>
                    <a:pt x="237" y="90"/>
                    <a:pt x="237" y="90"/>
                  </a:cubicBezTo>
                  <a:cubicBezTo>
                    <a:pt x="226" y="58"/>
                    <a:pt x="226" y="58"/>
                    <a:pt x="226" y="58"/>
                  </a:cubicBezTo>
                  <a:lnTo>
                    <a:pt x="245" y="58"/>
                  </a:lnTo>
                  <a:close/>
                  <a:moveTo>
                    <a:pt x="47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5" y="16"/>
                    <a:pt x="114" y="7"/>
                    <a:pt x="125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9" y="7"/>
                    <a:pt x="178" y="16"/>
                    <a:pt x="178" y="27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236" y="28"/>
                    <a:pt x="236" y="28"/>
                    <a:pt x="236" y="28"/>
                  </a:cubicBezTo>
                  <a:cubicBezTo>
                    <a:pt x="236" y="49"/>
                    <a:pt x="236" y="49"/>
                    <a:pt x="236" y="49"/>
                  </a:cubicBezTo>
                  <a:cubicBezTo>
                    <a:pt x="47" y="49"/>
                    <a:pt x="47" y="49"/>
                    <a:pt x="47" y="49"/>
                  </a:cubicBezTo>
                  <a:lnTo>
                    <a:pt x="47" y="28"/>
                  </a:lnTo>
                  <a:close/>
                  <a:moveTo>
                    <a:pt x="57" y="58"/>
                  </a:moveTo>
                  <a:cubicBezTo>
                    <a:pt x="46" y="90"/>
                    <a:pt x="46" y="90"/>
                    <a:pt x="46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3"/>
                    <a:pt x="41" y="106"/>
                    <a:pt x="35" y="106"/>
                  </a:cubicBezTo>
                  <a:cubicBezTo>
                    <a:pt x="29" y="106"/>
                    <a:pt x="24" y="103"/>
                    <a:pt x="24" y="10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57" y="58"/>
                  </a:lnTo>
                  <a:close/>
                </a:path>
              </a:pathLst>
            </a:custGeom>
            <a:solidFill>
              <a:srgbClr val="00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08" name="НОВАЯ…"/>
          <p:cNvSpPr txBox="1">
            <a:spLocks/>
          </p:cNvSpPr>
          <p:nvPr/>
        </p:nvSpPr>
        <p:spPr>
          <a:xfrm>
            <a:off x="8742567" y="4200961"/>
            <a:ext cx="3584798" cy="66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sz="1200" b="0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/>
            <a:r>
              <a:rPr lang="ru-RU" dirty="0"/>
              <a:t>К 2018 году за счет активного строительства фонд высококачественной торговой недвижимости в гг. Астана и Алматы </a:t>
            </a:r>
            <a:r>
              <a:rPr lang="ru-RU" dirty="0" smtClean="0"/>
              <a:t>удвоится, при этом сейчас:</a:t>
            </a:r>
            <a:endParaRPr lang="ru-RU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8914120" y="4876656"/>
            <a:ext cx="17514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  <a:buClr>
                <a:srgbClr val="007DB5"/>
              </a:buClr>
            </a:pPr>
            <a:r>
              <a:rPr lang="ru-RU" sz="1100" dirty="0">
                <a:solidFill>
                  <a:srgbClr val="000000"/>
                </a:solidFill>
                <a:latin typeface="Cambria" panose="02040503050406030204" pitchFamily="18" charset="0"/>
              </a:rPr>
              <a:t>Общий фонд </a:t>
            </a:r>
            <a:r>
              <a:rPr lang="ru-RU" sz="1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торговой </a:t>
            </a:r>
            <a:r>
              <a:rPr lang="ru-RU" sz="1100" dirty="0">
                <a:solidFill>
                  <a:srgbClr val="000000"/>
                </a:solidFill>
                <a:latin typeface="Cambria" panose="02040503050406030204" pitchFamily="18" charset="0"/>
              </a:rPr>
              <a:t>недвижимости современного формата составляет около </a:t>
            </a:r>
            <a:endParaRPr lang="en-US" sz="1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1" algn="ctr" fontAlgn="base">
              <a:spcBef>
                <a:spcPct val="0"/>
              </a:spcBef>
              <a:spcAft>
                <a:spcPct val="0"/>
              </a:spcAft>
              <a:buClr>
                <a:srgbClr val="007DB5"/>
              </a:buClr>
            </a:pPr>
            <a:r>
              <a:rPr lang="ru-RU" sz="1200" b="1" dirty="0" smtClean="0">
                <a:solidFill>
                  <a:srgbClr val="007DB5"/>
                </a:solidFill>
                <a:latin typeface="Cambria" panose="02040503050406030204" pitchFamily="18" charset="0"/>
              </a:rPr>
              <a:t>1 </a:t>
            </a:r>
            <a:r>
              <a:rPr lang="ru-RU" sz="1200" b="1" dirty="0">
                <a:solidFill>
                  <a:srgbClr val="007DB5"/>
                </a:solidFill>
                <a:latin typeface="Cambria" panose="02040503050406030204" pitchFamily="18" charset="0"/>
              </a:rPr>
              <a:t>090 000 кв. м</a:t>
            </a:r>
            <a:r>
              <a:rPr lang="ru-RU" sz="1200" dirty="0">
                <a:solidFill>
                  <a:srgbClr val="007DB5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10" name="Прямоугольник 309"/>
          <p:cNvSpPr/>
          <p:nvPr/>
        </p:nvSpPr>
        <p:spPr>
          <a:xfrm>
            <a:off x="10912318" y="4864014"/>
            <a:ext cx="146379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  <a:buClr>
                <a:srgbClr val="007DB5"/>
              </a:buClr>
            </a:pPr>
            <a:r>
              <a:rPr lang="ru-RU" sz="1100" dirty="0">
                <a:solidFill>
                  <a:srgbClr val="000000"/>
                </a:solidFill>
                <a:latin typeface="Cambria" panose="02040503050406030204" pitchFamily="18" charset="0"/>
              </a:rPr>
              <a:t>Общий фонд торговой недвижимости Астаны превышает </a:t>
            </a:r>
            <a:endParaRPr lang="ru-RU" sz="1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1" algn="ctr" fontAlgn="base">
              <a:spcBef>
                <a:spcPct val="0"/>
              </a:spcBef>
              <a:spcAft>
                <a:spcPct val="0"/>
              </a:spcAft>
              <a:buClr>
                <a:srgbClr val="007DB5"/>
              </a:buClr>
            </a:pPr>
            <a:r>
              <a:rPr lang="ru-RU" sz="1200" b="1" dirty="0" smtClean="0">
                <a:solidFill>
                  <a:srgbClr val="007DB5"/>
                </a:solidFill>
                <a:latin typeface="Cambria" panose="02040503050406030204" pitchFamily="18" charset="0"/>
              </a:rPr>
              <a:t>500 </a:t>
            </a:r>
            <a:r>
              <a:rPr lang="ru-RU" sz="1200" b="1" dirty="0">
                <a:solidFill>
                  <a:srgbClr val="007DB5"/>
                </a:solidFill>
                <a:latin typeface="Cambria" panose="02040503050406030204" pitchFamily="18" charset="0"/>
              </a:rPr>
              <a:t>000 кв. м</a:t>
            </a:r>
            <a:r>
              <a:rPr lang="ru-RU" sz="1200" dirty="0">
                <a:solidFill>
                  <a:srgbClr val="007DB5"/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250" name="Рисунок 249"/>
          <p:cNvPicPr>
            <a:picLocks noChangeAspect="1"/>
          </p:cNvPicPr>
          <p:nvPr/>
        </p:nvPicPr>
        <p:blipFill>
          <a:blip r:embed="rId14">
            <a:clrChange>
              <a:clrFrom>
                <a:srgbClr val="28384B"/>
              </a:clrFrom>
              <a:clrTo>
                <a:srgbClr val="28384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5750" y="4827639"/>
            <a:ext cx="390915" cy="419872"/>
          </a:xfrm>
          <a:prstGeom prst="rect">
            <a:avLst/>
          </a:prstGeom>
        </p:spPr>
      </p:pic>
      <p:pic>
        <p:nvPicPr>
          <p:cNvPr id="252" name="Рисунок 251"/>
          <p:cNvPicPr>
            <a:picLocks noChangeAspect="1"/>
          </p:cNvPicPr>
          <p:nvPr/>
        </p:nvPicPr>
        <p:blipFill>
          <a:blip r:embed="rId15">
            <a:clrChange>
              <a:clrFrom>
                <a:srgbClr val="28384B"/>
              </a:clrFrom>
              <a:clrTo>
                <a:srgbClr val="28384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8097" y="4813024"/>
            <a:ext cx="366914" cy="449103"/>
          </a:xfrm>
          <a:prstGeom prst="rect">
            <a:avLst/>
          </a:prstGeom>
        </p:spPr>
      </p:pic>
      <p:sp>
        <p:nvSpPr>
          <p:cNvPr id="28" name="Прямоугольная выноска 27"/>
          <p:cNvSpPr/>
          <p:nvPr/>
        </p:nvSpPr>
        <p:spPr>
          <a:xfrm>
            <a:off x="6916098" y="7501124"/>
            <a:ext cx="680025" cy="396108"/>
          </a:xfrm>
          <a:prstGeom prst="wedgeRectCallout">
            <a:avLst>
              <a:gd name="adj1" fmla="val -74747"/>
              <a:gd name="adj2" fmla="val -61641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8809276" y="5874183"/>
            <a:ext cx="3923051" cy="3473848"/>
            <a:chOff x="8983129" y="1421426"/>
            <a:chExt cx="3511927" cy="3399658"/>
          </a:xfrm>
        </p:grpSpPr>
        <p:sp>
          <p:nvSpPr>
            <p:cNvPr id="272" name="3. Unit of measure"/>
            <p:cNvSpPr txBox="1">
              <a:spLocks noChangeArrowheads="1"/>
            </p:cNvSpPr>
            <p:nvPr/>
          </p:nvSpPr>
          <p:spPr bwMode="auto">
            <a:xfrm>
              <a:off x="8983129" y="1421426"/>
              <a:ext cx="3511927" cy="263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200" dirty="0"/>
                <a:t>Основные затраты </a:t>
              </a:r>
              <a:r>
                <a:rPr lang="ru-RU" sz="10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ru-RU" sz="1000" dirty="0">
                  <a:solidFill>
                    <a:schemeClr val="bg1">
                      <a:lumMod val="65000"/>
                    </a:schemeClr>
                  </a:solidFill>
                </a:rPr>
                <a:t>2015 год)</a:t>
              </a:r>
            </a:p>
          </p:txBody>
        </p:sp>
        <p:sp>
          <p:nvSpPr>
            <p:cNvPr id="273" name="3. Unit of measure"/>
            <p:cNvSpPr txBox="1">
              <a:spLocks noChangeArrowheads="1"/>
            </p:cNvSpPr>
            <p:nvPr/>
          </p:nvSpPr>
          <p:spPr bwMode="auto">
            <a:xfrm>
              <a:off x="8996178" y="1570791"/>
              <a:ext cx="152433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9</a:t>
              </a:r>
              <a:r>
                <a:rPr lang="en-US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Аренда торговых помещений (цена за 1 кв. м в месяц)</a:t>
              </a:r>
              <a:endParaRPr lang="ru-RU" sz="800" spc="-1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74" name="3. Unit of measure"/>
            <p:cNvSpPr txBox="1">
              <a:spLocks noChangeArrowheads="1"/>
            </p:cNvSpPr>
            <p:nvPr/>
          </p:nvSpPr>
          <p:spPr bwMode="auto">
            <a:xfrm>
              <a:off x="8996177" y="2068911"/>
              <a:ext cx="158591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9,78</a:t>
              </a:r>
              <a:r>
                <a:rPr lang="en-US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Аренда складских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помещений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класса А (цена за 1 кв. м в месяц)</a:t>
              </a:r>
            </a:p>
          </p:txBody>
        </p:sp>
        <p:sp>
          <p:nvSpPr>
            <p:cNvPr id="275" name="3. Unit of measure"/>
            <p:cNvSpPr txBox="1">
              <a:spLocks noChangeArrowheads="1"/>
            </p:cNvSpPr>
            <p:nvPr/>
          </p:nvSpPr>
          <p:spPr bwMode="auto">
            <a:xfrm>
              <a:off x="10767238" y="2068442"/>
              <a:ext cx="158591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5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,</a:t>
              </a: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3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8</a:t>
              </a: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Аренда складских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помещений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класса </a:t>
              </a:r>
              <a:r>
                <a:rPr lang="en-US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B</a:t>
              </a:r>
              <a:r>
                <a:rPr lang="ru-RU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(цена за 1 кв. м в месяц)</a:t>
              </a:r>
            </a:p>
          </p:txBody>
        </p:sp>
        <p:sp>
          <p:nvSpPr>
            <p:cNvPr id="276" name="3. Unit of measure"/>
            <p:cNvSpPr txBox="1">
              <a:spLocks noChangeArrowheads="1"/>
            </p:cNvSpPr>
            <p:nvPr/>
          </p:nvSpPr>
          <p:spPr bwMode="auto">
            <a:xfrm>
              <a:off x="8996176" y="2584287"/>
              <a:ext cx="158591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3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,7</a:t>
              </a: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3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Аренда складских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помещений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класса </a:t>
              </a:r>
              <a:r>
                <a:rPr lang="en-US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C</a:t>
              </a:r>
              <a:r>
                <a:rPr lang="ru-RU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(цена за 1 кв. м в месяц)</a:t>
              </a:r>
            </a:p>
          </p:txBody>
        </p:sp>
        <p:sp>
          <p:nvSpPr>
            <p:cNvPr id="277" name="3. Unit of measure"/>
            <p:cNvSpPr txBox="1">
              <a:spLocks noChangeArrowheads="1"/>
            </p:cNvSpPr>
            <p:nvPr/>
          </p:nvSpPr>
          <p:spPr bwMode="auto">
            <a:xfrm>
              <a:off x="10767237" y="2583714"/>
              <a:ext cx="158591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2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,</a:t>
              </a: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66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Аренда складских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помещений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класса </a:t>
              </a:r>
              <a:r>
                <a:rPr lang="en-US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D</a:t>
              </a:r>
              <a:r>
                <a:rPr lang="ru-RU" sz="800" spc="-1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spc="-1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(цена за 1 кв. м в месяц)</a:t>
              </a:r>
            </a:p>
          </p:txBody>
        </p:sp>
        <p:sp>
          <p:nvSpPr>
            <p:cNvPr id="278" name="3. Unit of measure"/>
            <p:cNvSpPr txBox="1">
              <a:spLocks noChangeArrowheads="1"/>
            </p:cNvSpPr>
            <p:nvPr/>
          </p:nvSpPr>
          <p:spPr bwMode="auto">
            <a:xfrm>
              <a:off x="10767236" y="1570426"/>
              <a:ext cx="152433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70</a:t>
              </a:r>
              <a:r>
                <a:rPr lang="en-US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долл.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США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Средняя цена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электричества</a:t>
              </a:r>
              <a:r>
                <a:rPr lang="en-US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/>
              </a:r>
              <a:br>
                <a:rPr lang="en-US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</a:b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в </a:t>
              </a:r>
              <a:r>
                <a:rPr lang="ru-RU" sz="800" dirty="0" err="1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РК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 (цена за 1 тыс. кВт час)</a:t>
              </a:r>
              <a:endParaRPr lang="ru-RU" sz="800" spc="-1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8983131" y="3138584"/>
              <a:ext cx="2401012" cy="566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2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Среднемесячная заработная плата </a:t>
              </a:r>
              <a:r>
                <a:rPr lang="ru-RU" sz="12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в </a:t>
              </a:r>
              <a:r>
                <a:rPr lang="ru-RU" sz="12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торговле</a:t>
              </a:r>
              <a:endParaRPr lang="ru-RU" sz="12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pPr defTabSz="895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ea typeface="ＭＳ Ｐゴシック"/>
                </a:rPr>
                <a:t>2016 </a:t>
              </a:r>
              <a:r>
                <a:rPr lang="ru-RU" sz="1000" dirty="0" smtClean="0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ea typeface="ＭＳ Ｐゴシック"/>
                </a:rPr>
                <a:t>г., долл. США</a:t>
              </a:r>
              <a:endParaRPr lang="ru-RU" sz="12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0" name="Овал 279"/>
            <p:cNvSpPr/>
            <p:nvPr/>
          </p:nvSpPr>
          <p:spPr>
            <a:xfrm>
              <a:off x="11291648" y="3239898"/>
              <a:ext cx="695809" cy="325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Cambria" panose="02040503050406030204" pitchFamily="18" charset="0"/>
              </a:endParaRPr>
            </a:p>
          </p:txBody>
        </p:sp>
        <p:sp>
          <p:nvSpPr>
            <p:cNvPr id="281" name="3. Unit of measure"/>
            <p:cNvSpPr txBox="1">
              <a:spLocks noChangeArrowheads="1"/>
            </p:cNvSpPr>
            <p:nvPr/>
          </p:nvSpPr>
          <p:spPr bwMode="auto">
            <a:xfrm>
              <a:off x="11384143" y="3225652"/>
              <a:ext cx="497466" cy="332030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383</a:t>
              </a:r>
              <a:endParaRPr lang="ru-RU" sz="1600" dirty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2" name="3. Unit of measure"/>
            <p:cNvSpPr txBox="1">
              <a:spLocks noChangeArrowheads="1"/>
            </p:cNvSpPr>
            <p:nvPr/>
          </p:nvSpPr>
          <p:spPr bwMode="auto">
            <a:xfrm>
              <a:off x="8983130" y="3739259"/>
              <a:ext cx="3209974" cy="293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200" dirty="0"/>
                <a:t>Доступ к необходимым ресурсам</a:t>
              </a:r>
            </a:p>
          </p:txBody>
        </p:sp>
        <p:sp>
          <p:nvSpPr>
            <p:cNvPr id="283" name="3. Unit of measure"/>
            <p:cNvSpPr txBox="1">
              <a:spLocks noChangeArrowheads="1"/>
            </p:cNvSpPr>
            <p:nvPr/>
          </p:nvSpPr>
          <p:spPr bwMode="auto">
            <a:xfrm>
              <a:off x="8996176" y="3849553"/>
              <a:ext cx="158591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lvl="0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Более 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10</a:t>
              </a: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млн кв. м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торговых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площадей</a:t>
              </a:r>
              <a:endParaRPr lang="ru-RU" sz="8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4" name="3. Unit of measure"/>
            <p:cNvSpPr txBox="1">
              <a:spLocks noChangeArrowheads="1"/>
            </p:cNvSpPr>
            <p:nvPr/>
          </p:nvSpPr>
          <p:spPr bwMode="auto">
            <a:xfrm>
              <a:off x="10767237" y="3848980"/>
              <a:ext cx="152433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lvl="0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Более </a:t>
              </a:r>
              <a:r>
                <a:rPr lang="ru-RU" sz="16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1</a:t>
              </a:r>
              <a:r>
                <a:rPr lang="en-US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млн кв. м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складских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помещений</a:t>
              </a:r>
              <a:endParaRPr lang="ru-RU" sz="8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6" name="3. Unit of measure"/>
            <p:cNvSpPr txBox="1">
              <a:spLocks noChangeArrowheads="1"/>
            </p:cNvSpPr>
            <p:nvPr/>
          </p:nvSpPr>
          <p:spPr bwMode="auto">
            <a:xfrm>
              <a:off x="10766971" y="4162630"/>
              <a:ext cx="164115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Более </a:t>
              </a:r>
              <a:r>
                <a:rPr lang="ru-RU" sz="1600" dirty="0" smtClean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40</a:t>
              </a:r>
              <a:r>
                <a:rPr lang="en-US" sz="16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%</a:t>
              </a:r>
              <a:endParaRPr lang="ru-RU" sz="1600" dirty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Высококачественных торговых площадей находятся в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гг. Алматы </a:t>
              </a: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и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Астана </a:t>
              </a:r>
              <a:endParaRPr lang="ru-RU" sz="8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7" name="3. Unit of measure"/>
            <p:cNvSpPr txBox="1">
              <a:spLocks noChangeArrowheads="1"/>
            </p:cNvSpPr>
            <p:nvPr/>
          </p:nvSpPr>
          <p:spPr bwMode="auto">
            <a:xfrm>
              <a:off x="8995316" y="4205531"/>
              <a:ext cx="1845784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>
              <a:defPPr>
                <a:defRPr lang="en-US"/>
              </a:defPPr>
              <a:lvl1pPr defTabSz="895350">
                <a:defRPr sz="900" b="0" baseline="0">
                  <a:solidFill>
                    <a:srgbClr val="858585"/>
                  </a:solidFill>
                  <a:latin typeface="+mn-lt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+30</a:t>
              </a:r>
              <a:r>
                <a:rPr lang="en-US" sz="1600" dirty="0">
                  <a:solidFill>
                    <a:srgbClr val="47B9C4"/>
                  </a:solidFill>
                  <a:latin typeface="Cambria" panose="02040503050406030204" pitchFamily="18" charset="0"/>
                  <a:ea typeface="ＭＳ Ｐゴシック"/>
                </a:rPr>
                <a:t>%</a:t>
              </a:r>
              <a:endParaRPr lang="ru-RU" sz="1600" dirty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Увеличение фонда высококачественных складских помещений к 2018 г.</a:t>
              </a:r>
              <a:r>
                <a:rPr lang="en-US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за счет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сети </a:t>
              </a:r>
              <a:r>
                <a:rPr lang="ru-RU" sz="800" dirty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транспортно-логистических </a:t>
              </a:r>
              <a:r>
                <a:rPr lang="ru-RU" sz="800" dirty="0" smtClean="0">
                  <a:solidFill>
                    <a:srgbClr val="000000"/>
                  </a:solidFill>
                  <a:latin typeface="Cambria" panose="02040503050406030204" pitchFamily="18" charset="0"/>
                  <a:ea typeface="ＭＳ Ｐゴシック"/>
                </a:rPr>
                <a:t>центров</a:t>
              </a:r>
              <a:endParaRPr lang="ru-RU" sz="8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</p:grpSp>
      <p:sp>
        <p:nvSpPr>
          <p:cNvPr id="247" name="3. Unit of measure"/>
          <p:cNvSpPr txBox="1">
            <a:spLocks noChangeArrowheads="1"/>
          </p:cNvSpPr>
          <p:nvPr/>
        </p:nvSpPr>
        <p:spPr bwMode="auto">
          <a:xfrm>
            <a:off x="4567061" y="6650530"/>
            <a:ext cx="3084767" cy="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>
              <a:defRPr sz="1400" b="0" baseline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1C2A6D"/>
                </a:solidFill>
                <a:ea typeface="ＭＳ Ｐゴシック"/>
              </a:rPr>
              <a:t>Профиль потребителя</a:t>
            </a:r>
          </a:p>
        </p:txBody>
      </p:sp>
      <p:sp>
        <p:nvSpPr>
          <p:cNvPr id="248" name="3. Unit of measure"/>
          <p:cNvSpPr txBox="1">
            <a:spLocks noChangeArrowheads="1"/>
          </p:cNvSpPr>
          <p:nvPr/>
        </p:nvSpPr>
        <p:spPr bwMode="auto">
          <a:xfrm>
            <a:off x="4551766" y="6806727"/>
            <a:ext cx="2410584" cy="22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defTabSz="895350">
              <a:defRPr sz="900" b="0" baseline="0">
                <a:solidFill>
                  <a:srgbClr val="858585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Население</a:t>
            </a:r>
            <a:r>
              <a:rPr lang="ru-RU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 - </a:t>
            </a:r>
            <a:r>
              <a:rPr lang="en-US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17,9</a:t>
            </a:r>
            <a:r>
              <a:rPr lang="en-US" sz="8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r>
              <a:rPr lang="ru-RU" sz="8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млн человек</a:t>
            </a:r>
          </a:p>
        </p:txBody>
      </p:sp>
      <p:sp>
        <p:nvSpPr>
          <p:cNvPr id="249" name="3. Unit of measure"/>
          <p:cNvSpPr txBox="1">
            <a:spLocks noChangeArrowheads="1"/>
          </p:cNvSpPr>
          <p:nvPr/>
        </p:nvSpPr>
        <p:spPr bwMode="auto">
          <a:xfrm>
            <a:off x="6064768" y="7059206"/>
            <a:ext cx="7894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defTabSz="895350">
              <a:defRPr sz="900" b="0" baseline="0">
                <a:solidFill>
                  <a:srgbClr val="858585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5</a:t>
            </a:r>
            <a:r>
              <a:rPr lang="en-US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,</a:t>
            </a:r>
            <a:r>
              <a:rPr lang="ru-RU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2</a:t>
            </a:r>
            <a:r>
              <a:rPr lang="en-US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r>
              <a:rPr lang="ru-RU" sz="800" dirty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млн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Домохозяйств</a:t>
            </a:r>
            <a:endParaRPr lang="ru-RU" sz="800" dirty="0">
              <a:solidFill>
                <a:srgbClr val="000000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251" name="3. Unit of measure"/>
          <p:cNvSpPr txBox="1">
            <a:spLocks noChangeArrowheads="1"/>
          </p:cNvSpPr>
          <p:nvPr/>
        </p:nvSpPr>
        <p:spPr bwMode="auto">
          <a:xfrm>
            <a:off x="7003598" y="7501124"/>
            <a:ext cx="623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defTabSz="895350">
              <a:defRPr sz="900" b="0" baseline="0">
                <a:solidFill>
                  <a:srgbClr val="858585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3,4</a:t>
            </a:r>
            <a:r>
              <a:rPr lang="en-US" sz="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r>
              <a:rPr lang="ru-RU" sz="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человек</a:t>
            </a:r>
            <a:endParaRPr lang="ru-RU" sz="600" dirty="0">
              <a:solidFill>
                <a:srgbClr val="47B9C4"/>
              </a:solidFill>
              <a:latin typeface="Cambria" panose="02040503050406030204" pitchFamily="18" charset="0"/>
              <a:ea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600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Средний размер домохозяйств</a:t>
            </a:r>
            <a:endParaRPr lang="ru-RU" sz="600" dirty="0">
              <a:solidFill>
                <a:srgbClr val="000000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clrChange>
              <a:clrFrom>
                <a:srgbClr val="E1E8EF"/>
              </a:clrFrom>
              <a:clrTo>
                <a:srgbClr val="E1E8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5085" y="7357215"/>
            <a:ext cx="558528" cy="606613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5785612" y="74359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7" name="3. Unit of measure"/>
          <p:cNvSpPr txBox="1">
            <a:spLocks noChangeArrowheads="1"/>
          </p:cNvSpPr>
          <p:nvPr/>
        </p:nvSpPr>
        <p:spPr bwMode="auto">
          <a:xfrm>
            <a:off x="5964157" y="7631782"/>
            <a:ext cx="11095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defTabSz="895350">
              <a:defRPr sz="900" b="0" baseline="0">
                <a:solidFill>
                  <a:srgbClr val="858585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1,3 </a:t>
            </a:r>
            <a:r>
              <a:rPr lang="ru-RU" sz="800" dirty="0" smtClean="0">
                <a:solidFill>
                  <a:srgbClr val="47B9C4"/>
                </a:solidFill>
                <a:latin typeface="Cambria" panose="02040503050406030204" pitchFamily="18" charset="0"/>
                <a:ea typeface="ＭＳ Ｐゴシック"/>
              </a:rPr>
              <a:t>млн чел.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Занято в торговой деятельности</a:t>
            </a:r>
          </a:p>
        </p:txBody>
      </p:sp>
      <p:sp>
        <p:nvSpPr>
          <p:cNvPr id="259" name="Овал 258"/>
          <p:cNvSpPr/>
          <p:nvPr/>
        </p:nvSpPr>
        <p:spPr>
          <a:xfrm>
            <a:off x="5559366" y="81117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0" name="Прямая соединительная линия 259"/>
          <p:cNvCxnSpPr>
            <a:stCxn id="259" idx="6"/>
          </p:cNvCxnSpPr>
          <p:nvPr/>
        </p:nvCxnSpPr>
        <p:spPr>
          <a:xfrm>
            <a:off x="5605085" y="8134590"/>
            <a:ext cx="1277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8562385" y="368372"/>
            <a:ext cx="4069552" cy="3772049"/>
            <a:chOff x="8562385" y="368372"/>
            <a:chExt cx="4069552" cy="3772049"/>
          </a:xfrm>
        </p:grpSpPr>
        <p:sp>
          <p:nvSpPr>
            <p:cNvPr id="261" name="3. Unit of measure"/>
            <p:cNvSpPr txBox="1">
              <a:spLocks noChangeArrowheads="1"/>
            </p:cNvSpPr>
            <p:nvPr/>
          </p:nvSpPr>
          <p:spPr bwMode="auto">
            <a:xfrm>
              <a:off x="8637300" y="368372"/>
              <a:ext cx="3994637" cy="38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2400" b="1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1800" dirty="0"/>
                <a:t>Возможное расположение</a:t>
              </a:r>
            </a:p>
          </p:txBody>
        </p:sp>
        <p:grpSp>
          <p:nvGrpSpPr>
            <p:cNvPr id="262" name="Группа 261"/>
            <p:cNvGrpSpPr/>
            <p:nvPr/>
          </p:nvGrpSpPr>
          <p:grpSpPr>
            <a:xfrm>
              <a:off x="8562385" y="772149"/>
              <a:ext cx="3968622" cy="3368272"/>
              <a:chOff x="8562385" y="772149"/>
              <a:chExt cx="3968622" cy="3368272"/>
            </a:xfrm>
          </p:grpSpPr>
          <p:grpSp>
            <p:nvGrpSpPr>
              <p:cNvPr id="263" name="Группа 262"/>
              <p:cNvGrpSpPr/>
              <p:nvPr/>
            </p:nvGrpSpPr>
            <p:grpSpPr>
              <a:xfrm>
                <a:off x="9481048" y="3046834"/>
                <a:ext cx="2481604" cy="1093587"/>
                <a:chOff x="9630479" y="8165391"/>
                <a:chExt cx="2481604" cy="1093587"/>
              </a:xfrm>
            </p:grpSpPr>
            <p:sp>
              <p:nvSpPr>
                <p:cNvPr id="318" name="TextBox 317"/>
                <p:cNvSpPr txBox="1"/>
                <p:nvPr/>
              </p:nvSpPr>
              <p:spPr>
                <a:xfrm>
                  <a:off x="9630479" y="8178193"/>
                  <a:ext cx="1084192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x-none" sz="1400" baseline="0">
                      <a:latin typeface="+mn-lt"/>
                    </a:defRPr>
                  </a:lvl1pPr>
                  <a:lvl2pPr marL="193675" lvl="1" indent="-192088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x-none" sz="1400" baseline="0">
                      <a:latin typeface="+mn-lt"/>
                    </a:defRPr>
                  </a:lvl2pPr>
                  <a:lvl3pPr marL="457200" lvl="2" indent="-261938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x-none" sz="1400" baseline="0">
                      <a:latin typeface="+mn-lt"/>
                    </a:defRPr>
                  </a:lvl3pPr>
                  <a:lvl4pPr marL="614363" lvl="3" indent="-155575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x-none" sz="1400" baseline="0">
                      <a:latin typeface="+mn-lt"/>
                    </a:defRPr>
                  </a:lvl4pPr>
                  <a:lvl5pPr marL="749808" lvl="4" indent="-130175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1400" baseline="0"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b="1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Плотность</a:t>
                  </a:r>
                  <a:r>
                    <a:rPr lang="en-US" sz="800" b="1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 </a:t>
                  </a:r>
                  <a:r>
                    <a:rPr lang="ru-RU" sz="800" b="1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населения </a:t>
                  </a:r>
                  <a:r>
                    <a:rPr lang="ru-RU" sz="800" dirty="0" smtClean="0">
                      <a:solidFill>
                        <a:srgbClr val="A3A3A3"/>
                      </a:solidFill>
                      <a:latin typeface="Cambria" panose="02040503050406030204" pitchFamily="18" charset="0"/>
                      <a:ea typeface="ＭＳ Ｐゴシック"/>
                    </a:rPr>
                    <a:t>Чел.</a:t>
                  </a:r>
                  <a:r>
                    <a:rPr lang="en-US" sz="800" dirty="0" smtClean="0">
                      <a:solidFill>
                        <a:srgbClr val="A3A3A3"/>
                      </a:solidFill>
                      <a:latin typeface="Cambria" panose="02040503050406030204" pitchFamily="18" charset="0"/>
                      <a:ea typeface="ＭＳ Ｐゴシック"/>
                    </a:rPr>
                    <a:t>/</a:t>
                  </a:r>
                  <a:r>
                    <a:rPr lang="ru-RU" sz="800" dirty="0" smtClean="0">
                      <a:solidFill>
                        <a:srgbClr val="A3A3A3"/>
                      </a:solidFill>
                      <a:latin typeface="Cambria" panose="02040503050406030204" pitchFamily="18" charset="0"/>
                      <a:ea typeface="ＭＳ Ｐゴシック"/>
                    </a:rPr>
                    <a:t>кв. км</a:t>
                  </a:r>
                  <a:endParaRPr lang="en-US" sz="800" dirty="0">
                    <a:solidFill>
                      <a:srgbClr val="A3A3A3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19" name="Rectangle 16398"/>
                <p:cNvSpPr txBox="1"/>
                <p:nvPr/>
              </p:nvSpPr>
              <p:spPr>
                <a:xfrm>
                  <a:off x="9811985" y="8618217"/>
                  <a:ext cx="219612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lvl="0" indent="0" defTabSz="895350" eaLnBrk="1" hangingPunct="1">
                    <a:buClr>
                      <a:schemeClr val="tx2"/>
                    </a:buClr>
                    <a:defRPr>
                      <a:latin typeface="+mn-lt"/>
                    </a:defRPr>
                  </a:lvl1pPr>
                  <a:lvl2pPr marL="193675" lvl="1" indent="-192088" defTabSz="895350" eaLnBrk="1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</a:defRPr>
                  </a:lvl2pPr>
                  <a:lvl3pPr marL="457200" lvl="2" indent="-261938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</a:defRPr>
                  </a:lvl3pPr>
                  <a:lvl4pPr marL="614363" lvl="3" indent="-155575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</a:defRPr>
                  </a:lvl4pPr>
                  <a:lvl5pPr marL="749808" lvl="4" indent="-130175" defTabSz="895350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8–10</a:t>
                  </a:r>
                </a:p>
              </p:txBody>
            </p:sp>
            <p:sp>
              <p:nvSpPr>
                <p:cNvPr id="320" name="Rectangle 491"/>
                <p:cNvSpPr/>
                <p:nvPr/>
              </p:nvSpPr>
              <p:spPr>
                <a:xfrm>
                  <a:off x="9634758" y="8615042"/>
                  <a:ext cx="112895" cy="112895"/>
                </a:xfrm>
                <a:prstGeom prst="rect">
                  <a:avLst/>
                </a:prstGeom>
                <a:solidFill>
                  <a:srgbClr val="3AC2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1" name="Rectangle 16398"/>
                <p:cNvSpPr txBox="1"/>
                <p:nvPr/>
              </p:nvSpPr>
              <p:spPr>
                <a:xfrm>
                  <a:off x="9811985" y="8445667"/>
                  <a:ext cx="453650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lvl="0" indent="0" defTabSz="895350" eaLnBrk="1" hangingPunct="1">
                    <a:buClr>
                      <a:schemeClr val="tx2"/>
                    </a:buClr>
                    <a:defRPr>
                      <a:latin typeface="+mn-lt"/>
                    </a:defRPr>
                  </a:lvl1pPr>
                  <a:lvl2pPr marL="193675" lvl="1" indent="-192088" defTabSz="895350" eaLnBrk="1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</a:defRPr>
                  </a:lvl2pPr>
                  <a:lvl3pPr marL="457200" lvl="2" indent="-261938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</a:defRPr>
                  </a:lvl3pPr>
                  <a:lvl4pPr marL="614363" lvl="3" indent="-155575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</a:defRPr>
                  </a:lvl4pPr>
                  <a:lvl5pPr marL="749808" lvl="4" indent="-130175" defTabSz="895350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Свыше 10</a:t>
                  </a:r>
                  <a:endParaRPr lang="ru-RU" sz="800" dirty="0">
                    <a:solidFill>
                      <a:srgbClr val="000000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2" name="Rectangle 489"/>
                <p:cNvSpPr/>
                <p:nvPr/>
              </p:nvSpPr>
              <p:spPr>
                <a:xfrm>
                  <a:off x="9634758" y="8442492"/>
                  <a:ext cx="112895" cy="112895"/>
                </a:xfrm>
                <a:prstGeom prst="rect">
                  <a:avLst/>
                </a:prstGeom>
                <a:solidFill>
                  <a:srgbClr val="005E88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3" name="Rectangle 16398"/>
                <p:cNvSpPr txBox="1"/>
                <p:nvPr/>
              </p:nvSpPr>
              <p:spPr>
                <a:xfrm>
                  <a:off x="9811985" y="8790767"/>
                  <a:ext cx="163506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lvl="0" indent="0" defTabSz="895350" eaLnBrk="1" hangingPunct="1">
                    <a:buClr>
                      <a:schemeClr val="tx2"/>
                    </a:buClr>
                    <a:defRPr>
                      <a:latin typeface="+mn-lt"/>
                    </a:defRPr>
                  </a:lvl1pPr>
                  <a:lvl2pPr marL="193675" lvl="1" indent="-192088" defTabSz="895350" eaLnBrk="1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</a:defRPr>
                  </a:lvl2pPr>
                  <a:lvl3pPr marL="457200" lvl="2" indent="-261938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</a:defRPr>
                  </a:lvl3pPr>
                  <a:lvl4pPr marL="614363" lvl="3" indent="-155575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</a:defRPr>
                  </a:lvl4pPr>
                  <a:lvl5pPr marL="749808" lvl="4" indent="-130175" defTabSz="895350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6–8</a:t>
                  </a:r>
                </a:p>
              </p:txBody>
            </p:sp>
            <p:sp>
              <p:nvSpPr>
                <p:cNvPr id="324" name="Rectangle 487"/>
                <p:cNvSpPr/>
                <p:nvPr/>
              </p:nvSpPr>
              <p:spPr>
                <a:xfrm>
                  <a:off x="9634758" y="8787592"/>
                  <a:ext cx="112895" cy="112895"/>
                </a:xfrm>
                <a:prstGeom prst="rect">
                  <a:avLst/>
                </a:prstGeom>
                <a:solidFill>
                  <a:srgbClr val="7BD6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5" name="Rectangle 16398"/>
                <p:cNvSpPr txBox="1"/>
                <p:nvPr/>
              </p:nvSpPr>
              <p:spPr>
                <a:xfrm>
                  <a:off x="9811985" y="8963317"/>
                  <a:ext cx="163506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lvl="0" indent="0" defTabSz="895350" eaLnBrk="1" hangingPunct="1">
                    <a:buClr>
                      <a:schemeClr val="tx2"/>
                    </a:buClr>
                    <a:defRPr>
                      <a:latin typeface="+mn-lt"/>
                    </a:defRPr>
                  </a:lvl1pPr>
                  <a:lvl2pPr marL="193675" lvl="1" indent="-192088" defTabSz="895350" eaLnBrk="1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</a:defRPr>
                  </a:lvl2pPr>
                  <a:lvl3pPr marL="457200" lvl="2" indent="-261938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</a:defRPr>
                  </a:lvl3pPr>
                  <a:lvl4pPr marL="614363" lvl="3" indent="-155575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</a:defRPr>
                  </a:lvl4pPr>
                  <a:lvl5pPr marL="749808" lvl="4" indent="-130175" defTabSz="895350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4–6</a:t>
                  </a:r>
                </a:p>
              </p:txBody>
            </p:sp>
            <p:sp>
              <p:nvSpPr>
                <p:cNvPr id="326" name="Rectangle 485"/>
                <p:cNvSpPr/>
                <p:nvPr/>
              </p:nvSpPr>
              <p:spPr>
                <a:xfrm>
                  <a:off x="9634758" y="8960142"/>
                  <a:ext cx="112895" cy="112895"/>
                </a:xfrm>
                <a:prstGeom prst="rect">
                  <a:avLst/>
                </a:prstGeom>
                <a:solidFill>
                  <a:srgbClr val="C9EE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7" name="Rectangle 16398"/>
                <p:cNvSpPr txBox="1"/>
                <p:nvPr/>
              </p:nvSpPr>
              <p:spPr>
                <a:xfrm>
                  <a:off x="9811985" y="9135867"/>
                  <a:ext cx="371897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lvl="0" indent="0" defTabSz="895350" eaLnBrk="1" hangingPunct="1">
                    <a:buClr>
                      <a:schemeClr val="tx2"/>
                    </a:buClr>
                    <a:defRPr>
                      <a:latin typeface="+mn-lt"/>
                    </a:defRPr>
                  </a:lvl1pPr>
                  <a:lvl2pPr marL="193675" lvl="1" indent="-192088" defTabSz="895350" eaLnBrk="1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</a:defRPr>
                  </a:lvl2pPr>
                  <a:lvl3pPr marL="457200" lvl="2" indent="-261938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</a:defRPr>
                  </a:lvl3pPr>
                  <a:lvl4pPr marL="614363" lvl="3" indent="-155575" defTabSz="895350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</a:defRPr>
                  </a:lvl4pPr>
                  <a:lvl5pPr marL="749808" lvl="4" indent="-130175" defTabSz="895350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7F00"/>
                    </a:buClr>
                  </a:pP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Менее 4</a:t>
                  </a:r>
                  <a:endParaRPr lang="ru-RU" sz="800" dirty="0">
                    <a:solidFill>
                      <a:srgbClr val="000000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8" name="Rectangle 483"/>
                <p:cNvSpPr/>
                <p:nvPr/>
              </p:nvSpPr>
              <p:spPr>
                <a:xfrm>
                  <a:off x="9634758" y="9132692"/>
                  <a:ext cx="112895" cy="112895"/>
                </a:xfrm>
                <a:prstGeom prst="rect">
                  <a:avLst/>
                </a:prstGeom>
                <a:solidFill>
                  <a:srgbClr val="D3D3D3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29" name="Rectangle 22"/>
                <p:cNvSpPr txBox="1">
                  <a:spLocks/>
                </p:cNvSpPr>
                <p:nvPr/>
              </p:nvSpPr>
              <p:spPr bwMode="gray">
                <a:xfrm>
                  <a:off x="11243255" y="8356419"/>
                  <a:ext cx="607539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2960"/>
                    </a:buClr>
                  </a:pP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Свыше 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1</a:t>
                  </a: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 млн</a:t>
                  </a:r>
                  <a:endParaRPr lang="ru-RU" sz="800" dirty="0">
                    <a:solidFill>
                      <a:srgbClr val="808080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0" name="Rectangle 22"/>
                <p:cNvSpPr txBox="1">
                  <a:spLocks/>
                </p:cNvSpPr>
                <p:nvPr/>
              </p:nvSpPr>
              <p:spPr bwMode="gray">
                <a:xfrm>
                  <a:off x="11243255" y="8513592"/>
                  <a:ext cx="748603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2960"/>
                    </a:buClr>
                  </a:pPr>
                  <a:r>
                    <a:rPr lang="en-US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500 </a:t>
                  </a: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тыс.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 – 1 </a:t>
                  </a:r>
                  <a:r>
                    <a:rPr lang="ru-RU" sz="800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млн</a:t>
                  </a:r>
                  <a:endParaRPr lang="ru-RU" sz="800" dirty="0">
                    <a:solidFill>
                      <a:srgbClr val="808080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1" name="Rectangle 22"/>
                <p:cNvSpPr txBox="1">
                  <a:spLocks/>
                </p:cNvSpPr>
                <p:nvPr/>
              </p:nvSpPr>
              <p:spPr bwMode="gray">
                <a:xfrm>
                  <a:off x="11243255" y="8654149"/>
                  <a:ext cx="868828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2960"/>
                    </a:buClr>
                  </a:pPr>
                  <a:r>
                    <a:rPr lang="ru-RU" sz="80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200 тыс. – 500 тыс.</a:t>
                  </a:r>
                </a:p>
              </p:txBody>
            </p:sp>
            <p:sp>
              <p:nvSpPr>
                <p:cNvPr id="332" name="Oval 542"/>
                <p:cNvSpPr>
                  <a:spLocks/>
                </p:cNvSpPr>
                <p:nvPr/>
              </p:nvSpPr>
              <p:spPr bwMode="gray">
                <a:xfrm>
                  <a:off x="11061749" y="8339803"/>
                  <a:ext cx="145336" cy="14095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ru-RU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3" name="Oval 540"/>
                <p:cNvSpPr>
                  <a:spLocks/>
                </p:cNvSpPr>
                <p:nvPr/>
              </p:nvSpPr>
              <p:spPr bwMode="gray">
                <a:xfrm>
                  <a:off x="11082299" y="8516908"/>
                  <a:ext cx="104236" cy="101092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ru-RU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4" name="Oval 538"/>
                <p:cNvSpPr>
                  <a:spLocks/>
                </p:cNvSpPr>
                <p:nvPr/>
              </p:nvSpPr>
              <p:spPr bwMode="gray">
                <a:xfrm>
                  <a:off x="11095395" y="8670164"/>
                  <a:ext cx="78046" cy="75692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ru-RU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5" name="Oval 536"/>
                <p:cNvSpPr>
                  <a:spLocks/>
                </p:cNvSpPr>
                <p:nvPr/>
              </p:nvSpPr>
              <p:spPr bwMode="gray">
                <a:xfrm>
                  <a:off x="11110847" y="8825706"/>
                  <a:ext cx="47142" cy="4572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ru-RU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  <p:sp>
              <p:nvSpPr>
                <p:cNvPr id="336" name="Rectangle 22"/>
                <p:cNvSpPr txBox="1">
                  <a:spLocks/>
                </p:cNvSpPr>
                <p:nvPr/>
              </p:nvSpPr>
              <p:spPr bwMode="gray">
                <a:xfrm>
                  <a:off x="11243255" y="8794705"/>
                  <a:ext cx="868828" cy="123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2960"/>
                    </a:buClr>
                  </a:pPr>
                  <a:r>
                    <a:rPr lang="ru-RU" sz="80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100 тыс. – 200 тыс.</a:t>
                  </a:r>
                </a:p>
              </p:txBody>
            </p:sp>
            <p:sp>
              <p:nvSpPr>
                <p:cNvPr id="337" name="AutoShape 250"/>
                <p:cNvSpPr>
                  <a:spLocks noChangeArrowheads="1"/>
                </p:cNvSpPr>
                <p:nvPr/>
              </p:nvSpPr>
              <p:spPr bwMode="gray">
                <a:xfrm>
                  <a:off x="11061749" y="8165391"/>
                  <a:ext cx="1044890" cy="141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18288" anchor="b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b="1" dirty="0" smtClean="0">
                      <a:solidFill>
                        <a:srgbClr val="000000"/>
                      </a:solidFill>
                      <a:latin typeface="Cambria" panose="02040503050406030204" pitchFamily="18" charset="0"/>
                      <a:ea typeface="ＭＳ Ｐゴシック"/>
                    </a:rPr>
                    <a:t>Население городов</a:t>
                  </a:r>
                  <a:endParaRPr lang="en-US" sz="8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ＭＳ Ｐゴシック"/>
                  </a:endParaRPr>
                </a:p>
              </p:txBody>
            </p:sp>
          </p:grpSp>
          <p:grpSp>
            <p:nvGrpSpPr>
              <p:cNvPr id="264" name="Группа 263"/>
              <p:cNvGrpSpPr/>
              <p:nvPr/>
            </p:nvGrpSpPr>
            <p:grpSpPr>
              <a:xfrm>
                <a:off x="8562385" y="772149"/>
                <a:ext cx="3968622" cy="2204500"/>
                <a:chOff x="8732047" y="935724"/>
                <a:chExt cx="3968622" cy="2204500"/>
              </a:xfrm>
            </p:grpSpPr>
            <p:pic>
              <p:nvPicPr>
                <p:cNvPr id="267" name="Рисунок 26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32047" y="935724"/>
                  <a:ext cx="3968622" cy="2204500"/>
                </a:xfrm>
                <a:prstGeom prst="rect">
                  <a:avLst/>
                </a:prstGeom>
              </p:spPr>
            </p:pic>
            <p:sp>
              <p:nvSpPr>
                <p:cNvPr id="268" name="Rectangle 22"/>
                <p:cNvSpPr txBox="1"/>
                <p:nvPr/>
              </p:nvSpPr>
              <p:spPr>
                <a:xfrm>
                  <a:off x="8935321" y="1551798"/>
                  <a:ext cx="268575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ctr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ЗКО</a:t>
                  </a:r>
                  <a:endParaRPr lang="ru-RU" sz="600" b="1" kern="1200" dirty="0">
                    <a:solidFill>
                      <a:srgbClr val="007DB5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69" name="Rectangle 22"/>
                <p:cNvSpPr txBox="1"/>
                <p:nvPr/>
              </p:nvSpPr>
              <p:spPr>
                <a:xfrm>
                  <a:off x="8837465" y="1801292"/>
                  <a:ext cx="633187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l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err="1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Атырауская</a:t>
                  </a:r>
                  <a:r>
                    <a:rPr lang="ru-RU" sz="600" b="1" kern="1200" dirty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 обл. </a:t>
                  </a:r>
                </a:p>
              </p:txBody>
            </p:sp>
            <p:sp>
              <p:nvSpPr>
                <p:cNvPr id="270" name="Rectangle 22"/>
                <p:cNvSpPr txBox="1"/>
                <p:nvPr/>
              </p:nvSpPr>
              <p:spPr>
                <a:xfrm>
                  <a:off x="8868653" y="2684479"/>
                  <a:ext cx="751809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l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err="1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Мангистауская</a:t>
                  </a:r>
                  <a:r>
                    <a:rPr lang="ru-RU" sz="600" b="1" kern="1200" dirty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 обл. </a:t>
                  </a:r>
                </a:p>
              </p:txBody>
            </p:sp>
            <p:sp>
              <p:nvSpPr>
                <p:cNvPr id="271" name="Rectangle 22"/>
                <p:cNvSpPr txBox="1"/>
                <p:nvPr/>
              </p:nvSpPr>
              <p:spPr>
                <a:xfrm>
                  <a:off x="9857518" y="2457575"/>
                  <a:ext cx="676467" cy="184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ctr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err="1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Кызылординская</a:t>
                  </a:r>
                  <a:r>
                    <a:rPr lang="ru-RU" sz="600" b="1" kern="1200" dirty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 </a:t>
                  </a:r>
                  <a:endParaRPr lang="ru-RU" sz="600" b="1" kern="1200" dirty="0" smtClean="0">
                    <a:solidFill>
                      <a:srgbClr val="007DB5"/>
                    </a:solidFill>
                    <a:latin typeface="Cambria" panose="02040503050406030204" pitchFamily="18" charset="0"/>
                  </a:endParaRPr>
                </a:p>
                <a:p>
                  <a:pPr algn="ctr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обл</a:t>
                  </a:r>
                  <a:r>
                    <a:rPr lang="ru-RU" sz="600" b="1" kern="1200" dirty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. </a:t>
                  </a:r>
                </a:p>
              </p:txBody>
            </p:sp>
            <p:sp>
              <p:nvSpPr>
                <p:cNvPr id="288" name="Rectangle 22"/>
                <p:cNvSpPr txBox="1"/>
                <p:nvPr/>
              </p:nvSpPr>
              <p:spPr>
                <a:xfrm>
                  <a:off x="10812896" y="2468661"/>
                  <a:ext cx="179537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lvl="0" algn="ctr" defTabSz="8937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  <a:defRPr sz="600" b="1">
                      <a:solidFill>
                        <a:srgbClr val="007DB5"/>
                      </a:solidFill>
                      <a:latin typeface="Cambria" panose="02040503050406030204" pitchFamily="18" charset="0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9pPr>
                </a:lstStyle>
                <a:p>
                  <a:r>
                    <a:rPr lang="ru-RU" dirty="0">
                      <a:solidFill>
                        <a:schemeClr val="bg1"/>
                      </a:solidFill>
                    </a:rPr>
                    <a:t>ЮКО</a:t>
                  </a:r>
                </a:p>
              </p:txBody>
            </p:sp>
            <p:sp>
              <p:nvSpPr>
                <p:cNvPr id="289" name="Rectangle 22"/>
                <p:cNvSpPr txBox="1"/>
                <p:nvPr/>
              </p:nvSpPr>
              <p:spPr>
                <a:xfrm>
                  <a:off x="11035531" y="2568203"/>
                  <a:ext cx="673261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l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kern="1200" dirty="0" err="1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Жамбылская</a:t>
                  </a:r>
                  <a:r>
                    <a:rPr lang="ru-RU" sz="600" b="1" kern="1200" dirty="0">
                      <a:solidFill>
                        <a:srgbClr val="007DB5"/>
                      </a:solidFill>
                      <a:latin typeface="Cambria" panose="02040503050406030204" pitchFamily="18" charset="0"/>
                    </a:rPr>
                    <a:t> обл. </a:t>
                  </a:r>
                </a:p>
              </p:txBody>
            </p:sp>
            <p:sp>
              <p:nvSpPr>
                <p:cNvPr id="290" name="Rectangle 22"/>
                <p:cNvSpPr txBox="1"/>
                <p:nvPr/>
              </p:nvSpPr>
              <p:spPr>
                <a:xfrm>
                  <a:off x="10218964" y="1636670"/>
                  <a:ext cx="556177" cy="184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 err="1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Костанайская</a:t>
                  </a:r>
                  <a:r>
                    <a:rPr lang="ru-RU" sz="600" b="1" dirty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 обл. </a:t>
                  </a:r>
                </a:p>
              </p:txBody>
            </p:sp>
            <p:sp>
              <p:nvSpPr>
                <p:cNvPr id="311" name="Rectangle 22"/>
                <p:cNvSpPr txBox="1"/>
                <p:nvPr/>
              </p:nvSpPr>
              <p:spPr>
                <a:xfrm>
                  <a:off x="9579595" y="2045899"/>
                  <a:ext cx="687689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Актюбинская обл. </a:t>
                  </a:r>
                </a:p>
              </p:txBody>
            </p:sp>
            <p:sp>
              <p:nvSpPr>
                <p:cNvPr id="312" name="Rectangle 22"/>
                <p:cNvSpPr txBox="1"/>
                <p:nvPr/>
              </p:nvSpPr>
              <p:spPr>
                <a:xfrm>
                  <a:off x="10745719" y="1979000"/>
                  <a:ext cx="803105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Карагандинская обл. </a:t>
                  </a:r>
                </a:p>
              </p:txBody>
            </p:sp>
            <p:sp>
              <p:nvSpPr>
                <p:cNvPr id="313" name="Rectangle 22"/>
                <p:cNvSpPr txBox="1"/>
                <p:nvPr/>
              </p:nvSpPr>
              <p:spPr>
                <a:xfrm>
                  <a:off x="12014170" y="1775169"/>
                  <a:ext cx="153888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ВКО</a:t>
                  </a:r>
                  <a:endParaRPr lang="ru-RU" sz="600" b="1" dirty="0">
                    <a:solidFill>
                      <a:srgbClr val="007DB5"/>
                    </a:solidFill>
                    <a:latin typeface="Cambria" panose="02040503050406030204" pitchFamily="18" charset="0"/>
                    <a:sym typeface="Helvetica Light"/>
                  </a:endParaRPr>
                </a:p>
              </p:txBody>
            </p:sp>
            <p:sp>
              <p:nvSpPr>
                <p:cNvPr id="314" name="Rectangle 22"/>
                <p:cNvSpPr txBox="1"/>
                <p:nvPr/>
              </p:nvSpPr>
              <p:spPr>
                <a:xfrm>
                  <a:off x="11683930" y="2194713"/>
                  <a:ext cx="681277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lvl="0" defTabSz="8937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  <a:defRPr sz="600" b="1">
                      <a:solidFill>
                        <a:srgbClr val="007DB5"/>
                      </a:solidFill>
                      <a:latin typeface="Cambria" panose="02040503050406030204" pitchFamily="18" charset="0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/>
                  </a:lvl9pPr>
                </a:lstStyle>
                <a:p>
                  <a:r>
                    <a:rPr lang="ru-RU" dirty="0" err="1">
                      <a:solidFill>
                        <a:schemeClr val="bg1"/>
                      </a:solidFill>
                    </a:rPr>
                    <a:t>Алматинская</a:t>
                  </a:r>
                  <a:r>
                    <a:rPr lang="ru-RU" dirty="0">
                      <a:solidFill>
                        <a:schemeClr val="bg1"/>
                      </a:solidFill>
                    </a:rPr>
                    <a:t> обл. </a:t>
                  </a:r>
                </a:p>
              </p:txBody>
            </p:sp>
            <p:sp>
              <p:nvSpPr>
                <p:cNvPr id="315" name="Rectangle 22"/>
                <p:cNvSpPr txBox="1"/>
                <p:nvPr/>
              </p:nvSpPr>
              <p:spPr>
                <a:xfrm>
                  <a:off x="11379768" y="1162734"/>
                  <a:ext cx="716543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Павлодарская обл. </a:t>
                  </a:r>
                </a:p>
              </p:txBody>
            </p:sp>
            <p:sp>
              <p:nvSpPr>
                <p:cNvPr id="316" name="Rectangle 22"/>
                <p:cNvSpPr txBox="1"/>
                <p:nvPr/>
              </p:nvSpPr>
              <p:spPr>
                <a:xfrm>
                  <a:off x="10455205" y="1361518"/>
                  <a:ext cx="521998" cy="184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ru-RU" sz="600" b="1" dirty="0" err="1" smtClean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Акмолинская</a:t>
                  </a:r>
                  <a:r>
                    <a:rPr lang="ru-RU" sz="600" b="1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 обл</a:t>
                  </a:r>
                  <a:r>
                    <a:rPr lang="ru-RU" sz="600" b="1" dirty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. </a:t>
                  </a:r>
                </a:p>
              </p:txBody>
            </p:sp>
            <p:sp>
              <p:nvSpPr>
                <p:cNvPr id="317" name="Rectangle 22"/>
                <p:cNvSpPr txBox="1"/>
                <p:nvPr/>
              </p:nvSpPr>
              <p:spPr>
                <a:xfrm>
                  <a:off x="10767647" y="1079697"/>
                  <a:ext cx="149080" cy="92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lvl="0" defTabSz="893763">
                    <a:buClr>
                      <a:schemeClr val="tx2"/>
                    </a:buClr>
                    <a:defRPr>
                      <a:latin typeface="+mn-lt"/>
                      <a:cs typeface="ＭＳ Ｐゴシック"/>
                    </a:defRPr>
                  </a:lvl1pPr>
                  <a:lvl2pPr marL="192088" lvl="1" indent="-190500" defTabSz="893763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>
                      <a:latin typeface="+mn-lt"/>
                      <a:ea typeface="ＭＳ Ｐゴシック"/>
                      <a:cs typeface="ＭＳ Ｐゴシック"/>
                    </a:defRPr>
                  </a:lvl2pPr>
                  <a:lvl3pPr marL="455613" lvl="2" indent="-260350" defTabSz="893763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>
                      <a:latin typeface="+mn-lt"/>
                      <a:ea typeface="ＭＳ Ｐゴシック"/>
                      <a:cs typeface="ＭＳ Ｐゴシック"/>
                    </a:defRPr>
                  </a:lvl3pPr>
                  <a:lvl4pPr marL="612775" lvl="3" indent="-153988" defTabSz="893763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>
                      <a:latin typeface="+mn-lt"/>
                      <a:ea typeface="ＭＳ Ｐゴシック"/>
                      <a:cs typeface="ＭＳ Ｐゴシック"/>
                    </a:defRPr>
                  </a:lvl4pPr>
                  <a:lvl5pPr marL="749300" lvl="4" indent="-128588" defTabSz="893763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>
                      <a:latin typeface="+mn-lt"/>
                      <a:ea typeface="ＭＳ Ｐゴシック"/>
                      <a:cs typeface="ＭＳ Ｐゴシック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7DB5"/>
                    </a:buClr>
                  </a:pPr>
                  <a:r>
                    <a:rPr lang="en-US" sz="600" b="1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C</a:t>
                  </a:r>
                  <a:r>
                    <a:rPr lang="ru-RU" sz="600" b="1" dirty="0" smtClean="0">
                      <a:solidFill>
                        <a:srgbClr val="007DB5"/>
                      </a:solidFill>
                      <a:latin typeface="Cambria" panose="02040503050406030204" pitchFamily="18" charset="0"/>
                      <a:sym typeface="Helvetica Light"/>
                    </a:rPr>
                    <a:t>КО</a:t>
                  </a:r>
                  <a:endParaRPr lang="ru-RU" sz="600" b="1" dirty="0">
                    <a:solidFill>
                      <a:srgbClr val="007DB5"/>
                    </a:solidFill>
                    <a:latin typeface="Cambria" panose="02040503050406030204" pitchFamily="18" charset="0"/>
                    <a:sym typeface="Helvetica Light"/>
                  </a:endParaRPr>
                </a:p>
              </p:txBody>
            </p:sp>
          </p:grpSp>
          <p:pic>
            <p:nvPicPr>
              <p:cNvPr id="265" name="Рисунок 264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28384B"/>
                  </a:clrFrom>
                  <a:clrTo>
                    <a:srgbClr val="28384B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844508" y="2341534"/>
                <a:ext cx="366914" cy="449103"/>
              </a:xfrm>
              <a:prstGeom prst="rect">
                <a:avLst/>
              </a:prstGeom>
            </p:spPr>
          </p:pic>
          <p:pic>
            <p:nvPicPr>
              <p:cNvPr id="266" name="Рисунок 265"/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28384B"/>
                  </a:clrFrom>
                  <a:clrTo>
                    <a:srgbClr val="28384B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665592" y="1129955"/>
                <a:ext cx="390915" cy="419872"/>
              </a:xfrm>
              <a:prstGeom prst="rect">
                <a:avLst/>
              </a:prstGeom>
            </p:spPr>
          </p:pic>
        </p:grpSp>
      </p:grpSp>
      <p:grpSp>
        <p:nvGrpSpPr>
          <p:cNvPr id="4" name="Группа 3"/>
          <p:cNvGrpSpPr/>
          <p:nvPr/>
        </p:nvGrpSpPr>
        <p:grpSpPr>
          <a:xfrm>
            <a:off x="4510102" y="8306485"/>
            <a:ext cx="3583569" cy="1246557"/>
            <a:chOff x="11312383" y="2375538"/>
            <a:chExt cx="5006720" cy="1246557"/>
          </a:xfrm>
        </p:grpSpPr>
        <p:graphicFrame>
          <p:nvGraphicFramePr>
            <p:cNvPr id="107" name="Диаграмма 10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18012537"/>
                </p:ext>
              </p:extLst>
            </p:nvPr>
          </p:nvGraphicFramePr>
          <p:xfrm>
            <a:off x="11638658" y="2499315"/>
            <a:ext cx="4091045" cy="1122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sp>
          <p:nvSpPr>
            <p:cNvPr id="108" name="3. Unit of measure"/>
            <p:cNvSpPr txBox="1">
              <a:spLocks noChangeArrowheads="1"/>
            </p:cNvSpPr>
            <p:nvPr/>
          </p:nvSpPr>
          <p:spPr bwMode="auto">
            <a:xfrm>
              <a:off x="14367337" y="3283917"/>
              <a:ext cx="879323" cy="247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05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900" dirty="0" smtClean="0"/>
                <a:t>Платные услуги</a:t>
              </a:r>
              <a:endParaRPr lang="ru-RU" sz="900" dirty="0"/>
            </a:p>
          </p:txBody>
        </p:sp>
        <p:sp>
          <p:nvSpPr>
            <p:cNvPr id="109" name="3. Unit of measure"/>
            <p:cNvSpPr txBox="1">
              <a:spLocks noChangeArrowheads="1"/>
            </p:cNvSpPr>
            <p:nvPr/>
          </p:nvSpPr>
          <p:spPr bwMode="auto">
            <a:xfrm>
              <a:off x="11312383" y="2598135"/>
              <a:ext cx="1617737" cy="38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algn="r"/>
              <a:r>
                <a:rPr lang="ru-RU" sz="900" dirty="0" smtClean="0"/>
                <a:t>Продовольственные товары</a:t>
              </a:r>
              <a:endParaRPr lang="ru-RU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3. Unit of measure"/>
            <p:cNvSpPr txBox="1">
              <a:spLocks noChangeArrowheads="1"/>
            </p:cNvSpPr>
            <p:nvPr/>
          </p:nvSpPr>
          <p:spPr bwMode="auto">
            <a:xfrm>
              <a:off x="14602175" y="2653148"/>
              <a:ext cx="1683912" cy="38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05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r>
                <a:rPr lang="ru-RU" sz="900" dirty="0"/>
                <a:t>Непродовольственные товары</a:t>
              </a:r>
            </a:p>
          </p:txBody>
        </p:sp>
        <p:sp>
          <p:nvSpPr>
            <p:cNvPr id="111" name="3. Unit of measure"/>
            <p:cNvSpPr txBox="1">
              <a:spLocks noChangeArrowheads="1"/>
            </p:cNvSpPr>
            <p:nvPr/>
          </p:nvSpPr>
          <p:spPr bwMode="auto">
            <a:xfrm>
              <a:off x="11392877" y="2375538"/>
              <a:ext cx="4926226" cy="247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>
                <a:defRPr sz="1400" b="0" baseline="0">
                  <a:solidFill>
                    <a:schemeClr val="accent2"/>
                  </a:solidFill>
                  <a:latin typeface="Cambria" panose="02040503050406030204" pitchFamily="18" charset="0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900" dirty="0" smtClean="0">
                  <a:solidFill>
                    <a:srgbClr val="47B9C4"/>
                  </a:solidFill>
                  <a:ea typeface="ＭＳ Ｐゴシック"/>
                </a:rPr>
                <a:t>Структура денежных расходов домохозяйств в Казахстане </a:t>
              </a:r>
              <a:r>
                <a:rPr lang="ru-RU" sz="700" dirty="0" smtClean="0">
                  <a:solidFill>
                    <a:schemeClr val="bg1">
                      <a:lumMod val="65000"/>
                    </a:schemeClr>
                  </a:solidFill>
                  <a:ea typeface="ＭＳ Ｐゴシック"/>
                </a:rPr>
                <a:t>(2016 </a:t>
              </a:r>
              <a:r>
                <a:rPr lang="ru-RU" sz="700" dirty="0">
                  <a:solidFill>
                    <a:schemeClr val="bg1">
                      <a:lumMod val="65000"/>
                    </a:schemeClr>
                  </a:solidFill>
                  <a:ea typeface="ＭＳ Ｐゴシック"/>
                </a:rPr>
                <a:t>г.)</a:t>
              </a:r>
            </a:p>
          </p:txBody>
        </p:sp>
      </p:grpSp>
      <p:sp>
        <p:nvSpPr>
          <p:cNvPr id="121" name="3. Unit of measure"/>
          <p:cNvSpPr txBox="1">
            <a:spLocks noChangeArrowheads="1"/>
          </p:cNvSpPr>
          <p:nvPr/>
        </p:nvSpPr>
        <p:spPr bwMode="auto">
          <a:xfrm>
            <a:off x="4561912" y="3539178"/>
            <a:ext cx="3869701" cy="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b="1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ru-RU" sz="1200" b="0" dirty="0" smtClean="0"/>
              <a:t>Объем рынка</a:t>
            </a:r>
            <a:endParaRPr lang="ru-RU" sz="1200" b="0" dirty="0"/>
          </a:p>
        </p:txBody>
      </p:sp>
    </p:spTree>
    <p:extLst>
      <p:ext uri="{BB962C8B-B14F-4D97-AF65-F5344CB8AC3E}">
        <p14:creationId xmlns:p14="http://schemas.microsoft.com/office/powerpoint/2010/main" val="22907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.z4aI6VEajyciu5a5Z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.z4aI6VEajyciu5a5Z2Q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716</Words>
  <Application>Microsoft Office PowerPoint</Application>
  <PresentationFormat>A3 (297x420 мм)</PresentationFormat>
  <Paragraphs>138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Cambria</vt:lpstr>
      <vt:lpstr>Century Gothic</vt:lpstr>
      <vt:lpstr>Helvetica Light</vt:lpstr>
      <vt:lpstr>Trebuchet MS</vt:lpstr>
      <vt:lpstr>Wingdings</vt:lpstr>
      <vt:lpstr>Тема Office</vt:lpstr>
      <vt:lpstr>Презентация PowerPoint</vt:lpstr>
      <vt:lpstr>Презентация PowerPoint</vt:lpstr>
    </vt:vector>
  </TitlesOfParts>
  <Company>"KAZAKH INVEST" NC JSC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Zhuldyz Utenova</dc:creator>
  <cp:lastModifiedBy>Galym Toleubay</cp:lastModifiedBy>
  <cp:revision>107</cp:revision>
  <dcterms:created xsi:type="dcterms:W3CDTF">2017-06-28T05:47:39Z</dcterms:created>
  <dcterms:modified xsi:type="dcterms:W3CDTF">2017-09-26T03:08:17Z</dcterms:modified>
</cp:coreProperties>
</file>