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9FE1-4C19-EE49-BF9D-8DDCF0B5F506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72A72-2BF2-2144-A3CD-C654E7BE5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75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2479" y="574119"/>
            <a:ext cx="7579043" cy="4499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086"/>
              </a:lnSpc>
              <a:buNone/>
            </a:pPr>
            <a:r>
              <a:rPr lang="en-US" sz="566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Введение в разработку приложения для записи клиентов в отеле</a:t>
            </a:r>
            <a:endParaRPr lang="en-US" sz="5669" dirty="0"/>
          </a:p>
        </p:txBody>
      </p:sp>
      <p:sp>
        <p:nvSpPr>
          <p:cNvPr id="6" name="Text 3"/>
          <p:cNvSpPr/>
          <p:nvPr/>
        </p:nvSpPr>
        <p:spPr>
          <a:xfrm>
            <a:off x="782479" y="5386388"/>
            <a:ext cx="7579043" cy="16692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9"/>
              </a:lnSpc>
              <a:buNone/>
            </a:pPr>
            <a:r>
              <a:rPr lang="en-US" sz="1643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 этом разделе мы рассмотрим основные аспекты разработки приложения, которое позволит эффективно управлять записями клиентов в отеле. Мы обсудим функциональные возможности, интерфейс и архитектуру приложения, а также важность соблюдения требований безопасности и конфиденциальности данных.</a:t>
            </a:r>
            <a:endParaRPr lang="en-US" sz="1643" dirty="0"/>
          </a:p>
        </p:txBody>
      </p:sp>
      <p:sp>
        <p:nvSpPr>
          <p:cNvPr id="9" name="Text 6"/>
          <p:cNvSpPr/>
          <p:nvPr/>
        </p:nvSpPr>
        <p:spPr>
          <a:xfrm>
            <a:off x="1220629" y="7290316"/>
            <a:ext cx="2701052" cy="365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5"/>
              </a:lnSpc>
              <a:buNone/>
            </a:pPr>
            <a:r>
              <a:rPr lang="en-US" sz="2054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Надежда Савина</a:t>
            </a:r>
            <a:r>
              <a:rPr lang="ru-RU" sz="2054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224ИСиП</a:t>
            </a:r>
          </a:p>
          <a:p>
            <a:pPr marL="0" indent="0" algn="l">
              <a:lnSpc>
                <a:spcPts val="2875"/>
              </a:lnSpc>
              <a:buNone/>
            </a:pPr>
            <a:endParaRPr lang="en-US" sz="205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3793093" y="435173"/>
            <a:ext cx="7044095" cy="984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77"/>
              </a:lnSpc>
              <a:buNone/>
            </a:pPr>
            <a:r>
              <a:rPr lang="en-US" sz="310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Развертывание и техническая поддержка приложения</a:t>
            </a:r>
            <a:endParaRPr lang="en-US" sz="3102" dirty="0"/>
          </a:p>
        </p:txBody>
      </p:sp>
      <p:sp>
        <p:nvSpPr>
          <p:cNvPr id="5" name="Shape 3"/>
          <p:cNvSpPr/>
          <p:nvPr/>
        </p:nvSpPr>
        <p:spPr>
          <a:xfrm>
            <a:off x="3793093" y="1735098"/>
            <a:ext cx="880467" cy="907613"/>
          </a:xfrm>
          <a:prstGeom prst="roundRect">
            <a:avLst>
              <a:gd name="adj" fmla="val 5369"/>
            </a:avLst>
          </a:prstGeom>
          <a:solidFill>
            <a:srgbClr val="221D4C"/>
          </a:solidFill>
          <a:ln/>
        </p:spPr>
      </p:sp>
      <p:sp>
        <p:nvSpPr>
          <p:cNvPr id="6" name="Text 4"/>
          <p:cNvSpPr/>
          <p:nvPr/>
        </p:nvSpPr>
        <p:spPr>
          <a:xfrm>
            <a:off x="3950613" y="2031325"/>
            <a:ext cx="62865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1"/>
              </a:lnSpc>
              <a:buNone/>
            </a:pPr>
            <a:r>
              <a:rPr lang="en-US" sz="155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551" dirty="0"/>
          </a:p>
        </p:txBody>
      </p:sp>
      <p:sp>
        <p:nvSpPr>
          <p:cNvPr id="7" name="Text 5"/>
          <p:cNvSpPr/>
          <p:nvPr/>
        </p:nvSpPr>
        <p:spPr>
          <a:xfrm>
            <a:off x="4831080" y="1892618"/>
            <a:ext cx="1969532" cy="246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9"/>
              </a:lnSpc>
              <a:buNone/>
            </a:pPr>
            <a:r>
              <a:rPr lang="en-US" sz="155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Развертывание</a:t>
            </a:r>
            <a:endParaRPr lang="en-US" sz="1551" dirty="0"/>
          </a:p>
        </p:txBody>
      </p:sp>
      <p:sp>
        <p:nvSpPr>
          <p:cNvPr id="8" name="Text 6"/>
          <p:cNvSpPr/>
          <p:nvPr/>
        </p:nvSpPr>
        <p:spPr>
          <a:xfrm>
            <a:off x="4831080" y="2233255"/>
            <a:ext cx="3520321" cy="2519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5"/>
              </a:lnSpc>
              <a:buNone/>
            </a:pPr>
            <a:r>
              <a:rPr lang="en-US" sz="124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Развернуть приложение на надежном хостинге</a:t>
            </a:r>
            <a:endParaRPr lang="en-US" sz="1241" dirty="0"/>
          </a:p>
        </p:txBody>
      </p:sp>
      <p:sp>
        <p:nvSpPr>
          <p:cNvPr id="9" name="Shape 7"/>
          <p:cNvSpPr/>
          <p:nvPr/>
        </p:nvSpPr>
        <p:spPr>
          <a:xfrm>
            <a:off x="4752261" y="2635597"/>
            <a:ext cx="6006227" cy="9823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0" name="Shape 8"/>
          <p:cNvSpPr/>
          <p:nvPr/>
        </p:nvSpPr>
        <p:spPr>
          <a:xfrm>
            <a:off x="3793093" y="2721412"/>
            <a:ext cx="1760934" cy="907613"/>
          </a:xfrm>
          <a:prstGeom prst="roundRect">
            <a:avLst>
              <a:gd name="adj" fmla="val 5208"/>
            </a:avLst>
          </a:prstGeom>
          <a:solidFill>
            <a:srgbClr val="221D4C"/>
          </a:solidFill>
          <a:ln/>
        </p:spPr>
      </p:sp>
      <p:sp>
        <p:nvSpPr>
          <p:cNvPr id="11" name="Text 9"/>
          <p:cNvSpPr/>
          <p:nvPr/>
        </p:nvSpPr>
        <p:spPr>
          <a:xfrm>
            <a:off x="3950613" y="3017639"/>
            <a:ext cx="100251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1"/>
              </a:lnSpc>
              <a:buNone/>
            </a:pPr>
            <a:r>
              <a:rPr lang="en-US" sz="155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551" dirty="0"/>
          </a:p>
        </p:txBody>
      </p:sp>
      <p:sp>
        <p:nvSpPr>
          <p:cNvPr id="12" name="Text 10"/>
          <p:cNvSpPr/>
          <p:nvPr/>
        </p:nvSpPr>
        <p:spPr>
          <a:xfrm>
            <a:off x="5711547" y="2878931"/>
            <a:ext cx="1969532" cy="246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9"/>
              </a:lnSpc>
              <a:buNone/>
            </a:pPr>
            <a:r>
              <a:rPr lang="en-US" sz="155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Интеграция</a:t>
            </a:r>
            <a:endParaRPr lang="en-US" sz="1551" dirty="0"/>
          </a:p>
        </p:txBody>
      </p:sp>
      <p:sp>
        <p:nvSpPr>
          <p:cNvPr id="13" name="Text 11"/>
          <p:cNvSpPr/>
          <p:nvPr/>
        </p:nvSpPr>
        <p:spPr>
          <a:xfrm>
            <a:off x="5711547" y="3219569"/>
            <a:ext cx="3361253" cy="2519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85"/>
              </a:lnSpc>
              <a:buNone/>
            </a:pPr>
            <a:r>
              <a:rPr lang="en-US" sz="124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Интегрировать систему с другими сервисами</a:t>
            </a:r>
            <a:endParaRPr lang="en-US" sz="1241" dirty="0"/>
          </a:p>
        </p:txBody>
      </p:sp>
      <p:sp>
        <p:nvSpPr>
          <p:cNvPr id="14" name="Shape 12"/>
          <p:cNvSpPr/>
          <p:nvPr/>
        </p:nvSpPr>
        <p:spPr>
          <a:xfrm>
            <a:off x="5632728" y="3621911"/>
            <a:ext cx="5125760" cy="9823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5" name="Shape 13"/>
          <p:cNvSpPr/>
          <p:nvPr/>
        </p:nvSpPr>
        <p:spPr>
          <a:xfrm>
            <a:off x="3793093" y="3707725"/>
            <a:ext cx="2641521" cy="1159550"/>
          </a:xfrm>
          <a:prstGeom prst="roundRect">
            <a:avLst>
              <a:gd name="adj" fmla="val 4077"/>
            </a:avLst>
          </a:prstGeom>
          <a:solidFill>
            <a:srgbClr val="221D4C"/>
          </a:solidFill>
          <a:ln/>
        </p:spPr>
      </p:sp>
      <p:sp>
        <p:nvSpPr>
          <p:cNvPr id="16" name="Text 14"/>
          <p:cNvSpPr/>
          <p:nvPr/>
        </p:nvSpPr>
        <p:spPr>
          <a:xfrm>
            <a:off x="3950613" y="4129921"/>
            <a:ext cx="102156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1"/>
              </a:lnSpc>
              <a:buNone/>
            </a:pPr>
            <a:r>
              <a:rPr lang="en-US" sz="155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551" dirty="0"/>
          </a:p>
        </p:txBody>
      </p:sp>
      <p:sp>
        <p:nvSpPr>
          <p:cNvPr id="17" name="Text 15"/>
          <p:cNvSpPr/>
          <p:nvPr/>
        </p:nvSpPr>
        <p:spPr>
          <a:xfrm>
            <a:off x="6592133" y="3865245"/>
            <a:ext cx="1969532" cy="246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9"/>
              </a:lnSpc>
              <a:buNone/>
            </a:pPr>
            <a:r>
              <a:rPr lang="en-US" sz="155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Тестирование</a:t>
            </a:r>
            <a:endParaRPr lang="en-US" sz="1551" dirty="0"/>
          </a:p>
        </p:txBody>
      </p:sp>
      <p:sp>
        <p:nvSpPr>
          <p:cNvPr id="18" name="Text 16"/>
          <p:cNvSpPr/>
          <p:nvPr/>
        </p:nvSpPr>
        <p:spPr>
          <a:xfrm>
            <a:off x="6592133" y="4205883"/>
            <a:ext cx="4087535" cy="5038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85"/>
              </a:lnSpc>
              <a:buNone/>
            </a:pPr>
            <a:r>
              <a:rPr lang="en-US" sz="124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Провести комплексное тестирование в реальных условиях</a:t>
            </a:r>
            <a:endParaRPr lang="en-US" sz="1241" dirty="0"/>
          </a:p>
        </p:txBody>
      </p:sp>
      <p:sp>
        <p:nvSpPr>
          <p:cNvPr id="19" name="Shape 17"/>
          <p:cNvSpPr/>
          <p:nvPr/>
        </p:nvSpPr>
        <p:spPr>
          <a:xfrm>
            <a:off x="6513314" y="4860161"/>
            <a:ext cx="4245173" cy="9823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20" name="Shape 18"/>
          <p:cNvSpPr/>
          <p:nvPr/>
        </p:nvSpPr>
        <p:spPr>
          <a:xfrm>
            <a:off x="3793093" y="4945975"/>
            <a:ext cx="3521988" cy="1159550"/>
          </a:xfrm>
          <a:prstGeom prst="roundRect">
            <a:avLst>
              <a:gd name="adj" fmla="val 4077"/>
            </a:avLst>
          </a:prstGeom>
          <a:solidFill>
            <a:srgbClr val="221D4C"/>
          </a:solidFill>
          <a:ln/>
        </p:spPr>
      </p:sp>
      <p:sp>
        <p:nvSpPr>
          <p:cNvPr id="21" name="Text 19"/>
          <p:cNvSpPr/>
          <p:nvPr/>
        </p:nvSpPr>
        <p:spPr>
          <a:xfrm>
            <a:off x="3950613" y="5368171"/>
            <a:ext cx="106918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81"/>
              </a:lnSpc>
              <a:buNone/>
            </a:pPr>
            <a:r>
              <a:rPr lang="en-US" sz="155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1551" dirty="0"/>
          </a:p>
        </p:txBody>
      </p:sp>
      <p:sp>
        <p:nvSpPr>
          <p:cNvPr id="22" name="Text 20"/>
          <p:cNvSpPr/>
          <p:nvPr/>
        </p:nvSpPr>
        <p:spPr>
          <a:xfrm>
            <a:off x="7472601" y="5103495"/>
            <a:ext cx="2314456" cy="246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9"/>
              </a:lnSpc>
              <a:buNone/>
            </a:pPr>
            <a:r>
              <a:rPr lang="en-US" sz="155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Техническая поддержка</a:t>
            </a:r>
            <a:endParaRPr lang="en-US" sz="1551" dirty="0"/>
          </a:p>
        </p:txBody>
      </p:sp>
      <p:sp>
        <p:nvSpPr>
          <p:cNvPr id="23" name="Text 21"/>
          <p:cNvSpPr/>
          <p:nvPr/>
        </p:nvSpPr>
        <p:spPr>
          <a:xfrm>
            <a:off x="7472601" y="5444133"/>
            <a:ext cx="3207068" cy="5038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85"/>
              </a:lnSpc>
              <a:buNone/>
            </a:pPr>
            <a:r>
              <a:rPr lang="en-US" sz="124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Организовать бесперебойную техническую поддержку приложения</a:t>
            </a:r>
            <a:endParaRPr lang="en-US" sz="1241" dirty="0"/>
          </a:p>
        </p:txBody>
      </p:sp>
      <p:sp>
        <p:nvSpPr>
          <p:cNvPr id="24" name="Text 22"/>
          <p:cNvSpPr/>
          <p:nvPr/>
        </p:nvSpPr>
        <p:spPr>
          <a:xfrm>
            <a:off x="3793093" y="6282690"/>
            <a:ext cx="7044095" cy="1511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85"/>
              </a:lnSpc>
              <a:buNone/>
            </a:pPr>
            <a:r>
              <a:rPr lang="en-US" sz="124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После успешной разработки и тестирования настало время приступить к развертыванию приложения. Это включает в себя размещение системы на надежном хостинге, интеграцию с другими необходимыми сервисами и проведение финального тестирования в реальных условиях. Также важно организовать эффективную техническую поддержку для обеспечения бесперебойной работы приложения и оперативного реагирования на любые возникающие вопросы или проблемы.</a:t>
            </a:r>
            <a:endParaRPr lang="en-US" sz="124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605683" y="579358"/>
            <a:ext cx="9419034" cy="1316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84"/>
              </a:lnSpc>
              <a:buNone/>
            </a:pPr>
            <a:r>
              <a:rPr lang="en-US" sz="414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Определение требований и целей приложения</a:t>
            </a:r>
            <a:endParaRPr lang="en-US" sz="4147" dirty="0"/>
          </a:p>
        </p:txBody>
      </p:sp>
      <p:sp>
        <p:nvSpPr>
          <p:cNvPr id="5" name="Shape 3"/>
          <p:cNvSpPr/>
          <p:nvPr/>
        </p:nvSpPr>
        <p:spPr>
          <a:xfrm>
            <a:off x="2605683" y="2317552"/>
            <a:ext cx="4604266" cy="2562701"/>
          </a:xfrm>
          <a:prstGeom prst="roundRect">
            <a:avLst>
              <a:gd name="adj" fmla="val 2466"/>
            </a:avLst>
          </a:prstGeom>
          <a:solidFill>
            <a:srgbClr val="221D4C"/>
          </a:solidFill>
          <a:ln/>
        </p:spPr>
      </p:sp>
      <p:sp>
        <p:nvSpPr>
          <p:cNvPr id="6" name="Text 4"/>
          <p:cNvSpPr/>
          <p:nvPr/>
        </p:nvSpPr>
        <p:spPr>
          <a:xfrm>
            <a:off x="2816304" y="2528173"/>
            <a:ext cx="2633543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Основные функции</a:t>
            </a:r>
            <a:endParaRPr lang="en-US" sz="2074" dirty="0"/>
          </a:p>
        </p:txBody>
      </p:sp>
      <p:sp>
        <p:nvSpPr>
          <p:cNvPr id="7" name="Text 5"/>
          <p:cNvSpPr/>
          <p:nvPr/>
        </p:nvSpPr>
        <p:spPr>
          <a:xfrm>
            <a:off x="2816304" y="2983706"/>
            <a:ext cx="4183023" cy="1685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Приложение должно обеспечивать полный цикл регистрации и размещения гостей в отеле, включая бронирование номеров, управление информацией о клиентах и ведение отчетности.</a:t>
            </a:r>
            <a:endParaRPr lang="en-US" sz="1659" dirty="0"/>
          </a:p>
        </p:txBody>
      </p:sp>
      <p:sp>
        <p:nvSpPr>
          <p:cNvPr id="8" name="Shape 6"/>
          <p:cNvSpPr/>
          <p:nvPr/>
        </p:nvSpPr>
        <p:spPr>
          <a:xfrm>
            <a:off x="7420570" y="2317552"/>
            <a:ext cx="4604266" cy="2562701"/>
          </a:xfrm>
          <a:prstGeom prst="roundRect">
            <a:avLst>
              <a:gd name="adj" fmla="val 2466"/>
            </a:avLst>
          </a:prstGeom>
          <a:solidFill>
            <a:srgbClr val="221D4C"/>
          </a:solidFill>
          <a:ln/>
        </p:spPr>
      </p:sp>
      <p:sp>
        <p:nvSpPr>
          <p:cNvPr id="9" name="Text 7"/>
          <p:cNvSpPr/>
          <p:nvPr/>
        </p:nvSpPr>
        <p:spPr>
          <a:xfrm>
            <a:off x="7631192" y="2528173"/>
            <a:ext cx="2780109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Оптимизация работы</a:t>
            </a:r>
            <a:endParaRPr lang="en-US" sz="2074" dirty="0"/>
          </a:p>
        </p:txBody>
      </p:sp>
      <p:sp>
        <p:nvSpPr>
          <p:cNvPr id="10" name="Text 8"/>
          <p:cNvSpPr/>
          <p:nvPr/>
        </p:nvSpPr>
        <p:spPr>
          <a:xfrm>
            <a:off x="7631192" y="2983706"/>
            <a:ext cx="4183023" cy="1685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Приложение должно повысить эффективность и скорость обработки данных, сократить время ожидания гостей и улучшить общий уровень обслуживания.</a:t>
            </a:r>
            <a:endParaRPr lang="en-US" sz="1659" dirty="0"/>
          </a:p>
        </p:txBody>
      </p:sp>
      <p:sp>
        <p:nvSpPr>
          <p:cNvPr id="11" name="Shape 9"/>
          <p:cNvSpPr/>
          <p:nvPr/>
        </p:nvSpPr>
        <p:spPr>
          <a:xfrm>
            <a:off x="2605683" y="5090874"/>
            <a:ext cx="4604266" cy="2562701"/>
          </a:xfrm>
          <a:prstGeom prst="roundRect">
            <a:avLst>
              <a:gd name="adj" fmla="val 2466"/>
            </a:avLst>
          </a:prstGeom>
          <a:solidFill>
            <a:srgbClr val="221D4C"/>
          </a:solidFill>
          <a:ln/>
        </p:spPr>
      </p:sp>
      <p:sp>
        <p:nvSpPr>
          <p:cNvPr id="12" name="Text 10"/>
          <p:cNvSpPr/>
          <p:nvPr/>
        </p:nvSpPr>
        <p:spPr>
          <a:xfrm>
            <a:off x="2816304" y="5301496"/>
            <a:ext cx="3197066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Удобство пользователей</a:t>
            </a:r>
            <a:endParaRPr lang="en-US" sz="2074" dirty="0"/>
          </a:p>
        </p:txBody>
      </p:sp>
      <p:sp>
        <p:nvSpPr>
          <p:cNvPr id="13" name="Text 11"/>
          <p:cNvSpPr/>
          <p:nvPr/>
        </p:nvSpPr>
        <p:spPr>
          <a:xfrm>
            <a:off x="2816304" y="5757029"/>
            <a:ext cx="4183023" cy="1685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Интерфейс должен быть интуитивно понятным и легким в использовании для персонала отеля, с минимальным количеством шагов для выполнения типовых операций.</a:t>
            </a:r>
            <a:endParaRPr lang="en-US" sz="1659" dirty="0"/>
          </a:p>
        </p:txBody>
      </p:sp>
      <p:sp>
        <p:nvSpPr>
          <p:cNvPr id="14" name="Shape 12"/>
          <p:cNvSpPr/>
          <p:nvPr/>
        </p:nvSpPr>
        <p:spPr>
          <a:xfrm>
            <a:off x="7420570" y="5090874"/>
            <a:ext cx="4604266" cy="2562701"/>
          </a:xfrm>
          <a:prstGeom prst="roundRect">
            <a:avLst>
              <a:gd name="adj" fmla="val 2466"/>
            </a:avLst>
          </a:prstGeom>
          <a:solidFill>
            <a:srgbClr val="221D4C"/>
          </a:solidFill>
          <a:ln/>
        </p:spPr>
      </p:sp>
      <p:sp>
        <p:nvSpPr>
          <p:cNvPr id="15" name="Text 13"/>
          <p:cNvSpPr/>
          <p:nvPr/>
        </p:nvSpPr>
        <p:spPr>
          <a:xfrm>
            <a:off x="7631192" y="5301496"/>
            <a:ext cx="2818567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Управление данными</a:t>
            </a:r>
            <a:endParaRPr lang="en-US" sz="2074" dirty="0"/>
          </a:p>
        </p:txBody>
      </p:sp>
      <p:sp>
        <p:nvSpPr>
          <p:cNvPr id="16" name="Text 14"/>
          <p:cNvSpPr/>
          <p:nvPr/>
        </p:nvSpPr>
        <p:spPr>
          <a:xfrm>
            <a:off x="7631192" y="5757029"/>
            <a:ext cx="4183023" cy="1348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Приложение должно обеспечивать надежное и безопасное хранение информации о клиентах, номерном фонде и финансовой деятельности отеля.</a:t>
            </a:r>
            <a:endParaRPr lang="en-US" sz="165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29772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Выбор технологий и платформ для разработки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2862858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При разработке приложения для записи клиентов в отеле важно выбрать правильные технологии и платформы, которые обеспечат надежность, масштабируемость и простоту использования. Основными решениями могут быть: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703790" y="4178975"/>
            <a:ext cx="95781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Веб-фреймворк:</a:t>
            </a: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Использование популярного фреймворка, такого как Spring Boot или ASP.NET Core, позволит ускорить разработку и обеспечить качественную архитектуру приложения.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5334000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База данных:</a:t>
            </a: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Выбор подходящей базы данных, например, PostgreSQL или MongoDB, в зависимости от требований к структуре данных и масштабированию.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6133624"/>
            <a:ext cx="95781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Клиентская часть:</a:t>
            </a: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Применение современных технологий для разработки интерфейса, таких как React, Angular или Vue.js, обеспечит высокую производительность и удобство использования приложения.</a:t>
            </a:r>
            <a:endParaRPr lang="en-US" sz="1750" dirty="0"/>
          </a:p>
        </p:txBody>
      </p:sp>
      <p:pic>
        <p:nvPicPr>
          <p:cNvPr id="9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60051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Проектирование пользовательского интерфейса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776424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Разрабатывая интерфейс приложения для записи клиентов в отеле, мы уделим особое внимание его удобству и интуитивности. Интерфейс должен быть эстетичным, с продуманной навигацией и понятными элементами управления.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44794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Ключевые функции, такие как бронирование номеров, управление профилем клиента и доступ к информации об отеле, будут легко находиться и использоваться. Разработка будет осуществляться в соответствии с лучшими практиками UX-дизайна.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686883" y="569357"/>
            <a:ext cx="9256514" cy="1941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95"/>
              </a:lnSpc>
              <a:buNone/>
            </a:pPr>
            <a:r>
              <a:rPr lang="en-US" sz="40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Разработка функционала регистрации и бронирования номеров</a:t>
            </a:r>
            <a:endParaRPr lang="en-US" sz="4076" dirty="0"/>
          </a:p>
        </p:txBody>
      </p:sp>
      <p:sp>
        <p:nvSpPr>
          <p:cNvPr id="5" name="Text 3"/>
          <p:cNvSpPr/>
          <p:nvPr/>
        </p:nvSpPr>
        <p:spPr>
          <a:xfrm>
            <a:off x="2686883" y="3007519"/>
            <a:ext cx="4375666" cy="1987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9"/>
              </a:lnSpc>
              <a:buNone/>
            </a:pPr>
            <a:r>
              <a:rPr lang="en-US" sz="163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Ключевым компонентом приложения станет модуль регистрации и бронирования номеров. Он позволит клиентам с легкостью забронировать желаемый номер, выбрать даты заезда и выезда, а также оплатить бронь прямо в приложении.</a:t>
            </a:r>
            <a:endParaRPr lang="en-US" sz="1630" dirty="0"/>
          </a:p>
        </p:txBody>
      </p:sp>
      <p:sp>
        <p:nvSpPr>
          <p:cNvPr id="6" name="Text 4"/>
          <p:cNvSpPr/>
          <p:nvPr/>
        </p:nvSpPr>
        <p:spPr>
          <a:xfrm>
            <a:off x="2686883" y="5181243"/>
            <a:ext cx="4375666" cy="1987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9"/>
              </a:lnSpc>
              <a:buNone/>
            </a:pPr>
            <a:r>
              <a:rPr lang="en-US" sz="163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Разработчикам предстоит создать понятный и удобный интерфейс для управления бронированиями, с возможностью отслеживать статус бронирования, вносить изменения и отменять заказы при необходимости.</a:t>
            </a:r>
            <a:endParaRPr lang="en-US" sz="163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33" y="3054072"/>
            <a:ext cx="4375666" cy="43756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7406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Интеграция с системой управления номерным фондом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129320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Учет номерного фонда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3956923"/>
            <a:ext cx="2233374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Обеспечение тесной интеграции с системой бронирования отеля для синхронизации наличия и статуса номеров в режиме реального времени.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15019" y="312932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Бронирование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915019" y="3609737"/>
            <a:ext cx="2233493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Автоматизация процесса бронирования, позволяющая клиентам выбирать доступные номера и оформлять резервации.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481768" y="3129320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Регистрация заезда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3956923"/>
            <a:ext cx="2233374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Интеграция с системой регистрации заезда гостей для упрощения процесса приёма и размещения клиентов.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048399" y="3129320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Оформление выезда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048399" y="3956923"/>
            <a:ext cx="2233493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Взаимодействие с системой управления выездом постояльцев для отслеживания освобождения номеров и завершения пребывания гостей.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3061335" y="525304"/>
            <a:ext cx="8507730" cy="11894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83"/>
              </a:lnSpc>
              <a:buNone/>
            </a:pPr>
            <a:r>
              <a:rPr lang="en-US" sz="374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Реализация модуля управления клиентской базой</a:t>
            </a:r>
            <a:endParaRPr lang="en-US" sz="3746" dirty="0"/>
          </a:p>
        </p:txBody>
      </p:sp>
      <p:sp>
        <p:nvSpPr>
          <p:cNvPr id="5" name="Text 3"/>
          <p:cNvSpPr/>
          <p:nvPr/>
        </p:nvSpPr>
        <p:spPr>
          <a:xfrm>
            <a:off x="3061335" y="2190393"/>
            <a:ext cx="1778675" cy="8918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1"/>
              </a:lnSpc>
              <a:buNone/>
            </a:pPr>
            <a:r>
              <a:rPr lang="en-US" sz="1873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Создание профилей клиентов</a:t>
            </a:r>
            <a:endParaRPr lang="en-US" sz="1873" dirty="0"/>
          </a:p>
        </p:txBody>
      </p:sp>
      <p:sp>
        <p:nvSpPr>
          <p:cNvPr id="6" name="Text 4"/>
          <p:cNvSpPr/>
          <p:nvPr/>
        </p:nvSpPr>
        <p:spPr>
          <a:xfrm>
            <a:off x="3061335" y="3272552"/>
            <a:ext cx="1778675" cy="42605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8"/>
              </a:lnSpc>
              <a:buNone/>
            </a:pPr>
            <a:r>
              <a:rPr lang="en-US" sz="1498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 модуле будет реализована функциональность создания подробных профилей клиентов, включая контактные данные, предпочтения, историю бронирований и другую важную информацию.</a:t>
            </a:r>
            <a:endParaRPr lang="en-US" sz="1498" dirty="0"/>
          </a:p>
        </p:txBody>
      </p:sp>
      <p:sp>
        <p:nvSpPr>
          <p:cNvPr id="7" name="Text 5"/>
          <p:cNvSpPr/>
          <p:nvPr/>
        </p:nvSpPr>
        <p:spPr>
          <a:xfrm>
            <a:off x="5311973" y="2190393"/>
            <a:ext cx="1778675" cy="8918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1"/>
              </a:lnSpc>
              <a:buNone/>
            </a:pPr>
            <a:r>
              <a:rPr lang="en-US" sz="1873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Управление бронированиями</a:t>
            </a:r>
            <a:endParaRPr lang="en-US" sz="1873" dirty="0"/>
          </a:p>
        </p:txBody>
      </p:sp>
      <p:sp>
        <p:nvSpPr>
          <p:cNvPr id="8" name="Text 6"/>
          <p:cNvSpPr/>
          <p:nvPr/>
        </p:nvSpPr>
        <p:spPr>
          <a:xfrm>
            <a:off x="5311973" y="3272552"/>
            <a:ext cx="1778675" cy="30432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8"/>
              </a:lnSpc>
              <a:buNone/>
            </a:pPr>
            <a:r>
              <a:rPr lang="en-US" sz="1498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Модуль позволит сотрудникам отеля эффективно управлять всеми бронированиями клиентов, включая отслеживание статуса, изменение и отмену бронирований.</a:t>
            </a:r>
            <a:endParaRPr lang="en-US" sz="1498" dirty="0"/>
          </a:p>
        </p:txBody>
      </p:sp>
      <p:sp>
        <p:nvSpPr>
          <p:cNvPr id="9" name="Text 7"/>
          <p:cNvSpPr/>
          <p:nvPr/>
        </p:nvSpPr>
        <p:spPr>
          <a:xfrm>
            <a:off x="7562612" y="2190393"/>
            <a:ext cx="1778675" cy="8918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1"/>
              </a:lnSpc>
              <a:buNone/>
            </a:pPr>
            <a:r>
              <a:rPr lang="en-US" sz="1873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Автоматизация коммуникаций</a:t>
            </a:r>
            <a:endParaRPr lang="en-US" sz="1873" dirty="0"/>
          </a:p>
        </p:txBody>
      </p:sp>
      <p:sp>
        <p:nvSpPr>
          <p:cNvPr id="10" name="Text 8"/>
          <p:cNvSpPr/>
          <p:nvPr/>
        </p:nvSpPr>
        <p:spPr>
          <a:xfrm>
            <a:off x="7562612" y="3272552"/>
            <a:ext cx="1778675" cy="3651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8"/>
              </a:lnSpc>
              <a:buNone/>
            </a:pPr>
            <a:r>
              <a:rPr lang="en-US" sz="1498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Интеграция с системами рассылки email и SMS позволит автоматически уведомлять клиентов о статусе бронирования, специальных предложениях и другой важной информации.</a:t>
            </a:r>
            <a:endParaRPr lang="en-US" sz="1498" dirty="0"/>
          </a:p>
        </p:txBody>
      </p:sp>
      <p:sp>
        <p:nvSpPr>
          <p:cNvPr id="11" name="Text 9"/>
          <p:cNvSpPr/>
          <p:nvPr/>
        </p:nvSpPr>
        <p:spPr>
          <a:xfrm>
            <a:off x="9813250" y="2190393"/>
            <a:ext cx="1778675" cy="594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41"/>
              </a:lnSpc>
              <a:buNone/>
            </a:pPr>
            <a:r>
              <a:rPr lang="en-US" sz="1873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Аналитика и отчетность</a:t>
            </a:r>
            <a:endParaRPr lang="en-US" sz="1873" dirty="0"/>
          </a:p>
        </p:txBody>
      </p:sp>
      <p:sp>
        <p:nvSpPr>
          <p:cNvPr id="12" name="Text 10"/>
          <p:cNvSpPr/>
          <p:nvPr/>
        </p:nvSpPr>
        <p:spPr>
          <a:xfrm>
            <a:off x="9813250" y="2975253"/>
            <a:ext cx="1778675" cy="3651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8"/>
              </a:lnSpc>
              <a:buNone/>
            </a:pPr>
            <a:r>
              <a:rPr lang="en-US" sz="1498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Модуль будет предоставлять всестороннюю аналитику по клиентам, включая их поведение, предпочтения и ценность для отеля, что поможет в принятии управленческих решений.</a:t>
            </a:r>
            <a:endParaRPr lang="en-US" sz="149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961203" y="535900"/>
            <a:ext cx="8707993" cy="12172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93"/>
              </a:lnSpc>
              <a:buNone/>
            </a:pPr>
            <a:r>
              <a:rPr lang="en-US" sz="383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Внедрение системы отчетности и аналитики</a:t>
            </a:r>
            <a:endParaRPr lang="en-US" sz="3834" dirty="0"/>
          </a:p>
        </p:txBody>
      </p:sp>
      <p:sp>
        <p:nvSpPr>
          <p:cNvPr id="5" name="Shape 3"/>
          <p:cNvSpPr/>
          <p:nvPr/>
        </p:nvSpPr>
        <p:spPr>
          <a:xfrm>
            <a:off x="7303056" y="2142649"/>
            <a:ext cx="24289" cy="5551051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6" name="Shape 4"/>
          <p:cNvSpPr/>
          <p:nvPr/>
        </p:nvSpPr>
        <p:spPr>
          <a:xfrm>
            <a:off x="6414492" y="2501741"/>
            <a:ext cx="681633" cy="24289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7" name="Shape 5"/>
          <p:cNvSpPr/>
          <p:nvPr/>
        </p:nvSpPr>
        <p:spPr>
          <a:xfrm>
            <a:off x="7096125" y="2294811"/>
            <a:ext cx="438150" cy="438150"/>
          </a:xfrm>
          <a:prstGeom prst="roundRect">
            <a:avLst>
              <a:gd name="adj" fmla="val 13337"/>
            </a:avLst>
          </a:prstGeom>
          <a:solidFill>
            <a:srgbClr val="221D4C"/>
          </a:solidFill>
          <a:ln/>
        </p:spPr>
      </p:sp>
      <p:sp>
        <p:nvSpPr>
          <p:cNvPr id="8" name="Text 6"/>
          <p:cNvSpPr/>
          <p:nvPr/>
        </p:nvSpPr>
        <p:spPr>
          <a:xfrm>
            <a:off x="7268528" y="2331244"/>
            <a:ext cx="93226" cy="365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6"/>
              </a:lnSpc>
              <a:buNone/>
            </a:pPr>
            <a:r>
              <a:rPr lang="en-US" sz="230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301" dirty="0"/>
          </a:p>
        </p:txBody>
      </p:sp>
      <p:sp>
        <p:nvSpPr>
          <p:cNvPr id="9" name="Text 7"/>
          <p:cNvSpPr/>
          <p:nvPr/>
        </p:nvSpPr>
        <p:spPr>
          <a:xfrm>
            <a:off x="3809286" y="2337316"/>
            <a:ext cx="2434709" cy="304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96"/>
              </a:lnSpc>
              <a:buNone/>
            </a:pPr>
            <a:r>
              <a:rPr lang="en-US" sz="191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Разработка отчетов</a:t>
            </a:r>
            <a:endParaRPr lang="en-US" sz="1917" dirty="0"/>
          </a:p>
        </p:txBody>
      </p:sp>
      <p:sp>
        <p:nvSpPr>
          <p:cNvPr id="10" name="Text 8"/>
          <p:cNvSpPr/>
          <p:nvPr/>
        </p:nvSpPr>
        <p:spPr>
          <a:xfrm>
            <a:off x="2961203" y="2758440"/>
            <a:ext cx="3282791" cy="18695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54"/>
              </a:lnSpc>
              <a:buNone/>
            </a:pPr>
            <a:r>
              <a:rPr lang="en-US" sz="1534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Создание набора стандартных отчетов, отражающих ключевые показатели эффективности работы отеля, такие как загрузка, доходность, удовлетворенность гостей.</a:t>
            </a:r>
            <a:endParaRPr lang="en-US" sz="1534" dirty="0"/>
          </a:p>
        </p:txBody>
      </p:sp>
      <p:sp>
        <p:nvSpPr>
          <p:cNvPr id="11" name="Shape 9"/>
          <p:cNvSpPr/>
          <p:nvPr/>
        </p:nvSpPr>
        <p:spPr>
          <a:xfrm>
            <a:off x="7534275" y="3475434"/>
            <a:ext cx="681633" cy="24289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96125" y="3268504"/>
            <a:ext cx="438150" cy="438150"/>
          </a:xfrm>
          <a:prstGeom prst="roundRect">
            <a:avLst>
              <a:gd name="adj" fmla="val 13337"/>
            </a:avLst>
          </a:prstGeom>
          <a:solidFill>
            <a:srgbClr val="221D4C"/>
          </a:solidFill>
          <a:ln/>
        </p:spPr>
      </p:sp>
      <p:sp>
        <p:nvSpPr>
          <p:cNvPr id="13" name="Text 11"/>
          <p:cNvSpPr/>
          <p:nvPr/>
        </p:nvSpPr>
        <p:spPr>
          <a:xfrm>
            <a:off x="7240786" y="3304937"/>
            <a:ext cx="148709" cy="365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6"/>
              </a:lnSpc>
              <a:buNone/>
            </a:pPr>
            <a:r>
              <a:rPr lang="en-US" sz="230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301" dirty="0"/>
          </a:p>
        </p:txBody>
      </p:sp>
      <p:sp>
        <p:nvSpPr>
          <p:cNvPr id="14" name="Text 12"/>
          <p:cNvSpPr/>
          <p:nvPr/>
        </p:nvSpPr>
        <p:spPr>
          <a:xfrm>
            <a:off x="8386405" y="3311009"/>
            <a:ext cx="3282791" cy="608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6"/>
              </a:lnSpc>
              <a:buNone/>
            </a:pPr>
            <a:r>
              <a:rPr lang="en-US" sz="191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Интеграция с системой бронирования</a:t>
            </a:r>
            <a:endParaRPr lang="en-US" sz="1917" dirty="0"/>
          </a:p>
        </p:txBody>
      </p:sp>
      <p:sp>
        <p:nvSpPr>
          <p:cNvPr id="15" name="Text 13"/>
          <p:cNvSpPr/>
          <p:nvPr/>
        </p:nvSpPr>
        <p:spPr>
          <a:xfrm>
            <a:off x="8386405" y="4036457"/>
            <a:ext cx="3282791" cy="18695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54"/>
              </a:lnSpc>
              <a:buNone/>
            </a:pPr>
            <a:r>
              <a:rPr lang="en-US" sz="1534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Обеспечение связи между системой бронирования и аналитической подсистемой для получения актуальной информации о бронированиях в режиме реального времени.</a:t>
            </a:r>
            <a:endParaRPr lang="en-US" sz="1534" dirty="0"/>
          </a:p>
        </p:txBody>
      </p:sp>
      <p:sp>
        <p:nvSpPr>
          <p:cNvPr id="16" name="Shape 14"/>
          <p:cNvSpPr/>
          <p:nvPr/>
        </p:nvSpPr>
        <p:spPr>
          <a:xfrm>
            <a:off x="6414492" y="5376386"/>
            <a:ext cx="681633" cy="24289"/>
          </a:xfrm>
          <a:prstGeom prst="rect">
            <a:avLst/>
          </a:prstGeom>
          <a:solidFill>
            <a:srgbClr val="FA2F5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96125" y="5169456"/>
            <a:ext cx="438150" cy="438150"/>
          </a:xfrm>
          <a:prstGeom prst="roundRect">
            <a:avLst>
              <a:gd name="adj" fmla="val 13337"/>
            </a:avLst>
          </a:prstGeom>
          <a:solidFill>
            <a:srgbClr val="221D4C"/>
          </a:solidFill>
          <a:ln/>
        </p:spPr>
      </p:sp>
      <p:sp>
        <p:nvSpPr>
          <p:cNvPr id="18" name="Text 16"/>
          <p:cNvSpPr/>
          <p:nvPr/>
        </p:nvSpPr>
        <p:spPr>
          <a:xfrm>
            <a:off x="7239357" y="5205889"/>
            <a:ext cx="151686" cy="365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76"/>
              </a:lnSpc>
              <a:buNone/>
            </a:pPr>
            <a:r>
              <a:rPr lang="en-US" sz="230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301" dirty="0"/>
          </a:p>
        </p:txBody>
      </p:sp>
      <p:sp>
        <p:nvSpPr>
          <p:cNvPr id="19" name="Text 17"/>
          <p:cNvSpPr/>
          <p:nvPr/>
        </p:nvSpPr>
        <p:spPr>
          <a:xfrm>
            <a:off x="3615214" y="5211961"/>
            <a:ext cx="2628781" cy="304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96"/>
              </a:lnSpc>
              <a:buNone/>
            </a:pPr>
            <a:r>
              <a:rPr lang="en-US" sz="191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Визуализация данных</a:t>
            </a:r>
            <a:endParaRPr lang="en-US" sz="1917" dirty="0"/>
          </a:p>
        </p:txBody>
      </p:sp>
      <p:sp>
        <p:nvSpPr>
          <p:cNvPr id="20" name="Text 18"/>
          <p:cNvSpPr/>
          <p:nvPr/>
        </p:nvSpPr>
        <p:spPr>
          <a:xfrm>
            <a:off x="2961203" y="5633085"/>
            <a:ext cx="3282791" cy="15579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54"/>
              </a:lnSpc>
              <a:buNone/>
            </a:pPr>
            <a:r>
              <a:rPr lang="en-US" sz="1534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Разработка интуитивно понятных дашбордов и графиков для наглядного представления ключевых метрик, отслеживания динамики и выявления тенденций.</a:t>
            </a:r>
            <a:endParaRPr lang="en-US" sz="153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5706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78981" y="2753916"/>
            <a:ext cx="8072438" cy="11282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43"/>
              </a:lnSpc>
              <a:buNone/>
            </a:pPr>
            <a:r>
              <a:rPr lang="en-US" sz="355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Тестирование и отладка приложения</a:t>
            </a:r>
            <a:endParaRPr lang="en-US" sz="355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981" y="4152900"/>
            <a:ext cx="2690812" cy="72223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59480" y="5145881"/>
            <a:ext cx="2329815" cy="5643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2"/>
              </a:lnSpc>
              <a:buNone/>
            </a:pPr>
            <a:r>
              <a:rPr lang="en-US" sz="177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Разработка тестовых сценариев</a:t>
            </a:r>
            <a:endParaRPr lang="en-US" sz="1777" dirty="0"/>
          </a:p>
        </p:txBody>
      </p:sp>
      <p:sp>
        <p:nvSpPr>
          <p:cNvPr id="8" name="Text 4"/>
          <p:cNvSpPr/>
          <p:nvPr/>
        </p:nvSpPr>
        <p:spPr>
          <a:xfrm>
            <a:off x="3459480" y="5818465"/>
            <a:ext cx="2329815" cy="1733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5"/>
              </a:lnSpc>
              <a:buNone/>
            </a:pPr>
            <a:r>
              <a:rPr lang="en-US" sz="1422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Создание детальных тестовых сценариев для проверки всех функциональных и нефункциональных аспектов приложения.</a:t>
            </a:r>
            <a:endParaRPr lang="en-US" sz="142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794" y="4152900"/>
            <a:ext cx="2690812" cy="72223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150293" y="5145881"/>
            <a:ext cx="2329815" cy="5643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2"/>
              </a:lnSpc>
              <a:buNone/>
            </a:pPr>
            <a:r>
              <a:rPr lang="en-US" sz="177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Автоматизация тестирования</a:t>
            </a:r>
            <a:endParaRPr lang="en-US" sz="1777" dirty="0"/>
          </a:p>
        </p:txBody>
      </p:sp>
      <p:sp>
        <p:nvSpPr>
          <p:cNvPr id="11" name="Text 6"/>
          <p:cNvSpPr/>
          <p:nvPr/>
        </p:nvSpPr>
        <p:spPr>
          <a:xfrm>
            <a:off x="6150293" y="5818465"/>
            <a:ext cx="2329815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5"/>
              </a:lnSpc>
              <a:buNone/>
            </a:pPr>
            <a:r>
              <a:rPr lang="en-US" sz="1422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Внедрение системы автоматизированного тестирования для эффективной и регулярной проверки приложения.</a:t>
            </a:r>
            <a:endParaRPr lang="en-US" sz="1422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606" y="4152900"/>
            <a:ext cx="2690812" cy="72223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841105" y="5145881"/>
            <a:ext cx="2329815" cy="5643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2"/>
              </a:lnSpc>
              <a:buNone/>
            </a:pPr>
            <a:r>
              <a:rPr lang="en-US" sz="177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Обнаружение и устранение ошибок</a:t>
            </a:r>
            <a:endParaRPr lang="en-US" sz="1777" dirty="0"/>
          </a:p>
        </p:txBody>
      </p:sp>
      <p:sp>
        <p:nvSpPr>
          <p:cNvPr id="14" name="Text 8"/>
          <p:cNvSpPr/>
          <p:nvPr/>
        </p:nvSpPr>
        <p:spPr>
          <a:xfrm>
            <a:off x="8841105" y="5818465"/>
            <a:ext cx="2329815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75"/>
              </a:lnSpc>
              <a:buNone/>
            </a:pPr>
            <a:r>
              <a:rPr lang="en-US" sz="1422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Тщательный анализ и устранение всех выявленных ошибок и недостатков в работе приложения.</a:t>
            </a:r>
            <a:endParaRPr lang="en-US" sz="142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Надежда Савина</cp:lastModifiedBy>
  <cp:revision>3</cp:revision>
  <dcterms:created xsi:type="dcterms:W3CDTF">2024-04-06T04:16:41Z</dcterms:created>
  <dcterms:modified xsi:type="dcterms:W3CDTF">2024-04-06T04:25:41Z</dcterms:modified>
</cp:coreProperties>
</file>