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72" r:id="rId3"/>
    <p:sldId id="257" r:id="rId4"/>
    <p:sldId id="273" r:id="rId5"/>
    <p:sldId id="274" r:id="rId6"/>
    <p:sldId id="283" r:id="rId7"/>
    <p:sldId id="275" r:id="rId8"/>
    <p:sldId id="282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D69AB60-2DFD-4EAD-9F5F-35227CF1210C}">
          <p14:sldIdLst>
            <p14:sldId id="256"/>
            <p14:sldId id="272"/>
            <p14:sldId id="257"/>
            <p14:sldId id="273"/>
            <p14:sldId id="274"/>
            <p14:sldId id="283"/>
            <p14:sldId id="275"/>
            <p14:sldId id="282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40CB-E503-4C61-B2F0-76DF7804542F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3D21-2403-4C11-A730-7CAE627CD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5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3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4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36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8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7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27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10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84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14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11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43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3D21-2403-4C11-A730-7CAE627CD22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28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5934050-9C34-4245-A5BC-963F69BDE7C7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741F-D949-4B5A-AF90-DDEF641E76D0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71CC55C-42F8-4A6A-BD8F-BCEB511F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3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8E83F4-FE1D-4747-A0AE-8C37DE234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 err="1"/>
              <a:t>Conveyor</a:t>
            </a:r>
            <a:r>
              <a:rPr lang="it-IT" sz="4800" dirty="0"/>
              <a:t> </a:t>
            </a:r>
            <a:r>
              <a:rPr lang="it-IT" sz="4800" dirty="0" err="1"/>
              <a:t>belts</a:t>
            </a:r>
            <a:r>
              <a:rPr lang="it-IT" sz="4800" dirty="0"/>
              <a:t> </a:t>
            </a:r>
            <a:r>
              <a:rPr lang="it-IT" sz="4800" dirty="0" err="1"/>
              <a:t>automation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62DEDF-8CF2-4338-9284-93F61247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700" b="1" dirty="0"/>
              <a:t>Course: </a:t>
            </a:r>
            <a:r>
              <a:rPr lang="it-IT" sz="1700" i="1" dirty="0" err="1"/>
              <a:t>Programmable</a:t>
            </a:r>
            <a:r>
              <a:rPr lang="it-IT" sz="1700" i="1" dirty="0"/>
              <a:t> controllers for Industrial Automation</a:t>
            </a:r>
          </a:p>
          <a:p>
            <a:pPr>
              <a:lnSpc>
                <a:spcPct val="100000"/>
              </a:lnSpc>
            </a:pPr>
            <a:r>
              <a:rPr lang="it-IT" sz="1700" b="1" dirty="0"/>
              <a:t>Student: </a:t>
            </a:r>
            <a:r>
              <a:rPr lang="it-IT" sz="1700" i="1" dirty="0"/>
              <a:t>Savev David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8B46D2-E39C-41A3-976A-2D2F6F40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4651072" cy="11007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Hardware considerations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461768"/>
            <a:ext cx="7563085" cy="4141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To standardize the working logic of the photocell receivers, it is more logical to have: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HIGH SIGNAL = BEAM INTERRUPTED = OBJECT DETECTION;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LOW SIGNAL = BEAM PRESENT = OBJECT ABSENCE.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 decided to use at the receiver side a </a:t>
            </a:r>
            <a:r>
              <a:rPr lang="en-US" sz="1400" b="1" dirty="0"/>
              <a:t>pull-up</a:t>
            </a:r>
            <a:r>
              <a:rPr lang="en-US" sz="1400" dirty="0"/>
              <a:t> configuration for the phototransistor: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09471B-F79F-4763-8C2D-9F92A5A2E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3953208"/>
            <a:ext cx="4523058" cy="251634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688AE5-49CC-4F30-8B92-087BB9B6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8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B17868F7-0E76-46AC-9557-CDFED0918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r="-1" b="7471"/>
          <a:stretch/>
        </p:blipFill>
        <p:spPr>
          <a:xfrm>
            <a:off x="-304247" y="10"/>
            <a:ext cx="828749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PLC selection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823" y="2672234"/>
            <a:ext cx="3816189" cy="3903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The Logic controller that was selected is the </a:t>
            </a:r>
            <a:r>
              <a:rPr lang="en-US" sz="1400" b="1" dirty="0" err="1"/>
              <a:t>Zelio</a:t>
            </a:r>
            <a:r>
              <a:rPr lang="en-US" sz="1400" b="1" dirty="0"/>
              <a:t> Logic Smart </a:t>
            </a:r>
            <a:r>
              <a:rPr lang="it-IT" sz="1400" b="1" dirty="0"/>
              <a:t>Relay SR3B261BD</a:t>
            </a:r>
            <a:r>
              <a:rPr lang="it-IT" sz="1050" b="1" dirty="0">
                <a:solidFill>
                  <a:srgbClr val="626469"/>
                </a:solidFill>
                <a:latin typeface="ArialRoundedMTforSE_Latin"/>
              </a:rPr>
              <a:t> </a:t>
            </a:r>
            <a:r>
              <a:rPr lang="en-US" sz="1400" dirty="0"/>
              <a:t> </a:t>
            </a:r>
            <a:r>
              <a:rPr lang="it-IT" sz="1400" dirty="0"/>
              <a:t>selled by S</a:t>
            </a:r>
            <a:r>
              <a:rPr lang="en-US" sz="1400" dirty="0"/>
              <a:t>chneider electric.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Supply voltage: </a:t>
            </a:r>
            <a:r>
              <a:rPr lang="en-US" sz="1400" b="1" dirty="0"/>
              <a:t>24V DC</a:t>
            </a:r>
            <a:r>
              <a:rPr lang="en-US" sz="1400" dirty="0"/>
              <a:t>;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16 input ports</a:t>
            </a:r>
            <a:r>
              <a:rPr lang="en-US" sz="1400" dirty="0"/>
              <a:t> (10 digital and 6 analog/digital);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10 relay-based output ports </a:t>
            </a:r>
            <a:r>
              <a:rPr lang="en-US" sz="1400" dirty="0"/>
              <a:t>supporting a quite large current (8A or 5A).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Chosen since it is the </a:t>
            </a:r>
            <a:r>
              <a:rPr lang="en-US" sz="1400" b="1" dirty="0"/>
              <a:t>cheapest</a:t>
            </a:r>
            <a:r>
              <a:rPr lang="en-US" sz="1400" dirty="0"/>
              <a:t> </a:t>
            </a:r>
            <a:r>
              <a:rPr lang="en-US" sz="1400" b="1" dirty="0"/>
              <a:t>(232 euro) </a:t>
            </a:r>
            <a:r>
              <a:rPr lang="en-US" sz="1400" dirty="0"/>
              <a:t>and since has enough input/output ports to control the system </a:t>
            </a:r>
            <a:r>
              <a:rPr lang="en-US" sz="1400" b="1" dirty="0"/>
              <a:t>without the need of expansion modules.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D439D-4EB2-4160-9891-356CBAB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7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59125" y="0"/>
            <a:ext cx="8632873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991158"/>
            <a:ext cx="4651072" cy="62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Electric circuit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3112A2-9B50-4429-84E9-7A33D08B8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1685815"/>
            <a:ext cx="6389196" cy="510028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30DCFC-0882-49EA-9589-B8233AEF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59125" y="0"/>
            <a:ext cx="8632873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991158"/>
            <a:ext cx="4651072" cy="1287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Final considerations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393ED897-1CB5-4940-9E99-63C6FD40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461768"/>
            <a:ext cx="7126987" cy="4141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Optimization by using </a:t>
            </a:r>
            <a:r>
              <a:rPr lang="en-US" sz="1400" b="1" dirty="0"/>
              <a:t>one single digital input </a:t>
            </a:r>
            <a:r>
              <a:rPr lang="en-US" sz="1400" dirty="0"/>
              <a:t>for the motor thermostats by basically connecting them in a </a:t>
            </a:r>
            <a:r>
              <a:rPr lang="en-US" sz="1400" b="1" dirty="0"/>
              <a:t>series configuration;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We are relying to much on the photocells. </a:t>
            </a:r>
            <a:r>
              <a:rPr lang="en-US" sz="1400" b="1" u="sng" dirty="0"/>
              <a:t>What if a phototransistor is faulty? </a:t>
            </a:r>
            <a:r>
              <a:rPr lang="en-US" sz="1400" b="1" dirty="0"/>
              <a:t>Triple-Modular </a:t>
            </a:r>
            <a:r>
              <a:rPr lang="en-US" sz="1400" b="1" dirty="0" err="1"/>
              <a:t>Redudancy</a:t>
            </a:r>
            <a:r>
              <a:rPr lang="en-US" sz="1400" b="1" dirty="0"/>
              <a:t> </a:t>
            </a:r>
            <a:r>
              <a:rPr lang="en-US" sz="1400" dirty="0"/>
              <a:t>circuit uses 3 blocks instead of one and in case of one faulty photocell can decide the correct output based on the working two.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76C42F-9781-43CB-84A5-05D9CE167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0" y="3885398"/>
            <a:ext cx="5342812" cy="2845284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AF2F20-6631-4B9E-98EB-B04E0CC1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325880"/>
            <a:ext cx="3438144" cy="844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Assignment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427999"/>
            <a:ext cx="6817497" cy="4175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100000"/>
              </a:lnSpc>
            </a:pPr>
            <a:r>
              <a:rPr lang="en-US" sz="1800" b="1" i="1" dirty="0"/>
              <a:t>Goal: “Automation of a conveyor belt system by using a Programmable controller”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53DD77-3AEE-4F9A-8167-709C6E67F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093025"/>
            <a:ext cx="6374380" cy="3403795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53FCF-0E1F-4EA5-9E99-4A1569F1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I/O devices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6690888" cy="38853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Input devices: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Start, Stop, Reset button (N.O. pushbuttons);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Emerg</a:t>
            </a:r>
            <a:r>
              <a:rPr lang="en-US" sz="1600" dirty="0"/>
              <a:t>. switch (N.C. switch);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Proximity sensor (N.O. of inductive type); 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Photocells (Laser diode + phototransistor);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thermic contacts of the motors (N.O);</a:t>
            </a:r>
          </a:p>
          <a:p>
            <a:pPr marL="57150">
              <a:lnSpc>
                <a:spcPct val="100000"/>
              </a:lnSpc>
            </a:pPr>
            <a:r>
              <a:rPr lang="en-US" sz="1600" b="1" dirty="0"/>
              <a:t>Output devices: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3 monophase motors with moto-reducers;</a:t>
            </a:r>
          </a:p>
          <a:p>
            <a:pPr marL="3429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24V operation light (green)  and emergency light (red).</a:t>
            </a:r>
          </a:p>
          <a:p>
            <a:pPr marL="57150">
              <a:lnSpc>
                <a:spcPct val="100000"/>
              </a:lnSpc>
            </a:pPr>
            <a:endParaRPr lang="en-US" sz="1600" b="1" dirty="0"/>
          </a:p>
          <a:p>
            <a:pPr marL="57150">
              <a:lnSpc>
                <a:spcPct val="100000"/>
              </a:lnSpc>
            </a:pPr>
            <a:r>
              <a:rPr lang="en-US" sz="1600" b="1" dirty="0"/>
              <a:t>TOTAL: 11 digital inputs, 5 digital outputs.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82DA9-ADFE-4387-BFA9-32D57C0B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Operational states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7338001" cy="3885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can extract the following states out of the system requirements: </a:t>
            </a:r>
            <a:r>
              <a:rPr lang="en-US" sz="1600" b="1" dirty="0"/>
              <a:t>Idle, Wait, Operative, Emergency.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We can associate to the states the digital outputs of the system:</a:t>
            </a:r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762B87E-E592-4BF9-8751-9E5CFD02D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4098700"/>
            <a:ext cx="7008259" cy="183393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E1BDBE-D64E-4B30-A547-919FAEB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666334" cy="11007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Main state machine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516632"/>
            <a:ext cx="6719024" cy="4086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Developed in Ladder Diagram, sub-divided into two different blocks: </a:t>
            </a:r>
            <a:r>
              <a:rPr lang="en-US" sz="1400" b="1" dirty="0" err="1"/>
              <a:t>ActiveStateMachine</a:t>
            </a:r>
            <a:r>
              <a:rPr lang="en-US" sz="1400" b="1" dirty="0"/>
              <a:t> and </a:t>
            </a:r>
            <a:r>
              <a:rPr lang="en-US" sz="1400" b="1" dirty="0" err="1"/>
              <a:t>ErrorStateMachine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/>
              <a:t>Emergency status was split into 3 to maintain</a:t>
            </a:r>
            <a:r>
              <a:rPr lang="en-US" sz="1400" b="1" dirty="0"/>
              <a:t> </a:t>
            </a:r>
            <a:r>
              <a:rPr lang="en-US" sz="1400" b="1" u="sng" dirty="0"/>
              <a:t>reference to previous state</a:t>
            </a:r>
            <a:r>
              <a:rPr lang="en-US" sz="1400" b="1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C48C55-27A1-4461-8329-6A59B218A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429000"/>
            <a:ext cx="6215137" cy="3275848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43828F-A65F-4A86-8ACB-7FD507B4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2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919552" cy="11007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Variables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516632"/>
            <a:ext cx="6719024" cy="4086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The following global variables were declared: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IOVars</a:t>
            </a:r>
            <a:r>
              <a:rPr lang="en-US" sz="1400" b="1" dirty="0"/>
              <a:t> (1:1 mapping with the physical I/O devices);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err="1"/>
              <a:t>GlobalVars</a:t>
            </a:r>
            <a:r>
              <a:rPr lang="en-US" sz="1400" b="1" dirty="0"/>
              <a:t> (taking into account states and internal variables).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FC4B43-26EE-4D12-AB44-1F3A1FA3B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643522"/>
            <a:ext cx="2219984" cy="3087165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6EA8FE-2DDE-4371-8664-0716ADDFE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62" y="3643522"/>
            <a:ext cx="5032369" cy="3087165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875DFB-75A0-4ED9-BBF1-E88AAE24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666334" cy="11007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Functions and FB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679818"/>
            <a:ext cx="7281731" cy="3923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Following functions and function blocks were declared to increase the </a:t>
            </a:r>
            <a:r>
              <a:rPr lang="en-US" sz="1400" b="1" dirty="0"/>
              <a:t>maintainability, readability and re-usability </a:t>
            </a:r>
            <a:r>
              <a:rPr lang="en-US" sz="1400" dirty="0"/>
              <a:t>of the code: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/>
              <a:t>OverHeating</a:t>
            </a:r>
            <a:r>
              <a:rPr lang="en-US" sz="1400" b="1" dirty="0"/>
              <a:t> </a:t>
            </a:r>
            <a:r>
              <a:rPr lang="en-US" sz="1400" dirty="0"/>
              <a:t>(Function in ST): logical OR combination of the motor thermostats;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err="1"/>
              <a:t>ObjectCounter</a:t>
            </a:r>
            <a:r>
              <a:rPr lang="en-US" sz="1400" dirty="0"/>
              <a:t> (FB in ST): controls the number of objects on the conveyor belts by using 3 up-down counters, 3 global int linked to the belts (countLine1, countLine2, countLine3) and 1 other global int as result of the sum of the previous three (</a:t>
            </a:r>
            <a:r>
              <a:rPr lang="en-US" sz="1400" dirty="0" err="1"/>
              <a:t>countTotal</a:t>
            </a:r>
            <a:r>
              <a:rPr lang="en-US" sz="1400" dirty="0"/>
              <a:t>).;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/>
              <a:t>Delay</a:t>
            </a:r>
            <a:r>
              <a:rPr lang="en-US" sz="1400" dirty="0"/>
              <a:t> (FB in ST): delays the off switching of the motors by a </a:t>
            </a:r>
            <a:r>
              <a:rPr lang="el-GR" sz="1800" dirty="0"/>
              <a:t>ϑ</a:t>
            </a:r>
            <a:r>
              <a:rPr lang="it-IT" sz="1400" dirty="0"/>
              <a:t> </a:t>
            </a:r>
            <a:r>
              <a:rPr lang="en-US" sz="1400" dirty="0"/>
              <a:t>constant through the usage of a TOFF timer;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/>
              <a:t>Multivibrator</a:t>
            </a:r>
            <a:r>
              <a:rPr lang="en-US" sz="1400" dirty="0"/>
              <a:t> (FB in ST): provides a PWM signal with a configurable duty cycle in order to manage the blinking of the red light.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8A4AFC-F802-4786-BE7F-68D372BE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1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666334" cy="697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ObjectCounter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DA2986-3A11-45C4-BAE6-170357DF2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2074988"/>
            <a:ext cx="7860082" cy="456655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2D02A5-74DD-4F10-B8D5-E351A11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2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9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923C787-4AD1-4BB7-8F46-B4130000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54099C-89C1-4918-BAE8-4C1137F6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666334" cy="1027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Output control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539B-351B-4140-9613-4ED84815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461768"/>
            <a:ext cx="7281731" cy="4141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/>
              <a:t>OutputActive</a:t>
            </a:r>
            <a:r>
              <a:rPr lang="en-US" sz="1400" dirty="0"/>
              <a:t> and </a:t>
            </a:r>
            <a:r>
              <a:rPr lang="en-US" sz="1400" b="1" dirty="0" err="1"/>
              <a:t>OutputEmergency</a:t>
            </a:r>
            <a:r>
              <a:rPr lang="en-US" sz="1400" dirty="0"/>
              <a:t> were developed in Ladder Diagram in order to control the actuators (motors and lights); the high-level structure is the following: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84C0CB3-5C57-4500-BF14-EE159DB91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2" y="3071986"/>
            <a:ext cx="6717892" cy="37031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8465B-A527-4773-B540-11CFC39C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77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ArialRoundedMTforSE_Latin</vt:lpstr>
      <vt:lpstr>Calibri</vt:lpstr>
      <vt:lpstr>Neue Haas Grotesk Text Pro</vt:lpstr>
      <vt:lpstr>AccentBoxVTI</vt:lpstr>
      <vt:lpstr>Conveyor belts automation</vt:lpstr>
      <vt:lpstr>Assignment</vt:lpstr>
      <vt:lpstr>I/O devices</vt:lpstr>
      <vt:lpstr>Operational states</vt:lpstr>
      <vt:lpstr>Main state machine</vt:lpstr>
      <vt:lpstr>Variables</vt:lpstr>
      <vt:lpstr>Functions and FB</vt:lpstr>
      <vt:lpstr>ObjectCounter</vt:lpstr>
      <vt:lpstr>Output control</vt:lpstr>
      <vt:lpstr>Hardware considerations</vt:lpstr>
      <vt:lpstr>PLC selection</vt:lpstr>
      <vt:lpstr>Electric circuit</vt:lpstr>
      <vt:lpstr>Final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Conveyor belts automation</dc:title>
  <dc:creator>Savev David (Student Com19)</dc:creator>
  <cp:lastModifiedBy>Savev David (Student Com19)</cp:lastModifiedBy>
  <cp:revision>14</cp:revision>
  <dcterms:created xsi:type="dcterms:W3CDTF">2021-02-09T10:48:11Z</dcterms:created>
  <dcterms:modified xsi:type="dcterms:W3CDTF">2021-02-11T14:23:18Z</dcterms:modified>
</cp:coreProperties>
</file>