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71" r:id="rId8"/>
    <p:sldId id="267" r:id="rId9"/>
    <p:sldId id="269" r:id="rId10"/>
    <p:sldId id="262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69AB60-2DFD-4EAD-9F5F-35227CF1210C}">
          <p14:sldIdLst>
            <p14:sldId id="256"/>
            <p14:sldId id="257"/>
            <p14:sldId id="259"/>
            <p14:sldId id="260"/>
            <p14:sldId id="261"/>
            <p14:sldId id="263"/>
            <p14:sldId id="271"/>
            <p14:sldId id="267"/>
            <p14:sldId id="269"/>
            <p14:sldId id="262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40CB-E503-4C61-B2F0-76DF7804542F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3D21-2403-4C11-A730-7CAE627CD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5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5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AE3B6B-7126-46C5-BB18-1E8A34909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8E83F4-FE1D-4747-A0AE-8C37DE234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Emergency exit </a:t>
            </a:r>
            <a:r>
              <a:rPr lang="it-IT" sz="4800" dirty="0" err="1"/>
              <a:t>recognizer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62DEDF-8CF2-4338-9284-93F61247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Course: Multimedia Systems </a:t>
            </a:r>
          </a:p>
          <a:p>
            <a:r>
              <a:rPr lang="it-IT" sz="2000"/>
              <a:t>Student: Savev David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7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CC6E0-17DC-4660-88C9-539272FA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1" r="-1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53" name="Freeform: Shape 42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44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1DD21C-9B76-46F5-B0EA-D4DFB246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914400"/>
            <a:ext cx="4485861" cy="1106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GUI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21CBF7-529C-4850-A013-1C192630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563" y="2440100"/>
            <a:ext cx="4485861" cy="3834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Developed with help of the </a:t>
            </a:r>
            <a:r>
              <a:rPr lang="en-US" sz="1600" dirty="0" err="1"/>
              <a:t>tkinter</a:t>
            </a:r>
            <a:r>
              <a:rPr lang="en-US" sz="1600" dirty="0"/>
              <a:t> library.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Main features: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Upload of .jpg or .</a:t>
            </a:r>
            <a:r>
              <a:rPr lang="en-US" sz="1600" dirty="0" err="1"/>
              <a:t>png</a:t>
            </a:r>
            <a:r>
              <a:rPr lang="en-US" sz="1600" dirty="0"/>
              <a:t> images;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 processed image plotted on the left;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Processed image and all its features (contour, vertices, center) plotted on the right;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Possibility to plot intermediate steps of the processing.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 every case, an </a:t>
            </a:r>
            <a:r>
              <a:rPr lang="en-US" sz="1600" u="sng" dirty="0"/>
              <a:t>mp3</a:t>
            </a:r>
            <a:r>
              <a:rPr lang="en-US" sz="1600" dirty="0"/>
              <a:t> file indicating the direction to follow is played.</a:t>
            </a:r>
          </a:p>
        </p:txBody>
      </p:sp>
    </p:spTree>
    <p:extLst>
      <p:ext uri="{BB962C8B-B14F-4D97-AF65-F5344CB8AC3E}">
        <p14:creationId xmlns:p14="http://schemas.microsoft.com/office/powerpoint/2010/main" val="7874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E8B65A-D0BE-491A-BBC8-172CF712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F537A0-ECCE-4D41-A9B8-2704A899C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100" y="1122363"/>
            <a:ext cx="9801860" cy="692853"/>
          </a:xfrm>
        </p:spPr>
        <p:txBody>
          <a:bodyPr anchor="b">
            <a:normAutofit fontScale="90000"/>
          </a:bodyPr>
          <a:lstStyle/>
          <a:p>
            <a:r>
              <a:rPr lang="it-IT" sz="4800" dirty="0"/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4EE957D-1022-4678-98FC-ABBB22CEF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4" y="2134518"/>
            <a:ext cx="5499565" cy="340091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234518-7E94-4C8A-8C90-42124C1F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0" y="2137559"/>
            <a:ext cx="5499650" cy="3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10930-73DC-43AE-99F4-B7A49748B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879839-6D00-43BF-8825-EF01C482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9" r="-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E7D40-6A35-4094-85BA-8208EF629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Reconnaissance value </a:t>
            </a:r>
            <a:r>
              <a:rPr lang="en-US" sz="1400" dirty="0"/>
              <a:t>≅ 70-75% of the images that were collected as samples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20-25% of the cases, false positives and false negatives.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Error </a:t>
            </a:r>
            <a:r>
              <a:rPr lang="en-US" sz="1400" b="1" dirty="0"/>
              <a:t>ε</a:t>
            </a:r>
            <a:r>
              <a:rPr lang="en-US" sz="1400" dirty="0"/>
              <a:t>, due to: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Different </a:t>
            </a:r>
            <a:r>
              <a:rPr lang="en-US" sz="1400" u="sng" dirty="0"/>
              <a:t>conditions</a:t>
            </a:r>
            <a:r>
              <a:rPr lang="en-US" sz="1400" dirty="0"/>
              <a:t> (image colors, image rotation, blurring);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Different </a:t>
            </a:r>
            <a:r>
              <a:rPr lang="en-US" sz="1400" u="sng" dirty="0"/>
              <a:t>tuning</a:t>
            </a:r>
            <a:r>
              <a:rPr lang="en-US" sz="1400" dirty="0"/>
              <a:t> parameters (green color range, dimension of filtering matrixes, threshold, approximation of polygon vertices, upper bound of the shape matching between contours).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540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FA515A-16CD-47A7-B4E9-58161473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032317"/>
          </a:xfrm>
        </p:spPr>
        <p:txBody>
          <a:bodyPr anchor="b">
            <a:normAutofit/>
          </a:bodyPr>
          <a:lstStyle/>
          <a:p>
            <a:r>
              <a:rPr lang="it-IT" sz="4800" dirty="0" err="1"/>
              <a:t>Conclusion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F16DF0-DBCB-4649-B188-0ED8478B5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567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In order to increase the “Reconnaissance” percentage, further investigation, analysis, refinement and tuning is needed.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Since </a:t>
            </a:r>
            <a:r>
              <a:rPr lang="en-US" sz="1400" b="1" dirty="0"/>
              <a:t>NO Machine Learning</a:t>
            </a:r>
            <a:r>
              <a:rPr lang="en-US" sz="1400" dirty="0"/>
              <a:t> was used, a future implementation may take also these techniques into account and may be adapted to work also on </a:t>
            </a:r>
            <a:r>
              <a:rPr lang="en-US" sz="1400" i="1" u="sng" dirty="0"/>
              <a:t>video streams</a:t>
            </a:r>
            <a:r>
              <a:rPr lang="en-US" sz="1400" dirty="0"/>
              <a:t>.</a:t>
            </a: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7E9C81-02EE-4DFD-B3DB-37BD476AA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6" r="6542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6F0835-7507-40E9-AA41-E1A1B68E9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Introduction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Recognition of </a:t>
            </a:r>
            <a:r>
              <a:rPr lang="en-US" sz="2000" i="1" u="sng" dirty="0"/>
              <a:t>emergency exit shields</a:t>
            </a:r>
            <a:r>
              <a:rPr lang="en-US" sz="2000" dirty="0"/>
              <a:t> within image frames (.</a:t>
            </a:r>
            <a:r>
              <a:rPr lang="en-US" sz="2000" dirty="0" err="1"/>
              <a:t>png</a:t>
            </a:r>
            <a:r>
              <a:rPr lang="en-US" sz="2000" dirty="0"/>
              <a:t> or .jpg);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Acoustically </a:t>
            </a:r>
            <a:r>
              <a:rPr lang="en-US" sz="2000" i="1" u="sng" dirty="0"/>
              <a:t>signal the direction</a:t>
            </a:r>
            <a:r>
              <a:rPr lang="en-US" sz="2000" u="sng" dirty="0"/>
              <a:t> </a:t>
            </a:r>
            <a:r>
              <a:rPr lang="en-US" sz="2000" dirty="0"/>
              <a:t>to follow to leave the building.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7989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8" name="Rectangle 1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Rectangle 126">
            <a:extLst>
              <a:ext uri="{FF2B5EF4-FFF2-40B4-BE49-F238E27FC236}">
                <a16:creationId xmlns:a16="http://schemas.microsoft.com/office/drawing/2014/main" id="{C03DDB2E-68A6-4B69-8803-0A52B5921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01C87E-64D6-422F-B080-83B084B5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2014" y="856271"/>
            <a:ext cx="4038168" cy="1645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Analysis</a:t>
            </a:r>
          </a:p>
        </p:txBody>
      </p:sp>
      <p:pic>
        <p:nvPicPr>
          <p:cNvPr id="21" name="Immagine 2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18809C7-2E23-4FAD-8577-0626F5CFC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r="13706" b="3"/>
          <a:stretch/>
        </p:blipFill>
        <p:spPr>
          <a:xfrm>
            <a:off x="402639" y="601141"/>
            <a:ext cx="2996282" cy="2070529"/>
          </a:xfrm>
          <a:prstGeom prst="rect">
            <a:avLst/>
          </a:prstGeom>
        </p:spPr>
      </p:pic>
      <p:pic>
        <p:nvPicPr>
          <p:cNvPr id="14" name="Immagine 13" descr="Immagine che contiene interni, parete, persona, soffitto&#10;&#10;Descrizione generata automaticamente">
            <a:extLst>
              <a:ext uri="{FF2B5EF4-FFF2-40B4-BE49-F238E27FC236}">
                <a16:creationId xmlns:a16="http://schemas.microsoft.com/office/drawing/2014/main" id="{8E679905-5715-4147-9E91-7097348BA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7" r="10721"/>
          <a:stretch/>
        </p:blipFill>
        <p:spPr>
          <a:xfrm>
            <a:off x="402639" y="2772258"/>
            <a:ext cx="2996282" cy="3409078"/>
          </a:xfrm>
          <a:prstGeom prst="rect">
            <a:avLst/>
          </a:prstGeom>
        </p:spPr>
      </p:pic>
      <p:pic>
        <p:nvPicPr>
          <p:cNvPr id="25" name="Immagine 2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F5605FE1-3AC2-4E0C-9000-64E75DA6D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0" r="5630" b="-4"/>
          <a:stretch/>
        </p:blipFill>
        <p:spPr>
          <a:xfrm>
            <a:off x="3499525" y="601141"/>
            <a:ext cx="3514226" cy="3302785"/>
          </a:xfrm>
          <a:prstGeom prst="rect">
            <a:avLst/>
          </a:prstGeom>
        </p:spPr>
      </p:pic>
      <p:sp>
        <p:nvSpPr>
          <p:cNvPr id="141" name="Rectangle 12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36709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30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2012" y="2712821"/>
            <a:ext cx="3975945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Immagine che contiene testo, cestino, contenitore&#10;&#10;Descrizione generata automaticamente">
            <a:extLst>
              <a:ext uri="{FF2B5EF4-FFF2-40B4-BE49-F238E27FC236}">
                <a16:creationId xmlns:a16="http://schemas.microsoft.com/office/drawing/2014/main" id="{5721AA06-89BE-4C65-B653-9ADEC9F46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" r="5" b="3364"/>
          <a:stretch/>
        </p:blipFill>
        <p:spPr>
          <a:xfrm>
            <a:off x="3499525" y="4005064"/>
            <a:ext cx="3514226" cy="2176272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F338A50-9319-4D9E-8329-ED45FBE34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014" y="2942520"/>
            <a:ext cx="4038168" cy="324580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Emergency exit shield = closed area predominantly with </a:t>
            </a:r>
            <a:r>
              <a:rPr lang="en-US" sz="1800" b="1" dirty="0"/>
              <a:t>green pixels</a:t>
            </a:r>
            <a:r>
              <a:rPr lang="en-US" sz="1800" dirty="0"/>
              <a:t>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Green area = rectangular shape (convex polygon with </a:t>
            </a:r>
            <a:r>
              <a:rPr lang="en-US" sz="1800" b="1" dirty="0"/>
              <a:t>4 vertices</a:t>
            </a:r>
            <a:r>
              <a:rPr lang="en-US" sz="1800" dirty="0"/>
              <a:t>);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Within the rectangle, the arrow color </a:t>
            </a:r>
            <a:r>
              <a:rPr lang="en-US" sz="1800" b="1" dirty="0"/>
              <a:t>≠</a:t>
            </a:r>
            <a:r>
              <a:rPr lang="en-US" sz="1800" dirty="0"/>
              <a:t> background color;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/>
              <a:t>Arrow = concave polygon with </a:t>
            </a:r>
            <a:r>
              <a:rPr lang="en-US" sz="1800" b="1" dirty="0"/>
              <a:t>7 or 9 vertices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7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903F84-13BB-4B75-87D7-3A0BFFAD8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4" r="-2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CCCE93-AF74-402D-8DA4-C58BD7E3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OpenCV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59739A-FACF-49F6-8C9E-925AA6E0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100000"/>
              </a:lnSpc>
            </a:pPr>
            <a:r>
              <a:rPr lang="en-US" sz="1400" dirty="0"/>
              <a:t>Library used for computer vision, image and video processing operations.</a:t>
            </a:r>
          </a:p>
          <a:p>
            <a:pPr marL="57150">
              <a:lnSpc>
                <a:spcPct val="100000"/>
              </a:lnSpc>
            </a:pPr>
            <a:r>
              <a:rPr lang="en-US" sz="1400" b="1" dirty="0"/>
              <a:t>Pros: 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Well</a:t>
            </a:r>
            <a:r>
              <a:rPr lang="en-US" sz="1400" dirty="0"/>
              <a:t> documented; 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supported among several programming languages (Python, C++, Java);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widely</a:t>
            </a:r>
            <a:r>
              <a:rPr lang="en-US" sz="1400" dirty="0"/>
              <a:t> adopted (community support, forums).</a:t>
            </a:r>
          </a:p>
        </p:txBody>
      </p:sp>
    </p:spTree>
    <p:extLst>
      <p:ext uri="{BB962C8B-B14F-4D97-AF65-F5344CB8AC3E}">
        <p14:creationId xmlns:p14="http://schemas.microsoft.com/office/powerpoint/2010/main" val="5779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CCCE93-AF74-402D-8DA4-C58BD7E3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dirty="0"/>
              <a:t>Image processing 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59739A-FACF-49F6-8C9E-925AA6E0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it-IT" sz="2000" dirty="0" err="1">
                <a:solidFill>
                  <a:schemeClr val="bg1"/>
                </a:solidFill>
              </a:rPr>
              <a:t>Recognition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emergency</a:t>
            </a:r>
            <a:r>
              <a:rPr lang="it-IT" sz="2000" dirty="0">
                <a:solidFill>
                  <a:schemeClr val="bg1"/>
                </a:solidFill>
              </a:rPr>
              <a:t> exit </a:t>
            </a:r>
            <a:r>
              <a:rPr lang="it-IT" sz="2000" dirty="0" err="1">
                <a:solidFill>
                  <a:schemeClr val="bg1"/>
                </a:solidFill>
              </a:rPr>
              <a:t>shield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94C22A-2361-4B0F-9D55-F4483A9F4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" y="2795764"/>
            <a:ext cx="12064181" cy="22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CCCE93-AF74-402D-8DA4-C58BD7E3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it-IT" sz="4000"/>
              <a:t>Image processing II</a:t>
            </a:r>
            <a:endParaRPr lang="it-IT" sz="4000" dirty="0"/>
          </a:p>
        </p:txBody>
      </p:sp>
      <p:sp>
        <p:nvSpPr>
          <p:cNvPr id="83" name="Rectangle: Rounded Corners 7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59739A-FACF-49F6-8C9E-925AA6E0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Arrow </a:t>
            </a:r>
            <a:r>
              <a:rPr lang="it-IT" sz="2000" dirty="0" err="1">
                <a:solidFill>
                  <a:schemeClr val="bg1"/>
                </a:solidFill>
              </a:rPr>
              <a:t>direction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recognition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DF5D40-D52B-4462-9AAB-D5322EFD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8" y="2316392"/>
            <a:ext cx="1175860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Rectangle 101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BBDD8644-892B-4EA9-A282-E2701133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1" r="-1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5" name="Freeform: Shape 103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Freeform: Shape 105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E1E868-23DA-4773-BDE4-D83D2BF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914400"/>
            <a:ext cx="4485861" cy="1106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Contour approximation</a:t>
            </a:r>
          </a:p>
        </p:txBody>
      </p:sp>
      <p:sp>
        <p:nvSpPr>
          <p:cNvPr id="117" name="Rectangle 10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C33BD9-AD37-46EA-9F76-37AAF11E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495" y="2440100"/>
            <a:ext cx="4436929" cy="3834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Due to the </a:t>
            </a:r>
            <a:r>
              <a:rPr lang="en-US" sz="1400" b="1" dirty="0"/>
              <a:t>blurring or image rotation</a:t>
            </a:r>
            <a:r>
              <a:rPr lang="en-US" sz="1400" dirty="0"/>
              <a:t>, a wrong contour polygon may be extracted (hence </a:t>
            </a:r>
            <a:r>
              <a:rPr lang="en-US" sz="1400" dirty="0">
                <a:sym typeface="Wingdings" panose="05000000000000000000" pitchFamily="2" charset="2"/>
              </a:rPr>
              <a:t> wrong number of vertices).</a:t>
            </a:r>
          </a:p>
          <a:p>
            <a:pPr>
              <a:lnSpc>
                <a:spcPct val="100000"/>
              </a:lnSpc>
            </a:pPr>
            <a:r>
              <a:rPr lang="en-US" sz="1400" b="1" dirty="0" err="1">
                <a:sym typeface="Wingdings" panose="05000000000000000000" pitchFamily="2" charset="2"/>
              </a:rPr>
              <a:t>ApproxPolyDP</a:t>
            </a:r>
            <a:r>
              <a:rPr lang="en-US" sz="1400" b="1" dirty="0">
                <a:sym typeface="Wingdings" panose="05000000000000000000" pitchFamily="2" charset="2"/>
              </a:rPr>
              <a:t>(contour, </a:t>
            </a:r>
            <a:r>
              <a:rPr lang="el-GR" sz="1400" b="1" dirty="0"/>
              <a:t>ε</a:t>
            </a:r>
            <a:r>
              <a:rPr lang="en-US" sz="1400" b="1" dirty="0">
                <a:sym typeface="Wingdings" panose="05000000000000000000" pitchFamily="2" charset="2"/>
              </a:rPr>
              <a:t>) </a:t>
            </a:r>
            <a:r>
              <a:rPr lang="en-US" sz="1400" dirty="0">
                <a:sym typeface="Wingdings" panose="05000000000000000000" pitchFamily="2" charset="2"/>
              </a:rPr>
              <a:t>method permits the approximation of the contour, where </a:t>
            </a:r>
            <a:r>
              <a:rPr lang="el-GR" sz="1400" dirty="0"/>
              <a:t>ε</a:t>
            </a:r>
            <a:r>
              <a:rPr lang="it-IT" sz="1400" dirty="0"/>
              <a:t> </a:t>
            </a:r>
            <a:r>
              <a:rPr lang="it-IT" sz="1400" dirty="0" err="1"/>
              <a:t>parameters</a:t>
            </a:r>
            <a:r>
              <a:rPr lang="it-IT" sz="1400" dirty="0"/>
              <a:t> </a:t>
            </a:r>
            <a:r>
              <a:rPr lang="it-IT" sz="1400" dirty="0" err="1"/>
              <a:t>indicates</a:t>
            </a:r>
            <a:r>
              <a:rPr lang="it-IT" sz="1400" dirty="0"/>
              <a:t> the </a:t>
            </a:r>
            <a:r>
              <a:rPr lang="it-IT" sz="1400" dirty="0" err="1"/>
              <a:t>accuracy</a:t>
            </a:r>
            <a:r>
              <a:rPr lang="it-IT" sz="1400" dirty="0"/>
              <a:t> of the </a:t>
            </a:r>
            <a:r>
              <a:rPr lang="it-IT" sz="1400" dirty="0" err="1"/>
              <a:t>algorithm</a:t>
            </a:r>
            <a:r>
              <a:rPr lang="it-IT" sz="1400" dirty="0"/>
              <a:t> (</a:t>
            </a:r>
            <a:r>
              <a:rPr lang="it-IT" sz="1400" dirty="0" err="1"/>
              <a:t>distance</a:t>
            </a:r>
            <a:r>
              <a:rPr lang="it-IT" sz="1400" dirty="0"/>
              <a:t> from </a:t>
            </a:r>
            <a:r>
              <a:rPr lang="it-IT" sz="1400" dirty="0" err="1"/>
              <a:t>contour</a:t>
            </a:r>
            <a:r>
              <a:rPr lang="it-IT" sz="1400" dirty="0"/>
              <a:t> to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approximation</a:t>
            </a:r>
            <a:r>
              <a:rPr lang="it-IT" sz="1400"/>
              <a:t>).</a:t>
            </a:r>
            <a:r>
              <a:rPr lang="en-US" sz="1000" dirty="0"/>
              <a:t>	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79D239-6014-42B5-B438-1D2E3701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73" y="4574476"/>
            <a:ext cx="4315427" cy="12479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02755E-F274-488C-B7CB-342DA77F3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43" y="5562419"/>
            <a:ext cx="4143953" cy="1295581"/>
          </a:xfrm>
          <a:prstGeom prst="rect">
            <a:avLst/>
          </a:prstGeom>
        </p:spPr>
      </p:pic>
      <p:pic>
        <p:nvPicPr>
          <p:cNvPr id="11" name="Immagine 10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256EE35-B189-4A69-A7E8-DE429810A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16" y="5157572"/>
            <a:ext cx="440406" cy="7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Rectangle 101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BBDD8644-892B-4EA9-A282-E2701133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1" r="-1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5" name="Freeform: Shape 103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Freeform: Shape 105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E1E868-23DA-4773-BDE4-D83D2BF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64" y="914400"/>
            <a:ext cx="4485861" cy="1106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Arrow tip</a:t>
            </a:r>
          </a:p>
        </p:txBody>
      </p:sp>
      <p:sp>
        <p:nvSpPr>
          <p:cNvPr id="117" name="Rectangle 10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C33BD9-AD37-46EA-9F76-37AAF11E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563" y="2440100"/>
            <a:ext cx="4485861" cy="38348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100" b="1" dirty="0"/>
              <a:t>Which one is the tip of the arrow among 7 or 9 vertices? The tip is the point which has the biggest distance to the closest </a:t>
            </a:r>
            <a:r>
              <a:rPr lang="en-US" sz="1100" b="1" dirty="0" err="1"/>
              <a:t>neighbour</a:t>
            </a:r>
            <a:r>
              <a:rPr lang="en-US" sz="1100" b="1" dirty="0"/>
              <a:t>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1000" dirty="0" err="1"/>
              <a:t>arr_dist</a:t>
            </a:r>
            <a:r>
              <a:rPr lang="en-US" sz="1000" dirty="0"/>
              <a:t> = []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accent3"/>
                </a:solidFill>
              </a:rPr>
              <a:t>foreach</a:t>
            </a:r>
            <a:r>
              <a:rPr lang="en-US" sz="1000" dirty="0"/>
              <a:t> vertex1 </a:t>
            </a:r>
            <a:r>
              <a:rPr lang="en-US" sz="1000" dirty="0">
                <a:solidFill>
                  <a:schemeClr val="accent3"/>
                </a:solidFill>
              </a:rPr>
              <a:t>in</a:t>
            </a:r>
            <a:r>
              <a:rPr lang="en-US" sz="1000" dirty="0"/>
              <a:t> vertices </a:t>
            </a:r>
            <a:r>
              <a:rPr lang="en-US" sz="1000" dirty="0">
                <a:solidFill>
                  <a:schemeClr val="accent3"/>
                </a:solidFill>
              </a:rPr>
              <a:t>do</a:t>
            </a:r>
            <a:r>
              <a:rPr lang="en-US" sz="10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</a:t>
            </a:r>
            <a:r>
              <a:rPr lang="en-US" sz="1000" dirty="0" err="1"/>
              <a:t>min_dist</a:t>
            </a:r>
            <a:r>
              <a:rPr lang="en-US" sz="1000" dirty="0"/>
              <a:t> = </a:t>
            </a:r>
            <a:r>
              <a:rPr lang="it-IT" sz="1000" dirty="0"/>
              <a:t>∞</a:t>
            </a: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1000" dirty="0"/>
              <a:t>	</a:t>
            </a:r>
            <a:r>
              <a:rPr lang="en-US" sz="1000" dirty="0">
                <a:solidFill>
                  <a:schemeClr val="accent3"/>
                </a:solidFill>
              </a:rPr>
              <a:t>foreach</a:t>
            </a:r>
            <a:r>
              <a:rPr lang="en-US" sz="1000" dirty="0"/>
              <a:t> vertex2 </a:t>
            </a:r>
            <a:r>
              <a:rPr lang="en-US" sz="1000" dirty="0">
                <a:solidFill>
                  <a:schemeClr val="accent3"/>
                </a:solidFill>
              </a:rPr>
              <a:t>in</a:t>
            </a:r>
            <a:r>
              <a:rPr lang="en-US" sz="1000" dirty="0"/>
              <a:t> vertices </a:t>
            </a:r>
            <a:r>
              <a:rPr lang="en-US" sz="1000" dirty="0">
                <a:solidFill>
                  <a:schemeClr val="accent3"/>
                </a:solidFill>
              </a:rPr>
              <a:t>do</a:t>
            </a:r>
            <a:r>
              <a:rPr lang="en-US" sz="1000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	</a:t>
            </a:r>
            <a:r>
              <a:rPr lang="en-US" sz="1000" dirty="0" err="1"/>
              <a:t>dist_x</a:t>
            </a:r>
            <a:r>
              <a:rPr lang="en-US" sz="1000" dirty="0"/>
              <a:t> = </a:t>
            </a:r>
            <a:r>
              <a:rPr lang="en-US" sz="1000" dirty="0">
                <a:solidFill>
                  <a:schemeClr val="accent3"/>
                </a:solidFill>
              </a:rPr>
              <a:t>abs</a:t>
            </a:r>
            <a:r>
              <a:rPr lang="en-US" sz="1000" dirty="0"/>
              <a:t>(vertex1.x </a:t>
            </a:r>
            <a:r>
              <a:rPr lang="en-US" sz="1000" dirty="0">
                <a:solidFill>
                  <a:schemeClr val="accent3"/>
                </a:solidFill>
              </a:rPr>
              <a:t>-</a:t>
            </a:r>
            <a:r>
              <a:rPr lang="en-US" sz="1000" dirty="0"/>
              <a:t> vertex2.x)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	</a:t>
            </a:r>
            <a:r>
              <a:rPr lang="en-US" sz="1000" dirty="0" err="1"/>
              <a:t>dist_y</a:t>
            </a:r>
            <a:r>
              <a:rPr lang="en-US" sz="1000" dirty="0"/>
              <a:t> = </a:t>
            </a:r>
            <a:r>
              <a:rPr lang="en-US" sz="1000" dirty="0">
                <a:solidFill>
                  <a:schemeClr val="accent3"/>
                </a:solidFill>
              </a:rPr>
              <a:t>abs</a:t>
            </a:r>
            <a:r>
              <a:rPr lang="en-US" sz="1000" dirty="0"/>
              <a:t>(vertex1.y </a:t>
            </a:r>
            <a:r>
              <a:rPr lang="en-US" sz="1000" dirty="0">
                <a:solidFill>
                  <a:schemeClr val="accent3"/>
                </a:solidFill>
              </a:rPr>
              <a:t>–</a:t>
            </a:r>
            <a:r>
              <a:rPr lang="en-US" sz="1000" dirty="0"/>
              <a:t> vertex2.y)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	res = </a:t>
            </a:r>
            <a:r>
              <a:rPr lang="en-US" sz="1000" dirty="0" err="1"/>
              <a:t>dist_x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3"/>
                </a:solidFill>
              </a:rPr>
              <a:t>+</a:t>
            </a:r>
            <a:r>
              <a:rPr lang="en-US" sz="1000" dirty="0"/>
              <a:t> </a:t>
            </a:r>
            <a:r>
              <a:rPr lang="en-US" sz="1000" dirty="0" err="1"/>
              <a:t>dist_y</a:t>
            </a: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1000" dirty="0"/>
              <a:t>		</a:t>
            </a:r>
            <a:r>
              <a:rPr lang="en-US" sz="1000" dirty="0">
                <a:solidFill>
                  <a:schemeClr val="accent3"/>
                </a:solidFill>
              </a:rPr>
              <a:t>if</a:t>
            </a:r>
            <a:r>
              <a:rPr lang="en-US" sz="1000" dirty="0"/>
              <a:t> res </a:t>
            </a:r>
            <a:r>
              <a:rPr lang="en-US" sz="1000" dirty="0">
                <a:solidFill>
                  <a:schemeClr val="accent3"/>
                </a:solidFill>
              </a:rPr>
              <a:t>not</a:t>
            </a:r>
            <a:r>
              <a:rPr lang="en-US" sz="1000" dirty="0"/>
              <a:t> 0 </a:t>
            </a:r>
            <a:r>
              <a:rPr lang="en-US" sz="1000" dirty="0">
                <a:solidFill>
                  <a:schemeClr val="accent3"/>
                </a:solidFill>
              </a:rPr>
              <a:t>and</a:t>
            </a:r>
            <a:r>
              <a:rPr lang="en-US" sz="1000" dirty="0"/>
              <a:t> res </a:t>
            </a:r>
            <a:r>
              <a:rPr lang="en-US" sz="1000" dirty="0">
                <a:solidFill>
                  <a:schemeClr val="accent3"/>
                </a:solidFill>
              </a:rPr>
              <a:t>&lt;</a:t>
            </a:r>
            <a:r>
              <a:rPr lang="en-US" sz="1000" dirty="0"/>
              <a:t> </a:t>
            </a:r>
            <a:r>
              <a:rPr lang="en-US" sz="1000" dirty="0" err="1"/>
              <a:t>min_dist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3"/>
                </a:solidFill>
              </a:rPr>
              <a:t>do</a:t>
            </a:r>
            <a:r>
              <a:rPr lang="en-US" sz="10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		</a:t>
            </a:r>
            <a:r>
              <a:rPr lang="en-US" sz="1000" dirty="0" err="1"/>
              <a:t>min_dist</a:t>
            </a:r>
            <a:r>
              <a:rPr lang="en-US" sz="1000" dirty="0"/>
              <a:t> = res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	</a:t>
            </a:r>
            <a:r>
              <a:rPr lang="en-US" sz="1000" dirty="0" err="1"/>
              <a:t>arr_dist.</a:t>
            </a:r>
            <a:r>
              <a:rPr lang="en-US" sz="1000" dirty="0" err="1">
                <a:solidFill>
                  <a:schemeClr val="accent3"/>
                </a:solidFill>
              </a:rPr>
              <a:t>append</a:t>
            </a:r>
            <a:r>
              <a:rPr lang="en-US" sz="1000" dirty="0"/>
              <a:t>(</a:t>
            </a:r>
            <a:r>
              <a:rPr lang="en-US" sz="1000" dirty="0" err="1"/>
              <a:t>min_dist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indx</a:t>
            </a:r>
            <a:r>
              <a:rPr lang="en-US" sz="1000" dirty="0"/>
              <a:t> = </a:t>
            </a:r>
            <a:r>
              <a:rPr lang="en-US" sz="1000" dirty="0">
                <a:solidFill>
                  <a:schemeClr val="accent3"/>
                </a:solidFill>
              </a:rPr>
              <a:t>index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accent3"/>
                </a:solidFill>
              </a:rPr>
              <a:t>max</a:t>
            </a:r>
            <a:r>
              <a:rPr lang="en-US" sz="1000" dirty="0"/>
              <a:t>(</a:t>
            </a:r>
            <a:r>
              <a:rPr lang="en-US" sz="1000" dirty="0" err="1"/>
              <a:t>arr_dist</a:t>
            </a:r>
            <a:r>
              <a:rPr lang="en-US" sz="1000" dirty="0"/>
              <a:t>))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accent3"/>
                </a:solidFill>
              </a:rPr>
              <a:t>return</a:t>
            </a:r>
            <a:r>
              <a:rPr lang="en-US" sz="1000" dirty="0"/>
              <a:t> vertices[</a:t>
            </a:r>
            <a:r>
              <a:rPr lang="en-US" sz="1000" dirty="0" err="1"/>
              <a:t>indx</a:t>
            </a:r>
            <a:r>
              <a:rPr lang="en-US" sz="1000" dirty="0"/>
              <a:t>]	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05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BBDD8644-892B-4EA9-A282-E2701133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4" r="-2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" name="Freeform: Shape 131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E1E868-23DA-4773-BDE4-D83D2BF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Arrow direction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C33BD9-AD37-46EA-9F76-37AAF11E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5811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In order to compute the direction of the arrow, we need the x, y coordinates of the tip and the center of the arrow.</a:t>
            </a:r>
          </a:p>
          <a:p>
            <a:pPr>
              <a:lnSpc>
                <a:spcPct val="100000"/>
              </a:lnSpc>
            </a:pP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 err="1"/>
              <a:t>dist_x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accent3"/>
                </a:solidFill>
              </a:rPr>
              <a:t>abs</a:t>
            </a:r>
            <a:r>
              <a:rPr lang="en-US" sz="1400" dirty="0"/>
              <a:t>(</a:t>
            </a:r>
            <a:r>
              <a:rPr lang="en-US" sz="1400" dirty="0" err="1"/>
              <a:t>tip_x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center_x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dist_y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accent3"/>
                </a:solidFill>
              </a:rPr>
              <a:t>abs</a:t>
            </a:r>
            <a:r>
              <a:rPr lang="en-US" sz="1400" dirty="0"/>
              <a:t>(</a:t>
            </a:r>
            <a:r>
              <a:rPr lang="en-US" sz="1400" dirty="0" err="1"/>
              <a:t>tip_y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center_y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dist_x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 err="1"/>
              <a:t>dist_y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do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	if</a:t>
            </a:r>
            <a:r>
              <a:rPr lang="en-US" sz="1400" dirty="0"/>
              <a:t> </a:t>
            </a:r>
            <a:r>
              <a:rPr lang="en-US" sz="1400" dirty="0" err="1"/>
              <a:t>arrow_x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center_x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&lt;</a:t>
            </a:r>
            <a:r>
              <a:rPr lang="en-US" sz="1400" dirty="0"/>
              <a:t> 0 </a:t>
            </a:r>
            <a:r>
              <a:rPr lang="en-US" sz="1400" dirty="0">
                <a:solidFill>
                  <a:schemeClr val="accent3"/>
                </a:solidFill>
              </a:rPr>
              <a:t>do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		#Arrow pointing left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	else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do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		#Arrow pointing right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else do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	if</a:t>
            </a:r>
            <a:r>
              <a:rPr lang="en-US" sz="1400" dirty="0"/>
              <a:t> </a:t>
            </a:r>
            <a:r>
              <a:rPr lang="en-US" sz="1400" dirty="0" err="1"/>
              <a:t>arrow_y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center_y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&lt;</a:t>
            </a:r>
            <a:r>
              <a:rPr lang="en-US" sz="1400" dirty="0"/>
              <a:t> 0 </a:t>
            </a:r>
            <a:r>
              <a:rPr lang="en-US" sz="1400" dirty="0">
                <a:solidFill>
                  <a:schemeClr val="accent3"/>
                </a:solidFill>
              </a:rPr>
              <a:t>do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            		#Arrow pointing up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      	</a:t>
            </a:r>
            <a:r>
              <a:rPr lang="en-US" sz="1400" dirty="0">
                <a:solidFill>
                  <a:schemeClr val="accent3"/>
                </a:solidFill>
              </a:rPr>
              <a:t>else</a:t>
            </a:r>
            <a:r>
              <a:rPr lang="en-US" sz="1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3"/>
                </a:solidFill>
              </a:rPr>
              <a:t>            		#Arrow pointing down</a:t>
            </a:r>
          </a:p>
          <a:p>
            <a:pPr>
              <a:lnSpc>
                <a:spcPct val="100000"/>
              </a:lnSpc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922634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Neue Haas Grotesk Text Pro</vt:lpstr>
      <vt:lpstr>AccentBoxVTI</vt:lpstr>
      <vt:lpstr>Emergency exit recognizer</vt:lpstr>
      <vt:lpstr>Introduction</vt:lpstr>
      <vt:lpstr>Analysis</vt:lpstr>
      <vt:lpstr>OpenCV</vt:lpstr>
      <vt:lpstr>Image processing I</vt:lpstr>
      <vt:lpstr>Image processing II</vt:lpstr>
      <vt:lpstr>Contour approximation</vt:lpstr>
      <vt:lpstr>Arrow tip</vt:lpstr>
      <vt:lpstr>Arrow direction</vt:lpstr>
      <vt:lpstr>GUI</vt:lpstr>
      <vt:lpstr>Images</vt:lpstr>
      <vt:lpstr>Problems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exit recognizer</dc:title>
  <dc:creator>Savev David (Student Com19)</dc:creator>
  <cp:lastModifiedBy>Savev David (Student Com19)</cp:lastModifiedBy>
  <cp:revision>10</cp:revision>
  <dcterms:created xsi:type="dcterms:W3CDTF">2021-01-06T22:02:03Z</dcterms:created>
  <dcterms:modified xsi:type="dcterms:W3CDTF">2021-01-07T20:54:34Z</dcterms:modified>
</cp:coreProperties>
</file>