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cc66dd7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cc66dd7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cc66dd7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cc66dd7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2cc66dd7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2cc66dd7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cc66dd7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cc66dd7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2cc66dd7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2cc66dd7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cc66dd7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cc66dd7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cc66dd7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cc66dd7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2cc66dd7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2cc66dd7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2cc66dd7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2cc66dd7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ynative.com/install-mysql-connector-python/" TargetMode="External"/><Relationship Id="rId4" Type="http://schemas.openxmlformats.org/officeDocument/2006/relationships/hyperlink" Target="https://pynative.com/python-cursor-fetchall-fetchmany-fetchone-to-read-rows-from-table/" TargetMode="External"/><Relationship Id="rId5" Type="http://schemas.openxmlformats.org/officeDocument/2006/relationships/hyperlink" Target="https://pynative.com/python-cursor-fetchall-fetchmany-fetchone-to-read-rows-from-t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lnSpc>
                <a:spcPct val="115000"/>
              </a:lnSpc>
              <a:spcBef>
                <a:spcPts val="1500"/>
              </a:spcBef>
              <a:spcAft>
                <a:spcPts val="0"/>
              </a:spcAft>
              <a:buClr>
                <a:schemeClr val="dk1"/>
              </a:buClr>
              <a:buSzPts val="1100"/>
              <a:buFont typeface="Arial"/>
              <a:buNone/>
            </a:pPr>
            <a:r>
              <a:rPr lang="en" sz="2600">
                <a:latin typeface="Times New Roman"/>
                <a:ea typeface="Times New Roman"/>
                <a:cs typeface="Times New Roman"/>
                <a:sym typeface="Times New Roman"/>
              </a:rPr>
              <a:t>CSC 520</a:t>
            </a:r>
            <a:endParaRPr sz="2600">
              <a:latin typeface="Times New Roman"/>
              <a:ea typeface="Times New Roman"/>
              <a:cs typeface="Times New Roman"/>
              <a:sym typeface="Times New Roman"/>
            </a:endParaRPr>
          </a:p>
          <a:p>
            <a:pPr indent="0" lvl="0" marL="0" rtl="0" algn="ctr">
              <a:lnSpc>
                <a:spcPct val="115000"/>
              </a:lnSpc>
              <a:spcBef>
                <a:spcPts val="1500"/>
              </a:spcBef>
              <a:spcAft>
                <a:spcPts val="800"/>
              </a:spcAft>
              <a:buClr>
                <a:schemeClr val="dk1"/>
              </a:buClr>
              <a:buSzPts val="1100"/>
              <a:buFont typeface="Arial"/>
              <a:buNone/>
            </a:pPr>
            <a:r>
              <a:rPr lang="en" sz="2600">
                <a:latin typeface="Times New Roman"/>
                <a:ea typeface="Times New Roman"/>
                <a:cs typeface="Times New Roman"/>
                <a:sym typeface="Times New Roman"/>
              </a:rPr>
              <a:t>Python Programming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900">
                <a:solidFill>
                  <a:srgbClr val="38761D"/>
                </a:solidFill>
              </a:rPr>
              <a:t>  WORD</a:t>
            </a:r>
            <a:r>
              <a:rPr b="1" lang="en" sz="3900">
                <a:solidFill>
                  <a:srgbClr val="38761D"/>
                </a:solidFill>
              </a:rPr>
              <a:t>LE</a:t>
            </a:r>
            <a:endParaRPr b="1" sz="39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76100"/>
            <a:ext cx="8520600" cy="572700"/>
          </a:xfrm>
          <a:prstGeom prst="rect">
            <a:avLst/>
          </a:prstGeom>
        </p:spPr>
        <p:txBody>
          <a:bodyPr anchorCtr="0" anchor="b" bIns="91425" lIns="91425" spcFirstLastPara="1" rIns="91425" wrap="square" tIns="91425">
            <a:noAutofit/>
          </a:bodyPr>
          <a:lstStyle/>
          <a:p>
            <a:pPr indent="457200" lvl="0" marL="457200" rtl="0" algn="l">
              <a:lnSpc>
                <a:spcPct val="115000"/>
              </a:lnSpc>
              <a:spcBef>
                <a:spcPts val="1800"/>
              </a:spcBef>
              <a:spcAft>
                <a:spcPts val="400"/>
              </a:spcAft>
              <a:buClr>
                <a:schemeClr val="dk1"/>
              </a:buClr>
              <a:buSzPts val="1100"/>
              <a:buFont typeface="Arial"/>
              <a:buNone/>
            </a:pPr>
            <a:r>
              <a:rPr lang="en" sz="1400">
                <a:solidFill>
                  <a:srgbClr val="38761D"/>
                </a:solidFill>
                <a:latin typeface="Times New Roman"/>
                <a:ea typeface="Times New Roman"/>
                <a:cs typeface="Times New Roman"/>
                <a:sym typeface="Times New Roman"/>
              </a:rPr>
              <a:t>Project Supervisor - Professor Faramarz Mortezale</a:t>
            </a:r>
            <a:endParaRPr sz="2088"/>
          </a:p>
        </p:txBody>
      </p:sp>
      <p:sp>
        <p:nvSpPr>
          <p:cNvPr id="69" name="Google Shape;69;p14"/>
          <p:cNvSpPr txBox="1"/>
          <p:nvPr>
            <p:ph idx="1" type="body"/>
          </p:nvPr>
        </p:nvSpPr>
        <p:spPr>
          <a:xfrm>
            <a:off x="311700" y="795625"/>
            <a:ext cx="8520600" cy="42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0" name="Google Shape;70;p14"/>
          <p:cNvPicPr preferRelativeResize="0"/>
          <p:nvPr/>
        </p:nvPicPr>
        <p:blipFill>
          <a:blip r:embed="rId3">
            <a:alphaModFix/>
          </a:blip>
          <a:stretch>
            <a:fillRect/>
          </a:stretch>
        </p:blipFill>
        <p:spPr>
          <a:xfrm>
            <a:off x="1967750" y="888100"/>
            <a:ext cx="4600575" cy="409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Wordle game introduction</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rgbClr val="333333"/>
                </a:solidFill>
                <a:latin typeface="Arial"/>
                <a:ea typeface="Arial"/>
                <a:cs typeface="Arial"/>
                <a:sym typeface="Arial"/>
              </a:rPr>
              <a:t>What Is Wordle and How to Play? </a:t>
            </a:r>
            <a:endParaRPr sz="1900">
              <a:solidFill>
                <a:srgbClr val="333333"/>
              </a:solidFill>
              <a:latin typeface="Arial"/>
              <a:ea typeface="Arial"/>
              <a:cs typeface="Arial"/>
              <a:sym typeface="Arial"/>
            </a:endParaRPr>
          </a:p>
          <a:p>
            <a:pPr indent="0" lvl="0" marL="0" rtl="0" algn="l">
              <a:lnSpc>
                <a:spcPct val="100000"/>
              </a:lnSpc>
              <a:spcBef>
                <a:spcPts val="600"/>
              </a:spcBef>
              <a:spcAft>
                <a:spcPts val="0"/>
              </a:spcAft>
              <a:buNone/>
            </a:pPr>
            <a:r>
              <a:t/>
            </a:r>
            <a:endParaRPr sz="1900">
              <a:solidFill>
                <a:srgbClr val="333333"/>
              </a:solidFill>
              <a:latin typeface="Arial"/>
              <a:ea typeface="Arial"/>
              <a:cs typeface="Arial"/>
              <a:sym typeface="Arial"/>
            </a:endParaRPr>
          </a:p>
          <a:p>
            <a:pPr indent="0" lvl="0" marL="0" rtl="0" algn="l">
              <a:lnSpc>
                <a:spcPct val="100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“Wordle” is a game where the player tries to guess a dictionary word based on the hints that will be provided to the player in Wordle.</a:t>
            </a:r>
            <a:endParaRPr sz="1500">
              <a:latin typeface="Times New Roman"/>
              <a:ea typeface="Times New Roman"/>
              <a:cs typeface="Times New Roman"/>
              <a:sym typeface="Times New Roman"/>
            </a:endParaRPr>
          </a:p>
          <a:p>
            <a:pPr indent="457200" lvl="0" marL="320040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Once the player guesses the word, the input letters will be reflected as yellow,gray or green tiles. For example, a </a:t>
            </a:r>
            <a:r>
              <a:rPr b="1" lang="en" sz="1500">
                <a:solidFill>
                  <a:srgbClr val="00B050"/>
                </a:solidFill>
                <a:highlight>
                  <a:srgbClr val="FFFFFF"/>
                </a:highlight>
                <a:latin typeface="Georgia"/>
                <a:ea typeface="Georgia"/>
                <a:cs typeface="Georgia"/>
                <a:sym typeface="Georgia"/>
              </a:rPr>
              <a:t>green tile</a:t>
            </a:r>
            <a:r>
              <a:rPr lang="en" sz="1500">
                <a:solidFill>
                  <a:srgbClr val="00B050"/>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means that the player predicted the correct placement of a letter in the correct word.</a:t>
            </a:r>
            <a:r>
              <a:rPr lang="en" sz="1500">
                <a:latin typeface="Times New Roman"/>
                <a:ea typeface="Times New Roman"/>
                <a:cs typeface="Times New Roman"/>
                <a:sym typeface="Times New Roman"/>
              </a:rPr>
              <a:t> </a:t>
            </a:r>
            <a:r>
              <a:rPr lang="en" sz="1500">
                <a:solidFill>
                  <a:srgbClr val="292929"/>
                </a:solidFill>
                <a:highlight>
                  <a:srgbClr val="FFFFFF"/>
                </a:highlight>
                <a:latin typeface="Georgia"/>
                <a:ea typeface="Georgia"/>
                <a:cs typeface="Georgia"/>
                <a:sym typeface="Georgia"/>
              </a:rPr>
              <a:t>A </a:t>
            </a:r>
            <a:r>
              <a:rPr b="1" lang="en" sz="1500">
                <a:solidFill>
                  <a:srgbClr val="FFC000"/>
                </a:solidFill>
                <a:highlight>
                  <a:srgbClr val="FFFFFF"/>
                </a:highlight>
                <a:latin typeface="Georgia"/>
                <a:ea typeface="Georgia"/>
                <a:cs typeface="Georgia"/>
                <a:sym typeface="Georgia"/>
              </a:rPr>
              <a:t>yellow tile </a:t>
            </a:r>
            <a:r>
              <a:rPr lang="en" sz="1500">
                <a:solidFill>
                  <a:srgbClr val="292929"/>
                </a:solidFill>
                <a:highlight>
                  <a:srgbClr val="FFFFFF"/>
                </a:highlight>
                <a:latin typeface="Georgia"/>
                <a:ea typeface="Georgia"/>
                <a:cs typeface="Georgia"/>
                <a:sym typeface="Georgia"/>
              </a:rPr>
              <a:t>means that the letter is present in the correct word, but the letter is in the wrong position. The </a:t>
            </a:r>
            <a:r>
              <a:rPr b="1" lang="en" sz="1500">
                <a:solidFill>
                  <a:srgbClr val="7F7F7F"/>
                </a:solidFill>
                <a:highlight>
                  <a:srgbClr val="FFFFFF"/>
                </a:highlight>
                <a:latin typeface="Georgia"/>
                <a:ea typeface="Georgia"/>
                <a:cs typeface="Georgia"/>
                <a:sym typeface="Georgia"/>
              </a:rPr>
              <a:t>gray tile</a:t>
            </a:r>
            <a:r>
              <a:rPr lang="en" sz="1500">
                <a:solidFill>
                  <a:srgbClr val="292929"/>
                </a:solidFill>
                <a:highlight>
                  <a:srgbClr val="FFFFFF"/>
                </a:highlight>
                <a:latin typeface="Georgia"/>
                <a:ea typeface="Georgia"/>
                <a:cs typeface="Georgia"/>
                <a:sym typeface="Georgia"/>
              </a:rPr>
              <a:t> means a letter does not exist in the correct word. </a:t>
            </a:r>
            <a:endParaRPr sz="1900">
              <a:solidFill>
                <a:srgbClr val="3333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 requirements to create game</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333333"/>
              </a:buClr>
              <a:buSzPts val="2000"/>
              <a:buFont typeface="Roboto"/>
              <a:buAutoNum type="arabicPeriod"/>
            </a:pPr>
            <a:r>
              <a:rPr lang="en" sz="2000">
                <a:solidFill>
                  <a:srgbClr val="333333"/>
                </a:solidFill>
                <a:highlight>
                  <a:srgbClr val="FEFEFE"/>
                </a:highlight>
                <a:latin typeface="Roboto"/>
                <a:ea typeface="Roboto"/>
                <a:cs typeface="Roboto"/>
                <a:sym typeface="Roboto"/>
              </a:rPr>
              <a:t>Python MySQL Database Connection using MySQL Connector</a:t>
            </a:r>
            <a:endParaRPr sz="2000">
              <a:solidFill>
                <a:srgbClr val="333333"/>
              </a:solidFill>
              <a:highlight>
                <a:srgbClr val="FEFEFE"/>
              </a:highlight>
              <a:latin typeface="Roboto"/>
              <a:ea typeface="Roboto"/>
              <a:cs typeface="Roboto"/>
              <a:sym typeface="Roboto"/>
            </a:endParaRPr>
          </a:p>
          <a:p>
            <a:pPr indent="-355600" lvl="0" marL="457200" rtl="0" algn="l">
              <a:spcBef>
                <a:spcPts val="0"/>
              </a:spcBef>
              <a:spcAft>
                <a:spcPts val="0"/>
              </a:spcAft>
              <a:buClr>
                <a:srgbClr val="333333"/>
              </a:buClr>
              <a:buSzPts val="2000"/>
              <a:buFont typeface="Roboto"/>
              <a:buAutoNum type="arabicPeriod"/>
            </a:pPr>
            <a:r>
              <a:rPr lang="en"/>
              <a:t>Python Tkinter to create GUI</a:t>
            </a:r>
            <a:endParaRPr/>
          </a:p>
          <a:p>
            <a:pPr indent="-342900" lvl="0" marL="457200" rtl="0" algn="l">
              <a:spcBef>
                <a:spcPts val="0"/>
              </a:spcBef>
              <a:spcAft>
                <a:spcPts val="0"/>
              </a:spcAft>
              <a:buSzPts val="1800"/>
              <a:buAutoNum type="arabicPeriod"/>
            </a:pPr>
            <a:r>
              <a:t/>
            </a:r>
            <a:endParaRPr/>
          </a:p>
          <a:p>
            <a:pPr indent="0" lvl="0" marL="457200" rtl="0" algn="l">
              <a:spcBef>
                <a:spcPts val="1200"/>
              </a:spcBef>
              <a:spcAft>
                <a:spcPts val="1200"/>
              </a:spcAft>
              <a:buNone/>
            </a:pPr>
            <a:r>
              <a:t/>
            </a:r>
            <a:endParaRPr sz="2700">
              <a:solidFill>
                <a:srgbClr val="333333"/>
              </a:solidFill>
              <a:highlight>
                <a:srgbClr val="FEFEFE"/>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9150"/>
            <a:ext cx="8520600" cy="1098000"/>
          </a:xfrm>
          <a:prstGeom prst="rect">
            <a:avLst/>
          </a:prstGeom>
        </p:spPr>
        <p:txBody>
          <a:bodyPr anchorCtr="0" anchor="b" bIns="91425" lIns="91425" spcFirstLastPara="1" rIns="91425" wrap="square" tIns="91425">
            <a:normAutofit/>
          </a:bodyPr>
          <a:lstStyle/>
          <a:p>
            <a:pPr indent="0" lvl="0" marL="0" rtl="0" algn="l">
              <a:spcBef>
                <a:spcPts val="0"/>
              </a:spcBef>
              <a:spcAft>
                <a:spcPts val="1500"/>
              </a:spcAft>
              <a:buNone/>
            </a:pPr>
            <a:r>
              <a:rPr b="1" lang="en" sz="2700">
                <a:solidFill>
                  <a:srgbClr val="333333"/>
                </a:solidFill>
                <a:highlight>
                  <a:srgbClr val="FEFEFE"/>
                </a:highlight>
                <a:latin typeface="Roboto"/>
                <a:ea typeface="Roboto"/>
                <a:cs typeface="Roboto"/>
                <a:sym typeface="Roboto"/>
              </a:rPr>
              <a:t>Python MySQL Database Connection using MySQL Connector</a:t>
            </a:r>
            <a:endParaRPr sz="1100"/>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300">
                <a:solidFill>
                  <a:srgbClr val="222222"/>
                </a:solidFill>
                <a:highlight>
                  <a:srgbClr val="FEFEFE"/>
                </a:highlight>
                <a:latin typeface="Roboto"/>
                <a:ea typeface="Roboto"/>
                <a:cs typeface="Roboto"/>
                <a:sym typeface="Roboto"/>
              </a:rPr>
              <a:t>In Python, We can use the following modules to communicate with MySQL.</a:t>
            </a:r>
            <a:endParaRPr sz="1300">
              <a:solidFill>
                <a:srgbClr val="222222"/>
              </a:solidFill>
              <a:highlight>
                <a:srgbClr val="FEFEFE"/>
              </a:highlight>
              <a:latin typeface="Roboto"/>
              <a:ea typeface="Roboto"/>
              <a:cs typeface="Roboto"/>
              <a:sym typeface="Roboto"/>
            </a:endParaRPr>
          </a:p>
          <a:p>
            <a:pPr indent="-311150" lvl="0" marL="838200" rtl="0" algn="l">
              <a:spcBef>
                <a:spcPts val="1500"/>
              </a:spcBef>
              <a:spcAft>
                <a:spcPts val="0"/>
              </a:spcAft>
              <a:buClr>
                <a:srgbClr val="222222"/>
              </a:buClr>
              <a:buSzPts val="1300"/>
              <a:buFont typeface="Roboto"/>
              <a:buChar char="●"/>
            </a:pPr>
            <a:r>
              <a:rPr lang="en" sz="1300">
                <a:solidFill>
                  <a:srgbClr val="6C0B24"/>
                </a:solidFill>
                <a:highlight>
                  <a:srgbClr val="F9F2F4"/>
                </a:highlight>
                <a:latin typeface="Courier New"/>
                <a:ea typeface="Courier New"/>
                <a:cs typeface="Courier New"/>
                <a:sym typeface="Courier New"/>
              </a:rPr>
              <a:t>MySQL Connector Python</a:t>
            </a:r>
            <a:endParaRPr sz="1300">
              <a:solidFill>
                <a:srgbClr val="6C0B24"/>
              </a:solidFill>
              <a:highlight>
                <a:srgbClr val="F9F2F4"/>
              </a:highlight>
              <a:latin typeface="Courier New"/>
              <a:ea typeface="Courier New"/>
              <a:cs typeface="Courier New"/>
              <a:sym typeface="Courier New"/>
            </a:endParaRPr>
          </a:p>
          <a:p>
            <a:pPr indent="-311150" lvl="0" marL="838200" rtl="0" algn="l">
              <a:spcBef>
                <a:spcPts val="0"/>
              </a:spcBef>
              <a:spcAft>
                <a:spcPts val="0"/>
              </a:spcAft>
              <a:buClr>
                <a:srgbClr val="222222"/>
              </a:buClr>
              <a:buSzPts val="1300"/>
              <a:buFont typeface="Roboto"/>
              <a:buChar char="●"/>
            </a:pPr>
            <a:r>
              <a:rPr lang="en" sz="1300">
                <a:solidFill>
                  <a:srgbClr val="6C0B24"/>
                </a:solidFill>
                <a:highlight>
                  <a:srgbClr val="F9F2F4"/>
                </a:highlight>
                <a:latin typeface="Courier New"/>
                <a:ea typeface="Courier New"/>
                <a:cs typeface="Courier New"/>
                <a:sym typeface="Courier New"/>
              </a:rPr>
              <a:t>PyMySQL</a:t>
            </a:r>
            <a:endParaRPr sz="1300">
              <a:solidFill>
                <a:srgbClr val="6C0B24"/>
              </a:solidFill>
              <a:highlight>
                <a:srgbClr val="F9F2F4"/>
              </a:highlight>
              <a:latin typeface="Courier New"/>
              <a:ea typeface="Courier New"/>
              <a:cs typeface="Courier New"/>
              <a:sym typeface="Courier New"/>
            </a:endParaRPr>
          </a:p>
          <a:p>
            <a:pPr indent="-311150" lvl="0" marL="838200" rtl="0" algn="l">
              <a:spcBef>
                <a:spcPts val="0"/>
              </a:spcBef>
              <a:spcAft>
                <a:spcPts val="0"/>
              </a:spcAft>
              <a:buClr>
                <a:srgbClr val="222222"/>
              </a:buClr>
              <a:buSzPts val="1300"/>
              <a:buFont typeface="Roboto"/>
              <a:buChar char="●"/>
            </a:pPr>
            <a:r>
              <a:rPr lang="en" sz="1300">
                <a:solidFill>
                  <a:srgbClr val="6C0B24"/>
                </a:solidFill>
                <a:highlight>
                  <a:srgbClr val="F9F2F4"/>
                </a:highlight>
                <a:latin typeface="Courier New"/>
                <a:ea typeface="Courier New"/>
                <a:cs typeface="Courier New"/>
                <a:sym typeface="Courier New"/>
              </a:rPr>
              <a:t>MySQLDB</a:t>
            </a:r>
            <a:endParaRPr sz="1300">
              <a:solidFill>
                <a:srgbClr val="6C0B24"/>
              </a:solidFill>
              <a:highlight>
                <a:srgbClr val="F9F2F4"/>
              </a:highlight>
              <a:latin typeface="Courier New"/>
              <a:ea typeface="Courier New"/>
              <a:cs typeface="Courier New"/>
              <a:sym typeface="Courier New"/>
            </a:endParaRPr>
          </a:p>
          <a:p>
            <a:pPr indent="-311150" lvl="0" marL="838200" rtl="0" algn="l">
              <a:spcBef>
                <a:spcPts val="0"/>
              </a:spcBef>
              <a:spcAft>
                <a:spcPts val="0"/>
              </a:spcAft>
              <a:buClr>
                <a:srgbClr val="222222"/>
              </a:buClr>
              <a:buSzPts val="1300"/>
              <a:buFont typeface="Roboto"/>
              <a:buChar char="●"/>
            </a:pPr>
            <a:r>
              <a:rPr lang="en" sz="1300">
                <a:solidFill>
                  <a:srgbClr val="6C0B24"/>
                </a:solidFill>
                <a:highlight>
                  <a:srgbClr val="F9F2F4"/>
                </a:highlight>
                <a:latin typeface="Courier New"/>
                <a:ea typeface="Courier New"/>
                <a:cs typeface="Courier New"/>
                <a:sym typeface="Courier New"/>
              </a:rPr>
              <a:t>MySqlClient</a:t>
            </a:r>
            <a:endParaRPr sz="1300">
              <a:solidFill>
                <a:srgbClr val="6C0B24"/>
              </a:solidFill>
              <a:highlight>
                <a:srgbClr val="F9F2F4"/>
              </a:highlight>
              <a:latin typeface="Courier New"/>
              <a:ea typeface="Courier New"/>
              <a:cs typeface="Courier New"/>
              <a:sym typeface="Courier New"/>
            </a:endParaRPr>
          </a:p>
          <a:p>
            <a:pPr indent="-311150" lvl="0" marL="838200" rtl="0" algn="l">
              <a:spcBef>
                <a:spcPts val="0"/>
              </a:spcBef>
              <a:spcAft>
                <a:spcPts val="0"/>
              </a:spcAft>
              <a:buClr>
                <a:srgbClr val="222222"/>
              </a:buClr>
              <a:buSzPts val="1300"/>
              <a:buFont typeface="Roboto"/>
              <a:buChar char="●"/>
            </a:pPr>
            <a:r>
              <a:rPr lang="en" sz="1300">
                <a:solidFill>
                  <a:srgbClr val="6C0B24"/>
                </a:solidFill>
                <a:highlight>
                  <a:srgbClr val="F9F2F4"/>
                </a:highlight>
                <a:latin typeface="Courier New"/>
                <a:ea typeface="Courier New"/>
                <a:cs typeface="Courier New"/>
                <a:sym typeface="Courier New"/>
              </a:rPr>
              <a:t>OurSQL</a:t>
            </a:r>
            <a:endParaRPr sz="1300">
              <a:solidFill>
                <a:srgbClr val="6C0B24"/>
              </a:solidFill>
              <a:highlight>
                <a:srgbClr val="F9F2F4"/>
              </a:highlight>
              <a:latin typeface="Courier New"/>
              <a:ea typeface="Courier New"/>
              <a:cs typeface="Courier New"/>
              <a:sym typeface="Courier New"/>
            </a:endParaRPr>
          </a:p>
          <a:p>
            <a:pPr indent="0" lvl="0" marL="0" rtl="0" algn="l">
              <a:spcBef>
                <a:spcPts val="3600"/>
              </a:spcBef>
              <a:spcAft>
                <a:spcPts val="0"/>
              </a:spcAft>
              <a:buNone/>
            </a:pPr>
            <a:r>
              <a:rPr lang="en" sz="1300">
                <a:solidFill>
                  <a:srgbClr val="222222"/>
                </a:solidFill>
                <a:highlight>
                  <a:srgbClr val="FEFEFE"/>
                </a:highlight>
                <a:latin typeface="Roboto"/>
                <a:ea typeface="Roboto"/>
                <a:cs typeface="Roboto"/>
                <a:sym typeface="Roboto"/>
              </a:rPr>
              <a:t>You can choose any of the above modules as per your requirements. The way of accessing the MySQL database remains the same. We have created this project on the MySQL Connector Python.</a:t>
            </a:r>
            <a:endParaRPr sz="1300">
              <a:solidFill>
                <a:srgbClr val="6C0B24"/>
              </a:solidFill>
              <a:highlight>
                <a:srgbClr val="F9F2F4"/>
              </a:highlight>
              <a:latin typeface="Courier New"/>
              <a:ea typeface="Courier New"/>
              <a:cs typeface="Courier New"/>
              <a:sym typeface="Courier New"/>
            </a:endParaRPr>
          </a:p>
          <a:p>
            <a:pPr indent="0" lvl="0" marL="0" rtl="0" algn="l">
              <a:spcBef>
                <a:spcPts val="3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94" name="Google Shape;94;p18"/>
          <p:cNvSpPr txBox="1"/>
          <p:nvPr>
            <p:ph idx="1" type="body"/>
          </p:nvPr>
        </p:nvSpPr>
        <p:spPr>
          <a:xfrm>
            <a:off x="311700" y="163875"/>
            <a:ext cx="8520600" cy="441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440"/>
              <a:buFont typeface="Arial"/>
              <a:buNone/>
            </a:pPr>
            <a:r>
              <a:rPr b="1" lang="en" sz="1120">
                <a:solidFill>
                  <a:srgbClr val="222222"/>
                </a:solidFill>
                <a:highlight>
                  <a:srgbClr val="FEFEFE"/>
                </a:highlight>
                <a:latin typeface="Roboto"/>
                <a:ea typeface="Roboto"/>
                <a:cs typeface="Roboto"/>
                <a:sym typeface="Roboto"/>
              </a:rPr>
              <a:t>Advantages and benefits of MySQL Connector Python: –</a:t>
            </a:r>
            <a:endParaRPr b="1" sz="1120">
              <a:solidFill>
                <a:srgbClr val="222222"/>
              </a:solidFill>
              <a:highlight>
                <a:srgbClr val="FEFEFE"/>
              </a:highlight>
              <a:latin typeface="Roboto"/>
              <a:ea typeface="Roboto"/>
              <a:cs typeface="Roboto"/>
              <a:sym typeface="Roboto"/>
            </a:endParaRPr>
          </a:p>
          <a:p>
            <a:pPr indent="-299719" lvl="0" marL="838200" rtl="0" algn="l">
              <a:lnSpc>
                <a:spcPct val="105000"/>
              </a:lnSpc>
              <a:spcBef>
                <a:spcPts val="1500"/>
              </a:spcBef>
              <a:spcAft>
                <a:spcPts val="0"/>
              </a:spcAft>
              <a:buClr>
                <a:srgbClr val="222222"/>
              </a:buClr>
              <a:buSzPts val="1120"/>
              <a:buFont typeface="Roboto"/>
              <a:buChar char="●"/>
            </a:pPr>
            <a:r>
              <a:rPr lang="en" sz="1120">
                <a:solidFill>
                  <a:srgbClr val="222222"/>
                </a:solidFill>
                <a:highlight>
                  <a:srgbClr val="FEFEFE"/>
                </a:highlight>
                <a:latin typeface="Roboto"/>
                <a:ea typeface="Roboto"/>
                <a:cs typeface="Roboto"/>
                <a:sym typeface="Roboto"/>
              </a:rPr>
              <a:t>MySQL Connector Python is written in pure Python, and it is self-sufficient to execute database queries through Python.</a:t>
            </a:r>
            <a:endParaRPr sz="1120">
              <a:solidFill>
                <a:srgbClr val="222222"/>
              </a:solidFill>
              <a:highlight>
                <a:srgbClr val="FEFEFE"/>
              </a:highlight>
              <a:latin typeface="Roboto"/>
              <a:ea typeface="Roboto"/>
              <a:cs typeface="Roboto"/>
              <a:sym typeface="Roboto"/>
            </a:endParaRPr>
          </a:p>
          <a:p>
            <a:pPr indent="-299719" lvl="0" marL="838200" rtl="0" algn="l">
              <a:lnSpc>
                <a:spcPct val="105000"/>
              </a:lnSpc>
              <a:spcBef>
                <a:spcPts val="0"/>
              </a:spcBef>
              <a:spcAft>
                <a:spcPts val="0"/>
              </a:spcAft>
              <a:buClr>
                <a:srgbClr val="222222"/>
              </a:buClr>
              <a:buSzPts val="1120"/>
              <a:buFont typeface="Roboto"/>
              <a:buChar char="●"/>
            </a:pPr>
            <a:r>
              <a:rPr lang="en" sz="1120">
                <a:solidFill>
                  <a:srgbClr val="222222"/>
                </a:solidFill>
                <a:highlight>
                  <a:srgbClr val="FEFEFE"/>
                </a:highlight>
                <a:latin typeface="Roboto"/>
                <a:ea typeface="Roboto"/>
                <a:cs typeface="Roboto"/>
                <a:sym typeface="Roboto"/>
              </a:rPr>
              <a:t>It is an official Oracle-supported driver to work with MySQL and Python.</a:t>
            </a:r>
            <a:endParaRPr sz="1120">
              <a:solidFill>
                <a:srgbClr val="222222"/>
              </a:solidFill>
              <a:highlight>
                <a:srgbClr val="FEFEFE"/>
              </a:highlight>
              <a:latin typeface="Roboto"/>
              <a:ea typeface="Roboto"/>
              <a:cs typeface="Roboto"/>
              <a:sym typeface="Roboto"/>
            </a:endParaRPr>
          </a:p>
          <a:p>
            <a:pPr indent="-299719" lvl="0" marL="838200" rtl="0" algn="l">
              <a:lnSpc>
                <a:spcPct val="105000"/>
              </a:lnSpc>
              <a:spcBef>
                <a:spcPts val="0"/>
              </a:spcBef>
              <a:spcAft>
                <a:spcPts val="0"/>
              </a:spcAft>
              <a:buClr>
                <a:srgbClr val="222222"/>
              </a:buClr>
              <a:buSzPts val="1120"/>
              <a:buFont typeface="Roboto"/>
              <a:buChar char="●"/>
            </a:pPr>
            <a:r>
              <a:rPr lang="en" sz="1120">
                <a:solidFill>
                  <a:srgbClr val="222222"/>
                </a:solidFill>
                <a:highlight>
                  <a:srgbClr val="FEFEFE"/>
                </a:highlight>
                <a:latin typeface="Roboto"/>
                <a:ea typeface="Roboto"/>
                <a:cs typeface="Roboto"/>
                <a:sym typeface="Roboto"/>
              </a:rPr>
              <a:t>It is Python 3 compatible, actively maintained.</a:t>
            </a:r>
            <a:endParaRPr sz="1120">
              <a:solidFill>
                <a:srgbClr val="222222"/>
              </a:solidFill>
              <a:highlight>
                <a:srgbClr val="FEFEFE"/>
              </a:highlight>
              <a:latin typeface="Roboto"/>
              <a:ea typeface="Roboto"/>
              <a:cs typeface="Roboto"/>
              <a:sym typeface="Roboto"/>
            </a:endParaRPr>
          </a:p>
          <a:p>
            <a:pPr indent="0" lvl="0" marL="0" rtl="0" algn="l">
              <a:lnSpc>
                <a:spcPct val="105000"/>
              </a:lnSpc>
              <a:spcBef>
                <a:spcPts val="3600"/>
              </a:spcBef>
              <a:spcAft>
                <a:spcPts val="0"/>
              </a:spcAft>
              <a:buSzPts val="440"/>
              <a:buNone/>
            </a:pPr>
            <a:r>
              <a:rPr lang="en" sz="1120">
                <a:solidFill>
                  <a:srgbClr val="222222"/>
                </a:solidFill>
                <a:highlight>
                  <a:srgbClr val="FEFEFE"/>
                </a:highlight>
                <a:latin typeface="Roboto"/>
                <a:ea typeface="Roboto"/>
                <a:cs typeface="Roboto"/>
                <a:sym typeface="Roboto"/>
              </a:rPr>
              <a:t>You need to know the following detail of the MySQL server to perform the connection from Python.</a:t>
            </a:r>
            <a:endParaRPr sz="1120">
              <a:solidFill>
                <a:srgbClr val="222222"/>
              </a:solidFill>
              <a:highlight>
                <a:srgbClr val="FEFEFE"/>
              </a:highlight>
              <a:latin typeface="Roboto"/>
              <a:ea typeface="Roboto"/>
              <a:cs typeface="Roboto"/>
              <a:sym typeface="Roboto"/>
            </a:endParaRPr>
          </a:p>
          <a:p>
            <a:pPr indent="0" lvl="0" marL="0" rtl="0" algn="l">
              <a:lnSpc>
                <a:spcPct val="190000"/>
              </a:lnSpc>
              <a:spcBef>
                <a:spcPts val="1200"/>
              </a:spcBef>
              <a:spcAft>
                <a:spcPts val="0"/>
              </a:spcAft>
              <a:buSzPts val="440"/>
              <a:buNone/>
            </a:pPr>
            <a:r>
              <a:rPr b="1" lang="en" sz="1120">
                <a:solidFill>
                  <a:srgbClr val="111111"/>
                </a:solidFill>
                <a:highlight>
                  <a:srgbClr val="FEFEFE"/>
                </a:highlight>
                <a:latin typeface="Roboto"/>
                <a:ea typeface="Roboto"/>
                <a:cs typeface="Roboto"/>
                <a:sym typeface="Roboto"/>
              </a:rPr>
              <a:t>Argument				Description</a:t>
            </a:r>
            <a:endParaRPr b="1" sz="1120">
              <a:solidFill>
                <a:srgbClr val="111111"/>
              </a:solidFill>
              <a:highlight>
                <a:srgbClr val="FEFEFE"/>
              </a:highlight>
              <a:latin typeface="Roboto"/>
              <a:ea typeface="Roboto"/>
              <a:cs typeface="Roboto"/>
              <a:sym typeface="Roboto"/>
            </a:endParaRPr>
          </a:p>
          <a:p>
            <a:pPr indent="0" lvl="0" marL="0" rtl="0" algn="l">
              <a:lnSpc>
                <a:spcPct val="190000"/>
              </a:lnSpc>
              <a:spcBef>
                <a:spcPts val="200"/>
              </a:spcBef>
              <a:spcAft>
                <a:spcPts val="0"/>
              </a:spcAft>
              <a:buSzPts val="440"/>
              <a:buNone/>
            </a:pPr>
            <a:r>
              <a:rPr lang="en" sz="1120">
                <a:solidFill>
                  <a:srgbClr val="222222"/>
                </a:solidFill>
                <a:highlight>
                  <a:srgbClr val="FEFEFE"/>
                </a:highlight>
                <a:latin typeface="Roboto"/>
                <a:ea typeface="Roboto"/>
                <a:cs typeface="Roboto"/>
                <a:sym typeface="Roboto"/>
              </a:rPr>
              <a:t>Username	The username that you use to work with MySQL Server. The default username for the MySQL database is a </a:t>
            </a:r>
            <a:r>
              <a:rPr b="1" lang="en" sz="1120">
                <a:solidFill>
                  <a:srgbClr val="222222"/>
                </a:solidFill>
                <a:highlight>
                  <a:srgbClr val="FEFEFE"/>
                </a:highlight>
                <a:latin typeface="Roboto"/>
                <a:ea typeface="Roboto"/>
                <a:cs typeface="Roboto"/>
                <a:sym typeface="Roboto"/>
              </a:rPr>
              <a:t>root</a:t>
            </a:r>
            <a:r>
              <a:rPr lang="en" sz="1120">
                <a:solidFill>
                  <a:srgbClr val="222222"/>
                </a:solidFill>
                <a:highlight>
                  <a:srgbClr val="FEFEFE"/>
                </a:highlight>
                <a:latin typeface="Roboto"/>
                <a:ea typeface="Roboto"/>
                <a:cs typeface="Roboto"/>
                <a:sym typeface="Roboto"/>
              </a:rPr>
              <a:t>.</a:t>
            </a:r>
            <a:endParaRPr sz="1120">
              <a:solidFill>
                <a:srgbClr val="222222"/>
              </a:solidFill>
              <a:highlight>
                <a:srgbClr val="FEFEFE"/>
              </a:highlight>
              <a:latin typeface="Roboto"/>
              <a:ea typeface="Roboto"/>
              <a:cs typeface="Roboto"/>
              <a:sym typeface="Roboto"/>
            </a:endParaRPr>
          </a:p>
          <a:p>
            <a:pPr indent="0" lvl="0" marL="0" rtl="0" algn="l">
              <a:lnSpc>
                <a:spcPct val="190000"/>
              </a:lnSpc>
              <a:spcBef>
                <a:spcPts val="200"/>
              </a:spcBef>
              <a:spcAft>
                <a:spcPts val="0"/>
              </a:spcAft>
              <a:buSzPts val="440"/>
              <a:buNone/>
            </a:pPr>
            <a:r>
              <a:rPr lang="en" sz="1120">
                <a:solidFill>
                  <a:srgbClr val="222222"/>
                </a:solidFill>
                <a:highlight>
                  <a:srgbClr val="FEFEFE"/>
                </a:highlight>
                <a:latin typeface="Roboto"/>
                <a:ea typeface="Roboto"/>
                <a:cs typeface="Roboto"/>
                <a:sym typeface="Roboto"/>
              </a:rPr>
              <a:t>Password	Password is given by the user at the time of installing the MySQL server. If you are using root then you won’t need the password.</a:t>
            </a:r>
            <a:endParaRPr sz="1120">
              <a:solidFill>
                <a:srgbClr val="222222"/>
              </a:solidFill>
              <a:highlight>
                <a:srgbClr val="FEFEFE"/>
              </a:highlight>
              <a:latin typeface="Roboto"/>
              <a:ea typeface="Roboto"/>
              <a:cs typeface="Roboto"/>
              <a:sym typeface="Roboto"/>
            </a:endParaRPr>
          </a:p>
          <a:p>
            <a:pPr indent="0" lvl="0" marL="0" rtl="0" algn="l">
              <a:lnSpc>
                <a:spcPct val="190000"/>
              </a:lnSpc>
              <a:spcBef>
                <a:spcPts val="200"/>
              </a:spcBef>
              <a:spcAft>
                <a:spcPts val="0"/>
              </a:spcAft>
              <a:buSzPts val="440"/>
              <a:buNone/>
            </a:pPr>
            <a:r>
              <a:rPr lang="en" sz="1120">
                <a:solidFill>
                  <a:srgbClr val="222222"/>
                </a:solidFill>
                <a:highlight>
                  <a:srgbClr val="FEFEFE"/>
                </a:highlight>
                <a:latin typeface="Roboto"/>
                <a:ea typeface="Roboto"/>
                <a:cs typeface="Roboto"/>
                <a:sym typeface="Roboto"/>
              </a:rPr>
              <a:t>Host name	The server name or Ip address on which MySQL is running. if you are running on localhost, then you can use </a:t>
            </a:r>
            <a:r>
              <a:rPr b="1" lang="en" sz="1120">
                <a:solidFill>
                  <a:srgbClr val="222222"/>
                </a:solidFill>
                <a:highlight>
                  <a:srgbClr val="FEFEFE"/>
                </a:highlight>
                <a:latin typeface="Roboto"/>
                <a:ea typeface="Roboto"/>
                <a:cs typeface="Roboto"/>
                <a:sym typeface="Roboto"/>
              </a:rPr>
              <a:t>localhost</a:t>
            </a:r>
            <a:r>
              <a:rPr lang="en" sz="1120">
                <a:solidFill>
                  <a:srgbClr val="222222"/>
                </a:solidFill>
                <a:highlight>
                  <a:srgbClr val="FEFEFE"/>
                </a:highlight>
                <a:latin typeface="Roboto"/>
                <a:ea typeface="Roboto"/>
                <a:cs typeface="Roboto"/>
                <a:sym typeface="Roboto"/>
              </a:rPr>
              <a:t> or its IP </a:t>
            </a:r>
            <a:r>
              <a:rPr lang="en" sz="1120">
                <a:solidFill>
                  <a:srgbClr val="6C0B24"/>
                </a:solidFill>
                <a:highlight>
                  <a:srgbClr val="FEFEFE"/>
                </a:highlight>
                <a:latin typeface="Courier New"/>
                <a:ea typeface="Courier New"/>
                <a:cs typeface="Courier New"/>
                <a:sym typeface="Courier New"/>
              </a:rPr>
              <a:t>127.0.0.0</a:t>
            </a:r>
            <a:endParaRPr sz="1120">
              <a:solidFill>
                <a:srgbClr val="6C0B24"/>
              </a:solidFill>
              <a:highlight>
                <a:srgbClr val="FEFEFE"/>
              </a:highlight>
              <a:latin typeface="Courier New"/>
              <a:ea typeface="Courier New"/>
              <a:cs typeface="Courier New"/>
              <a:sym typeface="Courier New"/>
            </a:endParaRPr>
          </a:p>
          <a:p>
            <a:pPr indent="0" lvl="0" marL="0" rtl="0" algn="l">
              <a:lnSpc>
                <a:spcPct val="190000"/>
              </a:lnSpc>
              <a:spcBef>
                <a:spcPts val="200"/>
              </a:spcBef>
              <a:spcAft>
                <a:spcPts val="0"/>
              </a:spcAft>
              <a:buSzPts val="440"/>
              <a:buNone/>
            </a:pPr>
            <a:r>
              <a:rPr lang="en" sz="1120">
                <a:solidFill>
                  <a:srgbClr val="222222"/>
                </a:solidFill>
                <a:highlight>
                  <a:srgbClr val="FEFEFE"/>
                </a:highlight>
                <a:latin typeface="Roboto"/>
                <a:ea typeface="Roboto"/>
                <a:cs typeface="Roboto"/>
                <a:sym typeface="Roboto"/>
              </a:rPr>
              <a:t>Database name	The name of the database to which you want to connect and perform the operations.</a:t>
            </a:r>
            <a:endParaRPr sz="1120">
              <a:solidFill>
                <a:srgbClr val="222222"/>
              </a:solidFill>
              <a:highlight>
                <a:srgbClr val="FEFEFE"/>
              </a:highlight>
              <a:latin typeface="Roboto"/>
              <a:ea typeface="Roboto"/>
              <a:cs typeface="Roboto"/>
              <a:sym typeface="Roboto"/>
            </a:endParaRPr>
          </a:p>
          <a:p>
            <a:pPr indent="0" lvl="0" marL="0" rtl="0" algn="l">
              <a:lnSpc>
                <a:spcPct val="105000"/>
              </a:lnSpc>
              <a:spcBef>
                <a:spcPts val="200"/>
              </a:spcBef>
              <a:spcAft>
                <a:spcPts val="1200"/>
              </a:spcAft>
              <a:buSzPts val="440"/>
              <a:buNone/>
            </a:pPr>
            <a:r>
              <a:t/>
            </a:r>
            <a:endParaRPr sz="1120">
              <a:solidFill>
                <a:srgbClr val="222222"/>
              </a:solidFill>
              <a:highlight>
                <a:srgbClr val="FEFEFE"/>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300">
                <a:solidFill>
                  <a:srgbClr val="222222"/>
                </a:solidFill>
                <a:highlight>
                  <a:srgbClr val="FEFEFE"/>
                </a:highlight>
                <a:latin typeface="Roboto"/>
                <a:ea typeface="Roboto"/>
                <a:cs typeface="Roboto"/>
                <a:sym typeface="Roboto"/>
              </a:rPr>
              <a:t>How to Connect to MySQL Database in Python</a:t>
            </a:r>
            <a:endParaRPr b="1" sz="5200"/>
          </a:p>
        </p:txBody>
      </p:sp>
      <p:sp>
        <p:nvSpPr>
          <p:cNvPr id="100" name="Google Shape;100;p19"/>
          <p:cNvSpPr txBox="1"/>
          <p:nvPr>
            <p:ph idx="1" type="body"/>
          </p:nvPr>
        </p:nvSpPr>
        <p:spPr>
          <a:xfrm>
            <a:off x="311700" y="1225225"/>
            <a:ext cx="8520600" cy="3625200"/>
          </a:xfrm>
          <a:prstGeom prst="rect">
            <a:avLst/>
          </a:prstGeom>
        </p:spPr>
        <p:txBody>
          <a:bodyPr anchorCtr="0" anchor="t" bIns="91425" lIns="91425" spcFirstLastPara="1" rIns="91425" wrap="square" tIns="91425">
            <a:noAutofit/>
          </a:bodyPr>
          <a:lstStyle/>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Install MySQL connector module</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Use the pip command to </a:t>
            </a:r>
            <a:r>
              <a:rPr lang="en" sz="1100" u="sng">
                <a:solidFill>
                  <a:srgbClr val="1E69DE"/>
                </a:solidFill>
                <a:highlight>
                  <a:srgbClr val="FEFEFE"/>
                </a:highlight>
                <a:latin typeface="Roboto"/>
                <a:ea typeface="Roboto"/>
                <a:cs typeface="Roboto"/>
                <a:sym typeface="Roboto"/>
                <a:hlinkClick r:id="rId3">
                  <a:extLst>
                    <a:ext uri="{A12FA001-AC4F-418D-AE19-62706E023703}">
                      <ahyp:hlinkClr val="tx"/>
                    </a:ext>
                  </a:extLst>
                </a:hlinkClick>
              </a:rPr>
              <a:t>install MySQL connector Python</a:t>
            </a:r>
            <a:r>
              <a:rPr lang="en" sz="1100">
                <a:solidFill>
                  <a:srgbClr val="222222"/>
                </a:solidFill>
                <a:highlight>
                  <a:srgbClr val="FEFEFE"/>
                </a:highlight>
                <a:latin typeface="Roboto"/>
                <a:ea typeface="Roboto"/>
                <a:cs typeface="Roboto"/>
                <a:sym typeface="Roboto"/>
              </a:rPr>
              <a:t>.</a:t>
            </a:r>
            <a:br>
              <a:rPr lang="en" sz="1100">
                <a:solidFill>
                  <a:srgbClr val="222222"/>
                </a:solidFill>
                <a:highlight>
                  <a:srgbClr val="FEFEFE"/>
                </a:highlight>
                <a:latin typeface="Roboto"/>
                <a:ea typeface="Roboto"/>
                <a:cs typeface="Roboto"/>
                <a:sym typeface="Roboto"/>
              </a:rPr>
            </a:br>
            <a:r>
              <a:rPr lang="en" sz="1100">
                <a:solidFill>
                  <a:srgbClr val="6C0B24"/>
                </a:solidFill>
                <a:highlight>
                  <a:srgbClr val="F9F2F4"/>
                </a:highlight>
                <a:latin typeface="Courier New"/>
                <a:ea typeface="Courier New"/>
                <a:cs typeface="Courier New"/>
                <a:sym typeface="Courier New"/>
              </a:rPr>
              <a:t>pip install mysql-connector-python</a:t>
            </a:r>
            <a:endParaRPr sz="1100">
              <a:solidFill>
                <a:srgbClr val="6C0B24"/>
              </a:solidFill>
              <a:highlight>
                <a:srgbClr val="F9F2F4"/>
              </a:highlight>
              <a:latin typeface="Courier New"/>
              <a:ea typeface="Courier New"/>
              <a:cs typeface="Courier New"/>
              <a:sym typeface="Courier New"/>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Import MySQL connector module</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Import using a </a:t>
            </a:r>
            <a:r>
              <a:rPr lang="en" sz="1100">
                <a:solidFill>
                  <a:srgbClr val="6C0B24"/>
                </a:solidFill>
                <a:highlight>
                  <a:srgbClr val="F9F2F4"/>
                </a:highlight>
                <a:latin typeface="Courier New"/>
                <a:ea typeface="Courier New"/>
                <a:cs typeface="Courier New"/>
                <a:sym typeface="Courier New"/>
              </a:rPr>
              <a:t>import mysql.connector</a:t>
            </a:r>
            <a:r>
              <a:rPr lang="en" sz="1100">
                <a:solidFill>
                  <a:srgbClr val="222222"/>
                </a:solidFill>
                <a:highlight>
                  <a:srgbClr val="FEFEFE"/>
                </a:highlight>
                <a:latin typeface="Roboto"/>
                <a:ea typeface="Roboto"/>
                <a:cs typeface="Roboto"/>
                <a:sym typeface="Roboto"/>
              </a:rPr>
              <a:t> statement so you can use this module’s methods to communicate with the MySQL database.</a:t>
            </a:r>
            <a:endParaRPr sz="1100">
              <a:solidFill>
                <a:srgbClr val="222222"/>
              </a:solidFill>
              <a:highlight>
                <a:srgbClr val="FEFEFE"/>
              </a:highlight>
              <a:latin typeface="Roboto"/>
              <a:ea typeface="Roboto"/>
              <a:cs typeface="Roboto"/>
              <a:sym typeface="Roboto"/>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Use the connect() method</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Use the </a:t>
            </a:r>
            <a:r>
              <a:rPr lang="en" sz="1100">
                <a:solidFill>
                  <a:srgbClr val="6C0B24"/>
                </a:solidFill>
                <a:highlight>
                  <a:srgbClr val="F9F2F4"/>
                </a:highlight>
                <a:latin typeface="Courier New"/>
                <a:ea typeface="Courier New"/>
                <a:cs typeface="Courier New"/>
                <a:sym typeface="Courier New"/>
              </a:rPr>
              <a:t>connect()</a:t>
            </a:r>
            <a:r>
              <a:rPr lang="en" sz="1100">
                <a:solidFill>
                  <a:srgbClr val="222222"/>
                </a:solidFill>
                <a:highlight>
                  <a:srgbClr val="FEFEFE"/>
                </a:highlight>
                <a:latin typeface="Roboto"/>
                <a:ea typeface="Roboto"/>
                <a:cs typeface="Roboto"/>
                <a:sym typeface="Roboto"/>
              </a:rPr>
              <a:t> method of the MySQL Connector class with the required arguments to connect MySQL. It would return a </a:t>
            </a:r>
            <a:r>
              <a:rPr lang="en" sz="1100">
                <a:solidFill>
                  <a:srgbClr val="6C0B24"/>
                </a:solidFill>
                <a:highlight>
                  <a:srgbClr val="F9F2F4"/>
                </a:highlight>
                <a:latin typeface="Courier New"/>
                <a:ea typeface="Courier New"/>
                <a:cs typeface="Courier New"/>
                <a:sym typeface="Courier New"/>
              </a:rPr>
              <a:t>MySQLConnection</a:t>
            </a:r>
            <a:r>
              <a:rPr lang="en" sz="1100">
                <a:solidFill>
                  <a:srgbClr val="222222"/>
                </a:solidFill>
                <a:highlight>
                  <a:srgbClr val="FEFEFE"/>
                </a:highlight>
                <a:latin typeface="Roboto"/>
                <a:ea typeface="Roboto"/>
                <a:cs typeface="Roboto"/>
                <a:sym typeface="Roboto"/>
              </a:rPr>
              <a:t> object if the connection established successfully</a:t>
            </a:r>
            <a:endParaRPr sz="1100">
              <a:solidFill>
                <a:srgbClr val="222222"/>
              </a:solidFill>
              <a:highlight>
                <a:srgbClr val="FEFEFE"/>
              </a:highlight>
              <a:latin typeface="Roboto"/>
              <a:ea typeface="Roboto"/>
              <a:cs typeface="Roboto"/>
              <a:sym typeface="Roboto"/>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Use the cursor() method</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Use the cursor() method of a </a:t>
            </a:r>
            <a:r>
              <a:rPr lang="en" sz="1100">
                <a:solidFill>
                  <a:srgbClr val="6C0B24"/>
                </a:solidFill>
                <a:highlight>
                  <a:srgbClr val="F9F2F4"/>
                </a:highlight>
                <a:latin typeface="Courier New"/>
                <a:ea typeface="Courier New"/>
                <a:cs typeface="Courier New"/>
                <a:sym typeface="Courier New"/>
              </a:rPr>
              <a:t>MySQLConnection</a:t>
            </a:r>
            <a:r>
              <a:rPr lang="en" sz="1100">
                <a:solidFill>
                  <a:srgbClr val="222222"/>
                </a:solidFill>
                <a:highlight>
                  <a:srgbClr val="FEFEFE"/>
                </a:highlight>
                <a:latin typeface="Roboto"/>
                <a:ea typeface="Roboto"/>
                <a:cs typeface="Roboto"/>
                <a:sym typeface="Roboto"/>
              </a:rPr>
              <a:t> object to create a cursor object to perform various SQL operations.</a:t>
            </a:r>
            <a:endParaRPr sz="1100">
              <a:solidFill>
                <a:srgbClr val="222222"/>
              </a:solidFill>
              <a:highlight>
                <a:srgbClr val="FEFEFE"/>
              </a:highlight>
              <a:latin typeface="Roboto"/>
              <a:ea typeface="Roboto"/>
              <a:cs typeface="Roboto"/>
              <a:sym typeface="Roboto"/>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Use the execute() method</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The execute() methods run the SQL query and return the result.</a:t>
            </a:r>
            <a:endParaRPr sz="1100">
              <a:solidFill>
                <a:srgbClr val="222222"/>
              </a:solidFill>
              <a:highlight>
                <a:srgbClr val="FEFEFE"/>
              </a:highlight>
              <a:latin typeface="Roboto"/>
              <a:ea typeface="Roboto"/>
              <a:cs typeface="Roboto"/>
              <a:sym typeface="Roboto"/>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Extract result using </a:t>
            </a:r>
            <a:r>
              <a:rPr b="1" lang="en" sz="1100" u="sng">
                <a:solidFill>
                  <a:srgbClr val="1E69DE"/>
                </a:solidFill>
                <a:highlight>
                  <a:srgbClr val="FEFEFE"/>
                </a:highlight>
                <a:latin typeface="Roboto"/>
                <a:ea typeface="Roboto"/>
                <a:cs typeface="Roboto"/>
                <a:sym typeface="Roboto"/>
                <a:hlinkClick r:id="rId4">
                  <a:extLst>
                    <a:ext uri="{A12FA001-AC4F-418D-AE19-62706E023703}">
                      <ahyp:hlinkClr val="tx"/>
                    </a:ext>
                  </a:extLst>
                </a:hlinkClick>
              </a:rPr>
              <a:t>fetchall()</a:t>
            </a:r>
            <a:br>
              <a:rPr b="1" lang="en" sz="1100" u="sng">
                <a:solidFill>
                  <a:srgbClr val="1E69DE"/>
                </a:solidFill>
                <a:highlight>
                  <a:srgbClr val="FEFEFE"/>
                </a:highlight>
                <a:latin typeface="Roboto"/>
                <a:ea typeface="Roboto"/>
                <a:cs typeface="Roboto"/>
                <a:sym typeface="Roboto"/>
                <a:hlinkClick r:id="rId5">
                  <a:extLst>
                    <a:ext uri="{A12FA001-AC4F-418D-AE19-62706E023703}">
                      <ahyp:hlinkClr val="tx"/>
                    </a:ext>
                  </a:extLst>
                </a:hlinkClick>
              </a:rPr>
            </a:br>
            <a:r>
              <a:rPr lang="en" sz="1100">
                <a:solidFill>
                  <a:srgbClr val="222222"/>
                </a:solidFill>
                <a:highlight>
                  <a:srgbClr val="FEFEFE"/>
                </a:highlight>
                <a:latin typeface="Roboto"/>
                <a:ea typeface="Roboto"/>
                <a:cs typeface="Roboto"/>
                <a:sym typeface="Roboto"/>
              </a:rPr>
              <a:t>Use </a:t>
            </a:r>
            <a:r>
              <a:rPr lang="en" sz="1100">
                <a:solidFill>
                  <a:srgbClr val="6C0B24"/>
                </a:solidFill>
                <a:highlight>
                  <a:srgbClr val="F9F2F4"/>
                </a:highlight>
                <a:latin typeface="Courier New"/>
                <a:ea typeface="Courier New"/>
                <a:cs typeface="Courier New"/>
                <a:sym typeface="Courier New"/>
              </a:rPr>
              <a:t>cursor.fetchall()</a:t>
            </a:r>
            <a:r>
              <a:rPr lang="en" sz="1100">
                <a:solidFill>
                  <a:srgbClr val="222222"/>
                </a:solidFill>
                <a:highlight>
                  <a:srgbClr val="FEFEFE"/>
                </a:highlight>
                <a:latin typeface="Roboto"/>
                <a:ea typeface="Roboto"/>
                <a:cs typeface="Roboto"/>
                <a:sym typeface="Roboto"/>
              </a:rPr>
              <a:t> or </a:t>
            </a:r>
            <a:r>
              <a:rPr lang="en" sz="1100">
                <a:solidFill>
                  <a:srgbClr val="6C0B24"/>
                </a:solidFill>
                <a:highlight>
                  <a:srgbClr val="F9F2F4"/>
                </a:highlight>
                <a:latin typeface="Courier New"/>
                <a:ea typeface="Courier New"/>
                <a:cs typeface="Courier New"/>
                <a:sym typeface="Courier New"/>
              </a:rPr>
              <a:t>fetchone()</a:t>
            </a:r>
            <a:r>
              <a:rPr lang="en" sz="1100">
                <a:solidFill>
                  <a:srgbClr val="222222"/>
                </a:solidFill>
                <a:highlight>
                  <a:srgbClr val="FEFEFE"/>
                </a:highlight>
                <a:latin typeface="Roboto"/>
                <a:ea typeface="Roboto"/>
                <a:cs typeface="Roboto"/>
                <a:sym typeface="Roboto"/>
              </a:rPr>
              <a:t> or </a:t>
            </a:r>
            <a:r>
              <a:rPr lang="en" sz="1100">
                <a:solidFill>
                  <a:srgbClr val="6C0B24"/>
                </a:solidFill>
                <a:highlight>
                  <a:srgbClr val="F9F2F4"/>
                </a:highlight>
                <a:latin typeface="Courier New"/>
                <a:ea typeface="Courier New"/>
                <a:cs typeface="Courier New"/>
                <a:sym typeface="Courier New"/>
              </a:rPr>
              <a:t>fetchmany()</a:t>
            </a:r>
            <a:r>
              <a:rPr lang="en" sz="1100">
                <a:solidFill>
                  <a:srgbClr val="222222"/>
                </a:solidFill>
                <a:highlight>
                  <a:srgbClr val="FEFEFE"/>
                </a:highlight>
                <a:latin typeface="Roboto"/>
                <a:ea typeface="Roboto"/>
                <a:cs typeface="Roboto"/>
                <a:sym typeface="Roboto"/>
              </a:rPr>
              <a:t> to read query result.</a:t>
            </a:r>
            <a:endParaRPr sz="1100">
              <a:solidFill>
                <a:srgbClr val="222222"/>
              </a:solidFill>
              <a:highlight>
                <a:srgbClr val="FEFEFE"/>
              </a:highlight>
              <a:latin typeface="Roboto"/>
              <a:ea typeface="Roboto"/>
              <a:cs typeface="Roboto"/>
              <a:sym typeface="Roboto"/>
            </a:endParaRPr>
          </a:p>
          <a:p>
            <a:pPr indent="-298450" lvl="0" marL="838200" rtl="0" algn="l">
              <a:spcBef>
                <a:spcPts val="0"/>
              </a:spcBef>
              <a:spcAft>
                <a:spcPts val="0"/>
              </a:spcAft>
              <a:buClr>
                <a:srgbClr val="222222"/>
              </a:buClr>
              <a:buSzPts val="1100"/>
              <a:buFont typeface="Roboto"/>
              <a:buAutoNum type="arabicPeriod"/>
            </a:pPr>
            <a:r>
              <a:rPr b="1" lang="en" sz="1100">
                <a:solidFill>
                  <a:srgbClr val="222222"/>
                </a:solidFill>
                <a:highlight>
                  <a:srgbClr val="FEFEFE"/>
                </a:highlight>
                <a:latin typeface="Roboto"/>
                <a:ea typeface="Roboto"/>
                <a:cs typeface="Roboto"/>
                <a:sym typeface="Roboto"/>
              </a:rPr>
              <a:t>Close cursor and connection objects</a:t>
            </a:r>
            <a:br>
              <a:rPr b="1" lang="en" sz="1100">
                <a:solidFill>
                  <a:srgbClr val="222222"/>
                </a:solidFill>
                <a:highlight>
                  <a:srgbClr val="FEFEFE"/>
                </a:highlight>
                <a:latin typeface="Roboto"/>
                <a:ea typeface="Roboto"/>
                <a:cs typeface="Roboto"/>
                <a:sym typeface="Roboto"/>
              </a:rPr>
            </a:br>
            <a:r>
              <a:rPr lang="en" sz="1100">
                <a:solidFill>
                  <a:srgbClr val="222222"/>
                </a:solidFill>
                <a:highlight>
                  <a:srgbClr val="FEFEFE"/>
                </a:highlight>
                <a:latin typeface="Roboto"/>
                <a:ea typeface="Roboto"/>
                <a:cs typeface="Roboto"/>
                <a:sym typeface="Roboto"/>
              </a:rPr>
              <a:t>use </a:t>
            </a:r>
            <a:r>
              <a:rPr lang="en" sz="1100">
                <a:solidFill>
                  <a:srgbClr val="6C0B24"/>
                </a:solidFill>
                <a:highlight>
                  <a:srgbClr val="F9F2F4"/>
                </a:highlight>
                <a:latin typeface="Courier New"/>
                <a:ea typeface="Courier New"/>
                <a:cs typeface="Courier New"/>
                <a:sym typeface="Courier New"/>
              </a:rPr>
              <a:t>cursor.clsoe()</a:t>
            </a:r>
            <a:r>
              <a:rPr lang="en" sz="1100">
                <a:solidFill>
                  <a:srgbClr val="222222"/>
                </a:solidFill>
                <a:highlight>
                  <a:srgbClr val="FEFEFE"/>
                </a:highlight>
                <a:latin typeface="Roboto"/>
                <a:ea typeface="Roboto"/>
                <a:cs typeface="Roboto"/>
                <a:sym typeface="Roboto"/>
              </a:rPr>
              <a:t> and </a:t>
            </a:r>
            <a:r>
              <a:rPr lang="en" sz="1100">
                <a:solidFill>
                  <a:srgbClr val="6C0B24"/>
                </a:solidFill>
                <a:highlight>
                  <a:srgbClr val="F9F2F4"/>
                </a:highlight>
                <a:latin typeface="Courier New"/>
                <a:ea typeface="Courier New"/>
                <a:cs typeface="Courier New"/>
                <a:sym typeface="Courier New"/>
              </a:rPr>
              <a:t>connection.clsoe()</a:t>
            </a:r>
            <a:r>
              <a:rPr lang="en" sz="1100">
                <a:solidFill>
                  <a:srgbClr val="222222"/>
                </a:solidFill>
                <a:highlight>
                  <a:srgbClr val="FEFEFE"/>
                </a:highlight>
                <a:latin typeface="Roboto"/>
                <a:ea typeface="Roboto"/>
                <a:cs typeface="Roboto"/>
                <a:sym typeface="Roboto"/>
              </a:rPr>
              <a:t> method to close open connections after your work completes</a:t>
            </a:r>
            <a:endParaRPr sz="1100">
              <a:solidFill>
                <a:srgbClr val="222222"/>
              </a:solidFill>
              <a:highlight>
                <a:srgbClr val="FEFEFE"/>
              </a:highlight>
              <a:latin typeface="Roboto"/>
              <a:ea typeface="Roboto"/>
              <a:cs typeface="Roboto"/>
              <a:sym typeface="Roboto"/>
            </a:endParaRPr>
          </a:p>
          <a:p>
            <a:pPr indent="0" lvl="0" marL="0" rtl="0" algn="l">
              <a:lnSpc>
                <a:spcPct val="95000"/>
              </a:lnSpc>
              <a:spcBef>
                <a:spcPts val="3000"/>
              </a:spcBef>
              <a:spcAft>
                <a:spcPts val="1200"/>
              </a:spcAft>
              <a:buSzPts val="852"/>
              <a:buNone/>
            </a:pPr>
            <a:r>
              <a:t/>
            </a:r>
            <a:endParaRPr b="1" sz="807">
              <a:solidFill>
                <a:srgbClr val="222222"/>
              </a:solidFill>
              <a:highlight>
                <a:srgbClr val="FEFEFE"/>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of dbconnection</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2300"/>
              </a:spcBef>
              <a:spcAft>
                <a:spcPts val="1900"/>
              </a:spcAft>
              <a:buNone/>
            </a:pPr>
            <a:r>
              <a:rPr b="1" lang="en" sz="2250">
                <a:solidFill>
                  <a:srgbClr val="1C2B41"/>
                </a:solidFill>
                <a:highlight>
                  <a:srgbClr val="FEFEFE"/>
                </a:highlight>
                <a:latin typeface="Roboto"/>
                <a:ea typeface="Roboto"/>
                <a:cs typeface="Roboto"/>
                <a:sym typeface="Roboto"/>
              </a:rPr>
              <a:t>Created users table to store registered users data</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CREATE TABLE Users1(</a:t>
            </a:r>
            <a:endParaRPr/>
          </a:p>
          <a:p>
            <a:pPr indent="0" lvl="0" marL="0" rtl="0" algn="l">
              <a:spcBef>
                <a:spcPts val="1200"/>
              </a:spcBef>
              <a:spcAft>
                <a:spcPts val="0"/>
              </a:spcAft>
              <a:buClr>
                <a:schemeClr val="dk1"/>
              </a:buClr>
              <a:buSzPct val="61111"/>
              <a:buFont typeface="Arial"/>
              <a:buNone/>
            </a:pPr>
            <a:r>
              <a:rPr lang="en"/>
              <a:t>  user_id int NOT NULL AUTO_INCREMENT,</a:t>
            </a:r>
            <a:endParaRPr/>
          </a:p>
          <a:p>
            <a:pPr indent="0" lvl="0" marL="0" rtl="0" algn="l">
              <a:spcBef>
                <a:spcPts val="1200"/>
              </a:spcBef>
              <a:spcAft>
                <a:spcPts val="0"/>
              </a:spcAft>
              <a:buClr>
                <a:schemeClr val="dk1"/>
              </a:buClr>
              <a:buSzPct val="61111"/>
              <a:buFont typeface="Arial"/>
              <a:buNone/>
            </a:pPr>
            <a:r>
              <a:rPr lang="en"/>
              <a:t>  username varchar(30) NOT NULL,</a:t>
            </a:r>
            <a:endParaRPr/>
          </a:p>
          <a:p>
            <a:pPr indent="0" lvl="0" marL="0" rtl="0" algn="l">
              <a:spcBef>
                <a:spcPts val="1200"/>
              </a:spcBef>
              <a:spcAft>
                <a:spcPts val="0"/>
              </a:spcAft>
              <a:buClr>
                <a:schemeClr val="dk1"/>
              </a:buClr>
              <a:buSzPct val="61111"/>
              <a:buFont typeface="Arial"/>
              <a:buNone/>
            </a:pPr>
            <a:r>
              <a:rPr lang="en"/>
              <a:t>  password varchar(30) NOT NULL,</a:t>
            </a:r>
            <a:endParaRPr/>
          </a:p>
          <a:p>
            <a:pPr indent="0" lvl="0" marL="0" rtl="0" algn="l">
              <a:spcBef>
                <a:spcPts val="1200"/>
              </a:spcBef>
              <a:spcAft>
                <a:spcPts val="0"/>
              </a:spcAft>
              <a:buClr>
                <a:schemeClr val="dk1"/>
              </a:buClr>
              <a:buSzPct val="61111"/>
              <a:buFont typeface="Arial"/>
              <a:buNone/>
            </a:pPr>
            <a:r>
              <a:rPr lang="en"/>
              <a:t>  email_id varchar(50) DEFAULT NULL,</a:t>
            </a:r>
            <a:endParaRPr/>
          </a:p>
          <a:p>
            <a:pPr indent="0" lvl="0" marL="0" rtl="0" algn="l">
              <a:spcBef>
                <a:spcPts val="1200"/>
              </a:spcBef>
              <a:spcAft>
                <a:spcPts val="0"/>
              </a:spcAft>
              <a:buClr>
                <a:schemeClr val="dk1"/>
              </a:buClr>
              <a:buSzPct val="61111"/>
              <a:buFont typeface="Arial"/>
              <a:buNone/>
            </a:pPr>
            <a:r>
              <a:rPr lang="en"/>
              <a:t>  PRIMARY KEY (user_id),</a:t>
            </a:r>
            <a:endParaRPr/>
          </a:p>
          <a:p>
            <a:pPr indent="0" lvl="0" marL="0" rtl="0" algn="l">
              <a:spcBef>
                <a:spcPts val="1200"/>
              </a:spcBef>
              <a:spcAft>
                <a:spcPts val="0"/>
              </a:spcAft>
              <a:buClr>
                <a:schemeClr val="dk1"/>
              </a:buClr>
              <a:buSzPct val="61111"/>
              <a:buFont typeface="Arial"/>
              <a:buNone/>
            </a:pPr>
            <a:r>
              <a:rPr lang="en"/>
              <a:t>  UNIQUE KEY username (username),</a:t>
            </a:r>
            <a:endParaRPr/>
          </a:p>
          <a:p>
            <a:pPr indent="0" lvl="0" marL="0" rtl="0" algn="l">
              <a:spcBef>
                <a:spcPts val="1200"/>
              </a:spcBef>
              <a:spcAft>
                <a:spcPts val="0"/>
              </a:spcAft>
              <a:buClr>
                <a:schemeClr val="dk1"/>
              </a:buClr>
              <a:buSzPct val="61111"/>
              <a:buFont typeface="Arial"/>
              <a:buNone/>
            </a:pPr>
            <a:r>
              <a:rPr lang="en"/>
              <a:t>  UNIQUE KEY email_id (email_id)</a:t>
            </a:r>
            <a:endParaRPr/>
          </a:p>
          <a:p>
            <a:pPr indent="0" lvl="0" marL="0" rtl="0" algn="l">
              <a:spcBef>
                <a:spcPts val="1200"/>
              </a:spcBef>
              <a:spcAft>
                <a:spcPts val="0"/>
              </a:spcAft>
              <a:buClr>
                <a:schemeClr val="dk1"/>
              </a:buClr>
              <a:buSzPct val="61111"/>
              <a:buFont typeface="Arial"/>
              <a:buNone/>
            </a:pPr>
            <a:r>
              <a:rPr lang="en"/>
              <a:t>) ENGINE=InnoDB AUTO_INCREMENT=24 DEFAULT CHARSET=utf8mb4 COLLATE=utf8mb4_unicode_ci;</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