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1" r:id="rId4"/>
    <p:sldId id="262" r:id="rId5"/>
    <p:sldId id="297" r:id="rId6"/>
    <p:sldId id="258" r:id="rId7"/>
    <p:sldId id="263" r:id="rId8"/>
    <p:sldId id="259" r:id="rId9"/>
    <p:sldId id="296" r:id="rId10"/>
    <p:sldId id="298" r:id="rId11"/>
    <p:sldId id="271" r:id="rId12"/>
    <p:sldId id="273"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554"/>
    <p:restoredTop sz="84683"/>
  </p:normalViewPr>
  <p:slideViewPr>
    <p:cSldViewPr snapToGrid="0">
      <p:cViewPr varScale="1">
        <p:scale>
          <a:sx n="41" d="100"/>
          <a:sy n="41" d="100"/>
        </p:scale>
        <p:origin x="224" y="14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248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CF62B-27F3-5142-922D-5BFE015463F2}"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F926F-E462-8B4C-833C-25DCDB1157C5}" type="slidenum">
              <a:rPr lang="en-US" smtClean="0"/>
              <a:t>‹#›</a:t>
            </a:fld>
            <a:endParaRPr lang="en-US"/>
          </a:p>
        </p:txBody>
      </p:sp>
    </p:spTree>
    <p:extLst>
      <p:ext uri="{BB962C8B-B14F-4D97-AF65-F5344CB8AC3E}">
        <p14:creationId xmlns:p14="http://schemas.microsoft.com/office/powerpoint/2010/main" val="2702376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1F926F-E462-8B4C-833C-25DCDB1157C5}" type="slidenum">
              <a:rPr lang="en-US" smtClean="0"/>
              <a:t>1</a:t>
            </a:fld>
            <a:endParaRPr lang="en-US"/>
          </a:p>
        </p:txBody>
      </p:sp>
    </p:spTree>
    <p:extLst>
      <p:ext uri="{BB962C8B-B14F-4D97-AF65-F5344CB8AC3E}">
        <p14:creationId xmlns:p14="http://schemas.microsoft.com/office/powerpoint/2010/main" val="269508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Originally developed in the 1950s to help corporate managers improve their understanding of industrial processes, SD is currently being used throughout the public and private sector for policy analysis and design</a:t>
            </a:r>
            <a:endParaRPr lang="en-US" dirty="0"/>
          </a:p>
        </p:txBody>
      </p:sp>
      <p:sp>
        <p:nvSpPr>
          <p:cNvPr id="4" name="Slide Number Placeholder 3"/>
          <p:cNvSpPr>
            <a:spLocks noGrp="1"/>
          </p:cNvSpPr>
          <p:nvPr>
            <p:ph type="sldNum" sz="quarter" idx="5"/>
          </p:nvPr>
        </p:nvSpPr>
        <p:spPr/>
        <p:txBody>
          <a:bodyPr/>
          <a:lstStyle/>
          <a:p>
            <a:fld id="{A21F926F-E462-8B4C-833C-25DCDB1157C5}" type="slidenum">
              <a:rPr lang="en-US" smtClean="0"/>
              <a:t>2</a:t>
            </a:fld>
            <a:endParaRPr lang="en-US"/>
          </a:p>
        </p:txBody>
      </p:sp>
    </p:spTree>
    <p:extLst>
      <p:ext uri="{BB962C8B-B14F-4D97-AF65-F5344CB8AC3E}">
        <p14:creationId xmlns:p14="http://schemas.microsoft.com/office/powerpoint/2010/main" val="790039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Quattrocento Sans" panose="020F0502020204030204" pitchFamily="34" charset="0"/>
              </a:rPr>
              <a:t>During 1930s there was British Raj in India.</a:t>
            </a:r>
          </a:p>
          <a:p>
            <a:r>
              <a:rPr lang="en-US" b="0" i="0" dirty="0">
                <a:solidFill>
                  <a:srgbClr val="666666"/>
                </a:solidFill>
                <a:effectLst/>
                <a:latin typeface="Quattrocento Sans" panose="020B0502050000020003" pitchFamily="34" charset="0"/>
              </a:rPr>
              <a:t>the British government was facing lot of difficulties with the increasing population of venomous snakes.</a:t>
            </a:r>
          </a:p>
          <a:p>
            <a:r>
              <a:rPr lang="en-US" b="0" i="0" dirty="0">
                <a:solidFill>
                  <a:srgbClr val="666666"/>
                </a:solidFill>
                <a:effectLst/>
                <a:latin typeface="Quattrocento Sans" panose="020B0502050000020003" pitchFamily="34" charset="0"/>
              </a:rPr>
              <a:t>The villagers dutifully  started to bring the dead snakes to the British Raj and were getting rewarded.</a:t>
            </a:r>
          </a:p>
          <a:p>
            <a:r>
              <a:rPr lang="en-US" b="0" i="0" dirty="0">
                <a:solidFill>
                  <a:srgbClr val="666666"/>
                </a:solidFill>
                <a:effectLst/>
                <a:latin typeface="Quattrocento Sans" panose="020B0502050000020003" pitchFamily="34" charset="0"/>
              </a:rPr>
              <a:t>The surprising fact was over the period of time the population of the snake increased</a:t>
            </a:r>
          </a:p>
          <a:p>
            <a:r>
              <a:rPr lang="en-US" b="0" i="0" dirty="0">
                <a:solidFill>
                  <a:srgbClr val="666666"/>
                </a:solidFill>
                <a:effectLst/>
                <a:latin typeface="Quattrocento Sans" panose="020B0502050000020003" pitchFamily="34" charset="0"/>
              </a:rPr>
              <a:t> it was found that the reason for the increase in snake population was that the villagers started to breed snakes and kill it and bring it to the British Raj in order to get the incentive.</a:t>
            </a:r>
            <a:endParaRPr lang="en-US" dirty="0"/>
          </a:p>
        </p:txBody>
      </p:sp>
      <p:sp>
        <p:nvSpPr>
          <p:cNvPr id="4" name="Slide Number Placeholder 3"/>
          <p:cNvSpPr>
            <a:spLocks noGrp="1"/>
          </p:cNvSpPr>
          <p:nvPr>
            <p:ph type="sldNum" sz="quarter" idx="5"/>
          </p:nvPr>
        </p:nvSpPr>
        <p:spPr/>
        <p:txBody>
          <a:bodyPr/>
          <a:lstStyle/>
          <a:p>
            <a:fld id="{A21F926F-E462-8B4C-833C-25DCDB1157C5}" type="slidenum">
              <a:rPr lang="en-US" smtClean="0"/>
              <a:t>4</a:t>
            </a:fld>
            <a:endParaRPr lang="en-US"/>
          </a:p>
        </p:txBody>
      </p:sp>
    </p:spTree>
    <p:extLst>
      <p:ext uri="{BB962C8B-B14F-4D97-AF65-F5344CB8AC3E}">
        <p14:creationId xmlns:p14="http://schemas.microsoft.com/office/powerpoint/2010/main" val="1188396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odoni 72 Book" pitchFamily="2" charset="0"/>
              </a:rPr>
              <a:t>Causal loop diagram=simple map of a system with all its constituent components and their interactions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Karla" panose="020F0502020204030204" pitchFamily="34" charset="0"/>
              </a:rPr>
              <a:t>A causal link from one element (A) to another (B) is positive (+) when a change in A leads to change in B in the same direction; an increase in A leads to an increase to B and a decrease in A leads to a decrease in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Karla" pitchFamily="2" charset="77"/>
              </a:rPr>
              <a:t>Figure 1 describes dynamic factors affecting dispensing errors in a pharmacy setting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Karla" pitchFamily="2" charset="77"/>
              </a:rPr>
              <a:t>One reinforcing loop in red reveals that higher schedule pressure increases the number of dispensing errors, which leads to more rework to be done and schedule pressure eventually spirals up. On the other hand, a balancing loop on the left-hand side in blue reveals that schedule pressure can increase productivity, which then leads to less work to be done and decreased schedule pressure.</a:t>
            </a:r>
            <a:endParaRPr lang="en-US" dirty="0">
              <a:latin typeface="Bodoni 72 Book" pitchFamily="2" charset="0"/>
            </a:endParaRPr>
          </a:p>
          <a:p>
            <a:endParaRPr lang="en-US" dirty="0"/>
          </a:p>
        </p:txBody>
      </p:sp>
      <p:sp>
        <p:nvSpPr>
          <p:cNvPr id="4" name="Slide Number Placeholder 3"/>
          <p:cNvSpPr>
            <a:spLocks noGrp="1"/>
          </p:cNvSpPr>
          <p:nvPr>
            <p:ph type="sldNum" sz="quarter" idx="5"/>
          </p:nvPr>
        </p:nvSpPr>
        <p:spPr/>
        <p:txBody>
          <a:bodyPr/>
          <a:lstStyle/>
          <a:p>
            <a:fld id="{A21F926F-E462-8B4C-833C-25DCDB1157C5}" type="slidenum">
              <a:rPr lang="en-US" smtClean="0"/>
              <a:t>5</a:t>
            </a:fld>
            <a:endParaRPr lang="en-US"/>
          </a:p>
        </p:txBody>
      </p:sp>
    </p:spTree>
    <p:extLst>
      <p:ext uri="{BB962C8B-B14F-4D97-AF65-F5344CB8AC3E}">
        <p14:creationId xmlns:p14="http://schemas.microsoft.com/office/powerpoint/2010/main" val="218228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F926F-E462-8B4C-833C-25DCDB1157C5}" type="slidenum">
              <a:rPr lang="en-US" smtClean="0"/>
              <a:t>6</a:t>
            </a:fld>
            <a:endParaRPr lang="en-US"/>
          </a:p>
        </p:txBody>
      </p:sp>
    </p:spTree>
    <p:extLst>
      <p:ext uri="{BB962C8B-B14F-4D97-AF65-F5344CB8AC3E}">
        <p14:creationId xmlns:p14="http://schemas.microsoft.com/office/powerpoint/2010/main" val="271201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two experts’ workshops, we sketched and refined the system, which was represented through a causal loop diagram, where the identification of leverage points was done using network analysis. </a:t>
                </a:r>
              </a:p>
              <a:p>
                <a:r>
                  <a:rPr lang="en-US" sz="1200" kern="1200" dirty="0">
                    <a:solidFill>
                      <a:schemeClr val="tx1"/>
                    </a:solidFill>
                    <a:effectLst/>
                    <a:latin typeface="+mn-lt"/>
                    <a:ea typeface="+mn-ea"/>
                    <a:cs typeface="+mn-cs"/>
                  </a:rPr>
                  <a:t>Where the functional importance of the determinants was captured via the calculation of six measures of centrality, i.e., degree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𝐾</m:t>
                    </m:r>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in-degree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𝐾</m:t>
                        </m:r>
                      </m:e>
                      <m:sup>
                        <m:r>
                          <a:rPr lang="en-US" sz="1200" i="1" kern="1200">
                            <a:solidFill>
                              <a:schemeClr val="tx1"/>
                            </a:solidFill>
                            <a:effectLst/>
                            <a:latin typeface="Cambria Math" panose="02040503050406030204" pitchFamily="18" charset="0"/>
                            <a:ea typeface="+mn-ea"/>
                            <a:cs typeface="+mn-cs"/>
                          </a:rPr>
                          <m:t>𝑖𝑛</m:t>
                        </m:r>
                      </m:sup>
                    </m:sSup>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out-degree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𝐾</m:t>
                        </m:r>
                      </m:e>
                      <m:sup>
                        <m:r>
                          <a:rPr lang="en-US" sz="1200" i="1" kern="1200">
                            <a:solidFill>
                              <a:schemeClr val="tx1"/>
                            </a:solidFill>
                            <a:effectLst/>
                            <a:latin typeface="Cambria Math" panose="02040503050406030204" pitchFamily="18" charset="0"/>
                            <a:ea typeface="+mn-ea"/>
                            <a:cs typeface="+mn-cs"/>
                          </a:rPr>
                          <m:t>𝑜𝑢𝑡</m:t>
                        </m:r>
                      </m:sup>
                    </m:sSup>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PageRank</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𝑥</m:t>
                    </m:r>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closeness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𝐶</m:t>
                    </m:r>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betweenness</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𝐵</m:t>
                    </m:r>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two experts’ workshops, we sketched and refined the system, which was represented through a causal loop diagram, where the identification of leverage points was done using network analysis. </a:t>
                </a:r>
              </a:p>
              <a:p>
                <a:r>
                  <a:rPr lang="en-US" sz="1200" kern="1200" dirty="0" smtClean="0">
                    <a:solidFill>
                      <a:schemeClr val="tx1"/>
                    </a:solidFill>
                    <a:effectLst/>
                    <a:latin typeface="+mn-lt"/>
                    <a:ea typeface="+mn-ea"/>
                    <a:cs typeface="+mn-cs"/>
                  </a:rPr>
                  <a:t>Where the functional importance of the determinants was captured via the calculation of six measures of centrality, i.e., degree (</a:t>
                </a:r>
                <a:r>
                  <a:rPr lang="en-US" sz="1200" i="0" kern="1200">
                    <a:solidFill>
                      <a:schemeClr val="tx1"/>
                    </a:solidFill>
                    <a:effectLst/>
                    <a:latin typeface="Cambria Math" panose="02040503050406030204" pitchFamily="18" charset="0"/>
                    <a:ea typeface="+mn-ea"/>
                    <a:cs typeface="+mn-cs"/>
                  </a:rPr>
                  <a:t>𝐾)</a:t>
                </a:r>
                <a:r>
                  <a:rPr lang="en-US" sz="1200" kern="1200" dirty="0">
                    <a:solidFill>
                      <a:schemeClr val="tx1"/>
                    </a:solidFill>
                    <a:effectLst/>
                    <a:latin typeface="+mn-lt"/>
                    <a:ea typeface="+mn-ea"/>
                    <a:cs typeface="+mn-cs"/>
                  </a:rPr>
                  <a:t>, in-degree </a:t>
                </a:r>
                <a:r>
                  <a:rPr lang="en-US" sz="1200" i="0" kern="1200">
                    <a:solidFill>
                      <a:schemeClr val="tx1"/>
                    </a:solidFill>
                    <a:effectLst/>
                    <a:latin typeface="Cambria Math" panose="02040503050406030204" pitchFamily="18" charset="0"/>
                    <a:ea typeface="+mn-ea"/>
                    <a:cs typeface="+mn-cs"/>
                  </a:rPr>
                  <a:t>〖(𝐾〗^𝑖𝑛)</a:t>
                </a:r>
                <a:r>
                  <a:rPr lang="en-US" sz="1200" kern="1200" dirty="0">
                    <a:solidFill>
                      <a:schemeClr val="tx1"/>
                    </a:solidFill>
                    <a:effectLst/>
                    <a:latin typeface="+mn-lt"/>
                    <a:ea typeface="+mn-ea"/>
                    <a:cs typeface="+mn-cs"/>
                  </a:rPr>
                  <a:t>, out-degree </a:t>
                </a:r>
                <a:r>
                  <a:rPr lang="en-US" sz="1200" i="0" kern="1200">
                    <a:solidFill>
                      <a:schemeClr val="tx1"/>
                    </a:solidFill>
                    <a:effectLst/>
                    <a:latin typeface="Cambria Math" panose="02040503050406030204" pitchFamily="18" charset="0"/>
                    <a:ea typeface="+mn-ea"/>
                    <a:cs typeface="+mn-cs"/>
                  </a:rPr>
                  <a:t>〖(𝐾〗^𝑜𝑢𝑡)</a:t>
                </a:r>
                <a:r>
                  <a:rPr lang="en-US" sz="1200" kern="1200" dirty="0">
                    <a:solidFill>
                      <a:schemeClr val="tx1"/>
                    </a:solidFill>
                    <a:effectLst/>
                    <a:latin typeface="+mn-lt"/>
                    <a:ea typeface="+mn-ea"/>
                    <a:cs typeface="+mn-cs"/>
                  </a:rPr>
                  <a:t>, PageRank</a:t>
                </a:r>
                <a:r>
                  <a:rPr lang="en-US" sz="1200" i="0" kern="1200">
                    <a:solidFill>
                      <a:schemeClr val="tx1"/>
                    </a:solidFill>
                    <a:effectLst/>
                    <a:latin typeface="Cambria Math" panose="02040503050406030204" pitchFamily="18" charset="0"/>
                    <a:ea typeface="+mn-ea"/>
                    <a:cs typeface="+mn-cs"/>
                  </a:rPr>
                  <a:t> (𝑥)</a:t>
                </a:r>
                <a:r>
                  <a:rPr lang="en-US" sz="1200" kern="1200" dirty="0">
                    <a:solidFill>
                      <a:schemeClr val="tx1"/>
                    </a:solidFill>
                    <a:effectLst/>
                    <a:latin typeface="+mn-lt"/>
                    <a:ea typeface="+mn-ea"/>
                    <a:cs typeface="+mn-cs"/>
                  </a:rPr>
                  <a:t>, closeness </a:t>
                </a:r>
                <a:r>
                  <a:rPr lang="en-US" sz="1200" i="0" kern="1200">
                    <a:solidFill>
                      <a:schemeClr val="tx1"/>
                    </a:solidFill>
                    <a:effectLst/>
                    <a:latin typeface="Cambria Math" panose="02040503050406030204" pitchFamily="18" charset="0"/>
                    <a:ea typeface="+mn-ea"/>
                    <a:cs typeface="+mn-cs"/>
                  </a:rPr>
                  <a:t>(𝐶)</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betweenness</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(𝐵)</a:t>
                </a:r>
                <a:r>
                  <a:rPr lang="en-US" sz="1200" kern="1200" dirty="0">
                    <a:solidFill>
                      <a:schemeClr val="tx1"/>
                    </a:solidFill>
                    <a:effectLst/>
                    <a:latin typeface="+mn-lt"/>
                    <a:ea typeface="+mn-ea"/>
                    <a:cs typeface="+mn-cs"/>
                  </a:rPr>
                  <a:t>. </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B1015E55-C9D9-429B-8FEA-BC463C615318}" type="slidenum">
              <a:rPr lang="en-US" smtClean="0"/>
              <a:t>9</a:t>
            </a:fld>
            <a:endParaRPr lang="en-US"/>
          </a:p>
        </p:txBody>
      </p:sp>
    </p:spTree>
    <p:extLst>
      <p:ext uri="{BB962C8B-B14F-4D97-AF65-F5344CB8AC3E}">
        <p14:creationId xmlns:p14="http://schemas.microsoft.com/office/powerpoint/2010/main" val="3470422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model shows three sub-models triggered each by a reinforcing loop, i.e.,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the urbanization-related transmission and acquired resistance of </a:t>
            </a:r>
            <a:r>
              <a:rPr lang="en-US" sz="1200" i="1" kern="1200" dirty="0">
                <a:solidFill>
                  <a:schemeClr val="tx1"/>
                </a:solidFill>
                <a:effectLst/>
                <a:latin typeface="+mn-lt"/>
                <a:ea typeface="+mn-ea"/>
                <a:cs typeface="+mn-cs"/>
              </a:rPr>
              <a:t>Anopheles</a:t>
            </a:r>
            <a:r>
              <a:rPr lang="en-US" sz="1200" kern="1200" dirty="0">
                <a:solidFill>
                  <a:schemeClr val="tx1"/>
                </a:solidFill>
                <a:effectLst/>
                <a:latin typeface="+mn-lt"/>
                <a:ea typeface="+mn-ea"/>
                <a:cs typeface="+mn-cs"/>
              </a:rPr>
              <a:t> to insecticides (green), (ii) the human's infection-prone behavior (red), and (iii) the healthcare efficiency and </a:t>
            </a:r>
            <a:r>
              <a:rPr lang="en-US" sz="1200" i="1" kern="1200" dirty="0">
                <a:solidFill>
                  <a:schemeClr val="tx1"/>
                </a:solidFill>
                <a:effectLst/>
                <a:latin typeface="+mn-lt"/>
                <a:ea typeface="+mn-ea"/>
                <a:cs typeface="+mn-cs"/>
              </a:rPr>
              <a:t>Plasmodium</a:t>
            </a:r>
            <a:r>
              <a:rPr lang="en-US" sz="1200" kern="1200" dirty="0">
                <a:solidFill>
                  <a:schemeClr val="tx1"/>
                </a:solidFill>
                <a:effectLst/>
                <a:latin typeface="+mn-lt"/>
                <a:ea typeface="+mn-ea"/>
                <a:cs typeface="+mn-cs"/>
              </a:rPr>
              <a:t> resistance (blue)</a:t>
            </a:r>
          </a:p>
          <a:p>
            <a:r>
              <a:rPr lang="en-US" sz="1200" kern="1200" dirty="0">
                <a:solidFill>
                  <a:schemeClr val="tx1"/>
                </a:solidFill>
                <a:effectLst/>
                <a:latin typeface="+mn-lt"/>
                <a:ea typeface="+mn-ea"/>
                <a:cs typeface="+mn-cs"/>
              </a:rPr>
              <a:t>The transmission and persistence of malaria in Accra are portrayed in a CLD of the complex system model, entailing 56 interactions among 45 determinants </a:t>
            </a:r>
          </a:p>
          <a:p>
            <a:r>
              <a:rPr lang="en-US" sz="1200" kern="1200" dirty="0">
                <a:solidFill>
                  <a:schemeClr val="tx1"/>
                </a:solidFill>
                <a:effectLst/>
                <a:latin typeface="+mn-lt"/>
                <a:ea typeface="+mn-ea"/>
                <a:cs typeface="+mn-cs"/>
              </a:rPr>
              <a:t>Due</a:t>
            </a:r>
            <a:r>
              <a:rPr lang="en-US" sz="1200" kern="1200" baseline="0" dirty="0">
                <a:solidFill>
                  <a:schemeClr val="tx1"/>
                </a:solidFill>
                <a:effectLst/>
                <a:latin typeface="+mn-lt"/>
                <a:ea typeface="+mn-ea"/>
                <a:cs typeface="+mn-cs"/>
              </a:rPr>
              <a:t> to the time limit only the first loop will be explained</a:t>
            </a:r>
          </a:p>
          <a:p>
            <a:r>
              <a:rPr lang="en-US" sz="1200" kern="1200" dirty="0">
                <a:solidFill>
                  <a:schemeClr val="tx1"/>
                </a:solidFill>
                <a:effectLst/>
                <a:latin typeface="+mn-lt"/>
                <a:ea typeface="+mn-ea"/>
                <a:cs typeface="+mn-cs"/>
              </a:rPr>
              <a:t>The deficient city planning and planning enforcement, inadequate housing conditions, and limited waste and sewage infrastructure lead to the proliferation of </a:t>
            </a:r>
            <a:r>
              <a:rPr lang="en-US" sz="1200" i="1" kern="1200" dirty="0">
                <a:solidFill>
                  <a:schemeClr val="tx1"/>
                </a:solidFill>
                <a:effectLst/>
                <a:latin typeface="+mn-lt"/>
                <a:ea typeface="+mn-ea"/>
                <a:cs typeface="+mn-cs"/>
              </a:rPr>
              <a:t>Anopheles</a:t>
            </a:r>
            <a:r>
              <a:rPr lang="en-US" sz="1200" kern="1200" dirty="0">
                <a:solidFill>
                  <a:schemeClr val="tx1"/>
                </a:solidFill>
                <a:effectLst/>
                <a:latin typeface="+mn-lt"/>
                <a:ea typeface="+mn-ea"/>
                <a:cs typeface="+mn-cs"/>
              </a:rPr>
              <a:t> breeding sites, which is worsened by the excavation of wells for urban and </a:t>
            </a:r>
            <a:r>
              <a:rPr lang="en-US" sz="1200" kern="1200" dirty="0" err="1">
                <a:solidFill>
                  <a:schemeClr val="tx1"/>
                </a:solidFill>
                <a:effectLst/>
                <a:latin typeface="+mn-lt"/>
                <a:ea typeface="+mn-ea"/>
                <a:cs typeface="+mn-cs"/>
              </a:rPr>
              <a:t>peri</a:t>
            </a:r>
            <a:r>
              <a:rPr lang="en-US" sz="1200" kern="1200" dirty="0">
                <a:solidFill>
                  <a:schemeClr val="tx1"/>
                </a:solidFill>
                <a:effectLst/>
                <a:latin typeface="+mn-lt"/>
                <a:ea typeface="+mn-ea"/>
                <a:cs typeface="+mn-cs"/>
              </a:rPr>
              <a:t>-urban agriculture and rainfall. </a:t>
            </a:r>
          </a:p>
          <a:p>
            <a:r>
              <a:rPr lang="en-US" sz="1200" kern="1200" dirty="0">
                <a:solidFill>
                  <a:schemeClr val="tx1"/>
                </a:solidFill>
                <a:effectLst/>
                <a:latin typeface="+mn-lt"/>
                <a:ea typeface="+mn-ea"/>
                <a:cs typeface="+mn-cs"/>
              </a:rPr>
              <a:t>Besides, a temperature range between 26 and 33°C in Accra, contributes to the increase in the reproductive rate of </a:t>
            </a:r>
            <a:r>
              <a:rPr lang="en-US" sz="1200" i="1" kern="1200" dirty="0">
                <a:solidFill>
                  <a:schemeClr val="tx1"/>
                </a:solidFill>
                <a:effectLst/>
                <a:latin typeface="+mn-lt"/>
                <a:ea typeface="+mn-ea"/>
                <a:cs typeface="+mn-cs"/>
              </a:rPr>
              <a:t>Anopheles</a:t>
            </a:r>
            <a:r>
              <a:rPr lang="en-US" sz="1200" kern="1200" dirty="0">
                <a:solidFill>
                  <a:schemeClr val="tx1"/>
                </a:solidFill>
                <a:effectLst/>
                <a:latin typeface="+mn-lt"/>
                <a:ea typeface="+mn-ea"/>
                <a:cs typeface="+mn-cs"/>
              </a:rPr>
              <a:t>, their absolute numbers, and finally their survival, augmenting the risk of infection.</a:t>
            </a:r>
          </a:p>
          <a:p>
            <a:r>
              <a:rPr lang="en-US" sz="1200" kern="1200" dirty="0">
                <a:solidFill>
                  <a:schemeClr val="tx1"/>
                </a:solidFill>
                <a:effectLst/>
                <a:latin typeface="+mn-lt"/>
                <a:ea typeface="+mn-ea"/>
                <a:cs typeface="+mn-cs"/>
              </a:rPr>
              <a:t>Furthermore, the preventive use of insecticides in households, agricultural sites, and healthcare facilities leaves residues that contribute to the development of insecticide resistance in local mosquito populations. </a:t>
            </a:r>
          </a:p>
          <a:p>
            <a:r>
              <a:rPr lang="en-US" sz="1200" kern="1200" dirty="0">
                <a:solidFill>
                  <a:schemeClr val="tx1"/>
                </a:solidFill>
                <a:effectLst/>
                <a:latin typeface="+mn-lt"/>
                <a:ea typeface="+mn-ea"/>
                <a:cs typeface="+mn-cs"/>
              </a:rPr>
              <a:t>Thus, in the reinforcing loop one (R1, Fig1), we observe that the transmission of malaria depends not only on the environmental factors, such as temperature and rainfall but also on the lack of regulations to prevent and control the proliferation of mosquito breeding sites. </a:t>
            </a:r>
          </a:p>
          <a:p>
            <a:r>
              <a:rPr lang="en-US" sz="1200" kern="1200" dirty="0">
                <a:solidFill>
                  <a:schemeClr val="tx1"/>
                </a:solidFill>
                <a:effectLst/>
                <a:latin typeface="+mn-lt"/>
                <a:ea typeface="+mn-ea"/>
                <a:cs typeface="+mn-cs"/>
              </a:rPr>
              <a:t>These effects are exacerbated by the widespread use of insecticides. Hence, this reinforcing loop portrayed the environment as a pathway of both, the infection and the development of resistance of mosquitoes to insecticides </a:t>
            </a:r>
          </a:p>
          <a:p>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Determinants participating directly in the infection process, such as the </a:t>
            </a:r>
            <a:r>
              <a:rPr lang="en-US" sz="1200" i="1" kern="1200" dirty="0">
                <a:solidFill>
                  <a:schemeClr val="tx1"/>
                </a:solidFill>
                <a:effectLst/>
                <a:latin typeface="+mn-lt"/>
                <a:ea typeface="+mn-ea"/>
                <a:cs typeface="+mn-cs"/>
              </a:rPr>
              <a:t>number of breeding sites,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malaria positive cases</a:t>
            </a:r>
            <a:r>
              <a:rPr lang="en-US" sz="1200" kern="1200" dirty="0">
                <a:solidFill>
                  <a:schemeClr val="tx1"/>
                </a:solidFill>
                <a:effectLst/>
                <a:latin typeface="+mn-lt"/>
                <a:ea typeface="+mn-ea"/>
                <a:cs typeface="+mn-cs"/>
              </a:rPr>
              <a:t>, or not, such as the </a:t>
            </a:r>
            <a:r>
              <a:rPr lang="en-US" sz="1200" i="1" kern="1200" dirty="0">
                <a:solidFill>
                  <a:schemeClr val="tx1"/>
                </a:solidFill>
                <a:effectLst/>
                <a:latin typeface="+mn-lt"/>
                <a:ea typeface="+mn-ea"/>
                <a:cs typeface="+mn-cs"/>
              </a:rPr>
              <a:t>drug prescription</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householders' awareness and decision-making on malaria infection risk </a:t>
            </a:r>
            <a:r>
              <a:rPr lang="en-US" sz="1200" kern="1200" dirty="0">
                <a:solidFill>
                  <a:schemeClr val="tx1"/>
                </a:solidFill>
                <a:effectLst/>
                <a:latin typeface="+mn-lt"/>
                <a:ea typeface="+mn-ea"/>
                <a:cs typeface="+mn-cs"/>
              </a:rPr>
              <a:t>are also important leverage points (influential points in the system where a small change in these determinants can induce a big change in the whole system [46]) that can affect the system. </a:t>
            </a:r>
            <a:endParaRPr lang="en-US" dirty="0"/>
          </a:p>
          <a:p>
            <a:r>
              <a:rPr lang="en-US" sz="1200" kern="1200" baseline="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1015E55-C9D9-429B-8FEA-BC463C615318}" type="slidenum">
              <a:rPr lang="en-US" smtClean="0"/>
              <a:t>11</a:t>
            </a:fld>
            <a:endParaRPr lang="en-US"/>
          </a:p>
        </p:txBody>
      </p:sp>
    </p:spTree>
    <p:extLst>
      <p:ext uri="{BB962C8B-B14F-4D97-AF65-F5344CB8AC3E}">
        <p14:creationId xmlns:p14="http://schemas.microsoft.com/office/powerpoint/2010/main" val="140410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proposed CLD contributed to illustrate the complexity of malaria transmission and persistence in our case study, Accra, Ghana. It showed that beyond the mere biological processes and the physical environment, the behavior of people plays a key role in malaria transmission and persistence.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CLD embodies three major loops that trigger and maintain transmissions in urban environments.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Furthermore, the NA enabled the detection of emergent properties of the system and the identification of the key levering determinants. </a:t>
            </a:r>
          </a:p>
          <a:p>
            <a:endParaRPr lang="en-US" dirty="0"/>
          </a:p>
        </p:txBody>
      </p:sp>
      <p:sp>
        <p:nvSpPr>
          <p:cNvPr id="4" name="Slide Number Placeholder 3"/>
          <p:cNvSpPr>
            <a:spLocks noGrp="1"/>
          </p:cNvSpPr>
          <p:nvPr>
            <p:ph type="sldNum" sz="quarter" idx="10"/>
          </p:nvPr>
        </p:nvSpPr>
        <p:spPr/>
        <p:txBody>
          <a:bodyPr/>
          <a:lstStyle/>
          <a:p>
            <a:fld id="{B1015E55-C9D9-429B-8FEA-BC463C615318}" type="slidenum">
              <a:rPr lang="en-US" smtClean="0"/>
              <a:t>12</a:t>
            </a:fld>
            <a:endParaRPr lang="en-US"/>
          </a:p>
        </p:txBody>
      </p:sp>
    </p:spTree>
    <p:extLst>
      <p:ext uri="{BB962C8B-B14F-4D97-AF65-F5344CB8AC3E}">
        <p14:creationId xmlns:p14="http://schemas.microsoft.com/office/powerpoint/2010/main" val="357405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2414-3F89-3CC8-29A4-0CF8F3E85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B2D264-2D5E-798F-54B1-EAEA2AF33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657D57-0282-CDFA-7FEF-A2F6CE1C797A}"/>
              </a:ext>
            </a:extLst>
          </p:cNvPr>
          <p:cNvSpPr>
            <a:spLocks noGrp="1"/>
          </p:cNvSpPr>
          <p:nvPr>
            <p:ph type="dt" sz="half" idx="10"/>
          </p:nvPr>
        </p:nvSpPr>
        <p:spPr/>
        <p:txBody>
          <a:bodyPr/>
          <a:lstStyle/>
          <a:p>
            <a:fld id="{0676CA34-10E8-9F47-A529-1F7471B1F8AF}" type="datetime1">
              <a:rPr lang="en-US" smtClean="0"/>
              <a:t>5/1/23</a:t>
            </a:fld>
            <a:endParaRPr lang="en-US"/>
          </a:p>
        </p:txBody>
      </p:sp>
      <p:sp>
        <p:nvSpPr>
          <p:cNvPr id="5" name="Footer Placeholder 4">
            <a:extLst>
              <a:ext uri="{FF2B5EF4-FFF2-40B4-BE49-F238E27FC236}">
                <a16:creationId xmlns:a16="http://schemas.microsoft.com/office/drawing/2014/main" id="{44CB497A-580F-DB8D-7159-EE3777670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7E9D2-8EC4-73AE-843E-AEC159B52550}"/>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29605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B3FC-6FAC-61DE-2435-A4B84DB50C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777C8C-9BD8-473C-00A8-50C316E87F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51334-62E1-841B-6505-7B6F62DE901D}"/>
              </a:ext>
            </a:extLst>
          </p:cNvPr>
          <p:cNvSpPr>
            <a:spLocks noGrp="1"/>
          </p:cNvSpPr>
          <p:nvPr>
            <p:ph type="dt" sz="half" idx="10"/>
          </p:nvPr>
        </p:nvSpPr>
        <p:spPr/>
        <p:txBody>
          <a:bodyPr/>
          <a:lstStyle/>
          <a:p>
            <a:fld id="{461D8575-1D22-9C4A-BEB0-B3897E52610E}" type="datetime1">
              <a:rPr lang="en-US" smtClean="0"/>
              <a:t>5/1/23</a:t>
            </a:fld>
            <a:endParaRPr lang="en-US"/>
          </a:p>
        </p:txBody>
      </p:sp>
      <p:sp>
        <p:nvSpPr>
          <p:cNvPr id="5" name="Footer Placeholder 4">
            <a:extLst>
              <a:ext uri="{FF2B5EF4-FFF2-40B4-BE49-F238E27FC236}">
                <a16:creationId xmlns:a16="http://schemas.microsoft.com/office/drawing/2014/main" id="{7170092D-4CCF-4E23-A5F0-BB7887B10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E7E9D-E84A-0E25-4F03-8FFB80F8F974}"/>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205590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B6EFD-C9ED-579C-9920-E4534605F2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D8A093-D1D4-A9A5-FBF4-3EBA81A474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2B680-331A-B86B-4FFD-C5174C8CEB3D}"/>
              </a:ext>
            </a:extLst>
          </p:cNvPr>
          <p:cNvSpPr>
            <a:spLocks noGrp="1"/>
          </p:cNvSpPr>
          <p:nvPr>
            <p:ph type="dt" sz="half" idx="10"/>
          </p:nvPr>
        </p:nvSpPr>
        <p:spPr/>
        <p:txBody>
          <a:bodyPr/>
          <a:lstStyle/>
          <a:p>
            <a:fld id="{51A3C9ED-5E79-884A-891A-94D9298CF3B9}" type="datetime1">
              <a:rPr lang="en-US" smtClean="0"/>
              <a:t>5/1/23</a:t>
            </a:fld>
            <a:endParaRPr lang="en-US"/>
          </a:p>
        </p:txBody>
      </p:sp>
      <p:sp>
        <p:nvSpPr>
          <p:cNvPr id="5" name="Footer Placeholder 4">
            <a:extLst>
              <a:ext uri="{FF2B5EF4-FFF2-40B4-BE49-F238E27FC236}">
                <a16:creationId xmlns:a16="http://schemas.microsoft.com/office/drawing/2014/main" id="{3A33F210-B27A-4429-BE93-05379C67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300B2-E901-A4FB-3528-D3D6DDB67563}"/>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282882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BD0B-607C-72A2-2DAD-3E0386EF7D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0AD0D-3D68-986F-1C44-5E2946F8C8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8866D-2546-3FC8-5A5D-D45468E4F5D2}"/>
              </a:ext>
            </a:extLst>
          </p:cNvPr>
          <p:cNvSpPr>
            <a:spLocks noGrp="1"/>
          </p:cNvSpPr>
          <p:nvPr>
            <p:ph type="dt" sz="half" idx="10"/>
          </p:nvPr>
        </p:nvSpPr>
        <p:spPr/>
        <p:txBody>
          <a:bodyPr/>
          <a:lstStyle/>
          <a:p>
            <a:fld id="{9F2A92AA-64AB-C643-8571-535244FB213F}" type="datetime1">
              <a:rPr lang="en-US" smtClean="0"/>
              <a:t>5/1/23</a:t>
            </a:fld>
            <a:endParaRPr lang="en-US"/>
          </a:p>
        </p:txBody>
      </p:sp>
      <p:sp>
        <p:nvSpPr>
          <p:cNvPr id="5" name="Footer Placeholder 4">
            <a:extLst>
              <a:ext uri="{FF2B5EF4-FFF2-40B4-BE49-F238E27FC236}">
                <a16:creationId xmlns:a16="http://schemas.microsoft.com/office/drawing/2014/main" id="{3A6D81CA-BCD5-7B1E-7326-A2D5A57E0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993F9-7F7D-1E59-43E9-31A2E9043AEE}"/>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397802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F2F4-C8CD-5148-F7D2-8CE4AAAE7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C0543-1052-3A4E-8A21-1E88D6D5F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181EC8-3975-A865-AE3E-9530401240AB}"/>
              </a:ext>
            </a:extLst>
          </p:cNvPr>
          <p:cNvSpPr>
            <a:spLocks noGrp="1"/>
          </p:cNvSpPr>
          <p:nvPr>
            <p:ph type="dt" sz="half" idx="10"/>
          </p:nvPr>
        </p:nvSpPr>
        <p:spPr/>
        <p:txBody>
          <a:bodyPr/>
          <a:lstStyle/>
          <a:p>
            <a:fld id="{3809A714-F58A-2341-86BB-6BA2F2162897}" type="datetime1">
              <a:rPr lang="en-US" smtClean="0"/>
              <a:t>5/1/23</a:t>
            </a:fld>
            <a:endParaRPr lang="en-US"/>
          </a:p>
        </p:txBody>
      </p:sp>
      <p:sp>
        <p:nvSpPr>
          <p:cNvPr id="5" name="Footer Placeholder 4">
            <a:extLst>
              <a:ext uri="{FF2B5EF4-FFF2-40B4-BE49-F238E27FC236}">
                <a16:creationId xmlns:a16="http://schemas.microsoft.com/office/drawing/2014/main" id="{3F58B508-4EC6-4C02-8026-AEA25C2B1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1E10C-1351-107F-DBB7-37B2BF51AE8C}"/>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288664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19BA-2BC0-5942-5B30-31C49D0E6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5CAA2-90AC-B276-4AF6-608297FA8C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DA3620-5BC8-9757-87E8-48CCAB045F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B8C679-1246-3A8A-ECE3-EB9FDFDD6EF2}"/>
              </a:ext>
            </a:extLst>
          </p:cNvPr>
          <p:cNvSpPr>
            <a:spLocks noGrp="1"/>
          </p:cNvSpPr>
          <p:nvPr>
            <p:ph type="dt" sz="half" idx="10"/>
          </p:nvPr>
        </p:nvSpPr>
        <p:spPr/>
        <p:txBody>
          <a:bodyPr/>
          <a:lstStyle/>
          <a:p>
            <a:fld id="{00E8F939-E0DB-F74E-A879-2AC2E00A6316}" type="datetime1">
              <a:rPr lang="en-US" smtClean="0"/>
              <a:t>5/1/23</a:t>
            </a:fld>
            <a:endParaRPr lang="en-US"/>
          </a:p>
        </p:txBody>
      </p:sp>
      <p:sp>
        <p:nvSpPr>
          <p:cNvPr id="6" name="Footer Placeholder 5">
            <a:extLst>
              <a:ext uri="{FF2B5EF4-FFF2-40B4-BE49-F238E27FC236}">
                <a16:creationId xmlns:a16="http://schemas.microsoft.com/office/drawing/2014/main" id="{5255805B-781E-82D5-E762-575FBE243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163992-EDE3-F3FF-AC5A-0AED3DC7A72C}"/>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406495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E29A-4581-2C9F-D8DC-9D97E0B245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3479D0-6626-7419-4669-036ACFB5E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6B9599-6606-BF98-C8B9-B90A76E74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A0079C-898D-3D26-252B-66B52938E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FD590A-8AC6-2BBA-3994-40620502BB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258E50-6AB1-8D8C-F69C-A83ACFD41539}"/>
              </a:ext>
            </a:extLst>
          </p:cNvPr>
          <p:cNvSpPr>
            <a:spLocks noGrp="1"/>
          </p:cNvSpPr>
          <p:nvPr>
            <p:ph type="dt" sz="half" idx="10"/>
          </p:nvPr>
        </p:nvSpPr>
        <p:spPr/>
        <p:txBody>
          <a:bodyPr/>
          <a:lstStyle/>
          <a:p>
            <a:fld id="{3C2D076A-F12F-BC45-ACA2-5C3068BBE3BD}" type="datetime1">
              <a:rPr lang="en-US" smtClean="0"/>
              <a:t>5/1/23</a:t>
            </a:fld>
            <a:endParaRPr lang="en-US"/>
          </a:p>
        </p:txBody>
      </p:sp>
      <p:sp>
        <p:nvSpPr>
          <p:cNvPr id="8" name="Footer Placeholder 7">
            <a:extLst>
              <a:ext uri="{FF2B5EF4-FFF2-40B4-BE49-F238E27FC236}">
                <a16:creationId xmlns:a16="http://schemas.microsoft.com/office/drawing/2014/main" id="{8B1DA98A-5324-88C0-7631-20CBEAC264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DB2006-F133-19CF-A5A3-72D644105832}"/>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2784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707B-54C8-30B1-2C0D-FD8AFE7C66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59B637-CA69-BE7D-5FFA-A0434985F49B}"/>
              </a:ext>
            </a:extLst>
          </p:cNvPr>
          <p:cNvSpPr>
            <a:spLocks noGrp="1"/>
          </p:cNvSpPr>
          <p:nvPr>
            <p:ph type="dt" sz="half" idx="10"/>
          </p:nvPr>
        </p:nvSpPr>
        <p:spPr/>
        <p:txBody>
          <a:bodyPr/>
          <a:lstStyle/>
          <a:p>
            <a:fld id="{DEE5BA82-8DA9-0C43-A318-49AC32F13DB2}" type="datetime1">
              <a:rPr lang="en-US" smtClean="0"/>
              <a:t>5/1/23</a:t>
            </a:fld>
            <a:endParaRPr lang="en-US"/>
          </a:p>
        </p:txBody>
      </p:sp>
      <p:sp>
        <p:nvSpPr>
          <p:cNvPr id="4" name="Footer Placeholder 3">
            <a:extLst>
              <a:ext uri="{FF2B5EF4-FFF2-40B4-BE49-F238E27FC236}">
                <a16:creationId xmlns:a16="http://schemas.microsoft.com/office/drawing/2014/main" id="{AFCF40CB-1F19-B2EC-AD5B-1A94E331C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51F9F7-2806-F71A-F4CD-76FBB41BF57E}"/>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365540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6BDEE-DCAD-9BFD-2066-98F9BDF2697F}"/>
              </a:ext>
            </a:extLst>
          </p:cNvPr>
          <p:cNvSpPr>
            <a:spLocks noGrp="1"/>
          </p:cNvSpPr>
          <p:nvPr>
            <p:ph type="dt" sz="half" idx="10"/>
          </p:nvPr>
        </p:nvSpPr>
        <p:spPr/>
        <p:txBody>
          <a:bodyPr/>
          <a:lstStyle/>
          <a:p>
            <a:fld id="{C6A8B1C5-BA43-A543-9F9D-7CD6D8AFE110}" type="datetime1">
              <a:rPr lang="en-US" smtClean="0"/>
              <a:t>5/1/23</a:t>
            </a:fld>
            <a:endParaRPr lang="en-US"/>
          </a:p>
        </p:txBody>
      </p:sp>
      <p:sp>
        <p:nvSpPr>
          <p:cNvPr id="3" name="Footer Placeholder 2">
            <a:extLst>
              <a:ext uri="{FF2B5EF4-FFF2-40B4-BE49-F238E27FC236}">
                <a16:creationId xmlns:a16="http://schemas.microsoft.com/office/drawing/2014/main" id="{2CDBF02F-613A-4DC7-C34D-6594734D5D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06644E-9E1B-FA95-3708-F0576150ADE4}"/>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220437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5A58-B097-13A4-3BB0-719259D34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1855D6-BA99-58F8-DFBF-C81097833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6FDA33-5159-FFC3-7426-70D1AFEA9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BDEC4-86BE-1561-6E91-58CE39DB4643}"/>
              </a:ext>
            </a:extLst>
          </p:cNvPr>
          <p:cNvSpPr>
            <a:spLocks noGrp="1"/>
          </p:cNvSpPr>
          <p:nvPr>
            <p:ph type="dt" sz="half" idx="10"/>
          </p:nvPr>
        </p:nvSpPr>
        <p:spPr/>
        <p:txBody>
          <a:bodyPr/>
          <a:lstStyle/>
          <a:p>
            <a:fld id="{359D7D58-AD37-6945-9A5E-CCECDC44F804}" type="datetime1">
              <a:rPr lang="en-US" smtClean="0"/>
              <a:t>5/1/23</a:t>
            </a:fld>
            <a:endParaRPr lang="en-US"/>
          </a:p>
        </p:txBody>
      </p:sp>
      <p:sp>
        <p:nvSpPr>
          <p:cNvPr id="6" name="Footer Placeholder 5">
            <a:extLst>
              <a:ext uri="{FF2B5EF4-FFF2-40B4-BE49-F238E27FC236}">
                <a16:creationId xmlns:a16="http://schemas.microsoft.com/office/drawing/2014/main" id="{5E50C57C-6965-2ABF-BA1F-87D9F4081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9B5D7A-DB9F-5D3B-B8D1-8F18FC2508C7}"/>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70445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7996-8BF0-4C4E-ACEC-7F6EB1900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3362E8-4C1F-409B-68FD-D3B6EBC18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804D9-4A1B-ED6A-75EB-E57A08532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8EEC2-37FB-93F2-9762-F3FE151FC109}"/>
              </a:ext>
            </a:extLst>
          </p:cNvPr>
          <p:cNvSpPr>
            <a:spLocks noGrp="1"/>
          </p:cNvSpPr>
          <p:nvPr>
            <p:ph type="dt" sz="half" idx="10"/>
          </p:nvPr>
        </p:nvSpPr>
        <p:spPr/>
        <p:txBody>
          <a:bodyPr/>
          <a:lstStyle/>
          <a:p>
            <a:fld id="{9D913358-843B-3940-8BF0-AC85D89CD57F}" type="datetime1">
              <a:rPr lang="en-US" smtClean="0"/>
              <a:t>5/1/23</a:t>
            </a:fld>
            <a:endParaRPr lang="en-US"/>
          </a:p>
        </p:txBody>
      </p:sp>
      <p:sp>
        <p:nvSpPr>
          <p:cNvPr id="6" name="Footer Placeholder 5">
            <a:extLst>
              <a:ext uri="{FF2B5EF4-FFF2-40B4-BE49-F238E27FC236}">
                <a16:creationId xmlns:a16="http://schemas.microsoft.com/office/drawing/2014/main" id="{EAFFA7D0-4E10-1C06-4EB4-9D8ECA306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F66FB-D16D-C4B7-464B-C563F63F5DFD}"/>
              </a:ext>
            </a:extLst>
          </p:cNvPr>
          <p:cNvSpPr>
            <a:spLocks noGrp="1"/>
          </p:cNvSpPr>
          <p:nvPr>
            <p:ph type="sldNum" sz="quarter" idx="12"/>
          </p:nvPr>
        </p:nvSpPr>
        <p:spPr/>
        <p:txBody>
          <a:bodyPr/>
          <a:lstStyle/>
          <a:p>
            <a:fld id="{5278AA29-3119-714C-874C-A1B6F8127509}" type="slidenum">
              <a:rPr lang="en-US" smtClean="0"/>
              <a:t>‹#›</a:t>
            </a:fld>
            <a:endParaRPr lang="en-US"/>
          </a:p>
        </p:txBody>
      </p:sp>
    </p:spTree>
    <p:extLst>
      <p:ext uri="{BB962C8B-B14F-4D97-AF65-F5344CB8AC3E}">
        <p14:creationId xmlns:p14="http://schemas.microsoft.com/office/powerpoint/2010/main" val="165221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4C669-0971-C652-EE7D-C5E033310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99088D-F1A9-9103-B445-D132C62350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47471-EB4D-55B4-6247-D2AD765921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F13C7-714A-2F4B-8AA7-794E8586B752}" type="datetime1">
              <a:rPr lang="en-US" smtClean="0"/>
              <a:t>5/1/23</a:t>
            </a:fld>
            <a:endParaRPr lang="en-US"/>
          </a:p>
        </p:txBody>
      </p:sp>
      <p:sp>
        <p:nvSpPr>
          <p:cNvPr id="5" name="Footer Placeholder 4">
            <a:extLst>
              <a:ext uri="{FF2B5EF4-FFF2-40B4-BE49-F238E27FC236}">
                <a16:creationId xmlns:a16="http://schemas.microsoft.com/office/drawing/2014/main" id="{99CB8B6F-1F20-7312-C08E-F00DA8F8B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BF69C5-AA33-62A5-33BB-C5E46BAE4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8AA29-3119-714C-874C-A1B6F8127509}" type="slidenum">
              <a:rPr lang="en-US" smtClean="0"/>
              <a:t>‹#›</a:t>
            </a:fld>
            <a:endParaRPr lang="en-US"/>
          </a:p>
        </p:txBody>
      </p:sp>
    </p:spTree>
    <p:extLst>
      <p:ext uri="{BB962C8B-B14F-4D97-AF65-F5344CB8AC3E}">
        <p14:creationId xmlns:p14="http://schemas.microsoft.com/office/powerpoint/2010/main" val="125384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avikoissi.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merveillekoissi.savi@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B519-F5BA-5CFF-5288-CB304CCB6CA5}"/>
              </a:ext>
            </a:extLst>
          </p:cNvPr>
          <p:cNvSpPr>
            <a:spLocks noGrp="1"/>
          </p:cNvSpPr>
          <p:nvPr>
            <p:ph type="ctrTitle"/>
          </p:nvPr>
        </p:nvSpPr>
        <p:spPr/>
        <p:txBody>
          <a:bodyPr>
            <a:normAutofit/>
          </a:bodyPr>
          <a:lstStyle/>
          <a:p>
            <a:r>
              <a:rPr lang="en-US" sz="4800" dirty="0">
                <a:latin typeface="Bodoni 72 Oldstyle Book" pitchFamily="2" charset="0"/>
                <a:ea typeface="Bodoni Ornaments" pitchFamily="2" charset="0"/>
              </a:rPr>
              <a:t>Causal loop diagram as a network with identifiable nodes and edges: Urban malaria</a:t>
            </a:r>
            <a:br>
              <a:rPr lang="en-US" sz="4800" dirty="0">
                <a:latin typeface="Bodoni 72 Oldstyle Book" pitchFamily="2" charset="0"/>
                <a:ea typeface="Bodoni Ornaments" pitchFamily="2" charset="0"/>
              </a:rPr>
            </a:br>
            <a:r>
              <a:rPr lang="en-US" sz="2000" dirty="0">
                <a:latin typeface="Bodoni 72 Oldstyle Book" pitchFamily="2" charset="0"/>
                <a:ea typeface="Bodoni Ornaments" pitchFamily="2" charset="0"/>
              </a:rPr>
              <a:t>(Lecture note on system dynamics)</a:t>
            </a:r>
            <a:endParaRPr lang="en-US" sz="4800" dirty="0">
              <a:latin typeface="Bodoni 72 Oldstyle Book" pitchFamily="2" charset="0"/>
              <a:ea typeface="Bodoni Ornaments" pitchFamily="2" charset="0"/>
            </a:endParaRPr>
          </a:p>
        </p:txBody>
      </p:sp>
      <p:sp>
        <p:nvSpPr>
          <p:cNvPr id="3" name="Subtitle 2">
            <a:extLst>
              <a:ext uri="{FF2B5EF4-FFF2-40B4-BE49-F238E27FC236}">
                <a16:creationId xmlns:a16="http://schemas.microsoft.com/office/drawing/2014/main" id="{B4B59AD3-82BA-AC14-B292-5D329EB26092}"/>
              </a:ext>
            </a:extLst>
          </p:cNvPr>
          <p:cNvSpPr>
            <a:spLocks noGrp="1"/>
          </p:cNvSpPr>
          <p:nvPr>
            <p:ph type="subTitle" idx="1"/>
          </p:nvPr>
        </p:nvSpPr>
        <p:spPr>
          <a:xfrm>
            <a:off x="1524000" y="4416425"/>
            <a:ext cx="9144000" cy="1655762"/>
          </a:xfrm>
        </p:spPr>
        <p:txBody>
          <a:bodyPr/>
          <a:lstStyle/>
          <a:p>
            <a:r>
              <a:rPr lang="en-US" b="1" dirty="0" err="1">
                <a:latin typeface="BODONI 72 BOOK" pitchFamily="2" charset="0"/>
              </a:rPr>
              <a:t>Koissi</a:t>
            </a:r>
            <a:r>
              <a:rPr lang="en-US" b="1" dirty="0">
                <a:latin typeface="Bodoni 72 Book" pitchFamily="2" charset="0"/>
              </a:rPr>
              <a:t> </a:t>
            </a:r>
            <a:r>
              <a:rPr lang="en-US" b="1" dirty="0" err="1">
                <a:latin typeface="BODONI 72 BOOK" pitchFamily="2" charset="0"/>
              </a:rPr>
              <a:t>Savi</a:t>
            </a:r>
            <a:r>
              <a:rPr lang="en-US" b="1" dirty="0">
                <a:latin typeface="Bodoni 72 Book" pitchFamily="2" charset="0"/>
              </a:rPr>
              <a:t> </a:t>
            </a:r>
            <a:r>
              <a:rPr lang="en-US" dirty="0">
                <a:latin typeface="Bodoni 72 Book" pitchFamily="2" charset="0"/>
              </a:rPr>
              <a:t>(Ph.D.) </a:t>
            </a:r>
          </a:p>
          <a:p>
            <a:r>
              <a:rPr lang="en-US" dirty="0">
                <a:latin typeface="Bodoni 72 Book" pitchFamily="2" charset="0"/>
              </a:rPr>
              <a:t>Dana Farber Cancer Institute - Harvard School of Medicine </a:t>
            </a:r>
            <a:br>
              <a:rPr lang="en-US" dirty="0">
                <a:latin typeface="Bodoni 72 Book" pitchFamily="2" charset="0"/>
              </a:rPr>
            </a:br>
            <a:r>
              <a:rPr lang="en-US" sz="1600" dirty="0">
                <a:latin typeface="Bodoni 72 Book" pitchFamily="2" charset="0"/>
                <a:hlinkClick r:id="rId3"/>
              </a:rPr>
              <a:t>www.savikoissi.io</a:t>
            </a:r>
            <a:r>
              <a:rPr lang="en-US" sz="1600" dirty="0">
                <a:latin typeface="Bodoni 72 Book" pitchFamily="2" charset="0"/>
              </a:rPr>
              <a:t> </a:t>
            </a:r>
            <a:endParaRPr lang="en-US" dirty="0">
              <a:latin typeface="Bodoni 72 Book" pitchFamily="2" charset="0"/>
            </a:endParaRPr>
          </a:p>
        </p:txBody>
      </p:sp>
    </p:spTree>
    <p:extLst>
      <p:ext uri="{BB962C8B-B14F-4D97-AF65-F5344CB8AC3E}">
        <p14:creationId xmlns:p14="http://schemas.microsoft.com/office/powerpoint/2010/main" val="376431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27CCB-E27A-890F-037C-A2B3DC7F8FE5}"/>
              </a:ext>
            </a:extLst>
          </p:cNvPr>
          <p:cNvSpPr>
            <a:spLocks noGrp="1"/>
          </p:cNvSpPr>
          <p:nvPr>
            <p:ph type="title"/>
          </p:nvPr>
        </p:nvSpPr>
        <p:spPr/>
        <p:txBody>
          <a:bodyPr/>
          <a:lstStyle/>
          <a:p>
            <a:r>
              <a:rPr lang="en-US" dirty="0">
                <a:latin typeface="Bodoni 72 Book" pitchFamily="2" charset="0"/>
              </a:rPr>
              <a:t>Caveat of mapping a SD using CLD</a:t>
            </a:r>
          </a:p>
        </p:txBody>
      </p:sp>
      <p:sp>
        <p:nvSpPr>
          <p:cNvPr id="3" name="Content Placeholder 2">
            <a:extLst>
              <a:ext uri="{FF2B5EF4-FFF2-40B4-BE49-F238E27FC236}">
                <a16:creationId xmlns:a16="http://schemas.microsoft.com/office/drawing/2014/main" id="{9A1A62DE-077E-A04C-9D81-2E185D128EA2}"/>
              </a:ext>
            </a:extLst>
          </p:cNvPr>
          <p:cNvSpPr>
            <a:spLocks noGrp="1"/>
          </p:cNvSpPr>
          <p:nvPr>
            <p:ph idx="1"/>
          </p:nvPr>
        </p:nvSpPr>
        <p:spPr>
          <a:solidFill>
            <a:schemeClr val="accent6">
              <a:lumMod val="60000"/>
              <a:lumOff val="40000"/>
              <a:alpha val="36000"/>
            </a:schemeClr>
          </a:solidFill>
        </p:spPr>
        <p:txBody>
          <a:bodyPr/>
          <a:lstStyle/>
          <a:p>
            <a:r>
              <a:rPr lang="en-US" dirty="0">
                <a:latin typeface="Bodoni 72 Book" pitchFamily="2" charset="0"/>
              </a:rPr>
              <a:t>Identification of key experts and causal loop diagram elicitation</a:t>
            </a:r>
          </a:p>
          <a:p>
            <a:r>
              <a:rPr lang="en-US" dirty="0">
                <a:latin typeface="Bodoni 72 Book" pitchFamily="2" charset="0"/>
              </a:rPr>
              <a:t>Problem definition and refinement</a:t>
            </a:r>
          </a:p>
          <a:p>
            <a:r>
              <a:rPr lang="en-US" dirty="0">
                <a:latin typeface="Bodoni 72 Book" pitchFamily="2" charset="0"/>
              </a:rPr>
              <a:t>Definition of the variables of the model using five thematic clusters (vector, parasite, environment, human, and health care system)</a:t>
            </a:r>
          </a:p>
          <a:p>
            <a:r>
              <a:rPr lang="en-US" dirty="0">
                <a:latin typeface="Bodoni 72 Book" pitchFamily="2" charset="0"/>
              </a:rPr>
              <a:t>Definition of the boundaries </a:t>
            </a:r>
          </a:p>
          <a:p>
            <a:r>
              <a:rPr lang="en-US" dirty="0">
                <a:latin typeface="Bodoni 72 Book" pitchFamily="2" charset="0"/>
              </a:rPr>
              <a:t>Refinement of the model</a:t>
            </a:r>
          </a:p>
        </p:txBody>
      </p:sp>
    </p:spTree>
    <p:extLst>
      <p:ext uri="{BB962C8B-B14F-4D97-AF65-F5344CB8AC3E}">
        <p14:creationId xmlns:p14="http://schemas.microsoft.com/office/powerpoint/2010/main" val="159440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67" y="136525"/>
            <a:ext cx="9185422" cy="5634656"/>
          </a:xfrm>
          <a:prstGeom prst="rect">
            <a:avLst/>
          </a:prstGeom>
        </p:spPr>
      </p:pic>
      <p:sp>
        <p:nvSpPr>
          <p:cNvPr id="6" name="Slide Number Placeholder 5"/>
          <p:cNvSpPr>
            <a:spLocks noGrp="1"/>
          </p:cNvSpPr>
          <p:nvPr>
            <p:ph type="sldNum" sz="quarter" idx="12"/>
          </p:nvPr>
        </p:nvSpPr>
        <p:spPr/>
        <p:txBody>
          <a:bodyPr/>
          <a:lstStyle/>
          <a:p>
            <a:fld id="{4F3F74F4-A7DF-4D3A-BF8A-B5217F142C39}" type="slidenum">
              <a:rPr lang="en-US" smtClean="0"/>
              <a:t>11</a:t>
            </a:fld>
            <a:endParaRPr lang="en-US"/>
          </a:p>
        </p:txBody>
      </p:sp>
      <p:sp>
        <p:nvSpPr>
          <p:cNvPr id="2" name="TextBox 1"/>
          <p:cNvSpPr txBox="1"/>
          <p:nvPr/>
        </p:nvSpPr>
        <p:spPr>
          <a:xfrm>
            <a:off x="236019" y="5613479"/>
            <a:ext cx="11719961" cy="1107996"/>
          </a:xfrm>
          <a:prstGeom prst="rect">
            <a:avLst/>
          </a:prstGeom>
          <a:solidFill>
            <a:schemeClr val="accent6">
              <a:lumMod val="60000"/>
              <a:lumOff val="40000"/>
              <a:alpha val="40214"/>
            </a:schemeClr>
          </a:solidFill>
        </p:spPr>
        <p:txBody>
          <a:bodyPr wrap="square" rtlCol="0">
            <a:spAutoFit/>
          </a:bodyPr>
          <a:lstStyle/>
          <a:p>
            <a:r>
              <a:rPr lang="en-US" sz="2200" dirty="0">
                <a:latin typeface="Bodoni 72 Book" pitchFamily="2" charset="0"/>
              </a:rPr>
              <a:t>The network analysis showed that the </a:t>
            </a:r>
            <a:r>
              <a:rPr lang="en-US" sz="2200" i="1" dirty="0">
                <a:latin typeface="Bodoni 72 Book" pitchFamily="2" charset="0"/>
              </a:rPr>
              <a:t>number of breeding sites, </a:t>
            </a:r>
            <a:r>
              <a:rPr lang="en-US" sz="2200" dirty="0">
                <a:latin typeface="Bodoni 72 Book" pitchFamily="2" charset="0"/>
              </a:rPr>
              <a:t>the </a:t>
            </a:r>
            <a:r>
              <a:rPr lang="en-US" sz="2200" i="1" dirty="0">
                <a:latin typeface="Bodoni 72 Book" pitchFamily="2" charset="0"/>
              </a:rPr>
              <a:t>malaria-positive cases</a:t>
            </a:r>
            <a:r>
              <a:rPr lang="en-US" sz="2200" dirty="0">
                <a:latin typeface="Bodoni 72 Book" pitchFamily="2" charset="0"/>
              </a:rPr>
              <a:t>, or not, such as the </a:t>
            </a:r>
            <a:r>
              <a:rPr lang="en-US" sz="2200" i="1" dirty="0">
                <a:latin typeface="Bodoni 72 Book" pitchFamily="2" charset="0"/>
              </a:rPr>
              <a:t>drug prescription</a:t>
            </a:r>
            <a:r>
              <a:rPr lang="en-US" sz="2200" dirty="0">
                <a:latin typeface="Bodoni 72 Book" pitchFamily="2" charset="0"/>
              </a:rPr>
              <a:t> and </a:t>
            </a:r>
            <a:r>
              <a:rPr lang="en-US" sz="2200" i="1" dirty="0">
                <a:latin typeface="Bodoni 72 Book" pitchFamily="2" charset="0"/>
              </a:rPr>
              <a:t>householders’ awareness and decision-making on malaria infection risk </a:t>
            </a:r>
            <a:r>
              <a:rPr lang="en-US" sz="2200" dirty="0">
                <a:latin typeface="Bodoni 72 Book" pitchFamily="2" charset="0"/>
              </a:rPr>
              <a:t>are also important nodes</a:t>
            </a:r>
          </a:p>
        </p:txBody>
      </p:sp>
    </p:spTree>
    <p:extLst>
      <p:ext uri="{BB962C8B-B14F-4D97-AF65-F5344CB8AC3E}">
        <p14:creationId xmlns:p14="http://schemas.microsoft.com/office/powerpoint/2010/main" val="403067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phere of mesh and nodes">
            <a:extLst>
              <a:ext uri="{FF2B5EF4-FFF2-40B4-BE49-F238E27FC236}">
                <a16:creationId xmlns:a16="http://schemas.microsoft.com/office/drawing/2014/main" id="{ADEDA5CA-2F35-15E4-B3FB-2066B15F432E}"/>
              </a:ext>
            </a:extLst>
          </p:cNvPr>
          <p:cNvPicPr>
            <a:picLocks noChangeAspect="1"/>
          </p:cNvPicPr>
          <p:nvPr/>
        </p:nvPicPr>
        <p:blipFill rotWithShape="1">
          <a:blip r:embed="rId3"/>
          <a:srcRect l="31205" r="190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p:cNvSpPr>
            <a:spLocks noGrp="1"/>
          </p:cNvSpPr>
          <p:nvPr>
            <p:ph idx="1"/>
          </p:nvPr>
        </p:nvSpPr>
        <p:spPr>
          <a:xfrm>
            <a:off x="6513788" y="2333297"/>
            <a:ext cx="4840010" cy="3843666"/>
          </a:xfrm>
        </p:spPr>
        <p:txBody>
          <a:bodyPr>
            <a:normAutofit/>
          </a:bodyPr>
          <a:lstStyle/>
          <a:p>
            <a:pPr marL="0" indent="0">
              <a:buNone/>
            </a:pPr>
            <a:r>
              <a:rPr lang="en-US" dirty="0">
                <a:latin typeface="Bodoni 72 Book" pitchFamily="2" charset="0"/>
              </a:rPr>
              <a:t>Conclusion</a:t>
            </a:r>
          </a:p>
          <a:p>
            <a:endParaRPr lang="en-US" sz="2000" dirty="0">
              <a:latin typeface="Bodoni 72 Book" pitchFamily="2" charset="0"/>
            </a:endParaRPr>
          </a:p>
          <a:p>
            <a:pPr lvl="1"/>
            <a:r>
              <a:rPr lang="en-US" sz="2000" dirty="0">
                <a:latin typeface="Bodoni 72 Book" pitchFamily="2" charset="0"/>
              </a:rPr>
              <a:t>A web of determinants triggers and maintains the transmission of malaria in Ghana</a:t>
            </a:r>
          </a:p>
          <a:p>
            <a:pPr lvl="1"/>
            <a:endParaRPr lang="en-US" sz="2000" dirty="0">
              <a:latin typeface="Bodoni 72 Book" pitchFamily="2" charset="0"/>
            </a:endParaRPr>
          </a:p>
          <a:p>
            <a:pPr lvl="1"/>
            <a:r>
              <a:rPr lang="en-US" sz="2000" dirty="0">
                <a:latin typeface="Bodoni 72 Book" pitchFamily="2" charset="0"/>
              </a:rPr>
              <a:t>The awareness of household dwellers was among the most important nodes of the  system of transmission in Accra</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4F3F74F4-A7DF-4D3A-BF8A-B5217F142C39}" type="slidenum">
              <a:rPr lang="en-US" smtClean="0"/>
              <a:pPr>
                <a:spcAft>
                  <a:spcPts val="600"/>
                </a:spcAft>
              </a:pPr>
              <a:t>12</a:t>
            </a:fld>
            <a:endParaRPr lang="en-US"/>
          </a:p>
        </p:txBody>
      </p:sp>
    </p:spTree>
    <p:extLst>
      <p:ext uri="{BB962C8B-B14F-4D97-AF65-F5344CB8AC3E}">
        <p14:creationId xmlns:p14="http://schemas.microsoft.com/office/powerpoint/2010/main" val="409138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9DC8-8E99-3E16-EB11-ED8CD479F9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E6376E-644A-74D2-A4C9-EED2150DF0BA}"/>
              </a:ext>
            </a:extLst>
          </p:cNvPr>
          <p:cNvSpPr>
            <a:spLocks noGrp="1"/>
          </p:cNvSpPr>
          <p:nvPr>
            <p:ph idx="1"/>
          </p:nvPr>
        </p:nvSpPr>
        <p:spPr/>
        <p:txBody>
          <a:bodyPr>
            <a:normAutofit lnSpcReduction="10000"/>
          </a:bodyPr>
          <a:lstStyle/>
          <a:p>
            <a:pPr marL="0" indent="0" algn="ctr">
              <a:buNone/>
            </a:pPr>
            <a:endParaRPr lang="en-US" sz="8800" dirty="0">
              <a:latin typeface="Bodoni 72 Book" pitchFamily="2" charset="0"/>
            </a:endParaRPr>
          </a:p>
          <a:p>
            <a:pPr marL="0" indent="0" algn="ctr">
              <a:buNone/>
            </a:pPr>
            <a:r>
              <a:rPr lang="en-US" sz="8800" dirty="0">
                <a:latin typeface="Bodoni 72 Book" pitchFamily="2" charset="0"/>
              </a:rPr>
              <a:t>Thanks</a:t>
            </a:r>
          </a:p>
          <a:p>
            <a:pPr marL="0" indent="0" algn="ctr">
              <a:buNone/>
            </a:pPr>
            <a:endParaRPr lang="en-US" sz="8800" dirty="0">
              <a:latin typeface="Bodoni 72 Book" pitchFamily="2" charset="0"/>
            </a:endParaRPr>
          </a:p>
          <a:p>
            <a:pPr marL="0" indent="0" algn="r">
              <a:buNone/>
            </a:pPr>
            <a:r>
              <a:rPr lang="en-US" sz="2000" dirty="0">
                <a:latin typeface="Bodoni 72 Book" pitchFamily="2" charset="0"/>
                <a:hlinkClick r:id="rId2"/>
              </a:rPr>
              <a:t>merveillekoissi.savi@gmail.com</a:t>
            </a:r>
            <a:r>
              <a:rPr lang="en-US" sz="2000" dirty="0">
                <a:latin typeface="Bodoni 72 Book" pitchFamily="2" charset="0"/>
              </a:rPr>
              <a:t> </a:t>
            </a:r>
            <a:endParaRPr lang="en-US" sz="1800" dirty="0">
              <a:latin typeface="Bodoni 72 Book" pitchFamily="2" charset="0"/>
            </a:endParaRPr>
          </a:p>
        </p:txBody>
      </p:sp>
    </p:spTree>
    <p:extLst>
      <p:ext uri="{BB962C8B-B14F-4D97-AF65-F5344CB8AC3E}">
        <p14:creationId xmlns:p14="http://schemas.microsoft.com/office/powerpoint/2010/main" val="379003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3979-248D-CA97-F32A-E769A1FD8E98}"/>
              </a:ext>
            </a:extLst>
          </p:cNvPr>
          <p:cNvSpPr>
            <a:spLocks noGrp="1"/>
          </p:cNvSpPr>
          <p:nvPr>
            <p:ph type="title"/>
          </p:nvPr>
        </p:nvSpPr>
        <p:spPr/>
        <p:txBody>
          <a:bodyPr/>
          <a:lstStyle/>
          <a:p>
            <a:r>
              <a:rPr lang="en-US" dirty="0">
                <a:latin typeface="Bodoni 72 Book" pitchFamily="2" charset="0"/>
              </a:rPr>
              <a:t>What is a dynamic system?</a:t>
            </a:r>
          </a:p>
        </p:txBody>
      </p:sp>
      <p:pic>
        <p:nvPicPr>
          <p:cNvPr id="8" name="Picture 7">
            <a:extLst>
              <a:ext uri="{FF2B5EF4-FFF2-40B4-BE49-F238E27FC236}">
                <a16:creationId xmlns:a16="http://schemas.microsoft.com/office/drawing/2014/main" id="{5563E929-9235-D151-3432-F77C5F563F7C}"/>
              </a:ext>
            </a:extLst>
          </p:cNvPr>
          <p:cNvPicPr>
            <a:picLocks noChangeAspect="1"/>
          </p:cNvPicPr>
          <p:nvPr/>
        </p:nvPicPr>
        <p:blipFill>
          <a:blip r:embed="rId3"/>
          <a:stretch>
            <a:fillRect/>
          </a:stretch>
        </p:blipFill>
        <p:spPr>
          <a:xfrm>
            <a:off x="2208627" y="1559069"/>
            <a:ext cx="7906043" cy="4198971"/>
          </a:xfrm>
          <a:prstGeom prst="rect">
            <a:avLst/>
          </a:prstGeom>
        </p:spPr>
      </p:pic>
      <p:sp>
        <p:nvSpPr>
          <p:cNvPr id="10" name="TextBox 9">
            <a:extLst>
              <a:ext uri="{FF2B5EF4-FFF2-40B4-BE49-F238E27FC236}">
                <a16:creationId xmlns:a16="http://schemas.microsoft.com/office/drawing/2014/main" id="{79836A08-B4EF-DD7A-D289-722F914197E8}"/>
              </a:ext>
            </a:extLst>
          </p:cNvPr>
          <p:cNvSpPr txBox="1"/>
          <p:nvPr/>
        </p:nvSpPr>
        <p:spPr>
          <a:xfrm rot="5400000">
            <a:off x="-716263" y="4812524"/>
            <a:ext cx="6096000" cy="246221"/>
          </a:xfrm>
          <a:prstGeom prst="rect">
            <a:avLst/>
          </a:prstGeom>
          <a:noFill/>
        </p:spPr>
        <p:txBody>
          <a:bodyPr wrap="square">
            <a:spAutoFit/>
          </a:bodyPr>
          <a:lstStyle/>
          <a:p>
            <a:r>
              <a:rPr lang="en-US" sz="1000" dirty="0">
                <a:solidFill>
                  <a:schemeClr val="bg2">
                    <a:lumMod val="50000"/>
                  </a:schemeClr>
                </a:solidFill>
                <a:latin typeface="Bodoni 72 Book" pitchFamily="2" charset="0"/>
              </a:rPr>
              <a:t>https://www.price2spy.com/blog/dynamic-pricing-vs-price-discrimination/</a:t>
            </a:r>
          </a:p>
        </p:txBody>
      </p:sp>
      <p:sp>
        <p:nvSpPr>
          <p:cNvPr id="14" name="TextBox 13">
            <a:extLst>
              <a:ext uri="{FF2B5EF4-FFF2-40B4-BE49-F238E27FC236}">
                <a16:creationId xmlns:a16="http://schemas.microsoft.com/office/drawing/2014/main" id="{2B226662-A0E2-793B-407F-494CD78213D1}"/>
              </a:ext>
            </a:extLst>
          </p:cNvPr>
          <p:cNvSpPr txBox="1"/>
          <p:nvPr/>
        </p:nvSpPr>
        <p:spPr>
          <a:xfrm>
            <a:off x="838199" y="6201491"/>
            <a:ext cx="11249025" cy="338554"/>
          </a:xfrm>
          <a:prstGeom prst="rect">
            <a:avLst/>
          </a:prstGeom>
          <a:solidFill>
            <a:schemeClr val="accent6">
              <a:lumMod val="60000"/>
              <a:lumOff val="40000"/>
              <a:alpha val="40163"/>
            </a:schemeClr>
          </a:solidFill>
        </p:spPr>
        <p:txBody>
          <a:bodyPr wrap="square" rtlCol="0">
            <a:spAutoFit/>
          </a:bodyPr>
          <a:lstStyle/>
          <a:p>
            <a:r>
              <a:rPr lang="en-US" sz="1600" dirty="0">
                <a:latin typeface="Bodoni 72 Book" pitchFamily="2" charset="0"/>
              </a:rPr>
              <a:t>1- Dynamic system= system changing over time</a:t>
            </a:r>
          </a:p>
        </p:txBody>
      </p:sp>
    </p:spTree>
    <p:extLst>
      <p:ext uri="{BB962C8B-B14F-4D97-AF65-F5344CB8AC3E}">
        <p14:creationId xmlns:p14="http://schemas.microsoft.com/office/powerpoint/2010/main" val="16748468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2582-4193-8EFE-9BA9-56E1625594AE}"/>
              </a:ext>
            </a:extLst>
          </p:cNvPr>
          <p:cNvSpPr>
            <a:spLocks noGrp="1"/>
          </p:cNvSpPr>
          <p:nvPr>
            <p:ph type="title"/>
          </p:nvPr>
        </p:nvSpPr>
        <p:spPr/>
        <p:txBody>
          <a:bodyPr/>
          <a:lstStyle/>
          <a:p>
            <a:r>
              <a:rPr lang="en-US" dirty="0">
                <a:latin typeface="Bodoni 72 Book" pitchFamily="2" charset="0"/>
              </a:rPr>
              <a:t>Notion of feedback loops</a:t>
            </a:r>
            <a:endParaRPr lang="en-US" dirty="0"/>
          </a:p>
        </p:txBody>
      </p:sp>
      <p:pic>
        <p:nvPicPr>
          <p:cNvPr id="6" name="Picture 5">
            <a:extLst>
              <a:ext uri="{FF2B5EF4-FFF2-40B4-BE49-F238E27FC236}">
                <a16:creationId xmlns:a16="http://schemas.microsoft.com/office/drawing/2014/main" id="{A95FDCC1-00D0-9DDF-E8E5-EB7DE5F3533A}"/>
              </a:ext>
            </a:extLst>
          </p:cNvPr>
          <p:cNvPicPr>
            <a:picLocks noChangeAspect="1"/>
          </p:cNvPicPr>
          <p:nvPr/>
        </p:nvPicPr>
        <p:blipFill>
          <a:blip r:embed="rId2"/>
          <a:stretch>
            <a:fillRect/>
          </a:stretch>
        </p:blipFill>
        <p:spPr>
          <a:xfrm>
            <a:off x="6638193" y="1343920"/>
            <a:ext cx="4474698" cy="3640830"/>
          </a:xfrm>
          <a:prstGeom prst="rect">
            <a:avLst/>
          </a:prstGeom>
        </p:spPr>
      </p:pic>
      <p:pic>
        <p:nvPicPr>
          <p:cNvPr id="7" name="Picture 6">
            <a:extLst>
              <a:ext uri="{FF2B5EF4-FFF2-40B4-BE49-F238E27FC236}">
                <a16:creationId xmlns:a16="http://schemas.microsoft.com/office/drawing/2014/main" id="{ECA7C3B7-2533-066E-5D86-CF8B85B45A39}"/>
              </a:ext>
            </a:extLst>
          </p:cNvPr>
          <p:cNvPicPr>
            <a:picLocks noChangeAspect="1"/>
          </p:cNvPicPr>
          <p:nvPr/>
        </p:nvPicPr>
        <p:blipFill>
          <a:blip r:embed="rId3"/>
          <a:stretch>
            <a:fillRect/>
          </a:stretch>
        </p:blipFill>
        <p:spPr>
          <a:xfrm>
            <a:off x="1079109" y="1670050"/>
            <a:ext cx="4800600" cy="3314700"/>
          </a:xfrm>
          <a:prstGeom prst="rect">
            <a:avLst/>
          </a:prstGeom>
        </p:spPr>
      </p:pic>
      <p:sp>
        <p:nvSpPr>
          <p:cNvPr id="8" name="Rectangle 7">
            <a:extLst>
              <a:ext uri="{FF2B5EF4-FFF2-40B4-BE49-F238E27FC236}">
                <a16:creationId xmlns:a16="http://schemas.microsoft.com/office/drawing/2014/main" id="{A46B3A4A-4099-DF73-C127-C16BBD5A8007}"/>
              </a:ext>
            </a:extLst>
          </p:cNvPr>
          <p:cNvSpPr/>
          <p:nvPr/>
        </p:nvSpPr>
        <p:spPr>
          <a:xfrm>
            <a:off x="644769" y="5514080"/>
            <a:ext cx="10902462" cy="1181686"/>
          </a:xfrm>
          <a:prstGeom prst="rect">
            <a:avLst/>
          </a:prstGeom>
          <a:solidFill>
            <a:schemeClr val="accent6">
              <a:lumMod val="60000"/>
              <a:lumOff val="40000"/>
              <a:alpha val="4883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Bodoni 72 Book" pitchFamily="2" charset="0"/>
              </a:rPr>
              <a:t>1- Reinforcing loops = encourages the system to continue in a given direction,  reinforcing loop is undesirable, it can be referred to as a </a:t>
            </a:r>
            <a:r>
              <a:rPr lang="en-US" b="1" dirty="0">
                <a:solidFill>
                  <a:schemeClr val="tx1"/>
                </a:solidFill>
                <a:latin typeface="Bodoni 72 Book" pitchFamily="2" charset="0"/>
              </a:rPr>
              <a:t>vicious cycle</a:t>
            </a:r>
          </a:p>
          <a:p>
            <a:r>
              <a:rPr lang="en-US" dirty="0">
                <a:solidFill>
                  <a:schemeClr val="tx1"/>
                </a:solidFill>
                <a:latin typeface="Bodoni 72 Book" pitchFamily="2" charset="0"/>
              </a:rPr>
              <a:t>2- Balancing loops will encourage the system to stay in balance</a:t>
            </a:r>
          </a:p>
        </p:txBody>
      </p:sp>
    </p:spTree>
    <p:extLst>
      <p:ext uri="{BB962C8B-B14F-4D97-AF65-F5344CB8AC3E}">
        <p14:creationId xmlns:p14="http://schemas.microsoft.com/office/powerpoint/2010/main" val="405155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341E-8BD8-1045-C580-A41A9A6F92D9}"/>
              </a:ext>
            </a:extLst>
          </p:cNvPr>
          <p:cNvSpPr>
            <a:spLocks noGrp="1"/>
          </p:cNvSpPr>
          <p:nvPr>
            <p:ph type="title"/>
          </p:nvPr>
        </p:nvSpPr>
        <p:spPr/>
        <p:txBody>
          <a:bodyPr/>
          <a:lstStyle/>
          <a:p>
            <a:r>
              <a:rPr lang="en-US" dirty="0">
                <a:latin typeface="Bodoni 72 Book" pitchFamily="2" charset="0"/>
              </a:rPr>
              <a:t>Policy resistance</a:t>
            </a:r>
            <a:endParaRPr lang="en-US" dirty="0"/>
          </a:p>
        </p:txBody>
      </p:sp>
      <p:sp>
        <p:nvSpPr>
          <p:cNvPr id="5" name="TextBox 4">
            <a:extLst>
              <a:ext uri="{FF2B5EF4-FFF2-40B4-BE49-F238E27FC236}">
                <a16:creationId xmlns:a16="http://schemas.microsoft.com/office/drawing/2014/main" id="{EDCB5F5B-C81D-7F0C-F4F2-5DF91E71ADB3}"/>
              </a:ext>
            </a:extLst>
          </p:cNvPr>
          <p:cNvSpPr txBox="1"/>
          <p:nvPr/>
        </p:nvSpPr>
        <p:spPr>
          <a:xfrm>
            <a:off x="976700" y="5716230"/>
            <a:ext cx="10803988" cy="923330"/>
          </a:xfrm>
          <a:prstGeom prst="rect">
            <a:avLst/>
          </a:prstGeom>
          <a:solidFill>
            <a:schemeClr val="accent6">
              <a:lumMod val="60000"/>
              <a:lumOff val="40000"/>
              <a:alpha val="38233"/>
            </a:schemeClr>
          </a:solidFill>
        </p:spPr>
        <p:txBody>
          <a:bodyPr wrap="square">
            <a:spAutoFit/>
          </a:bodyPr>
          <a:lstStyle/>
          <a:p>
            <a:r>
              <a:rPr lang="en-US" dirty="0">
                <a:latin typeface="Bodoni 72 Book" pitchFamily="2" charset="0"/>
              </a:rPr>
              <a:t>1</a:t>
            </a:r>
            <a:r>
              <a:rPr lang="en-US" sz="1800" dirty="0">
                <a:latin typeface="Bodoni 72 Book" pitchFamily="2" charset="0"/>
              </a:rPr>
              <a:t>- The implementation of a policy can lead to unforeseen behavior of the population also called policy resistance</a:t>
            </a:r>
          </a:p>
          <a:p>
            <a:r>
              <a:rPr lang="en-US" dirty="0">
                <a:latin typeface="Bodoni 72 Book" pitchFamily="2" charset="0"/>
              </a:rPr>
              <a:t>2</a:t>
            </a:r>
            <a:r>
              <a:rPr lang="en-US" sz="1800" dirty="0">
                <a:latin typeface="Bodoni 72 Book" pitchFamily="2" charset="0"/>
              </a:rPr>
              <a:t>- Feedback loops are basically chains of cause-and-effect relations that form a loop where its output routes back to the chain as an input. </a:t>
            </a:r>
          </a:p>
        </p:txBody>
      </p:sp>
      <p:pic>
        <p:nvPicPr>
          <p:cNvPr id="6" name="Picture 5">
            <a:extLst>
              <a:ext uri="{FF2B5EF4-FFF2-40B4-BE49-F238E27FC236}">
                <a16:creationId xmlns:a16="http://schemas.microsoft.com/office/drawing/2014/main" id="{7D19FA79-7A97-0F14-6B2F-D0FC34F15D78}"/>
              </a:ext>
            </a:extLst>
          </p:cNvPr>
          <p:cNvPicPr>
            <a:picLocks noChangeAspect="1"/>
          </p:cNvPicPr>
          <p:nvPr/>
        </p:nvPicPr>
        <p:blipFill>
          <a:blip r:embed="rId3"/>
          <a:stretch>
            <a:fillRect/>
          </a:stretch>
        </p:blipFill>
        <p:spPr>
          <a:xfrm>
            <a:off x="2715418" y="1499396"/>
            <a:ext cx="6346519" cy="4107967"/>
          </a:xfrm>
          <a:prstGeom prst="rect">
            <a:avLst/>
          </a:prstGeom>
        </p:spPr>
      </p:pic>
      <p:sp>
        <p:nvSpPr>
          <p:cNvPr id="7" name="TextBox 6">
            <a:extLst>
              <a:ext uri="{FF2B5EF4-FFF2-40B4-BE49-F238E27FC236}">
                <a16:creationId xmlns:a16="http://schemas.microsoft.com/office/drawing/2014/main" id="{88232C2E-383F-93D5-787C-6E72A99FFB2C}"/>
              </a:ext>
            </a:extLst>
          </p:cNvPr>
          <p:cNvSpPr txBox="1"/>
          <p:nvPr/>
        </p:nvSpPr>
        <p:spPr>
          <a:xfrm rot="5400000">
            <a:off x="-378213" y="4316029"/>
            <a:ext cx="5910263" cy="276999"/>
          </a:xfrm>
          <a:prstGeom prst="rect">
            <a:avLst/>
          </a:prstGeom>
          <a:noFill/>
        </p:spPr>
        <p:txBody>
          <a:bodyPr wrap="square">
            <a:spAutoFit/>
          </a:bodyPr>
          <a:lstStyle/>
          <a:p>
            <a:r>
              <a:rPr lang="en-US" sz="1200" dirty="0">
                <a:solidFill>
                  <a:schemeClr val="bg2">
                    <a:lumMod val="50000"/>
                  </a:schemeClr>
                </a:solidFill>
                <a:latin typeface="Bodoni 72 Book" pitchFamily="2" charset="0"/>
              </a:rPr>
              <a:t>https://</a:t>
            </a:r>
            <a:r>
              <a:rPr lang="en-US" sz="1200" dirty="0" err="1">
                <a:solidFill>
                  <a:schemeClr val="bg2">
                    <a:lumMod val="50000"/>
                  </a:schemeClr>
                </a:solidFill>
                <a:latin typeface="Bodoni 72 Book" pitchFamily="2" charset="0"/>
              </a:rPr>
              <a:t>annalogy.info</a:t>
            </a:r>
            <a:r>
              <a:rPr lang="en-US" sz="1200" dirty="0">
                <a:solidFill>
                  <a:schemeClr val="bg2">
                    <a:lumMod val="50000"/>
                  </a:schemeClr>
                </a:solidFill>
                <a:latin typeface="Bodoni 72 Book" pitchFamily="2" charset="0"/>
              </a:rPr>
              <a:t>/2020/09/15/incentivize-carefully/</a:t>
            </a:r>
          </a:p>
        </p:txBody>
      </p:sp>
    </p:spTree>
    <p:extLst>
      <p:ext uri="{BB962C8B-B14F-4D97-AF65-F5344CB8AC3E}">
        <p14:creationId xmlns:p14="http://schemas.microsoft.com/office/powerpoint/2010/main" val="260323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640A-4090-6C6A-76DE-2AF9AF6E7102}"/>
              </a:ext>
            </a:extLst>
          </p:cNvPr>
          <p:cNvSpPr>
            <a:spLocks noGrp="1"/>
          </p:cNvSpPr>
          <p:nvPr>
            <p:ph type="title"/>
          </p:nvPr>
        </p:nvSpPr>
        <p:spPr/>
        <p:txBody>
          <a:bodyPr/>
          <a:lstStyle/>
          <a:p>
            <a:r>
              <a:rPr lang="en-US" dirty="0">
                <a:latin typeface="Bodoni 72 Book" pitchFamily="2" charset="0"/>
              </a:rPr>
              <a:t>Causal loop diagrams</a:t>
            </a:r>
          </a:p>
        </p:txBody>
      </p:sp>
      <p:pic>
        <p:nvPicPr>
          <p:cNvPr id="4" name="Picture 3">
            <a:extLst>
              <a:ext uri="{FF2B5EF4-FFF2-40B4-BE49-F238E27FC236}">
                <a16:creationId xmlns:a16="http://schemas.microsoft.com/office/drawing/2014/main" id="{12CC0B11-FA60-3510-3313-D5859817D39D}"/>
              </a:ext>
            </a:extLst>
          </p:cNvPr>
          <p:cNvPicPr>
            <a:picLocks noChangeAspect="1"/>
          </p:cNvPicPr>
          <p:nvPr/>
        </p:nvPicPr>
        <p:blipFill>
          <a:blip r:embed="rId3"/>
          <a:stretch>
            <a:fillRect/>
          </a:stretch>
        </p:blipFill>
        <p:spPr>
          <a:xfrm>
            <a:off x="1349255" y="1689099"/>
            <a:ext cx="9011461" cy="4803775"/>
          </a:xfrm>
          <a:prstGeom prst="rect">
            <a:avLst/>
          </a:prstGeom>
        </p:spPr>
      </p:pic>
      <p:sp>
        <p:nvSpPr>
          <p:cNvPr id="6" name="TextBox 5">
            <a:extLst>
              <a:ext uri="{FF2B5EF4-FFF2-40B4-BE49-F238E27FC236}">
                <a16:creationId xmlns:a16="http://schemas.microsoft.com/office/drawing/2014/main" id="{965AB602-1B7D-D84B-7E05-8A12EF6B9100}"/>
              </a:ext>
            </a:extLst>
          </p:cNvPr>
          <p:cNvSpPr txBox="1"/>
          <p:nvPr/>
        </p:nvSpPr>
        <p:spPr>
          <a:xfrm rot="5400000">
            <a:off x="6781784" y="3937893"/>
            <a:ext cx="5733193" cy="307777"/>
          </a:xfrm>
          <a:prstGeom prst="rect">
            <a:avLst/>
          </a:prstGeom>
          <a:noFill/>
        </p:spPr>
        <p:txBody>
          <a:bodyPr wrap="square">
            <a:spAutoFit/>
          </a:bodyPr>
          <a:lstStyle/>
          <a:p>
            <a:r>
              <a:rPr lang="en-US" sz="1400" dirty="0">
                <a:solidFill>
                  <a:schemeClr val="bg2">
                    <a:lumMod val="50000"/>
                  </a:schemeClr>
                </a:solidFill>
                <a:latin typeface="Bodoni 72 Book" pitchFamily="2" charset="0"/>
              </a:rPr>
              <a:t>https://</a:t>
            </a:r>
            <a:r>
              <a:rPr lang="en-US" sz="1400" dirty="0" err="1">
                <a:solidFill>
                  <a:schemeClr val="bg2">
                    <a:lumMod val="50000"/>
                  </a:schemeClr>
                </a:solidFill>
                <a:latin typeface="Bodoni 72 Book" pitchFamily="2" charset="0"/>
              </a:rPr>
              <a:t>systemsthinkinglab.wordpress.com</a:t>
            </a:r>
            <a:r>
              <a:rPr lang="en-US" sz="1400" dirty="0">
                <a:solidFill>
                  <a:schemeClr val="bg2">
                    <a:lumMod val="50000"/>
                  </a:schemeClr>
                </a:solidFill>
                <a:latin typeface="Bodoni 72 Book" pitchFamily="2" charset="0"/>
              </a:rPr>
              <a:t>/causal-loop-diagram/</a:t>
            </a:r>
          </a:p>
        </p:txBody>
      </p:sp>
      <p:sp>
        <p:nvSpPr>
          <p:cNvPr id="7" name="Rectangle 6">
            <a:extLst>
              <a:ext uri="{FF2B5EF4-FFF2-40B4-BE49-F238E27FC236}">
                <a16:creationId xmlns:a16="http://schemas.microsoft.com/office/drawing/2014/main" id="{63099BB9-B66D-1D61-A25D-0D59F912249A}"/>
              </a:ext>
            </a:extLst>
          </p:cNvPr>
          <p:cNvSpPr/>
          <p:nvPr/>
        </p:nvSpPr>
        <p:spPr>
          <a:xfrm>
            <a:off x="0" y="6200078"/>
            <a:ext cx="12191999" cy="657922"/>
          </a:xfrm>
          <a:prstGeom prst="rect">
            <a:avLst/>
          </a:prstGeom>
          <a:solidFill>
            <a:schemeClr val="accent6">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Bodoni 72 Book" pitchFamily="2" charset="0"/>
              </a:rPr>
              <a:t>A causal loop diagram is a simple graphical representation of a system showing the nature of  interaction between its components. The direction of the interactions can describe to a </a:t>
            </a:r>
            <a:r>
              <a:rPr lang="en-US" dirty="0">
                <a:solidFill>
                  <a:schemeClr val="tx1"/>
                </a:solidFill>
                <a:latin typeface="Bodoni 72 Book" pitchFamily="2" charset="0"/>
              </a:rPr>
              <a:t>reinforcing or a balancing </a:t>
            </a:r>
            <a:r>
              <a:rPr lang="en-US" dirty="0">
                <a:solidFill>
                  <a:schemeClr val="tx1"/>
                </a:solidFill>
                <a:latin typeface="Bodoni 72 Book" pitchFamily="2" charset="0"/>
              </a:rPr>
              <a:t>loop</a:t>
            </a:r>
            <a:endParaRPr lang="en-US" dirty="0">
              <a:solidFill>
                <a:schemeClr val="tx1"/>
              </a:solidFill>
              <a:latin typeface="Bodoni 72 Book" pitchFamily="2" charset="0"/>
            </a:endParaRPr>
          </a:p>
        </p:txBody>
      </p:sp>
    </p:spTree>
    <p:extLst>
      <p:ext uri="{BB962C8B-B14F-4D97-AF65-F5344CB8AC3E}">
        <p14:creationId xmlns:p14="http://schemas.microsoft.com/office/powerpoint/2010/main" val="147175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D6E-CDE3-9934-1CBA-F3171EE022BB}"/>
              </a:ext>
            </a:extLst>
          </p:cNvPr>
          <p:cNvSpPr>
            <a:spLocks noGrp="1"/>
          </p:cNvSpPr>
          <p:nvPr>
            <p:ph type="title"/>
          </p:nvPr>
        </p:nvSpPr>
        <p:spPr/>
        <p:txBody>
          <a:bodyPr/>
          <a:lstStyle/>
          <a:p>
            <a:r>
              <a:rPr lang="en-US" dirty="0">
                <a:latin typeface="Bodoni 72 Book" pitchFamily="2" charset="0"/>
              </a:rPr>
              <a:t>Other modeling tools</a:t>
            </a:r>
          </a:p>
        </p:txBody>
      </p:sp>
      <p:sp>
        <p:nvSpPr>
          <p:cNvPr id="10" name="Content Placeholder 9">
            <a:extLst>
              <a:ext uri="{FF2B5EF4-FFF2-40B4-BE49-F238E27FC236}">
                <a16:creationId xmlns:a16="http://schemas.microsoft.com/office/drawing/2014/main" id="{6164B593-4445-03AE-F80E-A77E6B9A660F}"/>
              </a:ext>
            </a:extLst>
          </p:cNvPr>
          <p:cNvSpPr>
            <a:spLocks noGrp="1"/>
          </p:cNvSpPr>
          <p:nvPr>
            <p:ph idx="1"/>
          </p:nvPr>
        </p:nvSpPr>
        <p:spPr>
          <a:xfrm>
            <a:off x="252249" y="5532436"/>
            <a:ext cx="11939751" cy="1325564"/>
          </a:xfrm>
          <a:solidFill>
            <a:schemeClr val="accent6">
              <a:lumMod val="60000"/>
              <a:lumOff val="40000"/>
              <a:alpha val="46078"/>
            </a:schemeClr>
          </a:solidFill>
        </p:spPr>
        <p:txBody>
          <a:bodyPr>
            <a:normAutofit lnSpcReduction="10000"/>
          </a:bodyPr>
          <a:lstStyle/>
          <a:p>
            <a:pPr marL="0" indent="0">
              <a:buNone/>
            </a:pPr>
            <a:r>
              <a:rPr lang="en-US" dirty="0">
                <a:latin typeface="Bodoni 72 Book" pitchFamily="2" charset="0"/>
              </a:rPr>
              <a:t>Stock and flow diagrams = a quantitative tool where a stock is a term for any entity that accumulates or depletes over time whereas a flow is the rate of change in a stock.</a:t>
            </a:r>
          </a:p>
          <a:p>
            <a:pPr marL="0" indent="0">
              <a:buNone/>
            </a:pPr>
            <a:r>
              <a:rPr lang="en-US" dirty="0">
                <a:latin typeface="Bodoni 72 Book" pitchFamily="2" charset="0"/>
              </a:rPr>
              <a:t>This last tool could be represented as a system of quantifiable ODEs </a:t>
            </a:r>
          </a:p>
        </p:txBody>
      </p:sp>
      <p:pic>
        <p:nvPicPr>
          <p:cNvPr id="3" name="Picture 2">
            <a:extLst>
              <a:ext uri="{FF2B5EF4-FFF2-40B4-BE49-F238E27FC236}">
                <a16:creationId xmlns:a16="http://schemas.microsoft.com/office/drawing/2014/main" id="{582563F3-47E2-38D6-22F2-03976F7CE20D}"/>
              </a:ext>
            </a:extLst>
          </p:cNvPr>
          <p:cNvPicPr>
            <a:picLocks noChangeAspect="1"/>
          </p:cNvPicPr>
          <p:nvPr/>
        </p:nvPicPr>
        <p:blipFill>
          <a:blip r:embed="rId3"/>
          <a:stretch>
            <a:fillRect/>
          </a:stretch>
        </p:blipFill>
        <p:spPr>
          <a:xfrm>
            <a:off x="2009008" y="1435100"/>
            <a:ext cx="7480300" cy="3987800"/>
          </a:xfrm>
          <a:prstGeom prst="rect">
            <a:avLst/>
          </a:prstGeom>
        </p:spPr>
      </p:pic>
    </p:spTree>
    <p:extLst>
      <p:ext uri="{BB962C8B-B14F-4D97-AF65-F5344CB8AC3E}">
        <p14:creationId xmlns:p14="http://schemas.microsoft.com/office/powerpoint/2010/main" val="185998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46EA-1D07-742F-E6E0-2EC143D8FB68}"/>
              </a:ext>
            </a:extLst>
          </p:cNvPr>
          <p:cNvSpPr>
            <a:spLocks noGrp="1"/>
          </p:cNvSpPr>
          <p:nvPr>
            <p:ph type="title"/>
          </p:nvPr>
        </p:nvSpPr>
        <p:spPr/>
        <p:txBody>
          <a:bodyPr/>
          <a:lstStyle/>
          <a:p>
            <a:r>
              <a:rPr lang="en-US" dirty="0">
                <a:latin typeface="Bodoni 72 Book" pitchFamily="2" charset="0"/>
              </a:rPr>
              <a:t>Step of system dynamics modeling </a:t>
            </a:r>
          </a:p>
        </p:txBody>
      </p:sp>
      <p:sp>
        <p:nvSpPr>
          <p:cNvPr id="3" name="Content Placeholder 2">
            <a:extLst>
              <a:ext uri="{FF2B5EF4-FFF2-40B4-BE49-F238E27FC236}">
                <a16:creationId xmlns:a16="http://schemas.microsoft.com/office/drawing/2014/main" id="{A9DBA05A-AB21-543D-0BBF-698F51F7CCFB}"/>
              </a:ext>
            </a:extLst>
          </p:cNvPr>
          <p:cNvSpPr>
            <a:spLocks noGrp="1"/>
          </p:cNvSpPr>
          <p:nvPr>
            <p:ph idx="1"/>
          </p:nvPr>
        </p:nvSpPr>
        <p:spPr>
          <a:solidFill>
            <a:schemeClr val="accent6">
              <a:lumMod val="60000"/>
              <a:lumOff val="40000"/>
              <a:alpha val="30000"/>
            </a:schemeClr>
          </a:solidFill>
        </p:spPr>
        <p:txBody>
          <a:bodyPr>
            <a:normAutofit lnSpcReduction="10000"/>
          </a:bodyPr>
          <a:lstStyle/>
          <a:p>
            <a:r>
              <a:rPr lang="en-US" dirty="0">
                <a:latin typeface="Bodoni 72 Book" pitchFamily="2" charset="0"/>
              </a:rPr>
              <a:t>Define the problem boundary</a:t>
            </a:r>
          </a:p>
          <a:p>
            <a:r>
              <a:rPr lang="en-US" dirty="0">
                <a:solidFill>
                  <a:schemeClr val="bg2">
                    <a:lumMod val="75000"/>
                  </a:schemeClr>
                </a:solidFill>
                <a:latin typeface="Bodoni 72 Book" pitchFamily="2" charset="0"/>
              </a:rPr>
              <a:t>Identify the most important stocks and flows that change these stock levels</a:t>
            </a:r>
          </a:p>
          <a:p>
            <a:r>
              <a:rPr lang="en-US" dirty="0">
                <a:solidFill>
                  <a:schemeClr val="bg2">
                    <a:lumMod val="75000"/>
                  </a:schemeClr>
                </a:solidFill>
                <a:latin typeface="Bodoni 72 Book" pitchFamily="2" charset="0"/>
              </a:rPr>
              <a:t>Identify sources of information that impact the flows</a:t>
            </a:r>
          </a:p>
          <a:p>
            <a:r>
              <a:rPr lang="en-US" dirty="0">
                <a:latin typeface="Bodoni 72 Book" pitchFamily="2" charset="0"/>
              </a:rPr>
              <a:t>Identify the main feedback loops</a:t>
            </a:r>
          </a:p>
          <a:p>
            <a:r>
              <a:rPr lang="en-US" dirty="0">
                <a:latin typeface="Bodoni 72 Book" pitchFamily="2" charset="0"/>
              </a:rPr>
              <a:t>Draw a causal loop diagram that links the stocks, </a:t>
            </a:r>
            <a:r>
              <a:rPr lang="en-US" dirty="0">
                <a:solidFill>
                  <a:schemeClr val="bg2">
                    <a:lumMod val="75000"/>
                  </a:schemeClr>
                </a:solidFill>
                <a:latin typeface="Bodoni 72 Book" pitchFamily="2" charset="0"/>
              </a:rPr>
              <a:t>flows, and sources of information</a:t>
            </a:r>
          </a:p>
          <a:p>
            <a:r>
              <a:rPr lang="en-US" dirty="0">
                <a:solidFill>
                  <a:schemeClr val="bg2">
                    <a:lumMod val="75000"/>
                  </a:schemeClr>
                </a:solidFill>
                <a:latin typeface="Bodoni 72 Book" pitchFamily="2" charset="0"/>
              </a:rPr>
              <a:t>Write the equations that determine the flows</a:t>
            </a:r>
          </a:p>
          <a:p>
            <a:r>
              <a:rPr lang="en-US" dirty="0">
                <a:solidFill>
                  <a:schemeClr val="bg2">
                    <a:lumMod val="75000"/>
                  </a:schemeClr>
                </a:solidFill>
                <a:latin typeface="Bodoni 72 Book" pitchFamily="2" charset="0"/>
              </a:rPr>
              <a:t>Estimate the parameters and initial conditions. </a:t>
            </a:r>
          </a:p>
          <a:p>
            <a:r>
              <a:rPr lang="en-US" dirty="0">
                <a:latin typeface="Bodoni 72 Book" pitchFamily="2" charset="0"/>
              </a:rPr>
              <a:t>Simulate the model and analyze results.</a:t>
            </a:r>
          </a:p>
          <a:p>
            <a:endParaRPr lang="en-US" dirty="0">
              <a:latin typeface="Bodoni 72 Book" pitchFamily="2" charset="0"/>
            </a:endParaRPr>
          </a:p>
        </p:txBody>
      </p:sp>
    </p:spTree>
    <p:extLst>
      <p:ext uri="{BB962C8B-B14F-4D97-AF65-F5344CB8AC3E}">
        <p14:creationId xmlns:p14="http://schemas.microsoft.com/office/powerpoint/2010/main" val="27401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C0A9-51D9-A54B-8CC8-F97AF417089B}"/>
              </a:ext>
            </a:extLst>
          </p:cNvPr>
          <p:cNvSpPr>
            <a:spLocks noGrp="1"/>
          </p:cNvSpPr>
          <p:nvPr>
            <p:ph type="title"/>
          </p:nvPr>
        </p:nvSpPr>
        <p:spPr/>
        <p:txBody>
          <a:bodyPr/>
          <a:lstStyle/>
          <a:p>
            <a:r>
              <a:rPr lang="en-US" dirty="0">
                <a:latin typeface="Bodoni 72 Book" pitchFamily="2" charset="0"/>
              </a:rPr>
              <a:t>Urban malaria system dynamics</a:t>
            </a:r>
          </a:p>
        </p:txBody>
      </p:sp>
      <p:pic>
        <p:nvPicPr>
          <p:cNvPr id="4" name="Picture 3">
            <a:extLst>
              <a:ext uri="{FF2B5EF4-FFF2-40B4-BE49-F238E27FC236}">
                <a16:creationId xmlns:a16="http://schemas.microsoft.com/office/drawing/2014/main" id="{85EDF686-CD68-3E09-E2F4-492B0B8B542C}"/>
              </a:ext>
            </a:extLst>
          </p:cNvPr>
          <p:cNvPicPr>
            <a:picLocks noChangeAspect="1"/>
          </p:cNvPicPr>
          <p:nvPr/>
        </p:nvPicPr>
        <p:blipFill>
          <a:blip r:embed="rId2"/>
          <a:stretch>
            <a:fillRect/>
          </a:stretch>
        </p:blipFill>
        <p:spPr>
          <a:xfrm>
            <a:off x="3074173" y="1573237"/>
            <a:ext cx="3768978" cy="5284763"/>
          </a:xfrm>
          <a:prstGeom prst="rect">
            <a:avLst/>
          </a:prstGeom>
        </p:spPr>
      </p:pic>
    </p:spTree>
    <p:extLst>
      <p:ext uri="{BB962C8B-B14F-4D97-AF65-F5344CB8AC3E}">
        <p14:creationId xmlns:p14="http://schemas.microsoft.com/office/powerpoint/2010/main" val="115460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F3F74F4-A7DF-4D3A-BF8A-B5217F142C39}" type="slidenum">
              <a:rPr lang="en-US" smtClean="0"/>
              <a:t>9</a:t>
            </a:fld>
            <a:endParaRPr lang="en-US"/>
          </a:p>
        </p:txBody>
      </p:sp>
      <p:sp>
        <p:nvSpPr>
          <p:cNvPr id="13" name="Rounded Rectangle 12"/>
          <p:cNvSpPr/>
          <p:nvPr/>
        </p:nvSpPr>
        <p:spPr>
          <a:xfrm>
            <a:off x="1532237" y="1646238"/>
            <a:ext cx="2743201" cy="8528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latin typeface="Bodoni 72 Book" pitchFamily="2" charset="0"/>
              </a:rPr>
              <a:t>To exhibit the interplay between sources of heterogeneity </a:t>
            </a:r>
            <a:endParaRPr lang="de-DE" sz="2000" dirty="0">
              <a:latin typeface="Bodoni 72 Book" pitchFamily="2" charset="0"/>
            </a:endParaRPr>
          </a:p>
        </p:txBody>
      </p:sp>
      <p:pic>
        <p:nvPicPr>
          <p:cNvPr id="14" name="Picture 13" descr="Vector Illustration of Grey Target Icon | Freestock icons"/>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9311" y="1646238"/>
            <a:ext cx="952925" cy="912090"/>
          </a:xfrm>
          <a:prstGeom prst="rect">
            <a:avLst/>
          </a:prstGeom>
        </p:spPr>
      </p:pic>
      <p:sp>
        <p:nvSpPr>
          <p:cNvPr id="16" name="Rounded Rectangle 15"/>
          <p:cNvSpPr/>
          <p:nvPr/>
        </p:nvSpPr>
        <p:spPr>
          <a:xfrm>
            <a:off x="1569308" y="3399411"/>
            <a:ext cx="10043381" cy="96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latin typeface="Bodoni 72 Book" pitchFamily="2" charset="0"/>
              </a:rPr>
              <a:t>Two experts’ workshops</a:t>
            </a:r>
            <a:endParaRPr lang="en-US" sz="2000" dirty="0">
              <a:latin typeface="Bodoni 72 Book" pitchFamily="2" charset="0"/>
            </a:endParaRPr>
          </a:p>
        </p:txBody>
      </p:sp>
      <p:pic>
        <p:nvPicPr>
          <p:cNvPr id="17" name="Picture 16" descr="Kostenlose Vektorgrafik: Werkzeuge, Einstellungen ..."/>
          <p:cNvPicPr>
            <a:picLocks noChangeAspect="1"/>
          </p:cNvPicPr>
          <p:nvPr/>
        </p:nvPicPr>
        <p:blipFill>
          <a:blip r:embed="rId4" cstate="print">
            <a:duotone>
              <a:prstClr val="black"/>
              <a:schemeClr val="accent6">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9056" y="5361522"/>
            <a:ext cx="896008" cy="741524"/>
          </a:xfrm>
          <a:prstGeom prst="rect">
            <a:avLst/>
          </a:prstGeom>
        </p:spPr>
      </p:pic>
      <p:sp>
        <p:nvSpPr>
          <p:cNvPr id="18" name="Rounded Rectangle 17"/>
          <p:cNvSpPr/>
          <p:nvPr/>
        </p:nvSpPr>
        <p:spPr>
          <a:xfrm>
            <a:off x="1544594" y="5267966"/>
            <a:ext cx="2706129" cy="8753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Bodoni 72 Book" pitchFamily="2" charset="0"/>
              </a:rPr>
              <a:t>Causal-loop diagram</a:t>
            </a:r>
            <a:endParaRPr lang="de-DE" sz="2000" dirty="0">
              <a:latin typeface="Bodoni 72 Book" pitchFamily="2" charset="0"/>
            </a:endParaRPr>
          </a:p>
        </p:txBody>
      </p:sp>
      <p:sp>
        <p:nvSpPr>
          <p:cNvPr id="19" name="Down Arrow 18"/>
          <p:cNvSpPr/>
          <p:nvPr/>
        </p:nvSpPr>
        <p:spPr>
          <a:xfrm>
            <a:off x="2644345" y="2533614"/>
            <a:ext cx="247135" cy="84108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Down Arrow 19"/>
          <p:cNvSpPr/>
          <p:nvPr/>
        </p:nvSpPr>
        <p:spPr>
          <a:xfrm>
            <a:off x="2644344" y="4392359"/>
            <a:ext cx="247135" cy="84108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1" name="Rounded Rectangle 20"/>
          <p:cNvSpPr/>
          <p:nvPr/>
        </p:nvSpPr>
        <p:spPr>
          <a:xfrm>
            <a:off x="8872136" y="1636471"/>
            <a:ext cx="2706129" cy="8753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latin typeface="Bodoni 72 Book" pitchFamily="2" charset="0"/>
              </a:rPr>
              <a:t>To identify the key sources of heterogeneity</a:t>
            </a:r>
            <a:endParaRPr lang="de-DE" sz="2000" dirty="0">
              <a:latin typeface="Bodoni 72 Book" pitchFamily="2" charset="0"/>
            </a:endParaRPr>
          </a:p>
        </p:txBody>
      </p:sp>
      <p:sp>
        <p:nvSpPr>
          <p:cNvPr id="22" name="Down Arrow 21"/>
          <p:cNvSpPr/>
          <p:nvPr/>
        </p:nvSpPr>
        <p:spPr>
          <a:xfrm>
            <a:off x="10225200" y="2528709"/>
            <a:ext cx="247135" cy="84108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8835066" y="5251128"/>
            <a:ext cx="2706129" cy="8753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Bodoni 72 Book" pitchFamily="2" charset="0"/>
              </a:rPr>
              <a:t>Network analysis</a:t>
            </a:r>
            <a:endParaRPr lang="de-DE" sz="2000" dirty="0">
              <a:latin typeface="Bodoni 72 Book" pitchFamily="2" charset="0"/>
            </a:endParaRPr>
          </a:p>
        </p:txBody>
      </p:sp>
      <p:sp>
        <p:nvSpPr>
          <p:cNvPr id="24" name="Down Arrow 23"/>
          <p:cNvSpPr/>
          <p:nvPr/>
        </p:nvSpPr>
        <p:spPr>
          <a:xfrm>
            <a:off x="10225200" y="4386642"/>
            <a:ext cx="247135" cy="84108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25" name="Picture 24"/>
          <p:cNvPicPr>
            <a:picLocks noChangeAspect="1"/>
          </p:cNvPicPr>
          <p:nvPr/>
        </p:nvPicPr>
        <p:blipFill>
          <a:blip r:embed="rId6"/>
          <a:stretch>
            <a:fillRect/>
          </a:stretch>
        </p:blipFill>
        <p:spPr>
          <a:xfrm>
            <a:off x="465415" y="3453843"/>
            <a:ext cx="1083289" cy="859369"/>
          </a:xfrm>
          <a:prstGeom prst="rect">
            <a:avLst/>
          </a:prstGeom>
        </p:spPr>
      </p:pic>
    </p:spTree>
    <p:extLst>
      <p:ext uri="{BB962C8B-B14F-4D97-AF65-F5344CB8AC3E}">
        <p14:creationId xmlns:p14="http://schemas.microsoft.com/office/powerpoint/2010/main" val="94584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8" grpId="0" animBg="1"/>
      <p:bldP spid="19" grpId="0" animBg="1"/>
      <p:bldP spid="20" grpId="0" animBg="1"/>
      <p:bldP spid="21" grpId="0" animBg="1"/>
      <p:bldP spid="22" grpId="0" animBg="1"/>
      <p:bldP spid="23" grpId="0" animBg="1"/>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1634</TotalTime>
  <Words>1317</Words>
  <Application>Microsoft Macintosh PowerPoint</Application>
  <PresentationFormat>Widescreen</PresentationFormat>
  <Paragraphs>87</Paragraphs>
  <Slides>13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BODONI 72 BOOK</vt:lpstr>
      <vt:lpstr>BODONI 72 BOOK</vt:lpstr>
      <vt:lpstr>Bodoni 72 Oldstyle Book</vt:lpstr>
      <vt:lpstr>Calibri</vt:lpstr>
      <vt:lpstr>Calibri Light</vt:lpstr>
      <vt:lpstr>Cambria Math</vt:lpstr>
      <vt:lpstr>Karla</vt:lpstr>
      <vt:lpstr>Quattrocento Sans</vt:lpstr>
      <vt:lpstr>Office Theme</vt:lpstr>
      <vt:lpstr>Causal loop diagram as a network with identifiable nodes and edges: Urban malaria (Lecture note on system dynamics)</vt:lpstr>
      <vt:lpstr>What is a dynamic system?</vt:lpstr>
      <vt:lpstr>Notion of feedback loops</vt:lpstr>
      <vt:lpstr>Policy resistance</vt:lpstr>
      <vt:lpstr>Causal loop diagrams</vt:lpstr>
      <vt:lpstr>Other modeling tools</vt:lpstr>
      <vt:lpstr>Step of system dynamics modeling </vt:lpstr>
      <vt:lpstr>Urban malaria system dynamics</vt:lpstr>
      <vt:lpstr>PowerPoint Presentation</vt:lpstr>
      <vt:lpstr>Caveat of mapping a SD using CLD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loop diagram as a network with identifiable nodes and edges: Urban malaria</dc:title>
  <dc:creator>Savi, Koissi</dc:creator>
  <cp:lastModifiedBy>Savi, Koissi</cp:lastModifiedBy>
  <cp:revision>4</cp:revision>
  <dcterms:created xsi:type="dcterms:W3CDTF">2023-04-29T21:53:44Z</dcterms:created>
  <dcterms:modified xsi:type="dcterms:W3CDTF">2023-05-02T12:32:21Z</dcterms:modified>
</cp:coreProperties>
</file>