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3"/>
  </p:notesMasterIdLst>
  <p:handoutMasterIdLst>
    <p:handoutMasterId r:id="rId14"/>
  </p:handoutMasterIdLst>
  <p:sldIdLst>
    <p:sldId id="408" r:id="rId4"/>
    <p:sldId id="399" r:id="rId5"/>
    <p:sldId id="400" r:id="rId6"/>
    <p:sldId id="401" r:id="rId7"/>
    <p:sldId id="402" r:id="rId8"/>
    <p:sldId id="403" r:id="rId9"/>
    <p:sldId id="413" r:id="rId10"/>
    <p:sldId id="405" r:id="rId11"/>
    <p:sldId id="4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A85612-8F6E-4805-9191-7CC125EBCE29}">
          <p14:sldIdLst>
            <p14:sldId id="408"/>
            <p14:sldId id="399"/>
            <p14:sldId id="400"/>
            <p14:sldId id="401"/>
            <p14:sldId id="402"/>
            <p14:sldId id="403"/>
            <p14:sldId id="413"/>
            <p14:sldId id="405"/>
          </p14:sldIdLst>
        </p14:section>
        <p14:section name="Thank y0u" id="{131CD9E6-989B-4F03-A99F-D477295AF428}">
          <p14:sldIdLst>
            <p14:sldId id="41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autoAdjust="0"/>
  </p:normalViewPr>
  <p:slideViewPr>
    <p:cSldViewPr snapToGrid="0">
      <p:cViewPr>
        <p:scale>
          <a:sx n="75" d="100"/>
          <a:sy n="75" d="100"/>
        </p:scale>
        <p:origin x="1195" y="3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Right Triangle 37">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9" name="Right Triangle 38">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0" name="Rectangle 39"/>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1800" b="1" i="0" u="none" strike="noStrike" dirty="0">
                <a:solidFill>
                  <a:srgbClr val="000000"/>
                </a:solidFill>
                <a:effectLst/>
                <a:latin typeface="Times New Roman" panose="02020603050405020304" pitchFamily="18" charset="0"/>
              </a:rPr>
              <a:t>COMPUTER SCIENCE WITH SPECIALIZATION IN ARTIFICIAL INTELLIGENCE AND MACHINE LEARNING</a:t>
            </a:r>
            <a:endParaRPr lang="en-US" sz="2400" i="1" dirty="0">
              <a:solidFill>
                <a:srgbClr val="000000"/>
              </a:solidFill>
            </a:endParaRPr>
          </a:p>
        </p:txBody>
      </p:sp>
      <p:sp>
        <p:nvSpPr>
          <p:cNvPr id="41" name="Right Triangle 40"/>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47" name="Rectangle 46"/>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49" name="TextBox 48"/>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Autonomous Drone Navigation System</a:t>
            </a:r>
            <a:endParaRPr lang="en-US" sz="3600" dirty="0">
              <a:latin typeface="Raleway ExtraBold" pitchFamily="34" charset="-52"/>
            </a:endParaRPr>
          </a:p>
        </p:txBody>
      </p:sp>
      <p:sp>
        <p:nvSpPr>
          <p:cNvPr id="50" name="Slide Number Placeholder 14"/>
          <p:cNvSpPr>
            <a:spLocks noGrp="1"/>
          </p:cNvSpPr>
          <p:nvPr>
            <p:ph type="sldNum" sz="quarter" idx="12"/>
          </p:nvPr>
        </p:nvSpPr>
        <p:spPr>
          <a:xfrm>
            <a:off x="8610600" y="6356350"/>
            <a:ext cx="2743200" cy="365125"/>
          </a:xfrm>
        </p:spPr>
        <p:txBody>
          <a:bodyPr/>
          <a:lstStyle/>
          <a:p>
            <a:fld id="{BDCDBBEF-AA6C-4BA6-85B2-A17D7F280E38}" type="slidenum">
              <a:rPr lang="en-US" smtClean="0"/>
              <a:pPr/>
              <a:t>1</a:t>
            </a:fld>
            <a:endParaRPr lang="en-US"/>
          </a:p>
        </p:txBody>
      </p:sp>
      <p:sp>
        <p:nvSpPr>
          <p:cNvPr id="51" name="TextBox 50"/>
          <p:cNvSpPr txBox="1"/>
          <p:nvPr/>
        </p:nvSpPr>
        <p:spPr>
          <a:xfrm>
            <a:off x="1716724" y="4338111"/>
            <a:ext cx="2240934" cy="1754326"/>
          </a:xfrm>
          <a:prstGeom prst="rect">
            <a:avLst/>
          </a:prstGeom>
          <a:noFill/>
        </p:spPr>
        <p:txBody>
          <a:bodyPr wrap="none" rtlCol="0">
            <a:spAutoFit/>
          </a:bodyPr>
          <a:lstStyle/>
          <a:p>
            <a:r>
              <a:rPr lang="en-US" b="1" dirty="0"/>
              <a:t>Submitted by: </a:t>
            </a:r>
          </a:p>
          <a:p>
            <a:r>
              <a:rPr lang="en-US" dirty="0" err="1"/>
              <a:t>Preet</a:t>
            </a:r>
            <a:r>
              <a:rPr lang="en-US" dirty="0"/>
              <a:t> -</a:t>
            </a:r>
            <a:r>
              <a:rPr lang="en-US" dirty="0" smtClean="0"/>
              <a:t>21BCS6263</a:t>
            </a:r>
          </a:p>
          <a:p>
            <a:r>
              <a:rPr lang="en-US" dirty="0" smtClean="0"/>
              <a:t>Savinaya-21BCS6154</a:t>
            </a:r>
          </a:p>
          <a:p>
            <a:r>
              <a:rPr lang="en-US" dirty="0" smtClean="0"/>
              <a:t>Bhavishya-21BCS6232</a:t>
            </a:r>
          </a:p>
          <a:p>
            <a:r>
              <a:rPr lang="en-US" dirty="0" smtClean="0"/>
              <a:t>Ashish-21bcs6194</a:t>
            </a:r>
          </a:p>
          <a:p>
            <a:r>
              <a:rPr lang="en-US" dirty="0" smtClean="0"/>
              <a:t>Abhay-21bcs6213</a:t>
            </a:r>
            <a:endParaRPr lang="en-US" dirty="0"/>
          </a:p>
        </p:txBody>
      </p:sp>
      <p:sp>
        <p:nvSpPr>
          <p:cNvPr id="54" name="TextBox 53"/>
          <p:cNvSpPr txBox="1"/>
          <p:nvPr/>
        </p:nvSpPr>
        <p:spPr>
          <a:xfrm>
            <a:off x="7681250" y="4725655"/>
            <a:ext cx="2971326" cy="677108"/>
          </a:xfrm>
          <a:prstGeom prst="rect">
            <a:avLst/>
          </a:prstGeom>
          <a:noFill/>
        </p:spPr>
        <p:txBody>
          <a:bodyPr wrap="none" rtlCol="0">
            <a:spAutoFit/>
          </a:bodyPr>
          <a:lstStyle/>
          <a:p>
            <a:r>
              <a:rPr lang="en-US" sz="2000" b="1" dirty="0"/>
              <a:t>Under the Supervision of: </a:t>
            </a:r>
            <a:endParaRPr lang="en-US" sz="2000" dirty="0"/>
          </a:p>
          <a:p>
            <a:r>
              <a:rPr lang="en-US" dirty="0"/>
              <a:t>Ms. </a:t>
            </a:r>
            <a:r>
              <a:rPr lang="en-US" dirty="0" err="1"/>
              <a:t>Mamta</a:t>
            </a:r>
            <a:r>
              <a:rPr lang="en-US" dirty="0"/>
              <a:t> Sharma</a:t>
            </a:r>
            <a:endParaRPr lang="en-US" sz="2000" dirty="0"/>
          </a:p>
        </p:txBody>
      </p:sp>
    </p:spTree>
    <p:extLst>
      <p:ext uri="{BB962C8B-B14F-4D97-AF65-F5344CB8AC3E}">
        <p14:creationId xmlns:p14="http://schemas.microsoft.com/office/powerpoint/2010/main" val="178876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a:t>
            </a:r>
          </a:p>
          <a:p>
            <a:r>
              <a:rPr lang="en-US" dirty="0">
                <a:latin typeface="Times New Roman"/>
                <a:cs typeface="Times New Roman"/>
              </a:rPr>
              <a:t>Methodology</a:t>
            </a:r>
          </a:p>
          <a:p>
            <a:r>
              <a:rPr lang="en-US" dirty="0">
                <a:latin typeface="Times New Roman"/>
                <a:cs typeface="Times New Roman"/>
              </a:rPr>
              <a:t>Challenges</a:t>
            </a:r>
          </a:p>
          <a:p>
            <a:r>
              <a:rPr lang="en-US" spc="-10" dirty="0">
                <a:latin typeface="Times New Roman"/>
                <a:cs typeface="Times New Roman"/>
              </a:rPr>
              <a:t>C</a:t>
            </a:r>
            <a:r>
              <a:rPr lang="en-US" dirty="0">
                <a:latin typeface="Times New Roman"/>
                <a:cs typeface="Times New Roman"/>
              </a:rPr>
              <a:t>onclusion</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825"/>
            <a:ext cx="10515600" cy="1325563"/>
          </a:xfrm>
        </p:spPr>
        <p:txBody>
          <a:bodyPr/>
          <a:lstStyle/>
          <a:p>
            <a:r>
              <a:rPr lang="en-US" b="1" dirty="0"/>
              <a:t>Introduction to Project</a:t>
            </a:r>
          </a:p>
        </p:txBody>
      </p:sp>
      <p:sp>
        <p:nvSpPr>
          <p:cNvPr id="3" name="Content Placeholder 2"/>
          <p:cNvSpPr>
            <a:spLocks noGrp="1"/>
          </p:cNvSpPr>
          <p:nvPr>
            <p:ph idx="1"/>
          </p:nvPr>
        </p:nvSpPr>
        <p:spPr>
          <a:xfrm>
            <a:off x="838199" y="1253836"/>
            <a:ext cx="10515601" cy="5164549"/>
          </a:xfrm>
        </p:spPr>
        <p:txBody>
          <a:bodyPr>
            <a:normAutofit/>
          </a:bodyPr>
          <a:lstStyle/>
          <a:p>
            <a:pPr marL="0" indent="0" algn="just">
              <a:buNone/>
            </a:pPr>
            <a:r>
              <a:rPr lang="en-US" dirty="0"/>
              <a:t>The Autonomous Drone Navigation System is designed to enable drones to navigate independently through complex environments without human intervention. Using advanced sensors like LiDAR, GPS, and cameras, the system creates a real-time 3D map to detect obstacles and plan optimal paths, even in GPS-denied settings. This project combines sensor fusion and AI-driven navigation algorithms, including machine learning for adaptability, allowing the drone to interpret and respond to changing environments. The system is tailored for applications in search and rescue, logistics, and environmental monitoring, where autonomous decision-making is critical for efficiency and safety.</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624" y="18255"/>
            <a:ext cx="10515600" cy="1325563"/>
          </a:xfrm>
        </p:spPr>
        <p:txBody>
          <a:bodyPr/>
          <a:lstStyle/>
          <a:p>
            <a:r>
              <a:rPr lang="en-US" b="1" dirty="0"/>
              <a:t>Problem Formulation</a:t>
            </a:r>
          </a:p>
        </p:txBody>
      </p:sp>
      <p:sp>
        <p:nvSpPr>
          <p:cNvPr id="3" name="Content Placeholder 2"/>
          <p:cNvSpPr>
            <a:spLocks noGrp="1"/>
          </p:cNvSpPr>
          <p:nvPr>
            <p:ph idx="1"/>
          </p:nvPr>
        </p:nvSpPr>
        <p:spPr>
          <a:xfrm>
            <a:off x="759069" y="1406769"/>
            <a:ext cx="10515600" cy="4770194"/>
          </a:xfrm>
        </p:spPr>
        <p:txBody>
          <a:bodyPr>
            <a:normAutofit fontScale="92500" lnSpcReduction="10000"/>
          </a:bodyPr>
          <a:lstStyle/>
          <a:p>
            <a:pPr marL="220128" indent="0">
              <a:buNone/>
            </a:pPr>
            <a:r>
              <a:rPr lang="en-US" b="1" dirty="0"/>
              <a:t>Identification of the Core Problem:</a:t>
            </a:r>
            <a:endParaRPr lang="en-US" dirty="0"/>
          </a:p>
          <a:p>
            <a:r>
              <a:rPr lang="en-US" dirty="0"/>
              <a:t>The challenge of autonomous navigation in unstructured and dynamic environments.</a:t>
            </a:r>
          </a:p>
          <a:p>
            <a:pPr marL="220128" indent="0">
              <a:buNone/>
            </a:pPr>
            <a:r>
              <a:rPr lang="en-US" b="1" dirty="0"/>
              <a:t>Key Challenges:</a:t>
            </a:r>
            <a:endParaRPr lang="en-US" dirty="0"/>
          </a:p>
          <a:p>
            <a:r>
              <a:rPr lang="en-US" dirty="0"/>
              <a:t>Obstacle detection and avoidance.</a:t>
            </a:r>
          </a:p>
          <a:p>
            <a:r>
              <a:rPr lang="en-US" dirty="0"/>
              <a:t>Real-time decision-making under uncertainty.</a:t>
            </a:r>
          </a:p>
          <a:p>
            <a:r>
              <a:rPr lang="en-US" dirty="0"/>
              <a:t>Navigation in GPS-denied environments.</a:t>
            </a:r>
          </a:p>
          <a:p>
            <a:r>
              <a:rPr lang="en-US" dirty="0"/>
              <a:t>Energy efficiency and flight time optimization.</a:t>
            </a:r>
          </a:p>
          <a:p>
            <a:pPr marL="220128" indent="0">
              <a:buNone/>
            </a:pPr>
            <a:r>
              <a:rPr lang="en-US" b="1" dirty="0"/>
              <a:t>Impact of the Problem:</a:t>
            </a:r>
            <a:endParaRPr lang="en-US" dirty="0"/>
          </a:p>
          <a:p>
            <a:r>
              <a:rPr lang="en-US" dirty="0"/>
              <a:t>Consequences of navigation failure (e.g., crashes, mission failure).</a:t>
            </a:r>
          </a:p>
          <a:p>
            <a:r>
              <a:rPr lang="en-US" dirty="0"/>
              <a:t>Economic and safety implications.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136525"/>
            <a:ext cx="10515600" cy="1325563"/>
          </a:xfrm>
        </p:spPr>
        <p:txBody>
          <a:bodyPr/>
          <a:lstStyle/>
          <a:p>
            <a:r>
              <a:rPr lang="en-US" b="1" dirty="0"/>
              <a:t>Objectives of the Work</a:t>
            </a:r>
          </a:p>
        </p:txBody>
      </p:sp>
      <p:sp>
        <p:nvSpPr>
          <p:cNvPr id="3" name="Content Placeholder 2"/>
          <p:cNvSpPr>
            <a:spLocks noGrp="1"/>
          </p:cNvSpPr>
          <p:nvPr>
            <p:ph idx="1"/>
          </p:nvPr>
        </p:nvSpPr>
        <p:spPr>
          <a:xfrm>
            <a:off x="644434" y="1462088"/>
            <a:ext cx="10709366" cy="4714875"/>
          </a:xfrm>
        </p:spPr>
        <p:txBody>
          <a:bodyPr>
            <a:normAutofit/>
          </a:bodyPr>
          <a:lstStyle/>
          <a:p>
            <a:pPr marL="0" indent="0">
              <a:buNone/>
            </a:pPr>
            <a:r>
              <a:rPr lang="en-US" b="1" dirty="0"/>
              <a:t>Primary Objectives:</a:t>
            </a:r>
            <a:endParaRPr lang="en-US" dirty="0"/>
          </a:p>
          <a:p>
            <a:pPr lvl="1"/>
            <a:r>
              <a:rPr lang="en-US" dirty="0"/>
              <a:t>Achieve robust autonomous navigation in various environments.</a:t>
            </a:r>
          </a:p>
          <a:p>
            <a:pPr marL="0" indent="0">
              <a:buNone/>
            </a:pPr>
            <a:r>
              <a:rPr lang="en-US" b="1" dirty="0"/>
              <a:t>Secondary Objectives:</a:t>
            </a:r>
            <a:endParaRPr lang="en-US" dirty="0"/>
          </a:p>
          <a:p>
            <a:pPr lvl="1"/>
            <a:r>
              <a:rPr lang="en-US" dirty="0"/>
              <a:t>Integrate advanced sensor technologies.</a:t>
            </a:r>
          </a:p>
          <a:p>
            <a:pPr lvl="1"/>
            <a:r>
              <a:rPr lang="en-US" dirty="0"/>
              <a:t>Develop adaptive algorithms for dynamic path planning.</a:t>
            </a:r>
          </a:p>
          <a:p>
            <a:pPr marL="0" indent="0">
              <a:buNone/>
            </a:pPr>
            <a:r>
              <a:rPr lang="en-US" b="1" dirty="0"/>
              <a:t>Success Criteria:</a:t>
            </a:r>
            <a:endParaRPr lang="en-US" dirty="0"/>
          </a:p>
          <a:p>
            <a:pPr lvl="1"/>
            <a:r>
              <a:rPr lang="en-US" dirty="0"/>
              <a:t>Define measurable outcomes, such as navigation accuracy, obstacle avoidance success rate, and system reliability.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0"/>
            <a:ext cx="10515600" cy="1325563"/>
          </a:xfrm>
        </p:spPr>
        <p:txBody>
          <a:bodyPr/>
          <a:lstStyle/>
          <a:p>
            <a:r>
              <a:rPr lang="en-US" b="1" dirty="0"/>
              <a:t>Methodology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7" name="TextBox 6">
            <a:extLst>
              <a:ext uri="{FF2B5EF4-FFF2-40B4-BE49-F238E27FC236}">
                <a16:creationId xmlns:a16="http://schemas.microsoft.com/office/drawing/2014/main" id="{007ABBF9-B471-23C7-BE19-8B41292EC4F5}"/>
              </a:ext>
            </a:extLst>
          </p:cNvPr>
          <p:cNvSpPr txBox="1"/>
          <p:nvPr/>
        </p:nvSpPr>
        <p:spPr>
          <a:xfrm>
            <a:off x="907869" y="1212275"/>
            <a:ext cx="10223193" cy="430887"/>
          </a:xfrm>
          <a:prstGeom prst="rect">
            <a:avLst/>
          </a:prstGeom>
          <a:noFill/>
        </p:spPr>
        <p:txBody>
          <a:bodyPr wrap="square" rtlCol="0">
            <a:spAutoFit/>
          </a:bodyPr>
          <a:lstStyle/>
          <a:p>
            <a:pPr lvl="2"/>
            <a:endParaRPr lang="en-IN" sz="2200" dirty="0">
              <a:latin typeface="Times New Roman" panose="02020603050405020304" pitchFamily="18" charset="0"/>
              <a:cs typeface="Times New Roman" panose="02020603050405020304" pitchFamily="18" charset="0"/>
            </a:endParaRPr>
          </a:p>
        </p:txBody>
      </p:sp>
      <p:sp>
        <p:nvSpPr>
          <p:cNvPr id="3" name="Rectangle 2"/>
          <p:cNvSpPr/>
          <p:nvPr/>
        </p:nvSpPr>
        <p:spPr>
          <a:xfrm>
            <a:off x="907869" y="1427718"/>
            <a:ext cx="7916008" cy="4708981"/>
          </a:xfrm>
          <a:prstGeom prst="rect">
            <a:avLst/>
          </a:prstGeom>
        </p:spPr>
        <p:txBody>
          <a:bodyPr wrap="square">
            <a:spAutoFit/>
          </a:bodyPr>
          <a:lstStyle/>
          <a:p>
            <a:pPr marL="220128" indent="0">
              <a:buNone/>
            </a:pPr>
            <a:r>
              <a:rPr lang="en-US" sz="2000" b="1" dirty="0"/>
              <a:t>Technological Framework:</a:t>
            </a:r>
            <a:endParaRPr lang="en-US" sz="2000" dirty="0"/>
          </a:p>
          <a:p>
            <a:r>
              <a:rPr lang="en-US" sz="2000" dirty="0"/>
              <a:t>Description of the drone’s hardware components (e.g., motors, sensors, processing units).</a:t>
            </a:r>
          </a:p>
          <a:p>
            <a:r>
              <a:rPr lang="en-US" sz="2000" dirty="0"/>
              <a:t>Overview of software frameworks and platforms used (e.g., ROS, PX4, custom algorithms).</a:t>
            </a:r>
          </a:p>
          <a:p>
            <a:pPr marL="220128" indent="0">
              <a:buNone/>
            </a:pPr>
            <a:r>
              <a:rPr lang="en-US" sz="2000" b="1" dirty="0"/>
              <a:t>Algorithm Development:</a:t>
            </a:r>
            <a:endParaRPr lang="en-US" sz="2000" dirty="0"/>
          </a:p>
          <a:p>
            <a:r>
              <a:rPr lang="en-US" sz="2000" dirty="0"/>
              <a:t>Path planning algorithms (e.g., A*, RRT, </a:t>
            </a:r>
            <a:r>
              <a:rPr lang="en-US" sz="2000" dirty="0" err="1"/>
              <a:t>Dijkstra’s</a:t>
            </a:r>
            <a:r>
              <a:rPr lang="en-US" sz="2000" dirty="0"/>
              <a:t> algorithm).</a:t>
            </a:r>
          </a:p>
          <a:p>
            <a:r>
              <a:rPr lang="en-US" sz="2000" dirty="0"/>
              <a:t>Sensor fusion techniques (e.g., </a:t>
            </a:r>
            <a:r>
              <a:rPr lang="en-US" sz="2000" dirty="0" err="1"/>
              <a:t>Kalman</a:t>
            </a:r>
            <a:r>
              <a:rPr lang="en-US" sz="2000" dirty="0"/>
              <a:t> filters, particle filters).</a:t>
            </a:r>
          </a:p>
          <a:p>
            <a:r>
              <a:rPr lang="en-US" sz="2000" dirty="0"/>
              <a:t>Obstacle detection algorithms (e.g., SLAM, deep learning-based approaches).</a:t>
            </a:r>
          </a:p>
          <a:p>
            <a:pPr marL="220128" indent="0">
              <a:buNone/>
            </a:pPr>
            <a:r>
              <a:rPr lang="en-US" sz="2000" b="1" dirty="0"/>
              <a:t>Simulation Tools:</a:t>
            </a:r>
            <a:endParaRPr lang="en-US" sz="2000" dirty="0"/>
          </a:p>
          <a:p>
            <a:r>
              <a:rPr lang="en-US" sz="2000" dirty="0"/>
              <a:t>Use of simulation environments (e.g., Gazebo, </a:t>
            </a:r>
            <a:r>
              <a:rPr lang="en-US" sz="2000" dirty="0" err="1"/>
              <a:t>AirSim</a:t>
            </a:r>
            <a:r>
              <a:rPr lang="en-US" sz="2000" dirty="0"/>
              <a:t>) for initial testing.</a:t>
            </a:r>
          </a:p>
          <a:p>
            <a:pPr marL="220128" indent="0">
              <a:buNone/>
            </a:pPr>
            <a:r>
              <a:rPr lang="en-US" sz="2000" b="1" dirty="0"/>
              <a:t>Real-World Testing:</a:t>
            </a:r>
            <a:endParaRPr lang="en-US" sz="2000" dirty="0"/>
          </a:p>
          <a:p>
            <a:r>
              <a:rPr lang="en-US" sz="2000" dirty="0"/>
              <a:t>Field testing in controlled and uncontrolled environments.</a:t>
            </a:r>
          </a:p>
          <a:p>
            <a:r>
              <a:rPr lang="en-US" sz="2000" dirty="0"/>
              <a:t>Evaluation metrics for performance.</a:t>
            </a:r>
            <a:endParaRPr lang="en-US" sz="2000" dirty="0"/>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17" y="1"/>
            <a:ext cx="10515600" cy="1176744"/>
          </a:xfrm>
        </p:spPr>
        <p:txBody>
          <a:bodyPr/>
          <a:lstStyle/>
          <a:p>
            <a:r>
              <a:rPr lang="en-IN" b="1" dirty="0">
                <a:latin typeface="Times New Roman" panose="02020603050405020304" pitchFamily="18" charset="0"/>
                <a:cs typeface="Times New Roman" panose="02020603050405020304" pitchFamily="18" charset="0"/>
              </a:rPr>
              <a:t>Challenges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6" name="TextBox 5">
            <a:extLst>
              <a:ext uri="{FF2B5EF4-FFF2-40B4-BE49-F238E27FC236}">
                <a16:creationId xmlns:a16="http://schemas.microsoft.com/office/drawing/2014/main" id="{99F583B8-E5E2-B3B3-D23A-C825D9D0CB3C}"/>
              </a:ext>
            </a:extLst>
          </p:cNvPr>
          <p:cNvSpPr txBox="1"/>
          <p:nvPr/>
        </p:nvSpPr>
        <p:spPr>
          <a:xfrm>
            <a:off x="748937" y="1610089"/>
            <a:ext cx="10604863" cy="4801314"/>
          </a:xfrm>
          <a:prstGeom prst="rect">
            <a:avLst/>
          </a:prstGeom>
          <a:noFill/>
        </p:spPr>
        <p:txBody>
          <a:bodyPr wrap="square" rtlCol="0">
            <a:spAutoFit/>
          </a:bodyPr>
          <a:lstStyle/>
          <a:p>
            <a:r>
              <a:rPr lang="en-US" b="1" dirty="0"/>
              <a:t>Real-Time Data Processing</a:t>
            </a:r>
            <a:r>
              <a:rPr lang="en-US" dirty="0"/>
              <a:t>: Processing large volumes of sensor data, including LiDAR, GPS, and camera feeds, in real-time poses a major technical challenge. The drone’s onboard system must process this data instantly to make split-second navigational decisions, which can strain processing resources and impact overall performance.</a:t>
            </a:r>
          </a:p>
          <a:p>
            <a:r>
              <a:rPr lang="en-US" b="1" dirty="0"/>
              <a:t>Obstacle Detection and Avoidance</a:t>
            </a:r>
            <a:r>
              <a:rPr lang="en-US" dirty="0"/>
              <a:t>: Creating algorithms that reliably detect and avoid obstacles in various terrains, lighting conditions, and weather is challenging. Obstacles can vary widely in size, shape, and material, complicating detection and avoidance.</a:t>
            </a:r>
          </a:p>
          <a:p>
            <a:r>
              <a:rPr lang="en-US" b="1" dirty="0"/>
              <a:t>Limited Battery Life</a:t>
            </a:r>
            <a:r>
              <a:rPr lang="en-US" dirty="0"/>
              <a:t>: Drones have limited power capacity, and complex navigation tasks can quickly drain the battery. Balancing power consumption with efficient processing and navigation is essential to maximize flight time and ensure mission completion.</a:t>
            </a:r>
          </a:p>
          <a:p>
            <a:r>
              <a:rPr lang="en-US" b="1" dirty="0"/>
              <a:t>GPS-Denied Environments</a:t>
            </a:r>
            <a:r>
              <a:rPr lang="en-US" dirty="0"/>
              <a:t>: Navigating without GPS in locations like forests, tunnels, or urban areas with signal interference requires the drone to rely entirely on other sensors and algorithms. Ensuring accuracy and stability in these conditions is difficult and can lead to navigational errors</a:t>
            </a:r>
            <a:r>
              <a:rPr lang="en-US" dirty="0" smtClean="0"/>
              <a:t>.</a:t>
            </a:r>
          </a:p>
          <a:p>
            <a:r>
              <a:rPr lang="en-US" b="1" dirty="0"/>
              <a:t>Environmental Adaptability</a:t>
            </a:r>
            <a:r>
              <a:rPr lang="en-US" dirty="0"/>
              <a:t>: Autonomous drones must operate reliably in diverse environmental conditions, including rain, fog, and varying temperatures. Building a robust system that can adapt to these changes without compromising performance is challenging.</a:t>
            </a:r>
          </a:p>
          <a:p>
            <a:endParaRPr lang="en-US" dirty="0"/>
          </a:p>
        </p:txBody>
      </p:sp>
    </p:spTree>
    <p:extLst>
      <p:ext uri="{BB962C8B-B14F-4D97-AF65-F5344CB8AC3E}">
        <p14:creationId xmlns:p14="http://schemas.microsoft.com/office/powerpoint/2010/main" val="126796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405" y="0"/>
            <a:ext cx="10515600" cy="1325563"/>
          </a:xfrm>
        </p:spPr>
        <p:txBody>
          <a:bodyPr/>
          <a:lstStyle/>
          <a:p>
            <a:r>
              <a:rPr lang="en-IN" b="1" dirty="0">
                <a:latin typeface="Times New Roman" panose="02020603050405020304" pitchFamily="18" charset="0"/>
                <a:cs typeface="Times New Roman" panose="02020603050405020304" pitchFamily="18" charset="0"/>
              </a:rPr>
              <a:t>Conclusion and Future Work</a:t>
            </a:r>
            <a:endParaRPr lang="en-US"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6" name="Rectangle 2">
            <a:extLst>
              <a:ext uri="{FF2B5EF4-FFF2-40B4-BE49-F238E27FC236}">
                <a16:creationId xmlns:a16="http://schemas.microsoft.com/office/drawing/2014/main" id="{8562925B-F44B-A8B1-6C25-24411BDE75B6}"/>
              </a:ext>
            </a:extLst>
          </p:cNvPr>
          <p:cNvSpPr>
            <a:spLocks noGrp="1" noChangeArrowheads="1"/>
          </p:cNvSpPr>
          <p:nvPr>
            <p:ph idx="1"/>
          </p:nvPr>
        </p:nvSpPr>
        <p:spPr bwMode="auto">
          <a:xfrm>
            <a:off x="843643" y="1179522"/>
            <a:ext cx="10313124" cy="567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t>Summary of Achievements:</a:t>
            </a:r>
            <a:endParaRPr lang="en-US" sz="2000" dirty="0"/>
          </a:p>
          <a:p>
            <a:pPr lvl="1"/>
            <a:r>
              <a:rPr lang="en-US" sz="2000" dirty="0"/>
              <a:t>Recap of the key milestones achieved in the project.</a:t>
            </a:r>
          </a:p>
          <a:p>
            <a:pPr lvl="1"/>
            <a:r>
              <a:rPr lang="en-US" sz="2000" dirty="0"/>
              <a:t>Evaluation of the navigation system's performance.</a:t>
            </a:r>
          </a:p>
          <a:p>
            <a:pPr marL="0" indent="0">
              <a:buNone/>
            </a:pPr>
            <a:r>
              <a:rPr lang="en-US" sz="2000" b="1" dirty="0"/>
              <a:t>Lessons Learned:</a:t>
            </a:r>
            <a:endParaRPr lang="en-US" sz="2000" dirty="0"/>
          </a:p>
          <a:p>
            <a:pPr lvl="1"/>
            <a:r>
              <a:rPr lang="en-US" sz="2000" dirty="0"/>
              <a:t>Discussion on the insights gained during the project.</a:t>
            </a:r>
          </a:p>
          <a:p>
            <a:pPr lvl="1"/>
            <a:r>
              <a:rPr lang="en-US" sz="2000" dirty="0"/>
              <a:t>Challenges faced and how they were addressed.</a:t>
            </a:r>
          </a:p>
          <a:p>
            <a:pPr marL="0" indent="0">
              <a:buNone/>
            </a:pPr>
            <a:r>
              <a:rPr lang="en-US" sz="2000" b="1" dirty="0"/>
              <a:t>Limitations:</a:t>
            </a:r>
            <a:endParaRPr lang="en-US" sz="2000" dirty="0"/>
          </a:p>
          <a:p>
            <a:pPr lvl="1"/>
            <a:r>
              <a:rPr lang="en-US" sz="2000" dirty="0"/>
              <a:t>Identify the limitations of the current system (e.g., specific environments, sensor limitations).</a:t>
            </a:r>
          </a:p>
          <a:p>
            <a:pPr marL="0" indent="0">
              <a:buNone/>
            </a:pPr>
            <a:r>
              <a:rPr lang="en-US" sz="2000" b="1" dirty="0"/>
              <a:t>Future Enhancements:</a:t>
            </a:r>
            <a:endParaRPr lang="en-US" sz="2000" dirty="0"/>
          </a:p>
          <a:p>
            <a:pPr lvl="1"/>
            <a:r>
              <a:rPr lang="en-US" sz="2000" dirty="0"/>
              <a:t>Potential areas for further research and development (e.g., AI-driven navigation, improved sensors).</a:t>
            </a:r>
          </a:p>
          <a:p>
            <a:pPr lvl="1"/>
            <a:r>
              <a:rPr lang="en-US" sz="2000" dirty="0"/>
              <a:t>Opportunities for scaling and commercializing the system.</a:t>
            </a:r>
          </a:p>
          <a:p>
            <a:pPr marL="0" indent="0">
              <a:buNone/>
            </a:pPr>
            <a:r>
              <a:rPr lang="en-US" sz="2000" b="1" dirty="0"/>
              <a:t>Potential Impact:</a:t>
            </a:r>
            <a:endParaRPr lang="en-US" sz="2000" dirty="0"/>
          </a:p>
          <a:p>
            <a:pPr lvl="1"/>
            <a:r>
              <a:rPr lang="en-US" sz="2000" dirty="0"/>
              <a:t>Broader implications of the project for the future of autonomous systems.</a:t>
            </a:r>
          </a:p>
          <a:p>
            <a:endParaRPr lang="en-IN" sz="2000" dirty="0"/>
          </a:p>
        </p:txBody>
      </p:sp>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AD59A79-E6D0-3B1D-979C-DCA908DDD11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3582637" y="1342048"/>
            <a:ext cx="4200249" cy="4351338"/>
          </a:xfrm>
        </p:spPr>
      </p:pic>
      <p:sp>
        <p:nvSpPr>
          <p:cNvPr id="4" name="Slide Number Placeholder 3">
            <a:extLst>
              <a:ext uri="{FF2B5EF4-FFF2-40B4-BE49-F238E27FC236}">
                <a16:creationId xmlns:a16="http://schemas.microsoft.com/office/drawing/2014/main" id="{E9A67EC0-B278-0526-EC8B-3D0434D6A717}"/>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7887143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6816</TotalTime>
  <Words>739</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vt:i4>
      </vt:variant>
    </vt:vector>
  </HeadingPairs>
  <TitlesOfParts>
    <vt:vector size="21"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vt:lpstr>
      <vt:lpstr>Challenges</vt:lpstr>
      <vt:lpstr>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asus</cp:lastModifiedBy>
  <cp:revision>499</cp:revision>
  <dcterms:created xsi:type="dcterms:W3CDTF">2019-01-09T10:33:58Z</dcterms:created>
  <dcterms:modified xsi:type="dcterms:W3CDTF">2024-10-25T03:21:03Z</dcterms:modified>
</cp:coreProperties>
</file>