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86" r:id="rId4"/>
    <p:sldId id="288" r:id="rId5"/>
    <p:sldId id="287" r:id="rId6"/>
    <p:sldId id="289" r:id="rId7"/>
    <p:sldId id="262" r:id="rId8"/>
    <p:sldId id="264" r:id="rId9"/>
    <p:sldId id="277" r:id="rId10"/>
    <p:sldId id="291" r:id="rId11"/>
    <p:sldId id="274" r:id="rId12"/>
    <p:sldId id="275" r:id="rId13"/>
    <p:sldId id="276" r:id="rId14"/>
    <p:sldId id="290" r:id="rId15"/>
    <p:sldId id="27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F8E523D-AE03-4256-85E4-B888E7B60A9D}">
  <a:tblStyle styleId="{2F8E523D-AE03-4256-85E4-B888E7B60A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93" d="100"/>
          <a:sy n="93" d="100"/>
        </p:scale>
        <p:origin x="-726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A6877F-D668-4C35-AC53-BB160C9C8728}" type="doc">
      <dgm:prSet loTypeId="urn:microsoft.com/office/officeart/2005/8/layout/vProcess5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A3A9A8-6AF5-4669-A0C5-C461153479A1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accent6"/>
              </a:solidFill>
              <a:latin typeface="Arial Narrow" pitchFamily="34" charset="0"/>
            </a:rPr>
            <a:t>Physical exam, Laboratory tests, Imaging tests (CT,MRI,X-RAY), Tumor Biopsy.</a:t>
          </a:r>
          <a:r>
            <a:rPr lang="en-US" sz="1800" dirty="0" smtClean="0">
              <a:solidFill>
                <a:schemeClr val="accent6"/>
              </a:solidFill>
              <a:latin typeface="Arial Narrow" pitchFamily="34" charset="0"/>
            </a:rPr>
            <a:t> </a:t>
          </a:r>
          <a:endParaRPr lang="en-US" sz="1800" dirty="0">
            <a:solidFill>
              <a:schemeClr val="accent6"/>
            </a:solidFill>
            <a:latin typeface="Arial Narrow" pitchFamily="34" charset="0"/>
          </a:endParaRPr>
        </a:p>
      </dgm:t>
    </dgm:pt>
    <dgm:pt modelId="{3408C4FB-0FC8-4E2F-88ED-2B14D62832F2}" type="parTrans" cxnId="{7A9E8C2B-E794-4C0D-BB0A-69368659BB39}">
      <dgm:prSet/>
      <dgm:spPr/>
      <dgm:t>
        <a:bodyPr/>
        <a:lstStyle/>
        <a:p>
          <a:endParaRPr lang="en-US"/>
        </a:p>
      </dgm:t>
    </dgm:pt>
    <dgm:pt modelId="{C256E547-DA18-4D08-88F5-355A73A35373}" type="sibTrans" cxnId="{7A9E8C2B-E794-4C0D-BB0A-69368659BB39}">
      <dgm:prSet/>
      <dgm:spPr/>
      <dgm:t>
        <a:bodyPr/>
        <a:lstStyle/>
        <a:p>
          <a:endParaRPr lang="en-US"/>
        </a:p>
      </dgm:t>
    </dgm:pt>
    <dgm:pt modelId="{70949EBC-C7EB-4415-8DF8-C99498616A94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accent6"/>
              </a:solidFill>
              <a:latin typeface="Arial Narrow" pitchFamily="34" charset="0"/>
            </a:rPr>
            <a:t>Gene Sequencing, identification of the type of mutation, identification of the type of tumor.</a:t>
          </a:r>
          <a:endParaRPr lang="en-US" sz="1800" b="1" dirty="0">
            <a:solidFill>
              <a:schemeClr val="accent6"/>
            </a:solidFill>
            <a:latin typeface="Arial Narrow" pitchFamily="34" charset="0"/>
          </a:endParaRPr>
        </a:p>
      </dgm:t>
    </dgm:pt>
    <dgm:pt modelId="{97687756-5B91-4322-A5AF-EDA84658EF49}" type="parTrans" cxnId="{C24FA85E-89BD-4C04-B419-A4039B46DC99}">
      <dgm:prSet/>
      <dgm:spPr/>
      <dgm:t>
        <a:bodyPr/>
        <a:lstStyle/>
        <a:p>
          <a:endParaRPr lang="en-US"/>
        </a:p>
      </dgm:t>
    </dgm:pt>
    <dgm:pt modelId="{45F47A88-7D85-464D-B316-317BB35EBAA0}" type="sibTrans" cxnId="{C24FA85E-89BD-4C04-B419-A4039B46DC99}">
      <dgm:prSet/>
      <dgm:spPr/>
      <dgm:t>
        <a:bodyPr/>
        <a:lstStyle/>
        <a:p>
          <a:endParaRPr lang="en-US"/>
        </a:p>
      </dgm:t>
    </dgm:pt>
    <dgm:pt modelId="{C74CB48A-86A8-4369-BC57-80C759036A2B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accent6"/>
              </a:solidFill>
              <a:latin typeface="Arial Narrow" pitchFamily="34" charset="0"/>
            </a:rPr>
            <a:t>Precision treatment based on the attributes of the tumor.</a:t>
          </a:r>
          <a:endParaRPr lang="en-US" sz="1800" b="1" dirty="0">
            <a:solidFill>
              <a:schemeClr val="accent6"/>
            </a:solidFill>
            <a:latin typeface="Arial Narrow" pitchFamily="34" charset="0"/>
          </a:endParaRPr>
        </a:p>
      </dgm:t>
    </dgm:pt>
    <dgm:pt modelId="{B8DB0AF2-CD7E-4C1C-94C9-50565C2316CE}" type="parTrans" cxnId="{82865A3E-EFB8-4374-9D85-C110BE5DBCF1}">
      <dgm:prSet/>
      <dgm:spPr/>
      <dgm:t>
        <a:bodyPr/>
        <a:lstStyle/>
        <a:p>
          <a:endParaRPr lang="en-US"/>
        </a:p>
      </dgm:t>
    </dgm:pt>
    <dgm:pt modelId="{3BE541AE-B654-4DF6-84FD-702D9551335B}" type="sibTrans" cxnId="{82865A3E-EFB8-4374-9D85-C110BE5DBCF1}">
      <dgm:prSet/>
      <dgm:spPr/>
      <dgm:t>
        <a:bodyPr/>
        <a:lstStyle/>
        <a:p>
          <a:endParaRPr lang="en-US"/>
        </a:p>
      </dgm:t>
    </dgm:pt>
    <dgm:pt modelId="{D9D8BA96-D7C2-4975-80E8-7295F8EBCCC3}">
      <dgm:prSet custT="1"/>
      <dgm:spPr/>
      <dgm:t>
        <a:bodyPr/>
        <a:lstStyle/>
        <a:p>
          <a:r>
            <a:rPr lang="en-US" sz="1800" b="1" dirty="0" smtClean="0">
              <a:solidFill>
                <a:schemeClr val="accent6"/>
              </a:solidFill>
              <a:effectLst/>
              <a:latin typeface="Arial Narrow" pitchFamily="34" charset="0"/>
            </a:rPr>
            <a:t>Classification of tumors, based on size, stage, grade and mutation. </a:t>
          </a:r>
          <a:endParaRPr lang="en-US" sz="1800" b="1" dirty="0">
            <a:solidFill>
              <a:schemeClr val="accent6"/>
            </a:solidFill>
            <a:effectLst/>
            <a:latin typeface="Arial Narrow" pitchFamily="34" charset="0"/>
          </a:endParaRPr>
        </a:p>
      </dgm:t>
    </dgm:pt>
    <dgm:pt modelId="{49BCD8A8-B58E-43C2-83CE-03792EF902DE}" type="parTrans" cxnId="{F14AB219-BA09-4DF0-A2C5-604239D94067}">
      <dgm:prSet/>
      <dgm:spPr/>
      <dgm:t>
        <a:bodyPr/>
        <a:lstStyle/>
        <a:p>
          <a:endParaRPr lang="en-US"/>
        </a:p>
      </dgm:t>
    </dgm:pt>
    <dgm:pt modelId="{4B4EA4A4-5AA0-4712-818B-D56576581BAC}" type="sibTrans" cxnId="{F14AB219-BA09-4DF0-A2C5-604239D94067}">
      <dgm:prSet/>
      <dgm:spPr/>
      <dgm:t>
        <a:bodyPr/>
        <a:lstStyle/>
        <a:p>
          <a:endParaRPr lang="en-US"/>
        </a:p>
      </dgm:t>
    </dgm:pt>
    <dgm:pt modelId="{1CB99694-FDE4-4E2F-A364-CFD65639B916}" type="pres">
      <dgm:prSet presAssocID="{9CA6877F-D668-4C35-AC53-BB160C9C8728}" presName="outerComposite" presStyleCnt="0">
        <dgm:presLayoutVars>
          <dgm:chMax val="5"/>
          <dgm:dir/>
          <dgm:resizeHandles val="exact"/>
        </dgm:presLayoutVars>
      </dgm:prSet>
      <dgm:spPr/>
    </dgm:pt>
    <dgm:pt modelId="{43DFF3E9-CC8E-40FA-9562-384DF88232D8}" type="pres">
      <dgm:prSet presAssocID="{9CA6877F-D668-4C35-AC53-BB160C9C8728}" presName="dummyMaxCanvas" presStyleCnt="0">
        <dgm:presLayoutVars/>
      </dgm:prSet>
      <dgm:spPr/>
    </dgm:pt>
    <dgm:pt modelId="{ED010913-E7B9-4A88-8C5B-D18204775783}" type="pres">
      <dgm:prSet presAssocID="{9CA6877F-D668-4C35-AC53-BB160C9C8728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439D8-7EC1-4D7D-8A88-FC6B98F46CDE}" type="pres">
      <dgm:prSet presAssocID="{9CA6877F-D668-4C35-AC53-BB160C9C8728}" presName="FourNodes_2" presStyleLbl="node1" presStyleIdx="1" presStyleCnt="4">
        <dgm:presLayoutVars>
          <dgm:bulletEnabled val="1"/>
        </dgm:presLayoutVars>
      </dgm:prSet>
      <dgm:spPr/>
    </dgm:pt>
    <dgm:pt modelId="{A178FD5D-A8EF-48F5-82AC-EE83B074723D}" type="pres">
      <dgm:prSet presAssocID="{9CA6877F-D668-4C35-AC53-BB160C9C8728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5CC1BB-CD3C-42EA-8FEB-979F051E89A8}" type="pres">
      <dgm:prSet presAssocID="{9CA6877F-D668-4C35-AC53-BB160C9C8728}" presName="FourNodes_4" presStyleLbl="node1" presStyleIdx="3" presStyleCnt="4">
        <dgm:presLayoutVars>
          <dgm:bulletEnabled val="1"/>
        </dgm:presLayoutVars>
      </dgm:prSet>
      <dgm:spPr/>
    </dgm:pt>
    <dgm:pt modelId="{B1A9B541-E95B-4A92-940E-4343AC9E07CD}" type="pres">
      <dgm:prSet presAssocID="{9CA6877F-D668-4C35-AC53-BB160C9C8728}" presName="FourConn_1-2" presStyleLbl="fgAccFollowNode1" presStyleIdx="0" presStyleCnt="3">
        <dgm:presLayoutVars>
          <dgm:bulletEnabled val="1"/>
        </dgm:presLayoutVars>
      </dgm:prSet>
      <dgm:spPr/>
    </dgm:pt>
    <dgm:pt modelId="{1F3FF4CF-1B61-402E-B9E2-1B7EF49BCEA7}" type="pres">
      <dgm:prSet presAssocID="{9CA6877F-D668-4C35-AC53-BB160C9C8728}" presName="FourConn_2-3" presStyleLbl="fgAccFollowNode1" presStyleIdx="1" presStyleCnt="3">
        <dgm:presLayoutVars>
          <dgm:bulletEnabled val="1"/>
        </dgm:presLayoutVars>
      </dgm:prSet>
      <dgm:spPr/>
    </dgm:pt>
    <dgm:pt modelId="{B417C376-7F4A-4434-9BAE-025EE3562E6E}" type="pres">
      <dgm:prSet presAssocID="{9CA6877F-D668-4C35-AC53-BB160C9C8728}" presName="FourConn_3-4" presStyleLbl="fgAccFollowNode1" presStyleIdx="2" presStyleCnt="3">
        <dgm:presLayoutVars>
          <dgm:bulletEnabled val="1"/>
        </dgm:presLayoutVars>
      </dgm:prSet>
      <dgm:spPr/>
    </dgm:pt>
    <dgm:pt modelId="{4D52E92F-10ED-45B6-9DBD-62AB714FBE60}" type="pres">
      <dgm:prSet presAssocID="{9CA6877F-D668-4C35-AC53-BB160C9C872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58FDB-A2A8-42A9-990A-EB077E71187C}" type="pres">
      <dgm:prSet presAssocID="{9CA6877F-D668-4C35-AC53-BB160C9C8728}" presName="FourNodes_2_text" presStyleLbl="node1" presStyleIdx="3" presStyleCnt="4">
        <dgm:presLayoutVars>
          <dgm:bulletEnabled val="1"/>
        </dgm:presLayoutVars>
      </dgm:prSet>
      <dgm:spPr/>
    </dgm:pt>
    <dgm:pt modelId="{F0744857-8A35-4C47-811D-B0293D09A9D8}" type="pres">
      <dgm:prSet presAssocID="{9CA6877F-D668-4C35-AC53-BB160C9C872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52DAC1-350B-4A23-AE22-F4559A455CB6}" type="pres">
      <dgm:prSet presAssocID="{9CA6877F-D668-4C35-AC53-BB160C9C872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AF3CD23-BDA2-4328-A956-D345446AEC86}" type="presOf" srcId="{70949EBC-C7EB-4415-8DF8-C99498616A94}" destId="{50D58FDB-A2A8-42A9-990A-EB077E71187C}" srcOrd="1" destOrd="0" presId="urn:microsoft.com/office/officeart/2005/8/layout/vProcess5"/>
    <dgm:cxn modelId="{AD686DFC-57A7-4D32-AAD8-6B96B4F2E7ED}" type="presOf" srcId="{70949EBC-C7EB-4415-8DF8-C99498616A94}" destId="{EDA439D8-7EC1-4D7D-8A88-FC6B98F46CDE}" srcOrd="0" destOrd="0" presId="urn:microsoft.com/office/officeart/2005/8/layout/vProcess5"/>
    <dgm:cxn modelId="{5D5EB84A-E7AF-418A-B6BD-911854B52268}" type="presOf" srcId="{3CA3A9A8-6AF5-4669-A0C5-C461153479A1}" destId="{4D52E92F-10ED-45B6-9DBD-62AB714FBE60}" srcOrd="1" destOrd="0" presId="urn:microsoft.com/office/officeart/2005/8/layout/vProcess5"/>
    <dgm:cxn modelId="{82865A3E-EFB8-4374-9D85-C110BE5DBCF1}" srcId="{9CA6877F-D668-4C35-AC53-BB160C9C8728}" destId="{C74CB48A-86A8-4369-BC57-80C759036A2B}" srcOrd="3" destOrd="0" parTransId="{B8DB0AF2-CD7E-4C1C-94C9-50565C2316CE}" sibTransId="{3BE541AE-B654-4DF6-84FD-702D9551335B}"/>
    <dgm:cxn modelId="{7A9E8C2B-E794-4C0D-BB0A-69368659BB39}" srcId="{9CA6877F-D668-4C35-AC53-BB160C9C8728}" destId="{3CA3A9A8-6AF5-4669-A0C5-C461153479A1}" srcOrd="0" destOrd="0" parTransId="{3408C4FB-0FC8-4E2F-88ED-2B14D62832F2}" sibTransId="{C256E547-DA18-4D08-88F5-355A73A35373}"/>
    <dgm:cxn modelId="{B96DD4DA-FE0B-4F2E-A54C-6DDDC7180008}" type="presOf" srcId="{C74CB48A-86A8-4369-BC57-80C759036A2B}" destId="{A352DAC1-350B-4A23-AE22-F4559A455CB6}" srcOrd="1" destOrd="0" presId="urn:microsoft.com/office/officeart/2005/8/layout/vProcess5"/>
    <dgm:cxn modelId="{CB33EF57-EF15-4B4D-AB29-35ADBC9C498A}" type="presOf" srcId="{4B4EA4A4-5AA0-4712-818B-D56576581BAC}" destId="{B417C376-7F4A-4434-9BAE-025EE3562E6E}" srcOrd="0" destOrd="0" presId="urn:microsoft.com/office/officeart/2005/8/layout/vProcess5"/>
    <dgm:cxn modelId="{81067D29-6708-42DF-AF98-20A520A3D8B8}" type="presOf" srcId="{D9D8BA96-D7C2-4975-80E8-7295F8EBCCC3}" destId="{A178FD5D-A8EF-48F5-82AC-EE83B074723D}" srcOrd="0" destOrd="0" presId="urn:microsoft.com/office/officeart/2005/8/layout/vProcess5"/>
    <dgm:cxn modelId="{F14AB219-BA09-4DF0-A2C5-604239D94067}" srcId="{9CA6877F-D668-4C35-AC53-BB160C9C8728}" destId="{D9D8BA96-D7C2-4975-80E8-7295F8EBCCC3}" srcOrd="2" destOrd="0" parTransId="{49BCD8A8-B58E-43C2-83CE-03792EF902DE}" sibTransId="{4B4EA4A4-5AA0-4712-818B-D56576581BAC}"/>
    <dgm:cxn modelId="{C24FA85E-89BD-4C04-B419-A4039B46DC99}" srcId="{9CA6877F-D668-4C35-AC53-BB160C9C8728}" destId="{70949EBC-C7EB-4415-8DF8-C99498616A94}" srcOrd="1" destOrd="0" parTransId="{97687756-5B91-4322-A5AF-EDA84658EF49}" sibTransId="{45F47A88-7D85-464D-B316-317BB35EBAA0}"/>
    <dgm:cxn modelId="{F49A649F-195C-4AFE-B182-8B691C72E0A7}" type="presOf" srcId="{D9D8BA96-D7C2-4975-80E8-7295F8EBCCC3}" destId="{F0744857-8A35-4C47-811D-B0293D09A9D8}" srcOrd="1" destOrd="0" presId="urn:microsoft.com/office/officeart/2005/8/layout/vProcess5"/>
    <dgm:cxn modelId="{EF8B9813-E38A-4358-AB30-B70E39BAB469}" type="presOf" srcId="{3CA3A9A8-6AF5-4669-A0C5-C461153479A1}" destId="{ED010913-E7B9-4A88-8C5B-D18204775783}" srcOrd="0" destOrd="0" presId="urn:microsoft.com/office/officeart/2005/8/layout/vProcess5"/>
    <dgm:cxn modelId="{F686F83E-2CB8-47F4-B52D-DA6970915084}" type="presOf" srcId="{9CA6877F-D668-4C35-AC53-BB160C9C8728}" destId="{1CB99694-FDE4-4E2F-A364-CFD65639B916}" srcOrd="0" destOrd="0" presId="urn:microsoft.com/office/officeart/2005/8/layout/vProcess5"/>
    <dgm:cxn modelId="{05483C64-7722-4AC2-B8D9-AB604F368C60}" type="presOf" srcId="{C256E547-DA18-4D08-88F5-355A73A35373}" destId="{B1A9B541-E95B-4A92-940E-4343AC9E07CD}" srcOrd="0" destOrd="0" presId="urn:microsoft.com/office/officeart/2005/8/layout/vProcess5"/>
    <dgm:cxn modelId="{30EF8253-8B87-44DC-97F4-5139CECA67E8}" type="presOf" srcId="{C74CB48A-86A8-4369-BC57-80C759036A2B}" destId="{FC5CC1BB-CD3C-42EA-8FEB-979F051E89A8}" srcOrd="0" destOrd="0" presId="urn:microsoft.com/office/officeart/2005/8/layout/vProcess5"/>
    <dgm:cxn modelId="{BA2667AC-640E-4A0F-82F2-253F92E027EE}" type="presOf" srcId="{45F47A88-7D85-464D-B316-317BB35EBAA0}" destId="{1F3FF4CF-1B61-402E-B9E2-1B7EF49BCEA7}" srcOrd="0" destOrd="0" presId="urn:microsoft.com/office/officeart/2005/8/layout/vProcess5"/>
    <dgm:cxn modelId="{0E5A5550-9AA9-4E70-9AE7-68722014927F}" type="presParOf" srcId="{1CB99694-FDE4-4E2F-A364-CFD65639B916}" destId="{43DFF3E9-CC8E-40FA-9562-384DF88232D8}" srcOrd="0" destOrd="0" presId="urn:microsoft.com/office/officeart/2005/8/layout/vProcess5"/>
    <dgm:cxn modelId="{1CE3D249-9662-4FC1-A013-AD802C5222C3}" type="presParOf" srcId="{1CB99694-FDE4-4E2F-A364-CFD65639B916}" destId="{ED010913-E7B9-4A88-8C5B-D18204775783}" srcOrd="1" destOrd="0" presId="urn:microsoft.com/office/officeart/2005/8/layout/vProcess5"/>
    <dgm:cxn modelId="{85FD78EA-4D9A-48F8-8B95-3BEEC0A541D6}" type="presParOf" srcId="{1CB99694-FDE4-4E2F-A364-CFD65639B916}" destId="{EDA439D8-7EC1-4D7D-8A88-FC6B98F46CDE}" srcOrd="2" destOrd="0" presId="urn:microsoft.com/office/officeart/2005/8/layout/vProcess5"/>
    <dgm:cxn modelId="{779FF036-5C59-430A-B5AB-838CDDE90612}" type="presParOf" srcId="{1CB99694-FDE4-4E2F-A364-CFD65639B916}" destId="{A178FD5D-A8EF-48F5-82AC-EE83B074723D}" srcOrd="3" destOrd="0" presId="urn:microsoft.com/office/officeart/2005/8/layout/vProcess5"/>
    <dgm:cxn modelId="{7C32EDE1-D2BA-4810-9656-BDAAFEE62FA6}" type="presParOf" srcId="{1CB99694-FDE4-4E2F-A364-CFD65639B916}" destId="{FC5CC1BB-CD3C-42EA-8FEB-979F051E89A8}" srcOrd="4" destOrd="0" presId="urn:microsoft.com/office/officeart/2005/8/layout/vProcess5"/>
    <dgm:cxn modelId="{15320307-D9F1-4C5E-8B90-C01E08006E72}" type="presParOf" srcId="{1CB99694-FDE4-4E2F-A364-CFD65639B916}" destId="{B1A9B541-E95B-4A92-940E-4343AC9E07CD}" srcOrd="5" destOrd="0" presId="urn:microsoft.com/office/officeart/2005/8/layout/vProcess5"/>
    <dgm:cxn modelId="{4EE73EB3-6F19-4770-88BE-30FC3C10B11E}" type="presParOf" srcId="{1CB99694-FDE4-4E2F-A364-CFD65639B916}" destId="{1F3FF4CF-1B61-402E-B9E2-1B7EF49BCEA7}" srcOrd="6" destOrd="0" presId="urn:microsoft.com/office/officeart/2005/8/layout/vProcess5"/>
    <dgm:cxn modelId="{49697C23-886C-461E-8915-939B2850DD32}" type="presParOf" srcId="{1CB99694-FDE4-4E2F-A364-CFD65639B916}" destId="{B417C376-7F4A-4434-9BAE-025EE3562E6E}" srcOrd="7" destOrd="0" presId="urn:microsoft.com/office/officeart/2005/8/layout/vProcess5"/>
    <dgm:cxn modelId="{3AEBD2B9-7A3A-4922-9028-B63CE2F06A86}" type="presParOf" srcId="{1CB99694-FDE4-4E2F-A364-CFD65639B916}" destId="{4D52E92F-10ED-45B6-9DBD-62AB714FBE60}" srcOrd="8" destOrd="0" presId="urn:microsoft.com/office/officeart/2005/8/layout/vProcess5"/>
    <dgm:cxn modelId="{B2C0568D-CAED-48F6-AFBF-D135D5B22F40}" type="presParOf" srcId="{1CB99694-FDE4-4E2F-A364-CFD65639B916}" destId="{50D58FDB-A2A8-42A9-990A-EB077E71187C}" srcOrd="9" destOrd="0" presId="urn:microsoft.com/office/officeart/2005/8/layout/vProcess5"/>
    <dgm:cxn modelId="{29452280-9186-46A2-B9BA-E30E5D9B0BD3}" type="presParOf" srcId="{1CB99694-FDE4-4E2F-A364-CFD65639B916}" destId="{F0744857-8A35-4C47-811D-B0293D09A9D8}" srcOrd="10" destOrd="0" presId="urn:microsoft.com/office/officeart/2005/8/layout/vProcess5"/>
    <dgm:cxn modelId="{595106A8-1384-4901-8959-575A1F5F395A}" type="presParOf" srcId="{1CB99694-FDE4-4E2F-A364-CFD65639B916}" destId="{A352DAC1-350B-4A23-AE22-F4559A455CB6}" srcOrd="11" destOrd="0" presId="urn:microsoft.com/office/officeart/2005/8/layout/v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yoclinic.org/diseases-conditions/cancer/diagnosis-treatment/drc-20370594" TargetMode="External"/><Relationship Id="rId3" Type="http://schemas.openxmlformats.org/officeDocument/2006/relationships/hyperlink" Target="https://byjus.com/ncert-book-biology-class-12/" TargetMode="External"/><Relationship Id="rId7" Type="http://schemas.openxmlformats.org/officeDocument/2006/relationships/hyperlink" Target="https://www.ncbi.nlm.nih.gov/pmc/articles/PMC559897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owardsdatascience.com/data-science/home" TargetMode="External"/><Relationship Id="rId5" Type="http://schemas.openxmlformats.org/officeDocument/2006/relationships/hyperlink" Target="https://www.cancernetwork.com/oncology-journal/artificial-intelligence-oncology-current-applications-and-future-directions" TargetMode="External"/><Relationship Id="rId4" Type="http://schemas.openxmlformats.org/officeDocument/2006/relationships/hyperlink" Target="https://www.crick.ac.uk/news/2019-02-04_how-computer-scientists-are-helping-beat-canc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COMPUTATIONAL</a:t>
            </a:r>
            <a:br>
              <a:rPr lang="en-US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</a:br>
            <a:r>
              <a:rPr lang="en-US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ONCOLOGY</a:t>
            </a:r>
            <a:r>
              <a:rPr lang="en-US" sz="4400" dirty="0" smtClean="0">
                <a:latin typeface="Euphemia" pitchFamily="34" charset="0"/>
              </a:rPr>
              <a:t/>
            </a:r>
            <a:br>
              <a:rPr lang="en-US" sz="4400" dirty="0" smtClean="0">
                <a:latin typeface="Euphemia" pitchFamily="34" charset="0"/>
              </a:rPr>
            </a:br>
            <a:r>
              <a:rPr lang="en-US" sz="1800" dirty="0" smtClean="0">
                <a:latin typeface="Arial Narrow" pitchFamily="34" charset="0"/>
              </a:rPr>
              <a:t>The role of Computer Scientists </a:t>
            </a:r>
            <a:r>
              <a:rPr lang="en-US" sz="1800" dirty="0" smtClean="0">
                <a:latin typeface="Arial Narrow" pitchFamily="34" charset="0"/>
              </a:rPr>
              <a:t>in </a:t>
            </a:r>
            <a:r>
              <a:rPr lang="en-US" sz="1800" dirty="0" smtClean="0">
                <a:latin typeface="Arial Narrow" pitchFamily="34" charset="0"/>
              </a:rPr>
              <a:t>the field of Oncology and Treatment of Cancer.</a:t>
            </a:r>
            <a:endParaRPr sz="1800">
              <a:latin typeface="Arial Narrow" pitchFamily="34" charset="0"/>
            </a:endParaRPr>
          </a:p>
        </p:txBody>
      </p:sp>
      <p:pic>
        <p:nvPicPr>
          <p:cNvPr id="3" name="Picture 2" descr="illustration-of-brain-tum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00350"/>
            <a:ext cx="3168321" cy="21141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sp>
        <p:nvSpPr>
          <p:cNvPr id="1030" name="AutoShape 6" descr="Image result for precision medic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Image result for precision medic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99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9550"/>
            <a:ext cx="4495800" cy="4414837"/>
          </a:xfrm>
          <a:prstGeom prst="rect">
            <a:avLst/>
          </a:prstGeom>
        </p:spPr>
      </p:pic>
      <p:pic>
        <p:nvPicPr>
          <p:cNvPr id="10" name="Picture 9" descr="Precision_m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09550"/>
            <a:ext cx="2743200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750"/>
            <a:ext cx="5396700" cy="1159800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“CLUSTERING”</a:t>
            </a:r>
            <a:endParaRPr lang="en-US" b="1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42481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>
                <a:solidFill>
                  <a:schemeClr val="accent1"/>
                </a:solidFill>
                <a:latin typeface="Arial Narrow" pitchFamily="34" charset="0"/>
              </a:rPr>
              <a:t>Cluster analysis or clustering is the task of grouping a set of objects in such a way that objects in the same group are more similar to each other than to those in other groups.</a:t>
            </a:r>
            <a:endParaRPr lang="en-US" i="1" dirty="0">
              <a:solidFill>
                <a:schemeClr val="accent1"/>
              </a:solidFill>
              <a:latin typeface="Arial Narrow" pitchFamily="34" charset="0"/>
            </a:endParaRPr>
          </a:p>
        </p:txBody>
      </p:sp>
      <p:pic>
        <p:nvPicPr>
          <p:cNvPr id="8" name="Picture 7" descr="0_Jwm3mV92c3qRhqEl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52550"/>
            <a:ext cx="45720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6761100" cy="857400"/>
          </a:xfrm>
        </p:spPr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K-MEANS CLUSTERING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81000" y="895350"/>
            <a:ext cx="1600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895350"/>
            <a:ext cx="1600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67400" y="895350"/>
            <a:ext cx="1676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67400" y="3105150"/>
            <a:ext cx="1676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6600" y="3105150"/>
            <a:ext cx="1676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158115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953000" y="158115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6438900" y="276225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5105400" y="386715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3771900" y="276225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838200" y="13525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533400" y="14287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90600" y="15811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533400" y="19621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609600" y="16573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914400" y="18859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1295400" y="14287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1447800" y="12001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>
            <a:off x="1676400" y="15811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1524000" y="14287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1752600" y="10477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1676400" y="12763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3505200" y="21145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3505200" y="18859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3810000" y="18097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3429000" y="17335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886200" y="15811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6019800" y="17335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4-Point Star 39"/>
          <p:cNvSpPr/>
          <p:nvPr/>
        </p:nvSpPr>
        <p:spPr>
          <a:xfrm flipH="1" flipV="1">
            <a:off x="3657600" y="1428750"/>
            <a:ext cx="60964" cy="45719"/>
          </a:xfrm>
          <a:prstGeom prst="star4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4-Point Star 41"/>
          <p:cNvSpPr/>
          <p:nvPr/>
        </p:nvSpPr>
        <p:spPr>
          <a:xfrm flipH="1" flipV="1">
            <a:off x="4495800" y="1123950"/>
            <a:ext cx="60964" cy="45719"/>
          </a:xfrm>
          <a:prstGeom prst="star4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4-Point Star 42"/>
          <p:cNvSpPr/>
          <p:nvPr/>
        </p:nvSpPr>
        <p:spPr>
          <a:xfrm flipH="1" flipV="1">
            <a:off x="4191000" y="1047750"/>
            <a:ext cx="60964" cy="45719"/>
          </a:xfrm>
          <a:prstGeom prst="star4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4-Point Star 43"/>
          <p:cNvSpPr/>
          <p:nvPr/>
        </p:nvSpPr>
        <p:spPr>
          <a:xfrm flipV="1">
            <a:off x="4648200" y="1352550"/>
            <a:ext cx="45719" cy="45719"/>
          </a:xfrm>
          <a:prstGeom prst="star4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4-Point Star 44"/>
          <p:cNvSpPr/>
          <p:nvPr/>
        </p:nvSpPr>
        <p:spPr>
          <a:xfrm flipH="1" flipV="1">
            <a:off x="4267200" y="1428750"/>
            <a:ext cx="60964" cy="45719"/>
          </a:xfrm>
          <a:prstGeom prst="star4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4-Point Star 45"/>
          <p:cNvSpPr/>
          <p:nvPr/>
        </p:nvSpPr>
        <p:spPr>
          <a:xfrm flipH="1" flipV="1">
            <a:off x="6781800" y="1123950"/>
            <a:ext cx="60964" cy="45719"/>
          </a:xfrm>
          <a:prstGeom prst="star4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4-Point Star 47"/>
          <p:cNvSpPr/>
          <p:nvPr/>
        </p:nvSpPr>
        <p:spPr>
          <a:xfrm flipH="1" flipV="1">
            <a:off x="4114800" y="1276350"/>
            <a:ext cx="60964" cy="45719"/>
          </a:xfrm>
          <a:prstGeom prst="star4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6400800" y="15049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6096000" y="18859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6172200" y="21145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6324600" y="17335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4343400" y="16573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/>
          <p:cNvSpPr/>
          <p:nvPr/>
        </p:nvSpPr>
        <p:spPr>
          <a:xfrm>
            <a:off x="6858000" y="15811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4-Point Star 54"/>
          <p:cNvSpPr/>
          <p:nvPr/>
        </p:nvSpPr>
        <p:spPr>
          <a:xfrm flipH="1" flipV="1">
            <a:off x="6934200" y="971550"/>
            <a:ext cx="60964" cy="45719"/>
          </a:xfrm>
          <a:prstGeom prst="star4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4-Point Star 55"/>
          <p:cNvSpPr/>
          <p:nvPr/>
        </p:nvSpPr>
        <p:spPr>
          <a:xfrm flipH="1" flipV="1">
            <a:off x="7162800" y="1123950"/>
            <a:ext cx="60964" cy="45719"/>
          </a:xfrm>
          <a:prstGeom prst="star4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4-Point Star 56"/>
          <p:cNvSpPr/>
          <p:nvPr/>
        </p:nvSpPr>
        <p:spPr>
          <a:xfrm flipH="1" flipV="1">
            <a:off x="6172200" y="1352550"/>
            <a:ext cx="60964" cy="45719"/>
          </a:xfrm>
          <a:prstGeom prst="star4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4-Point Star 57"/>
          <p:cNvSpPr/>
          <p:nvPr/>
        </p:nvSpPr>
        <p:spPr>
          <a:xfrm flipH="1" flipV="1">
            <a:off x="6934200" y="1352550"/>
            <a:ext cx="60964" cy="45719"/>
          </a:xfrm>
          <a:prstGeom prst="star4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4-Point Star 58"/>
          <p:cNvSpPr/>
          <p:nvPr/>
        </p:nvSpPr>
        <p:spPr>
          <a:xfrm flipH="1" flipV="1">
            <a:off x="7315200" y="1352550"/>
            <a:ext cx="60964" cy="45719"/>
          </a:xfrm>
          <a:prstGeom prst="star4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6019800" y="35623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6248400" y="37147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6248400" y="39433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/>
          <p:cNvSpPr/>
          <p:nvPr/>
        </p:nvSpPr>
        <p:spPr>
          <a:xfrm>
            <a:off x="5943600" y="38671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6019800" y="40957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6096000" y="43243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4-Point Star 66"/>
          <p:cNvSpPr/>
          <p:nvPr/>
        </p:nvSpPr>
        <p:spPr>
          <a:xfrm flipH="1" flipV="1">
            <a:off x="7010400" y="3257550"/>
            <a:ext cx="60964" cy="45719"/>
          </a:xfrm>
          <a:prstGeom prst="star4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4-Point Star 67"/>
          <p:cNvSpPr/>
          <p:nvPr/>
        </p:nvSpPr>
        <p:spPr>
          <a:xfrm flipH="1" flipV="1">
            <a:off x="6781800" y="3333750"/>
            <a:ext cx="60964" cy="45719"/>
          </a:xfrm>
          <a:prstGeom prst="star4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4-Point Star 68"/>
          <p:cNvSpPr/>
          <p:nvPr/>
        </p:nvSpPr>
        <p:spPr>
          <a:xfrm flipH="1" flipV="1">
            <a:off x="7239000" y="3409950"/>
            <a:ext cx="60964" cy="45719"/>
          </a:xfrm>
          <a:prstGeom prst="star4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4-Point Star 69"/>
          <p:cNvSpPr/>
          <p:nvPr/>
        </p:nvSpPr>
        <p:spPr>
          <a:xfrm flipH="1" flipV="1">
            <a:off x="7391400" y="3638550"/>
            <a:ext cx="60964" cy="45719"/>
          </a:xfrm>
          <a:prstGeom prst="star4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4-Point Star 70"/>
          <p:cNvSpPr/>
          <p:nvPr/>
        </p:nvSpPr>
        <p:spPr>
          <a:xfrm flipH="1" flipV="1">
            <a:off x="7010400" y="3562350"/>
            <a:ext cx="60964" cy="45719"/>
          </a:xfrm>
          <a:prstGeom prst="star4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4-Point Star 71"/>
          <p:cNvSpPr/>
          <p:nvPr/>
        </p:nvSpPr>
        <p:spPr>
          <a:xfrm flipH="1" flipV="1">
            <a:off x="6858000" y="3790950"/>
            <a:ext cx="60964" cy="45719"/>
          </a:xfrm>
          <a:prstGeom prst="star4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/>
          <p:cNvSpPr/>
          <p:nvPr/>
        </p:nvSpPr>
        <p:spPr>
          <a:xfrm>
            <a:off x="3505200" y="37909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Connector 73"/>
          <p:cNvSpPr/>
          <p:nvPr/>
        </p:nvSpPr>
        <p:spPr>
          <a:xfrm>
            <a:off x="3429000" y="36385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Connector 74"/>
          <p:cNvSpPr/>
          <p:nvPr/>
        </p:nvSpPr>
        <p:spPr>
          <a:xfrm>
            <a:off x="3505200" y="40195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Connector 75"/>
          <p:cNvSpPr/>
          <p:nvPr/>
        </p:nvSpPr>
        <p:spPr>
          <a:xfrm>
            <a:off x="3581400" y="43243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Connector 76"/>
          <p:cNvSpPr/>
          <p:nvPr/>
        </p:nvSpPr>
        <p:spPr>
          <a:xfrm>
            <a:off x="3733800" y="38671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Connector 77"/>
          <p:cNvSpPr/>
          <p:nvPr/>
        </p:nvSpPr>
        <p:spPr>
          <a:xfrm>
            <a:off x="3810000" y="409575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4-Point Star 78"/>
          <p:cNvSpPr/>
          <p:nvPr/>
        </p:nvSpPr>
        <p:spPr>
          <a:xfrm flipH="1" flipV="1">
            <a:off x="4419600" y="3562350"/>
            <a:ext cx="60964" cy="45719"/>
          </a:xfrm>
          <a:prstGeom prst="star4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4-Point Star 79"/>
          <p:cNvSpPr/>
          <p:nvPr/>
        </p:nvSpPr>
        <p:spPr>
          <a:xfrm flipH="1" flipV="1">
            <a:off x="4724400" y="3333750"/>
            <a:ext cx="60964" cy="45719"/>
          </a:xfrm>
          <a:prstGeom prst="star4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4-Point Star 80"/>
          <p:cNvSpPr/>
          <p:nvPr/>
        </p:nvSpPr>
        <p:spPr>
          <a:xfrm flipH="1" flipV="1">
            <a:off x="4191000" y="3409950"/>
            <a:ext cx="60964" cy="45719"/>
          </a:xfrm>
          <a:prstGeom prst="star4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4-Point Star 81"/>
          <p:cNvSpPr/>
          <p:nvPr/>
        </p:nvSpPr>
        <p:spPr>
          <a:xfrm flipH="1" flipV="1">
            <a:off x="4419600" y="3257550"/>
            <a:ext cx="60964" cy="45719"/>
          </a:xfrm>
          <a:prstGeom prst="star4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4-Point Star 82"/>
          <p:cNvSpPr/>
          <p:nvPr/>
        </p:nvSpPr>
        <p:spPr>
          <a:xfrm flipH="1" flipV="1">
            <a:off x="4800600" y="3562350"/>
            <a:ext cx="60964" cy="45719"/>
          </a:xfrm>
          <a:prstGeom prst="star4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4-Point Star 83"/>
          <p:cNvSpPr/>
          <p:nvPr/>
        </p:nvSpPr>
        <p:spPr>
          <a:xfrm flipH="1" flipV="1">
            <a:off x="4495800" y="3867150"/>
            <a:ext cx="60964" cy="45719"/>
          </a:xfrm>
          <a:prstGeom prst="star4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Connector 84"/>
          <p:cNvSpPr/>
          <p:nvPr/>
        </p:nvSpPr>
        <p:spPr>
          <a:xfrm>
            <a:off x="6858000" y="1200150"/>
            <a:ext cx="76200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Connector 85"/>
          <p:cNvSpPr/>
          <p:nvPr/>
        </p:nvSpPr>
        <p:spPr>
          <a:xfrm>
            <a:off x="3581400" y="3943350"/>
            <a:ext cx="76200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Connector 86"/>
          <p:cNvSpPr/>
          <p:nvPr/>
        </p:nvSpPr>
        <p:spPr>
          <a:xfrm>
            <a:off x="4572000" y="3486150"/>
            <a:ext cx="76200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Connector 87"/>
          <p:cNvSpPr/>
          <p:nvPr/>
        </p:nvSpPr>
        <p:spPr>
          <a:xfrm>
            <a:off x="6172200" y="3867150"/>
            <a:ext cx="76200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Connector 88"/>
          <p:cNvSpPr/>
          <p:nvPr/>
        </p:nvSpPr>
        <p:spPr>
          <a:xfrm>
            <a:off x="6934200" y="3486150"/>
            <a:ext cx="76200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Connector 89"/>
          <p:cNvSpPr/>
          <p:nvPr/>
        </p:nvSpPr>
        <p:spPr>
          <a:xfrm>
            <a:off x="6248400" y="1657350"/>
            <a:ext cx="76200" cy="76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81000" y="2495550"/>
            <a:ext cx="1473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The initial data set.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2362200" y="1200150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K=2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2133600" y="1657350"/>
            <a:ext cx="9605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Arbitrarily </a:t>
            </a:r>
          </a:p>
          <a:p>
            <a:pPr algn="ctr"/>
            <a:r>
              <a:rPr lang="en-US" sz="1200" dirty="0" smtClean="0"/>
              <a:t>partition</a:t>
            </a:r>
          </a:p>
          <a:p>
            <a:pPr algn="ctr"/>
            <a:r>
              <a:rPr lang="en-US" sz="1200" dirty="0" smtClean="0"/>
              <a:t>o</a:t>
            </a:r>
            <a:r>
              <a:rPr lang="en-US" sz="1200" dirty="0" smtClean="0"/>
              <a:t>bjects into</a:t>
            </a:r>
          </a:p>
          <a:p>
            <a:pPr algn="ctr"/>
            <a:r>
              <a:rPr lang="en-US" sz="1200" dirty="0" smtClean="0"/>
              <a:t>K subsets.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4953000" y="165735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Update the cluster centroids.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5943600" y="2647950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Reassign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6705600" y="264795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Objects.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4953000" y="3943350"/>
            <a:ext cx="990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Update the cluster centroids</a:t>
            </a:r>
          </a:p>
          <a:p>
            <a:pPr algn="ctr"/>
            <a:r>
              <a:rPr lang="en-US" sz="1200" dirty="0" smtClean="0"/>
              <a:t>u</a:t>
            </a:r>
            <a:r>
              <a:rPr lang="en-US" sz="1200" dirty="0" smtClean="0"/>
              <a:t>sing</a:t>
            </a:r>
          </a:p>
          <a:p>
            <a:pPr algn="ctr"/>
            <a:r>
              <a:rPr lang="en-US" sz="1200" dirty="0" smtClean="0"/>
              <a:t>d</a:t>
            </a:r>
            <a:r>
              <a:rPr lang="en-US" sz="1200" dirty="0" smtClean="0"/>
              <a:t>istance metrics.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4114800" y="2647950"/>
            <a:ext cx="1241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Loop if needed.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304800" y="2876550"/>
            <a:ext cx="2743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Partition objects into K subsets.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Compute centroid (mean point) for each partition.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Assign each object to the cluster of its nearest centroid.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Repeat step 2 and 3 until no change.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0"/>
            <a:ext cx="6761100" cy="857400"/>
          </a:xfrm>
        </p:spPr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COMMENTS ON THE K-MEANS METHOD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28750"/>
            <a:ext cx="6761100" cy="2980500"/>
          </a:xfrm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dirty="0" smtClean="0">
                <a:latin typeface="Arial Narrow" pitchFamily="34" charset="0"/>
              </a:rPr>
              <a:t>Strength- Efficient time complexity- O(tkn). 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latin typeface="Arial Narrow" pitchFamily="34" charset="0"/>
              </a:rPr>
              <a:t>K-means </a:t>
            </a:r>
            <a:r>
              <a:rPr lang="en-US" sz="2000" dirty="0" smtClean="0">
                <a:latin typeface="Arial Narrow" pitchFamily="34" charset="0"/>
              </a:rPr>
              <a:t>clustering is one of the simplest and </a:t>
            </a:r>
            <a:r>
              <a:rPr lang="en-US" sz="2000" dirty="0" smtClean="0">
                <a:latin typeface="Arial Narrow" pitchFamily="34" charset="0"/>
              </a:rPr>
              <a:t>popular</a:t>
            </a:r>
            <a:r>
              <a:rPr lang="en-US" sz="2000" dirty="0" smtClean="0">
                <a:latin typeface="Arial Narrow" pitchFamily="34" charset="0"/>
              </a:rPr>
              <a:t> unsupervised machine learning </a:t>
            </a:r>
            <a:r>
              <a:rPr lang="en-US" sz="2000" dirty="0" smtClean="0">
                <a:latin typeface="Arial Narrow" pitchFamily="34" charset="0"/>
              </a:rPr>
              <a:t>algorithms.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latin typeface="Arial Narrow" pitchFamily="34" charset="0"/>
              </a:rPr>
              <a:t>It </a:t>
            </a:r>
            <a:r>
              <a:rPr lang="en-US" sz="2000" dirty="0" smtClean="0">
                <a:latin typeface="Arial Narrow" pitchFamily="34" charset="0"/>
              </a:rPr>
              <a:t>has no built-in mechanism for determining the optimal number of clusters, thus requiring the number of clusters k to be provided manually</a:t>
            </a:r>
            <a:r>
              <a:rPr lang="en-US" sz="2000" dirty="0" smtClean="0">
                <a:latin typeface="Arial Narrow" pitchFamily="34" charset="0"/>
              </a:rPr>
              <a:t>.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latin typeface="Arial Narrow" pitchFamily="34" charset="0"/>
              </a:rPr>
              <a:t>Sensitive to noisy data.</a:t>
            </a:r>
          </a:p>
          <a:p>
            <a:pPr>
              <a:buClr>
                <a:schemeClr val="bg2"/>
              </a:buClr>
            </a:pPr>
            <a:endParaRPr lang="en-US" sz="2000" dirty="0" smtClean="0">
              <a:latin typeface="Arial Narrow" pitchFamily="34" charset="0"/>
            </a:endParaRPr>
          </a:p>
          <a:p>
            <a:pPr>
              <a:buClr>
                <a:schemeClr val="bg2"/>
              </a:buClr>
            </a:pPr>
            <a:endParaRPr lang="en-US" sz="2000" dirty="0" smtClean="0">
              <a:latin typeface="Arial Narrow" pitchFamily="34" charset="0"/>
            </a:endParaRPr>
          </a:p>
          <a:p>
            <a:pPr>
              <a:buClr>
                <a:schemeClr val="bg2"/>
              </a:buClr>
            </a:pPr>
            <a:endParaRPr lang="en-US" sz="2000" dirty="0" smtClean="0">
              <a:latin typeface="Arial Narrow" pitchFamily="34" charset="0"/>
            </a:endParaRPr>
          </a:p>
          <a:p>
            <a:pPr>
              <a:buClr>
                <a:schemeClr val="bg2"/>
              </a:buClr>
            </a:pPr>
            <a:endParaRPr lang="en-US" sz="2000" dirty="0">
              <a:solidFill>
                <a:schemeClr val="accent6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DATA SCIENCE ALGORITHMS </a:t>
            </a:r>
            <a:br>
              <a:rPr lang="en-US" b="1" i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</a:br>
            <a:r>
              <a:rPr lang="en-US" b="1" i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USED IN CANCER RESEARCH</a:t>
            </a:r>
            <a:endParaRPr lang="en-US" b="1" i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762000" y="1733550"/>
            <a:ext cx="609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bg2"/>
                </a:solidFill>
                <a:latin typeface="Arial Narrow" pitchFamily="34" charset="0"/>
              </a:rPr>
              <a:t> Naïve- Bayes </a:t>
            </a:r>
            <a:r>
              <a:rPr lang="en-US" sz="2400" b="1" i="1" dirty="0" smtClean="0">
                <a:solidFill>
                  <a:schemeClr val="bg2"/>
                </a:solidFill>
                <a:latin typeface="Arial Narrow" pitchFamily="34" charset="0"/>
              </a:rPr>
              <a:t>Classifier</a:t>
            </a:r>
            <a:r>
              <a:rPr lang="en-US" sz="2400" b="1" i="1" dirty="0" smtClean="0">
                <a:solidFill>
                  <a:schemeClr val="bg2"/>
                </a:solidFill>
                <a:latin typeface="Arial Narrow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bg2"/>
                </a:solidFill>
                <a:latin typeface="Arial Narrow" pitchFamily="34" charset="0"/>
              </a:rPr>
              <a:t> Neural Networks </a:t>
            </a:r>
            <a:r>
              <a:rPr lang="en-US" sz="2400" b="1" i="1" dirty="0" smtClean="0">
                <a:solidFill>
                  <a:schemeClr val="bg2"/>
                </a:solidFill>
                <a:latin typeface="Arial Narrow" pitchFamily="34" charset="0"/>
              </a:rPr>
              <a:t>Method</a:t>
            </a:r>
            <a:r>
              <a:rPr lang="en-US" sz="2400" b="1" i="1" dirty="0" smtClean="0">
                <a:solidFill>
                  <a:schemeClr val="bg2"/>
                </a:solidFill>
                <a:latin typeface="Arial Narrow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bg2"/>
                </a:solidFill>
                <a:latin typeface="Arial Narrow" pitchFamily="34" charset="0"/>
              </a:rPr>
              <a:t> Decision Tree.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bg2"/>
                </a:solidFill>
                <a:latin typeface="Arial Narrow" pitchFamily="34" charset="0"/>
              </a:rPr>
              <a:t> KNN.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bg2"/>
                </a:solidFill>
                <a:latin typeface="Arial Narrow" pitchFamily="34" charset="0"/>
              </a:rPr>
              <a:t> Logistic Regression </a:t>
            </a:r>
            <a:r>
              <a:rPr lang="en-US" sz="2400" b="1" i="1" dirty="0" smtClean="0">
                <a:solidFill>
                  <a:schemeClr val="bg2"/>
                </a:solidFill>
                <a:latin typeface="Arial Narrow" pitchFamily="34" charset="0"/>
              </a:rPr>
              <a:t>A</a:t>
            </a:r>
            <a:r>
              <a:rPr lang="en-US" sz="2400" b="1" i="1" dirty="0" smtClean="0">
                <a:solidFill>
                  <a:schemeClr val="bg2"/>
                </a:solidFill>
                <a:latin typeface="Arial Narrow" pitchFamily="34" charset="0"/>
              </a:rPr>
              <a:t>lgorithm.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sz="2400" b="1" i="1" dirty="0" smtClean="0">
                <a:solidFill>
                  <a:schemeClr val="bg2"/>
                </a:solidFill>
                <a:latin typeface="Arial Narrow" pitchFamily="34" charset="0"/>
              </a:rPr>
              <a:t>Support Vector Machines.</a:t>
            </a:r>
            <a:endParaRPr lang="en-US" sz="2400" b="1" i="1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09600" y="3790950"/>
            <a:ext cx="5395913" cy="1160462"/>
          </a:xfrm>
        </p:spPr>
        <p:txBody>
          <a:bodyPr/>
          <a:lstStyle/>
          <a:p>
            <a:r>
              <a:rPr lang="en-US" sz="5400" b="1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THANK YOU!</a:t>
            </a:r>
            <a:endParaRPr lang="en-US" sz="5400" b="1" i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33350"/>
            <a:ext cx="518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CITATIONS</a:t>
            </a:r>
            <a:endParaRPr lang="en-US" sz="44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819150"/>
            <a:ext cx="5257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hlinkClick r:id="rId3"/>
              </a:rPr>
              <a:t> https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://byjus.com/ncert-book-biology-class-12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www.crick.ac.uk/news/2019-02-04_how-computer-    scientists-are-helping-beat-cancer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www.cancernetwork.com/oncology-journal/artificial-intelligence-oncology-current-applications-and-future-directions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towardsdatascience.com/data-science/home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https://www.ncbi.nlm.nih.gov/pmc/articles/PMC5598970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hlinkClick r:id="rId8"/>
              </a:rPr>
              <a:t>https://www.mayoclinic.org/diseases-conditions/cancer/diagnosis-treatment/drc-20370594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2000" y="361950"/>
            <a:ext cx="6761100" cy="857400"/>
          </a:xfrm>
        </p:spPr>
        <p:txBody>
          <a:bodyPr/>
          <a:lstStyle/>
          <a:p>
            <a:pPr algn="ctr"/>
            <a:r>
              <a:rPr lang="en-US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DNA</a:t>
            </a:r>
            <a:endParaRPr lang="en-US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pic>
        <p:nvPicPr>
          <p:cNvPr id="11" name="Picture 10" descr="p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3950"/>
            <a:ext cx="4724400" cy="3276600"/>
          </a:xfrm>
          <a:prstGeom prst="rect">
            <a:avLst/>
          </a:prstGeom>
        </p:spPr>
      </p:pic>
      <p:pic>
        <p:nvPicPr>
          <p:cNvPr id="5" name="Picture 4" descr="27 DNA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047750"/>
            <a:ext cx="297180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sp>
        <p:nvSpPr>
          <p:cNvPr id="3" name="Google Shape;3858;p16"/>
          <p:cNvSpPr txBox="1">
            <a:spLocks/>
          </p:cNvSpPr>
          <p:nvPr/>
        </p:nvSpPr>
        <p:spPr>
          <a:xfrm>
            <a:off x="381000" y="1333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Arial"/>
                <a:cs typeface="Arial"/>
                <a:sym typeface="Arial"/>
              </a:rPr>
              <a:t>GENETIC CODE AND MUTATIONS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 Narrow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2550"/>
            <a:ext cx="3314700" cy="3371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0" y="1352550"/>
            <a:ext cx="1882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RAM HAS RED CAP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572000" y="1733550"/>
            <a:ext cx="20617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RAM HAS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b="1" dirty="0" smtClean="0"/>
              <a:t>RE DCA P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572000" y="2114550"/>
            <a:ext cx="21114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RAM HAS </a:t>
            </a:r>
            <a:r>
              <a:rPr lang="en-US" b="1" dirty="0" smtClean="0">
                <a:solidFill>
                  <a:srgbClr val="FF0000"/>
                </a:solidFill>
              </a:rPr>
              <a:t>BI</a:t>
            </a:r>
            <a:r>
              <a:rPr lang="en-US" b="1" dirty="0" smtClean="0"/>
              <a:t>R EDC AP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572000" y="2495550"/>
            <a:ext cx="22509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RAM HAS </a:t>
            </a:r>
            <a:r>
              <a:rPr lang="en-US" b="1" dirty="0" smtClean="0">
                <a:solidFill>
                  <a:srgbClr val="FF0000"/>
                </a:solidFill>
              </a:rPr>
              <a:t>BIG</a:t>
            </a:r>
            <a:r>
              <a:rPr lang="en-US" b="1" dirty="0" smtClean="0"/>
              <a:t> RED CAP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572000" y="2952750"/>
            <a:ext cx="1752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RAM HAS EDC AP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572000" y="3333750"/>
            <a:ext cx="1632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RAM HAS DCA P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4572000" y="3790950"/>
            <a:ext cx="1452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RAM HAS CAP</a:t>
            </a:r>
            <a:endParaRPr lang="en-US" b="1" dirty="0"/>
          </a:p>
        </p:txBody>
      </p:sp>
      <p:pic>
        <p:nvPicPr>
          <p:cNvPr id="3074" name="Picture 2" descr="Image result for dna single strand seque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09550"/>
            <a:ext cx="37338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sp>
        <p:nvSpPr>
          <p:cNvPr id="1026" name="AutoShape 2" descr="https://png2.cleanpng.com/sh/f7ea208e37b498e4797a61c4bea99ac1/L0KzQYm3VMA5N6tAfZH0aYP2gLBuTfNmdJ0yeAtsbHWwgrbulfxifJp0hp9sYX7mdcO0gBVtdF5pgehyc3nyfn7qgf5kbaMyTdNsYUe0Q4S6g8JnOmYzS6sBNkG4SIe4VcI0OmI7Tqs6MkS5RXB3jvc=/kisspng-cell-cycle-regulation-cancer-cell-division-cancer-5aca71333c2f25.3966158615232166912465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133350"/>
            <a:ext cx="6042282" cy="45021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600" y="590550"/>
            <a:ext cx="300915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Arial Narrow" pitchFamily="34" charset="0"/>
              </a:rPr>
              <a:t>“</a:t>
            </a:r>
            <a:r>
              <a:rPr lang="en-US" sz="3200" b="1" i="1" dirty="0" smtClean="0">
                <a:solidFill>
                  <a:srgbClr val="FF0000"/>
                </a:solidFill>
                <a:latin typeface="Arial Narrow" pitchFamily="34" charset="0"/>
              </a:rPr>
              <a:t>CANCER IS NOT</a:t>
            </a:r>
          </a:p>
          <a:p>
            <a:r>
              <a:rPr lang="en-US" sz="3200" b="1" i="1" dirty="0" smtClean="0">
                <a:solidFill>
                  <a:srgbClr val="FF0000"/>
                </a:solidFill>
                <a:latin typeface="Arial Narrow" pitchFamily="34" charset="0"/>
              </a:rPr>
              <a:t>  A SINGLE</a:t>
            </a:r>
          </a:p>
          <a:p>
            <a:r>
              <a:rPr lang="en-US" sz="3200" b="1" i="1" dirty="0" smtClean="0">
                <a:solidFill>
                  <a:srgbClr val="FF0000"/>
                </a:solidFill>
                <a:latin typeface="Arial Narrow" pitchFamily="34" charset="0"/>
              </a:rPr>
              <a:t>  DISEASE</a:t>
            </a:r>
            <a:r>
              <a:rPr lang="en-US" sz="3200" b="1" dirty="0" smtClean="0">
                <a:solidFill>
                  <a:srgbClr val="FF0000"/>
                </a:solidFill>
                <a:latin typeface="Arial Narrow" pitchFamily="34" charset="0"/>
              </a:rPr>
              <a:t>”</a:t>
            </a:r>
          </a:p>
          <a:p>
            <a:r>
              <a:rPr lang="en-US" sz="3200" b="1" dirty="0" smtClean="0">
                <a:solidFill>
                  <a:srgbClr val="FF0000"/>
                </a:solidFill>
                <a:latin typeface="Arial Narrow" pitchFamily="34" charset="0"/>
              </a:rPr>
              <a:t>  </a:t>
            </a:r>
          </a:p>
          <a:p>
            <a:r>
              <a:rPr lang="en-US" sz="3200" b="1" dirty="0" smtClean="0">
                <a:solidFill>
                  <a:srgbClr val="FF0000"/>
                </a:solidFill>
                <a:latin typeface="Arial Narrow" pitchFamily="34" charset="0"/>
              </a:rPr>
              <a:t>      BRCA1</a:t>
            </a:r>
          </a:p>
          <a:p>
            <a:r>
              <a:rPr lang="en-US" sz="3200" b="1" dirty="0" smtClean="0">
                <a:solidFill>
                  <a:srgbClr val="FF0000"/>
                </a:solidFill>
                <a:latin typeface="Arial Narrow" pitchFamily="34" charset="0"/>
              </a:rPr>
              <a:t>      BRCA2</a:t>
            </a:r>
          </a:p>
          <a:p>
            <a:endParaRPr lang="en-US" sz="32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09550"/>
            <a:ext cx="6761100" cy="857400"/>
          </a:xfrm>
        </p:spPr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FORMATION OF A TUMOR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pic>
        <p:nvPicPr>
          <p:cNvPr id="6" name="Picture 5" descr="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950"/>
            <a:ext cx="4439920" cy="2895600"/>
          </a:xfrm>
          <a:prstGeom prst="rect">
            <a:avLst/>
          </a:prstGeom>
        </p:spPr>
      </p:pic>
      <p:pic>
        <p:nvPicPr>
          <p:cNvPr id="7" name="Picture 6" descr="imag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276350"/>
            <a:ext cx="31242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09550"/>
            <a:ext cx="6761100" cy="857400"/>
          </a:xfrm>
        </p:spPr>
        <p:txBody>
          <a:bodyPr/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THE TOTAL LENGTH OF THE HUMAN GENOME IS OVER 3 BILLION BASE PAIRS.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352550"/>
            <a:ext cx="3242400" cy="3087000"/>
          </a:xfrm>
        </p:spPr>
        <p:txBody>
          <a:bodyPr/>
          <a:lstStyle/>
          <a:p>
            <a:pPr algn="just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The human genome is a complete set of nucleic acid sequences for humans, encoded as DNA within the 23 chromosome pairs in cell nuclei 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.</a:t>
            </a:r>
          </a:p>
          <a:p>
            <a:pPr algn="just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Human Genome Project.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algn="just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20 x Earth’s Circumference</a:t>
            </a:r>
            <a:endParaRPr lang="en-US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pic>
        <p:nvPicPr>
          <p:cNvPr id="8" name="Picture 7" descr="800px_COLOURBOX1122348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581150"/>
            <a:ext cx="35052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152400" y="0"/>
            <a:ext cx="47244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 dirty="0" smtClean="0">
                <a:solidFill>
                  <a:srgbClr val="D3E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“DATA SCIENCE”</a:t>
            </a:r>
            <a:endParaRPr sz="4800" b="1" i="1">
              <a:solidFill>
                <a:srgbClr val="D3EB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152400" y="1352550"/>
            <a:ext cx="3657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 “Given that there are 3 billion letters in the human genome, there’s a huge amount of data to crunch. Hence the need for high-processing-power computers and computational experts who know how to write code that can detect patterns in large datasets.”</a:t>
            </a:r>
            <a:endParaRPr lang="en-US" sz="2000" dirty="0"/>
          </a:p>
        </p:txBody>
      </p:sp>
      <p:pic>
        <p:nvPicPr>
          <p:cNvPr id="15" name="Picture 14" descr="AI-Venn-dia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352550"/>
            <a:ext cx="3505200" cy="3042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3333750"/>
            <a:ext cx="441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solidFill>
                  <a:schemeClr val="accent3"/>
                </a:solidFill>
                <a:latin typeface="Arial Narrow" pitchFamily="34" charset="0"/>
              </a:rPr>
              <a:t>“Every tumor is unique. We need to take this into account when deciding how best to treat someone</a:t>
            </a:r>
            <a:r>
              <a:rPr lang="en-US" sz="2000" b="1" i="1" dirty="0" smtClean="0">
                <a:solidFill>
                  <a:schemeClr val="bg2"/>
                </a:solidFill>
                <a:latin typeface="Arial Narrow" pitchFamily="34" charset="0"/>
              </a:rPr>
              <a:t>”</a:t>
            </a:r>
            <a:r>
              <a:rPr lang="en-US" sz="2000" dirty="0" smtClean="0">
                <a:solidFill>
                  <a:schemeClr val="bg2"/>
                </a:solidFill>
                <a:latin typeface="Arial Narrow" pitchFamily="34" charset="0"/>
              </a:rPr>
              <a:t>.</a:t>
            </a:r>
            <a:r>
              <a:rPr lang="en-US" sz="2000" i="1" dirty="0" smtClean="0">
                <a:solidFill>
                  <a:schemeClr val="bg2"/>
                </a:solidFill>
                <a:latin typeface="Arial Narrow" pitchFamily="34" charset="0"/>
              </a:rPr>
              <a:t> -Paul Bates' lab.</a:t>
            </a:r>
            <a:endParaRPr lang="en-US" sz="2000" dirty="0">
              <a:solidFill>
                <a:schemeClr val="bg2"/>
              </a:solidFill>
              <a:latin typeface="Arial Narrow" pitchFamily="34" charset="0"/>
            </a:endParaRPr>
          </a:p>
        </p:txBody>
      </p:sp>
      <p:pic>
        <p:nvPicPr>
          <p:cNvPr id="5" name="Picture 2" descr="Image result for precision medici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742950"/>
            <a:ext cx="3352800" cy="2590800"/>
          </a:xfrm>
          <a:prstGeom prst="rect">
            <a:avLst/>
          </a:prstGeom>
          <a:noFill/>
        </p:spPr>
      </p:pic>
      <p:sp>
        <p:nvSpPr>
          <p:cNvPr id="6" name="Google Shape;3864;p17"/>
          <p:cNvSpPr txBox="1">
            <a:spLocks/>
          </p:cNvSpPr>
          <p:nvPr/>
        </p:nvSpPr>
        <p:spPr>
          <a:xfrm>
            <a:off x="152400" y="666750"/>
            <a:ext cx="4114800" cy="1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Narrow" pitchFamily="34" charset="0"/>
                <a:ea typeface="Arial"/>
                <a:cs typeface="Arial"/>
                <a:sym typeface="Arial"/>
              </a:rPr>
              <a:t>Nowadays, cancer research would simply not be possible without data science,” says Francesca Ciccarelli, a computer scientist who heads up the Cancer Systems Biology Lab,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Narrow" pitchFamily="34" charset="0"/>
                <a:ea typeface="Arial"/>
                <a:cs typeface="Arial"/>
                <a:sym typeface="Arial"/>
              </a:rPr>
              <a:t>Francis Crick Institute, London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Narrow" pitchFamily="34" charset="0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361950"/>
          <a:ext cx="7162800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417</Words>
  <PresentationFormat>On-screen Show (16:9)</PresentationFormat>
  <Paragraphs>88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Mowbray template</vt:lpstr>
      <vt:lpstr>COMPUTATIONAL ONCOLOGY The role of Computer Scientists in the field of Oncology and Treatment of Cancer.</vt:lpstr>
      <vt:lpstr>DNA</vt:lpstr>
      <vt:lpstr>Slide 3</vt:lpstr>
      <vt:lpstr>Slide 4</vt:lpstr>
      <vt:lpstr>FORMATION OF A TUMOR</vt:lpstr>
      <vt:lpstr>THE TOTAL LENGTH OF THE HUMAN GENOME IS OVER 3 BILLION BASE PAIRS.</vt:lpstr>
      <vt:lpstr>“DATA SCIENCE”</vt:lpstr>
      <vt:lpstr>Slide 8</vt:lpstr>
      <vt:lpstr>Slide 9</vt:lpstr>
      <vt:lpstr>Slide 10</vt:lpstr>
      <vt:lpstr>“CLUSTERING”</vt:lpstr>
      <vt:lpstr>K-MEANS CLUSTERING</vt:lpstr>
      <vt:lpstr>COMMENTS ON THE K-MEANS METHOD</vt:lpstr>
      <vt:lpstr>DATA SCIENCE ALGORITHMS  USED IN CANCER RESEARCH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</dc:title>
  <dc:creator>HOME</dc:creator>
  <cp:lastModifiedBy>HOME</cp:lastModifiedBy>
  <cp:revision>202</cp:revision>
  <dcterms:modified xsi:type="dcterms:W3CDTF">2020-02-13T11:10:50Z</dcterms:modified>
</cp:coreProperties>
</file>