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71" r:id="rId7"/>
    <p:sldId id="261" r:id="rId8"/>
    <p:sldId id="372" r:id="rId9"/>
    <p:sldId id="262" r:id="rId10"/>
    <p:sldId id="263" r:id="rId11"/>
    <p:sldId id="373" r:id="rId12"/>
    <p:sldId id="264" r:id="rId13"/>
    <p:sldId id="265" r:id="rId14"/>
    <p:sldId id="266" r:id="rId15"/>
    <p:sldId id="374" r:id="rId16"/>
    <p:sldId id="267" r:id="rId17"/>
    <p:sldId id="268" r:id="rId18"/>
    <p:sldId id="375" r:id="rId19"/>
    <p:sldId id="269" r:id="rId20"/>
    <p:sldId id="376" r:id="rId21"/>
    <p:sldId id="270" r:id="rId22"/>
    <p:sldId id="271" r:id="rId23"/>
    <p:sldId id="272" r:id="rId24"/>
    <p:sldId id="273" r:id="rId25"/>
    <p:sldId id="274" r:id="rId26"/>
    <p:sldId id="275" r:id="rId27"/>
    <p:sldId id="377" r:id="rId28"/>
    <p:sldId id="276" r:id="rId29"/>
    <p:sldId id="378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379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380" r:id="rId47"/>
    <p:sldId id="293" r:id="rId48"/>
    <p:sldId id="295" r:id="rId49"/>
    <p:sldId id="296" r:id="rId50"/>
    <p:sldId id="297" r:id="rId51"/>
    <p:sldId id="298" r:id="rId52"/>
    <p:sldId id="299" r:id="rId53"/>
    <p:sldId id="300" r:id="rId54"/>
    <p:sldId id="381" r:id="rId55"/>
    <p:sldId id="3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C2C-9334-43EE-A622-2401E998175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C90A-6EE8-4698-8E29-87CD405DD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55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C2C-9334-43EE-A622-2401E998175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C90A-6EE8-4698-8E29-87CD405DD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9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C2C-9334-43EE-A622-2401E998175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C90A-6EE8-4698-8E29-87CD405DD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3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C2C-9334-43EE-A622-2401E998175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C90A-6EE8-4698-8E29-87CD405DD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5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C2C-9334-43EE-A622-2401E998175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C90A-6EE8-4698-8E29-87CD405DD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0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C2C-9334-43EE-A622-2401E998175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C90A-6EE8-4698-8E29-87CD405DD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98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C2C-9334-43EE-A622-2401E998175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C90A-6EE8-4698-8E29-87CD405DD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86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C2C-9334-43EE-A622-2401E998175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C90A-6EE8-4698-8E29-87CD405DD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1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C2C-9334-43EE-A622-2401E998175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C90A-6EE8-4698-8E29-87CD405DD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97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C2C-9334-43EE-A622-2401E998175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C90A-6EE8-4698-8E29-87CD405DD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3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C2C-9334-43EE-A622-2401E998175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C90A-6EE8-4698-8E29-87CD405DD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07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DC2C-9334-43EE-A622-2401E998175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C90A-6EE8-4698-8E29-87CD405DD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3188" y="2736957"/>
            <a:ext cx="107538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      Azure </a:t>
            </a:r>
            <a:r>
              <a:rPr lang="en-IN" sz="4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Site Recovery (ASR) Setup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59787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Step 2: Set up the source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If you want to </a:t>
            </a:r>
            <a:r>
              <a:rPr lang="en-IN" sz="1800" dirty="0"/>
              <a:t>Connect to vSphere hosts and </a:t>
            </a:r>
            <a:r>
              <a:rPr lang="en-IN" sz="1800" dirty="0" err="1"/>
              <a:t>vCenter</a:t>
            </a:r>
            <a:r>
              <a:rPr lang="en-IN" sz="1800" dirty="0"/>
              <a:t> </a:t>
            </a:r>
            <a:r>
              <a:rPr lang="en-IN" sz="1800" dirty="0" smtClean="0"/>
              <a:t>servers</a:t>
            </a:r>
          </a:p>
          <a:p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Note:</a:t>
            </a:r>
            <a:endParaRPr lang="en-IN" sz="1800" dirty="0"/>
          </a:p>
          <a:p>
            <a:r>
              <a:rPr lang="en-IN" sz="1800" dirty="0">
                <a:solidFill>
                  <a:schemeClr val="bg1">
                    <a:lumMod val="50000"/>
                  </a:schemeClr>
                </a:solidFill>
              </a:rPr>
              <a:t>If you're adding the </a:t>
            </a:r>
            <a:r>
              <a:rPr lang="en-IN" sz="1800" dirty="0" err="1">
                <a:solidFill>
                  <a:schemeClr val="bg1">
                    <a:lumMod val="50000"/>
                  </a:schemeClr>
                </a:solidFill>
              </a:rPr>
              <a:t>vCenter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</a:rPr>
              <a:t> server or vSphere host </a:t>
            </a: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>with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</a:rPr>
              <a:t>an account that doesn't have administrator privileges on </a:t>
            </a: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>the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1800" dirty="0" err="1">
                <a:solidFill>
                  <a:schemeClr val="bg1">
                    <a:lumMod val="50000"/>
                  </a:schemeClr>
                </a:solidFill>
              </a:rPr>
              <a:t>vCenter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</a:rPr>
              <a:t> or host server, then make sure that the account </a:t>
            </a: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>has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</a:rPr>
              <a:t>these privileges enabled: </a:t>
            </a:r>
            <a:r>
              <a:rPr lang="en-IN" sz="1800" dirty="0" err="1">
                <a:solidFill>
                  <a:schemeClr val="bg1">
                    <a:lumMod val="50000"/>
                  </a:schemeClr>
                </a:solidFill>
              </a:rPr>
              <a:t>Datacenter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IN" sz="1800" dirty="0" err="1">
                <a:solidFill>
                  <a:schemeClr val="bg1">
                    <a:lumMod val="50000"/>
                  </a:schemeClr>
                </a:solidFill>
              </a:rPr>
              <a:t>Datastore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</a:rPr>
              <a:t>, Folder, Host</a:t>
            </a: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</a:rPr>
              <a:t>Network, Resource, Virtual machine, vSphere Distributed Switch</a:t>
            </a: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</a:rPr>
              <a:t>In addition the </a:t>
            </a:r>
            <a:r>
              <a:rPr lang="en-IN" sz="1800" dirty="0" err="1">
                <a:solidFill>
                  <a:schemeClr val="bg1">
                    <a:lumMod val="50000"/>
                  </a:schemeClr>
                </a:solidFill>
              </a:rPr>
              <a:t>vCenter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</a:rPr>
              <a:t> server needs the Storage views privilege.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757" y="1020420"/>
            <a:ext cx="2936383" cy="596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8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5466" y="2781835"/>
            <a:ext cx="8809150" cy="1416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               </a:t>
            </a:r>
            <a:r>
              <a:rPr lang="en-IN" sz="3600" b="1" dirty="0" smtClean="0"/>
              <a:t>Step </a:t>
            </a:r>
            <a:r>
              <a:rPr lang="en-IN" sz="3600" b="1" dirty="0"/>
              <a:t>3: Set up the </a:t>
            </a:r>
            <a:r>
              <a:rPr lang="en-IN" sz="3600" b="1" dirty="0" smtClean="0"/>
              <a:t>target environment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15160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244699"/>
            <a:ext cx="10515600" cy="858368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Step 3: Set up the target </a:t>
            </a:r>
            <a:r>
              <a:rPr lang="en-IN" sz="3200" b="1" dirty="0" smtClean="0">
                <a:latin typeface="+mn-lt"/>
              </a:rPr>
              <a:t>environment</a:t>
            </a:r>
            <a:endParaRPr lang="en-IN" sz="3200" b="1" dirty="0">
              <a:latin typeface="+mn-lt"/>
            </a:endParaRPr>
          </a:p>
        </p:txBody>
      </p:sp>
      <p:pic>
        <p:nvPicPr>
          <p:cNvPr id="2050" name="Picture 2" descr="Targ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92" y="1085566"/>
            <a:ext cx="4056847" cy="577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09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Step 3: Set up the target environment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670" y="2848769"/>
            <a:ext cx="7418330" cy="280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7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Step 3: Set up the target environment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659" y="1690688"/>
            <a:ext cx="6582514" cy="441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5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1983" y="2807595"/>
            <a:ext cx="7830355" cy="118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 smtClean="0"/>
              <a:t>      Step </a:t>
            </a:r>
            <a:r>
              <a:rPr lang="en-IN" sz="3600" b="1" dirty="0"/>
              <a:t>4: Set up replication settings</a:t>
            </a:r>
          </a:p>
        </p:txBody>
      </p:sp>
    </p:spTree>
    <p:extLst>
      <p:ext uri="{BB962C8B-B14F-4D97-AF65-F5344CB8AC3E}">
        <p14:creationId xmlns:p14="http://schemas.microsoft.com/office/powerpoint/2010/main" val="1330864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59" y="142046"/>
            <a:ext cx="10515600" cy="884126"/>
          </a:xfrm>
        </p:spPr>
        <p:txBody>
          <a:bodyPr/>
          <a:lstStyle/>
          <a:p>
            <a:r>
              <a:rPr lang="en-IN" sz="3200" b="1" dirty="0">
                <a:latin typeface="+mn-lt"/>
              </a:rPr>
              <a:t>Step 4: Set up replication settings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632" y="883580"/>
            <a:ext cx="2859110" cy="57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5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Step 4: Set up replication settings</a:t>
            </a:r>
            <a:endParaRPr lang="en-IN" sz="32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415" y="2158877"/>
            <a:ext cx="5211717" cy="41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1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0919" y="2601534"/>
            <a:ext cx="8345510" cy="1300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 smtClean="0"/>
              <a:t>              Step </a:t>
            </a:r>
            <a:r>
              <a:rPr lang="en-IN" sz="3600" b="1" dirty="0"/>
              <a:t>5: Capacity planning</a:t>
            </a:r>
          </a:p>
        </p:txBody>
      </p:sp>
    </p:spTree>
    <p:extLst>
      <p:ext uri="{BB962C8B-B14F-4D97-AF65-F5344CB8AC3E}">
        <p14:creationId xmlns:p14="http://schemas.microsoft.com/office/powerpoint/2010/main" val="1634799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+mn-lt"/>
              </a:rPr>
              <a:t> Step 5: Capacity planning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864" y="1690688"/>
            <a:ext cx="6295891" cy="456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4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2" y="-98514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+mn-lt"/>
              </a:rPr>
              <a:t>Create Azure Recovery Services Vault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346" y="1167190"/>
            <a:ext cx="7598536" cy="52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1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5769" y="2524260"/>
            <a:ext cx="8822028" cy="1120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 smtClean="0"/>
              <a:t>                Step </a:t>
            </a:r>
            <a:r>
              <a:rPr lang="en-IN" sz="3600" b="1" dirty="0"/>
              <a:t>6: Replicate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1545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+mn-lt"/>
              </a:rPr>
              <a:t>Step 6: Replicate applications</a:t>
            </a:r>
            <a:endParaRPr lang="en-IN" sz="32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324" y="1400622"/>
            <a:ext cx="5324791" cy="502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19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Step 6: Replicate applications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416" y="1361985"/>
            <a:ext cx="4588591" cy="51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3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Step 6: Replicate applications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952" y="1690688"/>
            <a:ext cx="6948617" cy="499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49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Step 6: Replicate applications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408" y="1477895"/>
            <a:ext cx="6618643" cy="48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27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Step 6: Replicate applications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775" y="1477894"/>
            <a:ext cx="6349284" cy="503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27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Step 6: Replicate applications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834" y="1374863"/>
            <a:ext cx="5917510" cy="53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61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1527" y="2485622"/>
            <a:ext cx="860308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 smtClean="0"/>
              <a:t>              Step </a:t>
            </a:r>
            <a:r>
              <a:rPr lang="en-IN" sz="3600" b="1" dirty="0"/>
              <a:t>7: Test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366993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+mn-lt"/>
              </a:rPr>
              <a:t>Step 7: Test the deployment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624" y="1387742"/>
            <a:ext cx="6208518" cy="49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08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7132" y="2459865"/>
            <a:ext cx="9118243" cy="164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Replicate Hyper-V virtual machines in </a:t>
            </a:r>
          </a:p>
          <a:p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VMM  clouds to Azure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085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00766" y="2537138"/>
            <a:ext cx="9890975" cy="211213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i="0" dirty="0" smtClean="0">
                <a:solidFill>
                  <a:srgbClr val="505050"/>
                </a:solidFill>
                <a:latin typeface="Segoe UI Condensed"/>
              </a:rPr>
              <a:t>   </a:t>
            </a:r>
            <a:r>
              <a:rPr lang="en-IN" sz="3600" b="1" i="0" dirty="0" smtClean="0">
                <a:solidFill>
                  <a:srgbClr val="50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Replicate VMware virtual machines and</a:t>
            </a:r>
          </a:p>
          <a:p>
            <a:r>
              <a:rPr lang="en-IN" sz="3600" b="1" dirty="0">
                <a:solidFill>
                  <a:srgbClr val="50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600" b="1" dirty="0" smtClean="0">
                <a:solidFill>
                  <a:srgbClr val="50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IN" sz="3600" b="1" i="0" dirty="0" smtClean="0">
                <a:solidFill>
                  <a:srgbClr val="50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machines to Azure</a:t>
            </a:r>
            <a:r>
              <a:rPr lang="en-IN" sz="3600" b="1" i="0" dirty="0" smtClean="0">
                <a:solidFill>
                  <a:srgbClr val="505050"/>
                </a:solidFill>
                <a:latin typeface="Segoe UI Condensed"/>
              </a:rPr>
              <a:t> </a:t>
            </a:r>
            <a:endParaRPr lang="en-IN" sz="3600" b="1" i="0" dirty="0">
              <a:solidFill>
                <a:srgbClr val="505050"/>
              </a:solidFill>
              <a:latin typeface="Segoe U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9897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+mn-lt"/>
              </a:rPr>
              <a:t>Graphical Representation 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862" y="1690688"/>
            <a:ext cx="7856112" cy="45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6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+mn-lt"/>
              </a:rPr>
              <a:t>Configuration Steps:</a:t>
            </a:r>
            <a:endParaRPr lang="en-IN" sz="32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267198"/>
              </p:ext>
            </p:extLst>
          </p:nvPr>
        </p:nvGraphicFramePr>
        <p:xfrm>
          <a:off x="2940148" y="2144933"/>
          <a:ext cx="5603631" cy="376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631"/>
              </a:tblGrid>
              <a:tr h="471244">
                <a:tc>
                  <a:txBody>
                    <a:bodyPr/>
                    <a:lstStyle/>
                    <a:p>
                      <a:r>
                        <a:rPr lang="en-IN" dirty="0" smtClean="0"/>
                        <a:t>Steps</a:t>
                      </a:r>
                      <a:endParaRPr lang="en-IN" dirty="0"/>
                    </a:p>
                  </a:txBody>
                  <a:tcPr/>
                </a:tc>
              </a:tr>
              <a:tr h="471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your protection goals</a:t>
                      </a:r>
                    </a:p>
                  </a:txBody>
                  <a:tcPr/>
                </a:tc>
              </a:tr>
              <a:tr h="471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the source environment</a:t>
                      </a:r>
                    </a:p>
                  </a:txBody>
                  <a:tcPr/>
                </a:tc>
              </a:tr>
              <a:tr h="471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the target environment</a:t>
                      </a:r>
                    </a:p>
                  </a:txBody>
                  <a:tcPr/>
                </a:tc>
              </a:tr>
              <a:tr h="471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replication settings</a:t>
                      </a:r>
                    </a:p>
                  </a:txBody>
                  <a:tcPr/>
                </a:tc>
              </a:tr>
              <a:tr h="471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 planning</a:t>
                      </a:r>
                    </a:p>
                  </a:txBody>
                  <a:tcPr/>
                </a:tc>
              </a:tr>
              <a:tr h="471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replication</a:t>
                      </a:r>
                    </a:p>
                  </a:txBody>
                  <a:tcPr/>
                </a:tc>
              </a:tr>
              <a:tr h="4647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your deployment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025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7108" y="2504049"/>
            <a:ext cx="9847384" cy="1378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 smtClean="0"/>
              <a:t>Step 1: Choose your protection goals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422253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+mn-lt"/>
              </a:rPr>
              <a:t>Step 1: Choose your protection goals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54" y="1569928"/>
            <a:ext cx="7127777" cy="4618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155" y="1569928"/>
            <a:ext cx="3375067" cy="461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80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8972" y="2785403"/>
            <a:ext cx="9256542" cy="1364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 smtClean="0"/>
              <a:t>       Step </a:t>
            </a:r>
            <a:r>
              <a:rPr lang="en-IN" sz="3600" b="1" dirty="0"/>
              <a:t>2: Set up the source environment</a:t>
            </a:r>
          </a:p>
        </p:txBody>
      </p:sp>
    </p:spTree>
    <p:extLst>
      <p:ext uri="{BB962C8B-B14F-4D97-AF65-F5344CB8AC3E}">
        <p14:creationId xmlns:p14="http://schemas.microsoft.com/office/powerpoint/2010/main" val="2026834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+mn-lt"/>
              </a:rPr>
              <a:t> Step 2: Set up the source environment</a:t>
            </a:r>
            <a:endParaRPr lang="en-IN" sz="32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403" y="1825625"/>
            <a:ext cx="6780627" cy="476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28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IN" sz="32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Step 2: Set up the source environment</a:t>
            </a:r>
            <a:endParaRPr lang="en-IN" sz="3200" dirty="0"/>
          </a:p>
        </p:txBody>
      </p:sp>
      <p:pic>
        <p:nvPicPr>
          <p:cNvPr id="4098" name="Picture 2" descr="Set up sour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26" y="1408590"/>
            <a:ext cx="3362179" cy="544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28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Step 2: Set up the source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47561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100" b="1" dirty="0" smtClean="0">
                <a:solidFill>
                  <a:schemeClr val="accent1"/>
                </a:solidFill>
              </a:rPr>
              <a:t>To Register </a:t>
            </a:r>
            <a:r>
              <a:rPr lang="en-IN" sz="2100" b="1" dirty="0">
                <a:solidFill>
                  <a:schemeClr val="accent1"/>
                </a:solidFill>
              </a:rPr>
              <a:t>your System </a:t>
            </a:r>
            <a:r>
              <a:rPr lang="en-IN" sz="2100" b="1" dirty="0" smtClean="0">
                <a:solidFill>
                  <a:schemeClr val="accent1"/>
                </a:solidFill>
              </a:rPr>
              <a:t>Centre </a:t>
            </a:r>
            <a:r>
              <a:rPr lang="en-IN" sz="2100" b="1" dirty="0">
                <a:solidFill>
                  <a:schemeClr val="accent1"/>
                </a:solidFill>
              </a:rPr>
              <a:t>VMM </a:t>
            </a:r>
            <a:r>
              <a:rPr lang="en-IN" sz="2100" b="1" dirty="0" smtClean="0">
                <a:solidFill>
                  <a:schemeClr val="accent1"/>
                </a:solidFill>
              </a:rPr>
              <a:t>server</a:t>
            </a:r>
          </a:p>
          <a:p>
            <a:pPr marL="0" indent="0">
              <a:buNone/>
            </a:pPr>
            <a:r>
              <a:rPr lang="en-IN" sz="1800" b="1" dirty="0" smtClean="0"/>
              <a:t>Steps:</a:t>
            </a:r>
          </a:p>
          <a:p>
            <a:r>
              <a:rPr lang="en-IN" sz="1800" b="1" dirty="0"/>
              <a:t>Check that the VMM server has at least one VMM cloud </a:t>
            </a:r>
            <a:r>
              <a:rPr lang="en-IN" sz="1800" b="1" dirty="0" smtClean="0"/>
              <a:t>configured</a:t>
            </a:r>
          </a:p>
          <a:p>
            <a:r>
              <a:rPr lang="en-IN" sz="1800" b="1" dirty="0"/>
              <a:t>Configure required proxy settings so that VMM service can access </a:t>
            </a:r>
            <a:r>
              <a:rPr lang="en-IN" sz="1800" b="1" dirty="0" smtClean="0"/>
              <a:t>the</a:t>
            </a:r>
            <a:r>
              <a:rPr lang="en-IN" sz="1800" b="1" dirty="0" smtClean="0"/>
              <a:t> Service URLs</a:t>
            </a:r>
            <a:endParaRPr lang="en-IN" sz="1800" b="1" dirty="0" smtClean="0"/>
          </a:p>
          <a:p>
            <a:r>
              <a:rPr lang="en-IN" sz="1800" b="1" dirty="0" smtClean="0"/>
              <a:t>Download </a:t>
            </a:r>
            <a:r>
              <a:rPr lang="en-IN" sz="1800" b="1" dirty="0"/>
              <a:t> the installer for the Microsoft Azure Site Recovery </a:t>
            </a:r>
            <a:r>
              <a:rPr lang="en-IN" sz="1800" b="1" dirty="0" smtClean="0"/>
              <a:t>provider</a:t>
            </a:r>
            <a:r>
              <a:rPr lang="en-IN" sz="1800" b="1" dirty="0"/>
              <a:t> </a:t>
            </a:r>
            <a:r>
              <a:rPr lang="en-IN" sz="1800" b="1" dirty="0" smtClean="0"/>
              <a:t>&amp; download vault registration credentials</a:t>
            </a:r>
          </a:p>
          <a:p>
            <a:r>
              <a:rPr lang="en-IN" sz="1800" b="1" dirty="0"/>
              <a:t>Install the Provider on the VMM server and use the registration key to register the server in the vault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r>
              <a:rPr lang="en-IN" sz="2100" b="1" dirty="0" smtClean="0">
                <a:solidFill>
                  <a:schemeClr val="accent1"/>
                </a:solidFill>
              </a:rPr>
              <a:t>To Register </a:t>
            </a:r>
            <a:r>
              <a:rPr lang="en-IN" sz="2100" b="1" dirty="0">
                <a:solidFill>
                  <a:schemeClr val="accent1"/>
                </a:solidFill>
              </a:rPr>
              <a:t>your Windows Server 2012 R2 Hyper-V </a:t>
            </a:r>
            <a:r>
              <a:rPr lang="en-IN" sz="2100" b="1" dirty="0" smtClean="0">
                <a:solidFill>
                  <a:schemeClr val="accent1"/>
                </a:solidFill>
              </a:rPr>
              <a:t>hosts</a:t>
            </a:r>
          </a:p>
          <a:p>
            <a:pPr marL="0" indent="0">
              <a:buNone/>
            </a:pPr>
            <a:r>
              <a:rPr lang="en-IN" sz="1800" b="1" dirty="0" smtClean="0"/>
              <a:t>Steps:</a:t>
            </a:r>
          </a:p>
          <a:p>
            <a:r>
              <a:rPr lang="en-IN" sz="1800" b="1" dirty="0" smtClean="0"/>
              <a:t>Check </a:t>
            </a:r>
            <a:r>
              <a:rPr lang="en-IN" sz="1800" b="1" dirty="0"/>
              <a:t>that Hyper-V hosts are assigned to appropriate VMM </a:t>
            </a:r>
            <a:r>
              <a:rPr lang="en-IN" sz="1800" b="1" dirty="0" smtClean="0"/>
              <a:t>cloud</a:t>
            </a:r>
          </a:p>
          <a:p>
            <a:r>
              <a:rPr lang="en-IN" sz="1800" b="1" dirty="0"/>
              <a:t>Configure Proxy Settings so that Hyper-V host can </a:t>
            </a:r>
            <a:r>
              <a:rPr lang="en-IN" sz="1800" b="1" dirty="0" smtClean="0"/>
              <a:t>access</a:t>
            </a:r>
            <a:r>
              <a:rPr lang="en-IN" sz="1800" b="1" dirty="0"/>
              <a:t> </a:t>
            </a:r>
            <a:r>
              <a:rPr lang="en-IN" sz="1800" b="1" dirty="0" smtClean="0"/>
              <a:t>Service URLs</a:t>
            </a:r>
          </a:p>
          <a:p>
            <a:r>
              <a:rPr lang="en-IN" sz="1800" b="1" dirty="0" smtClean="0"/>
              <a:t>Download</a:t>
            </a:r>
            <a:r>
              <a:rPr lang="en-IN" sz="1800" b="1" dirty="0"/>
              <a:t> the installer for the Microsoft Azure Recovery Services agent</a:t>
            </a:r>
          </a:p>
          <a:p>
            <a:r>
              <a:rPr lang="en-IN" sz="1800" b="1" dirty="0"/>
              <a:t>Run the installer on each Hyper-V server in the VMM cloud to install the agent. </a:t>
            </a:r>
            <a:endParaRPr lang="en-IN" sz="1800" b="1" dirty="0" smtClean="0"/>
          </a:p>
          <a:p>
            <a:pPr marL="0" indent="0">
              <a:buNone/>
            </a:pPr>
            <a:endParaRPr lang="en-IN" sz="2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948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3717" y="2067950"/>
            <a:ext cx="9608234" cy="1758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 smtClean="0"/>
              <a:t>          Step </a:t>
            </a:r>
            <a:r>
              <a:rPr lang="en-IN" sz="3600" b="1" dirty="0"/>
              <a:t>3: Set up the target environment</a:t>
            </a:r>
          </a:p>
        </p:txBody>
      </p:sp>
    </p:spTree>
    <p:extLst>
      <p:ext uri="{BB962C8B-B14F-4D97-AF65-F5344CB8AC3E}">
        <p14:creationId xmlns:p14="http://schemas.microsoft.com/office/powerpoint/2010/main" val="4102355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27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Step 3: Set up the target </a:t>
            </a:r>
            <a:r>
              <a:rPr lang="en-IN" sz="3200" b="1" dirty="0" smtClean="0">
                <a:latin typeface="+mn-lt"/>
              </a:rPr>
              <a:t>environment</a:t>
            </a:r>
            <a:endParaRPr lang="en-IN" sz="3200" b="1" dirty="0">
              <a:latin typeface="+mn-lt"/>
            </a:endParaRPr>
          </a:p>
        </p:txBody>
      </p:sp>
      <p:pic>
        <p:nvPicPr>
          <p:cNvPr id="5122" name="Picture 2" descr="Stor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28" y="1325564"/>
            <a:ext cx="3376246" cy="538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38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+mn-lt"/>
              </a:rPr>
              <a:t>Graphical Representation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4" y="1328737"/>
            <a:ext cx="7584046" cy="50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96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Step 3: Set up the target environment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574" y="2053883"/>
            <a:ext cx="7752694" cy="32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33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Step 3: Set up the target environment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462" y="1690688"/>
            <a:ext cx="7180751" cy="493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30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4905" y="2166425"/>
            <a:ext cx="9369083" cy="1885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 smtClean="0"/>
              <a:t>            Step </a:t>
            </a:r>
            <a:r>
              <a:rPr lang="en-IN" sz="3600" b="1" dirty="0"/>
              <a:t>4: Set up replication settings</a:t>
            </a:r>
          </a:p>
        </p:txBody>
      </p:sp>
    </p:spTree>
    <p:extLst>
      <p:ext uri="{BB962C8B-B14F-4D97-AF65-F5344CB8AC3E}">
        <p14:creationId xmlns:p14="http://schemas.microsoft.com/office/powerpoint/2010/main" val="1746053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+mn-lt"/>
              </a:rPr>
              <a:t> Step 4: Set up replication settings</a:t>
            </a:r>
            <a:endParaRPr lang="en-IN" sz="32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018" y="1690688"/>
            <a:ext cx="7399607" cy="48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87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 Step 4: Set up replication settings</a:t>
            </a:r>
            <a:endParaRPr lang="en-IN" sz="3200" dirty="0">
              <a:latin typeface="+mn-lt"/>
            </a:endParaRPr>
          </a:p>
        </p:txBody>
      </p:sp>
      <p:pic>
        <p:nvPicPr>
          <p:cNvPr id="6146" name="Picture 2" descr="Replication polic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74" y="1364566"/>
            <a:ext cx="3699803" cy="51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40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 Step 4: Set up replication settings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591" y="1491176"/>
            <a:ext cx="6696221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9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0327" y="2602523"/>
            <a:ext cx="8314006" cy="1308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 smtClean="0"/>
              <a:t>              Step </a:t>
            </a:r>
            <a:r>
              <a:rPr lang="en-IN" sz="3600" b="1" dirty="0"/>
              <a:t>5: Capacity planning</a:t>
            </a:r>
          </a:p>
        </p:txBody>
      </p:sp>
    </p:spTree>
    <p:extLst>
      <p:ext uri="{BB962C8B-B14F-4D97-AF65-F5344CB8AC3E}">
        <p14:creationId xmlns:p14="http://schemas.microsoft.com/office/powerpoint/2010/main" val="2254818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Step 5: Capacity </a:t>
            </a:r>
            <a:r>
              <a:rPr lang="en-IN" sz="3200" b="1" dirty="0" smtClean="0">
                <a:latin typeface="+mn-lt"/>
              </a:rPr>
              <a:t>planning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778" y="1874434"/>
            <a:ext cx="6443809" cy="46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22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243" y="2771335"/>
            <a:ext cx="9256542" cy="1153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 smtClean="0"/>
              <a:t>                  Step </a:t>
            </a:r>
            <a:r>
              <a:rPr lang="en-IN" sz="3600" b="1" dirty="0"/>
              <a:t>6: Enable replication</a:t>
            </a:r>
          </a:p>
        </p:txBody>
      </p:sp>
    </p:spTree>
    <p:extLst>
      <p:ext uri="{BB962C8B-B14F-4D97-AF65-F5344CB8AC3E}">
        <p14:creationId xmlns:p14="http://schemas.microsoft.com/office/powerpoint/2010/main" val="969435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+mn-lt"/>
              </a:rPr>
              <a:t> Step 6: Enable replication</a:t>
            </a:r>
            <a:endParaRPr lang="en-IN" sz="32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560" y="2384461"/>
            <a:ext cx="3598845" cy="3622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1690689"/>
            <a:ext cx="3289935" cy="47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7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+mn-lt"/>
              </a:rPr>
              <a:t>Configuration Steps:</a:t>
            </a:r>
            <a:endParaRPr lang="en-IN" sz="3200" b="1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77957"/>
              </p:ext>
            </p:extLst>
          </p:nvPr>
        </p:nvGraphicFramePr>
        <p:xfrm>
          <a:off x="3174257" y="1969476"/>
          <a:ext cx="5603983" cy="410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983"/>
              </a:tblGrid>
              <a:tr h="512591">
                <a:tc>
                  <a:txBody>
                    <a:bodyPr/>
                    <a:lstStyle/>
                    <a:p>
                      <a:r>
                        <a:rPr lang="en-IN" dirty="0" smtClean="0"/>
                        <a:t>Steps</a:t>
                      </a:r>
                      <a:endParaRPr lang="en-IN" dirty="0"/>
                    </a:p>
                  </a:txBody>
                  <a:tcPr/>
                </a:tc>
              </a:tr>
              <a:tr h="512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your protection goals</a:t>
                      </a:r>
                    </a:p>
                  </a:txBody>
                  <a:tcPr/>
                </a:tc>
              </a:tr>
              <a:tr h="512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the source environment</a:t>
                      </a:r>
                    </a:p>
                  </a:txBody>
                  <a:tcPr/>
                </a:tc>
              </a:tr>
              <a:tr h="512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the target environment</a:t>
                      </a:r>
                    </a:p>
                  </a:txBody>
                  <a:tcPr/>
                </a:tc>
              </a:tr>
              <a:tr h="512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replication settings</a:t>
                      </a:r>
                    </a:p>
                  </a:txBody>
                  <a:tcPr/>
                </a:tc>
              </a:tr>
              <a:tr h="512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 planning</a:t>
                      </a:r>
                    </a:p>
                  </a:txBody>
                  <a:tcPr/>
                </a:tc>
              </a:tr>
              <a:tr h="512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Replicate applications</a:t>
                      </a:r>
                    </a:p>
                  </a:txBody>
                  <a:tcPr/>
                </a:tc>
              </a:tr>
              <a:tr h="512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the deployment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972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 Step 6: Enable replication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54" y="1464567"/>
            <a:ext cx="3792474" cy="4978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037" y="1464567"/>
            <a:ext cx="6819609" cy="497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6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 Step 6: Enable replication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492" y="1690688"/>
            <a:ext cx="6620608" cy="49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895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 Step 6: Enable replication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544" y="1690688"/>
            <a:ext cx="7047914" cy="49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49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 Step 6: Enable replication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863" y="1825625"/>
            <a:ext cx="6597746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295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280" y="2785403"/>
            <a:ext cx="9748911" cy="1336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 smtClean="0"/>
              <a:t>                 Step </a:t>
            </a:r>
            <a:r>
              <a:rPr lang="en-IN" sz="3600" b="1" dirty="0"/>
              <a:t>7: Test your deployment</a:t>
            </a:r>
          </a:p>
        </p:txBody>
      </p:sp>
    </p:spTree>
    <p:extLst>
      <p:ext uri="{BB962C8B-B14F-4D97-AF65-F5344CB8AC3E}">
        <p14:creationId xmlns:p14="http://schemas.microsoft.com/office/powerpoint/2010/main" val="1893196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Step 7: Test your </a:t>
            </a:r>
            <a:r>
              <a:rPr lang="en-IN" sz="3200" b="1" dirty="0" smtClean="0">
                <a:latin typeface="+mn-lt"/>
              </a:rPr>
              <a:t>deployment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268" y="1392702"/>
            <a:ext cx="6260123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0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22738" y="2970212"/>
            <a:ext cx="8152327" cy="1107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prstClr val="black"/>
                </a:solidFill>
                <a:ea typeface="+mj-ea"/>
                <a:cs typeface="+mj-cs"/>
              </a:rPr>
              <a:t>Step1</a:t>
            </a:r>
            <a:r>
              <a:rPr lang="en-IN" sz="3600" b="1" dirty="0">
                <a:solidFill>
                  <a:prstClr val="black"/>
                </a:solidFill>
                <a:ea typeface="+mj-ea"/>
                <a:cs typeface="+mj-cs"/>
              </a:rPr>
              <a:t>: Choose your protection goals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10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prstClr val="black"/>
                </a:solidFill>
                <a:latin typeface="+mn-lt"/>
              </a:rPr>
              <a:t>Step1: Choose your protection </a:t>
            </a:r>
            <a:r>
              <a:rPr lang="en-IN" sz="3200" b="1" dirty="0" smtClean="0">
                <a:solidFill>
                  <a:prstClr val="black"/>
                </a:solidFill>
                <a:latin typeface="+mn-lt"/>
              </a:rPr>
              <a:t>goals</a:t>
            </a:r>
            <a:endParaRPr lang="en-IN" sz="32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28" y="1325563"/>
            <a:ext cx="7443988" cy="4966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505" y="2520032"/>
            <a:ext cx="3791706" cy="20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1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8648" y="2485623"/>
            <a:ext cx="9169758" cy="119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 smtClean="0"/>
              <a:t>Step 2: Set up the source environment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32957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031"/>
            <a:ext cx="7724663" cy="730876"/>
          </a:xfrm>
        </p:spPr>
        <p:txBody>
          <a:bodyPr/>
          <a:lstStyle/>
          <a:p>
            <a:pPr algn="ctr"/>
            <a:r>
              <a:rPr lang="en-IN" sz="3200" b="1" dirty="0" smtClean="0">
                <a:latin typeface="+mn-lt"/>
              </a:rPr>
              <a:t>Step 2: Set up the source environment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6176" y="1577058"/>
            <a:ext cx="2390775" cy="33337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120462"/>
            <a:ext cx="4942826" cy="4748526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On-premises :</a:t>
            </a:r>
          </a:p>
          <a:p>
            <a:r>
              <a:rPr lang="en-IN" sz="1800" b="1" dirty="0" smtClean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Windows Server 2012 R2 to install configuration server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 Proxy to access Service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Azure Microsoft Site Recovery Unified Setup.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Vault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installation setup on selected server &amp; use </a:t>
            </a: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vault registration key to register it with the </a:t>
            </a:r>
            <a:r>
              <a:rPr lang="en-I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cspsconfigtool.exe to create one or more management accounts on the configuration server</a:t>
            </a:r>
            <a:r>
              <a:rPr lang="en-I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6331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600</Words>
  <Application>Microsoft Office PowerPoint</Application>
  <PresentationFormat>Widescreen</PresentationFormat>
  <Paragraphs>103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Segoe UI Condensed</vt:lpstr>
      <vt:lpstr>Office Theme</vt:lpstr>
      <vt:lpstr>PowerPoint Presentation</vt:lpstr>
      <vt:lpstr>Create Azure Recovery Services Vault</vt:lpstr>
      <vt:lpstr>PowerPoint Presentation</vt:lpstr>
      <vt:lpstr>Graphical Representation </vt:lpstr>
      <vt:lpstr>Configuration Steps:</vt:lpstr>
      <vt:lpstr>PowerPoint Presentation</vt:lpstr>
      <vt:lpstr>Step1: Choose your protection goals</vt:lpstr>
      <vt:lpstr>PowerPoint Presentation</vt:lpstr>
      <vt:lpstr>Step 2: Set up the source environment</vt:lpstr>
      <vt:lpstr>Step 2: Set up the source environment</vt:lpstr>
      <vt:lpstr>PowerPoint Presentation</vt:lpstr>
      <vt:lpstr>Step 3: Set up the target environment</vt:lpstr>
      <vt:lpstr>Step 3: Set up the target environment</vt:lpstr>
      <vt:lpstr>Step 3: Set up the target environment</vt:lpstr>
      <vt:lpstr>PowerPoint Presentation</vt:lpstr>
      <vt:lpstr>Step 4: Set up replication settings</vt:lpstr>
      <vt:lpstr>Step 4: Set up replication settings</vt:lpstr>
      <vt:lpstr>PowerPoint Presentation</vt:lpstr>
      <vt:lpstr> Step 5: Capacity planning</vt:lpstr>
      <vt:lpstr>PowerPoint Presentation</vt:lpstr>
      <vt:lpstr>Step 6: Replicate applications</vt:lpstr>
      <vt:lpstr>Step 6: Replicate applications</vt:lpstr>
      <vt:lpstr>Step 6: Replicate applications</vt:lpstr>
      <vt:lpstr>Step 6: Replicate applications</vt:lpstr>
      <vt:lpstr>Step 6: Replicate applications</vt:lpstr>
      <vt:lpstr>Step 6: Replicate applications</vt:lpstr>
      <vt:lpstr>PowerPoint Presentation</vt:lpstr>
      <vt:lpstr>Step 7: Test the deployment</vt:lpstr>
      <vt:lpstr>PowerPoint Presentation</vt:lpstr>
      <vt:lpstr>Graphical Representation </vt:lpstr>
      <vt:lpstr>Configuration Steps:</vt:lpstr>
      <vt:lpstr>PowerPoint Presentation</vt:lpstr>
      <vt:lpstr>Step 1: Choose your protection goals</vt:lpstr>
      <vt:lpstr>PowerPoint Presentation</vt:lpstr>
      <vt:lpstr> Step 2: Set up the source environment</vt:lpstr>
      <vt:lpstr> Step 2: Set up the source environment</vt:lpstr>
      <vt:lpstr> Step 2: Set up the source environment</vt:lpstr>
      <vt:lpstr>PowerPoint Presentation</vt:lpstr>
      <vt:lpstr>Step 3: Set up the target environment</vt:lpstr>
      <vt:lpstr>Step 3: Set up the target environment</vt:lpstr>
      <vt:lpstr>Step 3: Set up the target environment</vt:lpstr>
      <vt:lpstr>PowerPoint Presentation</vt:lpstr>
      <vt:lpstr> Step 4: Set up replication settings</vt:lpstr>
      <vt:lpstr> Step 4: Set up replication settings</vt:lpstr>
      <vt:lpstr> Step 4: Set up replication settings</vt:lpstr>
      <vt:lpstr>PowerPoint Presentation</vt:lpstr>
      <vt:lpstr>Step 5: Capacity planning</vt:lpstr>
      <vt:lpstr>PowerPoint Presentation</vt:lpstr>
      <vt:lpstr> Step 6: Enable replication</vt:lpstr>
      <vt:lpstr> Step 6: Enable replication</vt:lpstr>
      <vt:lpstr> Step 6: Enable replication</vt:lpstr>
      <vt:lpstr> Step 6: Enable replication</vt:lpstr>
      <vt:lpstr> Step 6: Enable replication</vt:lpstr>
      <vt:lpstr>PowerPoint Presentation</vt:lpstr>
      <vt:lpstr>Step 7: Test your deployment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Himabindu Thati</dc:creator>
  <cp:lastModifiedBy>Himabindu Thati</cp:lastModifiedBy>
  <cp:revision>16</cp:revision>
  <dcterms:created xsi:type="dcterms:W3CDTF">2016-09-06T03:04:50Z</dcterms:created>
  <dcterms:modified xsi:type="dcterms:W3CDTF">2016-09-06T05:43:35Z</dcterms:modified>
</cp:coreProperties>
</file>