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7.png" ContentType="image/png"/>
  <Override PartName="/ppt/media/image24.png" ContentType="image/png"/>
  <Override PartName="/ppt/media/image22.png" ContentType="image/png"/>
  <Override PartName="/ppt/media/image5.jpeg" ContentType="image/jpeg"/>
  <Override PartName="/ppt/media/image26.jpeg" ContentType="image/jpeg"/>
  <Override PartName="/ppt/media/image7.jpeg" ContentType="image/jpeg"/>
  <Override PartName="/ppt/media/image28.png" ContentType="image/png"/>
  <Override PartName="/ppt/media/image29.jpeg" ContentType="image/jpeg"/>
  <Override PartName="/ppt/media/image8.jpeg" ContentType="image/jpeg"/>
  <Override PartName="/ppt/media/image30.png" ContentType="image/png"/>
  <Override PartName="/ppt/media/image11.png" ContentType="image/png"/>
  <Override PartName="/ppt/media/image18.png" ContentType="image/png"/>
  <Override PartName="/ppt/media/image6.jpeg" ContentType="image/jpeg"/>
  <Override PartName="/ppt/media/image13.jpeg" ContentType="image/jpeg"/>
  <Override PartName="/ppt/media/image9.png" ContentType="image/png"/>
  <Override PartName="/ppt/media/image31.png" ContentType="image/png"/>
  <Override PartName="/ppt/media/image32.png" ContentType="image/png"/>
  <Override PartName="/ppt/media/image1.jpeg" ContentType="image/jpeg"/>
  <Override PartName="/ppt/media/image4.jpeg" ContentType="image/jpeg"/>
  <Override PartName="/ppt/media/image19.jpeg" ContentType="image/jpeg"/>
  <Override PartName="/ppt/media/image25.png" ContentType="image/png"/>
  <Override PartName="/ppt/media/image3.png" ContentType="image/png"/>
  <Override PartName="/ppt/media/image20.png" ContentType="image/png"/>
  <Override PartName="/ppt/media/image2.jpeg" ContentType="image/jpeg"/>
  <Override PartName="/ppt/media/image23.jpeg" ContentType="image/jpeg"/>
  <Override PartName="/ppt/media/image12.png" ContentType="image/png"/>
  <Override PartName="/ppt/media/image10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1.jpeg" ContentType="image/jpe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B74D9-066B-487F-BC86-80E616D800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A2151-C5FC-40A6-9AFC-4B4CF6E8D0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4C0EF-F440-473E-AFA7-F573650540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787E23-8DB6-49DE-A7BB-CC2E7EA91A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0935E8-7DAA-4BA0-96AE-BDF98E7502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B1AF6-EC48-4F47-9214-1B368064D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21D6D7-2E61-4D61-B838-4CE7D0DE64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04E4FB-E46A-4506-A7FA-0C07336978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43AE8-C4D7-41F4-977E-808D771A66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5FEFF2-F36C-4CCA-B22E-F916AD869C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E54DAD-148F-4303-A902-B34B1BE4C0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DC0B4C-3208-4259-9790-32C814B25F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F4598D-B444-45EC-8043-8922469472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2BF670-D793-4017-AB2C-39B3C5BA38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3CDE0A-19E4-4C28-8EAD-30EC029E41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1036EE-B4A3-4EC3-A43D-A60B35A3ED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11F24C-4510-4F8C-800E-EA9AB44890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6713AB-4E6B-43DB-9428-E2CF7A3228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E06FC0-378D-4D73-AAD7-7FF9414C95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89A51E-AEF4-4492-9A4B-59AF3D4D0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304B81-DA05-4F5F-A508-DACC44B0DE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93A588-5456-4933-B524-528F3A50CA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329E5-D0EF-4935-A9D2-99698AC19C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48E350-16C5-49DF-88F6-3F3F639C70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E62530-1FFE-4782-9931-4983E051B6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9259AD-F5EF-47E2-83DE-7774A8B477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C5A785-1B54-4A1F-9942-AAD51F15EF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920FA7-F6BF-4F00-9826-6599A26CE7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823A30-36AD-4175-9BCB-E959569F00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E2930C-DA44-4D0E-B238-3835B001BD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F4E2B8-2766-43C4-8F11-ACE6D09265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3B788F-9DC8-4C6B-9479-EAF7C106B6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998FFC-E290-4F02-A390-CB6AE65FDB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962261-901B-4E4D-946A-CE18238D0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CCF18-68CB-40C0-9490-0213FBD331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8CCFB-E55A-4EF3-8E4C-5F2372BD6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Изображение 2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22680" y="1431360"/>
            <a:ext cx="9142920" cy="132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3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Прогнозирование продаж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922680" y="2807280"/>
            <a:ext cx="83631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alibri Light"/>
              </a:rPr>
              <a:t>Прогнозирование продаж — ключевая задача для бизнеса, поскольку оно помогает более точно организовать</a:t>
            </a: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 Light"/>
              </a:rPr>
              <a:t>производство, управлять запасами, планировать маркетинговые кампании и распределять финансовые ресурсы.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Текстовое поле 3"/>
          <p:cNvSpPr/>
          <p:nvPr/>
        </p:nvSpPr>
        <p:spPr>
          <a:xfrm>
            <a:off x="962640" y="4511520"/>
            <a:ext cx="7116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b9bd5"/>
                </a:solidFill>
                <a:latin typeface="Calibri"/>
                <a:ea typeface="DejaVu Sans"/>
              </a:rPr>
              <a:t>Авторы: Захаров Иван, Лукьянчик Ян, Савинов Сергей, Шорохова Юлия.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Лучшая модель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Замещающее содержимое 2"/>
          <p:cNvSpPr/>
          <p:nvPr/>
        </p:nvSpPr>
        <p:spPr>
          <a:xfrm>
            <a:off x="-2077200" y="5055840"/>
            <a:ext cx="967500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Текстовое поле 33"/>
          <p:cNvSpPr/>
          <p:nvPr/>
        </p:nvSpPr>
        <p:spPr>
          <a:xfrm>
            <a:off x="6527880" y="2204640"/>
            <a:ext cx="530640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mean absolute error: </a:t>
            </a:r>
            <a:r>
              <a:rPr b="0" lang="ru-RU" sz="2000" spc="-1" strike="noStrike">
                <a:solidFill>
                  <a:srgbClr val="5b9bd5"/>
                </a:solidFill>
                <a:latin typeface="Calibri"/>
                <a:ea typeface="DejaVu Sans"/>
              </a:rPr>
              <a:t>1321.8543718935089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mape </a:t>
            </a:r>
            <a:r>
              <a:rPr b="0" lang="ru-RU" sz="2000" spc="-1" strike="noStrike">
                <a:solidFill>
                  <a:srgbClr val="5b9bd5"/>
                </a:solidFill>
                <a:latin typeface="Calibri"/>
                <a:ea typeface="DejaVu Sans"/>
              </a:rPr>
              <a:t>0.6863329126815438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mse: </a:t>
            </a:r>
            <a:r>
              <a:rPr b="0" lang="ru-RU" sz="2000" spc="-1" strike="noStrike">
                <a:solidFill>
                  <a:srgbClr val="5b9bd5"/>
                </a:solidFill>
                <a:latin typeface="Calibri"/>
                <a:ea typeface="DejaVu Sans"/>
              </a:rPr>
              <a:t>10149278.273816774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r2_score: </a:t>
            </a:r>
            <a:r>
              <a:rPr b="0" lang="ru-RU" sz="2000" spc="-1" strike="noStrike">
                <a:solidFill>
                  <a:srgbClr val="5b9bd5"/>
                </a:solidFill>
                <a:latin typeface="Calibri"/>
                <a:ea typeface="DejaVu Sans"/>
              </a:rPr>
              <a:t>0.9801980131207815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77" name="Группа 2"/>
          <p:cNvGrpSpPr/>
          <p:nvPr/>
        </p:nvGrpSpPr>
        <p:grpSpPr>
          <a:xfrm>
            <a:off x="417240" y="1629360"/>
            <a:ext cx="6000120" cy="4956840"/>
            <a:chOff x="417240" y="1629360"/>
            <a:chExt cx="6000120" cy="4956840"/>
          </a:xfrm>
        </p:grpSpPr>
        <p:pic>
          <p:nvPicPr>
            <p:cNvPr id="178" name="Изображение 32" descr=""/>
            <p:cNvPicPr/>
            <p:nvPr/>
          </p:nvPicPr>
          <p:blipFill>
            <a:blip r:embed="rId2"/>
            <a:srcRect l="2222" t="2568" r="0" b="2839"/>
            <a:stretch/>
          </p:blipFill>
          <p:spPr>
            <a:xfrm>
              <a:off x="417240" y="2214360"/>
              <a:ext cx="6000120" cy="437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9" name="Текстовое поле 1"/>
            <p:cNvSpPr/>
            <p:nvPr/>
          </p:nvSpPr>
          <p:spPr>
            <a:xfrm>
              <a:off x="1487880" y="1629360"/>
              <a:ext cx="4123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  <a:scene3d>
                <a:camera prst="orthographicFront"/>
                <a:lightRig dir="t" rig="threePt"/>
              </a:scene3d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5b9bd5"/>
                  </a:solidFill>
                  <a:latin typeface="Arial"/>
                  <a:ea typeface="DejaVu Sans"/>
                </a:rPr>
                <a:t>RandomForestRegressor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10725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Создание прототипа приложения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Замещающее содержимое 2"/>
          <p:cNvSpPr/>
          <p:nvPr/>
        </p:nvSpPr>
        <p:spPr>
          <a:xfrm>
            <a:off x="-2077200" y="5055840"/>
            <a:ext cx="967500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3" name="Изображение 3" descr=""/>
          <p:cNvPicPr/>
          <p:nvPr/>
        </p:nvPicPr>
        <p:blipFill>
          <a:blip r:embed="rId2"/>
          <a:stretch/>
        </p:blipFill>
        <p:spPr>
          <a:xfrm>
            <a:off x="1327680" y="1268640"/>
            <a:ext cx="7933320" cy="41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10725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Создание прототипа приложения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Замещающее содержимое 2"/>
          <p:cNvSpPr/>
          <p:nvPr/>
        </p:nvSpPr>
        <p:spPr>
          <a:xfrm>
            <a:off x="-2077200" y="5055840"/>
            <a:ext cx="967500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7" name="Изображение 3" descr=""/>
          <p:cNvPicPr/>
          <p:nvPr/>
        </p:nvPicPr>
        <p:blipFill>
          <a:blip r:embed="rId2"/>
          <a:stretch/>
        </p:blipFill>
        <p:spPr>
          <a:xfrm>
            <a:off x="1327680" y="1268640"/>
            <a:ext cx="7933320" cy="4131000"/>
          </a:xfrm>
          <a:prstGeom prst="rect">
            <a:avLst/>
          </a:prstGeom>
          <a:ln w="0">
            <a:noFill/>
          </a:ln>
        </p:spPr>
      </p:pic>
      <p:pic>
        <p:nvPicPr>
          <p:cNvPr id="188" name="Изображение 1" descr=""/>
          <p:cNvPicPr/>
          <p:nvPr/>
        </p:nvPicPr>
        <p:blipFill>
          <a:blip r:embed="rId3"/>
          <a:stretch/>
        </p:blipFill>
        <p:spPr>
          <a:xfrm>
            <a:off x="1327680" y="1268640"/>
            <a:ext cx="7934760" cy="413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10725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Создание прототипа приложения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Замещающее содержимое 2"/>
          <p:cNvSpPr/>
          <p:nvPr/>
        </p:nvSpPr>
        <p:spPr>
          <a:xfrm>
            <a:off x="-2077200" y="5055840"/>
            <a:ext cx="967500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2" name="Изображение 3" descr=""/>
          <p:cNvPicPr/>
          <p:nvPr/>
        </p:nvPicPr>
        <p:blipFill>
          <a:blip r:embed="rId2"/>
          <a:stretch/>
        </p:blipFill>
        <p:spPr>
          <a:xfrm>
            <a:off x="1327680" y="1268640"/>
            <a:ext cx="7933320" cy="4131000"/>
          </a:xfrm>
          <a:prstGeom prst="rect">
            <a:avLst/>
          </a:prstGeom>
          <a:ln w="0">
            <a:noFill/>
          </a:ln>
        </p:spPr>
      </p:pic>
      <p:pic>
        <p:nvPicPr>
          <p:cNvPr id="193" name="Изображение 1" descr=""/>
          <p:cNvPicPr/>
          <p:nvPr/>
        </p:nvPicPr>
        <p:blipFill>
          <a:blip r:embed="rId3"/>
          <a:stretch/>
        </p:blipFill>
        <p:spPr>
          <a:xfrm>
            <a:off x="1327680" y="1268640"/>
            <a:ext cx="7907400" cy="411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10725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Создание прототипа приложения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Замещающее содержимое 2"/>
          <p:cNvSpPr/>
          <p:nvPr/>
        </p:nvSpPr>
        <p:spPr>
          <a:xfrm>
            <a:off x="-2077200" y="5055840"/>
            <a:ext cx="967500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7" name="Изображение 3" descr=""/>
          <p:cNvPicPr/>
          <p:nvPr/>
        </p:nvPicPr>
        <p:blipFill>
          <a:blip r:embed="rId2"/>
          <a:stretch/>
        </p:blipFill>
        <p:spPr>
          <a:xfrm>
            <a:off x="1327680" y="1268640"/>
            <a:ext cx="7933320" cy="4131000"/>
          </a:xfrm>
          <a:prstGeom prst="rect">
            <a:avLst/>
          </a:prstGeom>
          <a:ln w="0">
            <a:noFill/>
          </a:ln>
        </p:spPr>
      </p:pic>
      <p:pic>
        <p:nvPicPr>
          <p:cNvPr id="198" name="Изображение 1" descr=""/>
          <p:cNvPicPr/>
          <p:nvPr/>
        </p:nvPicPr>
        <p:blipFill>
          <a:blip r:embed="rId3"/>
          <a:stretch/>
        </p:blipFill>
        <p:spPr>
          <a:xfrm>
            <a:off x="1327680" y="1268640"/>
            <a:ext cx="7885800" cy="41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272680" y="550080"/>
            <a:ext cx="7646400" cy="10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latin typeface="Calibri Light"/>
              </a:rPr>
              <a:t>Спасибо за  внимание.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Изображение 4" descr=""/>
          <p:cNvPicPr/>
          <p:nvPr/>
        </p:nvPicPr>
        <p:blipFill>
          <a:blip r:embed="rId1"/>
          <a:stretch/>
        </p:blipFill>
        <p:spPr>
          <a:xfrm>
            <a:off x="4113000" y="1773000"/>
            <a:ext cx="3965760" cy="396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Цель проекта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27000" y="1296720"/>
            <a:ext cx="9675000" cy="146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404040"/>
                </a:solidFill>
                <a:latin typeface="Calibri Light"/>
              </a:rPr>
              <a:t>Разработать модель для точного прогнозирования будущих продаж на основе данных о прошлых продажах, сезонных трендах и других факторах.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pic>
        <p:nvPicPr>
          <p:cNvPr id="130" name="Изображение 1" descr=""/>
          <p:cNvPicPr/>
          <p:nvPr/>
        </p:nvPicPr>
        <p:blipFill>
          <a:blip r:embed="rId2"/>
          <a:stretch/>
        </p:blipFill>
        <p:spPr>
          <a:xfrm>
            <a:off x="767160" y="2493000"/>
            <a:ext cx="7220160" cy="348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10905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Ознакомление с данными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927000" y="1254240"/>
            <a:ext cx="9675000" cy="32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800" spc="-1" strike="noStrike">
                <a:solidFill>
                  <a:srgbClr val="404040"/>
                </a:solidFill>
                <a:latin typeface="Calibri Light"/>
              </a:rPr>
              <a:t>train.csv содержит данные о еженедельных продажах:</a:t>
            </a:r>
            <a:endParaRPr b="0" lang="en-US" sz="1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Store: Идентификатор магазина.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Dept: Идентификатор отдела.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Date: Дата продаж (в формате YYYY-MM-DD).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Weekly_Sales: Объем продаж за неделю.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IsHoliday: Указатель на праздничную неделю.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Ознакомление с данными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27000" y="1296720"/>
            <a:ext cx="9675000" cy="51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404040"/>
                </a:solidFill>
                <a:latin typeface="Calibri Light"/>
              </a:rPr>
              <a:t>features.csv: Дополнительные экономические данные и информация о промо-акциях.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Store: Идентификатор магазина.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Date: Дата (в формате YYYY-MM-DD).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Temperature: Средняя температура за неделю.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Fuel_Price: Цена на топливо.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MarkDown</a:t>
            </a:r>
            <a:r>
              <a:rPr b="0" lang="en-US" sz="2400" spc="-1" strike="noStrike">
                <a:solidFill>
                  <a:srgbClr val="404040"/>
                </a:solidFill>
                <a:latin typeface="Calibri Light"/>
              </a:rPr>
              <a:t>(n)</a:t>
            </a: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: Скидка </a:t>
            </a:r>
            <a:r>
              <a:rPr b="0" lang="en-US" sz="2400" spc="-1" strike="noStrike">
                <a:solidFill>
                  <a:srgbClr val="404040"/>
                </a:solidFill>
                <a:latin typeface="Calibri Light"/>
              </a:rPr>
              <a:t>(n)</a:t>
            </a: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CPI: Индекс потребительских цен.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Unemployment: Уровень безработицы.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 Light"/>
              </a:rPr>
              <a:t>* IsHoliday: Указатель на праздничную неделю.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Ознакомление с данными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27000" y="1296720"/>
            <a:ext cx="9675000" cy="271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800" spc="-1" strike="noStrike">
                <a:solidFill>
                  <a:srgbClr val="404040"/>
                </a:solidFill>
                <a:latin typeface="Calibri Light"/>
              </a:rPr>
              <a:t>stores.csv: Информация о магазинах.</a:t>
            </a:r>
            <a:endParaRPr b="0" lang="en-US" sz="1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* Store: Идентификатор магазина.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* Type: Тип магазина.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rgbClr val="404040"/>
                </a:solidFill>
                <a:latin typeface="Calibri Light"/>
              </a:rPr>
              <a:t>* Size: Размер магазина (в квадратных футах). 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Этапы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27000" y="1753920"/>
            <a:ext cx="9898560" cy="467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404040"/>
                </a:solidFill>
                <a:latin typeface="Calibri Light"/>
              </a:rPr>
              <a:t>- Коррекция данных.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5b9bd5"/>
                </a:solidFill>
                <a:latin typeface="Calibri Light"/>
              </a:rPr>
              <a:t>(обработка пропущенных значений, исправление ошибок и выявление выбросов)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404040"/>
                </a:solidFill>
                <a:latin typeface="Calibri Light"/>
              </a:rPr>
              <a:t>- Проведение исследовательского анализа данных (EDA) и Feature engineering.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5b9bd5"/>
                </a:solidFill>
                <a:latin typeface="Calibri Light"/>
              </a:rPr>
              <a:t>(выявление важных данных и создание новых)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404040"/>
                </a:solidFill>
                <a:latin typeface="Calibri Light"/>
              </a:rPr>
              <a:t>- Выбор рабочей модели.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5b9bd5"/>
                </a:solidFill>
                <a:latin typeface="Calibri Light"/>
              </a:rPr>
              <a:t>(выбор среди предложенных моделей лучшую, с использованием следующих метрик: </a:t>
            </a:r>
            <a:r>
              <a:rPr b="0" lang="en-US" sz="1600" spc="-1" strike="noStrike">
                <a:solidFill>
                  <a:srgbClr val="5b9bd5"/>
                </a:solidFill>
                <a:latin typeface="Calibri Light"/>
              </a:rPr>
              <a:t>mae, mape, rmse, r2</a:t>
            </a:r>
            <a:r>
              <a:rPr b="0" lang="ru-RU" sz="1600" spc="-1" strike="noStrike">
                <a:solidFill>
                  <a:srgbClr val="5b9bd5"/>
                </a:solidFill>
                <a:latin typeface="Calibri Light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404040"/>
                </a:solidFill>
                <a:latin typeface="Calibri Light"/>
              </a:rPr>
              <a:t>- Создание прототипа приложения.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5b9bd5"/>
                </a:solidFill>
                <a:latin typeface="Calibri Light"/>
              </a:rPr>
              <a:t>(рабочий прототип с минимальным интерфейсом)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Коррекция данных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927000" y="1436400"/>
            <a:ext cx="9675000" cy="467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- Значения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nan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в столбцах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Markdown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заменены на </a:t>
            </a:r>
            <a:r>
              <a:rPr b="0" lang="ru-RU" sz="2800" spc="-1" strike="noStrike">
                <a:solidFill>
                  <a:srgbClr val="5b9bd5"/>
                </a:solidFill>
                <a:latin typeface="Calibri Light"/>
              </a:rPr>
              <a:t>нули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- Значения типа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bool</a:t>
            </a:r>
            <a:r>
              <a:rPr b="0" lang="ru-RU" sz="2800" spc="-1" strike="noStrike">
                <a:solidFill>
                  <a:srgbClr val="5b9bd5"/>
                </a:solidFill>
                <a:latin typeface="Calibri Light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конвертированы в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int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- Столбец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date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разбит на </a:t>
            </a:r>
            <a:r>
              <a:rPr b="0" lang="ru-RU" sz="2800" spc="-1" strike="noStrike">
                <a:solidFill>
                  <a:srgbClr val="5b9bd5"/>
                </a:solidFill>
                <a:latin typeface="Calibri Light"/>
              </a:rPr>
              <a:t>четыре столбца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и конвертирован в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int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- Столбцы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Markdown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проссумированы в столбце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Discount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- Пустые значения </a:t>
            </a:r>
            <a:r>
              <a:rPr b="0" lang="en-US" sz="2800" spc="-1" strike="noStrike">
                <a:solidFill>
                  <a:srgbClr val="5b9bd5"/>
                </a:solidFill>
                <a:latin typeface="Calibri Light"/>
              </a:rPr>
              <a:t>CPI 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заменены на </a:t>
            </a:r>
            <a:r>
              <a:rPr b="0" lang="ru-RU" sz="2800" spc="-1" strike="noStrike">
                <a:solidFill>
                  <a:srgbClr val="5b9bd5"/>
                </a:solidFill>
                <a:latin typeface="Calibri Light"/>
              </a:rPr>
              <a:t>медианные</a:t>
            </a: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Изображение 1" descr=""/>
          <p:cNvPicPr/>
          <p:nvPr/>
        </p:nvPicPr>
        <p:blipFill>
          <a:blip r:embed="rId2"/>
          <a:stretch/>
        </p:blipFill>
        <p:spPr>
          <a:xfrm>
            <a:off x="839520" y="3501360"/>
            <a:ext cx="6501960" cy="329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EDA и Feature engineering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Замещающее содержимое 2"/>
          <p:cNvSpPr/>
          <p:nvPr/>
        </p:nvSpPr>
        <p:spPr>
          <a:xfrm>
            <a:off x="927000" y="1436400"/>
            <a:ext cx="9675000" cy="46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Убраны отрицательные значения продаж.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Выявлены важные признаки для обучения.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Созданы новые столбцы в таблице.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0" name="Изображение 8" descr=""/>
          <p:cNvPicPr/>
          <p:nvPr/>
        </p:nvPicPr>
        <p:blipFill>
          <a:blip r:embed="rId2"/>
          <a:stretch/>
        </p:blipFill>
        <p:spPr>
          <a:xfrm>
            <a:off x="777960" y="2696040"/>
            <a:ext cx="3689640" cy="3579840"/>
          </a:xfrm>
          <a:prstGeom prst="rect">
            <a:avLst/>
          </a:prstGeom>
          <a:ln w="0">
            <a:noFill/>
          </a:ln>
        </p:spPr>
      </p:pic>
      <p:pic>
        <p:nvPicPr>
          <p:cNvPr id="151" name="Изображение 11" descr=""/>
          <p:cNvPicPr/>
          <p:nvPr/>
        </p:nvPicPr>
        <p:blipFill>
          <a:blip r:embed="rId3"/>
          <a:stretch/>
        </p:blipFill>
        <p:spPr>
          <a:xfrm>
            <a:off x="4468320" y="2696040"/>
            <a:ext cx="4348800" cy="316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Изображение 3" descr=""/>
          <p:cNvPicPr/>
          <p:nvPr/>
        </p:nvPicPr>
        <p:blipFill>
          <a:blip r:embed="rId1"/>
          <a:stretch/>
        </p:blipFill>
        <p:spPr>
          <a:xfrm>
            <a:off x="7238880" y="3556080"/>
            <a:ext cx="4951800" cy="33008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8596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Выбор рабочей модели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Замещающее содержимое 2"/>
          <p:cNvSpPr/>
          <p:nvPr/>
        </p:nvSpPr>
        <p:spPr>
          <a:xfrm>
            <a:off x="-2077200" y="5055840"/>
            <a:ext cx="967500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55" name="Группа 20"/>
          <p:cNvGrpSpPr/>
          <p:nvPr/>
        </p:nvGrpSpPr>
        <p:grpSpPr>
          <a:xfrm>
            <a:off x="964080" y="2238480"/>
            <a:ext cx="1555920" cy="1313640"/>
            <a:chOff x="964080" y="2238480"/>
            <a:chExt cx="1555920" cy="1313640"/>
          </a:xfrm>
        </p:grpSpPr>
        <p:sp>
          <p:nvSpPr>
            <p:cNvPr id="156" name="Текстовое поле 7"/>
            <p:cNvSpPr/>
            <p:nvPr/>
          </p:nvSpPr>
          <p:spPr>
            <a:xfrm>
              <a:off x="964080" y="2238480"/>
              <a:ext cx="1555920" cy="33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950"/>
                </a:lnSpc>
                <a:buNone/>
              </a:pPr>
              <a:r>
                <a:rPr b="1" lang="en-US" sz="1600" spc="-1" strike="noStrike">
                  <a:solidFill>
                    <a:srgbClr val="569cd6"/>
                  </a:solidFill>
                  <a:latin typeface="Consolas"/>
                  <a:ea typeface="Consolas"/>
                </a:rPr>
                <a:t>XGBRegressor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57" name="Изображение 10" descr=""/>
            <p:cNvPicPr/>
            <p:nvPr/>
          </p:nvPicPr>
          <p:blipFill>
            <a:blip r:embed="rId2"/>
            <a:stretch/>
          </p:blipFill>
          <p:spPr>
            <a:xfrm>
              <a:off x="1068840" y="2567520"/>
              <a:ext cx="1347120" cy="98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8" name="Группа 25"/>
          <p:cNvGrpSpPr/>
          <p:nvPr/>
        </p:nvGrpSpPr>
        <p:grpSpPr>
          <a:xfrm>
            <a:off x="5684040" y="2250720"/>
            <a:ext cx="2347920" cy="1618200"/>
            <a:chOff x="5684040" y="2250720"/>
            <a:chExt cx="2347920" cy="1618200"/>
          </a:xfrm>
        </p:grpSpPr>
        <p:sp>
          <p:nvSpPr>
            <p:cNvPr id="159" name="Текстовое поле 2"/>
            <p:cNvSpPr/>
            <p:nvPr/>
          </p:nvSpPr>
          <p:spPr>
            <a:xfrm>
              <a:off x="5684040" y="2250720"/>
              <a:ext cx="2347920" cy="33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950"/>
                </a:lnSpc>
                <a:buNone/>
              </a:pPr>
              <a:r>
                <a:rPr b="1" lang="en-US" sz="1600" spc="-1" strike="noStrike">
                  <a:solidFill>
                    <a:srgbClr val="569cd6"/>
                  </a:solidFill>
                  <a:latin typeface="Consolas"/>
                  <a:ea typeface="Consolas"/>
                </a:rPr>
                <a:t>Линейная регрессия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60" name="Изображение 14" descr=""/>
            <p:cNvPicPr/>
            <p:nvPr/>
          </p:nvPicPr>
          <p:blipFill>
            <a:blip r:embed="rId3"/>
            <a:stretch/>
          </p:blipFill>
          <p:spPr>
            <a:xfrm>
              <a:off x="5949000" y="2250720"/>
              <a:ext cx="1818360" cy="1618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1" name="Группа 26"/>
          <p:cNvGrpSpPr/>
          <p:nvPr/>
        </p:nvGrpSpPr>
        <p:grpSpPr>
          <a:xfrm>
            <a:off x="8360280" y="2223360"/>
            <a:ext cx="1467000" cy="1459440"/>
            <a:chOff x="8360280" y="2223360"/>
            <a:chExt cx="1467000" cy="1459440"/>
          </a:xfrm>
        </p:grpSpPr>
        <p:sp>
          <p:nvSpPr>
            <p:cNvPr id="162" name="Текстовое поле 4"/>
            <p:cNvSpPr/>
            <p:nvPr/>
          </p:nvSpPr>
          <p:spPr>
            <a:xfrm>
              <a:off x="8360280" y="2223360"/>
              <a:ext cx="1467000" cy="210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950"/>
                </a:lnSpc>
                <a:buNone/>
              </a:pPr>
              <a:r>
                <a:rPr b="1" lang="en-US" sz="1600" spc="-1" strike="noStrike">
                  <a:solidFill>
                    <a:srgbClr val="569cd6"/>
                  </a:solidFill>
                  <a:latin typeface="Consolas"/>
                  <a:ea typeface="Consolas"/>
                </a:rPr>
                <a:t>ElasticNet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63" name="Изображение 24" descr=""/>
            <p:cNvPicPr/>
            <p:nvPr/>
          </p:nvPicPr>
          <p:blipFill>
            <a:blip r:embed="rId4"/>
            <a:stretch/>
          </p:blipFill>
          <p:spPr>
            <a:xfrm flipH="1" rot="16200000">
              <a:off x="8423280" y="2372400"/>
              <a:ext cx="1247400" cy="1373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4" name="Группа 28"/>
          <p:cNvGrpSpPr/>
          <p:nvPr/>
        </p:nvGrpSpPr>
        <p:grpSpPr>
          <a:xfrm>
            <a:off x="2848680" y="1729080"/>
            <a:ext cx="2506680" cy="2353680"/>
            <a:chOff x="2848680" y="1729080"/>
            <a:chExt cx="2506680" cy="2353680"/>
          </a:xfrm>
        </p:grpSpPr>
        <p:grpSp>
          <p:nvGrpSpPr>
            <p:cNvPr id="165" name="Группа 19"/>
            <p:cNvGrpSpPr/>
            <p:nvPr/>
          </p:nvGrpSpPr>
          <p:grpSpPr>
            <a:xfrm>
              <a:off x="3317400" y="2250720"/>
              <a:ext cx="1667520" cy="1193400"/>
              <a:chOff x="3317400" y="2250720"/>
              <a:chExt cx="1667520" cy="1193400"/>
            </a:xfrm>
          </p:grpSpPr>
          <p:sp>
            <p:nvSpPr>
              <p:cNvPr id="166" name="Текстовое поле 5"/>
              <p:cNvSpPr/>
              <p:nvPr/>
            </p:nvSpPr>
            <p:spPr>
              <a:xfrm>
                <a:off x="3317400" y="2250720"/>
                <a:ext cx="1667520" cy="21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ts val="950"/>
                  </a:lnSpc>
                  <a:buNone/>
                </a:pPr>
                <a:r>
                  <a:rPr b="1" lang="en-US" sz="1600" spc="-1" strike="noStrike">
                    <a:solidFill>
                      <a:srgbClr val="569cd6"/>
                    </a:solidFill>
                    <a:latin typeface="Consolas"/>
                    <a:ea typeface="Consolas"/>
                  </a:rPr>
                  <a:t>RandomForest</a:t>
                </a:r>
                <a:endParaRPr b="0" lang="en-US" sz="1600" spc="-1" strike="noStrike">
                  <a:latin typeface="Arial"/>
                </a:endParaRPr>
              </a:p>
            </p:txBody>
          </p:sp>
          <p:pic>
            <p:nvPicPr>
              <p:cNvPr id="167" name="Изображение 11" descr=""/>
              <p:cNvPicPr/>
              <p:nvPr/>
            </p:nvPicPr>
            <p:blipFill>
              <a:blip r:embed="rId5"/>
              <a:stretch/>
            </p:blipFill>
            <p:spPr>
              <a:xfrm>
                <a:off x="3479400" y="2463480"/>
                <a:ext cx="1344240" cy="980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68" name="Изображение 27" descr="pngegg"/>
            <p:cNvPicPr/>
            <p:nvPr/>
          </p:nvPicPr>
          <p:blipFill>
            <a:blip r:embed="rId6"/>
            <a:stretch/>
          </p:blipFill>
          <p:spPr>
            <a:xfrm>
              <a:off x="2848680" y="1729080"/>
              <a:ext cx="2506680" cy="2353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" name="Текстовое поле 1"/>
          <p:cNvSpPr/>
          <p:nvPr/>
        </p:nvSpPr>
        <p:spPr>
          <a:xfrm>
            <a:off x="5866200" y="4365000"/>
            <a:ext cx="185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14622.08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Текстовое поле 4"/>
          <p:cNvSpPr/>
          <p:nvPr/>
        </p:nvSpPr>
        <p:spPr>
          <a:xfrm>
            <a:off x="8244720" y="4365000"/>
            <a:ext cx="1886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14672.45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Текстовое поле 5"/>
          <p:cNvSpPr/>
          <p:nvPr/>
        </p:nvSpPr>
        <p:spPr>
          <a:xfrm>
            <a:off x="1055520" y="4363560"/>
            <a:ext cx="164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3315.37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Текстовое поле 6"/>
          <p:cNvSpPr/>
          <p:nvPr/>
        </p:nvSpPr>
        <p:spPr>
          <a:xfrm>
            <a:off x="3292560" y="4365000"/>
            <a:ext cx="176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1767.68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2463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2024-08-20T09:20:00Z</dcterms:created>
  <dc:creator/>
  <dc:description/>
  <dc:language>en-US</dc:language>
  <cp:lastModifiedBy>Hoffnung</cp:lastModifiedBy>
  <dcterms:modified xsi:type="dcterms:W3CDTF">2024-08-24T11:06:06Z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AC19709E73CA489A909FDD18A6DCED48_13</vt:lpwstr>
  </property>
  <property fmtid="{D5CDD505-2E9C-101B-9397-08002B2CF9AE}" pid="3" name="KSOProductBuildVer">
    <vt:lpwstr>1049-12.2.0.18165</vt:lpwstr>
  </property>
  <property fmtid="{D5CDD505-2E9C-101B-9397-08002B2CF9AE}" pid="4" name="PresentationFormat">
    <vt:lpwstr>宽屏</vt:lpwstr>
  </property>
  <property fmtid="{D5CDD505-2E9C-101B-9397-08002B2CF9AE}" pid="5" name="Slides">
    <vt:i4>15</vt:i4>
  </property>
</Properties>
</file>