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5D5519-1B26-4469-978E-9A2787C48661}"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07996-FA12-4819-B4D3-86CDACDCF75A}" type="slidenum">
              <a:rPr lang="en-US" smtClean="0"/>
              <a:t>‹#›</a:t>
            </a:fld>
            <a:endParaRPr lang="en-US"/>
          </a:p>
        </p:txBody>
      </p:sp>
    </p:spTree>
    <p:extLst>
      <p:ext uri="{BB962C8B-B14F-4D97-AF65-F5344CB8AC3E}">
        <p14:creationId xmlns:p14="http://schemas.microsoft.com/office/powerpoint/2010/main" val="3840458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5D5519-1B26-4469-978E-9A2787C48661}"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07996-FA12-4819-B4D3-86CDACDCF75A}" type="slidenum">
              <a:rPr lang="en-US" smtClean="0"/>
              <a:t>‹#›</a:t>
            </a:fld>
            <a:endParaRPr lang="en-US"/>
          </a:p>
        </p:txBody>
      </p:sp>
    </p:spTree>
    <p:extLst>
      <p:ext uri="{BB962C8B-B14F-4D97-AF65-F5344CB8AC3E}">
        <p14:creationId xmlns:p14="http://schemas.microsoft.com/office/powerpoint/2010/main" val="24770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4E5D5519-1B26-4469-978E-9A2787C48661}" type="datetimeFigureOut">
              <a:rPr lang="en-US" smtClean="0"/>
              <a:t>5/2/2024</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0D407996-FA12-4819-B4D3-86CDACDCF75A}" type="slidenum">
              <a:rPr lang="en-US" smtClean="0"/>
              <a:t>‹#›</a:t>
            </a:fld>
            <a:endParaRPr lang="en-US"/>
          </a:p>
        </p:txBody>
      </p:sp>
    </p:spTree>
    <p:extLst>
      <p:ext uri="{BB962C8B-B14F-4D97-AF65-F5344CB8AC3E}">
        <p14:creationId xmlns:p14="http://schemas.microsoft.com/office/powerpoint/2010/main" val="1099464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5D5519-1B26-4469-978E-9A2787C48661}"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07996-FA12-4819-B4D3-86CDACDCF75A}" type="slidenum">
              <a:rPr lang="en-US" smtClean="0"/>
              <a:t>‹#›</a:t>
            </a:fld>
            <a:endParaRPr lang="en-US"/>
          </a:p>
        </p:txBody>
      </p:sp>
    </p:spTree>
    <p:extLst>
      <p:ext uri="{BB962C8B-B14F-4D97-AF65-F5344CB8AC3E}">
        <p14:creationId xmlns:p14="http://schemas.microsoft.com/office/powerpoint/2010/main" val="286738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4E5D5519-1B26-4469-978E-9A2787C48661}" type="datetimeFigureOut">
              <a:rPr lang="en-US" smtClean="0"/>
              <a:t>5/2/2024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D407996-FA12-4819-B4D3-86CDACDCF75A}" type="slidenum">
              <a:rPr lang="en-US" smtClean="0"/>
              <a:t>‹#›</a:t>
            </a:fld>
            <a:endParaRPr lang="en-US"/>
          </a:p>
        </p:txBody>
      </p:sp>
    </p:spTree>
    <p:extLst>
      <p:ext uri="{BB962C8B-B14F-4D97-AF65-F5344CB8AC3E}">
        <p14:creationId xmlns:p14="http://schemas.microsoft.com/office/powerpoint/2010/main" val="381337195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D5519-1B26-4469-978E-9A2787C48661}"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407996-FA12-4819-B4D3-86CDACDCF75A}" type="slidenum">
              <a:rPr lang="en-US" smtClean="0"/>
              <a:t>‹#›</a:t>
            </a:fld>
            <a:endParaRPr lang="en-US"/>
          </a:p>
        </p:txBody>
      </p:sp>
    </p:spTree>
    <p:extLst>
      <p:ext uri="{BB962C8B-B14F-4D97-AF65-F5344CB8AC3E}">
        <p14:creationId xmlns:p14="http://schemas.microsoft.com/office/powerpoint/2010/main" val="975052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5D5519-1B26-4469-978E-9A2787C48661}" type="datetimeFigureOut">
              <a:rPr lang="en-US" smtClean="0"/>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407996-FA12-4819-B4D3-86CDACDCF75A}" type="slidenum">
              <a:rPr lang="en-US" smtClean="0"/>
              <a:t>‹#›</a:t>
            </a:fld>
            <a:endParaRPr lang="en-US"/>
          </a:p>
        </p:txBody>
      </p:sp>
    </p:spTree>
    <p:extLst>
      <p:ext uri="{BB962C8B-B14F-4D97-AF65-F5344CB8AC3E}">
        <p14:creationId xmlns:p14="http://schemas.microsoft.com/office/powerpoint/2010/main" val="3493095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5D5519-1B26-4469-978E-9A2787C48661}" type="datetimeFigureOut">
              <a:rPr lang="en-US" smtClean="0"/>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407996-FA12-4819-B4D3-86CDACDCF75A}" type="slidenum">
              <a:rPr lang="en-US" smtClean="0"/>
              <a:t>‹#›</a:t>
            </a:fld>
            <a:endParaRPr lang="en-US"/>
          </a:p>
        </p:txBody>
      </p:sp>
    </p:spTree>
    <p:extLst>
      <p:ext uri="{BB962C8B-B14F-4D97-AF65-F5344CB8AC3E}">
        <p14:creationId xmlns:p14="http://schemas.microsoft.com/office/powerpoint/2010/main" val="1707143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5D5519-1B26-4469-978E-9A2787C48661}" type="datetimeFigureOut">
              <a:rPr lang="en-US" smtClean="0"/>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407996-FA12-4819-B4D3-86CDACDCF75A}" type="slidenum">
              <a:rPr lang="en-US" smtClean="0"/>
              <a:t>‹#›</a:t>
            </a:fld>
            <a:endParaRPr lang="en-US"/>
          </a:p>
        </p:txBody>
      </p:sp>
    </p:spTree>
    <p:extLst>
      <p:ext uri="{BB962C8B-B14F-4D97-AF65-F5344CB8AC3E}">
        <p14:creationId xmlns:p14="http://schemas.microsoft.com/office/powerpoint/2010/main" val="22833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5D5519-1B26-4469-978E-9A2787C48661}"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407996-FA12-4819-B4D3-86CDACDCF75A}" type="slidenum">
              <a:rPr lang="en-US" smtClean="0"/>
              <a:t>‹#›</a:t>
            </a:fld>
            <a:endParaRPr lang="en-US"/>
          </a:p>
        </p:txBody>
      </p:sp>
    </p:spTree>
    <p:extLst>
      <p:ext uri="{BB962C8B-B14F-4D97-AF65-F5344CB8AC3E}">
        <p14:creationId xmlns:p14="http://schemas.microsoft.com/office/powerpoint/2010/main" val="1601421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5D5519-1B26-4469-978E-9A2787C48661}"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407996-FA12-4819-B4D3-86CDACDCF75A}" type="slidenum">
              <a:rPr lang="en-US" smtClean="0"/>
              <a:t>‹#›</a:t>
            </a:fld>
            <a:endParaRPr lang="en-US"/>
          </a:p>
        </p:txBody>
      </p:sp>
    </p:spTree>
    <p:extLst>
      <p:ext uri="{BB962C8B-B14F-4D97-AF65-F5344CB8AC3E}">
        <p14:creationId xmlns:p14="http://schemas.microsoft.com/office/powerpoint/2010/main" val="1618115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4E5D5519-1B26-4469-978E-9A2787C48661}" type="datetimeFigureOut">
              <a:rPr lang="en-US" smtClean="0"/>
              <a:t>5/2/2024</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0D407996-FA12-4819-B4D3-86CDACDCF75A}" type="slidenum">
              <a:rPr lang="en-US" smtClean="0"/>
              <a:t>‹#›</a:t>
            </a:fld>
            <a:endParaRPr lang="en-US"/>
          </a:p>
        </p:txBody>
      </p:sp>
    </p:spTree>
    <p:extLst>
      <p:ext uri="{BB962C8B-B14F-4D97-AF65-F5344CB8AC3E}">
        <p14:creationId xmlns:p14="http://schemas.microsoft.com/office/powerpoint/2010/main" val="27985845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B54CBD6-9268-49FD-A8A1-15CDD1DE165B}"/>
              </a:ext>
            </a:extLst>
          </p:cNvPr>
          <p:cNvSpPr txBox="1"/>
          <p:nvPr/>
        </p:nvSpPr>
        <p:spPr>
          <a:xfrm>
            <a:off x="673768" y="2598003"/>
            <a:ext cx="10748211" cy="830997"/>
          </a:xfrm>
          <a:prstGeom prst="rect">
            <a:avLst/>
          </a:prstGeom>
          <a:noFill/>
        </p:spPr>
        <p:txBody>
          <a:bodyPr wrap="square">
            <a:spAutoFit/>
          </a:bodyPr>
          <a:lstStyle/>
          <a:p>
            <a:r>
              <a:rPr lang="en-US" sz="4800" b="1" dirty="0">
                <a:solidFill>
                  <a:schemeClr val="bg1"/>
                </a:solidFill>
                <a:latin typeface="Times New Roman" panose="02020603050405020304" pitchFamily="18" charset="0"/>
                <a:cs typeface="Times New Roman" panose="02020603050405020304" pitchFamily="18" charset="0"/>
              </a:rPr>
              <a:t>Analyzing Amazon Sales data</a:t>
            </a:r>
          </a:p>
        </p:txBody>
      </p:sp>
      <p:sp>
        <p:nvSpPr>
          <p:cNvPr id="8" name="TextBox 7">
            <a:extLst>
              <a:ext uri="{FF2B5EF4-FFF2-40B4-BE49-F238E27FC236}">
                <a16:creationId xmlns:a16="http://schemas.microsoft.com/office/drawing/2014/main" id="{4BD71AAC-8774-4BC2-9629-E45B4FB4F233}"/>
              </a:ext>
            </a:extLst>
          </p:cNvPr>
          <p:cNvSpPr txBox="1"/>
          <p:nvPr/>
        </p:nvSpPr>
        <p:spPr>
          <a:xfrm>
            <a:off x="673768" y="5662863"/>
            <a:ext cx="60960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By – Savio Rebello</a:t>
            </a:r>
          </a:p>
        </p:txBody>
      </p:sp>
    </p:spTree>
    <p:extLst>
      <p:ext uri="{BB962C8B-B14F-4D97-AF65-F5344CB8AC3E}">
        <p14:creationId xmlns:p14="http://schemas.microsoft.com/office/powerpoint/2010/main" val="288065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6915EB-7D0C-44A8-B039-FDDB578D0BFF}"/>
              </a:ext>
            </a:extLst>
          </p:cNvPr>
          <p:cNvSpPr txBox="1"/>
          <p:nvPr/>
        </p:nvSpPr>
        <p:spPr>
          <a:xfrm>
            <a:off x="1307431" y="1560419"/>
            <a:ext cx="9745580" cy="3046988"/>
          </a:xfrm>
          <a:prstGeom prst="rect">
            <a:avLst/>
          </a:prstGeom>
          <a:noFill/>
        </p:spPr>
        <p:txBody>
          <a:bodyPr wrap="square">
            <a:spAutoFit/>
          </a:bodyPr>
          <a:lstStyle/>
          <a:p>
            <a:pPr algn="just"/>
            <a:r>
              <a:rPr lang="en-US" sz="2400" b="0" i="0" dirty="0">
                <a:effectLst/>
                <a:latin typeface="Times New Roman" panose="02020603050405020304" pitchFamily="18" charset="0"/>
                <a:cs typeface="Times New Roman" panose="02020603050405020304" pitchFamily="18" charset="0"/>
              </a:rPr>
              <a:t>The objective of this project is to conduct ETL (Extract-Transform-Load) on a dataset sourced from Amazon to analyze sales trends at various granularities: month-wise, year-wise, and yearly-month-wise. Through this analysis, key metrics and factors influencing sales performance will be identified. The project aims to unveil meaningful relationships between attributes within the dataset, providing actionable insights for sales management to optimize distribution methods, reduce costs, and enhance profits in response to increasing competition and evolving market dynamics</a:t>
            </a: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DAEDE77-7562-4F74-8F6C-A07E3177F720}"/>
              </a:ext>
            </a:extLst>
          </p:cNvPr>
          <p:cNvSpPr txBox="1"/>
          <p:nvPr/>
        </p:nvSpPr>
        <p:spPr>
          <a:xfrm>
            <a:off x="4539915" y="354743"/>
            <a:ext cx="4860758"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Objective</a:t>
            </a:r>
          </a:p>
        </p:txBody>
      </p:sp>
    </p:spTree>
    <p:extLst>
      <p:ext uri="{BB962C8B-B14F-4D97-AF65-F5344CB8AC3E}">
        <p14:creationId xmlns:p14="http://schemas.microsoft.com/office/powerpoint/2010/main" val="668734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C5405-0814-4CB8-926F-E071869B8FE8}"/>
              </a:ext>
            </a:extLst>
          </p:cNvPr>
          <p:cNvSpPr txBox="1"/>
          <p:nvPr/>
        </p:nvSpPr>
        <p:spPr>
          <a:xfrm>
            <a:off x="3088105" y="514943"/>
            <a:ext cx="6015790" cy="830997"/>
          </a:xfrm>
          <a:prstGeom prst="rect">
            <a:avLst/>
          </a:prstGeom>
          <a:noFill/>
        </p:spPr>
        <p:txBody>
          <a:bodyPr wrap="square" rtlCol="0">
            <a:spAutoFit/>
          </a:bodyPr>
          <a:lstStyle/>
          <a:p>
            <a:r>
              <a:rPr lang="en-US" dirty="0"/>
              <a:t>	</a:t>
            </a:r>
            <a:r>
              <a:rPr lang="en-US" sz="4800" b="1"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541CBB0A-19AE-49B4-A909-7B4881E38D2A}"/>
              </a:ext>
            </a:extLst>
          </p:cNvPr>
          <p:cNvSpPr txBox="1"/>
          <p:nvPr/>
        </p:nvSpPr>
        <p:spPr>
          <a:xfrm>
            <a:off x="834189" y="1650739"/>
            <a:ext cx="10828421" cy="2677656"/>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Sales management has gained importance to meet increasing competition and the need for improved methods of distribution to reduce cost and to increase profits. Sales management today is the most important function in a commercial and business enterprise. Do ETL: Extract-Transform-Load some Amazon dataset and find for me Sales-trend -&gt; month-wise, year-wise, </a:t>
            </a:r>
            <a:r>
              <a:rPr lang="en-US" sz="2400" dirty="0" err="1">
                <a:latin typeface="Times New Roman" panose="02020603050405020304" pitchFamily="18" charset="0"/>
                <a:cs typeface="Times New Roman" panose="02020603050405020304" pitchFamily="18" charset="0"/>
              </a:rPr>
              <a:t>yearly_month</a:t>
            </a:r>
            <a:r>
              <a:rPr lang="en-US" sz="2400" dirty="0">
                <a:latin typeface="Times New Roman" panose="02020603050405020304" pitchFamily="18" charset="0"/>
                <a:cs typeface="Times New Roman" panose="02020603050405020304" pitchFamily="18" charset="0"/>
              </a:rPr>
              <a:t>-wise Find key metrics and factors and show the meaningful relationships between attributes. Do your own research and come up with your findings.</a:t>
            </a:r>
          </a:p>
        </p:txBody>
      </p:sp>
    </p:spTree>
    <p:extLst>
      <p:ext uri="{BB962C8B-B14F-4D97-AF65-F5344CB8AC3E}">
        <p14:creationId xmlns:p14="http://schemas.microsoft.com/office/powerpoint/2010/main" val="1334871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CE9A6F-E73C-4AB9-B655-2C0BF9C9D5F7}"/>
              </a:ext>
            </a:extLst>
          </p:cNvPr>
          <p:cNvPicPr>
            <a:picLocks noChangeAspect="1"/>
          </p:cNvPicPr>
          <p:nvPr/>
        </p:nvPicPr>
        <p:blipFill rotWithShape="1">
          <a:blip r:embed="rId2">
            <a:extLst>
              <a:ext uri="{28A0092B-C50C-407E-A947-70E740481C1C}">
                <a14:useLocalDpi xmlns:a14="http://schemas.microsoft.com/office/drawing/2010/main" val="0"/>
              </a:ext>
            </a:extLst>
          </a:blip>
          <a:srcRect l="12310"/>
          <a:stretch/>
        </p:blipFill>
        <p:spPr>
          <a:xfrm>
            <a:off x="930441" y="1993231"/>
            <a:ext cx="3015917" cy="1890561"/>
          </a:xfrm>
          <a:prstGeom prst="rect">
            <a:avLst/>
          </a:prstGeom>
        </p:spPr>
      </p:pic>
      <p:sp>
        <p:nvSpPr>
          <p:cNvPr id="4" name="TextBox 3">
            <a:extLst>
              <a:ext uri="{FF2B5EF4-FFF2-40B4-BE49-F238E27FC236}">
                <a16:creationId xmlns:a16="http://schemas.microsoft.com/office/drawing/2014/main" id="{1CEAA57D-A61A-4712-A806-3DA457332403}"/>
              </a:ext>
            </a:extLst>
          </p:cNvPr>
          <p:cNvSpPr txBox="1"/>
          <p:nvPr/>
        </p:nvSpPr>
        <p:spPr>
          <a:xfrm>
            <a:off x="497305" y="210142"/>
            <a:ext cx="4347410"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Key Insight</a:t>
            </a:r>
          </a:p>
        </p:txBody>
      </p:sp>
      <p:pic>
        <p:nvPicPr>
          <p:cNvPr id="6" name="Picture 5">
            <a:extLst>
              <a:ext uri="{FF2B5EF4-FFF2-40B4-BE49-F238E27FC236}">
                <a16:creationId xmlns:a16="http://schemas.microsoft.com/office/drawing/2014/main" id="{5227F8F4-0FC8-41D0-BBD4-83EB74856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9543" y="1993231"/>
            <a:ext cx="3311484" cy="1890561"/>
          </a:xfrm>
          <a:prstGeom prst="rect">
            <a:avLst/>
          </a:prstGeom>
        </p:spPr>
      </p:pic>
      <p:pic>
        <p:nvPicPr>
          <p:cNvPr id="8" name="Picture 7">
            <a:extLst>
              <a:ext uri="{FF2B5EF4-FFF2-40B4-BE49-F238E27FC236}">
                <a16:creationId xmlns:a16="http://schemas.microsoft.com/office/drawing/2014/main" id="{4027EA53-5446-40EF-A372-39B0A0E145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213" y="1993231"/>
            <a:ext cx="3137346" cy="1890561"/>
          </a:xfrm>
          <a:prstGeom prst="rect">
            <a:avLst/>
          </a:prstGeom>
        </p:spPr>
      </p:pic>
      <p:pic>
        <p:nvPicPr>
          <p:cNvPr id="10" name="Picture 9">
            <a:extLst>
              <a:ext uri="{FF2B5EF4-FFF2-40B4-BE49-F238E27FC236}">
                <a16:creationId xmlns:a16="http://schemas.microsoft.com/office/drawing/2014/main" id="{1DFE356E-D9C5-4A69-9919-8C33BECBD4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0258" y="4403485"/>
            <a:ext cx="3311484" cy="1890561"/>
          </a:xfrm>
          <a:prstGeom prst="rect">
            <a:avLst/>
          </a:prstGeom>
        </p:spPr>
      </p:pic>
      <p:sp>
        <p:nvSpPr>
          <p:cNvPr id="12" name="TextBox 11">
            <a:extLst>
              <a:ext uri="{FF2B5EF4-FFF2-40B4-BE49-F238E27FC236}">
                <a16:creationId xmlns:a16="http://schemas.microsoft.com/office/drawing/2014/main" id="{FBDCC4C3-D4CE-4C54-B5F5-2297EBE0D7A9}"/>
              </a:ext>
            </a:extLst>
          </p:cNvPr>
          <p:cNvSpPr txBox="1"/>
          <p:nvPr/>
        </p:nvSpPr>
        <p:spPr>
          <a:xfrm>
            <a:off x="497305" y="1099167"/>
            <a:ext cx="7443537" cy="461665"/>
          </a:xfrm>
          <a:prstGeom prst="rect">
            <a:avLst/>
          </a:prstGeom>
          <a:noFill/>
        </p:spPr>
        <p:txBody>
          <a:bodyPr wrap="square">
            <a:spAutoFit/>
          </a:bodyPr>
          <a:lstStyle/>
          <a:p>
            <a:r>
              <a:rPr lang="en-US" sz="2400" b="0" i="0" dirty="0">
                <a:effectLst/>
                <a:latin typeface="Times New Roman" panose="02020603050405020304" pitchFamily="18" charset="0"/>
                <a:cs typeface="Times New Roman" panose="02020603050405020304" pitchFamily="18" charset="0"/>
              </a:rPr>
              <a:t>A quick insight for 2010 to 2017 amazon sales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098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5C82D0-0FCF-4ED6-8D4A-E2B08F0FC380}"/>
              </a:ext>
            </a:extLst>
          </p:cNvPr>
          <p:cNvSpPr txBox="1"/>
          <p:nvPr/>
        </p:nvSpPr>
        <p:spPr>
          <a:xfrm>
            <a:off x="304800" y="32084"/>
            <a:ext cx="9496926"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Top 5 most sold Items</a:t>
            </a:r>
          </a:p>
        </p:txBody>
      </p:sp>
      <p:pic>
        <p:nvPicPr>
          <p:cNvPr id="8" name="Picture 7">
            <a:extLst>
              <a:ext uri="{FF2B5EF4-FFF2-40B4-BE49-F238E27FC236}">
                <a16:creationId xmlns:a16="http://schemas.microsoft.com/office/drawing/2014/main" id="{DB025D50-B847-48B5-A37C-904B13ECC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790" y="876332"/>
            <a:ext cx="9496926" cy="5509294"/>
          </a:xfrm>
          <a:prstGeom prst="rect">
            <a:avLst/>
          </a:prstGeom>
        </p:spPr>
      </p:pic>
    </p:spTree>
    <p:extLst>
      <p:ext uri="{BB962C8B-B14F-4D97-AF65-F5344CB8AC3E}">
        <p14:creationId xmlns:p14="http://schemas.microsoft.com/office/powerpoint/2010/main" val="2251291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BEC08A-0443-451B-AB5E-A56585911915}"/>
              </a:ext>
            </a:extLst>
          </p:cNvPr>
          <p:cNvSpPr txBox="1"/>
          <p:nvPr/>
        </p:nvSpPr>
        <p:spPr>
          <a:xfrm>
            <a:off x="320842" y="245279"/>
            <a:ext cx="9256295"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Revenue Categorized  By Countries</a:t>
            </a:r>
          </a:p>
        </p:txBody>
      </p:sp>
      <p:pic>
        <p:nvPicPr>
          <p:cNvPr id="4" name="Picture 3">
            <a:extLst>
              <a:ext uri="{FF2B5EF4-FFF2-40B4-BE49-F238E27FC236}">
                <a16:creationId xmlns:a16="http://schemas.microsoft.com/office/drawing/2014/main" id="{F27C74B1-39B6-43F8-B1A0-5285B1D33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189" y="1411706"/>
            <a:ext cx="10571748" cy="4716378"/>
          </a:xfrm>
          <a:prstGeom prst="rect">
            <a:avLst/>
          </a:prstGeom>
        </p:spPr>
      </p:pic>
    </p:spTree>
    <p:extLst>
      <p:ext uri="{BB962C8B-B14F-4D97-AF65-F5344CB8AC3E}">
        <p14:creationId xmlns:p14="http://schemas.microsoft.com/office/powerpoint/2010/main" val="2858159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6CC733-5EAA-4BB4-AF3D-76B62AAAA248}"/>
              </a:ext>
            </a:extLst>
          </p:cNvPr>
          <p:cNvPicPr>
            <a:picLocks noChangeAspect="1"/>
          </p:cNvPicPr>
          <p:nvPr/>
        </p:nvPicPr>
        <p:blipFill rotWithShape="1">
          <a:blip r:embed="rId2">
            <a:extLst>
              <a:ext uri="{28A0092B-C50C-407E-A947-70E740481C1C}">
                <a14:useLocalDpi xmlns:a14="http://schemas.microsoft.com/office/drawing/2010/main" val="0"/>
              </a:ext>
            </a:extLst>
          </a:blip>
          <a:srcRect l="646"/>
          <a:stretch/>
        </p:blipFill>
        <p:spPr>
          <a:xfrm>
            <a:off x="1590972" y="1435889"/>
            <a:ext cx="9010056" cy="4547816"/>
          </a:xfrm>
          <a:prstGeom prst="rect">
            <a:avLst/>
          </a:prstGeom>
        </p:spPr>
      </p:pic>
      <p:sp>
        <p:nvSpPr>
          <p:cNvPr id="4" name="TextBox 3">
            <a:extLst>
              <a:ext uri="{FF2B5EF4-FFF2-40B4-BE49-F238E27FC236}">
                <a16:creationId xmlns:a16="http://schemas.microsoft.com/office/drawing/2014/main" id="{7FA79E49-AE00-4E50-9428-6A7C1A5DADCE}"/>
              </a:ext>
            </a:extLst>
          </p:cNvPr>
          <p:cNvSpPr txBox="1"/>
          <p:nvPr/>
        </p:nvSpPr>
        <p:spPr>
          <a:xfrm>
            <a:off x="288758" y="224589"/>
            <a:ext cx="7668126"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Yearly Sales Trend by Profit</a:t>
            </a:r>
          </a:p>
        </p:txBody>
      </p:sp>
    </p:spTree>
    <p:extLst>
      <p:ext uri="{BB962C8B-B14F-4D97-AF65-F5344CB8AC3E}">
        <p14:creationId xmlns:p14="http://schemas.microsoft.com/office/powerpoint/2010/main" val="859478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6A99E4-CA86-4E99-9BCB-E85534DC4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203158"/>
            <a:ext cx="8534400" cy="4860758"/>
          </a:xfrm>
          <a:prstGeom prst="rect">
            <a:avLst/>
          </a:prstGeom>
        </p:spPr>
      </p:pic>
      <p:sp>
        <p:nvSpPr>
          <p:cNvPr id="6" name="TextBox 5">
            <a:extLst>
              <a:ext uri="{FF2B5EF4-FFF2-40B4-BE49-F238E27FC236}">
                <a16:creationId xmlns:a16="http://schemas.microsoft.com/office/drawing/2014/main" id="{EECA6D89-B524-4345-B1E4-69DC83B3454B}"/>
              </a:ext>
            </a:extLst>
          </p:cNvPr>
          <p:cNvSpPr txBox="1"/>
          <p:nvPr/>
        </p:nvSpPr>
        <p:spPr>
          <a:xfrm>
            <a:off x="192505" y="168078"/>
            <a:ext cx="9849853" cy="830997"/>
          </a:xfrm>
          <a:prstGeom prst="rect">
            <a:avLst/>
          </a:prstGeom>
          <a:noFill/>
        </p:spPr>
        <p:txBody>
          <a:bodyPr wrap="square">
            <a:spAutoFit/>
          </a:bodyPr>
          <a:lstStyle/>
          <a:p>
            <a:r>
              <a:rPr lang="en-US" sz="4800" b="1" dirty="0">
                <a:latin typeface="Times New Roman" panose="02020603050405020304" pitchFamily="18" charset="0"/>
                <a:cs typeface="Times New Roman" panose="02020603050405020304" pitchFamily="18" charset="0"/>
              </a:rPr>
              <a:t>Yearly Sales Trend by Profit</a:t>
            </a:r>
          </a:p>
        </p:txBody>
      </p:sp>
    </p:spTree>
    <p:extLst>
      <p:ext uri="{BB962C8B-B14F-4D97-AF65-F5344CB8AC3E}">
        <p14:creationId xmlns:p14="http://schemas.microsoft.com/office/powerpoint/2010/main" val="2692067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027C8D-7DF5-4CF5-AD13-86462130A7B0}"/>
              </a:ext>
            </a:extLst>
          </p:cNvPr>
          <p:cNvSpPr txBox="1"/>
          <p:nvPr/>
        </p:nvSpPr>
        <p:spPr>
          <a:xfrm>
            <a:off x="481262" y="145975"/>
            <a:ext cx="6561221"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B0EA47D0-F9A1-4437-9A32-95C6580E36CB}"/>
              </a:ext>
            </a:extLst>
          </p:cNvPr>
          <p:cNvSpPr txBox="1"/>
          <p:nvPr/>
        </p:nvSpPr>
        <p:spPr>
          <a:xfrm>
            <a:off x="481262" y="1556084"/>
            <a:ext cx="10908633" cy="3970318"/>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1. In the top 5 units sold Cosmetics item type has the highest unit sold , 2010 – 15 k , 2012-9k, 2013-26k, 2014-7k, 2015-28k,  2016-22k, 2017-1k units sold.</a:t>
            </a:r>
          </a:p>
          <a:p>
            <a:pPr algn="just"/>
            <a:r>
              <a:rPr lang="en-US" sz="3200" dirty="0">
                <a:latin typeface="Times New Roman" panose="02020603050405020304" pitchFamily="18" charset="0"/>
                <a:cs typeface="Times New Roman" panose="02020603050405020304" pitchFamily="18" charset="0"/>
              </a:rPr>
              <a:t>2. In number of units sold by region Sub-Saharan Africa has most unit sold with 183k(35.66%).</a:t>
            </a:r>
          </a:p>
          <a:p>
            <a:pPr algn="just"/>
            <a:r>
              <a:rPr lang="en-US" sz="3200" dirty="0">
                <a:latin typeface="Times New Roman" panose="02020603050405020304" pitchFamily="18" charset="0"/>
                <a:cs typeface="Times New Roman" panose="02020603050405020304" pitchFamily="18" charset="0"/>
              </a:rPr>
              <a:t>3. In yearly profit 2012 has the highest profit with 9.2M.</a:t>
            </a:r>
          </a:p>
          <a:p>
            <a:pPr algn="just"/>
            <a:r>
              <a:rPr lang="en-US" sz="3200" dirty="0">
                <a:latin typeface="Times New Roman" panose="02020603050405020304" pitchFamily="18" charset="0"/>
                <a:cs typeface="Times New Roman" panose="02020603050405020304" pitchFamily="18" charset="0"/>
              </a:rPr>
              <a:t>4. In monthly profit February has the highest profit with 7.1M.</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530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57</TotalTime>
  <Words>297</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Corbel</vt:lpstr>
      <vt:lpstr>Times New Roman</vt:lpstr>
      <vt:lpstr>Wingdings</vt:lpstr>
      <vt:lpstr>Banded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Savio Rebello</dc:creator>
  <cp:lastModifiedBy>Savio Rebello</cp:lastModifiedBy>
  <cp:revision>1</cp:revision>
  <dcterms:created xsi:type="dcterms:W3CDTF">2024-05-02T08:25:02Z</dcterms:created>
  <dcterms:modified xsi:type="dcterms:W3CDTF">2024-05-02T09:22:53Z</dcterms:modified>
</cp:coreProperties>
</file>