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FF2E6-6EAA-44F0-A4C6-770BE5F391C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110369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2FF2E6-6EAA-44F0-A4C6-770BE5F391C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242834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2FF2E6-6EAA-44F0-A4C6-770BE5F391C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275768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2FF2E6-6EAA-44F0-A4C6-770BE5F391C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9DEAA6E-9895-431C-9A1A-C4984D8BCC4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03885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2FF2E6-6EAA-44F0-A4C6-770BE5F391C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3796490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2FF2E6-6EAA-44F0-A4C6-770BE5F391CD}"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3938965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2FF2E6-6EAA-44F0-A4C6-770BE5F391CD}"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3319605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FF2E6-6EAA-44F0-A4C6-770BE5F391C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213634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B2FF2E6-6EAA-44F0-A4C6-770BE5F391CD}" type="datetimeFigureOut">
              <a:rPr lang="en-US" smtClean="0"/>
              <a:t>5/6/2024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9DEAA6E-9895-431C-9A1A-C4984D8BCC4C}" type="slidenum">
              <a:rPr lang="en-US" smtClean="0"/>
              <a:t>‹#›</a:t>
            </a:fld>
            <a:endParaRPr lang="en-US"/>
          </a:p>
        </p:txBody>
      </p:sp>
    </p:spTree>
    <p:extLst>
      <p:ext uri="{BB962C8B-B14F-4D97-AF65-F5344CB8AC3E}">
        <p14:creationId xmlns:p14="http://schemas.microsoft.com/office/powerpoint/2010/main" val="93349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FF2E6-6EAA-44F0-A4C6-770BE5F391C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398426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FF2E6-6EAA-44F0-A4C6-770BE5F391C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200777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FF2E6-6EAA-44F0-A4C6-770BE5F391C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54983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FF2E6-6EAA-44F0-A4C6-770BE5F391CD}"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234714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FF2E6-6EAA-44F0-A4C6-770BE5F391CD}"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75697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B2FF2E6-6EAA-44F0-A4C6-770BE5F391CD}"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24011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2FF2E6-6EAA-44F0-A4C6-770BE5F391C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101851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2FF2E6-6EAA-44F0-A4C6-770BE5F391C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A6E-9895-431C-9A1A-C4984D8BCC4C}" type="slidenum">
              <a:rPr lang="en-US" smtClean="0"/>
              <a:t>‹#›</a:t>
            </a:fld>
            <a:endParaRPr lang="en-US"/>
          </a:p>
        </p:txBody>
      </p:sp>
    </p:spTree>
    <p:extLst>
      <p:ext uri="{BB962C8B-B14F-4D97-AF65-F5344CB8AC3E}">
        <p14:creationId xmlns:p14="http://schemas.microsoft.com/office/powerpoint/2010/main" val="39387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2FF2E6-6EAA-44F0-A4C6-770BE5F391CD}" type="datetimeFigureOut">
              <a:rPr lang="en-US" smtClean="0"/>
              <a:t>5/6/2024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9DEAA6E-9895-431C-9A1A-C4984D8BCC4C}" type="slidenum">
              <a:rPr lang="en-US" smtClean="0"/>
              <a:t>‹#›</a:t>
            </a:fld>
            <a:endParaRPr lang="en-US"/>
          </a:p>
        </p:txBody>
      </p:sp>
    </p:spTree>
    <p:extLst>
      <p:ext uri="{BB962C8B-B14F-4D97-AF65-F5344CB8AC3E}">
        <p14:creationId xmlns:p14="http://schemas.microsoft.com/office/powerpoint/2010/main" val="27404538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D5E5BC-2CB7-4933-BE83-8A3D6C9CE65A}"/>
              </a:ext>
            </a:extLst>
          </p:cNvPr>
          <p:cNvSpPr txBox="1"/>
          <p:nvPr/>
        </p:nvSpPr>
        <p:spPr>
          <a:xfrm>
            <a:off x="370002" y="2982740"/>
            <a:ext cx="776533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Crop Production Analysis in India</a:t>
            </a:r>
          </a:p>
        </p:txBody>
      </p:sp>
      <p:sp>
        <p:nvSpPr>
          <p:cNvPr id="6" name="TextBox 5">
            <a:extLst>
              <a:ext uri="{FF2B5EF4-FFF2-40B4-BE49-F238E27FC236}">
                <a16:creationId xmlns:a16="http://schemas.microsoft.com/office/drawing/2014/main" id="{D1FB02F8-AD8E-4C70-85BE-8FAC37198BC0}"/>
              </a:ext>
            </a:extLst>
          </p:cNvPr>
          <p:cNvSpPr txBox="1"/>
          <p:nvPr/>
        </p:nvSpPr>
        <p:spPr>
          <a:xfrm>
            <a:off x="9285402" y="2894029"/>
            <a:ext cx="3384224"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By- Savio      </a:t>
            </a:r>
          </a:p>
          <a:p>
            <a:r>
              <a:rPr lang="en-US" sz="4000" dirty="0">
                <a:latin typeface="Times New Roman" panose="02020603050405020304" pitchFamily="18" charset="0"/>
                <a:cs typeface="Times New Roman" panose="02020603050405020304" pitchFamily="18" charset="0"/>
              </a:rPr>
              <a:t>       Rebello</a:t>
            </a:r>
          </a:p>
        </p:txBody>
      </p:sp>
    </p:spTree>
    <p:extLst>
      <p:ext uri="{BB962C8B-B14F-4D97-AF65-F5344CB8AC3E}">
        <p14:creationId xmlns:p14="http://schemas.microsoft.com/office/powerpoint/2010/main" val="25349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790D5E-57D6-40B6-8D71-74D9BDA7CC7A}"/>
              </a:ext>
            </a:extLst>
          </p:cNvPr>
          <p:cNvSpPr txBox="1"/>
          <p:nvPr/>
        </p:nvSpPr>
        <p:spPr>
          <a:xfrm>
            <a:off x="4572001" y="876691"/>
            <a:ext cx="585404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Objective</a:t>
            </a:r>
          </a:p>
        </p:txBody>
      </p:sp>
      <p:sp>
        <p:nvSpPr>
          <p:cNvPr id="4" name="TextBox 3">
            <a:extLst>
              <a:ext uri="{FF2B5EF4-FFF2-40B4-BE49-F238E27FC236}">
                <a16:creationId xmlns:a16="http://schemas.microsoft.com/office/drawing/2014/main" id="{2928F60C-68B7-40E8-92BA-C0AC6B8ED50A}"/>
              </a:ext>
            </a:extLst>
          </p:cNvPr>
          <p:cNvSpPr txBox="1"/>
          <p:nvPr/>
        </p:nvSpPr>
        <p:spPr>
          <a:xfrm>
            <a:off x="1604915" y="1918257"/>
            <a:ext cx="8660876" cy="2554545"/>
          </a:xfrm>
          <a:prstGeom prst="rect">
            <a:avLst/>
          </a:prstGeom>
          <a:noFill/>
        </p:spPr>
        <p:txBody>
          <a:bodyPr wrap="square">
            <a:spAutoFit/>
          </a:bodyPr>
          <a:lstStyle/>
          <a:p>
            <a:pPr algn="just"/>
            <a:r>
              <a:rPr lang="en-US" sz="2000" i="0" dirty="0">
                <a:effectLst/>
                <a:latin typeface="Times New Roman" panose="02020603050405020304" pitchFamily="18" charset="0"/>
                <a:cs typeface="Times New Roman" panose="02020603050405020304" pitchFamily="18" charset="0"/>
              </a:rPr>
              <a:t>The objective of this project is to leverage advancements in the Future Internet to develop a novel Business-to-Business collaboration platform within the agri-food sector. This platform aims to enhance collaboration among stakeholders across various business domains in the agriculture supply chain. By harnessing a vast dataset on crop production in India spanning multiple years, the goal is to utilize predictive analytics to forecast crop production accurately. Additionally, the project seeks to uncover significant insights by identifying key indicators and metrics that influence crop production trends.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91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D21A1-CD33-4434-B95D-799AB91C2F82}"/>
              </a:ext>
            </a:extLst>
          </p:cNvPr>
          <p:cNvSpPr txBox="1"/>
          <p:nvPr/>
        </p:nvSpPr>
        <p:spPr>
          <a:xfrm>
            <a:off x="3450210" y="358218"/>
            <a:ext cx="4685122"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C4170CCF-71E8-4C42-9B7D-33A05A84311E}"/>
              </a:ext>
            </a:extLst>
          </p:cNvPr>
          <p:cNvSpPr txBox="1"/>
          <p:nvPr/>
        </p:nvSpPr>
        <p:spPr>
          <a:xfrm>
            <a:off x="1388097" y="1687673"/>
            <a:ext cx="8981387"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This dataset provides a huge amount of information on crop production in India ranging from several years. Based on the Information the ultimate goal would be to predict crop production and find important insights highlighting key indicators and metrics that influence crop production. Make views and dashboards first and also make a story out of it</a:t>
            </a:r>
          </a:p>
        </p:txBody>
      </p:sp>
    </p:spTree>
    <p:extLst>
      <p:ext uri="{BB962C8B-B14F-4D97-AF65-F5344CB8AC3E}">
        <p14:creationId xmlns:p14="http://schemas.microsoft.com/office/powerpoint/2010/main" val="367743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46E38-FBE4-4B04-995D-3575C24BAF5E}"/>
              </a:ext>
            </a:extLst>
          </p:cNvPr>
          <p:cNvSpPr txBox="1"/>
          <p:nvPr/>
        </p:nvSpPr>
        <p:spPr>
          <a:xfrm>
            <a:off x="622169" y="414780"/>
            <a:ext cx="5156462"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Key Insights</a:t>
            </a:r>
          </a:p>
        </p:txBody>
      </p:sp>
      <p:pic>
        <p:nvPicPr>
          <p:cNvPr id="4" name="Picture 3">
            <a:extLst>
              <a:ext uri="{FF2B5EF4-FFF2-40B4-BE49-F238E27FC236}">
                <a16:creationId xmlns:a16="http://schemas.microsoft.com/office/drawing/2014/main" id="{D36B2501-5DA3-4607-B91D-F2C1BF8B6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5" y="2615519"/>
            <a:ext cx="2798836" cy="1513420"/>
          </a:xfrm>
          <a:prstGeom prst="rect">
            <a:avLst/>
          </a:prstGeom>
        </p:spPr>
      </p:pic>
      <p:pic>
        <p:nvPicPr>
          <p:cNvPr id="6" name="Picture 5">
            <a:extLst>
              <a:ext uri="{FF2B5EF4-FFF2-40B4-BE49-F238E27FC236}">
                <a16:creationId xmlns:a16="http://schemas.microsoft.com/office/drawing/2014/main" id="{CFE232DC-0828-41D3-AF24-132B9DEA9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249" y="2615519"/>
            <a:ext cx="2798836" cy="1506700"/>
          </a:xfrm>
          <a:prstGeom prst="rect">
            <a:avLst/>
          </a:prstGeom>
        </p:spPr>
      </p:pic>
      <p:pic>
        <p:nvPicPr>
          <p:cNvPr id="8" name="Picture 7">
            <a:extLst>
              <a:ext uri="{FF2B5EF4-FFF2-40B4-BE49-F238E27FC236}">
                <a16:creationId xmlns:a16="http://schemas.microsoft.com/office/drawing/2014/main" id="{193ABB2D-DDA3-4ABE-8516-B019DFF83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1566" y="2580515"/>
            <a:ext cx="2589382" cy="1517787"/>
          </a:xfrm>
          <a:prstGeom prst="rect">
            <a:avLst/>
          </a:prstGeom>
        </p:spPr>
      </p:pic>
    </p:spTree>
    <p:extLst>
      <p:ext uri="{BB962C8B-B14F-4D97-AF65-F5344CB8AC3E}">
        <p14:creationId xmlns:p14="http://schemas.microsoft.com/office/powerpoint/2010/main" val="132747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610E91-830A-4CC1-AC19-4FEF3B64E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937" y="1603904"/>
            <a:ext cx="6796805" cy="4165299"/>
          </a:xfrm>
          <a:prstGeom prst="rect">
            <a:avLst/>
          </a:prstGeom>
        </p:spPr>
      </p:pic>
      <p:sp>
        <p:nvSpPr>
          <p:cNvPr id="4" name="TextBox 3">
            <a:extLst>
              <a:ext uri="{FF2B5EF4-FFF2-40B4-BE49-F238E27FC236}">
                <a16:creationId xmlns:a16="http://schemas.microsoft.com/office/drawing/2014/main" id="{39701533-B766-4EFD-8EE8-747292209E1B}"/>
              </a:ext>
            </a:extLst>
          </p:cNvPr>
          <p:cNvSpPr txBox="1"/>
          <p:nvPr/>
        </p:nvSpPr>
        <p:spPr>
          <a:xfrm>
            <a:off x="452487" y="273377"/>
            <a:ext cx="642908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Crop Production by top 3 states</a:t>
            </a:r>
          </a:p>
        </p:txBody>
      </p:sp>
    </p:spTree>
    <p:extLst>
      <p:ext uri="{BB962C8B-B14F-4D97-AF65-F5344CB8AC3E}">
        <p14:creationId xmlns:p14="http://schemas.microsoft.com/office/powerpoint/2010/main" val="208736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85A8C-6C1B-4395-893D-32FDA41B8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519" y="1451729"/>
            <a:ext cx="7037774" cy="4411744"/>
          </a:xfrm>
          <a:prstGeom prst="rect">
            <a:avLst/>
          </a:prstGeom>
        </p:spPr>
      </p:pic>
      <p:sp>
        <p:nvSpPr>
          <p:cNvPr id="5" name="TextBox 4">
            <a:extLst>
              <a:ext uri="{FF2B5EF4-FFF2-40B4-BE49-F238E27FC236}">
                <a16:creationId xmlns:a16="http://schemas.microsoft.com/office/drawing/2014/main" id="{D05D2FEA-681E-4E4B-B314-80FD7D8283F9}"/>
              </a:ext>
            </a:extLst>
          </p:cNvPr>
          <p:cNvSpPr txBox="1"/>
          <p:nvPr/>
        </p:nvSpPr>
        <p:spPr>
          <a:xfrm>
            <a:off x="417136" y="380942"/>
            <a:ext cx="784074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Crop Production by top 3 district</a:t>
            </a:r>
          </a:p>
        </p:txBody>
      </p:sp>
    </p:spTree>
    <p:extLst>
      <p:ext uri="{BB962C8B-B14F-4D97-AF65-F5344CB8AC3E}">
        <p14:creationId xmlns:p14="http://schemas.microsoft.com/office/powerpoint/2010/main" val="201566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99F5F6-48B7-4DB7-87BC-BFFE55ED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68" y="1480008"/>
            <a:ext cx="7584909" cy="4308050"/>
          </a:xfrm>
          <a:prstGeom prst="rect">
            <a:avLst/>
          </a:prstGeom>
        </p:spPr>
      </p:pic>
      <p:sp>
        <p:nvSpPr>
          <p:cNvPr id="4" name="TextBox 3">
            <a:extLst>
              <a:ext uri="{FF2B5EF4-FFF2-40B4-BE49-F238E27FC236}">
                <a16:creationId xmlns:a16="http://schemas.microsoft.com/office/drawing/2014/main" id="{BD097AFC-A45F-4085-AB9B-9BC741B1DB60}"/>
              </a:ext>
            </a:extLst>
          </p:cNvPr>
          <p:cNvSpPr txBox="1"/>
          <p:nvPr/>
        </p:nvSpPr>
        <p:spPr>
          <a:xfrm>
            <a:off x="358219" y="348792"/>
            <a:ext cx="563722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Production Trends by Year</a:t>
            </a:r>
          </a:p>
        </p:txBody>
      </p:sp>
    </p:spTree>
    <p:extLst>
      <p:ext uri="{BB962C8B-B14F-4D97-AF65-F5344CB8AC3E}">
        <p14:creationId xmlns:p14="http://schemas.microsoft.com/office/powerpoint/2010/main" val="133322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49F8B4-EED5-414B-939F-069AD1208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219" y="1559580"/>
            <a:ext cx="5762136" cy="4277708"/>
          </a:xfrm>
          <a:prstGeom prst="rect">
            <a:avLst/>
          </a:prstGeom>
        </p:spPr>
      </p:pic>
      <p:sp>
        <p:nvSpPr>
          <p:cNvPr id="4" name="TextBox 3">
            <a:extLst>
              <a:ext uri="{FF2B5EF4-FFF2-40B4-BE49-F238E27FC236}">
                <a16:creationId xmlns:a16="http://schemas.microsoft.com/office/drawing/2014/main" id="{E03737A5-D331-4EC1-91F8-04A208D63818}"/>
              </a:ext>
            </a:extLst>
          </p:cNvPr>
          <p:cNvSpPr txBox="1"/>
          <p:nvPr/>
        </p:nvSpPr>
        <p:spPr>
          <a:xfrm>
            <a:off x="471340" y="273377"/>
            <a:ext cx="752259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Total Production by Season</a:t>
            </a:r>
          </a:p>
        </p:txBody>
      </p:sp>
    </p:spTree>
    <p:extLst>
      <p:ext uri="{BB962C8B-B14F-4D97-AF65-F5344CB8AC3E}">
        <p14:creationId xmlns:p14="http://schemas.microsoft.com/office/powerpoint/2010/main" val="126980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DE950-2D2C-488E-9209-9E2CD96122E1}"/>
              </a:ext>
            </a:extLst>
          </p:cNvPr>
          <p:cNvSpPr txBox="1"/>
          <p:nvPr/>
        </p:nvSpPr>
        <p:spPr>
          <a:xfrm>
            <a:off x="481262" y="145975"/>
            <a:ext cx="6561221"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2B4C9ADF-E21F-4549-AE0C-40808B404E85}"/>
              </a:ext>
            </a:extLst>
          </p:cNvPr>
          <p:cNvSpPr txBox="1"/>
          <p:nvPr/>
        </p:nvSpPr>
        <p:spPr>
          <a:xfrm>
            <a:off x="481262" y="2197768"/>
            <a:ext cx="10956759" cy="3816429"/>
          </a:xfrm>
          <a:prstGeom prst="rect">
            <a:avLst/>
          </a:prstGeom>
          <a:noFill/>
        </p:spPr>
        <p:txBody>
          <a:bodyPr wrap="square" rtlCol="0">
            <a:spAutoFit/>
          </a:bodyPr>
          <a:lstStyle/>
          <a:p>
            <a:pPr marL="342900" indent="-342900">
              <a:buAutoNum type="arabicPeriod"/>
            </a:pPr>
            <a:r>
              <a:rPr lang="en-US" sz="3200" dirty="0">
                <a:latin typeface="Times New Roman" panose="02020603050405020304" pitchFamily="18" charset="0"/>
                <a:cs typeface="Times New Roman" panose="02020603050405020304" pitchFamily="18" charset="0"/>
              </a:rPr>
              <a:t>In top 3 production state Uttar Pradesh is the highest crop production state with 33k</a:t>
            </a:r>
          </a:p>
          <a:p>
            <a:pPr marL="342900" indent="-342900">
              <a:buAutoNum type="arabicPeriod"/>
            </a:pPr>
            <a:r>
              <a:rPr lang="en-US" sz="3200" dirty="0">
                <a:latin typeface="Times New Roman" panose="02020603050405020304" pitchFamily="18" charset="0"/>
                <a:cs typeface="Times New Roman" panose="02020603050405020304" pitchFamily="18" charset="0"/>
              </a:rPr>
              <a:t>In top 3 production district </a:t>
            </a:r>
            <a:r>
              <a:rPr lang="en-US" sz="3200" dirty="0" err="1">
                <a:latin typeface="Times New Roman" panose="02020603050405020304" pitchFamily="18" charset="0"/>
                <a:cs typeface="Times New Roman" panose="02020603050405020304" pitchFamily="18" charset="0"/>
              </a:rPr>
              <a:t>Tumkur</a:t>
            </a:r>
            <a:r>
              <a:rPr lang="en-US" sz="3200" dirty="0">
                <a:latin typeface="Times New Roman" panose="02020603050405020304" pitchFamily="18" charset="0"/>
                <a:cs typeface="Times New Roman" panose="02020603050405020304" pitchFamily="18" charset="0"/>
              </a:rPr>
              <a:t> has  the highest crop production</a:t>
            </a:r>
          </a:p>
          <a:p>
            <a:pPr marL="342900" indent="-342900">
              <a:buAutoNum type="arabicPeriod"/>
            </a:pPr>
            <a:r>
              <a:rPr lang="en-US" sz="3200" dirty="0">
                <a:latin typeface="Times New Roman" panose="02020603050405020304" pitchFamily="18" charset="0"/>
                <a:cs typeface="Times New Roman" panose="02020603050405020304" pitchFamily="18" charset="0"/>
              </a:rPr>
              <a:t>In crop production by year 2011 has the highest with 14.3 bn </a:t>
            </a:r>
          </a:p>
          <a:p>
            <a:pPr marL="342900" indent="-342900">
              <a:buAutoNum type="arabicPeriod"/>
            </a:pPr>
            <a:r>
              <a:rPr lang="en-US" sz="3200" dirty="0">
                <a:latin typeface="Times New Roman" panose="02020603050405020304" pitchFamily="18" charset="0"/>
                <a:cs typeface="Times New Roman" panose="02020603050405020304" pitchFamily="18" charset="0"/>
              </a:rPr>
              <a:t>In the pie chart  95% of crop production is done whole year with 134.42 bn</a:t>
            </a:r>
          </a:p>
          <a:p>
            <a:pPr marL="342900" indent="-342900">
              <a:buAutoNum type="arabicPeriod"/>
            </a:pPr>
            <a:endParaRPr lang="en-US" dirty="0"/>
          </a:p>
        </p:txBody>
      </p:sp>
    </p:spTree>
    <p:extLst>
      <p:ext uri="{BB962C8B-B14F-4D97-AF65-F5344CB8AC3E}">
        <p14:creationId xmlns:p14="http://schemas.microsoft.com/office/powerpoint/2010/main" val="250433037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47</TotalTime>
  <Words>314</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Savio Rebello</dc:creator>
  <cp:lastModifiedBy>Savio Rebello</cp:lastModifiedBy>
  <cp:revision>2</cp:revision>
  <dcterms:created xsi:type="dcterms:W3CDTF">2024-05-03T06:54:39Z</dcterms:created>
  <dcterms:modified xsi:type="dcterms:W3CDTF">2024-05-06T16:14:54Z</dcterms:modified>
</cp:coreProperties>
</file>