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58" r:id="rId6"/>
    <p:sldId id="260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EB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5/20/2024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500965-598A-45DD-B8A4-4D9A6A0365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MX" sz="7200" dirty="0"/>
              <a:t>PMBOK</a:t>
            </a:r>
            <a:br>
              <a:rPr lang="es-MX" sz="7200" dirty="0"/>
            </a:br>
            <a:endParaRPr lang="es-MX" sz="72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471EEB-C65B-47C7-8299-ACD86013F0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Juan Pablo Ramírez Navarro</a:t>
            </a:r>
          </a:p>
        </p:txBody>
      </p:sp>
    </p:spTree>
    <p:extLst>
      <p:ext uri="{BB962C8B-B14F-4D97-AF65-F5344CB8AC3E}">
        <p14:creationId xmlns:p14="http://schemas.microsoft.com/office/powerpoint/2010/main" val="493124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AD8133-BD35-4FD1-8697-87068805F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 PMBOK?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4B4651F-5200-4E86-93A7-B0A6B4AD1363}"/>
              </a:ext>
            </a:extLst>
          </p:cNvPr>
          <p:cNvSpPr txBox="1"/>
          <p:nvPr/>
        </p:nvSpPr>
        <p:spPr>
          <a:xfrm>
            <a:off x="810000" y="2818701"/>
            <a:ext cx="105719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PMBOK (Project Managment Body of Knowledege/Cuerpo de Conocimiento de Gestión de Proyectos) es una guía exhaustiva y colección completa de procesos, practicas recomendadas, terminologías y directrices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7258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8730BB-8411-4CE6-A89F-3D98C62F7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¿Para qué sirve y qué importancia tiene PMBOK?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A39961-24D9-4924-8217-52AD5ECF1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Describe el conocimiento fundamental y las prácticas que se consideran ampliamente aceptadas y efectivas en la gestión de proyectos</a:t>
            </a:r>
          </a:p>
        </p:txBody>
      </p:sp>
    </p:spTree>
    <p:extLst>
      <p:ext uri="{BB962C8B-B14F-4D97-AF65-F5344CB8AC3E}">
        <p14:creationId xmlns:p14="http://schemas.microsoft.com/office/powerpoint/2010/main" val="1019071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10A344-E3E8-4558-A63C-BC5F20335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ESTRUCTURA DE PMBOK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63366F-191D-4FDC-AB29-8C67A5981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7C6670F-3861-490A-8CD1-9A9FD4C83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4758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8D49742-43DE-42E7-8682-13ABC79636A2}"/>
              </a:ext>
            </a:extLst>
          </p:cNvPr>
          <p:cNvSpPr txBox="1"/>
          <p:nvPr/>
        </p:nvSpPr>
        <p:spPr>
          <a:xfrm>
            <a:off x="4186106" y="364028"/>
            <a:ext cx="34730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b="1" dirty="0"/>
              <a:t>FASES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BB7A806-FF37-4B36-9345-C06FC90115D4}"/>
              </a:ext>
            </a:extLst>
          </p:cNvPr>
          <p:cNvSpPr/>
          <p:nvPr/>
        </p:nvSpPr>
        <p:spPr>
          <a:xfrm>
            <a:off x="212519" y="543471"/>
            <a:ext cx="2659311" cy="1377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/>
              <a:t>INICIACIÓN</a:t>
            </a:r>
            <a:endParaRPr lang="es-MX" sz="1600" b="1" dirty="0"/>
          </a:p>
          <a:p>
            <a:pPr algn="just"/>
            <a:r>
              <a:rPr lang="es-MX" sz="1200" dirty="0"/>
              <a:t>Se define en que consistirá el proyecto, se expone la justificación de manera clara y se aprueba una vez que la viabilidad y el valor del plan se consideran pertinentes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BA439BA-8507-4A25-BAAC-0C0D2B258934}"/>
              </a:ext>
            </a:extLst>
          </p:cNvPr>
          <p:cNvSpPr/>
          <p:nvPr/>
        </p:nvSpPr>
        <p:spPr>
          <a:xfrm>
            <a:off x="2382213" y="4150246"/>
            <a:ext cx="2375481" cy="1573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/>
              <a:t>PLANIFICACIÓN</a:t>
            </a:r>
          </a:p>
          <a:p>
            <a:pPr algn="just"/>
            <a:r>
              <a:rPr lang="es-MX" sz="1200" dirty="0"/>
              <a:t>Tiene como  finalidad que los integrantes tengan una dirección para conseguir los resultados finales, también se presentan posibles escenarios negativos que podrían ocurrir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B8A4ABD-BAC7-4925-A448-7F631543CF2D}"/>
              </a:ext>
            </a:extLst>
          </p:cNvPr>
          <p:cNvSpPr/>
          <p:nvPr/>
        </p:nvSpPr>
        <p:spPr>
          <a:xfrm>
            <a:off x="4869287" y="1921079"/>
            <a:ext cx="2560043" cy="1345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/>
              <a:t>EJECUCIÓN</a:t>
            </a:r>
            <a:endParaRPr lang="es-MX" b="1" dirty="0"/>
          </a:p>
          <a:p>
            <a:pPr algn="just"/>
            <a:r>
              <a:rPr lang="es-MX" sz="1200" dirty="0"/>
              <a:t>Se implementa el proyecto y se explican las responsabilidades y objetivos a los integrantes, así todos saben la importancia de su trabajo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46DFF9A-3B9E-45D2-B3B2-613CB13DCB24}"/>
              </a:ext>
            </a:extLst>
          </p:cNvPr>
          <p:cNvSpPr/>
          <p:nvPr/>
        </p:nvSpPr>
        <p:spPr>
          <a:xfrm>
            <a:off x="8949290" y="926663"/>
            <a:ext cx="2539071" cy="1781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/>
              <a:t>SEGUIMIENTO Y CONTROL</a:t>
            </a:r>
          </a:p>
          <a:p>
            <a:pPr algn="just"/>
            <a:r>
              <a:rPr lang="es-MX" sz="1200" dirty="0"/>
              <a:t>Ayuda para actuar en caso de que se presente un problema o sirve para mejorar u optimizar un proceso. También permite adelantarse a malas noticias y aprovechar las oportunidades que se ofrezcan.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AB500B3-3EE0-454D-B7D4-55783C9EE6B2}"/>
              </a:ext>
            </a:extLst>
          </p:cNvPr>
          <p:cNvSpPr/>
          <p:nvPr/>
        </p:nvSpPr>
        <p:spPr>
          <a:xfrm>
            <a:off x="10206603" y="4150246"/>
            <a:ext cx="1821963" cy="2237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/>
              <a:t>CIERRE</a:t>
            </a:r>
            <a:endParaRPr lang="es-MX" b="1" dirty="0"/>
          </a:p>
          <a:p>
            <a:pPr algn="just"/>
            <a:r>
              <a:rPr lang="es-MX" sz="1200" dirty="0"/>
              <a:t>Es posible presentar el proyecto al cliente así como los informes, reportes, etc.</a:t>
            </a:r>
          </a:p>
          <a:p>
            <a:pPr algn="just"/>
            <a:r>
              <a:rPr lang="es-MX" sz="1200" dirty="0"/>
              <a:t>Los equipos pueden aprovechar para analizar el desarrollo del trabajo y así aprender para proyectos futuros.</a:t>
            </a:r>
          </a:p>
        </p:txBody>
      </p:sp>
      <p:sp>
        <p:nvSpPr>
          <p:cNvPr id="11" name="Flecha: curvada hacia la derecha 10">
            <a:extLst>
              <a:ext uri="{FF2B5EF4-FFF2-40B4-BE49-F238E27FC236}">
                <a16:creationId xmlns:a16="http://schemas.microsoft.com/office/drawing/2014/main" id="{FE7E6AC6-0A3C-4F26-8E83-A4BDF7BD78BE}"/>
              </a:ext>
            </a:extLst>
          </p:cNvPr>
          <p:cNvSpPr/>
          <p:nvPr/>
        </p:nvSpPr>
        <p:spPr>
          <a:xfrm rot="20264628">
            <a:off x="1216160" y="2056389"/>
            <a:ext cx="702505" cy="2579221"/>
          </a:xfrm>
          <a:prstGeom prst="curvedRightArrow">
            <a:avLst/>
          </a:prstGeom>
          <a:solidFill>
            <a:srgbClr val="31EB97"/>
          </a:solidFill>
          <a:ln>
            <a:solidFill>
              <a:srgbClr val="31EB97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2" name="Flecha: curvada hacia la derecha 11">
            <a:extLst>
              <a:ext uri="{FF2B5EF4-FFF2-40B4-BE49-F238E27FC236}">
                <a16:creationId xmlns:a16="http://schemas.microsoft.com/office/drawing/2014/main" id="{5AFD4C3D-4699-4B93-AAD2-CF060E1FB756}"/>
              </a:ext>
            </a:extLst>
          </p:cNvPr>
          <p:cNvSpPr/>
          <p:nvPr/>
        </p:nvSpPr>
        <p:spPr>
          <a:xfrm rot="13128067">
            <a:off x="5594088" y="3170583"/>
            <a:ext cx="592090" cy="2404327"/>
          </a:xfrm>
          <a:prstGeom prst="curvedRightArrow">
            <a:avLst/>
          </a:prstGeom>
          <a:solidFill>
            <a:srgbClr val="31EB97"/>
          </a:solidFill>
          <a:ln>
            <a:solidFill>
              <a:srgbClr val="31EB97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4" name="Flecha: curvada hacia la derecha 13">
            <a:extLst>
              <a:ext uri="{FF2B5EF4-FFF2-40B4-BE49-F238E27FC236}">
                <a16:creationId xmlns:a16="http://schemas.microsoft.com/office/drawing/2014/main" id="{9F1E52B1-0441-4DE8-8D24-05209F7F5BE6}"/>
              </a:ext>
            </a:extLst>
          </p:cNvPr>
          <p:cNvSpPr/>
          <p:nvPr/>
        </p:nvSpPr>
        <p:spPr>
          <a:xfrm rot="14566731" flipH="1">
            <a:off x="7639698" y="-233437"/>
            <a:ext cx="585724" cy="2468502"/>
          </a:xfrm>
          <a:prstGeom prst="curvedRightArrow">
            <a:avLst/>
          </a:prstGeom>
          <a:solidFill>
            <a:srgbClr val="31EB97"/>
          </a:solidFill>
          <a:ln>
            <a:solidFill>
              <a:srgbClr val="31EB97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6" name="Flecha: curvada hacia la derecha 15">
            <a:extLst>
              <a:ext uri="{FF2B5EF4-FFF2-40B4-BE49-F238E27FC236}">
                <a16:creationId xmlns:a16="http://schemas.microsoft.com/office/drawing/2014/main" id="{48642A94-7B29-4424-B301-4527CB63CF81}"/>
              </a:ext>
            </a:extLst>
          </p:cNvPr>
          <p:cNvSpPr/>
          <p:nvPr/>
        </p:nvSpPr>
        <p:spPr>
          <a:xfrm rot="20398932">
            <a:off x="9258787" y="2885218"/>
            <a:ext cx="603635" cy="1914805"/>
          </a:xfrm>
          <a:prstGeom prst="curvedRightArrow">
            <a:avLst/>
          </a:prstGeom>
          <a:solidFill>
            <a:srgbClr val="31EB97"/>
          </a:solidFill>
          <a:ln>
            <a:solidFill>
              <a:srgbClr val="31EB97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071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28CA97-1F84-4514-8FB8-58511E166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Areas</a:t>
            </a:r>
            <a:r>
              <a:rPr lang="es-MX" dirty="0"/>
              <a:t> de conocimiento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B49B5F-AEA1-48B7-B674-7C27EECB2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8444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09227D-07B5-4499-B114-7803E7DE5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Gestiones 1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6FD3D6-3247-434F-8644-BEDB67D224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3605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53EE0-7E46-4B1D-A37C-7ECD4DB5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Gestiones 2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221EC8-9775-478A-BE69-B0649B9CB8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8C09838-C168-410F-9DAC-8CD484CA59F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86338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38</TotalTime>
  <Words>235</Words>
  <Application>Microsoft Office PowerPoint</Application>
  <PresentationFormat>Panorámica</PresentationFormat>
  <Paragraphs>24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Century Gothic</vt:lpstr>
      <vt:lpstr>Wingdings 2</vt:lpstr>
      <vt:lpstr>Citable</vt:lpstr>
      <vt:lpstr>PMBOK </vt:lpstr>
      <vt:lpstr>¿Qué es PMBOK?</vt:lpstr>
      <vt:lpstr>¿Para qué sirve y qué importancia tiene PMBOK?</vt:lpstr>
      <vt:lpstr>ESTRUCTURA DE PMBOK</vt:lpstr>
      <vt:lpstr>Presentación de PowerPoint</vt:lpstr>
      <vt:lpstr>Areas de conocimiento</vt:lpstr>
      <vt:lpstr>Gestiones 1</vt:lpstr>
      <vt:lpstr>Gestiones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PMBOK</dc:title>
  <dc:creator>Juan Pablo Navarro</dc:creator>
  <cp:lastModifiedBy>Juan Pablo Navarro</cp:lastModifiedBy>
  <cp:revision>8</cp:revision>
  <dcterms:created xsi:type="dcterms:W3CDTF">2024-05-20T22:23:01Z</dcterms:created>
  <dcterms:modified xsi:type="dcterms:W3CDTF">2024-05-20T23:01:20Z</dcterms:modified>
</cp:coreProperties>
</file>