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6858000" cy="9144000"/>
  <p:embeddedFontLst>
    <p:embeddedFont>
      <p:font typeface="Arial Bold" panose="020B0704020202020204" pitchFamily="34" charset="0"/>
      <p:regular r:id="rId10"/>
      <p:bold r:id="rId11"/>
    </p:embeddedFont>
    <p:embeddedFont>
      <p:font typeface="Arvo" panose="020B0604020202020204" charset="0"/>
      <p:regular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Bold" charset="0"/>
      <p:regular r:id="rId17"/>
    </p:embeddedFont>
    <p:embeddedFont>
      <p:font typeface="Lato Heavy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113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sv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sv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sv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emf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364" y="2895587"/>
            <a:ext cx="8535684" cy="730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4226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Marketing Mix Analysis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609600" y="517236"/>
            <a:ext cx="722683" cy="639322"/>
            <a:chOff x="0" y="0"/>
            <a:chExt cx="5712460" cy="4405630"/>
          </a:xfrm>
        </p:grpSpPr>
        <p:sp>
          <p:nvSpPr>
            <p:cNvPr id="4" name="Freeform 4"/>
            <p:cNvSpPr/>
            <p:nvPr/>
          </p:nvSpPr>
          <p:spPr>
            <a:xfrm>
              <a:off x="308078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308078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08078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08078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08078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08078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87453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87453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87453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87453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87453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7453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464542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64542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464542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464542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46454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6454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543917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543917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543917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543917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543917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543917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-6649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-6649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-6649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-6649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-5316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-5316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78583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78583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78583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78583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790924" y="3315953"/>
              <a:ext cx="272745" cy="281567"/>
            </a:xfrm>
            <a:custGeom>
              <a:avLst/>
              <a:gdLst/>
              <a:ahLst/>
              <a:cxnLst/>
              <a:rect l="l" t="t" r="r" b="b"/>
              <a:pathLst>
                <a:path w="272745" h="281567">
                  <a:moveTo>
                    <a:pt x="1835" y="136288"/>
                  </a:moveTo>
                  <a:cubicBezTo>
                    <a:pt x="0" y="184056"/>
                    <a:pt x="24117" y="229159"/>
                    <a:pt x="65049" y="254507"/>
                  </a:cubicBezTo>
                  <a:cubicBezTo>
                    <a:pt x="105981" y="279854"/>
                    <a:pt x="157465" y="281567"/>
                    <a:pt x="199991" y="258996"/>
                  </a:cubicBezTo>
                  <a:cubicBezTo>
                    <a:pt x="242517" y="236426"/>
                    <a:pt x="269579" y="193026"/>
                    <a:pt x="270923" y="145241"/>
                  </a:cubicBezTo>
                  <a:cubicBezTo>
                    <a:pt x="272745" y="97483"/>
                    <a:pt x="248626" y="52394"/>
                    <a:pt x="207701" y="27055"/>
                  </a:cubicBezTo>
                  <a:cubicBezTo>
                    <a:pt x="166776" y="1715"/>
                    <a:pt x="115305" y="0"/>
                    <a:pt x="72785" y="22559"/>
                  </a:cubicBezTo>
                  <a:cubicBezTo>
                    <a:pt x="30264" y="45118"/>
                    <a:pt x="3196" y="88501"/>
                    <a:pt x="1835" y="136275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790029" y="4129715"/>
              <a:ext cx="273318" cy="283221"/>
            </a:xfrm>
            <a:custGeom>
              <a:avLst/>
              <a:gdLst/>
              <a:ahLst/>
              <a:cxnLst/>
              <a:rect l="l" t="t" r="r" b="b"/>
              <a:pathLst>
                <a:path w="273318" h="283221">
                  <a:moveTo>
                    <a:pt x="2121" y="137129"/>
                  </a:moveTo>
                  <a:cubicBezTo>
                    <a:pt x="0" y="185067"/>
                    <a:pt x="24043" y="230454"/>
                    <a:pt x="65080" y="255976"/>
                  </a:cubicBezTo>
                  <a:cubicBezTo>
                    <a:pt x="106117" y="281499"/>
                    <a:pt x="157819" y="283222"/>
                    <a:pt x="200464" y="260488"/>
                  </a:cubicBezTo>
                  <a:cubicBezTo>
                    <a:pt x="243109" y="237753"/>
                    <a:pt x="270121" y="194068"/>
                    <a:pt x="271196" y="146095"/>
                  </a:cubicBezTo>
                  <a:cubicBezTo>
                    <a:pt x="273318" y="98157"/>
                    <a:pt x="249274" y="52770"/>
                    <a:pt x="208237" y="27246"/>
                  </a:cubicBezTo>
                  <a:cubicBezTo>
                    <a:pt x="167200" y="1723"/>
                    <a:pt x="115497" y="0"/>
                    <a:pt x="72852" y="22735"/>
                  </a:cubicBezTo>
                  <a:cubicBezTo>
                    <a:pt x="30207" y="45470"/>
                    <a:pt x="3195" y="89156"/>
                    <a:pt x="2121" y="137129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55799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155799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155799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55799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15593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5593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235180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35180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235180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235180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235180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235180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52" name="TextBox 52"/>
          <p:cNvSpPr txBox="1"/>
          <p:nvPr/>
        </p:nvSpPr>
        <p:spPr>
          <a:xfrm>
            <a:off x="609600" y="6005857"/>
            <a:ext cx="4362450" cy="344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</a:pPr>
            <a:r>
              <a:rPr lang="en-US" sz="1811" b="1" spc="181">
                <a:solidFill>
                  <a:srgbClr val="222222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AKASH SINGHA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4793096" y="6014516"/>
            <a:ext cx="4362450" cy="344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1" b="1" spc="181">
                <a:solidFill>
                  <a:srgbClr val="222222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FT251009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-73891" y="6871855"/>
            <a:ext cx="9881425" cy="461908"/>
            <a:chOff x="0" y="0"/>
            <a:chExt cx="13175233" cy="61587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56" name="TextBox 56"/>
          <p:cNvSpPr txBox="1"/>
          <p:nvPr/>
        </p:nvSpPr>
        <p:spPr>
          <a:xfrm>
            <a:off x="609600" y="3777302"/>
            <a:ext cx="4827946" cy="41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Tiger Analytics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871855"/>
            <a:ext cx="9753600" cy="461908"/>
            <a:chOff x="0" y="0"/>
            <a:chExt cx="13175233" cy="615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050819" y="731520"/>
            <a:ext cx="3448705" cy="1711420"/>
          </a:xfrm>
          <a:custGeom>
            <a:avLst/>
            <a:gdLst/>
            <a:ahLst/>
            <a:cxnLst/>
            <a:rect l="l" t="t" r="r" b="b"/>
            <a:pathLst>
              <a:path w="3448705" h="1711420">
                <a:moveTo>
                  <a:pt x="0" y="0"/>
                </a:moveTo>
                <a:lnTo>
                  <a:pt x="3448705" y="0"/>
                </a:lnTo>
                <a:lnTo>
                  <a:pt x="3448705" y="1711420"/>
                </a:lnTo>
                <a:lnTo>
                  <a:pt x="0" y="1711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939654" y="3484606"/>
            <a:ext cx="3671035" cy="1821751"/>
          </a:xfrm>
          <a:custGeom>
            <a:avLst/>
            <a:gdLst/>
            <a:ahLst/>
            <a:cxnLst/>
            <a:rect l="l" t="t" r="r" b="b"/>
            <a:pathLst>
              <a:path w="3671035" h="1821751">
                <a:moveTo>
                  <a:pt x="0" y="0"/>
                </a:moveTo>
                <a:lnTo>
                  <a:pt x="3671035" y="0"/>
                </a:lnTo>
                <a:lnTo>
                  <a:pt x="3671035" y="1821751"/>
                </a:lnTo>
                <a:lnTo>
                  <a:pt x="0" y="18217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196472" y="4488838"/>
            <a:ext cx="746960" cy="746960"/>
          </a:xfrm>
          <a:custGeom>
            <a:avLst/>
            <a:gdLst/>
            <a:ahLst/>
            <a:cxnLst/>
            <a:rect l="l" t="t" r="r" b="b"/>
            <a:pathLst>
              <a:path w="746960" h="746960">
                <a:moveTo>
                  <a:pt x="0" y="0"/>
                </a:moveTo>
                <a:lnTo>
                  <a:pt x="746960" y="0"/>
                </a:lnTo>
                <a:lnTo>
                  <a:pt x="746960" y="746960"/>
                </a:lnTo>
                <a:lnTo>
                  <a:pt x="0" y="746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-643"/>
            <a:ext cx="3771594" cy="589288"/>
          </a:xfrm>
          <a:custGeom>
            <a:avLst/>
            <a:gdLst/>
            <a:ahLst/>
            <a:cxnLst/>
            <a:rect l="l" t="t" r="r" b="b"/>
            <a:pathLst>
              <a:path w="3771594" h="589288">
                <a:moveTo>
                  <a:pt x="0" y="0"/>
                </a:moveTo>
                <a:lnTo>
                  <a:pt x="3771594" y="0"/>
                </a:lnTo>
                <a:lnTo>
                  <a:pt x="3771594" y="589288"/>
                </a:lnTo>
                <a:lnTo>
                  <a:pt x="0" y="58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270012" b="-27001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4695611"/>
            <a:ext cx="3697703" cy="589288"/>
          </a:xfrm>
          <a:custGeom>
            <a:avLst/>
            <a:gdLst/>
            <a:ahLst/>
            <a:cxnLst/>
            <a:rect l="l" t="t" r="r" b="b"/>
            <a:pathLst>
              <a:path w="3771594" h="589288">
                <a:moveTo>
                  <a:pt x="0" y="0"/>
                </a:moveTo>
                <a:lnTo>
                  <a:pt x="3771594" y="0"/>
                </a:lnTo>
                <a:lnTo>
                  <a:pt x="3771594" y="589288"/>
                </a:lnTo>
                <a:lnTo>
                  <a:pt x="0" y="58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270012" b="-27001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697703" y="-152496"/>
            <a:ext cx="1070031" cy="988245"/>
          </a:xfrm>
          <a:custGeom>
            <a:avLst/>
            <a:gdLst/>
            <a:ahLst/>
            <a:cxnLst/>
            <a:rect l="l" t="t" r="r" b="b"/>
            <a:pathLst>
              <a:path w="1070031" h="988245">
                <a:moveTo>
                  <a:pt x="0" y="0"/>
                </a:moveTo>
                <a:lnTo>
                  <a:pt x="1070030" y="0"/>
                </a:lnTo>
                <a:lnTo>
                  <a:pt x="1070030" y="988245"/>
                </a:lnTo>
                <a:lnTo>
                  <a:pt x="0" y="9882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702945"/>
            <a:ext cx="5217925" cy="3683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 the observed period, both demand and price for the product have shown a </a:t>
            </a: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positive growth trajectory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reflecting overall industry expansion</a:t>
            </a:r>
          </a:p>
          <a:p>
            <a:pPr marL="140334" lvl="1"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market is primarily led by </a:t>
            </a: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C1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with </a:t>
            </a: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B1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 a significant competitor, and together, these two companies dominate the market landscape.</a:t>
            </a:r>
          </a:p>
          <a:p>
            <a:pPr marL="140334" lvl="1"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timeline indicates a </a:t>
            </a: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rapid growth 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phase for the product, underscoring strong consumer adoption and industry momentum</a:t>
            </a:r>
          </a:p>
          <a:p>
            <a:pPr marL="140334" lvl="1"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Active marketing efforts are limited to only a few players in the market, suggesting that brand visibility and competitive positioning remain largely concentrated among the leading firms.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76200" y="5334000"/>
            <a:ext cx="5217925" cy="1144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69" lvl="1" indent="-140335" algn="l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Capture the </a:t>
            </a: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expanding market 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by adopting effective strategic approaches.</a:t>
            </a:r>
          </a:p>
          <a:p>
            <a:pPr marL="140334" lvl="1" algn="l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l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Apply an </a:t>
            </a: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optimized marketing mix 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boost market share with minimal expenditure.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4401" y="105089"/>
            <a:ext cx="2701480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 spc="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CURRENT STATE: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4848448"/>
            <a:ext cx="2701480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 spc="200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TARGET STATE: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3456"/>
            <a:ext cx="5749324" cy="664042"/>
          </a:xfrm>
          <a:custGeom>
            <a:avLst/>
            <a:gdLst/>
            <a:ahLst/>
            <a:cxnLst/>
            <a:rect l="l" t="t" r="r" b="b"/>
            <a:pathLst>
              <a:path w="6197956" h="968391">
                <a:moveTo>
                  <a:pt x="0" y="0"/>
                </a:moveTo>
                <a:lnTo>
                  <a:pt x="6197956" y="0"/>
                </a:lnTo>
                <a:lnTo>
                  <a:pt x="6197956" y="968391"/>
                </a:lnTo>
                <a:lnTo>
                  <a:pt x="0" y="968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70012" b="-2700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6871855"/>
            <a:ext cx="9753600" cy="461908"/>
            <a:chOff x="0" y="0"/>
            <a:chExt cx="13175233" cy="6158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513950" y="1732916"/>
            <a:ext cx="4130061" cy="2049543"/>
          </a:xfrm>
          <a:custGeom>
            <a:avLst/>
            <a:gdLst/>
            <a:ahLst/>
            <a:cxnLst/>
            <a:rect l="l" t="t" r="r" b="b"/>
            <a:pathLst>
              <a:path w="4130061" h="2049543">
                <a:moveTo>
                  <a:pt x="0" y="0"/>
                </a:moveTo>
                <a:lnTo>
                  <a:pt x="4130060" y="0"/>
                </a:lnTo>
                <a:lnTo>
                  <a:pt x="4130060" y="2049543"/>
                </a:lnTo>
                <a:lnTo>
                  <a:pt x="0" y="2049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13950" y="4146889"/>
            <a:ext cx="4130061" cy="2049543"/>
          </a:xfrm>
          <a:custGeom>
            <a:avLst/>
            <a:gdLst/>
            <a:ahLst/>
            <a:cxnLst/>
            <a:rect l="l" t="t" r="r" b="b"/>
            <a:pathLst>
              <a:path w="4130061" h="2049543">
                <a:moveTo>
                  <a:pt x="0" y="0"/>
                </a:moveTo>
                <a:lnTo>
                  <a:pt x="4130060" y="0"/>
                </a:lnTo>
                <a:lnTo>
                  <a:pt x="4130060" y="2049542"/>
                </a:lnTo>
                <a:lnTo>
                  <a:pt x="0" y="20495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228291" y="41996"/>
            <a:ext cx="886944" cy="886944"/>
          </a:xfrm>
          <a:custGeom>
            <a:avLst/>
            <a:gdLst/>
            <a:ahLst/>
            <a:cxnLst/>
            <a:rect l="l" t="t" r="r" b="b"/>
            <a:pathLst>
              <a:path w="886944" h="886944">
                <a:moveTo>
                  <a:pt x="0" y="0"/>
                </a:moveTo>
                <a:lnTo>
                  <a:pt x="886944" y="0"/>
                </a:lnTo>
                <a:lnTo>
                  <a:pt x="886944" y="886943"/>
                </a:lnTo>
                <a:lnTo>
                  <a:pt x="0" y="8869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118" y="69561"/>
            <a:ext cx="5727206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u="none" strike="noStrike" spc="3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COMPETETIVE SCENARIO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73891" y="1716922"/>
            <a:ext cx="5301852" cy="342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B1’s market share has shown </a:t>
            </a: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steady growth </a:t>
            </a: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 time.</a:t>
            </a:r>
          </a:p>
          <a:p>
            <a:pPr algn="just">
              <a:lnSpc>
                <a:spcPts val="1819"/>
              </a:lnSpc>
              <a:spcBef>
                <a:spcPct val="0"/>
              </a:spcBef>
            </a:pPr>
            <a:endParaRPr lang="en-US" sz="1299" u="none" strike="noStrike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Market leader </a:t>
            </a: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C1 has seen a 4-5% </a:t>
            </a: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decline in market share over recent years.</a:t>
            </a:r>
          </a:p>
          <a:p>
            <a:pPr algn="just">
              <a:lnSpc>
                <a:spcPts val="1819"/>
              </a:lnSpc>
              <a:spcBef>
                <a:spcPct val="0"/>
              </a:spcBef>
            </a:pPr>
            <a:endParaRPr lang="en-US" sz="1299" u="none" strike="noStrike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Recently, both leading brands have increased investments in </a:t>
            </a: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TV and non-TV advertising.</a:t>
            </a:r>
          </a:p>
          <a:p>
            <a:pPr algn="just">
              <a:lnSpc>
                <a:spcPts val="1819"/>
              </a:lnSpc>
              <a:spcBef>
                <a:spcPct val="0"/>
              </a:spcBef>
            </a:pPr>
            <a:endParaRPr lang="en-US" sz="1299" u="none" strike="noStrike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pricing strategy, B1 consistently maintains a </a:t>
            </a: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premium position</a:t>
            </a: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while C1 also prices above the market average, leveraging its extensive reach and brand recognition to capture higher-than-average profits.</a:t>
            </a:r>
          </a:p>
          <a:p>
            <a:pPr algn="just">
              <a:lnSpc>
                <a:spcPts val="1819"/>
              </a:lnSpc>
              <a:spcBef>
                <a:spcPct val="0"/>
              </a:spcBef>
            </a:pPr>
            <a:endParaRPr lang="en-US" sz="1299" u="none" strike="noStrike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C1</a:t>
            </a: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holds a significant advantage in </a:t>
            </a: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Weighted Distribution Value</a:t>
            </a: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reflecting </a:t>
            </a: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strong geographical penetration</a:t>
            </a:r>
            <a:r>
              <a:rPr lang="en-US" sz="1299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4050154" cy="761191"/>
          </a:xfrm>
          <a:custGeom>
            <a:avLst/>
            <a:gdLst/>
            <a:ahLst/>
            <a:cxnLst/>
            <a:rect l="l" t="t" r="r" b="b"/>
            <a:pathLst>
              <a:path w="4050154" h="956146">
                <a:moveTo>
                  <a:pt x="0" y="0"/>
                </a:moveTo>
                <a:lnTo>
                  <a:pt x="4050154" y="0"/>
                </a:lnTo>
                <a:lnTo>
                  <a:pt x="4050154" y="956145"/>
                </a:lnTo>
                <a:lnTo>
                  <a:pt x="0" y="95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61795" b="-16179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6871855"/>
            <a:ext cx="9753600" cy="440522"/>
            <a:chOff x="0" y="0"/>
            <a:chExt cx="13175233" cy="6158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4839116" y="2057401"/>
            <a:ext cx="4762083" cy="2209800"/>
          </a:xfrm>
          <a:custGeom>
            <a:avLst/>
            <a:gdLst/>
            <a:ahLst/>
            <a:cxnLst/>
            <a:rect l="l" t="t" r="r" b="b"/>
            <a:pathLst>
              <a:path w="4738166" h="2825131">
                <a:moveTo>
                  <a:pt x="0" y="0"/>
                </a:moveTo>
                <a:lnTo>
                  <a:pt x="4738166" y="0"/>
                </a:lnTo>
                <a:lnTo>
                  <a:pt x="4738166" y="2825131"/>
                </a:lnTo>
                <a:lnTo>
                  <a:pt x="0" y="2825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923870" y="176329"/>
            <a:ext cx="4677330" cy="2035497"/>
          </a:xfrm>
          <a:custGeom>
            <a:avLst/>
            <a:gdLst/>
            <a:ahLst/>
            <a:cxnLst/>
            <a:rect l="l" t="t" r="r" b="b"/>
            <a:pathLst>
              <a:path w="4594489" h="2739464">
                <a:moveTo>
                  <a:pt x="0" y="0"/>
                </a:moveTo>
                <a:lnTo>
                  <a:pt x="4594489" y="0"/>
                </a:lnTo>
                <a:lnTo>
                  <a:pt x="4594489" y="2739464"/>
                </a:lnTo>
                <a:lnTo>
                  <a:pt x="0" y="2739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150495"/>
            <a:ext cx="405015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u="none" strike="noStrike" spc="300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MARKET DRIVERS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6047001"/>
            <a:ext cx="4191000" cy="451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69" lvl="1" indent="-140335" algn="l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Decay Rate for TV advertisement =.9</a:t>
            </a:r>
          </a:p>
          <a:p>
            <a:pPr marL="280669" lvl="1" indent="-140335" algn="l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b="1" u="none" strike="noStrike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Decay rate for Non-TV advertisement = .4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53" y="6555105"/>
            <a:ext cx="8522847" cy="220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69" lvl="1" indent="-140335" algn="l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PCA Components = Price per Liter + Weighted Value of the Distribution +  Number of Dealers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5782" y="5606433"/>
            <a:ext cx="1999910" cy="344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  <a:spcBef>
                <a:spcPct val="0"/>
              </a:spcBef>
            </a:pPr>
            <a:r>
              <a:rPr lang="en-US" sz="1811" b="1" spc="181" dirty="0">
                <a:solidFill>
                  <a:srgbClr val="000000"/>
                </a:solidFill>
                <a:latin typeface="Lato Heavy Bold"/>
                <a:ea typeface="Lato Heavy Bold"/>
                <a:cs typeface="Lato Heavy Bold"/>
                <a:sym typeface="Lato Heavy Bold"/>
              </a:rPr>
              <a:t>ASSUMPTIONS: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7801" y="910169"/>
            <a:ext cx="4617022" cy="4606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primary driver behind B1's market share growth is the increase in its </a:t>
            </a: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Weighted Distribution Value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Expanding the </a:t>
            </a: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number of dealers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contributed significantly to the market share rise.</a:t>
            </a:r>
          </a:p>
          <a:p>
            <a:pPr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TV Ad Stock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positively influenced B1’s market share growth.</a:t>
            </a:r>
          </a:p>
          <a:p>
            <a:pPr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buFont typeface="Arial"/>
              <a:buChar char="•"/>
            </a:pP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Non-TV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advertising had minimal to no effect on B1’s market share increase.</a:t>
            </a:r>
          </a:p>
          <a:p>
            <a:pPr algn="just">
              <a:lnSpc>
                <a:spcPts val="1819"/>
              </a:lnSpc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Although trade and sales promotions were </a:t>
            </a:r>
            <a:r>
              <a:rPr lang="en-US" sz="1299" b="1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insignificant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maybe because they are short term and doesn’t affect market heavily in the overall model, although individually </a:t>
            </a: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Trade Promotion 1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1299" b="1" spc="6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Promotion 2</a:t>
            </a:r>
            <a:r>
              <a:rPr lang="en-US" sz="1299" spc="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shows a positive impact and may exhibit diminishing effects over time due to decay.</a:t>
            </a:r>
          </a:p>
          <a:p>
            <a:pPr marL="280669" lvl="1" indent="-140335" algn="just">
              <a:lnSpc>
                <a:spcPts val="1819"/>
              </a:lnSpc>
              <a:spcBef>
                <a:spcPct val="0"/>
              </a:spcBef>
              <a:buFont typeface="Arial"/>
              <a:buChar char="•"/>
            </a:pPr>
            <a:endParaRPr lang="en-US" sz="1299" spc="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23817-1247-1F72-D02C-E7F21499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51" y="4275890"/>
            <a:ext cx="469234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010400"/>
            <a:ext cx="9753600" cy="406170"/>
            <a:chOff x="0" y="0"/>
            <a:chExt cx="13175233" cy="615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0" y="0"/>
            <a:ext cx="5478613" cy="581025"/>
          </a:xfrm>
          <a:custGeom>
            <a:avLst/>
            <a:gdLst/>
            <a:ahLst/>
            <a:cxnLst/>
            <a:rect l="l" t="t" r="r" b="b"/>
            <a:pathLst>
              <a:path w="5651810" h="1334259">
                <a:moveTo>
                  <a:pt x="0" y="0"/>
                </a:moveTo>
                <a:lnTo>
                  <a:pt x="5651810" y="0"/>
                </a:lnTo>
                <a:lnTo>
                  <a:pt x="5651810" y="1334259"/>
                </a:lnTo>
                <a:lnTo>
                  <a:pt x="0" y="1334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61795" b="-16179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76200" y="608747"/>
            <a:ext cx="7151028" cy="672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Geographical Reach:</a:t>
            </a:r>
            <a:r>
              <a:rPr lang="en-US" sz="1503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B1 lags behind market leader C1 in geographical penetration. By strategically placing products in more stores, B1 could drive higher sales and returns.</a:t>
            </a:r>
          </a:p>
          <a:p>
            <a:pPr algn="just">
              <a:lnSpc>
                <a:spcPts val="2104"/>
              </a:lnSpc>
            </a:pPr>
            <a:endParaRPr lang="en-US" sz="1503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Premium Pricing Strategy:</a:t>
            </a:r>
            <a:r>
              <a:rPr lang="en-US" sz="1503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B1’s high pricing supports its premium brand image, which should be leveraged cautiously, as excessive price increases may reduce demand.</a:t>
            </a:r>
          </a:p>
          <a:p>
            <a:pPr algn="just">
              <a:lnSpc>
                <a:spcPts val="2104"/>
              </a:lnSpc>
            </a:pPr>
            <a:endParaRPr lang="en-US" sz="1503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Industry Growth:</a:t>
            </a:r>
            <a:r>
              <a:rPr lang="en-US" sz="1503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the industry in its growth phase, B1 has a prime opportunity to capture supernormal profits.</a:t>
            </a:r>
          </a:p>
          <a:p>
            <a:pPr algn="just">
              <a:lnSpc>
                <a:spcPts val="2104"/>
              </a:lnSpc>
            </a:pPr>
            <a:endParaRPr lang="en-US" sz="1503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Effective Promotions:</a:t>
            </a:r>
            <a:r>
              <a:rPr lang="en-US" sz="1503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Trade Promotion 1 and Customer Promotion 2 appear more impactful for sales growth, though B1 currently allocates more budget to Trade Promotion 2. Increasing investment in Trade Promotion 1 may yield better returns.</a:t>
            </a:r>
          </a:p>
          <a:p>
            <a:pPr algn="just">
              <a:lnSpc>
                <a:spcPts val="2104"/>
              </a:lnSpc>
            </a:pPr>
            <a:endParaRPr lang="en-US" sz="1503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TV Advertising:</a:t>
            </a:r>
            <a:r>
              <a:rPr lang="en-US" sz="1503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TV advertising demonstrates a stronger influence on sales compared to non-TV promotions.</a:t>
            </a: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endParaRPr lang="en-US" sz="1503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Seasonality and Holidays: </a:t>
            </a:r>
            <a:r>
              <a:rPr lang="en-GB" sz="1600" dirty="0"/>
              <a:t>Periods like Christmas, Diwali, or Black Friday often see spikes in spending. </a:t>
            </a:r>
          </a:p>
          <a:p>
            <a:pPr marL="162304" lvl="1" algn="just">
              <a:lnSpc>
                <a:spcPts val="2104"/>
              </a:lnSpc>
            </a:pPr>
            <a:endParaRPr lang="en-GB" sz="1600" b="1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GB" sz="1600" b="1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Increase in Market Competition: </a:t>
            </a:r>
            <a:r>
              <a:rPr lang="en-GB" sz="1400" dirty="0"/>
              <a:t>There can be more competition as the industry is seeing high growth rate</a:t>
            </a:r>
            <a:endParaRPr lang="en-US" sz="1503" b="1" spc="7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2104"/>
              </a:lnSpc>
              <a:spcBef>
                <a:spcPct val="0"/>
              </a:spcBef>
            </a:pPr>
            <a:r>
              <a:rPr lang="en-US" sz="1503" spc="7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>
            <a:off x="7966708" y="442676"/>
            <a:ext cx="1162678" cy="1162678"/>
          </a:xfrm>
          <a:custGeom>
            <a:avLst/>
            <a:gdLst/>
            <a:ahLst/>
            <a:cxnLst/>
            <a:rect l="l" t="t" r="r" b="b"/>
            <a:pathLst>
              <a:path w="1162678" h="1162678">
                <a:moveTo>
                  <a:pt x="0" y="0"/>
                </a:moveTo>
                <a:lnTo>
                  <a:pt x="1162678" y="0"/>
                </a:lnTo>
                <a:lnTo>
                  <a:pt x="1162678" y="1162678"/>
                </a:lnTo>
                <a:lnTo>
                  <a:pt x="0" y="1162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051199" y="1696380"/>
            <a:ext cx="993696" cy="993696"/>
          </a:xfrm>
          <a:custGeom>
            <a:avLst/>
            <a:gdLst/>
            <a:ahLst/>
            <a:cxnLst/>
            <a:rect l="l" t="t" r="r" b="b"/>
            <a:pathLst>
              <a:path w="993696" h="993696">
                <a:moveTo>
                  <a:pt x="0" y="0"/>
                </a:moveTo>
                <a:lnTo>
                  <a:pt x="993696" y="0"/>
                </a:lnTo>
                <a:lnTo>
                  <a:pt x="993696" y="993696"/>
                </a:lnTo>
                <a:lnTo>
                  <a:pt x="0" y="9936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071916" y="2892625"/>
            <a:ext cx="952261" cy="952261"/>
          </a:xfrm>
          <a:custGeom>
            <a:avLst/>
            <a:gdLst/>
            <a:ahLst/>
            <a:cxnLst/>
            <a:rect l="l" t="t" r="r" b="b"/>
            <a:pathLst>
              <a:path w="952261" h="952261">
                <a:moveTo>
                  <a:pt x="0" y="0"/>
                </a:moveTo>
                <a:lnTo>
                  <a:pt x="952261" y="0"/>
                </a:lnTo>
                <a:lnTo>
                  <a:pt x="952261" y="952262"/>
                </a:lnTo>
                <a:lnTo>
                  <a:pt x="0" y="9522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071916" y="3940137"/>
            <a:ext cx="1045125" cy="1020630"/>
          </a:xfrm>
          <a:custGeom>
            <a:avLst/>
            <a:gdLst/>
            <a:ahLst/>
            <a:cxnLst/>
            <a:rect l="l" t="t" r="r" b="b"/>
            <a:pathLst>
              <a:path w="1045125" h="1020630">
                <a:moveTo>
                  <a:pt x="0" y="0"/>
                </a:moveTo>
                <a:lnTo>
                  <a:pt x="1045125" y="0"/>
                </a:lnTo>
                <a:lnTo>
                  <a:pt x="1045125" y="1020630"/>
                </a:lnTo>
                <a:lnTo>
                  <a:pt x="0" y="10206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32683" y="4800600"/>
            <a:ext cx="891494" cy="905424"/>
          </a:xfrm>
          <a:custGeom>
            <a:avLst/>
            <a:gdLst/>
            <a:ahLst/>
            <a:cxnLst/>
            <a:rect l="l" t="t" r="r" b="b"/>
            <a:pathLst>
              <a:path w="891494" h="905424">
                <a:moveTo>
                  <a:pt x="0" y="0"/>
                </a:moveTo>
                <a:lnTo>
                  <a:pt x="891495" y="0"/>
                </a:lnTo>
                <a:lnTo>
                  <a:pt x="891495" y="905425"/>
                </a:lnTo>
                <a:lnTo>
                  <a:pt x="0" y="9054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786" y="27722"/>
            <a:ext cx="5554813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300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CONTROLLING FACTORS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1A1FF7-AF14-669D-76A5-11A134E4CC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1916" y="5813700"/>
            <a:ext cx="966762" cy="882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871855"/>
            <a:ext cx="9753600" cy="461908"/>
            <a:chOff x="0" y="0"/>
            <a:chExt cx="13175233" cy="615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0" y="0"/>
            <a:ext cx="5651810" cy="845422"/>
          </a:xfrm>
          <a:custGeom>
            <a:avLst/>
            <a:gdLst/>
            <a:ahLst/>
            <a:cxnLst/>
            <a:rect l="l" t="t" r="r" b="b"/>
            <a:pathLst>
              <a:path w="5651810" h="1334259">
                <a:moveTo>
                  <a:pt x="0" y="0"/>
                </a:moveTo>
                <a:lnTo>
                  <a:pt x="5651810" y="0"/>
                </a:lnTo>
                <a:lnTo>
                  <a:pt x="5651810" y="1334259"/>
                </a:lnTo>
                <a:lnTo>
                  <a:pt x="0" y="1334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61795" b="-16179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73891" y="1100760"/>
            <a:ext cx="7151028" cy="560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Digital Marketing and Social Media Metrics:</a:t>
            </a:r>
            <a:r>
              <a:rPr lang="en-US" sz="1503" spc="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 today’s landscape, digital marketing is deeply intertwined with all marketing efforts. Tracking digital ad spend, social media engagement, and influencer marketing data is essential.</a:t>
            </a:r>
          </a:p>
          <a:p>
            <a:pPr algn="just">
              <a:lnSpc>
                <a:spcPts val="2104"/>
              </a:lnSpc>
            </a:pPr>
            <a:endParaRPr lang="en-US" sz="1503" spc="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E-Commerce Performance:</a:t>
            </a:r>
            <a:r>
              <a:rPr lang="en-US" sz="1503" spc="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Where relevant, track e-commerce sales separately from in-store sales for a clearer view of channel performance.</a:t>
            </a:r>
          </a:p>
          <a:p>
            <a:pPr algn="just">
              <a:lnSpc>
                <a:spcPts val="2104"/>
              </a:lnSpc>
            </a:pPr>
            <a:endParaRPr lang="en-US" sz="1503" spc="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Sentiment and Feedback:</a:t>
            </a:r>
            <a:r>
              <a:rPr lang="en-US" sz="1503" spc="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Understanding our target audience’s evolving needs and collecting insights through sentiment and feedback analysis is crucial.</a:t>
            </a:r>
          </a:p>
          <a:p>
            <a:pPr algn="just">
              <a:lnSpc>
                <a:spcPts val="2104"/>
              </a:lnSpc>
            </a:pPr>
            <a:endParaRPr lang="en-US" sz="1503" spc="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Macroeconomic Indicators:</a:t>
            </a:r>
            <a:r>
              <a:rPr lang="en-US" sz="1503" spc="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Monitoring metrics like the Customer Confidence Index, inflation rates, and disposable income trends provides valuable context.</a:t>
            </a:r>
          </a:p>
          <a:p>
            <a:pPr algn="just">
              <a:lnSpc>
                <a:spcPts val="2104"/>
              </a:lnSpc>
            </a:pPr>
            <a:endParaRPr lang="en-US" sz="1503" spc="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4608" lvl="1" indent="-162304" algn="just">
              <a:lnSpc>
                <a:spcPts val="2104"/>
              </a:lnSpc>
              <a:buFont typeface="Arial"/>
              <a:buChar char="•"/>
            </a:pPr>
            <a:r>
              <a:rPr lang="en-US" sz="1503" b="1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Demographics and Psychographics: </a:t>
            </a:r>
            <a:r>
              <a:rPr lang="en-US" sz="1503" spc="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Segment sales data by age, gender, location, and income to understand the customer base and enhance targeted marketing efforts.</a:t>
            </a:r>
          </a:p>
          <a:p>
            <a:pPr algn="just">
              <a:lnSpc>
                <a:spcPts val="2104"/>
              </a:lnSpc>
              <a:spcBef>
                <a:spcPct val="0"/>
              </a:spcBef>
            </a:pPr>
            <a:endParaRPr lang="en-US" sz="1503" spc="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782132" y="1138860"/>
            <a:ext cx="1141740" cy="976385"/>
          </a:xfrm>
          <a:custGeom>
            <a:avLst/>
            <a:gdLst/>
            <a:ahLst/>
            <a:cxnLst/>
            <a:rect l="l" t="t" r="r" b="b"/>
            <a:pathLst>
              <a:path w="1141740" h="976385">
                <a:moveTo>
                  <a:pt x="0" y="0"/>
                </a:moveTo>
                <a:lnTo>
                  <a:pt x="1141740" y="0"/>
                </a:lnTo>
                <a:lnTo>
                  <a:pt x="1141740" y="976384"/>
                </a:lnTo>
                <a:lnTo>
                  <a:pt x="0" y="976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895777" y="2320962"/>
            <a:ext cx="1028095" cy="934718"/>
          </a:xfrm>
          <a:custGeom>
            <a:avLst/>
            <a:gdLst/>
            <a:ahLst/>
            <a:cxnLst/>
            <a:rect l="l" t="t" r="r" b="b"/>
            <a:pathLst>
              <a:path w="1028095" h="934718">
                <a:moveTo>
                  <a:pt x="0" y="0"/>
                </a:moveTo>
                <a:lnTo>
                  <a:pt x="1028095" y="0"/>
                </a:lnTo>
                <a:lnTo>
                  <a:pt x="1028095" y="934717"/>
                </a:lnTo>
                <a:lnTo>
                  <a:pt x="0" y="9347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911" r="-12863" b="-786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895777" y="3526940"/>
            <a:ext cx="953813" cy="786349"/>
          </a:xfrm>
          <a:custGeom>
            <a:avLst/>
            <a:gdLst/>
            <a:ahLst/>
            <a:cxnLst/>
            <a:rect l="l" t="t" r="r" b="b"/>
            <a:pathLst>
              <a:path w="953813" h="786349">
                <a:moveTo>
                  <a:pt x="0" y="0"/>
                </a:moveTo>
                <a:lnTo>
                  <a:pt x="953812" y="0"/>
                </a:lnTo>
                <a:lnTo>
                  <a:pt x="953812" y="786350"/>
                </a:lnTo>
                <a:lnTo>
                  <a:pt x="0" y="786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10000" y="4409738"/>
            <a:ext cx="886005" cy="876579"/>
          </a:xfrm>
          <a:custGeom>
            <a:avLst/>
            <a:gdLst/>
            <a:ahLst/>
            <a:cxnLst/>
            <a:rect l="l" t="t" r="r" b="b"/>
            <a:pathLst>
              <a:path w="886005" h="876579">
                <a:moveTo>
                  <a:pt x="0" y="0"/>
                </a:moveTo>
                <a:lnTo>
                  <a:pt x="886004" y="0"/>
                </a:lnTo>
                <a:lnTo>
                  <a:pt x="886004" y="876579"/>
                </a:lnTo>
                <a:lnTo>
                  <a:pt x="0" y="8765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33684" y="5681837"/>
            <a:ext cx="838637" cy="794498"/>
          </a:xfrm>
          <a:custGeom>
            <a:avLst/>
            <a:gdLst/>
            <a:ahLst/>
            <a:cxnLst/>
            <a:rect l="l" t="t" r="r" b="b"/>
            <a:pathLst>
              <a:path w="838637" h="794498">
                <a:moveTo>
                  <a:pt x="0" y="0"/>
                </a:moveTo>
                <a:lnTo>
                  <a:pt x="838637" y="0"/>
                </a:lnTo>
                <a:lnTo>
                  <a:pt x="838637" y="794498"/>
                </a:lnTo>
                <a:lnTo>
                  <a:pt x="0" y="794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150495"/>
            <a:ext cx="5651810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300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PRESENT DAY FACTORS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871855"/>
            <a:ext cx="9753600" cy="461908"/>
            <a:chOff x="0" y="0"/>
            <a:chExt cx="13175233" cy="615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189420" y="2802640"/>
            <a:ext cx="5651810" cy="1334259"/>
          </a:xfrm>
          <a:custGeom>
            <a:avLst/>
            <a:gdLst/>
            <a:ahLst/>
            <a:cxnLst/>
            <a:rect l="l" t="t" r="r" b="b"/>
            <a:pathLst>
              <a:path w="5651810" h="1334259">
                <a:moveTo>
                  <a:pt x="0" y="0"/>
                </a:moveTo>
                <a:lnTo>
                  <a:pt x="5651811" y="0"/>
                </a:lnTo>
                <a:lnTo>
                  <a:pt x="5651811" y="1334259"/>
                </a:lnTo>
                <a:lnTo>
                  <a:pt x="0" y="1334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61795" b="-16179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89420" y="3117345"/>
            <a:ext cx="5651810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3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YOU!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022080" y="0"/>
            <a:ext cx="722683" cy="639322"/>
            <a:chOff x="0" y="0"/>
            <a:chExt cx="5712460" cy="4405630"/>
          </a:xfrm>
        </p:grpSpPr>
        <p:sp>
          <p:nvSpPr>
            <p:cNvPr id="7" name="Freeform 7"/>
            <p:cNvSpPr/>
            <p:nvPr/>
          </p:nvSpPr>
          <p:spPr>
            <a:xfrm>
              <a:off x="308078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08078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08078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08078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08078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08078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87453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87453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7453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387453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87453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387453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464542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464542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64542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64542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46454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46454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543917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543917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543917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543917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543917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543917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-6649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-6649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-6649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-6649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-5316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-5316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78583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78583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78583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78583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790924" y="3315953"/>
              <a:ext cx="272745" cy="281567"/>
            </a:xfrm>
            <a:custGeom>
              <a:avLst/>
              <a:gdLst/>
              <a:ahLst/>
              <a:cxnLst/>
              <a:rect l="l" t="t" r="r" b="b"/>
              <a:pathLst>
                <a:path w="272745" h="281567">
                  <a:moveTo>
                    <a:pt x="1835" y="136288"/>
                  </a:moveTo>
                  <a:cubicBezTo>
                    <a:pt x="0" y="184056"/>
                    <a:pt x="24117" y="229159"/>
                    <a:pt x="65049" y="254507"/>
                  </a:cubicBezTo>
                  <a:cubicBezTo>
                    <a:pt x="105981" y="279854"/>
                    <a:pt x="157465" y="281567"/>
                    <a:pt x="199991" y="258996"/>
                  </a:cubicBezTo>
                  <a:cubicBezTo>
                    <a:pt x="242517" y="236426"/>
                    <a:pt x="269579" y="193026"/>
                    <a:pt x="270923" y="145241"/>
                  </a:cubicBezTo>
                  <a:cubicBezTo>
                    <a:pt x="272745" y="97483"/>
                    <a:pt x="248626" y="52394"/>
                    <a:pt x="207701" y="27055"/>
                  </a:cubicBezTo>
                  <a:cubicBezTo>
                    <a:pt x="166776" y="1715"/>
                    <a:pt x="115305" y="0"/>
                    <a:pt x="72785" y="22559"/>
                  </a:cubicBezTo>
                  <a:cubicBezTo>
                    <a:pt x="30264" y="45118"/>
                    <a:pt x="3196" y="88501"/>
                    <a:pt x="1835" y="136275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790029" y="4129715"/>
              <a:ext cx="273318" cy="283221"/>
            </a:xfrm>
            <a:custGeom>
              <a:avLst/>
              <a:gdLst/>
              <a:ahLst/>
              <a:cxnLst/>
              <a:rect l="l" t="t" r="r" b="b"/>
              <a:pathLst>
                <a:path w="273318" h="283221">
                  <a:moveTo>
                    <a:pt x="2121" y="137129"/>
                  </a:moveTo>
                  <a:cubicBezTo>
                    <a:pt x="0" y="185067"/>
                    <a:pt x="24043" y="230454"/>
                    <a:pt x="65080" y="255976"/>
                  </a:cubicBezTo>
                  <a:cubicBezTo>
                    <a:pt x="106117" y="281499"/>
                    <a:pt x="157819" y="283222"/>
                    <a:pt x="200464" y="260488"/>
                  </a:cubicBezTo>
                  <a:cubicBezTo>
                    <a:pt x="243109" y="237753"/>
                    <a:pt x="270121" y="194068"/>
                    <a:pt x="271196" y="146095"/>
                  </a:cubicBezTo>
                  <a:cubicBezTo>
                    <a:pt x="273318" y="98157"/>
                    <a:pt x="249274" y="52770"/>
                    <a:pt x="208237" y="27246"/>
                  </a:cubicBezTo>
                  <a:cubicBezTo>
                    <a:pt x="167200" y="1723"/>
                    <a:pt x="115497" y="0"/>
                    <a:pt x="72852" y="22735"/>
                  </a:cubicBezTo>
                  <a:cubicBezTo>
                    <a:pt x="30207" y="45470"/>
                    <a:pt x="3195" y="89156"/>
                    <a:pt x="2121" y="137129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55799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155799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55799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155799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15593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15593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235180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235180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235180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235180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235180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235180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</p:grpSp>
      <p:grpSp>
        <p:nvGrpSpPr>
          <p:cNvPr id="55" name="Group 55"/>
          <p:cNvGrpSpPr>
            <a:grpSpLocks noChangeAspect="1"/>
          </p:cNvGrpSpPr>
          <p:nvPr/>
        </p:nvGrpSpPr>
        <p:grpSpPr>
          <a:xfrm>
            <a:off x="8299397" y="639322"/>
            <a:ext cx="722683" cy="639322"/>
            <a:chOff x="0" y="0"/>
            <a:chExt cx="5712460" cy="4405630"/>
          </a:xfrm>
        </p:grpSpPr>
        <p:sp>
          <p:nvSpPr>
            <p:cNvPr id="56" name="Freeform 56"/>
            <p:cNvSpPr/>
            <p:nvPr/>
          </p:nvSpPr>
          <p:spPr>
            <a:xfrm>
              <a:off x="308078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308078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308078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308078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308078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308078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2" name="Freeform 62"/>
            <p:cNvSpPr/>
            <p:nvPr/>
          </p:nvSpPr>
          <p:spPr>
            <a:xfrm>
              <a:off x="387453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3" name="Freeform 63"/>
            <p:cNvSpPr/>
            <p:nvPr/>
          </p:nvSpPr>
          <p:spPr>
            <a:xfrm>
              <a:off x="387453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387453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387453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387453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387453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8" name="Freeform 68"/>
            <p:cNvSpPr/>
            <p:nvPr/>
          </p:nvSpPr>
          <p:spPr>
            <a:xfrm>
              <a:off x="464542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464542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464542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1" name="Freeform 71"/>
            <p:cNvSpPr/>
            <p:nvPr/>
          </p:nvSpPr>
          <p:spPr>
            <a:xfrm>
              <a:off x="464542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46454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46454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4" name="Freeform 74"/>
            <p:cNvSpPr/>
            <p:nvPr/>
          </p:nvSpPr>
          <p:spPr>
            <a:xfrm>
              <a:off x="543917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5" name="Freeform 75"/>
            <p:cNvSpPr/>
            <p:nvPr/>
          </p:nvSpPr>
          <p:spPr>
            <a:xfrm>
              <a:off x="543917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6" name="Freeform 76"/>
            <p:cNvSpPr/>
            <p:nvPr/>
          </p:nvSpPr>
          <p:spPr>
            <a:xfrm>
              <a:off x="543917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543917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543917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79" name="Freeform 79"/>
            <p:cNvSpPr/>
            <p:nvPr/>
          </p:nvSpPr>
          <p:spPr>
            <a:xfrm>
              <a:off x="543917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0" name="Freeform 80"/>
            <p:cNvSpPr/>
            <p:nvPr/>
          </p:nvSpPr>
          <p:spPr>
            <a:xfrm>
              <a:off x="-6649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-6649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-6649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3" name="Freeform 83"/>
            <p:cNvSpPr/>
            <p:nvPr/>
          </p:nvSpPr>
          <p:spPr>
            <a:xfrm>
              <a:off x="-6649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4" name="Freeform 84"/>
            <p:cNvSpPr/>
            <p:nvPr/>
          </p:nvSpPr>
          <p:spPr>
            <a:xfrm>
              <a:off x="-5316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5" name="Freeform 85"/>
            <p:cNvSpPr/>
            <p:nvPr/>
          </p:nvSpPr>
          <p:spPr>
            <a:xfrm>
              <a:off x="-5316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6" name="Freeform 86"/>
            <p:cNvSpPr/>
            <p:nvPr/>
          </p:nvSpPr>
          <p:spPr>
            <a:xfrm>
              <a:off x="78583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7" name="Freeform 87"/>
            <p:cNvSpPr/>
            <p:nvPr/>
          </p:nvSpPr>
          <p:spPr>
            <a:xfrm>
              <a:off x="78583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8" name="Freeform 88"/>
            <p:cNvSpPr/>
            <p:nvPr/>
          </p:nvSpPr>
          <p:spPr>
            <a:xfrm>
              <a:off x="78583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89" name="Freeform 89"/>
            <p:cNvSpPr/>
            <p:nvPr/>
          </p:nvSpPr>
          <p:spPr>
            <a:xfrm>
              <a:off x="78583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790924" y="3315953"/>
              <a:ext cx="272745" cy="281567"/>
            </a:xfrm>
            <a:custGeom>
              <a:avLst/>
              <a:gdLst/>
              <a:ahLst/>
              <a:cxnLst/>
              <a:rect l="l" t="t" r="r" b="b"/>
              <a:pathLst>
                <a:path w="272745" h="281567">
                  <a:moveTo>
                    <a:pt x="1835" y="136288"/>
                  </a:moveTo>
                  <a:cubicBezTo>
                    <a:pt x="0" y="184056"/>
                    <a:pt x="24117" y="229159"/>
                    <a:pt x="65049" y="254507"/>
                  </a:cubicBezTo>
                  <a:cubicBezTo>
                    <a:pt x="105981" y="279854"/>
                    <a:pt x="157465" y="281567"/>
                    <a:pt x="199991" y="258996"/>
                  </a:cubicBezTo>
                  <a:cubicBezTo>
                    <a:pt x="242517" y="236426"/>
                    <a:pt x="269579" y="193026"/>
                    <a:pt x="270923" y="145241"/>
                  </a:cubicBezTo>
                  <a:cubicBezTo>
                    <a:pt x="272745" y="97483"/>
                    <a:pt x="248626" y="52394"/>
                    <a:pt x="207701" y="27055"/>
                  </a:cubicBezTo>
                  <a:cubicBezTo>
                    <a:pt x="166776" y="1715"/>
                    <a:pt x="115305" y="0"/>
                    <a:pt x="72785" y="22559"/>
                  </a:cubicBezTo>
                  <a:cubicBezTo>
                    <a:pt x="30264" y="45118"/>
                    <a:pt x="3196" y="88501"/>
                    <a:pt x="1835" y="136275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1" name="Freeform 91"/>
            <p:cNvSpPr/>
            <p:nvPr/>
          </p:nvSpPr>
          <p:spPr>
            <a:xfrm>
              <a:off x="790029" y="4129715"/>
              <a:ext cx="273318" cy="283221"/>
            </a:xfrm>
            <a:custGeom>
              <a:avLst/>
              <a:gdLst/>
              <a:ahLst/>
              <a:cxnLst/>
              <a:rect l="l" t="t" r="r" b="b"/>
              <a:pathLst>
                <a:path w="273318" h="283221">
                  <a:moveTo>
                    <a:pt x="2121" y="137129"/>
                  </a:moveTo>
                  <a:cubicBezTo>
                    <a:pt x="0" y="185067"/>
                    <a:pt x="24043" y="230454"/>
                    <a:pt x="65080" y="255976"/>
                  </a:cubicBezTo>
                  <a:cubicBezTo>
                    <a:pt x="106117" y="281499"/>
                    <a:pt x="157819" y="283222"/>
                    <a:pt x="200464" y="260488"/>
                  </a:cubicBezTo>
                  <a:cubicBezTo>
                    <a:pt x="243109" y="237753"/>
                    <a:pt x="270121" y="194068"/>
                    <a:pt x="271196" y="146095"/>
                  </a:cubicBezTo>
                  <a:cubicBezTo>
                    <a:pt x="273318" y="98157"/>
                    <a:pt x="249274" y="52770"/>
                    <a:pt x="208237" y="27246"/>
                  </a:cubicBezTo>
                  <a:cubicBezTo>
                    <a:pt x="167200" y="1723"/>
                    <a:pt x="115497" y="0"/>
                    <a:pt x="72852" y="22735"/>
                  </a:cubicBezTo>
                  <a:cubicBezTo>
                    <a:pt x="30207" y="45470"/>
                    <a:pt x="3195" y="89156"/>
                    <a:pt x="2121" y="137129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2" name="Freeform 92"/>
            <p:cNvSpPr/>
            <p:nvPr/>
          </p:nvSpPr>
          <p:spPr>
            <a:xfrm>
              <a:off x="155799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3" name="Freeform 93"/>
            <p:cNvSpPr/>
            <p:nvPr/>
          </p:nvSpPr>
          <p:spPr>
            <a:xfrm>
              <a:off x="155799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4" name="Freeform 94"/>
            <p:cNvSpPr/>
            <p:nvPr/>
          </p:nvSpPr>
          <p:spPr>
            <a:xfrm>
              <a:off x="155799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5" name="Freeform 95"/>
            <p:cNvSpPr/>
            <p:nvPr/>
          </p:nvSpPr>
          <p:spPr>
            <a:xfrm>
              <a:off x="155799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6" name="Freeform 96"/>
            <p:cNvSpPr/>
            <p:nvPr/>
          </p:nvSpPr>
          <p:spPr>
            <a:xfrm>
              <a:off x="15593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7" name="Freeform 97"/>
            <p:cNvSpPr/>
            <p:nvPr/>
          </p:nvSpPr>
          <p:spPr>
            <a:xfrm>
              <a:off x="15593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8" name="Freeform 98"/>
            <p:cNvSpPr/>
            <p:nvPr/>
          </p:nvSpPr>
          <p:spPr>
            <a:xfrm>
              <a:off x="235180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99" name="Freeform 99"/>
            <p:cNvSpPr/>
            <p:nvPr/>
          </p:nvSpPr>
          <p:spPr>
            <a:xfrm>
              <a:off x="235180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0" name="Freeform 100"/>
            <p:cNvSpPr/>
            <p:nvPr/>
          </p:nvSpPr>
          <p:spPr>
            <a:xfrm>
              <a:off x="235180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1" name="Freeform 101"/>
            <p:cNvSpPr/>
            <p:nvPr/>
          </p:nvSpPr>
          <p:spPr>
            <a:xfrm>
              <a:off x="235180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2" name="Freeform 102"/>
            <p:cNvSpPr/>
            <p:nvPr/>
          </p:nvSpPr>
          <p:spPr>
            <a:xfrm>
              <a:off x="235180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3" name="Freeform 103"/>
            <p:cNvSpPr/>
            <p:nvPr/>
          </p:nvSpPr>
          <p:spPr>
            <a:xfrm>
              <a:off x="235180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</p:grpSp>
      <p:grpSp>
        <p:nvGrpSpPr>
          <p:cNvPr id="104" name="Group 104"/>
          <p:cNvGrpSpPr>
            <a:grpSpLocks noChangeAspect="1"/>
          </p:cNvGrpSpPr>
          <p:nvPr/>
        </p:nvGrpSpPr>
        <p:grpSpPr>
          <a:xfrm>
            <a:off x="7479889" y="1278643"/>
            <a:ext cx="722683" cy="639322"/>
            <a:chOff x="0" y="0"/>
            <a:chExt cx="5712460" cy="4405630"/>
          </a:xfrm>
        </p:grpSpPr>
        <p:sp>
          <p:nvSpPr>
            <p:cNvPr id="105" name="Freeform 105"/>
            <p:cNvSpPr/>
            <p:nvPr/>
          </p:nvSpPr>
          <p:spPr>
            <a:xfrm>
              <a:off x="308078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6" name="Freeform 106"/>
            <p:cNvSpPr/>
            <p:nvPr/>
          </p:nvSpPr>
          <p:spPr>
            <a:xfrm>
              <a:off x="308078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7" name="Freeform 107"/>
            <p:cNvSpPr/>
            <p:nvPr/>
          </p:nvSpPr>
          <p:spPr>
            <a:xfrm>
              <a:off x="308078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8" name="Freeform 108"/>
            <p:cNvSpPr/>
            <p:nvPr/>
          </p:nvSpPr>
          <p:spPr>
            <a:xfrm>
              <a:off x="308078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09" name="Freeform 109"/>
            <p:cNvSpPr/>
            <p:nvPr/>
          </p:nvSpPr>
          <p:spPr>
            <a:xfrm>
              <a:off x="308078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0" name="Freeform 110"/>
            <p:cNvSpPr/>
            <p:nvPr/>
          </p:nvSpPr>
          <p:spPr>
            <a:xfrm>
              <a:off x="308078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1" name="Freeform 111"/>
            <p:cNvSpPr/>
            <p:nvPr/>
          </p:nvSpPr>
          <p:spPr>
            <a:xfrm>
              <a:off x="387453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2" name="Freeform 112"/>
            <p:cNvSpPr/>
            <p:nvPr/>
          </p:nvSpPr>
          <p:spPr>
            <a:xfrm>
              <a:off x="387453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3" name="Freeform 113"/>
            <p:cNvSpPr/>
            <p:nvPr/>
          </p:nvSpPr>
          <p:spPr>
            <a:xfrm>
              <a:off x="387453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4" name="Freeform 114"/>
            <p:cNvSpPr/>
            <p:nvPr/>
          </p:nvSpPr>
          <p:spPr>
            <a:xfrm>
              <a:off x="387453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8"/>
                    <a:pt x="139936" y="266914"/>
                  </a:cubicBezTo>
                  <a:cubicBezTo>
                    <a:pt x="187720" y="267128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5" name="Freeform 115"/>
            <p:cNvSpPr/>
            <p:nvPr/>
          </p:nvSpPr>
          <p:spPr>
            <a:xfrm>
              <a:off x="387453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9" y="200411"/>
                  </a:cubicBezTo>
                  <a:cubicBezTo>
                    <a:pt x="279872" y="159064"/>
                    <a:pt x="279872" y="108062"/>
                    <a:pt x="255919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6" name="Freeform 116"/>
            <p:cNvSpPr/>
            <p:nvPr/>
          </p:nvSpPr>
          <p:spPr>
            <a:xfrm>
              <a:off x="387453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9" y="200412"/>
                  </a:cubicBezTo>
                  <a:cubicBezTo>
                    <a:pt x="279872" y="159065"/>
                    <a:pt x="279872" y="108063"/>
                    <a:pt x="255919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7" name="Freeform 117"/>
            <p:cNvSpPr/>
            <p:nvPr/>
          </p:nvSpPr>
          <p:spPr>
            <a:xfrm>
              <a:off x="464542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8" name="Freeform 118"/>
            <p:cNvSpPr/>
            <p:nvPr/>
          </p:nvSpPr>
          <p:spPr>
            <a:xfrm>
              <a:off x="464542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19" name="Freeform 119"/>
            <p:cNvSpPr/>
            <p:nvPr/>
          </p:nvSpPr>
          <p:spPr>
            <a:xfrm>
              <a:off x="464542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0" name="Freeform 120"/>
            <p:cNvSpPr/>
            <p:nvPr/>
          </p:nvSpPr>
          <p:spPr>
            <a:xfrm>
              <a:off x="464542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1" name="Freeform 121"/>
            <p:cNvSpPr/>
            <p:nvPr/>
          </p:nvSpPr>
          <p:spPr>
            <a:xfrm>
              <a:off x="46454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2" name="Freeform 122"/>
            <p:cNvSpPr/>
            <p:nvPr/>
          </p:nvSpPr>
          <p:spPr>
            <a:xfrm>
              <a:off x="46454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3" name="Freeform 123"/>
            <p:cNvSpPr/>
            <p:nvPr/>
          </p:nvSpPr>
          <p:spPr>
            <a:xfrm>
              <a:off x="543917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4" name="Freeform 124"/>
            <p:cNvSpPr/>
            <p:nvPr/>
          </p:nvSpPr>
          <p:spPr>
            <a:xfrm>
              <a:off x="543917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5" name="Freeform 125"/>
            <p:cNvSpPr/>
            <p:nvPr/>
          </p:nvSpPr>
          <p:spPr>
            <a:xfrm>
              <a:off x="543917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6" name="Freeform 126"/>
            <p:cNvSpPr/>
            <p:nvPr/>
          </p:nvSpPr>
          <p:spPr>
            <a:xfrm>
              <a:off x="543917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7" name="Freeform 127"/>
            <p:cNvSpPr/>
            <p:nvPr/>
          </p:nvSpPr>
          <p:spPr>
            <a:xfrm>
              <a:off x="543917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3" y="66715"/>
                  </a:cubicBezTo>
                  <a:cubicBezTo>
                    <a:pt x="0" y="108062"/>
                    <a:pt x="0" y="159064"/>
                    <a:pt x="23953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8" name="Freeform 128"/>
            <p:cNvSpPr/>
            <p:nvPr/>
          </p:nvSpPr>
          <p:spPr>
            <a:xfrm>
              <a:off x="543917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3" y="66716"/>
                  </a:cubicBezTo>
                  <a:cubicBezTo>
                    <a:pt x="0" y="108063"/>
                    <a:pt x="0" y="159065"/>
                    <a:pt x="23953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29" name="Freeform 129"/>
            <p:cNvSpPr/>
            <p:nvPr/>
          </p:nvSpPr>
          <p:spPr>
            <a:xfrm>
              <a:off x="-6649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0" name="Freeform 130"/>
            <p:cNvSpPr/>
            <p:nvPr/>
          </p:nvSpPr>
          <p:spPr>
            <a:xfrm>
              <a:off x="-6649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1" name="Freeform 131"/>
            <p:cNvSpPr/>
            <p:nvPr/>
          </p:nvSpPr>
          <p:spPr>
            <a:xfrm>
              <a:off x="-6649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2" name="Freeform 132"/>
            <p:cNvSpPr/>
            <p:nvPr/>
          </p:nvSpPr>
          <p:spPr>
            <a:xfrm>
              <a:off x="-6649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3" name="Freeform 133"/>
            <p:cNvSpPr/>
            <p:nvPr/>
          </p:nvSpPr>
          <p:spPr>
            <a:xfrm>
              <a:off x="-5316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4" name="Freeform 134"/>
            <p:cNvSpPr/>
            <p:nvPr/>
          </p:nvSpPr>
          <p:spPr>
            <a:xfrm>
              <a:off x="-5316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5" name="Freeform 135"/>
            <p:cNvSpPr/>
            <p:nvPr/>
          </p:nvSpPr>
          <p:spPr>
            <a:xfrm>
              <a:off x="78583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6" name="Freeform 136"/>
            <p:cNvSpPr/>
            <p:nvPr/>
          </p:nvSpPr>
          <p:spPr>
            <a:xfrm>
              <a:off x="78583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7" name="Freeform 137"/>
            <p:cNvSpPr/>
            <p:nvPr/>
          </p:nvSpPr>
          <p:spPr>
            <a:xfrm>
              <a:off x="78583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8" name="Freeform 138"/>
            <p:cNvSpPr/>
            <p:nvPr/>
          </p:nvSpPr>
          <p:spPr>
            <a:xfrm>
              <a:off x="78583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0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0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39" name="Freeform 139"/>
            <p:cNvSpPr/>
            <p:nvPr/>
          </p:nvSpPr>
          <p:spPr>
            <a:xfrm>
              <a:off x="790924" y="3315953"/>
              <a:ext cx="272745" cy="281567"/>
            </a:xfrm>
            <a:custGeom>
              <a:avLst/>
              <a:gdLst/>
              <a:ahLst/>
              <a:cxnLst/>
              <a:rect l="l" t="t" r="r" b="b"/>
              <a:pathLst>
                <a:path w="272745" h="281567">
                  <a:moveTo>
                    <a:pt x="1835" y="136288"/>
                  </a:moveTo>
                  <a:cubicBezTo>
                    <a:pt x="0" y="184056"/>
                    <a:pt x="24117" y="229159"/>
                    <a:pt x="65049" y="254507"/>
                  </a:cubicBezTo>
                  <a:cubicBezTo>
                    <a:pt x="105981" y="279854"/>
                    <a:pt x="157465" y="281567"/>
                    <a:pt x="199991" y="258996"/>
                  </a:cubicBezTo>
                  <a:cubicBezTo>
                    <a:pt x="242517" y="236426"/>
                    <a:pt x="269579" y="193026"/>
                    <a:pt x="270923" y="145241"/>
                  </a:cubicBezTo>
                  <a:cubicBezTo>
                    <a:pt x="272745" y="97483"/>
                    <a:pt x="248626" y="52394"/>
                    <a:pt x="207701" y="27055"/>
                  </a:cubicBezTo>
                  <a:cubicBezTo>
                    <a:pt x="166776" y="1715"/>
                    <a:pt x="115305" y="0"/>
                    <a:pt x="72785" y="22559"/>
                  </a:cubicBezTo>
                  <a:cubicBezTo>
                    <a:pt x="30264" y="45118"/>
                    <a:pt x="3196" y="88501"/>
                    <a:pt x="1835" y="136275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0" name="Freeform 140"/>
            <p:cNvSpPr/>
            <p:nvPr/>
          </p:nvSpPr>
          <p:spPr>
            <a:xfrm>
              <a:off x="790029" y="4129715"/>
              <a:ext cx="273318" cy="283221"/>
            </a:xfrm>
            <a:custGeom>
              <a:avLst/>
              <a:gdLst/>
              <a:ahLst/>
              <a:cxnLst/>
              <a:rect l="l" t="t" r="r" b="b"/>
              <a:pathLst>
                <a:path w="273318" h="283221">
                  <a:moveTo>
                    <a:pt x="2121" y="137129"/>
                  </a:moveTo>
                  <a:cubicBezTo>
                    <a:pt x="0" y="185067"/>
                    <a:pt x="24043" y="230454"/>
                    <a:pt x="65080" y="255976"/>
                  </a:cubicBezTo>
                  <a:cubicBezTo>
                    <a:pt x="106117" y="281499"/>
                    <a:pt x="157819" y="283222"/>
                    <a:pt x="200464" y="260488"/>
                  </a:cubicBezTo>
                  <a:cubicBezTo>
                    <a:pt x="243109" y="237753"/>
                    <a:pt x="270121" y="194068"/>
                    <a:pt x="271196" y="146095"/>
                  </a:cubicBezTo>
                  <a:cubicBezTo>
                    <a:pt x="273318" y="98157"/>
                    <a:pt x="249274" y="52770"/>
                    <a:pt x="208237" y="27246"/>
                  </a:cubicBezTo>
                  <a:cubicBezTo>
                    <a:pt x="167200" y="1723"/>
                    <a:pt x="115497" y="0"/>
                    <a:pt x="72852" y="22735"/>
                  </a:cubicBezTo>
                  <a:cubicBezTo>
                    <a:pt x="30207" y="45470"/>
                    <a:pt x="3195" y="89156"/>
                    <a:pt x="2121" y="137129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1" name="Freeform 141"/>
            <p:cNvSpPr/>
            <p:nvPr/>
          </p:nvSpPr>
          <p:spPr>
            <a:xfrm>
              <a:off x="1557991" y="-1486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2" name="Freeform 142"/>
            <p:cNvSpPr/>
            <p:nvPr/>
          </p:nvSpPr>
          <p:spPr>
            <a:xfrm>
              <a:off x="1557991" y="83544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3" name="Freeform 143"/>
            <p:cNvSpPr/>
            <p:nvPr/>
          </p:nvSpPr>
          <p:spPr>
            <a:xfrm>
              <a:off x="1557991" y="167110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4" name="Freeform 144"/>
            <p:cNvSpPr/>
            <p:nvPr/>
          </p:nvSpPr>
          <p:spPr>
            <a:xfrm>
              <a:off x="1557991" y="2485174"/>
              <a:ext cx="282538" cy="269671"/>
            </a:xfrm>
            <a:custGeom>
              <a:avLst/>
              <a:gdLst/>
              <a:ahLst/>
              <a:cxnLst/>
              <a:rect l="l" t="t" r="r" b="b"/>
              <a:pathLst>
                <a:path w="282538" h="269671">
                  <a:moveTo>
                    <a:pt x="141269" y="216"/>
                  </a:moveTo>
                  <a:cubicBezTo>
                    <a:pt x="93031" y="0"/>
                    <a:pt x="48364" y="25611"/>
                    <a:pt x="24182" y="67352"/>
                  </a:cubicBezTo>
                  <a:cubicBezTo>
                    <a:pt x="0" y="109092"/>
                    <a:pt x="0" y="160580"/>
                    <a:pt x="24182" y="202320"/>
                  </a:cubicBezTo>
                  <a:cubicBezTo>
                    <a:pt x="48364" y="244061"/>
                    <a:pt x="93031" y="269672"/>
                    <a:pt x="141269" y="269456"/>
                  </a:cubicBezTo>
                  <a:cubicBezTo>
                    <a:pt x="189508" y="269672"/>
                    <a:pt x="234174" y="244061"/>
                    <a:pt x="258356" y="202320"/>
                  </a:cubicBezTo>
                  <a:cubicBezTo>
                    <a:pt x="282538" y="160580"/>
                    <a:pt x="282538" y="109092"/>
                    <a:pt x="258356" y="67352"/>
                  </a:cubicBezTo>
                  <a:cubicBezTo>
                    <a:pt x="234174" y="25611"/>
                    <a:pt x="189508" y="0"/>
                    <a:pt x="141269" y="216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5" name="Freeform 145"/>
            <p:cNvSpPr/>
            <p:nvPr/>
          </p:nvSpPr>
          <p:spPr>
            <a:xfrm>
              <a:off x="155932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3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3" y="267127"/>
                    <a:pt x="139936" y="266913"/>
                  </a:cubicBezTo>
                  <a:cubicBezTo>
                    <a:pt x="187720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20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6" name="Freeform 146"/>
            <p:cNvSpPr/>
            <p:nvPr/>
          </p:nvSpPr>
          <p:spPr>
            <a:xfrm>
              <a:off x="155932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3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3" y="267127"/>
                    <a:pt x="139936" y="266914"/>
                  </a:cubicBezTo>
                  <a:cubicBezTo>
                    <a:pt x="187720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20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7" name="Freeform 147"/>
            <p:cNvSpPr/>
            <p:nvPr/>
          </p:nvSpPr>
          <p:spPr>
            <a:xfrm>
              <a:off x="2351804" y="-214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8" name="Freeform 148"/>
            <p:cNvSpPr/>
            <p:nvPr/>
          </p:nvSpPr>
          <p:spPr>
            <a:xfrm>
              <a:off x="2351804" y="83671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49" name="Freeform 149"/>
            <p:cNvSpPr/>
            <p:nvPr/>
          </p:nvSpPr>
          <p:spPr>
            <a:xfrm>
              <a:off x="2351804" y="167237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50" name="Freeform 150"/>
            <p:cNvSpPr/>
            <p:nvPr/>
          </p:nvSpPr>
          <p:spPr>
            <a:xfrm>
              <a:off x="2351804" y="2486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8"/>
                    <a:pt x="139936" y="266914"/>
                  </a:cubicBezTo>
                  <a:cubicBezTo>
                    <a:pt x="187719" y="267128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51" name="Freeform 151"/>
            <p:cNvSpPr/>
            <p:nvPr/>
          </p:nvSpPr>
          <p:spPr>
            <a:xfrm>
              <a:off x="2351804" y="3323377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3"/>
                  </a:moveTo>
                  <a:cubicBezTo>
                    <a:pt x="92152" y="0"/>
                    <a:pt x="47907" y="25369"/>
                    <a:pt x="23954" y="66715"/>
                  </a:cubicBezTo>
                  <a:cubicBezTo>
                    <a:pt x="0" y="108062"/>
                    <a:pt x="0" y="159064"/>
                    <a:pt x="23954" y="200411"/>
                  </a:cubicBezTo>
                  <a:cubicBezTo>
                    <a:pt x="47907" y="241757"/>
                    <a:pt x="92152" y="267127"/>
                    <a:pt x="139936" y="266913"/>
                  </a:cubicBezTo>
                  <a:cubicBezTo>
                    <a:pt x="187719" y="267127"/>
                    <a:pt x="231965" y="241757"/>
                    <a:pt x="255918" y="200411"/>
                  </a:cubicBezTo>
                  <a:cubicBezTo>
                    <a:pt x="279872" y="159064"/>
                    <a:pt x="279872" y="108062"/>
                    <a:pt x="255918" y="66715"/>
                  </a:cubicBezTo>
                  <a:cubicBezTo>
                    <a:pt x="231965" y="25369"/>
                    <a:pt x="187719" y="0"/>
                    <a:pt x="139936" y="213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  <p:sp>
          <p:nvSpPr>
            <p:cNvPr id="152" name="Freeform 152"/>
            <p:cNvSpPr/>
            <p:nvPr/>
          </p:nvSpPr>
          <p:spPr>
            <a:xfrm>
              <a:off x="2351804" y="4137446"/>
              <a:ext cx="279872" cy="267127"/>
            </a:xfrm>
            <a:custGeom>
              <a:avLst/>
              <a:gdLst/>
              <a:ahLst/>
              <a:cxnLst/>
              <a:rect l="l" t="t" r="r" b="b"/>
              <a:pathLst>
                <a:path w="279872" h="267127">
                  <a:moveTo>
                    <a:pt x="139936" y="214"/>
                  </a:moveTo>
                  <a:cubicBezTo>
                    <a:pt x="92152" y="0"/>
                    <a:pt x="47907" y="25370"/>
                    <a:pt x="23954" y="66716"/>
                  </a:cubicBezTo>
                  <a:cubicBezTo>
                    <a:pt x="0" y="108063"/>
                    <a:pt x="0" y="159065"/>
                    <a:pt x="23954" y="200412"/>
                  </a:cubicBezTo>
                  <a:cubicBezTo>
                    <a:pt x="47907" y="241758"/>
                    <a:pt x="92152" y="267127"/>
                    <a:pt x="139936" y="266914"/>
                  </a:cubicBezTo>
                  <a:cubicBezTo>
                    <a:pt x="187719" y="267127"/>
                    <a:pt x="231965" y="241758"/>
                    <a:pt x="255918" y="200412"/>
                  </a:cubicBezTo>
                  <a:cubicBezTo>
                    <a:pt x="279872" y="159065"/>
                    <a:pt x="279872" y="108063"/>
                    <a:pt x="255918" y="66716"/>
                  </a:cubicBezTo>
                  <a:cubicBezTo>
                    <a:pt x="231965" y="25370"/>
                    <a:pt x="187719" y="0"/>
                    <a:pt x="139936" y="214"/>
                  </a:cubicBezTo>
                  <a:close/>
                </a:path>
              </a:pathLst>
            </a:custGeom>
            <a:solidFill>
              <a:srgbClr val="F4BC33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871855"/>
            <a:ext cx="9753600" cy="461908"/>
            <a:chOff x="0" y="0"/>
            <a:chExt cx="13175233" cy="615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5233" cy="615878"/>
            </a:xfrm>
            <a:custGeom>
              <a:avLst/>
              <a:gdLst/>
              <a:ahLst/>
              <a:cxnLst/>
              <a:rect l="l" t="t" r="r" b="b"/>
              <a:pathLst>
                <a:path w="13175233" h="615878">
                  <a:moveTo>
                    <a:pt x="0" y="0"/>
                  </a:moveTo>
                  <a:lnTo>
                    <a:pt x="13175233" y="0"/>
                  </a:lnTo>
                  <a:lnTo>
                    <a:pt x="13175233" y="615878"/>
                  </a:lnTo>
                  <a:lnTo>
                    <a:pt x="0" y="615878"/>
                  </a:lnTo>
                  <a:close/>
                </a:path>
              </a:pathLst>
            </a:custGeom>
            <a:solidFill>
              <a:srgbClr val="F4BC33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0" y="0"/>
            <a:ext cx="5651810" cy="845422"/>
          </a:xfrm>
          <a:custGeom>
            <a:avLst/>
            <a:gdLst/>
            <a:ahLst/>
            <a:cxnLst/>
            <a:rect l="l" t="t" r="r" b="b"/>
            <a:pathLst>
              <a:path w="5651810" h="1334259">
                <a:moveTo>
                  <a:pt x="0" y="0"/>
                </a:moveTo>
                <a:lnTo>
                  <a:pt x="5651810" y="0"/>
                </a:lnTo>
                <a:lnTo>
                  <a:pt x="5651810" y="1334259"/>
                </a:lnTo>
                <a:lnTo>
                  <a:pt x="0" y="1334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61795" b="-16179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9600" y="1081394"/>
            <a:ext cx="2590800" cy="1497544"/>
          </a:xfrm>
          <a:custGeom>
            <a:avLst/>
            <a:gdLst/>
            <a:ahLst/>
            <a:cxnLst/>
            <a:rect l="l" t="t" r="r" b="b"/>
            <a:pathLst>
              <a:path w="3716401" h="2220549">
                <a:moveTo>
                  <a:pt x="0" y="0"/>
                </a:moveTo>
                <a:lnTo>
                  <a:pt x="3716401" y="0"/>
                </a:lnTo>
                <a:lnTo>
                  <a:pt x="3716401" y="2220549"/>
                </a:lnTo>
                <a:lnTo>
                  <a:pt x="0" y="2220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67400" y="492548"/>
            <a:ext cx="3733800" cy="1932334"/>
          </a:xfrm>
          <a:custGeom>
            <a:avLst/>
            <a:gdLst/>
            <a:ahLst/>
            <a:cxnLst/>
            <a:rect l="l" t="t" r="r" b="b"/>
            <a:pathLst>
              <a:path w="3705698" h="2464289">
                <a:moveTo>
                  <a:pt x="0" y="0"/>
                </a:moveTo>
                <a:lnTo>
                  <a:pt x="3705698" y="0"/>
                </a:lnTo>
                <a:lnTo>
                  <a:pt x="3705698" y="2464289"/>
                </a:lnTo>
                <a:lnTo>
                  <a:pt x="0" y="24642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150495"/>
            <a:ext cx="5651810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3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REFRENCE: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FDDD1-A51F-83C1-2E7F-423FFA14C943}"/>
              </a:ext>
            </a:extLst>
          </p:cNvPr>
          <p:cNvSpPr txBox="1"/>
          <p:nvPr/>
        </p:nvSpPr>
        <p:spPr>
          <a:xfrm>
            <a:off x="381000" y="4495800"/>
            <a:ext cx="922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Cleaning:  </a:t>
            </a:r>
          </a:p>
          <a:p>
            <a:r>
              <a:rPr lang="en-GB" dirty="0"/>
              <a:t>Removed blank columns Competition Normalised GRP's (30 seconds)- </a:t>
            </a:r>
            <a:r>
              <a:rPr lang="en-IN" dirty="0"/>
              <a:t>C3 C4 C5 C6 C7</a:t>
            </a:r>
          </a:p>
          <a:p>
            <a:r>
              <a:rPr lang="en-IN" dirty="0"/>
              <a:t>Competition  Absolute Media Spends Non TV (Incl. Print / Outdoor etc)  - C2 C3 C4 C5 C6 C7</a:t>
            </a:r>
          </a:p>
          <a:p>
            <a:r>
              <a:rPr lang="en-IN" dirty="0"/>
              <a:t>TP2</a:t>
            </a:r>
          </a:p>
          <a:p>
            <a:r>
              <a:rPr lang="en-IN" b="1" dirty="0"/>
              <a:t>Imputed missing values </a:t>
            </a:r>
            <a:r>
              <a:rPr lang="en-IN" dirty="0"/>
              <a:t>for </a:t>
            </a:r>
            <a:r>
              <a:rPr lang="it-IT" dirty="0"/>
              <a:t>B1 Absolute Media Spends Non TV Print</a:t>
            </a:r>
            <a:r>
              <a:rPr lang="en-IN" dirty="0"/>
              <a:t> and NON TV C1 with a combination of linear regression and KNN algorithm. Coding file: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CF4E8B-2DB3-6D97-0695-5F6342D1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6" y="2762182"/>
            <a:ext cx="2782528" cy="17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349AE2C-A041-A3D1-8A9A-FBA92AFD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64" y="2578938"/>
            <a:ext cx="3581400" cy="19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956E3F-CDDC-51EF-4D18-02D2BF338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850" y="1138691"/>
            <a:ext cx="1232013" cy="111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61EF2B-E980-338B-755F-28DE00EC2E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5514" y="3186046"/>
            <a:ext cx="1514686" cy="943107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313D1E1-344C-E933-B89C-F521927C5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75412"/>
              </p:ext>
            </p:extLst>
          </p:nvPr>
        </p:nvGraphicFramePr>
        <p:xfrm>
          <a:off x="381000" y="6337104"/>
          <a:ext cx="723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23907" imgH="528044" progId="Package">
                  <p:embed/>
                </p:oleObj>
              </mc:Choice>
              <mc:Fallback>
                <p:oleObj name="Packager Shell Object" showAsIcon="1" r:id="rId10" imgW="723907" imgH="528044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" y="6337104"/>
                        <a:ext cx="7239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738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DM Sans Bold</vt:lpstr>
      <vt:lpstr>Arial</vt:lpstr>
      <vt:lpstr>Calibri</vt:lpstr>
      <vt:lpstr>Arvo</vt:lpstr>
      <vt:lpstr>DM Sans</vt:lpstr>
      <vt:lpstr>Arial Bold</vt:lpstr>
      <vt:lpstr>Lato Heavy Bold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Mix Analysis</dc:title>
  <cp:lastModifiedBy>Akash Singha</cp:lastModifiedBy>
  <cp:revision>7</cp:revision>
  <dcterms:created xsi:type="dcterms:W3CDTF">2006-08-16T00:00:00Z</dcterms:created>
  <dcterms:modified xsi:type="dcterms:W3CDTF">2024-11-09T08:33:12Z</dcterms:modified>
  <dc:identifier>DAGV8gyY-Gs</dc:identifier>
</cp:coreProperties>
</file>