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559" r:id="rId3"/>
    <p:sldId id="562" r:id="rId4"/>
    <p:sldId id="565" r:id="rId5"/>
    <p:sldId id="575" r:id="rId6"/>
    <p:sldId id="561" r:id="rId7"/>
    <p:sldId id="574" r:id="rId8"/>
    <p:sldId id="577" r:id="rId9"/>
    <p:sldId id="598" r:id="rId10"/>
    <p:sldId id="601" r:id="rId11"/>
    <p:sldId id="602" r:id="rId12"/>
    <p:sldId id="566" r:id="rId13"/>
    <p:sldId id="580" r:id="rId14"/>
    <p:sldId id="596" r:id="rId15"/>
    <p:sldId id="597" r:id="rId16"/>
    <p:sldId id="595" r:id="rId17"/>
    <p:sldId id="594" r:id="rId18"/>
    <p:sldId id="593" r:id="rId19"/>
    <p:sldId id="587" r:id="rId20"/>
    <p:sldId id="591" r:id="rId21"/>
    <p:sldId id="603" r:id="rId22"/>
    <p:sldId id="592" r:id="rId23"/>
    <p:sldId id="5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559"/>
            <p14:sldId id="562"/>
            <p14:sldId id="565"/>
            <p14:sldId id="575"/>
            <p14:sldId id="561"/>
            <p14:sldId id="574"/>
            <p14:sldId id="577"/>
            <p14:sldId id="598"/>
            <p14:sldId id="601"/>
            <p14:sldId id="602"/>
            <p14:sldId id="566"/>
            <p14:sldId id="580"/>
            <p14:sldId id="596"/>
            <p14:sldId id="597"/>
            <p14:sldId id="595"/>
            <p14:sldId id="594"/>
            <p14:sldId id="593"/>
            <p14:sldId id="587"/>
            <p14:sldId id="591"/>
            <p14:sldId id="603"/>
            <p14:sldId id="592"/>
            <p14:sldId id="5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F561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5320" autoAdjust="0"/>
  </p:normalViewPr>
  <p:slideViewPr>
    <p:cSldViewPr snapToGrid="0">
      <p:cViewPr varScale="1">
        <p:scale>
          <a:sx n="78" d="100"/>
          <a:sy n="78" d="100"/>
        </p:scale>
        <p:origin x="6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pPr/>
              <a:t>6/8/2024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dirty="0"/>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a:t>
            </a:r>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pPr/>
              <a:t>‹#›</a:t>
            </a:fld>
            <a:endParaRPr lang="en-US" dirty="0"/>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hf sldNum="0" hdr="0" dt="0"/>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5.jp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6.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4151477" y="2448076"/>
            <a:ext cx="5251798" cy="951065"/>
          </a:xfrm>
        </p:spPr>
        <p:txBody>
          <a:bodyPr/>
          <a:lstStyle/>
          <a:p>
            <a:pPr algn="ctr"/>
            <a:r>
              <a:rPr lang="en-US" sz="3600" b="1" dirty="0">
                <a:solidFill>
                  <a:schemeClr val="tx1"/>
                </a:solidFill>
                <a:latin typeface="Times New Roman" panose="02020603050405020304" pitchFamily="18" charset="0"/>
                <a:ea typeface="+mn-ea"/>
                <a:cs typeface="Times New Roman" panose="02020603050405020304" pitchFamily="18" charset="0"/>
              </a:rPr>
              <a:t>PROJECT REVIEW VI</a:t>
            </a:r>
            <a:br>
              <a:rPr lang="en-US" sz="3600" b="1" dirty="0">
                <a:solidFill>
                  <a:schemeClr val="tx1"/>
                </a:solidFill>
                <a:latin typeface="Times New Roman" panose="02020603050405020304" pitchFamily="18" charset="0"/>
                <a:ea typeface="+mn-ea"/>
                <a:cs typeface="Times New Roman" panose="02020603050405020304" pitchFamily="18" charset="0"/>
              </a:rPr>
            </a:br>
            <a:r>
              <a:rPr lang="en-US" sz="1800" b="1" dirty="0">
                <a:solidFill>
                  <a:schemeClr val="tx1"/>
                </a:solidFill>
                <a:latin typeface="Times New Roman" panose="02020603050405020304" pitchFamily="18" charset="0"/>
                <a:ea typeface="+mn-ea"/>
                <a:cs typeface="Times New Roman" panose="02020603050405020304" pitchFamily="18" charset="0"/>
              </a:rPr>
              <a:t>Group 9</a:t>
            </a:r>
            <a:br>
              <a:rPr lang="en-US" sz="1800" b="1" dirty="0">
                <a:solidFill>
                  <a:schemeClr val="bg1">
                    <a:lumMod val="95000"/>
                  </a:schemeClr>
                </a:solidFill>
                <a:highlight>
                  <a:srgbClr val="C0C0C0"/>
                </a:highlight>
                <a:latin typeface="Times New Roman" panose="02020603050405020304" pitchFamily="18" charset="0"/>
                <a:ea typeface="+mn-ea"/>
                <a:cs typeface="Times New Roman" panose="02020603050405020304" pitchFamily="18" charset="0"/>
              </a:rPr>
            </a:br>
            <a:br>
              <a:rPr lang="en-US" sz="3600" b="1" dirty="0">
                <a:solidFill>
                  <a:schemeClr val="tx1"/>
                </a:solidFill>
                <a:latin typeface="Times New Roman" panose="02020603050405020304" pitchFamily="18" charset="0"/>
                <a:ea typeface="+mn-ea"/>
                <a:cs typeface="Times New Roman" panose="02020603050405020304" pitchFamily="18" charset="0"/>
              </a:rPr>
            </a:br>
            <a:endParaRPr lang="en-US" sz="3600" b="1" dirty="0">
              <a:solidFill>
                <a:schemeClr val="tx1"/>
              </a:solidFill>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1464279" y="354781"/>
            <a:ext cx="10192012" cy="2055910"/>
          </a:xfrm>
          <a:prstGeom prst="rect">
            <a:avLst/>
          </a:prstGeom>
        </p:spPr>
        <p:txBody>
          <a:bodyPr anchor="t">
            <a:normAutofit fontScale="925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ctr">
              <a:spcBef>
                <a:spcPts val="1000"/>
              </a:spcBef>
            </a:pPr>
            <a:r>
              <a:rPr lang="en-US" sz="1300" b="1" dirty="0">
                <a:solidFill>
                  <a:schemeClr val="bg1"/>
                </a:solidFill>
                <a:latin typeface="Times New Roman" panose="02020603050405020304" pitchFamily="18" charset="0"/>
                <a:ea typeface="+mn-ea"/>
                <a:cs typeface="Times New Roman" panose="02020603050405020304" pitchFamily="18" charset="0"/>
              </a:rPr>
              <a:t>Sanjivani Rural Education Society’s</a:t>
            </a:r>
          </a:p>
          <a:p>
            <a:pPr algn="ctr">
              <a:spcBef>
                <a:spcPts val="1000"/>
              </a:spcBef>
            </a:pPr>
            <a:r>
              <a:rPr lang="en-US" sz="3000" b="1" dirty="0">
                <a:solidFill>
                  <a:schemeClr val="accent6">
                    <a:lumMod val="75000"/>
                  </a:schemeClr>
                </a:solidFill>
                <a:latin typeface="Times New Roman" panose="02020603050405020304" pitchFamily="18" charset="0"/>
                <a:ea typeface="+mn-ea"/>
                <a:cs typeface="Times New Roman" panose="02020603050405020304" pitchFamily="18" charset="0"/>
              </a:rPr>
              <a:t> Sanjivani College of Engineering, Kopargaon-423603</a:t>
            </a:r>
          </a:p>
          <a:p>
            <a:pPr algn="ctr">
              <a:spcBef>
                <a:spcPts val="1000"/>
              </a:spcBef>
            </a:pPr>
            <a:r>
              <a:rPr lang="en-US" sz="1700" dirty="0">
                <a:solidFill>
                  <a:schemeClr val="tx1"/>
                </a:solidFill>
                <a:latin typeface="Times New Roman" panose="02020603050405020304" pitchFamily="18" charset="0"/>
                <a:ea typeface="+mn-ea"/>
                <a:cs typeface="Times New Roman" panose="02020603050405020304" pitchFamily="18" charset="0"/>
              </a:rPr>
              <a:t>(An Autonomous Institute Affiliated to Savitribai Phule Pune University, Pune)</a:t>
            </a:r>
          </a:p>
          <a:p>
            <a:pPr algn="ctr">
              <a:spcBef>
                <a:spcPts val="1000"/>
              </a:spcBef>
            </a:pPr>
            <a:r>
              <a:rPr lang="en-US" sz="1800" b="1" dirty="0">
                <a:solidFill>
                  <a:schemeClr val="bg1"/>
                </a:solidFill>
                <a:latin typeface="Times New Roman" panose="02020603050405020304" pitchFamily="18" charset="0"/>
                <a:ea typeface="+mn-ea"/>
                <a:cs typeface="Times New Roman" panose="02020603050405020304" pitchFamily="18" charset="0"/>
              </a:rPr>
              <a:t>NAAC ‘A’ Grade Accredited</a:t>
            </a:r>
          </a:p>
          <a:p>
            <a:pPr algn="ctr">
              <a:spcBef>
                <a:spcPts val="1000"/>
              </a:spcBef>
            </a:pPr>
            <a:r>
              <a:rPr lang="en-US" b="1" dirty="0">
                <a:solidFill>
                  <a:schemeClr val="accent1">
                    <a:lumMod val="40000"/>
                    <a:lumOff val="60000"/>
                  </a:schemeClr>
                </a:solidFill>
                <a:latin typeface="Times New Roman" panose="02020603050405020304" pitchFamily="18" charset="0"/>
                <a:ea typeface="+mn-ea"/>
                <a:cs typeface="Times New Roman" panose="02020603050405020304" pitchFamily="18" charset="0"/>
              </a:rPr>
              <a:t>   Department of Information Technology</a:t>
            </a:r>
          </a:p>
          <a:p>
            <a:pPr algn="ctr">
              <a:spcBef>
                <a:spcPts val="1000"/>
              </a:spcBef>
            </a:pPr>
            <a:r>
              <a:rPr lang="en-US" sz="1900" b="1" dirty="0">
                <a:solidFill>
                  <a:schemeClr val="tx1"/>
                </a:solidFill>
                <a:latin typeface="Times New Roman" panose="02020603050405020304" pitchFamily="18" charset="0"/>
                <a:ea typeface="+mn-ea"/>
                <a:cs typeface="Times New Roman" panose="02020603050405020304" pitchFamily="18" charset="0"/>
              </a:rPr>
              <a:t>(UG program, NBA Accredited)</a:t>
            </a:r>
          </a:p>
        </p:txBody>
      </p:sp>
      <p:pic>
        <p:nvPicPr>
          <p:cNvPr id="7" name="Picture 6">
            <a:extLst>
              <a:ext uri="{FF2B5EF4-FFF2-40B4-BE49-F238E27FC236}">
                <a16:creationId xmlns:a16="http://schemas.microsoft.com/office/drawing/2014/main" id="{49945077-8362-4F96-9A3D-43F3721D6BC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465327" y="354781"/>
            <a:ext cx="1584601" cy="1781132"/>
          </a:xfrm>
          <a:prstGeom prst="rect">
            <a:avLst/>
          </a:prstGeom>
        </p:spPr>
      </p:pic>
      <p:sp>
        <p:nvSpPr>
          <p:cNvPr id="9" name="TextBox 8">
            <a:extLst>
              <a:ext uri="{FF2B5EF4-FFF2-40B4-BE49-F238E27FC236}">
                <a16:creationId xmlns:a16="http://schemas.microsoft.com/office/drawing/2014/main" id="{743DF7C8-9A12-4D5B-8449-9035A2873D75}"/>
              </a:ext>
            </a:extLst>
          </p:cNvPr>
          <p:cNvSpPr txBox="1"/>
          <p:nvPr/>
        </p:nvSpPr>
        <p:spPr>
          <a:xfrm>
            <a:off x="2049928" y="3429000"/>
            <a:ext cx="945489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latin typeface="Times New Roman" panose="02020603050405020304" pitchFamily="18" charset="0"/>
                <a:cs typeface="Times New Roman" panose="02020603050405020304" pitchFamily="18" charset="0"/>
              </a:rPr>
              <a:t>“Result Analysis and Visualization to Improve Decision Making for Educational Institutes.’’</a:t>
            </a:r>
          </a:p>
        </p:txBody>
      </p:sp>
      <p:sp>
        <p:nvSpPr>
          <p:cNvPr id="10" name="TextBox 9">
            <a:extLst>
              <a:ext uri="{FF2B5EF4-FFF2-40B4-BE49-F238E27FC236}">
                <a16:creationId xmlns:a16="http://schemas.microsoft.com/office/drawing/2014/main" id="{0F8E2FA2-BFA0-4179-8B6A-CE6A7CB66B6E}"/>
              </a:ext>
            </a:extLst>
          </p:cNvPr>
          <p:cNvSpPr txBox="1"/>
          <p:nvPr/>
        </p:nvSpPr>
        <p:spPr>
          <a:xfrm>
            <a:off x="649288" y="4662369"/>
            <a:ext cx="385498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Presented By:</a:t>
            </a:r>
          </a:p>
          <a:p>
            <a:r>
              <a:rPr lang="en-US" sz="2000" b="1" dirty="0">
                <a:solidFill>
                  <a:schemeClr val="bg1">
                    <a:lumMod val="95000"/>
                  </a:schemeClr>
                </a:solidFill>
                <a:latin typeface="Times New Roman" panose="02020603050405020304" pitchFamily="18" charset="0"/>
                <a:cs typeface="Times New Roman" panose="02020603050405020304" pitchFamily="18" charset="0"/>
              </a:rPr>
              <a:t>Prajakta Kolse   [UIT20F1036]</a:t>
            </a:r>
          </a:p>
          <a:p>
            <a:r>
              <a:rPr lang="en-US" sz="2000" b="1" dirty="0">
                <a:solidFill>
                  <a:schemeClr val="bg1">
                    <a:lumMod val="95000"/>
                  </a:schemeClr>
                </a:solidFill>
                <a:latin typeface="Times New Roman" panose="02020603050405020304" pitchFamily="18" charset="0"/>
                <a:cs typeface="Times New Roman" panose="02020603050405020304" pitchFamily="18" charset="0"/>
              </a:rPr>
              <a:t>Raviraj Nehul    [UIT20M1043]</a:t>
            </a:r>
          </a:p>
          <a:p>
            <a:r>
              <a:rPr lang="en-US" sz="2000" b="1" dirty="0">
                <a:solidFill>
                  <a:schemeClr val="bg1">
                    <a:lumMod val="95000"/>
                  </a:schemeClr>
                </a:solidFill>
                <a:latin typeface="Times New Roman" panose="02020603050405020304" pitchFamily="18" charset="0"/>
                <a:cs typeface="Times New Roman" panose="02020603050405020304" pitchFamily="18" charset="0"/>
              </a:rPr>
              <a:t>Mitusha Pawar  [UIT20F1046]</a:t>
            </a:r>
          </a:p>
          <a:p>
            <a:r>
              <a:rPr lang="en-US" sz="2000" b="1" dirty="0">
                <a:solidFill>
                  <a:schemeClr val="bg1">
                    <a:lumMod val="95000"/>
                  </a:schemeClr>
                </a:solidFill>
                <a:latin typeface="Times New Roman" panose="02020603050405020304" pitchFamily="18" charset="0"/>
                <a:cs typeface="Times New Roman" panose="02020603050405020304" pitchFamily="18" charset="0"/>
              </a:rPr>
              <a:t>Savi Solanki       [UIT20F1061]</a:t>
            </a:r>
          </a:p>
          <a:p>
            <a:endParaRPr lang="en-US" sz="2200" b="1" dirty="0">
              <a:solidFill>
                <a:schemeClr val="bg1"/>
              </a:solidFill>
              <a:latin typeface="Times New Roman" panose="02020603050405020304" pitchFamily="18" charset="0"/>
              <a:cs typeface="Times New Roman" panose="02020603050405020304" pitchFamily="18" charset="0"/>
            </a:endParaRPr>
          </a:p>
          <a:p>
            <a:endParaRPr lang="en-US" sz="22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8820727" y="5531838"/>
            <a:ext cx="6096000" cy="630942"/>
          </a:xfrm>
          <a:prstGeom prst="rect">
            <a:avLst/>
          </a:prstGeom>
        </p:spPr>
        <p:txBody>
          <a:bodyPr>
            <a:spAutoFit/>
          </a:bodyPr>
          <a:lstStyle/>
          <a:p>
            <a:pPr>
              <a:lnSpc>
                <a:spcPts val="1800"/>
              </a:lnSpc>
              <a:spcAft>
                <a:spcPts val="600"/>
              </a:spcAft>
            </a:pPr>
            <a:r>
              <a:rPr lang="en-IN" sz="2000" b="1" dirty="0">
                <a:latin typeface="Times New Roman" panose="02020603050405020304" pitchFamily="18" charset="0"/>
                <a:cs typeface="Times New Roman" panose="02020603050405020304" pitchFamily="18" charset="0"/>
              </a:rPr>
              <a:t>Guided by:</a:t>
            </a:r>
          </a:p>
          <a:p>
            <a:pPr>
              <a:lnSpc>
                <a:spcPts val="1800"/>
              </a:lnSpc>
              <a:spcAft>
                <a:spcPts val="600"/>
              </a:spcAft>
            </a:pPr>
            <a:r>
              <a:rPr lang="en-US" b="1" dirty="0">
                <a:solidFill>
                  <a:schemeClr val="bg1">
                    <a:lumMod val="95000"/>
                  </a:schemeClr>
                </a:solidFill>
                <a:latin typeface="Times New Roman" panose="02020603050405020304" pitchFamily="18" charset="0"/>
                <a:cs typeface="Times New Roman" panose="02020603050405020304" pitchFamily="18" charset="0"/>
              </a:rPr>
              <a:t>Dr. C. D. Bawankar</a:t>
            </a:r>
            <a:endParaRPr lang="en-IN"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7A8E-468A-8754-B391-6C5E6C27887C}"/>
              </a:ext>
            </a:extLst>
          </p:cNvPr>
          <p:cNvSpPr>
            <a:spLocks noGrp="1"/>
          </p:cNvSpPr>
          <p:nvPr>
            <p:ph type="title"/>
          </p:nvPr>
        </p:nvSpPr>
        <p:spPr>
          <a:xfrm>
            <a:off x="604434" y="318112"/>
            <a:ext cx="10983132" cy="7477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a:t>
            </a:r>
            <a:r>
              <a:rPr lang="en-US" sz="2000" b="1" baseline="0" dirty="0">
                <a:solidFill>
                  <a:srgbClr val="FF0000"/>
                </a:solidFill>
                <a:effectLst/>
                <a:latin typeface="Times New Roman" panose="02020603050405020304" pitchFamily="18" charset="0"/>
                <a:ea typeface="+mn-ea"/>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781050" y="1368264"/>
            <a:ext cx="10806516" cy="4950409"/>
          </a:xfrm>
          <a:prstGeom prst="rect">
            <a:avLst/>
          </a:prstGeom>
        </p:spPr>
        <p:txBody>
          <a:bodyPr vert="horz" wrap="square" lIns="91440" tIns="45720" rIns="91440" bIns="45720" rtlCol="0">
            <a:noAutofit/>
          </a:bodyPr>
          <a:lstStyle/>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Division-wise All Clear Students:-</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Visual representation of the sum of all-clear students across different divisions using a Donut Chart.</a:t>
            </a:r>
          </a:p>
          <a:p>
            <a:pPr marL="285750" indent="-285750">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Examination Statistics:-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Number of students appeared, </a:t>
            </a:r>
            <a:r>
              <a:rPr lang="en-US" sz="2000" dirty="0">
                <a:latin typeface="Times New Roman" panose="02020603050405020304" pitchFamily="18" charset="0"/>
                <a:cs typeface="Times New Roman" panose="02020603050405020304" pitchFamily="18" charset="0"/>
              </a:rPr>
              <a:t>number of students passed (all clear), </a:t>
            </a:r>
            <a:r>
              <a:rPr lang="en-IN" sz="2000" dirty="0">
                <a:latin typeface="Times New Roman" panose="02020603050405020304" pitchFamily="18" charset="0"/>
                <a:cs typeface="Times New Roman" panose="02020603050405020304" pitchFamily="18" charset="0"/>
              </a:rPr>
              <a:t>number of students failed, </a:t>
            </a:r>
            <a:r>
              <a:rPr lang="en-US" sz="2000" dirty="0">
                <a:latin typeface="Times New Roman" panose="02020603050405020304" pitchFamily="18" charset="0"/>
                <a:cs typeface="Times New Roman" panose="02020603050405020304" pitchFamily="18" charset="0"/>
              </a:rPr>
              <a:t>number of students with A.T.K.T, all presented in a clear and concise column chart format.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Overall Toppers:-</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Visualization of overall toppers using a Matrix Chart, providing a comprehensive view of top-performing students across all subjects.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Subject-wise Performance:-</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Displaying subject-wise information in numbers, sum of pass students for each subject, sum of failed students for each subject.</a:t>
            </a:r>
          </a:p>
          <a:p>
            <a:pPr>
              <a:lnSpc>
                <a:spcPts val="1800"/>
              </a:lnSpc>
              <a:spcAft>
                <a:spcPts val="600"/>
              </a:spcAft>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5" name="Rectangle 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Rectangle 5"/>
          <p:cNvSpPr/>
          <p:nvPr/>
        </p:nvSpPr>
        <p:spPr>
          <a:xfrm>
            <a:off x="933618" y="6550222"/>
            <a:ext cx="11258382"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Tree>
    <p:extLst>
      <p:ext uri="{BB962C8B-B14F-4D97-AF65-F5344CB8AC3E}">
        <p14:creationId xmlns:p14="http://schemas.microsoft.com/office/powerpoint/2010/main" val="249598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7A8E-468A-8754-B391-6C5E6C27887C}"/>
              </a:ext>
            </a:extLst>
          </p:cNvPr>
          <p:cNvSpPr>
            <a:spLocks noGrp="1"/>
          </p:cNvSpPr>
          <p:nvPr>
            <p:ph type="title"/>
          </p:nvPr>
        </p:nvSpPr>
        <p:spPr>
          <a:xfrm>
            <a:off x="604434" y="318112"/>
            <a:ext cx="10983132" cy="7477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a:t>
            </a:r>
            <a:r>
              <a:rPr lang="en-US" sz="2000" b="1" baseline="0" dirty="0">
                <a:solidFill>
                  <a:srgbClr val="FF0000"/>
                </a:solidFill>
                <a:effectLst/>
                <a:latin typeface="Times New Roman" panose="02020603050405020304" pitchFamily="18" charset="0"/>
                <a:ea typeface="+mn-ea"/>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781050" y="1368264"/>
            <a:ext cx="10806516" cy="4950409"/>
          </a:xfrm>
          <a:prstGeom prst="rect">
            <a:avLst/>
          </a:prstGeom>
        </p:spPr>
        <p:txBody>
          <a:bodyPr vert="horz" wrap="square" lIns="91440" tIns="45720" rIns="91440" bIns="45720" rtlCol="0">
            <a:noAutofit/>
          </a:bodyPr>
          <a:lstStyle/>
          <a:p>
            <a:endParaRPr lang="en-IN" b="1" dirty="0">
              <a:latin typeface="Times New Roman" panose="02020603050405020304" pitchFamily="18" charset="0"/>
              <a:cs typeface="Times New Roman" panose="02020603050405020304" pitchFamily="18" charset="0"/>
            </a:endParaRPr>
          </a:p>
          <a:p>
            <a:pPr>
              <a:lnSpc>
                <a:spcPts val="1800"/>
              </a:lnSpc>
              <a:spcAft>
                <a:spcPts val="600"/>
              </a:spcAft>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5" name="Rectangle 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Rectangle 5"/>
          <p:cNvSpPr/>
          <p:nvPr/>
        </p:nvSpPr>
        <p:spPr>
          <a:xfrm>
            <a:off x="933618" y="6550222"/>
            <a:ext cx="11258382"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10" name="Picture 9">
            <a:extLst>
              <a:ext uri="{FF2B5EF4-FFF2-40B4-BE49-F238E27FC236}">
                <a16:creationId xmlns:a16="http://schemas.microsoft.com/office/drawing/2014/main" id="{EE517E0E-0066-5710-3F25-3376B15C4241}"/>
              </a:ext>
            </a:extLst>
          </p:cNvPr>
          <p:cNvPicPr>
            <a:picLocks noChangeAspect="1"/>
          </p:cNvPicPr>
          <p:nvPr/>
        </p:nvPicPr>
        <p:blipFill>
          <a:blip r:embed="rId4"/>
          <a:stretch>
            <a:fillRect/>
          </a:stretch>
        </p:blipFill>
        <p:spPr>
          <a:xfrm>
            <a:off x="1083267" y="1659892"/>
            <a:ext cx="10025466" cy="4072471"/>
          </a:xfrm>
          <a:prstGeom prst="rect">
            <a:avLst/>
          </a:prstGeom>
        </p:spPr>
      </p:pic>
    </p:spTree>
    <p:extLst>
      <p:ext uri="{BB962C8B-B14F-4D97-AF65-F5344CB8AC3E}">
        <p14:creationId xmlns:p14="http://schemas.microsoft.com/office/powerpoint/2010/main" val="410285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33E2-3E33-0479-AE0E-D4DB6AC5C8A5}"/>
              </a:ext>
            </a:extLst>
          </p:cNvPr>
          <p:cNvSpPr>
            <a:spLocks noGrp="1"/>
          </p:cNvSpPr>
          <p:nvPr>
            <p:ph type="title"/>
          </p:nvPr>
        </p:nvSpPr>
        <p:spPr>
          <a:xfrm>
            <a:off x="604434" y="367973"/>
            <a:ext cx="10983132" cy="747763"/>
          </a:xfrm>
        </p:spPr>
        <p:txBody>
          <a:bodyPr>
            <a:normAutofit fontScale="90000"/>
          </a:bodyPr>
          <a:lstStyle/>
          <a:p>
            <a:r>
              <a:rPr lang="en-US" sz="2800" baseline="0" dirty="0">
                <a:solidFill>
                  <a:schemeClr val="tx1"/>
                </a:solidFill>
                <a:effectLst/>
                <a:latin typeface="Times New Roman" panose="02020603050405020304" pitchFamily="18" charset="0"/>
                <a:ea typeface="+mn-ea"/>
                <a:cs typeface="Times New Roman" panose="02020603050405020304" pitchFamily="18" charset="0"/>
              </a:rPr>
              <a:t>  </a:t>
            </a:r>
            <a:br>
              <a:rPr lang="en-US" sz="2800" baseline="0" dirty="0">
                <a:solidFill>
                  <a:schemeClr val="tx1"/>
                </a:solidFill>
                <a:effectLst/>
                <a:latin typeface="Times New Roman" panose="02020603050405020304" pitchFamily="18" charset="0"/>
                <a:ea typeface="+mn-ea"/>
                <a:cs typeface="Times New Roman" panose="02020603050405020304" pitchFamily="18" charset="0"/>
              </a:rPr>
            </a:br>
            <a:br>
              <a:rPr lang="en-US" sz="2800" dirty="0">
                <a:solidFill>
                  <a:schemeClr val="tx1"/>
                </a:solidFill>
                <a:effectLst/>
                <a:latin typeface="Times New Roman" panose="02020603050405020304" pitchFamily="18" charset="0"/>
                <a:ea typeface="+mn-ea"/>
                <a:cs typeface="Times New Roman" panose="02020603050405020304" pitchFamily="18" charset="0"/>
              </a:rPr>
            </a:br>
            <a:r>
              <a:rPr lang="en-US" sz="2800" dirty="0">
                <a:solidFill>
                  <a:schemeClr val="tx1"/>
                </a:solidFill>
                <a:effectLst/>
                <a:latin typeface="Times New Roman" panose="02020603050405020304" pitchFamily="18" charset="0"/>
                <a:ea typeface="+mn-ea"/>
                <a:cs typeface="Times New Roman" panose="02020603050405020304" pitchFamily="18" charset="0"/>
              </a:rPr>
              <a:t>           </a:t>
            </a:r>
            <a:r>
              <a:rPr lang="en-US" sz="2200" b="1" baseline="0" dirty="0">
                <a:solidFill>
                  <a:srgbClr val="FF0000"/>
                </a:solidFill>
                <a:effectLst/>
                <a:latin typeface="Times New Roman" panose="02020603050405020304" pitchFamily="18" charset="0"/>
                <a:ea typeface="+mn-ea"/>
                <a:cs typeface="Times New Roman" panose="02020603050405020304" pitchFamily="18" charset="0"/>
              </a:rPr>
              <a:t>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a:t>
            </a:r>
            <a:r>
              <a:rPr lang="en-US" sz="2200" b="1" baseline="0" dirty="0">
                <a:solidFill>
                  <a:srgbClr val="FF0000"/>
                </a:solidFill>
                <a:effectLst/>
                <a:latin typeface="Times New Roman" panose="02020603050405020304" pitchFamily="18" charset="0"/>
                <a:ea typeface="+mn-ea"/>
                <a:cs typeface="Times New Roman" panose="02020603050405020304" pitchFamily="18" charset="0"/>
              </a:rPr>
              <a:t> </a:t>
            </a:r>
            <a:br>
              <a:rPr lang="en-US" sz="2800" baseline="0" dirty="0">
                <a:solidFill>
                  <a:schemeClr val="tx1"/>
                </a:solidFill>
                <a:effectLst/>
                <a:latin typeface="Times New Roman" panose="02020603050405020304" pitchFamily="18" charset="0"/>
                <a:ea typeface="+mn-ea"/>
                <a:cs typeface="Times New Roman" panose="02020603050405020304" pitchFamily="18" charset="0"/>
              </a:rPr>
            </a:br>
            <a:br>
              <a:rPr lang="en-US" sz="2800" baseline="0" dirty="0">
                <a:solidFill>
                  <a:schemeClr val="tx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DE27AD-8923-CF10-8D7B-F9FBA782120E}"/>
              </a:ext>
            </a:extLst>
          </p:cNvPr>
          <p:cNvSpPr txBox="1"/>
          <p:nvPr/>
        </p:nvSpPr>
        <p:spPr>
          <a:xfrm>
            <a:off x="830510" y="1711354"/>
            <a:ext cx="10427516" cy="446294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0B0FBAF-84C9-E961-238A-FCBF9D4BEE42}"/>
              </a:ext>
            </a:extLst>
          </p:cNvPr>
          <p:cNvSpPr txBox="1"/>
          <p:nvPr/>
        </p:nvSpPr>
        <p:spPr>
          <a:xfrm>
            <a:off x="851268" y="1559882"/>
            <a:ext cx="10736298" cy="429516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4D2F08DD-2689-533E-0AF0-3337AAF718AC}"/>
              </a:ext>
            </a:extLst>
          </p:cNvPr>
          <p:cNvSpPr txBox="1"/>
          <p:nvPr/>
        </p:nvSpPr>
        <p:spPr>
          <a:xfrm>
            <a:off x="830510" y="1585519"/>
            <a:ext cx="10530980" cy="4588778"/>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8" name="Rectangle 7">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9" name="Rectangle 8"/>
          <p:cNvSpPr/>
          <p:nvPr/>
        </p:nvSpPr>
        <p:spPr>
          <a:xfrm>
            <a:off x="830510" y="6550223"/>
            <a:ext cx="11220967"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
        <p:nvSpPr>
          <p:cNvPr id="10" name="TextBox 9"/>
          <p:cNvSpPr txBox="1"/>
          <p:nvPr/>
        </p:nvSpPr>
        <p:spPr>
          <a:xfrm>
            <a:off x="738231" y="1846512"/>
            <a:ext cx="10849335" cy="4008534"/>
          </a:xfrm>
          <a:prstGeom prst="rect">
            <a:avLst/>
          </a:prstGeom>
        </p:spPr>
        <p:txBody>
          <a:bodyPr vert="horz" wrap="square" lIns="91440" tIns="45720" rIns="91440" bIns="45720" rtlCol="0">
            <a:noAutofit/>
          </a:bodyPr>
          <a:lstStyle/>
          <a:p>
            <a:pPr marL="171450" indent="-171450" algn="just">
              <a:lnSpc>
                <a:spcPct val="150000"/>
              </a:lnSpc>
              <a:spcAft>
                <a:spcPts val="600"/>
              </a:spcAft>
              <a:buFont typeface="Wingdings" panose="05000000000000000000" pitchFamily="2" charset="2"/>
              <a:buChar char="Ø"/>
            </a:pPr>
            <a:r>
              <a:rPr lang="en-IN" sz="2000" b="1" dirty="0">
                <a:solidFill>
                  <a:prstClr val="black">
                    <a:lumMod val="75000"/>
                    <a:lumOff val="25000"/>
                  </a:prstClr>
                </a:solidFill>
                <a:latin typeface="Times New Roman" panose="02020603050405020304" pitchFamily="18" charset="0"/>
                <a:cs typeface="Times New Roman" panose="02020603050405020304" pitchFamily="18" charset="0"/>
              </a:rPr>
              <a:t>Hardware Requirements:</a:t>
            </a:r>
          </a:p>
          <a:p>
            <a:pPr algn="just">
              <a:lnSpc>
                <a:spcPct val="150000"/>
              </a:lnSpc>
              <a:spcAft>
                <a:spcPts val="600"/>
              </a:spcAft>
            </a:pPr>
            <a:r>
              <a:rPr lang="en-IN" sz="1600" dirty="0">
                <a:solidFill>
                  <a:prstClr val="black">
                    <a:lumMod val="75000"/>
                    <a:lumOff val="25000"/>
                  </a:prstClr>
                </a:solidFill>
                <a:latin typeface="Times New Roman" panose="02020603050405020304" pitchFamily="18" charset="0"/>
                <a:cs typeface="Times New Roman" panose="02020603050405020304" pitchFamily="18" charset="0"/>
              </a:rPr>
              <a:t>      1. </a:t>
            </a:r>
            <a:r>
              <a:rPr lang="en-IN" sz="2000" dirty="0">
                <a:solidFill>
                  <a:prstClr val="black">
                    <a:lumMod val="75000"/>
                    <a:lumOff val="25000"/>
                  </a:prstClr>
                </a:solidFill>
                <a:latin typeface="Times New Roman" panose="02020603050405020304" pitchFamily="18" charset="0"/>
                <a:cs typeface="Times New Roman" panose="02020603050405020304" pitchFamily="18" charset="0"/>
              </a:rPr>
              <a:t>Computer -Internet Connection, External Storage</a:t>
            </a:r>
            <a:endParaRPr lang="en-IN" sz="1600" dirty="0">
              <a:solidFill>
                <a:prstClr val="black">
                  <a:lumMod val="75000"/>
                  <a:lumOff val="25000"/>
                </a:prstClr>
              </a:solidFill>
              <a:latin typeface="Times New Roman" panose="02020603050405020304" pitchFamily="18" charset="0"/>
              <a:cs typeface="Times New Roman" panose="02020603050405020304" pitchFamily="18" charset="0"/>
            </a:endParaRPr>
          </a:p>
          <a:p>
            <a:pPr marL="171450" indent="-171450" algn="just">
              <a:lnSpc>
                <a:spcPct val="150000"/>
              </a:lnSpc>
              <a:spcAft>
                <a:spcPts val="600"/>
              </a:spcAft>
              <a:buFont typeface="Wingdings" panose="05000000000000000000" pitchFamily="2" charset="2"/>
              <a:buChar char="Ø"/>
            </a:pPr>
            <a:r>
              <a:rPr lang="en-IN" sz="2000" b="1" dirty="0">
                <a:solidFill>
                  <a:prstClr val="black">
                    <a:lumMod val="75000"/>
                    <a:lumOff val="25000"/>
                  </a:prstClr>
                </a:solidFill>
                <a:latin typeface="Times New Roman" panose="02020603050405020304" pitchFamily="18" charset="0"/>
                <a:cs typeface="Times New Roman" panose="02020603050405020304" pitchFamily="18" charset="0"/>
              </a:rPr>
              <a:t>Software Requirements:</a:t>
            </a:r>
          </a:p>
          <a:p>
            <a:pPr marL="800100" lvl="1" indent="-342900" algn="just">
              <a:lnSpc>
                <a:spcPct val="150000"/>
              </a:lnSpc>
              <a:spcAft>
                <a:spcPts val="600"/>
              </a:spcAft>
              <a:buFont typeface="+mj-lt"/>
              <a:buAutoNum type="arabicPeriod"/>
            </a:pPr>
            <a:r>
              <a:rPr lang="en-IN" sz="1600" dirty="0">
                <a:latin typeface="Times New Roman" panose="02020603050405020304" pitchFamily="18" charset="0"/>
                <a:cs typeface="Times New Roman" panose="02020603050405020304" pitchFamily="18" charset="0"/>
              </a:rPr>
              <a:t>Django version 5.0.2</a:t>
            </a:r>
          </a:p>
          <a:p>
            <a:pPr marL="800100" lvl="1" indent="-342900" algn="just">
              <a:lnSpc>
                <a:spcPct val="150000"/>
              </a:lnSpc>
              <a:spcAft>
                <a:spcPts val="600"/>
              </a:spcAft>
              <a:buFont typeface="+mj-lt"/>
              <a:buAutoNum type="arabicPeriod"/>
            </a:pPr>
            <a:r>
              <a:rPr lang="en-IN" sz="1600" dirty="0">
                <a:solidFill>
                  <a:prstClr val="black">
                    <a:lumMod val="75000"/>
                    <a:lumOff val="25000"/>
                  </a:prstClr>
                </a:solidFill>
                <a:latin typeface="Times New Roman" panose="02020603050405020304" pitchFamily="18" charset="0"/>
                <a:cs typeface="Times New Roman" panose="02020603050405020304" pitchFamily="18" charset="0"/>
              </a:rPr>
              <a:t>Power BI Desktop</a:t>
            </a:r>
          </a:p>
          <a:p>
            <a:pPr marL="800100" lvl="1" indent="-342900" algn="just">
              <a:lnSpc>
                <a:spcPct val="150000"/>
              </a:lnSpc>
              <a:spcAft>
                <a:spcPts val="600"/>
              </a:spcAft>
              <a:buFont typeface="+mj-lt"/>
              <a:buAutoNum type="arabicPeriod"/>
            </a:pPr>
            <a:r>
              <a:rPr lang="en-IN" sz="1600" dirty="0">
                <a:latin typeface="Times New Roman" panose="02020603050405020304" pitchFamily="18" charset="0"/>
                <a:cs typeface="Times New Roman" panose="02020603050405020304" pitchFamily="18" charset="0"/>
              </a:rPr>
              <a:t>Python 3.11.5 </a:t>
            </a:r>
          </a:p>
          <a:p>
            <a:pPr marL="800100" lvl="1" indent="-342900" algn="just">
              <a:lnSpc>
                <a:spcPct val="150000"/>
              </a:lnSpc>
              <a:spcAft>
                <a:spcPts val="600"/>
              </a:spcAft>
              <a:buFont typeface="+mj-lt"/>
              <a:buAutoNum type="arabicPeriod"/>
            </a:pPr>
            <a:r>
              <a:rPr lang="en-IN" sz="1600" dirty="0"/>
              <a:t>SQLite</a:t>
            </a:r>
            <a:endParaRPr lang="en-IN" sz="1600" dirty="0">
              <a:solidFill>
                <a:prstClr val="black">
                  <a:lumMod val="75000"/>
                  <a:lumOff val="25000"/>
                </a:prstClr>
              </a:solidFill>
              <a:latin typeface="Times New Roman" panose="02020603050405020304" pitchFamily="18" charset="0"/>
              <a:cs typeface="Times New Roman" panose="02020603050405020304" pitchFamily="18" charset="0"/>
            </a:endParaRPr>
          </a:p>
          <a:p>
            <a:pPr>
              <a:lnSpc>
                <a:spcPts val="1800"/>
              </a:lnSpc>
              <a:spcAft>
                <a:spcPts val="600"/>
              </a:spcAft>
            </a:pPr>
            <a:endParaRPr lang="en-IN" sz="16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71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427392"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12" name="Picture 11">
            <a:extLst>
              <a:ext uri="{FF2B5EF4-FFF2-40B4-BE49-F238E27FC236}">
                <a16:creationId xmlns:a16="http://schemas.microsoft.com/office/drawing/2014/main" id="{A95B6B1F-5477-7D02-3841-DAB8B5F1BCDF}"/>
              </a:ext>
            </a:extLst>
          </p:cNvPr>
          <p:cNvPicPr>
            <a:picLocks noChangeAspect="1"/>
          </p:cNvPicPr>
          <p:nvPr/>
        </p:nvPicPr>
        <p:blipFill>
          <a:blip r:embed="rId4"/>
          <a:stretch>
            <a:fillRect/>
          </a:stretch>
        </p:blipFill>
        <p:spPr>
          <a:xfrm>
            <a:off x="612980" y="1316989"/>
            <a:ext cx="10891043" cy="5069836"/>
          </a:xfrm>
          <a:prstGeom prst="rect">
            <a:avLst/>
          </a:prstGeom>
        </p:spPr>
      </p:pic>
    </p:spTree>
    <p:extLst>
      <p:ext uri="{BB962C8B-B14F-4D97-AF65-F5344CB8AC3E}">
        <p14:creationId xmlns:p14="http://schemas.microsoft.com/office/powerpoint/2010/main" val="392699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640521"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6" name="Picture 5">
            <a:extLst>
              <a:ext uri="{FF2B5EF4-FFF2-40B4-BE49-F238E27FC236}">
                <a16:creationId xmlns:a16="http://schemas.microsoft.com/office/drawing/2014/main" id="{43AC5BBF-AF77-F2F4-9C48-BD8282D3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80" y="1517074"/>
            <a:ext cx="10705529" cy="4468090"/>
          </a:xfrm>
          <a:prstGeom prst="rect">
            <a:avLst/>
          </a:prstGeom>
        </p:spPr>
      </p:pic>
    </p:spTree>
    <p:extLst>
      <p:ext uri="{BB962C8B-B14F-4D97-AF65-F5344CB8AC3E}">
        <p14:creationId xmlns:p14="http://schemas.microsoft.com/office/powerpoint/2010/main" val="24444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435038"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8" name="Picture 7">
            <a:extLst>
              <a:ext uri="{FF2B5EF4-FFF2-40B4-BE49-F238E27FC236}">
                <a16:creationId xmlns:a16="http://schemas.microsoft.com/office/drawing/2014/main" id="{839D6DF6-9332-1728-D321-0860C3B54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37" y="1443098"/>
            <a:ext cx="10745126" cy="4883727"/>
          </a:xfrm>
          <a:prstGeom prst="rect">
            <a:avLst/>
          </a:prstGeom>
        </p:spPr>
      </p:pic>
    </p:spTree>
    <p:extLst>
      <p:ext uri="{BB962C8B-B14F-4D97-AF65-F5344CB8AC3E}">
        <p14:creationId xmlns:p14="http://schemas.microsoft.com/office/powerpoint/2010/main" val="101074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887101"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6" name="Picture 5">
            <a:extLst>
              <a:ext uri="{FF2B5EF4-FFF2-40B4-BE49-F238E27FC236}">
                <a16:creationId xmlns:a16="http://schemas.microsoft.com/office/drawing/2014/main" id="{2AB8E2BC-D00D-30FA-A616-7946982E3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918" y="1385354"/>
            <a:ext cx="10796155" cy="4443945"/>
          </a:xfrm>
          <a:prstGeom prst="rect">
            <a:avLst/>
          </a:prstGeom>
        </p:spPr>
      </p:pic>
    </p:spTree>
    <p:extLst>
      <p:ext uri="{BB962C8B-B14F-4D97-AF65-F5344CB8AC3E}">
        <p14:creationId xmlns:p14="http://schemas.microsoft.com/office/powerpoint/2010/main" val="339494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619973"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6" name="Picture 5">
            <a:extLst>
              <a:ext uri="{FF2B5EF4-FFF2-40B4-BE49-F238E27FC236}">
                <a16:creationId xmlns:a16="http://schemas.microsoft.com/office/drawing/2014/main" id="{D50BB8F6-B7A6-87D5-2BBC-BD9A79E5A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070" y="1485899"/>
            <a:ext cx="11266929" cy="4619625"/>
          </a:xfrm>
          <a:prstGeom prst="rect">
            <a:avLst/>
          </a:prstGeom>
        </p:spPr>
      </p:pic>
    </p:spTree>
    <p:extLst>
      <p:ext uri="{BB962C8B-B14F-4D97-AF65-F5344CB8AC3E}">
        <p14:creationId xmlns:p14="http://schemas.microsoft.com/office/powerpoint/2010/main" val="3362848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4256971"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6" name="Picture 5">
            <a:extLst>
              <a:ext uri="{FF2B5EF4-FFF2-40B4-BE49-F238E27FC236}">
                <a16:creationId xmlns:a16="http://schemas.microsoft.com/office/drawing/2014/main" id="{2BDFC4B2-0EEF-AF91-925D-25605EABB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118" y="1298070"/>
            <a:ext cx="10130994" cy="4936042"/>
          </a:xfrm>
          <a:prstGeom prst="rect">
            <a:avLst/>
          </a:prstGeom>
        </p:spPr>
      </p:pic>
    </p:spTree>
    <p:extLst>
      <p:ext uri="{BB962C8B-B14F-4D97-AF65-F5344CB8AC3E}">
        <p14:creationId xmlns:p14="http://schemas.microsoft.com/office/powerpoint/2010/main" val="297029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3517231"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RESULT</a:t>
            </a:r>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16" name="Picture 15">
            <a:extLst>
              <a:ext uri="{FF2B5EF4-FFF2-40B4-BE49-F238E27FC236}">
                <a16:creationId xmlns:a16="http://schemas.microsoft.com/office/drawing/2014/main" id="{C0B1CF2F-12C4-C85F-8BAB-AAEC05AEA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393745"/>
            <a:ext cx="11367655" cy="4235529"/>
          </a:xfrm>
          <a:prstGeom prst="rect">
            <a:avLst/>
          </a:prstGeom>
        </p:spPr>
      </p:pic>
    </p:spTree>
    <p:extLst>
      <p:ext uri="{BB962C8B-B14F-4D97-AF65-F5344CB8AC3E}">
        <p14:creationId xmlns:p14="http://schemas.microsoft.com/office/powerpoint/2010/main" val="249642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1318326" y="282600"/>
            <a:ext cx="10269240" cy="939132"/>
          </a:xfrm>
        </p:spPr>
        <p:txBody>
          <a:bodyPr>
            <a:normAutofit/>
          </a:bodyPr>
          <a:lstStyle/>
          <a:p>
            <a:r>
              <a:rPr lang="en-GB"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Content</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2D 2">
            <a:extLst>
              <a:ext uri="{FF2B5EF4-FFF2-40B4-BE49-F238E27FC236}">
                <a16:creationId xmlns:a16="http://schemas.microsoft.com/office/drawing/2014/main" id="{37B18C6E-3C31-4549-ACEE-1E1E3FC41BCC}"/>
              </a:ext>
            </a:extLst>
          </p:cNvPr>
          <p:cNvSpPr txBox="1"/>
          <p:nvPr/>
        </p:nvSpPr>
        <p:spPr>
          <a:xfrm>
            <a:off x="824753" y="1385904"/>
            <a:ext cx="11012942" cy="2158283"/>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pPr marL="104775"/>
            <a:endParaRPr lang="en-US" sz="3200" dirty="0">
              <a:latin typeface="Times New Roman" panose="02020603050405020304" pitchFamily="18" charset="0"/>
              <a:cs typeface="Times New Roman" panose="02020603050405020304" pitchFamily="18" charset="0"/>
            </a:endParaRPr>
          </a:p>
          <a:p>
            <a:pPr marL="0" indent="0">
              <a:buFont typeface="Times" panose="02020603050405020304" pitchFamily="18" charset="0"/>
              <a:buNone/>
            </a:pPr>
            <a:endParaRPr lang="en-US" sz="2400" dirty="0">
              <a:latin typeface="Times New Roman" panose="02020603050405020304" pitchFamily="18" charset="0"/>
              <a:cs typeface="Times New Roman" panose="02020603050405020304" pitchFamily="18" charset="0"/>
            </a:endParaRPr>
          </a:p>
          <a:p>
            <a:pPr marL="1019175" lvl="2">
              <a:lnSpc>
                <a:spcPct val="150000"/>
              </a:lnSpc>
            </a:pPr>
            <a:r>
              <a:rPr lang="en-US" sz="2400" dirty="0">
                <a:latin typeface="Times New Roman" panose="02020603050405020304" pitchFamily="18" charset="0"/>
                <a:cs typeface="Times New Roman" panose="02020603050405020304" pitchFamily="18" charset="0"/>
              </a:rPr>
              <a:t>	</a:t>
            </a:r>
          </a:p>
          <a:p>
            <a:pPr marL="104775">
              <a:lnSpc>
                <a:spcPct val="150000"/>
              </a:lnSpc>
            </a:pPr>
            <a:r>
              <a:rPr lang="en-US" sz="32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15" name="Rectangle 1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75E2C1AD-5C2F-4FD9-9554-551E8B5E0C62}"/>
              </a:ext>
            </a:extLst>
          </p:cNvPr>
          <p:cNvSpPr txBox="1">
            <a:spLocks/>
          </p:cNvSpPr>
          <p:nvPr/>
        </p:nvSpPr>
        <p:spPr>
          <a:xfrm>
            <a:off x="274320" y="6575400"/>
            <a:ext cx="11640311" cy="282599"/>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graphicFrame>
        <p:nvGraphicFramePr>
          <p:cNvPr id="3" name="Table 2">
            <a:extLst>
              <a:ext uri="{FF2B5EF4-FFF2-40B4-BE49-F238E27FC236}">
                <a16:creationId xmlns:a16="http://schemas.microsoft.com/office/drawing/2014/main" id="{85077D4C-7749-4C38-B9BA-7CB8B94C8C48}"/>
              </a:ext>
            </a:extLst>
          </p:cNvPr>
          <p:cNvGraphicFramePr>
            <a:graphicFrameLocks noGrp="1"/>
          </p:cNvGraphicFramePr>
          <p:nvPr>
            <p:extLst>
              <p:ext uri="{D42A27DB-BD31-4B8C-83A1-F6EECF244321}">
                <p14:modId xmlns:p14="http://schemas.microsoft.com/office/powerpoint/2010/main" val="3893416429"/>
              </p:ext>
            </p:extLst>
          </p:nvPr>
        </p:nvGraphicFramePr>
        <p:xfrm>
          <a:off x="677319" y="1385904"/>
          <a:ext cx="10910247" cy="5302441"/>
        </p:xfrm>
        <a:graphic>
          <a:graphicData uri="http://schemas.openxmlformats.org/drawingml/2006/table">
            <a:tbl>
              <a:tblPr firstRow="1" firstCol="1" bandRow="1">
                <a:tableStyleId>{5C22544A-7EE6-4342-B048-85BDC9FD1C3A}</a:tableStyleId>
              </a:tblPr>
              <a:tblGrid>
                <a:gridCol w="10910247">
                  <a:extLst>
                    <a:ext uri="{9D8B030D-6E8A-4147-A177-3AD203B41FA5}">
                      <a16:colId xmlns:a16="http://schemas.microsoft.com/office/drawing/2014/main" val="348204345"/>
                    </a:ext>
                  </a:extLst>
                </a:gridCol>
              </a:tblGrid>
              <a:tr h="0">
                <a:tc>
                  <a:txBody>
                    <a:bodyPr/>
                    <a:lstStyle/>
                    <a:p>
                      <a:pPr marL="0" marR="0">
                        <a:lnSpc>
                          <a:spcPct val="115000"/>
                        </a:lnSpc>
                        <a:spcBef>
                          <a:spcPts val="0"/>
                        </a:spcBef>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554896"/>
                  </a:ext>
                </a:extLst>
              </a:tr>
              <a:tr h="0">
                <a:tc>
                  <a:txBody>
                    <a:bodyPr/>
                    <a:lstStyle/>
                    <a:p>
                      <a:pPr marL="342900" marR="0" lvl="0" indent="-342900">
                        <a:lnSpc>
                          <a:spcPct val="115000"/>
                        </a:lnSpc>
                        <a:spcBef>
                          <a:spcPts val="0"/>
                        </a:spcBef>
                        <a:spcAft>
                          <a:spcPts val="1000"/>
                        </a:spcAft>
                        <a:buFont typeface="+mj-lt"/>
                        <a:buAutoNum type="arabicParenR"/>
                      </a:pPr>
                      <a:r>
                        <a:rPr lang="en-US" sz="1800" dirty="0">
                          <a:solidFill>
                            <a:schemeClr val="tx1"/>
                          </a:solidFill>
                          <a:effectLst/>
                          <a:latin typeface="Times New Roman" panose="02020603050405020304" pitchFamily="18" charset="0"/>
                          <a:ea typeface="+mn-ea"/>
                          <a:cs typeface="Times New Roman" panose="02020603050405020304" pitchFamily="18" charset="0"/>
                        </a:rPr>
                        <a:t>Problem Statement</a:t>
                      </a:r>
                      <a:r>
                        <a:rPr lang="en-US" sz="18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800" dirty="0">
                          <a:solidFill>
                            <a:schemeClr val="tx1"/>
                          </a:solidFill>
                          <a:effectLst/>
                          <a:latin typeface="Times New Roman" panose="02020603050405020304" pitchFamily="18" charset="0"/>
                          <a:ea typeface="+mn-ea"/>
                          <a:cs typeface="Times New Roman" panose="02020603050405020304" pitchFamily="18" charset="0"/>
                        </a:rPr>
                        <a:t> </a:t>
                      </a:r>
                    </a:p>
                    <a:p>
                      <a:pPr marL="342900" marR="0" lvl="0" indent="-342900" algn="l" defTabSz="914400" rtl="0" eaLnBrk="1" fontAlgn="auto" latinLnBrk="0" hangingPunct="1">
                        <a:lnSpc>
                          <a:spcPct val="115000"/>
                        </a:lnSpc>
                        <a:spcBef>
                          <a:spcPts val="0"/>
                        </a:spcBef>
                        <a:spcAft>
                          <a:spcPts val="1000"/>
                        </a:spcAft>
                        <a:buClrTx/>
                        <a:buSzTx/>
                        <a:buFont typeface="+mj-lt"/>
                        <a:buAutoNum type="arabicParenR"/>
                        <a:tabLst/>
                        <a:defRPr/>
                      </a:pPr>
                      <a:r>
                        <a:rPr lang="en-US" sz="1800" dirty="0">
                          <a:solidFill>
                            <a:schemeClr val="tx1"/>
                          </a:solidFill>
                          <a:effectLst/>
                          <a:latin typeface="Times New Roman" panose="02020603050405020304" pitchFamily="18" charset="0"/>
                          <a:ea typeface="+mn-ea"/>
                          <a:cs typeface="Times New Roman" panose="02020603050405020304" pitchFamily="18" charset="0"/>
                        </a:rPr>
                        <a:t>Abstract</a:t>
                      </a:r>
                    </a:p>
                    <a:p>
                      <a:pPr marL="342900" marR="0" lvl="0" indent="-342900" algn="l" defTabSz="914400" rtl="0" eaLnBrk="1" fontAlgn="auto" latinLnBrk="0" hangingPunct="1">
                        <a:lnSpc>
                          <a:spcPct val="115000"/>
                        </a:lnSpc>
                        <a:spcBef>
                          <a:spcPts val="0"/>
                        </a:spcBef>
                        <a:spcAft>
                          <a:spcPts val="1000"/>
                        </a:spcAft>
                        <a:buClrTx/>
                        <a:buSzTx/>
                        <a:buFont typeface="+mj-lt"/>
                        <a:buAutoNum type="arabicParenR"/>
                        <a:tabLst/>
                        <a:defRP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Introduction </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Literature Survey</a:t>
                      </a:r>
                      <a:endParaRPr lang="en-US" sz="1800" dirty="0">
                        <a:solidFill>
                          <a:schemeClr val="tx1"/>
                        </a:solidFill>
                        <a:effectLst/>
                        <a:latin typeface="Times New Roman" panose="02020603050405020304" pitchFamily="18" charset="0"/>
                        <a:ea typeface="+mn-ea"/>
                        <a:cs typeface="Times New Roman" panose="02020603050405020304" pitchFamily="18" charset="0"/>
                      </a:endParaRPr>
                    </a:p>
                    <a:p>
                      <a:pPr marL="342900" marR="0" lvl="0" indent="-342900">
                        <a:lnSpc>
                          <a:spcPct val="115000"/>
                        </a:lnSpc>
                        <a:spcBef>
                          <a:spcPts val="0"/>
                        </a:spcBef>
                        <a:spcAft>
                          <a:spcPts val="1000"/>
                        </a:spcAft>
                        <a:buFont typeface="+mj-lt"/>
                        <a:buAutoNum type="arabicParenR"/>
                      </a:pPr>
                      <a:r>
                        <a:rPr lang="en-US" sz="1800" dirty="0">
                          <a:solidFill>
                            <a:schemeClr val="tx1"/>
                          </a:solidFill>
                          <a:effectLst/>
                          <a:latin typeface="Times New Roman" panose="02020603050405020304" pitchFamily="18" charset="0"/>
                          <a:ea typeface="+mn-ea"/>
                          <a:cs typeface="Times New Roman" panose="02020603050405020304" pitchFamily="18" charset="0"/>
                        </a:rPr>
                        <a:t>Methodology</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Design </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Proposed System</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Software Tools </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Result</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Conclusion</a:t>
                      </a:r>
                    </a:p>
                    <a:p>
                      <a:pPr marL="342900" marR="0" lvl="0" indent="-342900">
                        <a:lnSpc>
                          <a:spcPct val="115000"/>
                        </a:lnSpc>
                        <a:spcBef>
                          <a:spcPts val="0"/>
                        </a:spcBef>
                        <a:spcAft>
                          <a:spcPts val="1000"/>
                        </a:spcAft>
                        <a:buFont typeface="+mj-lt"/>
                        <a:buAutoNum type="arabicParenR"/>
                      </a:pPr>
                      <a:r>
                        <a:rPr lang="en-US" sz="1800" baseline="0" dirty="0">
                          <a:solidFill>
                            <a:schemeClr val="tx1"/>
                          </a:solidFill>
                          <a:effectLst/>
                          <a:latin typeface="Times New Roman" panose="02020603050405020304" pitchFamily="18" charset="0"/>
                          <a:ea typeface="+mn-ea"/>
                          <a:cs typeface="Times New Roman" panose="02020603050405020304" pitchFamily="18" charset="0"/>
                        </a:rPr>
                        <a:t>Future Scope </a:t>
                      </a:r>
                    </a:p>
                    <a:p>
                      <a:pPr marL="0" marR="0" lvl="0" indent="0">
                        <a:lnSpc>
                          <a:spcPct val="115000"/>
                        </a:lnSpc>
                        <a:spcBef>
                          <a:spcPts val="0"/>
                        </a:spcBef>
                        <a:spcAft>
                          <a:spcPts val="1000"/>
                        </a:spcAft>
                        <a:buFont typeface="+mj-lt"/>
                        <a:buNone/>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660474123"/>
                  </a:ext>
                </a:extLst>
              </a:tr>
            </a:tbl>
          </a:graphicData>
        </a:graphic>
      </p:graphicFrame>
    </p:spTree>
    <p:extLst>
      <p:ext uri="{BB962C8B-B14F-4D97-AF65-F5344CB8AC3E}">
        <p14:creationId xmlns:p14="http://schemas.microsoft.com/office/powerpoint/2010/main" val="4291651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4544647"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Future Scope </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
        <p:nvSpPr>
          <p:cNvPr id="8" name="TextBox 7">
            <a:extLst>
              <a:ext uri="{FF2B5EF4-FFF2-40B4-BE49-F238E27FC236}">
                <a16:creationId xmlns:a16="http://schemas.microsoft.com/office/drawing/2014/main" id="{3411EABE-7343-F486-44FB-C73F3B88923C}"/>
              </a:ext>
            </a:extLst>
          </p:cNvPr>
          <p:cNvSpPr txBox="1"/>
          <p:nvPr/>
        </p:nvSpPr>
        <p:spPr>
          <a:xfrm>
            <a:off x="864177" y="1483145"/>
            <a:ext cx="10463645" cy="4524315"/>
          </a:xfrm>
          <a:prstGeom prst="rect">
            <a:avLst/>
          </a:prstGeom>
          <a:noFill/>
        </p:spPr>
        <p:txBody>
          <a:bodyPr wrap="square">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Predictive analytics:</a:t>
            </a:r>
          </a:p>
          <a:p>
            <a:pPr lvl="1"/>
            <a:r>
              <a:rPr lang="en-IN" dirty="0">
                <a:latin typeface="Times New Roman" panose="02020603050405020304" pitchFamily="18" charset="0"/>
                <a:cs typeface="Times New Roman" panose="02020603050405020304" pitchFamily="18" charset="0"/>
              </a:rPr>
              <a:t>The integration of predictive analytics algorithms Dashboard prediction can enable establishments to are expecting exam effects based totally on ancient records, developments in pupil overall performance and different relevant factors. </a:t>
            </a:r>
          </a:p>
          <a:p>
            <a:pPr lvl="1"/>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Machine gaining knowledge of and AI integration:</a:t>
            </a:r>
          </a:p>
          <a:p>
            <a:pPr lvl="1"/>
            <a:r>
              <a:rPr lang="en-IN" dirty="0">
                <a:latin typeface="Times New Roman" panose="02020603050405020304" pitchFamily="18" charset="0"/>
                <a:cs typeface="Times New Roman" panose="02020603050405020304" pitchFamily="18" charset="0"/>
              </a:rPr>
              <a:t>Leveraging device mastering and artificial intelligence can in addition enhance dashboard skills with the aid of imparting advanced statistics analytics, visualization personalized format and pointers</a:t>
            </a:r>
          </a:p>
          <a:p>
            <a:pPr lvl="1"/>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Mobile Accessibility and Personalization:</a:t>
            </a:r>
          </a:p>
          <a:p>
            <a:pPr lvl="1"/>
            <a:r>
              <a:rPr lang="en-US" dirty="0">
                <a:latin typeface="Times New Roman" panose="02020603050405020304" pitchFamily="18" charset="0"/>
                <a:cs typeface="Times New Roman" panose="02020603050405020304" pitchFamily="18" charset="0"/>
              </a:rPr>
              <a:t>Developing a mobile model of your dashboard and implementing a custom person interface can boom accessibility and value to be used via stakeholders including faculty, college students, and directors.</a:t>
            </a:r>
          </a:p>
          <a:p>
            <a:pPr lvl="1"/>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Continuous Improvement and Feedback Mechanism:</a:t>
            </a:r>
          </a:p>
          <a:p>
            <a:pPr lvl="1"/>
            <a:r>
              <a:rPr lang="en-US" dirty="0">
                <a:latin typeface="Times New Roman" panose="02020603050405020304" pitchFamily="18" charset="0"/>
                <a:cs typeface="Times New Roman" panose="02020603050405020304" pitchFamily="18" charset="0"/>
              </a:rPr>
              <a:t>Implementing a feedback mechanism in the dashboard allows stakeholders to offer feedback on usability, functionality, and relevance platform angle.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17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5044611" cy="747763"/>
          </a:xfrm>
        </p:spPr>
        <p:txBody>
          <a:bodyPr>
            <a:norm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 Research Paper</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6" name="Picture 5">
            <a:extLst>
              <a:ext uri="{FF2B5EF4-FFF2-40B4-BE49-F238E27FC236}">
                <a16:creationId xmlns:a16="http://schemas.microsoft.com/office/drawing/2014/main" id="{FD657735-DEC2-C314-1BE4-7AC0AC17D662}"/>
              </a:ext>
            </a:extLst>
          </p:cNvPr>
          <p:cNvPicPr>
            <a:picLocks noChangeAspect="1"/>
          </p:cNvPicPr>
          <p:nvPr/>
        </p:nvPicPr>
        <p:blipFill>
          <a:blip r:embed="rId4"/>
          <a:stretch>
            <a:fillRect/>
          </a:stretch>
        </p:blipFill>
        <p:spPr>
          <a:xfrm>
            <a:off x="3573694" y="1316988"/>
            <a:ext cx="5044611" cy="5111811"/>
          </a:xfrm>
          <a:prstGeom prst="rect">
            <a:avLst/>
          </a:prstGeom>
        </p:spPr>
      </p:pic>
    </p:spTree>
    <p:extLst>
      <p:ext uri="{BB962C8B-B14F-4D97-AF65-F5344CB8AC3E}">
        <p14:creationId xmlns:p14="http://schemas.microsoft.com/office/powerpoint/2010/main" val="246273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6303-E48E-4860-ED18-7BA750EB21F3}"/>
              </a:ext>
            </a:extLst>
          </p:cNvPr>
          <p:cNvSpPr>
            <a:spLocks noGrp="1"/>
          </p:cNvSpPr>
          <p:nvPr>
            <p:ph type="title"/>
          </p:nvPr>
        </p:nvSpPr>
        <p:spPr>
          <a:xfrm>
            <a:off x="612980" y="335203"/>
            <a:ext cx="4041213" cy="747763"/>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4000" b="1" dirty="0">
                <a:solidFill>
                  <a:srgbClr val="FF0000"/>
                </a:solidFill>
                <a:latin typeface="Times New Roman" panose="02020603050405020304" pitchFamily="18" charset="0"/>
                <a:cs typeface="Times New Roman" panose="02020603050405020304" pitchFamily="18" charset="0"/>
              </a:rPr>
              <a:t>Conclusion  </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
        <p:nvSpPr>
          <p:cNvPr id="8" name="TextBox 7">
            <a:extLst>
              <a:ext uri="{FF2B5EF4-FFF2-40B4-BE49-F238E27FC236}">
                <a16:creationId xmlns:a16="http://schemas.microsoft.com/office/drawing/2014/main" id="{3411EABE-7343-F486-44FB-C73F3B88923C}"/>
              </a:ext>
            </a:extLst>
          </p:cNvPr>
          <p:cNvSpPr txBox="1"/>
          <p:nvPr/>
        </p:nvSpPr>
        <p:spPr>
          <a:xfrm>
            <a:off x="924791" y="1392382"/>
            <a:ext cx="10390910"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Implementing advanced data analysis and visualization techniques in educational institutes can revolutionize the utilization of student performance data. These tools provide clear, actionable insights, enabling educators and administrators to make informed, data-driven decisions. This approach not only enhances teaching quality and improves student outcomes but also strengthens overall institutional effectiveness. By identifying trends, pinpointing areas needing improvement, and facilitating real-time interventions, these techniques help institutes become more responsive and adaptive. Ultimately, using advanced data analysis and visualization creates a better learning environment. This helps schools adapt and succeed as education changes, making sure students get the best possible education suited to their needs.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429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p:cNvSpPr/>
          <p:nvPr/>
        </p:nvSpPr>
        <p:spPr>
          <a:xfrm>
            <a:off x="1616117" y="6550223"/>
            <a:ext cx="11266928"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2050" name="Picture 2" descr="thank you - thank you stock pictures, royalty-free photos &amp; images">
            <a:extLst>
              <a:ext uri="{FF2B5EF4-FFF2-40B4-BE49-F238E27FC236}">
                <a16:creationId xmlns:a16="http://schemas.microsoft.com/office/drawing/2014/main" id="{F17258AC-F4AA-1CF6-2F39-25D338D25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88" y="1274623"/>
            <a:ext cx="5876818" cy="38624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1A524C6-A71A-A768-7B9D-CD69B69E86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9581" y="1274623"/>
            <a:ext cx="3965819" cy="4992613"/>
          </a:xfrm>
          <a:prstGeom prst="rect">
            <a:avLst/>
          </a:prstGeom>
        </p:spPr>
      </p:pic>
    </p:spTree>
    <p:extLst>
      <p:ext uri="{BB962C8B-B14F-4D97-AF65-F5344CB8AC3E}">
        <p14:creationId xmlns:p14="http://schemas.microsoft.com/office/powerpoint/2010/main" val="262345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97BC-2431-A3A5-2A6F-E713D9FE540C}"/>
              </a:ext>
            </a:extLst>
          </p:cNvPr>
          <p:cNvSpPr>
            <a:spLocks noGrp="1"/>
          </p:cNvSpPr>
          <p:nvPr>
            <p:ph type="title"/>
          </p:nvPr>
        </p:nvSpPr>
        <p:spPr/>
        <p:txBody>
          <a:bodyPr>
            <a:normAutofit fontScale="90000"/>
          </a:bodyPr>
          <a:lstStyle/>
          <a:p>
            <a:br>
              <a:rPr lang="en-US" sz="2800" dirty="0">
                <a:solidFill>
                  <a:schemeClr val="tx1"/>
                </a:solidFill>
                <a:effectLst/>
                <a:latin typeface="+mn-lt"/>
                <a:ea typeface="+mn-ea"/>
                <a:cs typeface="+mn-cs"/>
              </a:rPr>
            </a:br>
            <a:endParaRPr lang="en-IN" dirty="0"/>
          </a:p>
        </p:txBody>
      </p:sp>
      <p:sp>
        <p:nvSpPr>
          <p:cNvPr id="3" name="TextBox 2">
            <a:extLst>
              <a:ext uri="{FF2B5EF4-FFF2-40B4-BE49-F238E27FC236}">
                <a16:creationId xmlns:a16="http://schemas.microsoft.com/office/drawing/2014/main" id="{E58364F3-9F6D-04BE-19D8-43F8149D55F3}"/>
              </a:ext>
            </a:extLst>
          </p:cNvPr>
          <p:cNvSpPr txBox="1"/>
          <p:nvPr/>
        </p:nvSpPr>
        <p:spPr>
          <a:xfrm>
            <a:off x="973123" y="2046914"/>
            <a:ext cx="10217791" cy="3917658"/>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6596D599-4631-92F1-5704-5AE3B80D63B7}"/>
              </a:ext>
            </a:extLst>
          </p:cNvPr>
          <p:cNvSpPr txBox="1"/>
          <p:nvPr/>
        </p:nvSpPr>
        <p:spPr>
          <a:xfrm>
            <a:off x="788565" y="1535185"/>
            <a:ext cx="6283354" cy="459716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2F3B5F7-D43E-E630-637E-B8D27292B6AA}"/>
              </a:ext>
            </a:extLst>
          </p:cNvPr>
          <p:cNvSpPr txBox="1"/>
          <p:nvPr/>
        </p:nvSpPr>
        <p:spPr>
          <a:xfrm>
            <a:off x="713064" y="1426128"/>
            <a:ext cx="6442745" cy="512567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98EA630-CBD0-8B14-5C92-7C73521D6AF9}"/>
              </a:ext>
            </a:extLst>
          </p:cNvPr>
          <p:cNvSpPr txBox="1"/>
          <p:nvPr/>
        </p:nvSpPr>
        <p:spPr>
          <a:xfrm>
            <a:off x="629174" y="2231472"/>
            <a:ext cx="6870584" cy="3733100"/>
          </a:xfrm>
          <a:prstGeom prst="rect">
            <a:avLst/>
          </a:prstGeom>
        </p:spPr>
        <p:txBody>
          <a:bodyPr vert="horz" wrap="square" lIns="91440" tIns="45720" rIns="91440" bIns="45720" rtlCol="0">
            <a:noAutofit/>
          </a:bodyPr>
          <a:lstStyle/>
          <a:p>
            <a:pPr marL="171450" indent="-171450" algn="l">
              <a:lnSpc>
                <a:spcPts val="1800"/>
              </a:lnSpc>
              <a:spcAft>
                <a:spcPts val="600"/>
              </a:spcAft>
              <a:buFont typeface="Arial" panose="020B0604020202020204" pitchFamily="34" charset="0"/>
              <a:buChar char="•"/>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Rectangle 8"/>
          <p:cNvSpPr/>
          <p:nvPr/>
        </p:nvSpPr>
        <p:spPr>
          <a:xfrm>
            <a:off x="713064" y="1491065"/>
            <a:ext cx="10849762" cy="363176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Inefficient Traditional Methods:</a:t>
            </a:r>
            <a:endParaRPr lang="en-US" sz="2000"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result analysis methods are time-consuming and often provide limited insights.</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Lack of Depth and Clarity:</a:t>
            </a:r>
            <a:endParaRPr lang="en-US" sz="2000"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methods fail to deliver in-depth analysis and clear visualization of student performance data.</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Absence of Real-Time Insights:</a:t>
            </a:r>
            <a:endParaRPr lang="en-US" sz="2000"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Inability to access real-time data hampers timely decision-making and interventions.</a:t>
            </a:r>
          </a:p>
          <a:p>
            <a:pPr algn="just"/>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3D9D39-9B27-641E-A8E3-93D152840AA9}"/>
              </a:ext>
            </a:extLst>
          </p:cNvPr>
          <p:cNvSpPr txBox="1"/>
          <p:nvPr/>
        </p:nvSpPr>
        <p:spPr>
          <a:xfrm>
            <a:off x="629174" y="487785"/>
            <a:ext cx="6094602" cy="658642"/>
          </a:xfrm>
          <a:prstGeom prst="rect">
            <a:avLst/>
          </a:prstGeom>
          <a:noFill/>
        </p:spPr>
        <p:txBody>
          <a:bodyPr wrap="square">
            <a:spAutoFit/>
          </a:bodyPr>
          <a:lstStyle/>
          <a:p>
            <a:pPr marL="342900" marR="0" lvl="0" indent="-342900">
              <a:lnSpc>
                <a:spcPct val="115000"/>
              </a:lnSpc>
              <a:spcBef>
                <a:spcPts val="0"/>
              </a:spcBef>
              <a:spcAft>
                <a:spcPts val="1000"/>
              </a:spcAft>
              <a:buFont typeface="+mj-lt"/>
              <a:buAutoNum type="arabicParenR"/>
            </a:pPr>
            <a:r>
              <a:rPr lang="en-US" sz="1600" b="1" dirty="0">
                <a:solidFill>
                  <a:srgbClr val="FF0000"/>
                </a:solidFill>
                <a:effectLst/>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Problem </a:t>
            </a:r>
            <a:r>
              <a:rPr lang="en-US" sz="1600" b="1" dirty="0">
                <a:solidFill>
                  <a:srgbClr val="FF0000"/>
                </a:solidFill>
                <a:effectLst/>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Statement</a:t>
            </a:r>
            <a:r>
              <a:rPr lang="en-US" sz="1600" b="1" baseline="0" dirty="0">
                <a:solidFill>
                  <a:srgbClr val="FF0000"/>
                </a:solidFill>
                <a:effectLst/>
                <a:latin typeface="Times New Roman" panose="02020603050405020304" pitchFamily="18" charset="0"/>
                <a:cs typeface="Times New Roman" panose="02020603050405020304" pitchFamily="18" charset="0"/>
              </a:rPr>
              <a:t> </a:t>
            </a:r>
            <a:endParaRPr lang="en-US" sz="1600" b="1" dirty="0">
              <a:solidFill>
                <a:srgbClr val="FF0000"/>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11" name="Rectangle 10">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2" name="Rectangle 11"/>
          <p:cNvSpPr/>
          <p:nvPr/>
        </p:nvSpPr>
        <p:spPr>
          <a:xfrm>
            <a:off x="406400" y="6520421"/>
            <a:ext cx="12294710"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13" name="Graphic 12" descr="Books">
            <a:extLst>
              <a:ext uri="{FF2B5EF4-FFF2-40B4-BE49-F238E27FC236}">
                <a16:creationId xmlns:a16="http://schemas.microsoft.com/office/drawing/2014/main" id="{B9BCC4D6-DEE3-9BCB-0F5F-6AEC179788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62075" y="4898950"/>
            <a:ext cx="914400" cy="914400"/>
          </a:xfrm>
          <a:prstGeom prst="rect">
            <a:avLst/>
          </a:prstGeom>
        </p:spPr>
      </p:pic>
      <p:pic>
        <p:nvPicPr>
          <p:cNvPr id="15" name="Graphic 14" descr="Document">
            <a:extLst>
              <a:ext uri="{FF2B5EF4-FFF2-40B4-BE49-F238E27FC236}">
                <a16:creationId xmlns:a16="http://schemas.microsoft.com/office/drawing/2014/main" id="{FA030FE0-CE70-22A2-0234-96C063B04F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56331" y="4839479"/>
            <a:ext cx="914400" cy="914400"/>
          </a:xfrm>
          <a:prstGeom prst="rect">
            <a:avLst/>
          </a:prstGeom>
        </p:spPr>
      </p:pic>
      <p:pic>
        <p:nvPicPr>
          <p:cNvPr id="17" name="Graphic 16" descr="Bar graph with upward trend">
            <a:extLst>
              <a:ext uri="{FF2B5EF4-FFF2-40B4-BE49-F238E27FC236}">
                <a16:creationId xmlns:a16="http://schemas.microsoft.com/office/drawing/2014/main" id="{2FEAB960-955B-2588-C9DB-2DFDD9DEF5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13336" y="4794058"/>
            <a:ext cx="914400" cy="914400"/>
          </a:xfrm>
          <a:prstGeom prst="rect">
            <a:avLst/>
          </a:prstGeom>
        </p:spPr>
      </p:pic>
      <p:sp>
        <p:nvSpPr>
          <p:cNvPr id="21" name="Arrow: Right 20">
            <a:extLst>
              <a:ext uri="{FF2B5EF4-FFF2-40B4-BE49-F238E27FC236}">
                <a16:creationId xmlns:a16="http://schemas.microsoft.com/office/drawing/2014/main" id="{C33BF773-4FC7-4D51-4DC1-BE5AA495BE2F}"/>
              </a:ext>
            </a:extLst>
          </p:cNvPr>
          <p:cNvSpPr/>
          <p:nvPr/>
        </p:nvSpPr>
        <p:spPr>
          <a:xfrm>
            <a:off x="4014651" y="5207726"/>
            <a:ext cx="836023" cy="22414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 name="Arrow: Right 21">
            <a:extLst>
              <a:ext uri="{FF2B5EF4-FFF2-40B4-BE49-F238E27FC236}">
                <a16:creationId xmlns:a16="http://schemas.microsoft.com/office/drawing/2014/main" id="{B900771C-1136-396F-D128-1893D9491334}"/>
              </a:ext>
            </a:extLst>
          </p:cNvPr>
          <p:cNvSpPr/>
          <p:nvPr/>
        </p:nvSpPr>
        <p:spPr>
          <a:xfrm>
            <a:off x="6637609" y="5207726"/>
            <a:ext cx="836023" cy="22414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7462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CB28-9081-086C-CB54-E43486029924}"/>
              </a:ext>
            </a:extLst>
          </p:cNvPr>
          <p:cNvSpPr>
            <a:spLocks noGrp="1"/>
          </p:cNvSpPr>
          <p:nvPr>
            <p:ph type="title"/>
          </p:nvPr>
        </p:nvSpPr>
        <p:spPr>
          <a:xfrm>
            <a:off x="604434" y="381368"/>
            <a:ext cx="10983132" cy="747763"/>
          </a:xfrm>
        </p:spPr>
        <p:txBody>
          <a:bodyPr>
            <a:normAutofit fontScale="90000"/>
          </a:bodyPr>
          <a:lstStyle/>
          <a:p>
            <a:br>
              <a:rPr lang="en-US" sz="2800" baseline="0" dirty="0">
                <a:solidFill>
                  <a:schemeClr val="tx1"/>
                </a:solidFill>
                <a:effectLst/>
                <a:latin typeface="+mn-lt"/>
                <a:ea typeface="+mn-ea"/>
                <a:cs typeface="+mn-cs"/>
              </a:rPr>
            </a:br>
            <a:endParaRPr lang="en-IN" dirty="0"/>
          </a:p>
        </p:txBody>
      </p:sp>
      <p:sp>
        <p:nvSpPr>
          <p:cNvPr id="3" name="TextBox 2">
            <a:extLst>
              <a:ext uri="{FF2B5EF4-FFF2-40B4-BE49-F238E27FC236}">
                <a16:creationId xmlns:a16="http://schemas.microsoft.com/office/drawing/2014/main" id="{1B954459-43BE-E5A3-2978-21236BF32C93}"/>
              </a:ext>
            </a:extLst>
          </p:cNvPr>
          <p:cNvSpPr txBox="1"/>
          <p:nvPr/>
        </p:nvSpPr>
        <p:spPr>
          <a:xfrm>
            <a:off x="1174459" y="1781298"/>
            <a:ext cx="9622172" cy="4628073"/>
          </a:xfrm>
          <a:prstGeom prst="rect">
            <a:avLst/>
          </a:prstGeom>
        </p:spPr>
        <p:txBody>
          <a:bodyPr vert="horz" wrap="square" lIns="91440" tIns="45720" rIns="91440" bIns="45720" rtlCol="0">
            <a:noAutofit/>
          </a:bodyPr>
          <a:lstStyle/>
          <a:p>
            <a:pPr marL="285750" indent="-285750">
              <a:lnSpc>
                <a:spcPts val="1800"/>
              </a:lnSpc>
              <a:spcAft>
                <a:spcPts val="600"/>
              </a:spcAft>
              <a:buFont typeface="Arial" panose="020B0604020202020204" pitchFamily="34" charset="0"/>
              <a:buChar char="•"/>
            </a:pPr>
            <a:endParaRPr lang="en-IN" sz="20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91BCA6-F12E-518B-1D54-FFFE1A335E3E}"/>
              </a:ext>
            </a:extLst>
          </p:cNvPr>
          <p:cNvSpPr txBox="1"/>
          <p:nvPr/>
        </p:nvSpPr>
        <p:spPr>
          <a:xfrm>
            <a:off x="796323" y="448628"/>
            <a:ext cx="6094602" cy="613245"/>
          </a:xfrm>
          <a:prstGeom prst="rect">
            <a:avLst/>
          </a:prstGeom>
          <a:noFill/>
        </p:spPr>
        <p:txBody>
          <a:bodyPr wrap="square">
            <a:spAutoFit/>
          </a:bodyPr>
          <a:lstStyle/>
          <a:p>
            <a:pPr marR="0" lvl="0" algn="l" defTabSz="914400" rtl="0" eaLnBrk="1" fontAlgn="auto" latinLnBrk="0" hangingPunct="1">
              <a:lnSpc>
                <a:spcPct val="115000"/>
              </a:lnSpc>
              <a:spcBef>
                <a:spcPts val="0"/>
              </a:spcBef>
              <a:spcAft>
                <a:spcPts val="1000"/>
              </a:spcAft>
              <a:buClrTx/>
              <a:buSzTx/>
              <a:tabLst/>
              <a:defRPr/>
            </a:pPr>
            <a:r>
              <a:rPr lang="en-US" sz="2000" b="1" dirty="0">
                <a:solidFill>
                  <a:srgbClr val="FF0000"/>
                </a:solidFill>
                <a:effectLst/>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Abstract</a:t>
            </a:r>
          </a:p>
        </p:txBody>
      </p:sp>
      <p:sp>
        <p:nvSpPr>
          <p:cNvPr id="7" name="TextBox 6">
            <a:extLst>
              <a:ext uri="{FF2B5EF4-FFF2-40B4-BE49-F238E27FC236}">
                <a16:creationId xmlns:a16="http://schemas.microsoft.com/office/drawing/2014/main" id="{5EB40B7D-8899-65B0-F0E2-9493B173A940}"/>
              </a:ext>
            </a:extLst>
          </p:cNvPr>
          <p:cNvSpPr txBox="1"/>
          <p:nvPr/>
        </p:nvSpPr>
        <p:spPr>
          <a:xfrm>
            <a:off x="991532" y="1431520"/>
            <a:ext cx="9622171"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presents two distinct solutions for analyzing university exam results. The Django application manages student data and exam scores, providing detailed analytics on student performance, pass/fail rates, and trends. It supports academic planning and decision-making by offering insights into exam results at various levels departmental, course-specific, and subject-wise. Concurrently, Power BI is utilized to develop interactive dashboards for visualizing key performance indicators across departments, courses, and subjects. These dashboards enable quick and accurate analysis of exam results, facilitating data-driven decision-making and strategic planning within the university. Each solution Django and Power BI serves distinct purposes: Django for detailed data management and local analysis, and Power BI for visual reporting and broader insights across the university.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8" name="Rectangle 7">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4" name="Rectangle 3"/>
          <p:cNvSpPr/>
          <p:nvPr/>
        </p:nvSpPr>
        <p:spPr>
          <a:xfrm>
            <a:off x="329184" y="6550222"/>
            <a:ext cx="11727350"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Tree>
    <p:extLst>
      <p:ext uri="{BB962C8B-B14F-4D97-AF65-F5344CB8AC3E}">
        <p14:creationId xmlns:p14="http://schemas.microsoft.com/office/powerpoint/2010/main" val="281696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A14B-C330-3088-1CFF-72D014941013}"/>
              </a:ext>
            </a:extLst>
          </p:cNvPr>
          <p:cNvSpPr>
            <a:spLocks noGrp="1"/>
          </p:cNvSpPr>
          <p:nvPr>
            <p:ph type="title"/>
          </p:nvPr>
        </p:nvSpPr>
        <p:spPr>
          <a:xfrm>
            <a:off x="587342" y="403570"/>
            <a:ext cx="10983132" cy="7477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38F9AE-24D2-1A34-EF64-C69A3DD38415}"/>
              </a:ext>
            </a:extLst>
          </p:cNvPr>
          <p:cNvSpPr txBox="1"/>
          <p:nvPr/>
        </p:nvSpPr>
        <p:spPr>
          <a:xfrm>
            <a:off x="1595718" y="2133600"/>
            <a:ext cx="6418729" cy="285077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94293E3B-0817-2567-5F03-23210F1B7EAB}"/>
              </a:ext>
            </a:extLst>
          </p:cNvPr>
          <p:cNvSpPr txBox="1"/>
          <p:nvPr/>
        </p:nvSpPr>
        <p:spPr>
          <a:xfrm>
            <a:off x="796324" y="1666162"/>
            <a:ext cx="6292846" cy="4093428"/>
          </a:xfrm>
          <a:prstGeom prst="rect">
            <a:avLst/>
          </a:prstGeom>
          <a:noFill/>
        </p:spPr>
        <p:txBody>
          <a:bodyPr wrap="square">
            <a:spAutoFit/>
          </a:bodyPr>
          <a:lstStyle/>
          <a:p>
            <a:endParaRPr lang="en-US" sz="2000" dirty="0"/>
          </a:p>
          <a:p>
            <a:r>
              <a:rPr lang="en-US" sz="2000" dirty="0">
                <a:latin typeface="Times New Roman" panose="02020603050405020304" pitchFamily="18" charset="0"/>
                <a:cs typeface="Times New Roman" panose="02020603050405020304" pitchFamily="18" charset="0"/>
              </a:rPr>
              <a:t>In today’s educational landscape, effectively analyzing student performance data is crucial for decision-making. Traditional methods often lack depth and real-time insights, hindering the identification of trends and areas needing improvement. This inefficiency affects education quality and student outcomes. To address these challenges, advanced data analysis and visualization techniques are needed. These can provide actionable insights, enabling educational institutes to make data-driven decisions that enhance teaching quality, student performance, and overall effectiveness.</a:t>
            </a:r>
          </a:p>
          <a:p>
            <a:pPr marL="342900" indent="-34290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7" name="Rectangle 6">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4" name="Rectangle 3"/>
          <p:cNvSpPr/>
          <p:nvPr/>
        </p:nvSpPr>
        <p:spPr>
          <a:xfrm>
            <a:off x="651934" y="6441588"/>
            <a:ext cx="11540066"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1026" name="Picture 2" descr="digital marketing services">
            <a:extLst>
              <a:ext uri="{FF2B5EF4-FFF2-40B4-BE49-F238E27FC236}">
                <a16:creationId xmlns:a16="http://schemas.microsoft.com/office/drawing/2014/main" id="{49DCC8B9-7214-B843-F365-23E405B72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447" y="1997838"/>
            <a:ext cx="3814184" cy="416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2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1318326" y="282600"/>
            <a:ext cx="10269240" cy="732468"/>
          </a:xfrm>
        </p:spPr>
        <p:txBody>
          <a:bodyPr>
            <a:normAutofit fontScale="90000"/>
          </a:bodyPr>
          <a:lstStyle/>
          <a:p>
            <a:b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br>
              <a:rPr lang="en-GB"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2D 2">
            <a:extLst>
              <a:ext uri="{FF2B5EF4-FFF2-40B4-BE49-F238E27FC236}">
                <a16:creationId xmlns:a16="http://schemas.microsoft.com/office/drawing/2014/main" id="{37B18C6E-3C31-4549-ACEE-1E1E3FC41BCC}"/>
              </a:ext>
            </a:extLst>
          </p:cNvPr>
          <p:cNvSpPr txBox="1"/>
          <p:nvPr/>
        </p:nvSpPr>
        <p:spPr>
          <a:xfrm>
            <a:off x="824753" y="1385904"/>
            <a:ext cx="11012942" cy="2158283"/>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pPr marL="104775"/>
            <a:endParaRPr lang="en-US" sz="3200" dirty="0">
              <a:latin typeface="Times New Roman" panose="02020603050405020304" pitchFamily="18" charset="0"/>
              <a:cs typeface="Times New Roman" panose="02020603050405020304" pitchFamily="18" charset="0"/>
            </a:endParaRPr>
          </a:p>
          <a:p>
            <a:pPr marL="0" indent="0">
              <a:buFont typeface="Times" panose="02020603050405020304" pitchFamily="18" charset="0"/>
              <a:buNone/>
            </a:pPr>
            <a:endParaRPr lang="en-US" sz="2400" dirty="0">
              <a:latin typeface="Times New Roman" panose="02020603050405020304" pitchFamily="18" charset="0"/>
              <a:cs typeface="Times New Roman" panose="02020603050405020304" pitchFamily="18" charset="0"/>
            </a:endParaRPr>
          </a:p>
          <a:p>
            <a:pPr marL="1019175" lvl="2">
              <a:lnSpc>
                <a:spcPct val="150000"/>
              </a:lnSpc>
            </a:pPr>
            <a:r>
              <a:rPr lang="en-US" sz="2400" dirty="0">
                <a:latin typeface="Times New Roman" panose="02020603050405020304" pitchFamily="18" charset="0"/>
                <a:cs typeface="Times New Roman" panose="02020603050405020304" pitchFamily="18" charset="0"/>
              </a:rPr>
              <a:t>	</a:t>
            </a:r>
          </a:p>
          <a:p>
            <a:pPr marL="104775">
              <a:lnSpc>
                <a:spcPct val="150000"/>
              </a:lnSpc>
            </a:pPr>
            <a:r>
              <a:rPr lang="en-US" sz="32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15" name="Rectangle 1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75E2C1AD-5C2F-4FD9-9554-551E8B5E0C62}"/>
              </a:ext>
            </a:extLst>
          </p:cNvPr>
          <p:cNvSpPr txBox="1">
            <a:spLocks/>
          </p:cNvSpPr>
          <p:nvPr/>
        </p:nvSpPr>
        <p:spPr>
          <a:xfrm>
            <a:off x="274320" y="6575400"/>
            <a:ext cx="11640311" cy="282599"/>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graphicFrame>
        <p:nvGraphicFramePr>
          <p:cNvPr id="8" name="Table 7"/>
          <p:cNvGraphicFramePr>
            <a:graphicFrameLocks noGrp="1"/>
          </p:cNvGraphicFramePr>
          <p:nvPr>
            <p:extLst>
              <p:ext uri="{D42A27DB-BD31-4B8C-83A1-F6EECF244321}">
                <p14:modId xmlns:p14="http://schemas.microsoft.com/office/powerpoint/2010/main" val="1253639182"/>
              </p:ext>
            </p:extLst>
          </p:nvPr>
        </p:nvGraphicFramePr>
        <p:xfrm>
          <a:off x="510139" y="1241659"/>
          <a:ext cx="11267333" cy="5162300"/>
        </p:xfrm>
        <a:graphic>
          <a:graphicData uri="http://schemas.openxmlformats.org/drawingml/2006/table">
            <a:tbl>
              <a:tblPr firstRow="1" bandRow="1">
                <a:tableStyleId>{5C22544A-7EE6-4342-B048-85BDC9FD1C3A}</a:tableStyleId>
              </a:tblPr>
              <a:tblGrid>
                <a:gridCol w="334592">
                  <a:extLst>
                    <a:ext uri="{9D8B030D-6E8A-4147-A177-3AD203B41FA5}">
                      <a16:colId xmlns:a16="http://schemas.microsoft.com/office/drawing/2014/main" val="20000"/>
                    </a:ext>
                  </a:extLst>
                </a:gridCol>
                <a:gridCol w="2609740">
                  <a:extLst>
                    <a:ext uri="{9D8B030D-6E8A-4147-A177-3AD203B41FA5}">
                      <a16:colId xmlns:a16="http://schemas.microsoft.com/office/drawing/2014/main" val="20001"/>
                    </a:ext>
                  </a:extLst>
                </a:gridCol>
                <a:gridCol w="2241606">
                  <a:extLst>
                    <a:ext uri="{9D8B030D-6E8A-4147-A177-3AD203B41FA5}">
                      <a16:colId xmlns:a16="http://schemas.microsoft.com/office/drawing/2014/main" val="20002"/>
                    </a:ext>
                  </a:extLst>
                </a:gridCol>
                <a:gridCol w="907317">
                  <a:extLst>
                    <a:ext uri="{9D8B030D-6E8A-4147-A177-3AD203B41FA5}">
                      <a16:colId xmlns:a16="http://schemas.microsoft.com/office/drawing/2014/main" val="20003"/>
                    </a:ext>
                  </a:extLst>
                </a:gridCol>
                <a:gridCol w="1289813">
                  <a:extLst>
                    <a:ext uri="{9D8B030D-6E8A-4147-A177-3AD203B41FA5}">
                      <a16:colId xmlns:a16="http://schemas.microsoft.com/office/drawing/2014/main" val="20004"/>
                    </a:ext>
                  </a:extLst>
                </a:gridCol>
                <a:gridCol w="1716786">
                  <a:extLst>
                    <a:ext uri="{9D8B030D-6E8A-4147-A177-3AD203B41FA5}">
                      <a16:colId xmlns:a16="http://schemas.microsoft.com/office/drawing/2014/main" val="20005"/>
                    </a:ext>
                  </a:extLst>
                </a:gridCol>
                <a:gridCol w="2167479">
                  <a:extLst>
                    <a:ext uri="{9D8B030D-6E8A-4147-A177-3AD203B41FA5}">
                      <a16:colId xmlns:a16="http://schemas.microsoft.com/office/drawing/2014/main" val="20006"/>
                    </a:ext>
                  </a:extLst>
                </a:gridCol>
              </a:tblGrid>
              <a:tr h="847306">
                <a:tc>
                  <a:txBody>
                    <a:bodyPr/>
                    <a:lstStyle/>
                    <a:p>
                      <a:r>
                        <a:rPr lang="en-US" sz="1200" dirty="0">
                          <a:latin typeface="Times New Roman" pitchFamily="18" charset="0"/>
                          <a:cs typeface="Times New Roman" pitchFamily="18" charset="0"/>
                        </a:rPr>
                        <a:t>S. No.</a:t>
                      </a:r>
                    </a:p>
                  </a:txBody>
                  <a:tcPr/>
                </a:tc>
                <a:tc>
                  <a:txBody>
                    <a:bodyPr/>
                    <a:lstStyle/>
                    <a:p>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Authors, Year</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Title</a:t>
                      </a:r>
                    </a:p>
                  </a:txBody>
                  <a:tcPr/>
                </a:tc>
                <a:tc>
                  <a:txBody>
                    <a:bodyPr/>
                    <a:lstStyle/>
                    <a:p>
                      <a:pPr algn="just"/>
                      <a:r>
                        <a:rPr lang="en-US" sz="1200" dirty="0">
                          <a:latin typeface="Times New Roman" pitchFamily="18" charset="0"/>
                          <a:cs typeface="Times New Roman" pitchFamily="18" charset="0"/>
                        </a:rPr>
                        <a:t>Journal </a:t>
                      </a:r>
                    </a:p>
                  </a:txBody>
                  <a:tcPr/>
                </a:tc>
                <a:tc>
                  <a:txBody>
                    <a:bodyPr/>
                    <a:lstStyle/>
                    <a:p>
                      <a:pPr algn="just"/>
                      <a:r>
                        <a:rPr lang="en-US" sz="1200" dirty="0">
                          <a:latin typeface="Times New Roman" pitchFamily="18" charset="0"/>
                          <a:cs typeface="Times New Roman" pitchFamily="18" charset="0"/>
                        </a:rPr>
                        <a:t>Source/ Publisher</a:t>
                      </a:r>
                    </a:p>
                  </a:txBody>
                  <a:tcPr/>
                </a:tc>
                <a:tc>
                  <a:txBody>
                    <a:bodyPr/>
                    <a:lstStyle/>
                    <a:p>
                      <a:r>
                        <a:rPr lang="en-US" sz="1200" dirty="0">
                          <a:latin typeface="Times New Roman" pitchFamily="18" charset="0"/>
                          <a:cs typeface="Times New Roman" pitchFamily="18" charset="0"/>
                        </a:rPr>
                        <a:t>Findings &amp; Relevance</a:t>
                      </a:r>
                    </a:p>
                  </a:txBody>
                  <a:tcPr/>
                </a:tc>
                <a:tc>
                  <a:txBody>
                    <a:bodyPr/>
                    <a:lstStyle/>
                    <a:p>
                      <a:r>
                        <a:rPr lang="en-US" sz="1200" dirty="0">
                          <a:latin typeface="Times New Roman" pitchFamily="18" charset="0"/>
                          <a:cs typeface="Times New Roman" pitchFamily="18" charset="0"/>
                        </a:rPr>
                        <a:t>Research</a:t>
                      </a:r>
                      <a:r>
                        <a:rPr lang="en-US" sz="1200" baseline="0" dirty="0">
                          <a:latin typeface="Times New Roman" pitchFamily="18" charset="0"/>
                          <a:cs typeface="Times New Roman" pitchFamily="18" charset="0"/>
                        </a:rPr>
                        <a:t> Gap</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960911">
                <a:tc>
                  <a:txBody>
                    <a:bodyPr/>
                    <a:lstStyle/>
                    <a:p>
                      <a:r>
                        <a:rPr lang="en-US" sz="1200" dirty="0">
                          <a:latin typeface="Times New Roman" pitchFamily="18" charset="0"/>
                          <a:cs typeface="Times New Roman" pitchFamily="18" charset="0"/>
                        </a:rPr>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 B. Akki and M. N. Vijayalakshmi</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dk1"/>
                          </a:solidFill>
                          <a:effectLst/>
                          <a:latin typeface="Times New Roman" panose="02020603050405020304" pitchFamily="18" charset="0"/>
                          <a:ea typeface="+mn-ea"/>
                          <a:cs typeface="Times New Roman" panose="02020603050405020304" pitchFamily="18" charset="0"/>
                        </a:rPr>
                        <a:t>2018</a:t>
                      </a:r>
                      <a:endParaRPr lang="en-IN" sz="12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Design of Dashboard for University Examination Result Analysis System</a:t>
                      </a:r>
                      <a:endParaRPr lang="en-US" sz="1200" b="0" kern="1200" baseline="0" dirty="0">
                        <a:solidFill>
                          <a:schemeClr val="dk1"/>
                        </a:solidFill>
                        <a:latin typeface="Times New Roman" pitchFamily="18" charset="0"/>
                        <a:ea typeface="+mn-ea"/>
                        <a:cs typeface="Times New Roman" pitchFamily="18" charset="0"/>
                      </a:endParaRPr>
                    </a:p>
                  </a:txBody>
                  <a:tcPr/>
                </a:tc>
                <a:tc>
                  <a:txBody>
                    <a:bodyPr/>
                    <a:lstStyle/>
                    <a:p>
                      <a:pPr algn="just"/>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IEEE</a:t>
                      </a:r>
                    </a:p>
                  </a:txBody>
                  <a:tcPr/>
                </a:tc>
                <a:tc>
                  <a:txBody>
                    <a:bodyPr/>
                    <a:lstStyle/>
                    <a:p>
                      <a:pPr algn="just"/>
                      <a:r>
                        <a:rPr lang="en-US" sz="1200" dirty="0">
                          <a:latin typeface="Times New Roman" panose="02020603050405020304" pitchFamily="18" charset="0"/>
                          <a:cs typeface="Times New Roman" panose="02020603050405020304" pitchFamily="18" charset="0"/>
                        </a:rPr>
                        <a:t>3rd International Conference on Computational Systems and Information Technology for Sustainable Solutions (CSITSS), Bengaluru, India, 2018</a:t>
                      </a:r>
                      <a:endParaRPr lang="en-US" sz="1200" u="none" dirty="0">
                        <a:solidFill>
                          <a:schemeClr val="tx1">
                            <a:lumMod val="85000"/>
                            <a:lumOff val="15000"/>
                          </a:schemeClr>
                        </a:solidFill>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The study demonstrates the significance of key performance indicators and actual case analysis and shows the use of data analytics and visualisation in EPC projects for efficient project management..</a:t>
                      </a:r>
                    </a:p>
                  </a:txBody>
                  <a:tcPr/>
                </a:tc>
                <a:tc>
                  <a:txBody>
                    <a:bodyPr/>
                    <a:lstStyle/>
                    <a:p>
                      <a:pPr algn="just"/>
                      <a:r>
                        <a:rPr lang="en-US" sz="1200" dirty="0">
                          <a:latin typeface="Times New Roman" pitchFamily="18" charset="0"/>
                          <a:cs typeface="Times New Roman" pitchFamily="18" charset="0"/>
                        </a:rPr>
                        <a:t>A potential research gap lies in exploring the barriers to adopting data analytics in EPC projects and comparing the effectiveness of various analytics methods and tools in this context.</a:t>
                      </a:r>
                    </a:p>
                  </a:txBody>
                  <a:tcPr/>
                </a:tc>
                <a:extLst>
                  <a:ext uri="{0D108BD9-81ED-4DB2-BD59-A6C34878D82A}">
                    <a16:rowId xmlns:a16="http://schemas.microsoft.com/office/drawing/2014/main" val="10001"/>
                  </a:ext>
                </a:extLst>
              </a:tr>
              <a:tr h="2211874">
                <a:tc>
                  <a:txBody>
                    <a:bodyPr/>
                    <a:lstStyle/>
                    <a:p>
                      <a:r>
                        <a:rPr lang="en-US" sz="1200" dirty="0">
                          <a:latin typeface="Times New Roman" pitchFamily="18" charset="0"/>
                          <a:cs typeface="Times New Roman" pitchFamily="18" charset="0"/>
                        </a:rPr>
                        <a:t>2</a:t>
                      </a:r>
                    </a:p>
                  </a:txBody>
                  <a:tcPr/>
                </a:tc>
                <a:tc>
                  <a:txBody>
                    <a:bodyPr/>
                    <a:lstStyle/>
                    <a:p>
                      <a:pPr algn="just"/>
                      <a:r>
                        <a:rPr lang="en-IN" sz="1200" dirty="0">
                          <a:latin typeface="Times New Roman" panose="02020603050405020304" pitchFamily="18" charset="0"/>
                          <a:cs typeface="Times New Roman" panose="02020603050405020304" pitchFamily="18" charset="0"/>
                        </a:rPr>
                        <a:t>Hafiz muhammad shakeel , shamaila iram, hussain al-aqrabi , tariq alsboui, and richard hill 2022</a:t>
                      </a:r>
                      <a:endParaRPr lang="en-US" sz="1200" dirty="0">
                        <a:latin typeface="Times New Roman" pitchFamily="18" charset="0"/>
                        <a:cs typeface="Times New Roman"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A Comprehensive State-of-the-Art Survey on Data Visualization Tools: Research Developments, Challenges and Future Domain Specific Visualization Framework</a:t>
                      </a:r>
                    </a:p>
                  </a:txBody>
                  <a:tcPr/>
                </a:tc>
                <a:tc>
                  <a:txBody>
                    <a:bodyPr/>
                    <a:lstStyle/>
                    <a:p>
                      <a:pPr algn="just"/>
                      <a:r>
                        <a:rPr lang="en-US" sz="1200" dirty="0">
                          <a:latin typeface="Times New Roman" pitchFamily="18" charset="0"/>
                          <a:cs typeface="Times New Roman" pitchFamily="18" charset="0"/>
                        </a:rPr>
                        <a:t>IEEE</a:t>
                      </a:r>
                    </a:p>
                  </a:txBody>
                  <a:tcPr/>
                </a:tc>
                <a:tc>
                  <a:txBody>
                    <a:bodyPr/>
                    <a:lstStyle/>
                    <a:p>
                      <a:pPr algn="just"/>
                      <a:r>
                        <a:rPr lang="en-US" sz="1200" dirty="0">
                          <a:latin typeface="Times New Roman" panose="02020603050405020304" pitchFamily="18" charset="0"/>
                          <a:cs typeface="Times New Roman" panose="02020603050405020304" pitchFamily="18" charset="0"/>
                        </a:rPr>
                        <a:t>Department of Computer Science, University of Huddersfield, HD1 3DH Huddersfield, U.K</a:t>
                      </a:r>
                    </a:p>
                  </a:txBody>
                  <a:tcPr/>
                </a:tc>
                <a:tc>
                  <a:txBody>
                    <a:bodyPr/>
                    <a:lstStyle/>
                    <a:p>
                      <a:pPr algn="just"/>
                      <a:r>
                        <a:rPr lang="en-US" sz="1200" dirty="0">
                          <a:latin typeface="Times New Roman" pitchFamily="18" charset="0"/>
                          <a:cs typeface="Times New Roman" pitchFamily="18" charset="0"/>
                        </a:rPr>
                        <a:t>This research underscores the vital role of data visualization and the need for further exploration to bridge the knowledge gap and address challenges in various domains.</a:t>
                      </a:r>
                    </a:p>
                  </a:txBody>
                  <a:tcPr/>
                </a:tc>
                <a:tc>
                  <a:txBody>
                    <a:bodyPr/>
                    <a:lstStyle/>
                    <a:p>
                      <a:pPr algn="just"/>
                      <a:r>
                        <a:rPr lang="en-US" sz="1200" dirty="0">
                          <a:latin typeface="Times New Roman" pitchFamily="18" charset="0"/>
                          <a:cs typeface="Times New Roman" pitchFamily="18" charset="0"/>
                        </a:rPr>
                        <a:t>A research gap in the field of data visualization is the lack of a comprehensive study on state-of-the-art interactive visualization techniques, web-based tools, and performance improvement methods, along with their theoretical foundations.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5382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1318326" y="282600"/>
            <a:ext cx="10269240" cy="732468"/>
          </a:xfrm>
        </p:spPr>
        <p:txBody>
          <a:bodyPr>
            <a:normAutofit fontScale="90000"/>
          </a:bodyPr>
          <a:lstStyle/>
          <a:p>
            <a:b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GB" sz="27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br>
              <a:rPr lang="en-GB"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2D 2">
            <a:extLst>
              <a:ext uri="{FF2B5EF4-FFF2-40B4-BE49-F238E27FC236}">
                <a16:creationId xmlns:a16="http://schemas.microsoft.com/office/drawing/2014/main" id="{37B18C6E-3C31-4549-ACEE-1E1E3FC41BCC}"/>
              </a:ext>
            </a:extLst>
          </p:cNvPr>
          <p:cNvSpPr txBox="1"/>
          <p:nvPr/>
        </p:nvSpPr>
        <p:spPr>
          <a:xfrm>
            <a:off x="824753" y="1385904"/>
            <a:ext cx="11012942" cy="2158283"/>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pPr marL="104775"/>
            <a:endParaRPr lang="en-US" sz="3200" dirty="0">
              <a:latin typeface="Times New Roman" panose="02020603050405020304" pitchFamily="18" charset="0"/>
              <a:cs typeface="Times New Roman" panose="02020603050405020304" pitchFamily="18" charset="0"/>
            </a:endParaRPr>
          </a:p>
          <a:p>
            <a:pPr marL="0" indent="0">
              <a:buFont typeface="Times" panose="02020603050405020304" pitchFamily="18" charset="0"/>
              <a:buNone/>
            </a:pPr>
            <a:endParaRPr lang="en-US" sz="2400" dirty="0">
              <a:latin typeface="Times New Roman" panose="02020603050405020304" pitchFamily="18" charset="0"/>
              <a:cs typeface="Times New Roman" panose="02020603050405020304" pitchFamily="18" charset="0"/>
            </a:endParaRPr>
          </a:p>
          <a:p>
            <a:pPr marL="1019175" lvl="2">
              <a:lnSpc>
                <a:spcPct val="150000"/>
              </a:lnSpc>
            </a:pPr>
            <a:r>
              <a:rPr lang="en-US" sz="2400" dirty="0">
                <a:latin typeface="Times New Roman" panose="02020603050405020304" pitchFamily="18" charset="0"/>
                <a:cs typeface="Times New Roman" panose="02020603050405020304" pitchFamily="18" charset="0"/>
              </a:rPr>
              <a:t>	</a:t>
            </a:r>
          </a:p>
          <a:p>
            <a:pPr marL="104775">
              <a:lnSpc>
                <a:spcPct val="150000"/>
              </a:lnSpc>
            </a:pPr>
            <a:r>
              <a:rPr lang="en-US" sz="32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15" name="Rectangle 1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10" name="Title 1">
            <a:extLst>
              <a:ext uri="{FF2B5EF4-FFF2-40B4-BE49-F238E27FC236}">
                <a16:creationId xmlns:a16="http://schemas.microsoft.com/office/drawing/2014/main" id="{75E2C1AD-5C2F-4FD9-9554-551E8B5E0C62}"/>
              </a:ext>
            </a:extLst>
          </p:cNvPr>
          <p:cNvSpPr txBox="1">
            <a:spLocks/>
          </p:cNvSpPr>
          <p:nvPr/>
        </p:nvSpPr>
        <p:spPr>
          <a:xfrm>
            <a:off x="274320" y="6575400"/>
            <a:ext cx="11640311" cy="282599"/>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graphicFrame>
        <p:nvGraphicFramePr>
          <p:cNvPr id="8" name="Table 7"/>
          <p:cNvGraphicFramePr>
            <a:graphicFrameLocks noGrp="1"/>
          </p:cNvGraphicFramePr>
          <p:nvPr>
            <p:extLst>
              <p:ext uri="{D42A27DB-BD31-4B8C-83A1-F6EECF244321}">
                <p14:modId xmlns:p14="http://schemas.microsoft.com/office/powerpoint/2010/main" val="3078845344"/>
              </p:ext>
            </p:extLst>
          </p:nvPr>
        </p:nvGraphicFramePr>
        <p:xfrm>
          <a:off x="510138" y="1270535"/>
          <a:ext cx="11327556" cy="5231668"/>
        </p:xfrm>
        <a:graphic>
          <a:graphicData uri="http://schemas.openxmlformats.org/drawingml/2006/table">
            <a:tbl>
              <a:tblPr firstRow="1" bandRow="1">
                <a:tableStyleId>{5C22544A-7EE6-4342-B048-85BDC9FD1C3A}</a:tableStyleId>
              </a:tblPr>
              <a:tblGrid>
                <a:gridCol w="427699">
                  <a:extLst>
                    <a:ext uri="{9D8B030D-6E8A-4147-A177-3AD203B41FA5}">
                      <a16:colId xmlns:a16="http://schemas.microsoft.com/office/drawing/2014/main" val="20000"/>
                    </a:ext>
                  </a:extLst>
                </a:gridCol>
                <a:gridCol w="2274389">
                  <a:extLst>
                    <a:ext uri="{9D8B030D-6E8A-4147-A177-3AD203B41FA5}">
                      <a16:colId xmlns:a16="http://schemas.microsoft.com/office/drawing/2014/main" val="20001"/>
                    </a:ext>
                  </a:extLst>
                </a:gridCol>
                <a:gridCol w="1614357">
                  <a:extLst>
                    <a:ext uri="{9D8B030D-6E8A-4147-A177-3AD203B41FA5}">
                      <a16:colId xmlns:a16="http://schemas.microsoft.com/office/drawing/2014/main" val="20002"/>
                    </a:ext>
                  </a:extLst>
                </a:gridCol>
                <a:gridCol w="1493658">
                  <a:extLst>
                    <a:ext uri="{9D8B030D-6E8A-4147-A177-3AD203B41FA5}">
                      <a16:colId xmlns:a16="http://schemas.microsoft.com/office/drawing/2014/main" val="20003"/>
                    </a:ext>
                  </a:extLst>
                </a:gridCol>
                <a:gridCol w="1652076">
                  <a:extLst>
                    <a:ext uri="{9D8B030D-6E8A-4147-A177-3AD203B41FA5}">
                      <a16:colId xmlns:a16="http://schemas.microsoft.com/office/drawing/2014/main" val="20004"/>
                    </a:ext>
                  </a:extLst>
                </a:gridCol>
                <a:gridCol w="1395590">
                  <a:extLst>
                    <a:ext uri="{9D8B030D-6E8A-4147-A177-3AD203B41FA5}">
                      <a16:colId xmlns:a16="http://schemas.microsoft.com/office/drawing/2014/main" val="20005"/>
                    </a:ext>
                  </a:extLst>
                </a:gridCol>
                <a:gridCol w="2469787">
                  <a:extLst>
                    <a:ext uri="{9D8B030D-6E8A-4147-A177-3AD203B41FA5}">
                      <a16:colId xmlns:a16="http://schemas.microsoft.com/office/drawing/2014/main" val="20006"/>
                    </a:ext>
                  </a:extLst>
                </a:gridCol>
              </a:tblGrid>
              <a:tr h="1025428">
                <a:tc>
                  <a:txBody>
                    <a:bodyPr/>
                    <a:lstStyle/>
                    <a:p>
                      <a:r>
                        <a:rPr lang="en-US" sz="1200" dirty="0">
                          <a:latin typeface="Times New Roman" pitchFamily="18" charset="0"/>
                          <a:cs typeface="Times New Roman" pitchFamily="18" charset="0"/>
                        </a:rPr>
                        <a:t>S. No.</a:t>
                      </a:r>
                    </a:p>
                  </a:txBody>
                  <a:tcPr/>
                </a:tc>
                <a:tc>
                  <a:txBody>
                    <a:bodyPr/>
                    <a:lstStyle/>
                    <a:p>
                      <a:r>
                        <a:rPr lang="en-US" sz="1200" dirty="0">
                          <a:latin typeface="Times New Roman" pitchFamily="18" charset="0"/>
                          <a:cs typeface="Times New Roman" pitchFamily="18" charset="0"/>
                        </a:rPr>
                        <a:t>Author/</a:t>
                      </a:r>
                      <a:r>
                        <a:rPr lang="en-US" sz="1200" baseline="0" dirty="0">
                          <a:latin typeface="Times New Roman" pitchFamily="18" charset="0"/>
                          <a:cs typeface="Times New Roman" pitchFamily="18" charset="0"/>
                        </a:rPr>
                        <a:t> Authors, Year</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Title</a:t>
                      </a:r>
                    </a:p>
                  </a:txBody>
                  <a:tcPr/>
                </a:tc>
                <a:tc>
                  <a:txBody>
                    <a:bodyPr/>
                    <a:lstStyle/>
                    <a:p>
                      <a:r>
                        <a:rPr lang="en-US" sz="1200" dirty="0">
                          <a:latin typeface="Times New Roman" pitchFamily="18" charset="0"/>
                          <a:cs typeface="Times New Roman" pitchFamily="18" charset="0"/>
                        </a:rPr>
                        <a:t>Journal </a:t>
                      </a:r>
                    </a:p>
                  </a:txBody>
                  <a:tcPr/>
                </a:tc>
                <a:tc>
                  <a:txBody>
                    <a:bodyPr/>
                    <a:lstStyle/>
                    <a:p>
                      <a:r>
                        <a:rPr lang="en-US" sz="1200" dirty="0">
                          <a:latin typeface="Times New Roman" pitchFamily="18" charset="0"/>
                          <a:cs typeface="Times New Roman" pitchFamily="18" charset="0"/>
                        </a:rPr>
                        <a:t>Source/ Publisher</a:t>
                      </a:r>
                    </a:p>
                  </a:txBody>
                  <a:tcPr/>
                </a:tc>
                <a:tc>
                  <a:txBody>
                    <a:bodyPr/>
                    <a:lstStyle/>
                    <a:p>
                      <a:r>
                        <a:rPr lang="en-US" sz="1200" dirty="0">
                          <a:latin typeface="Times New Roman" pitchFamily="18" charset="0"/>
                          <a:cs typeface="Times New Roman" pitchFamily="18" charset="0"/>
                        </a:rPr>
                        <a:t>Findings &amp; Relevance</a:t>
                      </a:r>
                    </a:p>
                  </a:txBody>
                  <a:tcPr/>
                </a:tc>
                <a:tc>
                  <a:txBody>
                    <a:bodyPr/>
                    <a:lstStyle/>
                    <a:p>
                      <a:r>
                        <a:rPr lang="en-US" sz="1200" dirty="0">
                          <a:latin typeface="Times New Roman" pitchFamily="18" charset="0"/>
                          <a:cs typeface="Times New Roman" pitchFamily="18" charset="0"/>
                        </a:rPr>
                        <a:t>Research</a:t>
                      </a:r>
                      <a:r>
                        <a:rPr lang="en-US" sz="1200" baseline="0" dirty="0">
                          <a:latin typeface="Times New Roman" pitchFamily="18" charset="0"/>
                          <a:cs typeface="Times New Roman" pitchFamily="18" charset="0"/>
                        </a:rPr>
                        <a:t> Gap</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761396">
                <a:tc>
                  <a:txBody>
                    <a:bodyPr/>
                    <a:lstStyle/>
                    <a:p>
                      <a:pPr algn="just"/>
                      <a:r>
                        <a:rPr lang="en-US" sz="1200" dirty="0">
                          <a:latin typeface="Times New Roman" pitchFamily="18" charset="0"/>
                          <a:cs typeface="Times New Roman" pitchFamily="18" charset="0"/>
                        </a:rPr>
                        <a:t>3</a:t>
                      </a:r>
                    </a:p>
                  </a:txBody>
                  <a:tcPr/>
                </a:tc>
                <a:tc>
                  <a:txBody>
                    <a:bodyPr/>
                    <a:lstStyle/>
                    <a:p>
                      <a:pPr algn="just"/>
                      <a:r>
                        <a:rPr lang="en-IN" sz="1200" dirty="0">
                          <a:latin typeface="Times New Roman" panose="02020603050405020304" pitchFamily="18" charset="0"/>
                          <a:cs typeface="Times New Roman" panose="02020603050405020304" pitchFamily="18" charset="0"/>
                        </a:rPr>
                        <a:t>Mandava Geetha Bhargava, K. Tara Phani Surya Kiran &amp; Duvvada Rajeswara Rao 2021</a:t>
                      </a:r>
                      <a:endParaRPr lang="en-US" sz="1200" u="sng" dirty="0">
                        <a:solidFill>
                          <a:schemeClr val="tx1">
                            <a:lumMod val="85000"/>
                            <a:lumOff val="15000"/>
                          </a:schemeClr>
                        </a:solidFill>
                        <a:latin typeface="Times New Roman" pitchFamily="18" charset="0"/>
                        <a:cs typeface="Times New Roman"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Times New Roman" pitchFamily="18" charset="0"/>
                          <a:ea typeface="+mn-ea"/>
                          <a:cs typeface="Times New Roman" pitchFamily="18" charset="0"/>
                        </a:rPr>
                        <a:t> </a:t>
                      </a:r>
                      <a:r>
                        <a:rPr lang="en-US" sz="1200" dirty="0">
                          <a:latin typeface="Times New Roman" panose="02020603050405020304" pitchFamily="18" charset="0"/>
                          <a:cs typeface="Times New Roman" panose="02020603050405020304" pitchFamily="18" charset="0"/>
                        </a:rPr>
                        <a:t>Analysis and Design of Visualization of Educational Institution Database using Power BI Tool </a:t>
                      </a:r>
                      <a:endParaRPr lang="en-US" sz="1200" b="0" kern="1200" baseline="0" dirty="0">
                        <a:solidFill>
                          <a:schemeClr val="dk1"/>
                        </a:solidFill>
                        <a:latin typeface="Times New Roman" pitchFamily="18" charset="0"/>
                        <a:ea typeface="+mn-ea"/>
                        <a:cs typeface="Times New Roman"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Global Journals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Global Journals</a:t>
                      </a:r>
                      <a:endParaRPr lang="en-US" sz="1200" u="none" dirty="0">
                        <a:solidFill>
                          <a:schemeClr val="tx1">
                            <a:lumMod val="85000"/>
                            <a:lumOff val="15000"/>
                          </a:schemeClr>
                        </a:solidFill>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It emphasises the expanding significance of data visualisation across a range of disciplines, but especially in business intelligence and analytics.</a:t>
                      </a: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research gap could be exploring the challenges and specific benefits of using Power BI for educational data analysis.</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179812">
                <a:tc>
                  <a:txBody>
                    <a:bodyPr/>
                    <a:lstStyle/>
                    <a:p>
                      <a:pPr algn="just"/>
                      <a:r>
                        <a:rPr lang="en-US" sz="1200" dirty="0">
                          <a:latin typeface="Times New Roman" pitchFamily="18" charset="0"/>
                          <a:cs typeface="Times New Roman" pitchFamily="18" charset="0"/>
                        </a:rPr>
                        <a:t>4</a:t>
                      </a:r>
                    </a:p>
                  </a:txBody>
                  <a:tcPr/>
                </a:tc>
                <a:tc>
                  <a:txBody>
                    <a:bodyPr/>
                    <a:lstStyle/>
                    <a:p>
                      <a:pPr algn="just"/>
                      <a:r>
                        <a:rPr lang="en-IN" sz="1200" dirty="0">
                          <a:latin typeface="Times New Roman" panose="02020603050405020304" pitchFamily="18" charset="0"/>
                          <a:cs typeface="Times New Roman" panose="02020603050405020304" pitchFamily="18" charset="0"/>
                        </a:rPr>
                        <a:t>Amrapali Bansal, A. K. Upadhyay 2017</a:t>
                      </a:r>
                      <a:endParaRPr lang="en-US" sz="1200" dirty="0">
                        <a:latin typeface="Times New Roman" pitchFamily="18" charset="0"/>
                        <a:cs typeface="Times New Roman"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Microsoft Power BI</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International Journal of Soft Computing and Engineering</a:t>
                      </a:r>
                    </a:p>
                  </a:txBody>
                  <a:tcPr/>
                </a:tc>
                <a:tc>
                  <a:txBody>
                    <a:bodyPr/>
                    <a:lstStyle/>
                    <a:p>
                      <a:pPr algn="just"/>
                      <a:r>
                        <a:rPr lang="en-US" sz="1200" dirty="0">
                          <a:latin typeface="Times New Roman" panose="02020603050405020304" pitchFamily="18" charset="0"/>
                          <a:cs typeface="Times New Roman" panose="02020603050405020304" pitchFamily="18" charset="0"/>
                        </a:rPr>
                        <a:t>International Journal of Soft Computing and Engineering</a:t>
                      </a: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study demonstrates the successful implementation of a Self-service Business Intelligence (BI) solution using Microsoft Power BI for efficient and data-driven decision-making.</a:t>
                      </a:r>
                      <a:endParaRPr lang="en-US" sz="1200" dirty="0">
                        <a:latin typeface="Times New Roman" pitchFamily="18" charset="0"/>
                        <a:cs typeface="Times New Roman" pitchFamily="18" charset="0"/>
                      </a:endParaRPr>
                    </a:p>
                  </a:txBody>
                  <a:tcP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potential research gap could involve further investigation into the challenges and real-world impact of implementing Self-service BI in dynamic business environments.</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2620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DE3-60C6-573D-8619-734322FCA6C3}"/>
              </a:ext>
            </a:extLst>
          </p:cNvPr>
          <p:cNvSpPr>
            <a:spLocks noGrp="1"/>
          </p:cNvSpPr>
          <p:nvPr>
            <p:ph type="title"/>
          </p:nvPr>
        </p:nvSpPr>
        <p:spPr>
          <a:xfrm>
            <a:off x="604434" y="337533"/>
            <a:ext cx="10983132" cy="7477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r>
              <a:rPr lang="en-US" sz="2000" b="1" baseline="0" dirty="0">
                <a:solidFill>
                  <a:srgbClr val="FF0000"/>
                </a:solidFill>
                <a:effectLst/>
                <a:latin typeface="Times New Roman" panose="02020603050405020304" pitchFamily="18" charset="0"/>
                <a:ea typeface="+mn-ea"/>
                <a:cs typeface="Times New Roman" panose="02020603050405020304" pitchFamily="18" charset="0"/>
              </a:rPr>
              <a:t>  </a:t>
            </a:r>
            <a:endParaRPr lang="en-IN" sz="2000" b="1"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3260C25-E7E5-ABAD-0167-083AD3585D06}"/>
              </a:ext>
            </a:extLst>
          </p:cNvPr>
          <p:cNvPicPr>
            <a:picLocks noChangeAspect="1"/>
          </p:cNvPicPr>
          <p:nvPr/>
        </p:nvPicPr>
        <p:blipFill>
          <a:blip r:embed="rId2"/>
          <a:stretch>
            <a:fillRect/>
          </a:stretch>
        </p:blipFill>
        <p:spPr>
          <a:xfrm>
            <a:off x="531223" y="1373027"/>
            <a:ext cx="10983132" cy="4975522"/>
          </a:xfrm>
          <a:prstGeom prst="rect">
            <a:avLst/>
          </a:prstGeom>
        </p:spPr>
      </p:pic>
      <p:pic>
        <p:nvPicPr>
          <p:cNvPr id="4" name="Picture 3">
            <a:extLst>
              <a:ext uri="{FF2B5EF4-FFF2-40B4-BE49-F238E27FC236}">
                <a16:creationId xmlns:a16="http://schemas.microsoft.com/office/drawing/2014/main" id="{6BE59B3C-7FAE-43E5-BC18-270DFA54F62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5" name="Rectangle 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Rectangle 5"/>
          <p:cNvSpPr/>
          <p:nvPr/>
        </p:nvSpPr>
        <p:spPr>
          <a:xfrm>
            <a:off x="992885" y="6550222"/>
            <a:ext cx="11258382"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spTree>
    <p:extLst>
      <p:ext uri="{BB962C8B-B14F-4D97-AF65-F5344CB8AC3E}">
        <p14:creationId xmlns:p14="http://schemas.microsoft.com/office/powerpoint/2010/main" val="67986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DE3-60C6-573D-8619-734322FCA6C3}"/>
              </a:ext>
            </a:extLst>
          </p:cNvPr>
          <p:cNvSpPr>
            <a:spLocks noGrp="1"/>
          </p:cNvSpPr>
          <p:nvPr>
            <p:ph type="title"/>
          </p:nvPr>
        </p:nvSpPr>
        <p:spPr>
          <a:xfrm>
            <a:off x="604434" y="337533"/>
            <a:ext cx="10983132" cy="747763"/>
          </a:xfrm>
        </p:spPr>
        <p:txBody>
          <a:bodyPr>
            <a:norm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r>
              <a:rPr lang="en-US" sz="2000" b="1" baseline="0" dirty="0">
                <a:solidFill>
                  <a:srgbClr val="FF0000"/>
                </a:solidFill>
                <a:effectLst/>
                <a:latin typeface="Times New Roman" panose="02020603050405020304" pitchFamily="18" charset="0"/>
                <a:ea typeface="+mn-ea"/>
                <a:cs typeface="Times New Roman" panose="02020603050405020304" pitchFamily="18" charset="0"/>
              </a:rPr>
              <a:t>  </a:t>
            </a:r>
            <a:endParaRPr lang="en-IN" sz="20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E59B3C-7FAE-43E5-BC18-270DFA54F62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48374" y1="35444" x2="71545" y2="58222"/>
                        <a14:foregroundMark x1="50813" y1="32667" x2="34146" y2="53222"/>
                        <a14:foregroundMark x1="42547" y1="34667" x2="29133" y2="51222"/>
                        <a14:foregroundMark x1="45393" y1="34000" x2="39431" y2="58667"/>
                        <a14:foregroundMark x1="49864" y1="48778" x2="44309" y2="65556"/>
                        <a14:foregroundMark x1="58537" y1="50111" x2="58808" y2="64333"/>
                        <a14:foregroundMark x1="53523" y1="49222" x2="49458" y2="66333"/>
                        <a14:foregroundMark x1="54878" y1="60667" x2="51897" y2="66556"/>
                        <a14:foregroundMark x1="62466" y1="39667" x2="71409" y2="52000"/>
                        <a14:foregroundMark x1="34282" y1="56000" x2="39295" y2="61889"/>
                        <a14:foregroundMark x1="32385" y1="55556" x2="36992" y2="61222"/>
                        <a14:foregroundMark x1="36450" y1="56778" x2="37805" y2="61444"/>
                        <a14:foregroundMark x1="26829" y1="78222" x2="73306" y2="76667"/>
                        <a14:foregroundMark x1="26829" y1="74889" x2="60434" y2="70778"/>
                        <a14:foregroundMark x1="24797" y1="74778" x2="24797" y2="82556"/>
                        <a14:foregroundMark x1="22900" y1="76000" x2="21138" y2="78778"/>
                        <a14:foregroundMark x1="17886" y1="88889" x2="24255" y2="85444"/>
                        <a14:foregroundMark x1="27642" y1="83556" x2="35772" y2="82333"/>
                        <a14:foregroundMark x1="18022" y1="96556" x2="32520" y2="84000"/>
                        <a14:foregroundMark x1="10976" y1="91444" x2="18293" y2="87667"/>
                        <a14:foregroundMark x1="70732" y1="86556" x2="81436" y2="96667"/>
                        <a14:foregroundMark x1="74932" y1="85222" x2="84959" y2="93000"/>
                        <a14:foregroundMark x1="86450" y1="92667" x2="90108" y2="93222"/>
                        <a14:foregroundMark x1="71003" y1="72889" x2="77642" y2="81667"/>
                        <a14:foregroundMark x1="78049" y1="75222" x2="77371" y2="80778"/>
                        <a14:foregroundMark x1="16260" y1="87444" x2="16260" y2="86556"/>
                        <a14:foregroundMark x1="1084" y1="42222" x2="2304" y2="50556"/>
                        <a14:foregroundMark x1="2575" y1="4556" x2="1220" y2="42667"/>
                        <a14:foregroundMark x1="1491" y1="2333" x2="12466" y2="10111"/>
                        <a14:foregroundMark x1="18564" y1="10222" x2="37805" y2="7556"/>
                        <a14:foregroundMark x1="45122" y1="4889" x2="62060" y2="7222"/>
                        <a14:foregroundMark x1="73171" y1="9889" x2="89702" y2="9889"/>
                        <a14:foregroundMark x1="93089" y1="6889" x2="99322" y2="889"/>
                        <a14:foregroundMark x1="98238" y1="7556" x2="97967" y2="62889"/>
                        <a14:foregroundMark x1="89566" y1="76889" x2="96612" y2="66556"/>
                        <a14:foregroundMark x1="84011" y1="83000" x2="90108" y2="79556"/>
                        <a14:foregroundMark x1="70190" y1="85889" x2="66802" y2="84556"/>
                        <a14:foregroundMark x1="69106" y1="73222" x2="64092" y2="70667"/>
                        <a14:foregroundMark x1="57588" y1="69556" x2="47154" y2="69333"/>
                        <a14:foregroundMark x1="55285" y1="68333" x2="55285" y2="68778"/>
                        <a14:foregroundMark x1="31572" y1="93000" x2="49864" y2="99000"/>
                        <a14:foregroundMark x1="53794" y1="97889" x2="69512" y2="93222"/>
                        <a14:foregroundMark x1="1084" y1="54222" x2="3523" y2="64778"/>
                        <a14:foregroundMark x1="3930" y1="68778" x2="11518" y2="79000"/>
                        <a14:foregroundMark x1="14634" y1="81444" x2="17480" y2="84000"/>
                        <a14:foregroundMark x1="13279" y1="88778" x2="15447" y2="87667"/>
                        <a14:foregroundMark x1="9350" y1="92333" x2="9350" y2="92333"/>
                        <a14:foregroundMark x1="84959" y1="88889" x2="84959" y2="88889"/>
                        <a14:foregroundMark x1="87127" y1="90667" x2="87127" y2="90667"/>
                        <a14:foregroundMark x1="81301" y1="92000" x2="81301" y2="92000"/>
                        <a14:foregroundMark x1="81572" y1="94667" x2="81572" y2="94667"/>
                        <a14:foregroundMark x1="82385" y1="97222" x2="82385" y2="97222"/>
                        <a14:foregroundMark x1="80894" y1="97333" x2="80894" y2="97333"/>
                        <a14:foregroundMark x1="77642" y1="95000" x2="77642" y2="95000"/>
                        <a14:foregroundMark x1="22900" y1="93556" x2="22900" y2="93556"/>
                        <a14:foregroundMark x1="16125" y1="91000" x2="16125" y2="91000"/>
                        <a14:foregroundMark x1="17886" y1="93667" x2="17886" y2="93667"/>
                        <a14:foregroundMark x1="17209" y1="96889" x2="17209" y2="96889"/>
                        <a14:foregroundMark x1="12602" y1="91889" x2="12602" y2="91889"/>
                        <a14:backgroundMark x1="84417" y1="93000" x2="84417" y2="93000"/>
                        <a14:backgroundMark x1="86043" y1="94667" x2="84146" y2="92778"/>
                        <a14:backgroundMark x1="83062" y1="92667" x2="85366" y2="92667"/>
                      </a14:backgroundRemoval>
                    </a14:imgEffect>
                  </a14:imgLayer>
                </a14:imgProps>
              </a:ext>
              <a:ext uri="{28A0092B-C50C-407E-A947-70E740481C1C}">
                <a14:useLocalDpi xmlns:a14="http://schemas.microsoft.com/office/drawing/2010/main" val="0"/>
              </a:ext>
            </a:extLst>
          </a:blip>
          <a:stretch>
            <a:fillRect/>
          </a:stretch>
        </p:blipFill>
        <p:spPr>
          <a:xfrm>
            <a:off x="329184" y="101181"/>
            <a:ext cx="934278" cy="1050152"/>
          </a:xfrm>
          <a:prstGeom prst="rect">
            <a:avLst/>
          </a:prstGeom>
        </p:spPr>
      </p:pic>
      <p:sp>
        <p:nvSpPr>
          <p:cNvPr id="5" name="Rectangle 4">
            <a:extLst>
              <a:ext uri="{FF2B5EF4-FFF2-40B4-BE49-F238E27FC236}">
                <a16:creationId xmlns:a16="http://schemas.microsoft.com/office/drawing/2014/main" id="{4B1459D1-3E2F-4D2E-BF16-F4A76CD96325}"/>
              </a:ext>
            </a:extLst>
          </p:cNvPr>
          <p:cNvSpPr/>
          <p:nvPr/>
        </p:nvSpPr>
        <p:spPr>
          <a:xfrm>
            <a:off x="0" y="0"/>
            <a:ext cx="274320" cy="6857999"/>
          </a:xfrm>
          <a:prstGeom prst="rect">
            <a:avLst/>
          </a:prstGeom>
          <a:solidFill>
            <a:srgbClr val="FF5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 name="Rectangle 5"/>
          <p:cNvSpPr/>
          <p:nvPr/>
        </p:nvSpPr>
        <p:spPr>
          <a:xfrm>
            <a:off x="992885" y="6550222"/>
            <a:ext cx="11258382" cy="307777"/>
          </a:xfrm>
          <a:prstGeom prst="rect">
            <a:avLst/>
          </a:prstGeom>
        </p:spPr>
        <p:txBody>
          <a:bodyPr wrap="square">
            <a:spAutoFit/>
          </a:bodyPr>
          <a:lstStyle/>
          <a:p>
            <a:r>
              <a:rPr lang="en-IN" sz="1400" b="1" dirty="0">
                <a:solidFill>
                  <a:schemeClr val="accent1">
                    <a:lumMod val="60000"/>
                    <a:lumOff val="40000"/>
                  </a:schemeClr>
                </a:solidFill>
                <a:latin typeface="Times New Roman" panose="02020603050405020304" pitchFamily="18" charset="0"/>
                <a:cs typeface="Times New Roman" panose="02020603050405020304" pitchFamily="18" charset="0"/>
              </a:rPr>
              <a:t>	                                                                                  2023-2024                                                       Department of Information Technology</a:t>
            </a:r>
          </a:p>
        </p:txBody>
      </p:sp>
      <p:pic>
        <p:nvPicPr>
          <p:cNvPr id="8" name="Picture 7">
            <a:extLst>
              <a:ext uri="{FF2B5EF4-FFF2-40B4-BE49-F238E27FC236}">
                <a16:creationId xmlns:a16="http://schemas.microsoft.com/office/drawing/2014/main" id="{EF7A4A02-A574-76A5-4B8B-6EE2D3CA6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7956" y="1321649"/>
            <a:ext cx="6972300" cy="4954460"/>
          </a:xfrm>
          <a:prstGeom prst="rect">
            <a:avLst/>
          </a:prstGeom>
        </p:spPr>
      </p:pic>
      <p:sp>
        <p:nvSpPr>
          <p:cNvPr id="3" name="TextBox 2">
            <a:extLst>
              <a:ext uri="{FF2B5EF4-FFF2-40B4-BE49-F238E27FC236}">
                <a16:creationId xmlns:a16="http://schemas.microsoft.com/office/drawing/2014/main" id="{CFF8A223-415E-6412-E286-4D4B5B351A01}"/>
              </a:ext>
            </a:extLst>
          </p:cNvPr>
          <p:cNvSpPr txBox="1"/>
          <p:nvPr/>
        </p:nvSpPr>
        <p:spPr>
          <a:xfrm>
            <a:off x="4810991" y="6280058"/>
            <a:ext cx="4343400" cy="274113"/>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b="1" dirty="0">
                <a:solidFill>
                  <a:prstClr val="black">
                    <a:lumMod val="75000"/>
                    <a:lumOff val="25000"/>
                  </a:prstClr>
                </a:solidFill>
                <a:latin typeface="Times New Roman" panose="02020603050405020304" pitchFamily="18" charset="0"/>
                <a:cs typeface="Times New Roman" panose="02020603050405020304" pitchFamily="18" charset="0"/>
              </a:rPr>
              <a:t>Django Architecture  </a:t>
            </a:r>
            <a:endParaRPr lang="en-IN"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849364"/>
      </p:ext>
    </p:extLst>
  </p:cSld>
  <p:clrMapOvr>
    <a:masterClrMapping/>
  </p:clrMapOvr>
</p:sld>
</file>

<file path=ppt/theme/theme1.xml><?xml version="1.0" encoding="utf-8"?>
<a:theme xmlns:a="http://schemas.openxmlformats.org/drawingml/2006/main" name="Get Started with 3D">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1469</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Segoe UI</vt:lpstr>
      <vt:lpstr>Segoe UI Light</vt:lpstr>
      <vt:lpstr>Times</vt:lpstr>
      <vt:lpstr>Times New Roman</vt:lpstr>
      <vt:lpstr>Wingdings</vt:lpstr>
      <vt:lpstr>Get Started with 3D</vt:lpstr>
      <vt:lpstr>PROJECT REVIEW VI Group 9  </vt:lpstr>
      <vt:lpstr> Content</vt:lpstr>
      <vt:lpstr> </vt:lpstr>
      <vt:lpstr> </vt:lpstr>
      <vt:lpstr>              Introduction</vt:lpstr>
      <vt:lpstr>    Literature Survey </vt:lpstr>
      <vt:lpstr>    Literature Survey </vt:lpstr>
      <vt:lpstr>               Design  </vt:lpstr>
      <vt:lpstr>               Design  </vt:lpstr>
      <vt:lpstr>              Proposed System</vt:lpstr>
      <vt:lpstr>              Proposed System</vt:lpstr>
      <vt:lpstr>                Tools   </vt:lpstr>
      <vt:lpstr> RESULT</vt:lpstr>
      <vt:lpstr>  RESULT</vt:lpstr>
      <vt:lpstr>  RESULT</vt:lpstr>
      <vt:lpstr>  RESULT</vt:lpstr>
      <vt:lpstr>  RESULT</vt:lpstr>
      <vt:lpstr>  RESULT</vt:lpstr>
      <vt:lpstr> RESULT</vt:lpstr>
      <vt:lpstr> Future Scope </vt:lpstr>
      <vt:lpstr> Research Paper</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2020-04-02T07:08:20Z</dcterms:created>
  <dcterms:modified xsi:type="dcterms:W3CDTF">2024-06-08T08:02:44Z</dcterms:modified>
</cp:coreProperties>
</file>