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4"/>
  </p:notesMasterIdLst>
  <p:sldIdLst>
    <p:sldId id="301" r:id="rId2"/>
    <p:sldId id="527" r:id="rId3"/>
    <p:sldId id="323" r:id="rId4"/>
    <p:sldId id="305" r:id="rId5"/>
    <p:sldId id="306" r:id="rId6"/>
    <p:sldId id="492" r:id="rId7"/>
    <p:sldId id="307" r:id="rId8"/>
    <p:sldId id="474" r:id="rId9"/>
    <p:sldId id="308" r:id="rId10"/>
    <p:sldId id="528" r:id="rId11"/>
    <p:sldId id="461" r:id="rId12"/>
    <p:sldId id="465" r:id="rId13"/>
    <p:sldId id="551" r:id="rId14"/>
    <p:sldId id="466" r:id="rId15"/>
    <p:sldId id="445" r:id="rId16"/>
    <p:sldId id="529" r:id="rId17"/>
    <p:sldId id="534" r:id="rId18"/>
    <p:sldId id="495" r:id="rId19"/>
    <p:sldId id="371" r:id="rId20"/>
    <p:sldId id="512" r:id="rId21"/>
    <p:sldId id="418" r:id="rId22"/>
    <p:sldId id="378" r:id="rId23"/>
    <p:sldId id="536" r:id="rId24"/>
    <p:sldId id="382" r:id="rId25"/>
    <p:sldId id="385" r:id="rId26"/>
    <p:sldId id="387" r:id="rId27"/>
    <p:sldId id="388" r:id="rId28"/>
    <p:sldId id="521" r:id="rId29"/>
    <p:sldId id="419" r:id="rId30"/>
    <p:sldId id="420" r:id="rId31"/>
    <p:sldId id="421" r:id="rId32"/>
    <p:sldId id="522" r:id="rId33"/>
    <p:sldId id="479" r:id="rId34"/>
    <p:sldId id="372" r:id="rId35"/>
    <p:sldId id="537" r:id="rId36"/>
    <p:sldId id="538" r:id="rId37"/>
    <p:sldId id="530" r:id="rId38"/>
    <p:sldId id="431" r:id="rId39"/>
    <p:sldId id="432" r:id="rId40"/>
    <p:sldId id="433" r:id="rId41"/>
    <p:sldId id="539" r:id="rId42"/>
    <p:sldId id="434" r:id="rId43"/>
    <p:sldId id="435" r:id="rId44"/>
    <p:sldId id="436" r:id="rId45"/>
    <p:sldId id="437" r:id="rId46"/>
    <p:sldId id="438" r:id="rId47"/>
    <p:sldId id="439" r:id="rId48"/>
    <p:sldId id="440" r:id="rId49"/>
    <p:sldId id="441" r:id="rId50"/>
    <p:sldId id="446" r:id="rId51"/>
    <p:sldId id="524" r:id="rId52"/>
    <p:sldId id="447" r:id="rId53"/>
    <p:sldId id="448" r:id="rId54"/>
    <p:sldId id="449" r:id="rId55"/>
    <p:sldId id="450" r:id="rId56"/>
    <p:sldId id="451" r:id="rId57"/>
    <p:sldId id="452" r:id="rId58"/>
    <p:sldId id="453" r:id="rId59"/>
    <p:sldId id="417" r:id="rId60"/>
    <p:sldId id="531" r:id="rId61"/>
    <p:sldId id="493" r:id="rId62"/>
    <p:sldId id="525" r:id="rId63"/>
    <p:sldId id="399" r:id="rId64"/>
    <p:sldId id="540" r:id="rId65"/>
    <p:sldId id="541" r:id="rId66"/>
    <p:sldId id="543" r:id="rId67"/>
    <p:sldId id="458" r:id="rId68"/>
    <p:sldId id="526" r:id="rId69"/>
    <p:sldId id="471" r:id="rId70"/>
    <p:sldId id="473" r:id="rId71"/>
    <p:sldId id="472" r:id="rId72"/>
    <p:sldId id="459" r:id="rId73"/>
  </p:sldIdLst>
  <p:sldSz cx="12192000" cy="6858000"/>
  <p:notesSz cx="6858000" cy="1181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Silverman" initials="JS" lastIdx="1" clrIdx="0">
    <p:extLst>
      <p:ext uri="{19B8F6BF-5375-455C-9EA6-DF929625EA0E}">
        <p15:presenceInfo xmlns:p15="http://schemas.microsoft.com/office/powerpoint/2012/main" userId="0e1b7c57a4ee0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8F251-582D-449C-A655-9B3398DD3819}" v="3" dt="2019-01-11T15:34:23.543"/>
    <p1510:client id="{E0B4F287-0CFA-46A2-8C2C-A7B853099771}" v="123" dt="2019-01-11T17:42:45.594"/>
    <p1510:client id="{86AA91B1-8E4E-4908-9EAE-E7D4043779E1}" v="42" dt="2019-01-11T16:29:08.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Zhang" userId="a9851f8b6d6d9561" providerId="Windows Live" clId="Web-{E0B4F287-0CFA-46A2-8C2C-A7B853099771}"/>
    <pc:docChg chg="modSld">
      <pc:chgData name="James Zhang" userId="a9851f8b6d6d9561" providerId="Windows Live" clId="Web-{E0B4F287-0CFA-46A2-8C2C-A7B853099771}" dt="2019-01-11T17:46:19.807" v="278" actId="20577"/>
      <pc:docMkLst>
        <pc:docMk/>
      </pc:docMkLst>
      <pc:sldChg chg="modSp">
        <pc:chgData name="James Zhang" userId="a9851f8b6d6d9561" providerId="Windows Live" clId="Web-{E0B4F287-0CFA-46A2-8C2C-A7B853099771}" dt="2019-01-11T17:46:19.635" v="276" actId="20577"/>
        <pc:sldMkLst>
          <pc:docMk/>
          <pc:sldMk cId="3384873997" sldId="459"/>
        </pc:sldMkLst>
        <pc:spChg chg="mod">
          <ac:chgData name="James Zhang" userId="a9851f8b6d6d9561" providerId="Windows Live" clId="Web-{E0B4F287-0CFA-46A2-8C2C-A7B853099771}" dt="2019-01-11T17:46:19.635" v="276" actId="20577"/>
          <ac:spMkLst>
            <pc:docMk/>
            <pc:sldMk cId="3384873997" sldId="459"/>
            <ac:spMk id="3" creationId="{3A02917A-B759-4CDB-BA57-2B0A8A8FF9C2}"/>
          </ac:spMkLst>
        </pc:spChg>
        <pc:spChg chg="mod">
          <ac:chgData name="James Zhang" userId="a9851f8b6d6d9561" providerId="Windows Live" clId="Web-{E0B4F287-0CFA-46A2-8C2C-A7B853099771}" dt="2019-01-11T17:39:23.617" v="25" actId="20577"/>
          <ac:spMkLst>
            <pc:docMk/>
            <pc:sldMk cId="3384873997" sldId="459"/>
            <ac:spMk id="5" creationId="{D3B16E68-10A3-48DC-9815-F05DF6EF8C84}"/>
          </ac:spMkLst>
        </pc:spChg>
      </pc:sldChg>
    </pc:docChg>
  </pc:docChgLst>
  <pc:docChgLst>
    <pc:chgData name="James Zhang" userId="a9851f8b6d6d9561" providerId="Windows Live" clId="Web-{86AA91B1-8E4E-4908-9EAE-E7D4043779E1}"/>
    <pc:docChg chg="modSld">
      <pc:chgData name="James Zhang" userId="a9851f8b6d6d9561" providerId="Windows Live" clId="Web-{86AA91B1-8E4E-4908-9EAE-E7D4043779E1}" dt="2019-01-11T16:29:29.848" v="421"/>
      <pc:docMkLst>
        <pc:docMk/>
      </pc:docMkLst>
      <pc:sldChg chg="modSp modNotes">
        <pc:chgData name="James Zhang" userId="a9851f8b6d6d9561" providerId="Windows Live" clId="Web-{86AA91B1-8E4E-4908-9EAE-E7D4043779E1}" dt="2019-01-11T16:05:19.867" v="362"/>
        <pc:sldMkLst>
          <pc:docMk/>
          <pc:sldMk cId="1846376131" sldId="301"/>
        </pc:sldMkLst>
        <pc:spChg chg="mod">
          <ac:chgData name="James Zhang" userId="a9851f8b6d6d9561" providerId="Windows Live" clId="Web-{86AA91B1-8E4E-4908-9EAE-E7D4043779E1}" dt="2019-01-11T16:04:53.617" v="315" actId="20577"/>
          <ac:spMkLst>
            <pc:docMk/>
            <pc:sldMk cId="1846376131" sldId="301"/>
            <ac:spMk id="3" creationId="{4B51D8FD-062E-4211-B6D6-D0126E87109A}"/>
          </ac:spMkLst>
        </pc:spChg>
      </pc:sldChg>
      <pc:sldChg chg="modSp">
        <pc:chgData name="James Zhang" userId="a9851f8b6d6d9561" providerId="Windows Live" clId="Web-{86AA91B1-8E4E-4908-9EAE-E7D4043779E1}" dt="2019-01-11T00:33:25.596" v="290" actId="20577"/>
        <pc:sldMkLst>
          <pc:docMk/>
          <pc:sldMk cId="3313144893" sldId="305"/>
        </pc:sldMkLst>
        <pc:spChg chg="mod">
          <ac:chgData name="James Zhang" userId="a9851f8b6d6d9561" providerId="Windows Live" clId="Web-{86AA91B1-8E4E-4908-9EAE-E7D4043779E1}" dt="2019-01-11T00:33:25.596" v="290" actId="20577"/>
          <ac:spMkLst>
            <pc:docMk/>
            <pc:sldMk cId="3313144893" sldId="305"/>
            <ac:spMk id="3" creationId="{7B7E116F-5DE2-4212-8021-D4786C070E45}"/>
          </ac:spMkLst>
        </pc:spChg>
      </pc:sldChg>
      <pc:sldChg chg="modSp">
        <pc:chgData name="James Zhang" userId="a9851f8b6d6d9561" providerId="Windows Live" clId="Web-{86AA91B1-8E4E-4908-9EAE-E7D4043779E1}" dt="2019-01-10T22:08:08.751" v="238" actId="20577"/>
        <pc:sldMkLst>
          <pc:docMk/>
          <pc:sldMk cId="2949396461" sldId="306"/>
        </pc:sldMkLst>
        <pc:spChg chg="mod">
          <ac:chgData name="James Zhang" userId="a9851f8b6d6d9561" providerId="Windows Live" clId="Web-{86AA91B1-8E4E-4908-9EAE-E7D4043779E1}" dt="2019-01-10T22:08:08.751" v="238" actId="20577"/>
          <ac:spMkLst>
            <pc:docMk/>
            <pc:sldMk cId="2949396461" sldId="306"/>
            <ac:spMk id="3" creationId="{15589515-D2A3-476F-9066-39131E009C09}"/>
          </ac:spMkLst>
        </pc:spChg>
      </pc:sldChg>
      <pc:sldChg chg="delSp modSp delAnim">
        <pc:chgData name="James Zhang" userId="a9851f8b6d6d9561" providerId="Windows Live" clId="Web-{86AA91B1-8E4E-4908-9EAE-E7D4043779E1}" dt="2019-01-11T16:29:29.848" v="421"/>
        <pc:sldMkLst>
          <pc:docMk/>
          <pc:sldMk cId="1533553411" sldId="308"/>
        </pc:sldMkLst>
        <pc:spChg chg="mod">
          <ac:chgData name="James Zhang" userId="a9851f8b6d6d9561" providerId="Windows Live" clId="Web-{86AA91B1-8E4E-4908-9EAE-E7D4043779E1}" dt="2019-01-11T16:29:08.833" v="419" actId="20577"/>
          <ac:spMkLst>
            <pc:docMk/>
            <pc:sldMk cId="1533553411" sldId="308"/>
            <ac:spMk id="3" creationId="{3A02917A-B759-4CDB-BA57-2B0A8A8FF9C2}"/>
          </ac:spMkLst>
        </pc:spChg>
        <pc:spChg chg="del">
          <ac:chgData name="James Zhang" userId="a9851f8b6d6d9561" providerId="Windows Live" clId="Web-{86AA91B1-8E4E-4908-9EAE-E7D4043779E1}" dt="2019-01-11T16:29:29.848" v="421"/>
          <ac:spMkLst>
            <pc:docMk/>
            <pc:sldMk cId="1533553411" sldId="308"/>
            <ac:spMk id="41" creationId="{58F6650B-A32C-4E06-91CF-3075803F5DF7}"/>
          </ac:spMkLst>
        </pc:spChg>
      </pc:sldChg>
      <pc:sldChg chg="modSp modNotes">
        <pc:chgData name="James Zhang" userId="a9851f8b6d6d9561" providerId="Windows Live" clId="Web-{86AA91B1-8E4E-4908-9EAE-E7D4043779E1}" dt="2019-01-10T22:03:42.625" v="212"/>
        <pc:sldMkLst>
          <pc:docMk/>
          <pc:sldMk cId="3384873997" sldId="459"/>
        </pc:sldMkLst>
        <pc:spChg chg="mod">
          <ac:chgData name="James Zhang" userId="a9851f8b6d6d9561" providerId="Windows Live" clId="Web-{86AA91B1-8E4E-4908-9EAE-E7D4043779E1}" dt="2019-01-10T21:40:57.924" v="190" actId="20577"/>
          <ac:spMkLst>
            <pc:docMk/>
            <pc:sldMk cId="3384873997" sldId="459"/>
            <ac:spMk id="3" creationId="{3A02917A-B759-4CDB-BA57-2B0A8A8FF9C2}"/>
          </ac:spMkLst>
        </pc:spChg>
        <pc:spChg chg="mod">
          <ac:chgData name="James Zhang" userId="a9851f8b6d6d9561" providerId="Windows Live" clId="Web-{86AA91B1-8E4E-4908-9EAE-E7D4043779E1}" dt="2019-01-10T21:09:35.113" v="18" actId="20577"/>
          <ac:spMkLst>
            <pc:docMk/>
            <pc:sldMk cId="3384873997" sldId="459"/>
            <ac:spMk id="5" creationId="{D3B16E68-10A3-48DC-9815-F05DF6EF8C84}"/>
          </ac:spMkLst>
        </pc:spChg>
      </pc:sldChg>
      <pc:sldChg chg="modSp">
        <pc:chgData name="James Zhang" userId="a9851f8b6d6d9561" providerId="Windows Live" clId="Web-{86AA91B1-8E4E-4908-9EAE-E7D4043779E1}" dt="2019-01-10T21:16:26.003" v="180" actId="20577"/>
        <pc:sldMkLst>
          <pc:docMk/>
          <pc:sldMk cId="1985196606" sldId="471"/>
        </pc:sldMkLst>
        <pc:spChg chg="mod">
          <ac:chgData name="James Zhang" userId="a9851f8b6d6d9561" providerId="Windows Live" clId="Web-{86AA91B1-8E4E-4908-9EAE-E7D4043779E1}" dt="2019-01-10T21:16:26.003" v="180" actId="20577"/>
          <ac:spMkLst>
            <pc:docMk/>
            <pc:sldMk cId="1985196606" sldId="471"/>
            <ac:spMk id="7" creationId="{31FFBE9C-7CE7-43F8-B71B-332DACA82C31}"/>
          </ac:spMkLst>
        </pc:spChg>
      </pc:sldChg>
      <pc:sldChg chg="modSp modNotes">
        <pc:chgData name="James Zhang" userId="a9851f8b6d6d9561" providerId="Windows Live" clId="Web-{86AA91B1-8E4E-4908-9EAE-E7D4043779E1}" dt="2019-01-11T16:19:04.647" v="400" actId="20577"/>
        <pc:sldMkLst>
          <pc:docMk/>
          <pc:sldMk cId="460543181" sldId="474"/>
        </pc:sldMkLst>
        <pc:spChg chg="mod">
          <ac:chgData name="James Zhang" userId="a9851f8b6d6d9561" providerId="Windows Live" clId="Web-{86AA91B1-8E4E-4908-9EAE-E7D4043779E1}" dt="2019-01-11T16:19:04.647" v="400" actId="20577"/>
          <ac:spMkLst>
            <pc:docMk/>
            <pc:sldMk cId="460543181" sldId="474"/>
            <ac:spMk id="3" creationId="{CB8A5B48-9AA3-4355-AFD9-D59E1AF38E45}"/>
          </ac:spMkLst>
        </pc:spChg>
      </pc:sldChg>
      <pc:sldChg chg="modNotes">
        <pc:chgData name="James Zhang" userId="a9851f8b6d6d9561" providerId="Windows Live" clId="Web-{86AA91B1-8E4E-4908-9EAE-E7D4043779E1}" dt="2019-01-11T16:08:44.413" v="393"/>
        <pc:sldMkLst>
          <pc:docMk/>
          <pc:sldMk cId="1098909596" sldId="527"/>
        </pc:sldMkLst>
      </pc:sldChg>
    </pc:docChg>
  </pc:docChgLst>
  <pc:docChgLst>
    <pc:chgData name="Lydia White" userId="9bda86770c02e404" providerId="Windows Live" clId="Web-{24915C0A-FFDA-4E96-917B-71CD04AAA147}"/>
    <pc:docChg chg="addSld delSld modSld sldOrd">
      <pc:chgData name="Lydia White" userId="9bda86770c02e404" providerId="Windows Live" clId="Web-{24915C0A-FFDA-4E96-917B-71CD04AAA147}" dt="2019-01-08T03:28:28.041" v="208"/>
      <pc:docMkLst>
        <pc:docMk/>
      </pc:docMkLst>
      <pc:sldChg chg="del">
        <pc:chgData name="Lydia White" userId="9bda86770c02e404" providerId="Windows Live" clId="Web-{24915C0A-FFDA-4E96-917B-71CD04AAA147}" dt="2019-01-08T02:55:30.013" v="33"/>
        <pc:sldMkLst>
          <pc:docMk/>
          <pc:sldMk cId="1180937049" sldId="367"/>
        </pc:sldMkLst>
      </pc:sldChg>
      <pc:sldChg chg="del">
        <pc:chgData name="Lydia White" userId="9bda86770c02e404" providerId="Windows Live" clId="Web-{24915C0A-FFDA-4E96-917B-71CD04AAA147}" dt="2019-01-08T03:07:36.588" v="90"/>
        <pc:sldMkLst>
          <pc:docMk/>
          <pc:sldMk cId="3868744163" sldId="373"/>
        </pc:sldMkLst>
      </pc:sldChg>
      <pc:sldChg chg="del">
        <pc:chgData name="Lydia White" userId="9bda86770c02e404" providerId="Windows Live" clId="Web-{24915C0A-FFDA-4E96-917B-71CD04AAA147}" dt="2019-01-08T03:10:24.094" v="98"/>
        <pc:sldMkLst>
          <pc:docMk/>
          <pc:sldMk cId="3207522791" sldId="375"/>
        </pc:sldMkLst>
      </pc:sldChg>
      <pc:sldChg chg="del">
        <pc:chgData name="Lydia White" userId="9bda86770c02e404" providerId="Windows Live" clId="Web-{24915C0A-FFDA-4E96-917B-71CD04AAA147}" dt="2019-01-08T03:10:24.094" v="97"/>
        <pc:sldMkLst>
          <pc:docMk/>
          <pc:sldMk cId="110233086" sldId="376"/>
        </pc:sldMkLst>
      </pc:sldChg>
      <pc:sldChg chg="del">
        <pc:chgData name="Lydia White" userId="9bda86770c02e404" providerId="Windows Live" clId="Web-{24915C0A-FFDA-4E96-917B-71CD04AAA147}" dt="2019-01-08T03:10:24.094" v="96"/>
        <pc:sldMkLst>
          <pc:docMk/>
          <pc:sldMk cId="678836706" sldId="377"/>
        </pc:sldMkLst>
      </pc:sldChg>
      <pc:sldChg chg="del">
        <pc:chgData name="Lydia White" userId="9bda86770c02e404" providerId="Windows Live" clId="Web-{24915C0A-FFDA-4E96-917B-71CD04AAA147}" dt="2019-01-08T02:57:36.127" v="59"/>
        <pc:sldMkLst>
          <pc:docMk/>
          <pc:sldMk cId="1361726132" sldId="379"/>
        </pc:sldMkLst>
      </pc:sldChg>
      <pc:sldChg chg="del">
        <pc:chgData name="Lydia White" userId="9bda86770c02e404" providerId="Windows Live" clId="Web-{24915C0A-FFDA-4E96-917B-71CD04AAA147}" dt="2019-01-08T02:57:55.988" v="60"/>
        <pc:sldMkLst>
          <pc:docMk/>
          <pc:sldMk cId="564358288" sldId="381"/>
        </pc:sldMkLst>
      </pc:sldChg>
      <pc:sldChg chg="delSp delAnim">
        <pc:chgData name="Lydia White" userId="9bda86770c02e404" providerId="Windows Live" clId="Web-{24915C0A-FFDA-4E96-917B-71CD04AAA147}" dt="2019-01-08T03:04:42.144" v="84"/>
        <pc:sldMkLst>
          <pc:docMk/>
          <pc:sldMk cId="2523519117" sldId="382"/>
        </pc:sldMkLst>
        <pc:spChg chg="del">
          <ac:chgData name="Lydia White" userId="9bda86770c02e404" providerId="Windows Live" clId="Web-{24915C0A-FFDA-4E96-917B-71CD04AAA147}" dt="2019-01-08T03:04:42.144" v="84"/>
          <ac:spMkLst>
            <pc:docMk/>
            <pc:sldMk cId="2523519117" sldId="382"/>
            <ac:spMk id="10" creationId="{F6F8DAC4-8F33-4491-A335-2E620D2C70E0}"/>
          </ac:spMkLst>
        </pc:spChg>
      </pc:sldChg>
      <pc:sldChg chg="del">
        <pc:chgData name="Lydia White" userId="9bda86770c02e404" providerId="Windows Live" clId="Web-{24915C0A-FFDA-4E96-917B-71CD04AAA147}" dt="2019-01-08T02:58:04.738" v="61"/>
        <pc:sldMkLst>
          <pc:docMk/>
          <pc:sldMk cId="3752491490" sldId="383"/>
        </pc:sldMkLst>
      </pc:sldChg>
      <pc:sldChg chg="add del">
        <pc:chgData name="Lydia White" userId="9bda86770c02e404" providerId="Windows Live" clId="Web-{24915C0A-FFDA-4E96-917B-71CD04AAA147}" dt="2019-01-08T02:59:37.085" v="68"/>
        <pc:sldMkLst>
          <pc:docMk/>
          <pc:sldMk cId="1841195863" sldId="384"/>
        </pc:sldMkLst>
      </pc:sldChg>
      <pc:sldChg chg="delSp add del">
        <pc:chgData name="Lydia White" userId="9bda86770c02e404" providerId="Windows Live" clId="Web-{24915C0A-FFDA-4E96-917B-71CD04AAA147}" dt="2019-01-08T03:04:30.424" v="82"/>
        <pc:sldMkLst>
          <pc:docMk/>
          <pc:sldMk cId="1032782623" sldId="385"/>
        </pc:sldMkLst>
        <pc:spChg chg="del">
          <ac:chgData name="Lydia White" userId="9bda86770c02e404" providerId="Windows Live" clId="Web-{24915C0A-FFDA-4E96-917B-71CD04AAA147}" dt="2019-01-08T03:04:30.424" v="82"/>
          <ac:spMkLst>
            <pc:docMk/>
            <pc:sldMk cId="1032782623" sldId="385"/>
            <ac:spMk id="10" creationId="{DDF0E023-CF93-44A8-A044-EEB8BB33514E}"/>
          </ac:spMkLst>
        </pc:spChg>
      </pc:sldChg>
      <pc:sldChg chg="add del mod modShow">
        <pc:chgData name="Lydia White" userId="9bda86770c02e404" providerId="Windows Live" clId="Web-{24915C0A-FFDA-4E96-917B-71CD04AAA147}" dt="2019-01-08T03:00:36.978" v="71"/>
        <pc:sldMkLst>
          <pc:docMk/>
          <pc:sldMk cId="1237537125" sldId="386"/>
        </pc:sldMkLst>
      </pc:sldChg>
      <pc:sldChg chg="delSp mod modShow">
        <pc:chgData name="Lydia White" userId="9bda86770c02e404" providerId="Windows Live" clId="Web-{24915C0A-FFDA-4E96-917B-71CD04AAA147}" dt="2019-01-08T03:04:37.972" v="83"/>
        <pc:sldMkLst>
          <pc:docMk/>
          <pc:sldMk cId="3509896568" sldId="387"/>
        </pc:sldMkLst>
        <pc:spChg chg="del">
          <ac:chgData name="Lydia White" userId="9bda86770c02e404" providerId="Windows Live" clId="Web-{24915C0A-FFDA-4E96-917B-71CD04AAA147}" dt="2019-01-08T03:04:37.972" v="83"/>
          <ac:spMkLst>
            <pc:docMk/>
            <pc:sldMk cId="3509896568" sldId="387"/>
            <ac:spMk id="6" creationId="{8C4A3AA1-E28C-47D1-A9DC-1C6A36F9E9B8}"/>
          </ac:spMkLst>
        </pc:spChg>
      </pc:sldChg>
      <pc:sldChg chg="modNotes">
        <pc:chgData name="Lydia White" userId="9bda86770c02e404" providerId="Windows Live" clId="Web-{24915C0A-FFDA-4E96-917B-71CD04AAA147}" dt="2019-01-08T03:21:12.962" v="183"/>
        <pc:sldMkLst>
          <pc:docMk/>
          <pc:sldMk cId="2732813636" sldId="399"/>
        </pc:sldMkLst>
      </pc:sldChg>
      <pc:sldChg chg="del">
        <pc:chgData name="Lydia White" userId="9bda86770c02e404" providerId="Windows Live" clId="Web-{24915C0A-FFDA-4E96-917B-71CD04AAA147}" dt="2019-01-08T03:25:39.129" v="206"/>
        <pc:sldMkLst>
          <pc:docMk/>
          <pc:sldMk cId="2527253327" sldId="400"/>
        </pc:sldMkLst>
      </pc:sldChg>
      <pc:sldChg chg="del">
        <pc:chgData name="Lydia White" userId="9bda86770c02e404" providerId="Windows Live" clId="Web-{24915C0A-FFDA-4E96-917B-71CD04AAA147}" dt="2019-01-08T03:21:36.869" v="184"/>
        <pc:sldMkLst>
          <pc:docMk/>
          <pc:sldMk cId="3486580359" sldId="401"/>
        </pc:sldMkLst>
      </pc:sldChg>
      <pc:sldChg chg="del">
        <pc:chgData name="Lydia White" userId="9bda86770c02e404" providerId="Windows Live" clId="Web-{24915C0A-FFDA-4E96-917B-71CD04AAA147}" dt="2019-01-08T03:23:37.436" v="199"/>
        <pc:sldMkLst>
          <pc:docMk/>
          <pc:sldMk cId="3686208053" sldId="409"/>
        </pc:sldMkLst>
      </pc:sldChg>
      <pc:sldChg chg="del">
        <pc:chgData name="Lydia White" userId="9bda86770c02e404" providerId="Windows Live" clId="Web-{24915C0A-FFDA-4E96-917B-71CD04AAA147}" dt="2019-01-08T03:23:40.843" v="200"/>
        <pc:sldMkLst>
          <pc:docMk/>
          <pc:sldMk cId="1240158683" sldId="410"/>
        </pc:sldMkLst>
      </pc:sldChg>
      <pc:sldChg chg="del">
        <pc:chgData name="Lydia White" userId="9bda86770c02e404" providerId="Windows Live" clId="Web-{24915C0A-FFDA-4E96-917B-71CD04AAA147}" dt="2019-01-08T03:23:42.468" v="201"/>
        <pc:sldMkLst>
          <pc:docMk/>
          <pc:sldMk cId="2881858777" sldId="411"/>
        </pc:sldMkLst>
      </pc:sldChg>
      <pc:sldChg chg="modSp">
        <pc:chgData name="Lydia White" userId="9bda86770c02e404" providerId="Windows Live" clId="Web-{24915C0A-FFDA-4E96-917B-71CD04AAA147}" dt="2019-01-08T02:57:00.235" v="56" actId="20577"/>
        <pc:sldMkLst>
          <pc:docMk/>
          <pc:sldMk cId="1430697417" sldId="418"/>
        </pc:sldMkLst>
        <pc:spChg chg="mod">
          <ac:chgData name="Lydia White" userId="9bda86770c02e404" providerId="Windows Live" clId="Web-{24915C0A-FFDA-4E96-917B-71CD04AAA147}" dt="2019-01-08T02:57:00.235" v="56" actId="20577"/>
          <ac:spMkLst>
            <pc:docMk/>
            <pc:sldMk cId="1430697417" sldId="418"/>
            <ac:spMk id="3" creationId="{0669A019-8EE0-40D9-9760-A5E2F1B7B504}"/>
          </ac:spMkLst>
        </pc:spChg>
      </pc:sldChg>
      <pc:sldChg chg="del">
        <pc:chgData name="Lydia White" userId="9bda86770c02e404" providerId="Windows Live" clId="Web-{24915C0A-FFDA-4E96-917B-71CD04AAA147}" dt="2019-01-08T02:52:14.443" v="19"/>
        <pc:sldMkLst>
          <pc:docMk/>
          <pc:sldMk cId="956069410" sldId="422"/>
        </pc:sldMkLst>
      </pc:sldChg>
      <pc:sldChg chg="del">
        <pc:chgData name="Lydia White" userId="9bda86770c02e404" providerId="Windows Live" clId="Web-{24915C0A-FFDA-4E96-917B-71CD04AAA147}" dt="2019-01-08T02:52:15.990" v="20"/>
        <pc:sldMkLst>
          <pc:docMk/>
          <pc:sldMk cId="1167302857" sldId="423"/>
        </pc:sldMkLst>
      </pc:sldChg>
      <pc:sldChg chg="add del">
        <pc:chgData name="Lydia White" userId="9bda86770c02e404" providerId="Windows Live" clId="Web-{24915C0A-FFDA-4E96-917B-71CD04AAA147}" dt="2019-01-08T02:55:04.231" v="31"/>
        <pc:sldMkLst>
          <pc:docMk/>
          <pc:sldMk cId="21716431" sldId="424"/>
        </pc:sldMkLst>
      </pc:sldChg>
      <pc:sldChg chg="delSp modSp delAnim">
        <pc:chgData name="Lydia White" userId="9bda86770c02e404" providerId="Windows Live" clId="Web-{24915C0A-FFDA-4E96-917B-71CD04AAA147}" dt="2019-01-08T03:12:00.269" v="108" actId="1076"/>
        <pc:sldMkLst>
          <pc:docMk/>
          <pc:sldMk cId="125256706" sldId="432"/>
        </pc:sldMkLst>
        <pc:spChg chg="mod">
          <ac:chgData name="Lydia White" userId="9bda86770c02e404" providerId="Windows Live" clId="Web-{24915C0A-FFDA-4E96-917B-71CD04AAA147}" dt="2019-01-08T03:12:00.269" v="108" actId="1076"/>
          <ac:spMkLst>
            <pc:docMk/>
            <pc:sldMk cId="125256706" sldId="432"/>
            <ac:spMk id="42" creationId="{586F63F1-2785-40C9-B5E5-8DF99AED9777}"/>
          </ac:spMkLst>
        </pc:spChg>
        <pc:spChg chg="del">
          <ac:chgData name="Lydia White" userId="9bda86770c02e404" providerId="Windows Live" clId="Web-{24915C0A-FFDA-4E96-917B-71CD04AAA147}" dt="2019-01-08T03:11:13.846" v="100"/>
          <ac:spMkLst>
            <pc:docMk/>
            <pc:sldMk cId="125256706" sldId="432"/>
            <ac:spMk id="44" creationId="{C805BF8F-60B1-4304-BDF1-D65D0B713598}"/>
          </ac:spMkLst>
        </pc:spChg>
        <pc:spChg chg="del">
          <ac:chgData name="Lydia White" userId="9bda86770c02e404" providerId="Windows Live" clId="Web-{24915C0A-FFDA-4E96-917B-71CD04AAA147}" dt="2019-01-08T03:11:32.440" v="103"/>
          <ac:spMkLst>
            <pc:docMk/>
            <pc:sldMk cId="125256706" sldId="432"/>
            <ac:spMk id="48" creationId="{76C9E228-39D0-47E3-94D6-4CC590C8EAD6}"/>
          </ac:spMkLst>
        </pc:spChg>
        <pc:spChg chg="del">
          <ac:chgData name="Lydia White" userId="9bda86770c02e404" providerId="Windows Live" clId="Web-{24915C0A-FFDA-4E96-917B-71CD04AAA147}" dt="2019-01-08T03:11:43.659" v="106"/>
          <ac:spMkLst>
            <pc:docMk/>
            <pc:sldMk cId="125256706" sldId="432"/>
            <ac:spMk id="50" creationId="{1CF6E525-5678-4768-A2F1-A242597ECD52}"/>
          </ac:spMkLst>
        </pc:spChg>
        <pc:cxnChg chg="mod">
          <ac:chgData name="Lydia White" userId="9bda86770c02e404" providerId="Windows Live" clId="Web-{24915C0A-FFDA-4E96-917B-71CD04AAA147}" dt="2019-01-08T03:11:56.599" v="107" actId="14100"/>
          <ac:cxnSpMkLst>
            <pc:docMk/>
            <pc:sldMk cId="125256706" sldId="432"/>
            <ac:cxnSpMk id="16" creationId="{E0889E50-621D-4817-89A3-80877988628B}"/>
          </ac:cxnSpMkLst>
        </pc:cxnChg>
        <pc:cxnChg chg="del">
          <ac:chgData name="Lydia White" userId="9bda86770c02e404" providerId="Windows Live" clId="Web-{24915C0A-FFDA-4E96-917B-71CD04AAA147}" dt="2019-01-08T03:11:16.018" v="101"/>
          <ac:cxnSpMkLst>
            <pc:docMk/>
            <pc:sldMk cId="125256706" sldId="432"/>
            <ac:cxnSpMk id="18" creationId="{96B52376-7488-4982-BB7C-B3413A3BA04B}"/>
          </ac:cxnSpMkLst>
        </pc:cxnChg>
        <pc:cxnChg chg="del">
          <ac:chgData name="Lydia White" userId="9bda86770c02e404" providerId="Windows Live" clId="Web-{24915C0A-FFDA-4E96-917B-71CD04AAA147}" dt="2019-01-08T03:11:34.425" v="104"/>
          <ac:cxnSpMkLst>
            <pc:docMk/>
            <pc:sldMk cId="125256706" sldId="432"/>
            <ac:cxnSpMk id="22" creationId="{3BCCFCD9-E127-4F9F-BCE8-2B91EDE41278}"/>
          </ac:cxnSpMkLst>
        </pc:cxnChg>
        <pc:cxnChg chg="del mod">
          <ac:chgData name="Lydia White" userId="9bda86770c02e404" providerId="Windows Live" clId="Web-{24915C0A-FFDA-4E96-917B-71CD04AAA147}" dt="2019-01-08T03:11:40.441" v="105"/>
          <ac:cxnSpMkLst>
            <pc:docMk/>
            <pc:sldMk cId="125256706" sldId="432"/>
            <ac:cxnSpMk id="25" creationId="{F018F436-54C5-4717-86D4-D5E918720F20}"/>
          </ac:cxnSpMkLst>
        </pc:cxnChg>
      </pc:sldChg>
      <pc:sldChg chg="delSp delAnim">
        <pc:chgData name="Lydia White" userId="9bda86770c02e404" providerId="Windows Live" clId="Web-{24915C0A-FFDA-4E96-917B-71CD04AAA147}" dt="2019-01-08T03:13:03.131" v="110"/>
        <pc:sldMkLst>
          <pc:docMk/>
          <pc:sldMk cId="4118015867" sldId="434"/>
        </pc:sldMkLst>
        <pc:spChg chg="del">
          <ac:chgData name="Lydia White" userId="9bda86770c02e404" providerId="Windows Live" clId="Web-{24915C0A-FFDA-4E96-917B-71CD04AAA147}" dt="2019-01-08T03:13:03.131" v="110"/>
          <ac:spMkLst>
            <pc:docMk/>
            <pc:sldMk cId="4118015867" sldId="434"/>
            <ac:spMk id="7" creationId="{F6CC8943-1745-4826-AE20-42F9E704D478}"/>
          </ac:spMkLst>
        </pc:spChg>
      </pc:sldChg>
      <pc:sldChg chg="del">
        <pc:chgData name="Lydia White" userId="9bda86770c02e404" providerId="Windows Live" clId="Web-{24915C0A-FFDA-4E96-917B-71CD04AAA147}" dt="2019-01-08T02:50:34.346" v="16"/>
        <pc:sldMkLst>
          <pc:docMk/>
          <pc:sldMk cId="3346882333" sldId="442"/>
        </pc:sldMkLst>
      </pc:sldChg>
      <pc:sldChg chg="del">
        <pc:chgData name="Lydia White" userId="9bda86770c02e404" providerId="Windows Live" clId="Web-{24915C0A-FFDA-4E96-917B-71CD04AAA147}" dt="2019-01-08T02:50:37.065" v="17"/>
        <pc:sldMkLst>
          <pc:docMk/>
          <pc:sldMk cId="2425511360" sldId="443"/>
        </pc:sldMkLst>
      </pc:sldChg>
      <pc:sldChg chg="del">
        <pc:chgData name="Lydia White" userId="9bda86770c02e404" providerId="Windows Live" clId="Web-{24915C0A-FFDA-4E96-917B-71CD04AAA147}" dt="2019-01-08T02:50:38.049" v="18"/>
        <pc:sldMkLst>
          <pc:docMk/>
          <pc:sldMk cId="2374155593" sldId="444"/>
        </pc:sldMkLst>
      </pc:sldChg>
      <pc:sldChg chg="delSp modSp delAnim">
        <pc:chgData name="Lydia White" userId="9bda86770c02e404" providerId="Windows Live" clId="Web-{24915C0A-FFDA-4E96-917B-71CD04AAA147}" dt="2019-01-08T03:18:52.676" v="172" actId="1076"/>
        <pc:sldMkLst>
          <pc:docMk/>
          <pc:sldMk cId="2883727179" sldId="445"/>
        </pc:sldMkLst>
        <pc:spChg chg="mod">
          <ac:chgData name="Lydia White" userId="9bda86770c02e404" providerId="Windows Live" clId="Web-{24915C0A-FFDA-4E96-917B-71CD04AAA147}" dt="2019-01-08T03:18:52.676" v="172" actId="1076"/>
          <ac:spMkLst>
            <pc:docMk/>
            <pc:sldMk cId="2883727179" sldId="445"/>
            <ac:spMk id="11" creationId="{EF242757-7C2B-4669-B30F-FDEE42E5FB23}"/>
          </ac:spMkLst>
        </pc:spChg>
        <pc:spChg chg="del">
          <ac:chgData name="Lydia White" userId="9bda86770c02e404" providerId="Windows Live" clId="Web-{24915C0A-FFDA-4E96-917B-71CD04AAA147}" dt="2019-01-08T03:15:10.824" v="112"/>
          <ac:spMkLst>
            <pc:docMk/>
            <pc:sldMk cId="2883727179" sldId="445"/>
            <ac:spMk id="14" creationId="{870F47BC-C4E9-41B0-88BF-08EE1382F26C}"/>
          </ac:spMkLst>
        </pc:spChg>
        <pc:spChg chg="del">
          <ac:chgData name="Lydia White" userId="9bda86770c02e404" providerId="Windows Live" clId="Web-{24915C0A-FFDA-4E96-917B-71CD04AAA147}" dt="2019-01-08T03:16:20.795" v="115"/>
          <ac:spMkLst>
            <pc:docMk/>
            <pc:sldMk cId="2883727179" sldId="445"/>
            <ac:spMk id="36" creationId="{20E5323F-F940-4CA0-8B9A-25738523FD43}"/>
          </ac:spMkLst>
        </pc:spChg>
        <pc:picChg chg="del">
          <ac:chgData name="Lydia White" userId="9bda86770c02e404" providerId="Windows Live" clId="Web-{24915C0A-FFDA-4E96-917B-71CD04AAA147}" dt="2019-01-08T03:16:20.795" v="116"/>
          <ac:picMkLst>
            <pc:docMk/>
            <pc:sldMk cId="2883727179" sldId="445"/>
            <ac:picMk id="35" creationId="{4A426927-895C-489A-A1C4-8E9277DF7CCF}"/>
          </ac:picMkLst>
        </pc:picChg>
        <pc:cxnChg chg="del">
          <ac:chgData name="Lydia White" userId="9bda86770c02e404" providerId="Windows Live" clId="Web-{24915C0A-FFDA-4E96-917B-71CD04AAA147}" dt="2019-01-08T03:15:22.152" v="113"/>
          <ac:cxnSpMkLst>
            <pc:docMk/>
            <pc:sldMk cId="2883727179" sldId="445"/>
            <ac:cxnSpMk id="15" creationId="{CCED8F82-041C-41BF-A759-25241207741E}"/>
          </ac:cxnSpMkLst>
        </pc:cxnChg>
        <pc:cxnChg chg="del mod">
          <ac:chgData name="Lydia White" userId="9bda86770c02e404" providerId="Windows Live" clId="Web-{24915C0A-FFDA-4E96-917B-71CD04AAA147}" dt="2019-01-08T03:15:06.652" v="111"/>
          <ac:cxnSpMkLst>
            <pc:docMk/>
            <pc:sldMk cId="2883727179" sldId="445"/>
            <ac:cxnSpMk id="19" creationId="{752CC833-B674-4B2F-A418-77EB7BA57B4B}"/>
          </ac:cxnSpMkLst>
        </pc:cxnChg>
        <pc:cxnChg chg="del">
          <ac:chgData name="Lydia White" userId="9bda86770c02e404" providerId="Windows Live" clId="Web-{24915C0A-FFDA-4E96-917B-71CD04AAA147}" dt="2019-01-08T03:16:20.795" v="114"/>
          <ac:cxnSpMkLst>
            <pc:docMk/>
            <pc:sldMk cId="2883727179" sldId="445"/>
            <ac:cxnSpMk id="37" creationId="{1AEA8F07-8560-4855-81E8-4777534BCC19}"/>
          </ac:cxnSpMkLst>
        </pc:cxnChg>
      </pc:sldChg>
      <pc:sldChg chg="modSp">
        <pc:chgData name="Lydia White" userId="9bda86770c02e404" providerId="Windows Live" clId="Web-{24915C0A-FFDA-4E96-917B-71CD04AAA147}" dt="2019-01-08T03:19:16.067" v="173" actId="20577"/>
        <pc:sldMkLst>
          <pc:docMk/>
          <pc:sldMk cId="2167955511" sldId="446"/>
        </pc:sldMkLst>
        <pc:spChg chg="mod">
          <ac:chgData name="Lydia White" userId="9bda86770c02e404" providerId="Windows Live" clId="Web-{24915C0A-FFDA-4E96-917B-71CD04AAA147}" dt="2019-01-08T03:19:16.067" v="173" actId="20577"/>
          <ac:spMkLst>
            <pc:docMk/>
            <pc:sldMk cId="2167955511" sldId="446"/>
            <ac:spMk id="17" creationId="{F3125555-5C15-4F6E-928C-B47B3CC98F8B}"/>
          </ac:spMkLst>
        </pc:spChg>
      </pc:sldChg>
      <pc:sldChg chg="ord">
        <pc:chgData name="Lydia White" userId="9bda86770c02e404" providerId="Windows Live" clId="Web-{24915C0A-FFDA-4E96-917B-71CD04AAA147}" dt="2019-01-08T03:24:30.704" v="204"/>
        <pc:sldMkLst>
          <pc:docMk/>
          <pc:sldMk cId="2432164369" sldId="458"/>
        </pc:sldMkLst>
      </pc:sldChg>
      <pc:sldChg chg="add del">
        <pc:chgData name="Lydia White" userId="9bda86770c02e404" providerId="Windows Live" clId="Web-{24915C0A-FFDA-4E96-917B-71CD04AAA147}" dt="2019-01-08T02:43:05.751" v="1"/>
        <pc:sldMkLst>
          <pc:docMk/>
          <pc:sldMk cId="3384873997" sldId="459"/>
        </pc:sldMkLst>
      </pc:sldChg>
      <pc:sldChg chg="del">
        <pc:chgData name="Lydia White" userId="9bda86770c02e404" providerId="Windows Live" clId="Web-{24915C0A-FFDA-4E96-917B-71CD04AAA147}" dt="2019-01-08T02:46:24.149" v="4"/>
        <pc:sldMkLst>
          <pc:docMk/>
          <pc:sldMk cId="602891849" sldId="462"/>
        </pc:sldMkLst>
      </pc:sldChg>
      <pc:sldChg chg="del">
        <pc:chgData name="Lydia White" userId="9bda86770c02e404" providerId="Windows Live" clId="Web-{24915C0A-FFDA-4E96-917B-71CD04AAA147}" dt="2019-01-08T02:45:21.600" v="2"/>
        <pc:sldMkLst>
          <pc:docMk/>
          <pc:sldMk cId="1651465257" sldId="463"/>
        </pc:sldMkLst>
      </pc:sldChg>
      <pc:sldChg chg="del">
        <pc:chgData name="Lydia White" userId="9bda86770c02e404" providerId="Windows Live" clId="Web-{24915C0A-FFDA-4E96-917B-71CD04AAA147}" dt="2019-01-08T02:46:26.868" v="5"/>
        <pc:sldMkLst>
          <pc:docMk/>
          <pc:sldMk cId="3846822635" sldId="464"/>
        </pc:sldMkLst>
      </pc:sldChg>
      <pc:sldChg chg="delSp modSp">
        <pc:chgData name="Lydia White" userId="9bda86770c02e404" providerId="Windows Live" clId="Web-{24915C0A-FFDA-4E96-917B-71CD04AAA147}" dt="2019-01-08T02:48:11.950" v="10"/>
        <pc:sldMkLst>
          <pc:docMk/>
          <pc:sldMk cId="1969864400" sldId="465"/>
        </pc:sldMkLst>
        <pc:spChg chg="del">
          <ac:chgData name="Lydia White" userId="9bda86770c02e404" providerId="Windows Live" clId="Web-{24915C0A-FFDA-4E96-917B-71CD04AAA147}" dt="2019-01-08T02:48:11.950" v="10"/>
          <ac:spMkLst>
            <pc:docMk/>
            <pc:sldMk cId="1969864400" sldId="465"/>
            <ac:spMk id="8" creationId="{1002FB42-8613-4461-A662-911874526BC8}"/>
          </ac:spMkLst>
        </pc:spChg>
        <pc:picChg chg="del">
          <ac:chgData name="Lydia White" userId="9bda86770c02e404" providerId="Windows Live" clId="Web-{24915C0A-FFDA-4E96-917B-71CD04AAA147}" dt="2019-01-08T02:48:08.747" v="9"/>
          <ac:picMkLst>
            <pc:docMk/>
            <pc:sldMk cId="1969864400" sldId="465"/>
            <ac:picMk id="3" creationId="{4C1DBF16-F25A-4B36-96DB-4CD39C2DBEBC}"/>
          </ac:picMkLst>
        </pc:picChg>
        <pc:picChg chg="ord">
          <ac:chgData name="Lydia White" userId="9bda86770c02e404" providerId="Windows Live" clId="Web-{24915C0A-FFDA-4E96-917B-71CD04AAA147}" dt="2019-01-08T02:47:47.199" v="7"/>
          <ac:picMkLst>
            <pc:docMk/>
            <pc:sldMk cId="1969864400" sldId="465"/>
            <ac:picMk id="4" creationId="{5877DEE8-C981-4566-A778-02E42CEFA436}"/>
          </ac:picMkLst>
        </pc:picChg>
      </pc:sldChg>
      <pc:sldChg chg="del">
        <pc:chgData name="Lydia White" userId="9bda86770c02e404" providerId="Windows Live" clId="Web-{24915C0A-FFDA-4E96-917B-71CD04AAA147}" dt="2019-01-08T02:50:30.689" v="15"/>
        <pc:sldMkLst>
          <pc:docMk/>
          <pc:sldMk cId="2414613595" sldId="467"/>
        </pc:sldMkLst>
      </pc:sldChg>
      <pc:sldChg chg="del">
        <pc:chgData name="Lydia White" userId="9bda86770c02e404" providerId="Windows Live" clId="Web-{24915C0A-FFDA-4E96-917B-71CD04AAA147}" dt="2019-01-08T02:50:28.736" v="13"/>
        <pc:sldMkLst>
          <pc:docMk/>
          <pc:sldMk cId="3784195048" sldId="469"/>
        </pc:sldMkLst>
      </pc:sldChg>
      <pc:sldChg chg="del">
        <pc:chgData name="Lydia White" userId="9bda86770c02e404" providerId="Windows Live" clId="Web-{24915C0A-FFDA-4E96-917B-71CD04AAA147}" dt="2019-01-08T02:50:29.424" v="14"/>
        <pc:sldMkLst>
          <pc:docMk/>
          <pc:sldMk cId="3715296555" sldId="470"/>
        </pc:sldMkLst>
      </pc:sldChg>
      <pc:sldChg chg="mod modShow">
        <pc:chgData name="Lydia White" userId="9bda86770c02e404" providerId="Windows Live" clId="Web-{24915C0A-FFDA-4E96-917B-71CD04AAA147}" dt="2019-01-08T03:28:28.041" v="208"/>
        <pc:sldMkLst>
          <pc:docMk/>
          <pc:sldMk cId="4257382288" sldId="473"/>
        </pc:sldMkLst>
      </pc:sldChg>
      <pc:sldChg chg="del">
        <pc:chgData name="Lydia White" userId="9bda86770c02e404" providerId="Windows Live" clId="Web-{24915C0A-FFDA-4E96-917B-71CD04AAA147}" dt="2019-01-08T03:05:14.678" v="85"/>
        <pc:sldMkLst>
          <pc:docMk/>
          <pc:sldMk cId="1993097776" sldId="476"/>
        </pc:sldMkLst>
      </pc:sldChg>
      <pc:sldChg chg="del">
        <pc:chgData name="Lydia White" userId="9bda86770c02e404" providerId="Windows Live" clId="Web-{24915C0A-FFDA-4E96-917B-71CD04AAA147}" dt="2019-01-08T03:19:28.615" v="176"/>
        <pc:sldMkLst>
          <pc:docMk/>
          <pc:sldMk cId="3198582472" sldId="477"/>
        </pc:sldMkLst>
      </pc:sldChg>
      <pc:sldChg chg="add del">
        <pc:chgData name="Lydia White" userId="9bda86770c02e404" providerId="Windows Live" clId="Web-{24915C0A-FFDA-4E96-917B-71CD04AAA147}" dt="2019-01-08T02:53:54.775" v="29"/>
        <pc:sldMkLst>
          <pc:docMk/>
          <pc:sldMk cId="1613518335" sldId="478"/>
        </pc:sldMkLst>
      </pc:sldChg>
      <pc:sldChg chg="mod modShow">
        <pc:chgData name="Lydia White" userId="9bda86770c02e404" providerId="Windows Live" clId="Web-{24915C0A-FFDA-4E96-917B-71CD04AAA147}" dt="2019-01-08T03:07:08.743" v="86"/>
        <pc:sldMkLst>
          <pc:docMk/>
          <pc:sldMk cId="1935429791" sldId="479"/>
        </pc:sldMkLst>
      </pc:sldChg>
      <pc:sldChg chg="del">
        <pc:chgData name="Lydia White" userId="9bda86770c02e404" providerId="Windows Live" clId="Web-{24915C0A-FFDA-4E96-917B-71CD04AAA147}" dt="2019-01-08T03:07:12.852" v="88"/>
        <pc:sldMkLst>
          <pc:docMk/>
          <pc:sldMk cId="139513524" sldId="480"/>
        </pc:sldMkLst>
      </pc:sldChg>
      <pc:sldChg chg="del">
        <pc:chgData name="Lydia White" userId="9bda86770c02e404" providerId="Windows Live" clId="Web-{24915C0A-FFDA-4E96-917B-71CD04AAA147}" dt="2019-01-08T03:07:12.852" v="89"/>
        <pc:sldMkLst>
          <pc:docMk/>
          <pc:sldMk cId="3821898709" sldId="481"/>
        </pc:sldMkLst>
      </pc:sldChg>
      <pc:sldChg chg="del">
        <pc:chgData name="Lydia White" userId="9bda86770c02e404" providerId="Windows Live" clId="Web-{24915C0A-FFDA-4E96-917B-71CD04AAA147}" dt="2019-01-08T03:07:12.852" v="87"/>
        <pc:sldMkLst>
          <pc:docMk/>
          <pc:sldMk cId="1053803633" sldId="482"/>
        </pc:sldMkLst>
      </pc:sldChg>
      <pc:sldChg chg="del">
        <pc:chgData name="Lydia White" userId="9bda86770c02e404" providerId="Windows Live" clId="Web-{24915C0A-FFDA-4E96-917B-71CD04AAA147}" dt="2019-01-08T03:23:44.234" v="202"/>
        <pc:sldMkLst>
          <pc:docMk/>
          <pc:sldMk cId="556778357" sldId="484"/>
        </pc:sldMkLst>
      </pc:sldChg>
      <pc:sldChg chg="del">
        <pc:chgData name="Lydia White" userId="9bda86770c02e404" providerId="Windows Live" clId="Web-{24915C0A-FFDA-4E96-917B-71CD04AAA147}" dt="2019-01-08T03:21:41.870" v="185"/>
        <pc:sldMkLst>
          <pc:docMk/>
          <pc:sldMk cId="3658405640" sldId="486"/>
        </pc:sldMkLst>
      </pc:sldChg>
      <pc:sldChg chg="del">
        <pc:chgData name="Lydia White" userId="9bda86770c02e404" providerId="Windows Live" clId="Web-{24915C0A-FFDA-4E96-917B-71CD04AAA147}" dt="2019-01-08T03:22:27.043" v="187"/>
        <pc:sldMkLst>
          <pc:docMk/>
          <pc:sldMk cId="344946755" sldId="487"/>
        </pc:sldMkLst>
      </pc:sldChg>
      <pc:sldChg chg="del">
        <pc:chgData name="Lydia White" userId="9bda86770c02e404" providerId="Windows Live" clId="Web-{24915C0A-FFDA-4E96-917B-71CD04AAA147}" dt="2019-01-08T03:22:28.278" v="188"/>
        <pc:sldMkLst>
          <pc:docMk/>
          <pc:sldMk cId="609685061" sldId="488"/>
        </pc:sldMkLst>
      </pc:sldChg>
      <pc:sldChg chg="del">
        <pc:chgData name="Lydia White" userId="9bda86770c02e404" providerId="Windows Live" clId="Web-{24915C0A-FFDA-4E96-917B-71CD04AAA147}" dt="2019-01-08T03:22:29.434" v="189"/>
        <pc:sldMkLst>
          <pc:docMk/>
          <pc:sldMk cId="1043011713" sldId="489"/>
        </pc:sldMkLst>
      </pc:sldChg>
      <pc:sldChg chg="del">
        <pc:chgData name="Lydia White" userId="9bda86770c02e404" providerId="Windows Live" clId="Web-{24915C0A-FFDA-4E96-917B-71CD04AAA147}" dt="2019-01-08T03:23:19.858" v="192"/>
        <pc:sldMkLst>
          <pc:docMk/>
          <pc:sldMk cId="1743084335" sldId="490"/>
        </pc:sldMkLst>
      </pc:sldChg>
      <pc:sldChg chg="del">
        <pc:chgData name="Lydia White" userId="9bda86770c02e404" providerId="Windows Live" clId="Web-{24915C0A-FFDA-4E96-917B-71CD04AAA147}" dt="2019-01-08T02:45:25.006" v="3"/>
        <pc:sldMkLst>
          <pc:docMk/>
          <pc:sldMk cId="2682178172" sldId="494"/>
        </pc:sldMkLst>
      </pc:sldChg>
      <pc:sldChg chg="delSp">
        <pc:chgData name="Lydia White" userId="9bda86770c02e404" providerId="Windows Live" clId="Web-{24915C0A-FFDA-4E96-917B-71CD04AAA147}" dt="2019-01-08T02:55:44.936" v="34"/>
        <pc:sldMkLst>
          <pc:docMk/>
          <pc:sldMk cId="2574458553" sldId="495"/>
        </pc:sldMkLst>
        <pc:spChg chg="del">
          <ac:chgData name="Lydia White" userId="9bda86770c02e404" providerId="Windows Live" clId="Web-{24915C0A-FFDA-4E96-917B-71CD04AAA147}" dt="2019-01-08T02:55:44.936" v="34"/>
          <ac:spMkLst>
            <pc:docMk/>
            <pc:sldMk cId="2574458553" sldId="495"/>
            <ac:spMk id="9" creationId="{0C4475B5-3BDB-41FF-8F42-5A25B8FEBC51}"/>
          </ac:spMkLst>
        </pc:spChg>
      </pc:sldChg>
      <pc:sldChg chg="del">
        <pc:chgData name="Lydia White" userId="9bda86770c02e404" providerId="Windows Live" clId="Web-{24915C0A-FFDA-4E96-917B-71CD04AAA147}" dt="2019-01-08T02:48:49.748" v="12"/>
        <pc:sldMkLst>
          <pc:docMk/>
          <pc:sldMk cId="1712447133" sldId="496"/>
        </pc:sldMkLst>
      </pc:sldChg>
      <pc:sldChg chg="del">
        <pc:chgData name="Lydia White" userId="9bda86770c02e404" providerId="Windows Live" clId="Web-{24915C0A-FFDA-4E96-917B-71CD04AAA147}" dt="2019-01-08T02:55:57.374" v="35"/>
        <pc:sldMkLst>
          <pc:docMk/>
          <pc:sldMk cId="3639804404" sldId="497"/>
        </pc:sldMkLst>
      </pc:sldChg>
      <pc:sldChg chg="del">
        <pc:chgData name="Lydia White" userId="9bda86770c02e404" providerId="Windows Live" clId="Web-{24915C0A-FFDA-4E96-917B-71CD04AAA147}" dt="2019-01-08T03:10:27.047" v="99"/>
        <pc:sldMkLst>
          <pc:docMk/>
          <pc:sldMk cId="3119954145" sldId="498"/>
        </pc:sldMkLst>
      </pc:sldChg>
      <pc:sldChg chg="add del ord">
        <pc:chgData name="Lydia White" userId="9bda86770c02e404" providerId="Windows Live" clId="Web-{24915C0A-FFDA-4E96-917B-71CD04AAA147}" dt="2019-01-08T02:54:56.918" v="30"/>
        <pc:sldMkLst>
          <pc:docMk/>
          <pc:sldMk cId="2375110094" sldId="533"/>
        </pc:sldMkLst>
      </pc:sldChg>
      <pc:sldChg chg="delSp">
        <pc:chgData name="Lydia White" userId="9bda86770c02e404" providerId="Windows Live" clId="Web-{24915C0A-FFDA-4E96-917B-71CD04AAA147}" dt="2019-01-08T02:55:13.310" v="32"/>
        <pc:sldMkLst>
          <pc:docMk/>
          <pc:sldMk cId="836370068" sldId="534"/>
        </pc:sldMkLst>
        <pc:spChg chg="del">
          <ac:chgData name="Lydia White" userId="9bda86770c02e404" providerId="Windows Live" clId="Web-{24915C0A-FFDA-4E96-917B-71CD04AAA147}" dt="2019-01-08T02:55:13.310" v="32"/>
          <ac:spMkLst>
            <pc:docMk/>
            <pc:sldMk cId="836370068" sldId="534"/>
            <ac:spMk id="16" creationId="{DAACCA6E-17F7-48FB-8D55-F06FBE413B14}"/>
          </ac:spMkLst>
        </pc:spChg>
      </pc:sldChg>
      <pc:sldChg chg="delSp modSp delAnim">
        <pc:chgData name="Lydia White" userId="9bda86770c02e404" providerId="Windows Live" clId="Web-{24915C0A-FFDA-4E96-917B-71CD04AAA147}" dt="2019-01-08T03:03:36.438" v="81" actId="1076"/>
        <pc:sldMkLst>
          <pc:docMk/>
          <pc:sldMk cId="3932103603" sldId="536"/>
        </pc:sldMkLst>
        <pc:spChg chg="del">
          <ac:chgData name="Lydia White" userId="9bda86770c02e404" providerId="Windows Live" clId="Web-{24915C0A-FFDA-4E96-917B-71CD04AAA147}" dt="2019-01-08T03:02:45.280" v="73"/>
          <ac:spMkLst>
            <pc:docMk/>
            <pc:sldMk cId="3932103603" sldId="536"/>
            <ac:spMk id="11" creationId="{14E331C4-BC0E-43F0-85A8-908B36AAF26E}"/>
          </ac:spMkLst>
        </pc:spChg>
        <pc:spChg chg="mod">
          <ac:chgData name="Lydia White" userId="9bda86770c02e404" providerId="Windows Live" clId="Web-{24915C0A-FFDA-4E96-917B-71CD04AAA147}" dt="2019-01-08T03:03:36.438" v="81" actId="1076"/>
          <ac:spMkLst>
            <pc:docMk/>
            <pc:sldMk cId="3932103603" sldId="536"/>
            <ac:spMk id="18" creationId="{89DE3975-29BE-42E3-A03A-AB705AB47647}"/>
          </ac:spMkLst>
        </pc:spChg>
        <pc:picChg chg="del">
          <ac:chgData name="Lydia White" userId="9bda86770c02e404" providerId="Windows Live" clId="Web-{24915C0A-FFDA-4E96-917B-71CD04AAA147}" dt="2019-01-08T03:02:45.280" v="75"/>
          <ac:picMkLst>
            <pc:docMk/>
            <pc:sldMk cId="3932103603" sldId="536"/>
            <ac:picMk id="7" creationId="{00224D55-4EFC-450C-98BE-411F8E170932}"/>
          </ac:picMkLst>
        </pc:picChg>
        <pc:picChg chg="mod modCrop">
          <ac:chgData name="Lydia White" userId="9bda86770c02e404" providerId="Windows Live" clId="Web-{24915C0A-FFDA-4E96-917B-71CD04AAA147}" dt="2019-01-08T03:03:23.875" v="79" actId="1076"/>
          <ac:picMkLst>
            <pc:docMk/>
            <pc:sldMk cId="3932103603" sldId="536"/>
            <ac:picMk id="14" creationId="{D6ADF834-AA78-4DD0-9B19-080CF2DBC44C}"/>
          </ac:picMkLst>
        </pc:picChg>
        <pc:cxnChg chg="del mod">
          <ac:chgData name="Lydia White" userId="9bda86770c02e404" providerId="Windows Live" clId="Web-{24915C0A-FFDA-4E96-917B-71CD04AAA147}" dt="2019-01-08T03:02:45.280" v="74"/>
          <ac:cxnSpMkLst>
            <pc:docMk/>
            <pc:sldMk cId="3932103603" sldId="536"/>
            <ac:cxnSpMk id="8" creationId="{838F8081-42A8-4B04-A27A-B9F0F3EAD578}"/>
          </ac:cxnSpMkLst>
        </pc:cxnChg>
        <pc:cxnChg chg="mod">
          <ac:chgData name="Lydia White" userId="9bda86770c02e404" providerId="Windows Live" clId="Web-{24915C0A-FFDA-4E96-917B-71CD04AAA147}" dt="2019-01-08T03:03:33.032" v="80" actId="1076"/>
          <ac:cxnSpMkLst>
            <pc:docMk/>
            <pc:sldMk cId="3932103603" sldId="536"/>
            <ac:cxnSpMk id="15" creationId="{2C221A74-48DA-4C0B-8897-11495DB0490D}"/>
          </ac:cxnSpMkLst>
        </pc:cxnChg>
      </pc:sldChg>
      <pc:sldChg chg="delSp modSp mod delAnim modShow">
        <pc:chgData name="Lydia White" userId="9bda86770c02e404" providerId="Windows Live" clId="Web-{24915C0A-FFDA-4E96-917B-71CD04AAA147}" dt="2019-01-08T03:09:58.593" v="95"/>
        <pc:sldMkLst>
          <pc:docMk/>
          <pc:sldMk cId="1737804301" sldId="537"/>
        </pc:sldMkLst>
        <pc:spChg chg="del">
          <ac:chgData name="Lydia White" userId="9bda86770c02e404" providerId="Windows Live" clId="Web-{24915C0A-FFDA-4E96-917B-71CD04AAA147}" dt="2019-01-08T03:09:32.904" v="93"/>
          <ac:spMkLst>
            <pc:docMk/>
            <pc:sldMk cId="1737804301" sldId="537"/>
            <ac:spMk id="9" creationId="{611D3B72-BE3B-4C23-ADD9-040F435FE3DD}"/>
          </ac:spMkLst>
        </pc:spChg>
        <pc:cxnChg chg="mod">
          <ac:chgData name="Lydia White" userId="9bda86770c02e404" providerId="Windows Live" clId="Web-{24915C0A-FFDA-4E96-917B-71CD04AAA147}" dt="2019-01-08T03:09:25.545" v="92" actId="14100"/>
          <ac:cxnSpMkLst>
            <pc:docMk/>
            <pc:sldMk cId="1737804301" sldId="537"/>
            <ac:cxnSpMk id="11" creationId="{3F66FEF6-D017-4D5E-B29B-50053F7BDC50}"/>
          </ac:cxnSpMkLst>
        </pc:cxnChg>
      </pc:sldChg>
      <pc:sldChg chg="delSp">
        <pc:chgData name="Lydia White" userId="9bda86770c02e404" providerId="Windows Live" clId="Web-{24915C0A-FFDA-4E96-917B-71CD04AAA147}" dt="2019-01-08T03:09:39.233" v="94"/>
        <pc:sldMkLst>
          <pc:docMk/>
          <pc:sldMk cId="882452002" sldId="538"/>
        </pc:sldMkLst>
        <pc:spChg chg="del">
          <ac:chgData name="Lydia White" userId="9bda86770c02e404" providerId="Windows Live" clId="Web-{24915C0A-FFDA-4E96-917B-71CD04AAA147}" dt="2019-01-08T03:09:39.233" v="94"/>
          <ac:spMkLst>
            <pc:docMk/>
            <pc:sldMk cId="882452002" sldId="538"/>
            <ac:spMk id="9" creationId="{611D3B72-BE3B-4C23-ADD9-040F435FE3DD}"/>
          </ac:spMkLst>
        </pc:spChg>
      </pc:sldChg>
      <pc:sldChg chg="delSp delAnim">
        <pc:chgData name="Lydia White" userId="9bda86770c02e404" providerId="Windows Live" clId="Web-{24915C0A-FFDA-4E96-917B-71CD04AAA147}" dt="2019-01-08T03:12:50.740" v="109"/>
        <pc:sldMkLst>
          <pc:docMk/>
          <pc:sldMk cId="2559449064" sldId="539"/>
        </pc:sldMkLst>
        <pc:spChg chg="del">
          <ac:chgData name="Lydia White" userId="9bda86770c02e404" providerId="Windows Live" clId="Web-{24915C0A-FFDA-4E96-917B-71CD04AAA147}" dt="2019-01-08T03:12:50.740" v="109"/>
          <ac:spMkLst>
            <pc:docMk/>
            <pc:sldMk cId="2559449064" sldId="539"/>
            <ac:spMk id="19" creationId="{1A185B43-8D0C-48AF-8723-2E92D1C062E5}"/>
          </ac:spMkLst>
        </pc:spChg>
      </pc:sldChg>
      <pc:sldChg chg="add del">
        <pc:chgData name="Lydia White" userId="9bda86770c02e404" providerId="Windows Live" clId="Web-{24915C0A-FFDA-4E96-917B-71CD04AAA147}" dt="2019-01-08T03:22:34.059" v="191"/>
        <pc:sldMkLst>
          <pc:docMk/>
          <pc:sldMk cId="325021176" sldId="540"/>
        </pc:sldMkLst>
      </pc:sldChg>
      <pc:sldChg chg="del">
        <pc:chgData name="Lydia White" userId="9bda86770c02e404" providerId="Windows Live" clId="Web-{24915C0A-FFDA-4E96-917B-71CD04AAA147}" dt="2019-01-08T03:22:25.731" v="186"/>
        <pc:sldMkLst>
          <pc:docMk/>
          <pc:sldMk cId="1868037932" sldId="542"/>
        </pc:sldMkLst>
      </pc:sldChg>
      <pc:sldChg chg="delSp">
        <pc:chgData name="Lydia White" userId="9bda86770c02e404" providerId="Windows Live" clId="Web-{24915C0A-FFDA-4E96-917B-71CD04AAA147}" dt="2019-01-08T03:26:04.895" v="207"/>
        <pc:sldMkLst>
          <pc:docMk/>
          <pc:sldMk cId="3333114952" sldId="543"/>
        </pc:sldMkLst>
        <pc:spChg chg="del">
          <ac:chgData name="Lydia White" userId="9bda86770c02e404" providerId="Windows Live" clId="Web-{24915C0A-FFDA-4E96-917B-71CD04AAA147}" dt="2019-01-08T03:26:04.895" v="207"/>
          <ac:spMkLst>
            <pc:docMk/>
            <pc:sldMk cId="3333114952" sldId="543"/>
            <ac:spMk id="16" creationId="{4FED725A-AA0C-4954-ACF2-57E8072A0B36}"/>
          </ac:spMkLst>
        </pc:spChg>
      </pc:sldChg>
      <pc:sldChg chg="del">
        <pc:chgData name="Lydia White" userId="9bda86770c02e404" providerId="Windows Live" clId="Web-{24915C0A-FFDA-4E96-917B-71CD04AAA147}" dt="2019-01-08T03:25:27.347" v="205"/>
        <pc:sldMkLst>
          <pc:docMk/>
          <pc:sldMk cId="3621017962" sldId="544"/>
        </pc:sldMkLst>
      </pc:sldChg>
      <pc:sldChg chg="del">
        <pc:chgData name="Lydia White" userId="9bda86770c02e404" providerId="Windows Live" clId="Web-{24915C0A-FFDA-4E96-917B-71CD04AAA147}" dt="2019-01-08T03:23:29.311" v="193"/>
        <pc:sldMkLst>
          <pc:docMk/>
          <pc:sldMk cId="1985575181" sldId="545"/>
        </pc:sldMkLst>
      </pc:sldChg>
      <pc:sldChg chg="del">
        <pc:chgData name="Lydia White" userId="9bda86770c02e404" providerId="Windows Live" clId="Web-{24915C0A-FFDA-4E96-917B-71CD04AAA147}" dt="2019-01-08T03:23:30.342" v="194"/>
        <pc:sldMkLst>
          <pc:docMk/>
          <pc:sldMk cId="798880962" sldId="546"/>
        </pc:sldMkLst>
      </pc:sldChg>
      <pc:sldChg chg="del">
        <pc:chgData name="Lydia White" userId="9bda86770c02e404" providerId="Windows Live" clId="Web-{24915C0A-FFDA-4E96-917B-71CD04AAA147}" dt="2019-01-08T03:23:32.155" v="195"/>
        <pc:sldMkLst>
          <pc:docMk/>
          <pc:sldMk cId="1243913174" sldId="547"/>
        </pc:sldMkLst>
      </pc:sldChg>
      <pc:sldChg chg="del">
        <pc:chgData name="Lydia White" userId="9bda86770c02e404" providerId="Windows Live" clId="Web-{24915C0A-FFDA-4E96-917B-71CD04AAA147}" dt="2019-01-08T03:23:32.717" v="196"/>
        <pc:sldMkLst>
          <pc:docMk/>
          <pc:sldMk cId="2368544652" sldId="548"/>
        </pc:sldMkLst>
      </pc:sldChg>
      <pc:sldChg chg="del">
        <pc:chgData name="Lydia White" userId="9bda86770c02e404" providerId="Windows Live" clId="Web-{24915C0A-FFDA-4E96-917B-71CD04AAA147}" dt="2019-01-08T03:23:33.827" v="197"/>
        <pc:sldMkLst>
          <pc:docMk/>
          <pc:sldMk cId="1924322375" sldId="549"/>
        </pc:sldMkLst>
      </pc:sldChg>
      <pc:sldChg chg="del">
        <pc:chgData name="Lydia White" userId="9bda86770c02e404" providerId="Windows Live" clId="Web-{24915C0A-FFDA-4E96-917B-71CD04AAA147}" dt="2019-01-08T03:23:35.046" v="198"/>
        <pc:sldMkLst>
          <pc:docMk/>
          <pc:sldMk cId="960053767" sldId="550"/>
        </pc:sldMkLst>
      </pc:sldChg>
      <pc:sldChg chg="delSp add replId">
        <pc:chgData name="Lydia White" userId="9bda86770c02e404" providerId="Windows Live" clId="Web-{24915C0A-FFDA-4E96-917B-71CD04AAA147}" dt="2019-01-08T02:48:18.950" v="11"/>
        <pc:sldMkLst>
          <pc:docMk/>
          <pc:sldMk cId="43443492" sldId="551"/>
        </pc:sldMkLst>
        <pc:picChg chg="del">
          <ac:chgData name="Lydia White" userId="9bda86770c02e404" providerId="Windows Live" clId="Web-{24915C0A-FFDA-4E96-917B-71CD04AAA147}" dt="2019-01-08T02:48:18.950" v="11"/>
          <ac:picMkLst>
            <pc:docMk/>
            <pc:sldMk cId="43443492" sldId="551"/>
            <ac:picMk id="4" creationId="{5877DEE8-C981-4566-A778-02E42CEFA436}"/>
          </ac:picMkLst>
        </pc:picChg>
      </pc:sldChg>
    </pc:docChg>
  </pc:docChgLst>
  <pc:docChgLst>
    <pc:chgData name="James Zhang" userId="a9851f8b6d6d9561" providerId="Windows Live" clId="Web-{C2C09231-15EF-4A9C-A46E-6ED481B8E498}"/>
    <pc:docChg chg="modSld sldOrd">
      <pc:chgData name="James Zhang" userId="a9851f8b6d6d9561" providerId="Windows Live" clId="Web-{C2C09231-15EF-4A9C-A46E-6ED481B8E498}" dt="2019-01-09T16:08:00.650" v="541" actId="20577"/>
      <pc:docMkLst>
        <pc:docMk/>
      </pc:docMkLst>
      <pc:sldChg chg="modSp">
        <pc:chgData name="James Zhang" userId="a9851f8b6d6d9561" providerId="Windows Live" clId="Web-{C2C09231-15EF-4A9C-A46E-6ED481B8E498}" dt="2019-01-08T16:06:06.541" v="38" actId="20577"/>
        <pc:sldMkLst>
          <pc:docMk/>
          <pc:sldMk cId="1846376131" sldId="301"/>
        </pc:sldMkLst>
        <pc:spChg chg="mod">
          <ac:chgData name="James Zhang" userId="a9851f8b6d6d9561" providerId="Windows Live" clId="Web-{C2C09231-15EF-4A9C-A46E-6ED481B8E498}" dt="2019-01-08T16:06:06.541" v="38" actId="20577"/>
          <ac:spMkLst>
            <pc:docMk/>
            <pc:sldMk cId="1846376131" sldId="301"/>
            <ac:spMk id="3" creationId="{4B51D8FD-062E-4211-B6D6-D0126E87109A}"/>
          </ac:spMkLst>
        </pc:spChg>
      </pc:sldChg>
      <pc:sldChg chg="modNotes">
        <pc:chgData name="James Zhang" userId="a9851f8b6d6d9561" providerId="Windows Live" clId="Web-{C2C09231-15EF-4A9C-A46E-6ED481B8E498}" dt="2019-01-08T16:08:55.666" v="88"/>
        <pc:sldMkLst>
          <pc:docMk/>
          <pc:sldMk cId="3313144893" sldId="305"/>
        </pc:sldMkLst>
      </pc:sldChg>
      <pc:sldChg chg="modNotes">
        <pc:chgData name="James Zhang" userId="a9851f8b6d6d9561" providerId="Windows Live" clId="Web-{C2C09231-15EF-4A9C-A46E-6ED481B8E498}" dt="2019-01-08T18:06:48.509" v="163"/>
        <pc:sldMkLst>
          <pc:docMk/>
          <pc:sldMk cId="2949396461" sldId="306"/>
        </pc:sldMkLst>
      </pc:sldChg>
      <pc:sldChg chg="modNotes">
        <pc:chgData name="James Zhang" userId="a9851f8b6d6d9561" providerId="Windows Live" clId="Web-{C2C09231-15EF-4A9C-A46E-6ED481B8E498}" dt="2019-01-08T18:18:19.994" v="328"/>
        <pc:sldMkLst>
          <pc:docMk/>
          <pc:sldMk cId="3709218695" sldId="307"/>
        </pc:sldMkLst>
      </pc:sldChg>
      <pc:sldChg chg="modNotes">
        <pc:chgData name="James Zhang" userId="a9851f8b6d6d9561" providerId="Windows Live" clId="Web-{C2C09231-15EF-4A9C-A46E-6ED481B8E498}" dt="2019-01-08T16:06:22.401" v="47"/>
        <pc:sldMkLst>
          <pc:docMk/>
          <pc:sldMk cId="1806150259" sldId="323"/>
        </pc:sldMkLst>
      </pc:sldChg>
      <pc:sldChg chg="modSp ord modNotes">
        <pc:chgData name="James Zhang" userId="a9851f8b6d6d9561" providerId="Windows Live" clId="Web-{C2C09231-15EF-4A9C-A46E-6ED481B8E498}" dt="2019-01-09T01:04:16.560" v="532"/>
        <pc:sldMkLst>
          <pc:docMk/>
          <pc:sldMk cId="3384873997" sldId="459"/>
        </pc:sldMkLst>
        <pc:spChg chg="mod">
          <ac:chgData name="James Zhang" userId="a9851f8b6d6d9561" providerId="Windows Live" clId="Web-{C2C09231-15EF-4A9C-A46E-6ED481B8E498}" dt="2019-01-09T01:04:04.919" v="529" actId="20577"/>
          <ac:spMkLst>
            <pc:docMk/>
            <pc:sldMk cId="3384873997" sldId="459"/>
            <ac:spMk id="3" creationId="{3A02917A-B759-4CDB-BA57-2B0A8A8FF9C2}"/>
          </ac:spMkLst>
        </pc:spChg>
        <pc:spChg chg="mod">
          <ac:chgData name="James Zhang" userId="a9851f8b6d6d9561" providerId="Windows Live" clId="Web-{C2C09231-15EF-4A9C-A46E-6ED481B8E498}" dt="2019-01-09T01:03:53.106" v="510" actId="20577"/>
          <ac:spMkLst>
            <pc:docMk/>
            <pc:sldMk cId="3384873997" sldId="459"/>
            <ac:spMk id="5" creationId="{D3B16E68-10A3-48DC-9815-F05DF6EF8C84}"/>
          </ac:spMkLst>
        </pc:spChg>
      </pc:sldChg>
      <pc:sldChg chg="modSp">
        <pc:chgData name="James Zhang" userId="a9851f8b6d6d9561" providerId="Windows Live" clId="Web-{C2C09231-15EF-4A9C-A46E-6ED481B8E498}" dt="2019-01-09T16:07:59.822" v="539" actId="20577"/>
        <pc:sldMkLst>
          <pc:docMk/>
          <pc:sldMk cId="1985196606" sldId="471"/>
        </pc:sldMkLst>
        <pc:spChg chg="mod">
          <ac:chgData name="James Zhang" userId="a9851f8b6d6d9561" providerId="Windows Live" clId="Web-{C2C09231-15EF-4A9C-A46E-6ED481B8E498}" dt="2019-01-09T16:07:59.822" v="539" actId="20577"/>
          <ac:spMkLst>
            <pc:docMk/>
            <pc:sldMk cId="1985196606" sldId="471"/>
            <ac:spMk id="2" creationId="{09C12EE5-5FBC-43AF-A9DA-E15C156858E1}"/>
          </ac:spMkLst>
        </pc:spChg>
      </pc:sldChg>
      <pc:sldChg chg="modSp modNotes">
        <pc:chgData name="James Zhang" userId="a9851f8b6d6d9561" providerId="Windows Live" clId="Web-{C2C09231-15EF-4A9C-A46E-6ED481B8E498}" dt="2019-01-08T18:25:03.732" v="410"/>
        <pc:sldMkLst>
          <pc:docMk/>
          <pc:sldMk cId="460543181" sldId="474"/>
        </pc:sldMkLst>
        <pc:spChg chg="mod">
          <ac:chgData name="James Zhang" userId="a9851f8b6d6d9561" providerId="Windows Live" clId="Web-{C2C09231-15EF-4A9C-A46E-6ED481B8E498}" dt="2019-01-08T18:24:27.652" v="396" actId="20577"/>
          <ac:spMkLst>
            <pc:docMk/>
            <pc:sldMk cId="460543181" sldId="474"/>
            <ac:spMk id="3" creationId="{CB8A5B48-9AA3-4355-AFD9-D59E1AF38E45}"/>
          </ac:spMkLst>
        </pc:spChg>
      </pc:sldChg>
      <pc:sldChg chg="modNotes">
        <pc:chgData name="James Zhang" userId="a9851f8b6d6d9561" providerId="Windows Live" clId="Web-{C2C09231-15EF-4A9C-A46E-6ED481B8E498}" dt="2019-01-08T18:08:33.342" v="201"/>
        <pc:sldMkLst>
          <pc:docMk/>
          <pc:sldMk cId="1770082498" sldId="492"/>
        </pc:sldMkLst>
      </pc:sldChg>
      <pc:sldChg chg="modNotes">
        <pc:chgData name="James Zhang" userId="a9851f8b6d6d9561" providerId="Windows Live" clId="Web-{C2C09231-15EF-4A9C-A46E-6ED481B8E498}" dt="2019-01-08T16:05:47.182" v="33"/>
        <pc:sldMkLst>
          <pc:docMk/>
          <pc:sldMk cId="1098909596" sldId="527"/>
        </pc:sldMkLst>
      </pc:sldChg>
    </pc:docChg>
  </pc:docChgLst>
  <pc:docChgLst>
    <pc:chgData name="Lydia White" userId="9bda86770c02e404" providerId="Windows Live" clId="Web-{7D58F251-582D-449C-A655-9B3398DD3819}"/>
    <pc:docChg chg="delSld modSld sldOrd">
      <pc:chgData name="Lydia White" userId="9bda86770c02e404" providerId="Windows Live" clId="Web-{7D58F251-582D-449C-A655-9B3398DD3819}" dt="2019-01-11T17:36:35.637" v="155"/>
      <pc:docMkLst>
        <pc:docMk/>
      </pc:docMkLst>
      <pc:sldChg chg="addSp delSp addAnim delAnim">
        <pc:chgData name="Lydia White" userId="9bda86770c02e404" providerId="Windows Live" clId="Web-{7D58F251-582D-449C-A655-9B3398DD3819}" dt="2019-01-11T16:31:34.699" v="113"/>
        <pc:sldMkLst>
          <pc:docMk/>
          <pc:sldMk cId="1533553411" sldId="308"/>
        </pc:sldMkLst>
        <pc:spChg chg="add del">
          <ac:chgData name="Lydia White" userId="9bda86770c02e404" providerId="Windows Live" clId="Web-{7D58F251-582D-449C-A655-9B3398DD3819}" dt="2019-01-11T16:31:34.699" v="113"/>
          <ac:spMkLst>
            <pc:docMk/>
            <pc:sldMk cId="1533553411" sldId="308"/>
            <ac:spMk id="39" creationId="{8BD41704-E692-4CE0-8525-A27495E16854}"/>
          </ac:spMkLst>
        </pc:spChg>
      </pc:sldChg>
      <pc:sldChg chg="delSp addAnim delAnim modAnim">
        <pc:chgData name="Lydia White" userId="9bda86770c02e404" providerId="Windows Live" clId="Web-{7D58F251-582D-449C-A655-9B3398DD3819}" dt="2019-01-10T17:29:04.383" v="18"/>
        <pc:sldMkLst>
          <pc:docMk/>
          <pc:sldMk cId="2523519117" sldId="382"/>
        </pc:sldMkLst>
        <pc:spChg chg="del">
          <ac:chgData name="Lydia White" userId="9bda86770c02e404" providerId="Windows Live" clId="Web-{7D58F251-582D-449C-A655-9B3398DD3819}" dt="2019-01-10T17:29:04.383" v="18"/>
          <ac:spMkLst>
            <pc:docMk/>
            <pc:sldMk cId="2523519117" sldId="382"/>
            <ac:spMk id="12" creationId="{448166B8-50C4-41ED-A2CF-890C97A93D77}"/>
          </ac:spMkLst>
        </pc:spChg>
        <pc:cxnChg chg="del">
          <ac:chgData name="Lydia White" userId="9bda86770c02e404" providerId="Windows Live" clId="Web-{7D58F251-582D-449C-A655-9B3398DD3819}" dt="2019-01-10T17:29:04.383" v="17"/>
          <ac:cxnSpMkLst>
            <pc:docMk/>
            <pc:sldMk cId="2523519117" sldId="382"/>
            <ac:cxnSpMk id="14" creationId="{1A66A96B-B671-4155-86AB-B19B2D0C17CA}"/>
          </ac:cxnSpMkLst>
        </pc:cxnChg>
      </pc:sldChg>
      <pc:sldChg chg="modSp">
        <pc:chgData name="Lydia White" userId="9bda86770c02e404" providerId="Windows Live" clId="Web-{7D58F251-582D-449C-A655-9B3398DD3819}" dt="2019-01-11T17:04:18.152" v="139" actId="20577"/>
        <pc:sldMkLst>
          <pc:docMk/>
          <pc:sldMk cId="515375082" sldId="438"/>
        </pc:sldMkLst>
        <pc:spChg chg="mod">
          <ac:chgData name="Lydia White" userId="9bda86770c02e404" providerId="Windows Live" clId="Web-{7D58F251-582D-449C-A655-9B3398DD3819}" dt="2019-01-11T17:04:18.152" v="139" actId="20577"/>
          <ac:spMkLst>
            <pc:docMk/>
            <pc:sldMk cId="515375082" sldId="438"/>
            <ac:spMk id="3" creationId="{A261CA17-186F-43CC-ADD8-C214DBBC88A1}"/>
          </ac:spMkLst>
        </pc:spChg>
      </pc:sldChg>
      <pc:sldChg chg="ord addAnim delAnim modAnim">
        <pc:chgData name="Lydia White" userId="9bda86770c02e404" providerId="Windows Live" clId="Web-{7D58F251-582D-449C-A655-9B3398DD3819}" dt="2019-01-11T16:38:24.168" v="127"/>
        <pc:sldMkLst>
          <pc:docMk/>
          <pc:sldMk cId="2883727179" sldId="445"/>
        </pc:sldMkLst>
      </pc:sldChg>
      <pc:sldChg chg="modSp">
        <pc:chgData name="Lydia White" userId="9bda86770c02e404" providerId="Windows Live" clId="Web-{7D58F251-582D-449C-A655-9B3398DD3819}" dt="2019-01-11T17:12:02.277" v="145" actId="1076"/>
        <pc:sldMkLst>
          <pc:docMk/>
          <pc:sldMk cId="2167955511" sldId="446"/>
        </pc:sldMkLst>
        <pc:spChg chg="mod">
          <ac:chgData name="Lydia White" userId="9bda86770c02e404" providerId="Windows Live" clId="Web-{7D58F251-582D-449C-A655-9B3398DD3819}" dt="2019-01-11T17:12:02.277" v="145" actId="1076"/>
          <ac:spMkLst>
            <pc:docMk/>
            <pc:sldMk cId="2167955511" sldId="446"/>
            <ac:spMk id="14" creationId="{870F47BC-C4E9-41B0-88BF-08EE1382F26C}"/>
          </ac:spMkLst>
        </pc:spChg>
      </pc:sldChg>
      <pc:sldChg chg="modSp">
        <pc:chgData name="Lydia White" userId="9bda86770c02e404" providerId="Windows Live" clId="Web-{7D58F251-582D-449C-A655-9B3398DD3819}" dt="2019-01-10T17:41:04.796" v="39" actId="20577"/>
        <pc:sldMkLst>
          <pc:docMk/>
          <pc:sldMk cId="3924926365" sldId="448"/>
        </pc:sldMkLst>
        <pc:spChg chg="mod">
          <ac:chgData name="Lydia White" userId="9bda86770c02e404" providerId="Windows Live" clId="Web-{7D58F251-582D-449C-A655-9B3398DD3819}" dt="2019-01-10T17:41:04.796" v="39" actId="20577"/>
          <ac:spMkLst>
            <pc:docMk/>
            <pc:sldMk cId="3924926365" sldId="448"/>
            <ac:spMk id="3" creationId="{0669A019-8EE0-40D9-9760-A5E2F1B7B504}"/>
          </ac:spMkLst>
        </pc:spChg>
      </pc:sldChg>
      <pc:sldChg chg="modSp">
        <pc:chgData name="Lydia White" userId="9bda86770c02e404" providerId="Windows Live" clId="Web-{7D58F251-582D-449C-A655-9B3398DD3819}" dt="2019-01-11T15:53:02.387" v="109" actId="1076"/>
        <pc:sldMkLst>
          <pc:docMk/>
          <pc:sldMk cId="1489522310" sldId="449"/>
        </pc:sldMkLst>
        <pc:cxnChg chg="mod">
          <ac:chgData name="Lydia White" userId="9bda86770c02e404" providerId="Windows Live" clId="Web-{7D58F251-582D-449C-A655-9B3398DD3819}" dt="2019-01-11T15:53:02.387" v="109" actId="1076"/>
          <ac:cxnSpMkLst>
            <pc:docMk/>
            <pc:sldMk cId="1489522310" sldId="449"/>
            <ac:cxnSpMk id="11" creationId="{2FF2BC85-AEE1-4DD5-8AD3-661DC1C85667}"/>
          </ac:cxnSpMkLst>
        </pc:cxnChg>
      </pc:sldChg>
      <pc:sldChg chg="delSp modSp">
        <pc:chgData name="Lydia White" userId="9bda86770c02e404" providerId="Windows Live" clId="Web-{7D58F251-582D-449C-A655-9B3398DD3819}" dt="2019-01-11T17:36:35.637" v="155"/>
        <pc:sldMkLst>
          <pc:docMk/>
          <pc:sldMk cId="1192357347" sldId="472"/>
        </pc:sldMkLst>
        <pc:spChg chg="del mod">
          <ac:chgData name="Lydia White" userId="9bda86770c02e404" providerId="Windows Live" clId="Web-{7D58F251-582D-449C-A655-9B3398DD3819}" dt="2019-01-11T17:36:33.262" v="154"/>
          <ac:spMkLst>
            <pc:docMk/>
            <pc:sldMk cId="1192357347" sldId="472"/>
            <ac:spMk id="4" creationId="{EEE8DDD3-73FC-41DF-8821-6E48E9B4B085}"/>
          </ac:spMkLst>
        </pc:spChg>
        <pc:cxnChg chg="del">
          <ac:chgData name="Lydia White" userId="9bda86770c02e404" providerId="Windows Live" clId="Web-{7D58F251-582D-449C-A655-9B3398DD3819}" dt="2019-01-11T17:36:35.637" v="155"/>
          <ac:cxnSpMkLst>
            <pc:docMk/>
            <pc:sldMk cId="1192357347" sldId="472"/>
            <ac:cxnSpMk id="3" creationId="{2D05FFC4-915A-45EA-8063-A3EC11C68ECA}"/>
          </ac:cxnSpMkLst>
        </pc:cxnChg>
      </pc:sldChg>
      <pc:sldChg chg="addSp delSp modSp addAnim delAnim modAnim">
        <pc:chgData name="Lydia White" userId="9bda86770c02e404" providerId="Windows Live" clId="Web-{7D58F251-582D-449C-A655-9B3398DD3819}" dt="2019-01-11T17:27:07.858" v="150" actId="1076"/>
        <pc:sldMkLst>
          <pc:docMk/>
          <pc:sldMk cId="3298559850" sldId="493"/>
        </pc:sldMkLst>
        <pc:spChg chg="mod">
          <ac:chgData name="Lydia White" userId="9bda86770c02e404" providerId="Windows Live" clId="Web-{7D58F251-582D-449C-A655-9B3398DD3819}" dt="2019-01-11T15:37:04.796" v="74" actId="20577"/>
          <ac:spMkLst>
            <pc:docMk/>
            <pc:sldMk cId="3298559850" sldId="493"/>
            <ac:spMk id="2" creationId="{1C735D12-8766-432E-9E3C-409E30E464C9}"/>
          </ac:spMkLst>
        </pc:spChg>
        <pc:cxnChg chg="add del">
          <ac:chgData name="Lydia White" userId="9bda86770c02e404" providerId="Windows Live" clId="Web-{7D58F251-582D-449C-A655-9B3398DD3819}" dt="2019-01-11T15:38:10.371" v="77"/>
          <ac:cxnSpMkLst>
            <pc:docMk/>
            <pc:sldMk cId="3298559850" sldId="493"/>
            <ac:cxnSpMk id="3" creationId="{AA515966-7E4A-4FDF-9EC2-6DDA58E65B17}"/>
          </ac:cxnSpMkLst>
        </pc:cxnChg>
        <pc:cxnChg chg="add del mod">
          <ac:chgData name="Lydia White" userId="9bda86770c02e404" providerId="Windows Live" clId="Web-{7D58F251-582D-449C-A655-9B3398DD3819}" dt="2019-01-11T15:43:40.168" v="101"/>
          <ac:cxnSpMkLst>
            <pc:docMk/>
            <pc:sldMk cId="3298559850" sldId="493"/>
            <ac:cxnSpMk id="4" creationId="{672E7BAC-3766-446B-A5F4-A8EC64DF9B03}"/>
          </ac:cxnSpMkLst>
        </pc:cxnChg>
        <pc:cxnChg chg="add del mod">
          <ac:chgData name="Lydia White" userId="9bda86770c02e404" providerId="Windows Live" clId="Web-{7D58F251-582D-449C-A655-9B3398DD3819}" dt="2019-01-11T15:41:16.512" v="88"/>
          <ac:cxnSpMkLst>
            <pc:docMk/>
            <pc:sldMk cId="3298559850" sldId="493"/>
            <ac:cxnSpMk id="5" creationId="{5E2E5731-CBED-4677-9CE1-4F27C685535F}"/>
          </ac:cxnSpMkLst>
        </pc:cxnChg>
        <pc:cxnChg chg="add del mod">
          <ac:chgData name="Lydia White" userId="9bda86770c02e404" providerId="Windows Live" clId="Web-{7D58F251-582D-449C-A655-9B3398DD3819}" dt="2019-01-11T17:27:07.809" v="147" actId="1076"/>
          <ac:cxnSpMkLst>
            <pc:docMk/>
            <pc:sldMk cId="3298559850" sldId="493"/>
            <ac:cxnSpMk id="6" creationId="{3BB28B93-AB2E-48D2-9797-6617482AA1CF}"/>
          </ac:cxnSpMkLst>
        </pc:cxnChg>
        <pc:cxnChg chg="add mod">
          <ac:chgData name="Lydia White" userId="9bda86770c02e404" providerId="Windows Live" clId="Web-{7D58F251-582D-449C-A655-9B3398DD3819}" dt="2019-01-11T17:27:07.824" v="148" actId="1076"/>
          <ac:cxnSpMkLst>
            <pc:docMk/>
            <pc:sldMk cId="3298559850" sldId="493"/>
            <ac:cxnSpMk id="16" creationId="{06CD0083-F282-4E51-A86A-F634A967B8A1}"/>
          </ac:cxnSpMkLst>
        </pc:cxnChg>
        <pc:cxnChg chg="add mod">
          <ac:chgData name="Lydia White" userId="9bda86770c02e404" providerId="Windows Live" clId="Web-{7D58F251-582D-449C-A655-9B3398DD3819}" dt="2019-01-11T17:27:07.840" v="149" actId="1076"/>
          <ac:cxnSpMkLst>
            <pc:docMk/>
            <pc:sldMk cId="3298559850" sldId="493"/>
            <ac:cxnSpMk id="18" creationId="{830CF8BF-E8F9-478F-A0DD-DF0C1CD335D2}"/>
          </ac:cxnSpMkLst>
        </pc:cxnChg>
        <pc:cxnChg chg="add mod">
          <ac:chgData name="Lydia White" userId="9bda86770c02e404" providerId="Windows Live" clId="Web-{7D58F251-582D-449C-A655-9B3398DD3819}" dt="2019-01-11T17:27:07.858" v="150" actId="1076"/>
          <ac:cxnSpMkLst>
            <pc:docMk/>
            <pc:sldMk cId="3298559850" sldId="493"/>
            <ac:cxnSpMk id="20" creationId="{26BD6F6E-F058-4FDA-A669-034D31CCDB92}"/>
          </ac:cxnSpMkLst>
        </pc:cxnChg>
      </pc:sldChg>
      <pc:sldChg chg="del">
        <pc:chgData name="Lydia White" userId="9bda86770c02e404" providerId="Windows Live" clId="Web-{7D58F251-582D-449C-A655-9B3398DD3819}" dt="2019-01-11T16:29:41.809" v="111"/>
        <pc:sldMkLst>
          <pc:docMk/>
          <pc:sldMk cId="2714965081" sldId="523"/>
        </pc:sldMkLst>
      </pc:sldChg>
      <pc:sldChg chg="addSp modSp ord addAnim delAnim modAnim">
        <pc:chgData name="Lydia White" userId="9bda86770c02e404" providerId="Windows Live" clId="Web-{7D58F251-582D-449C-A655-9B3398DD3819}" dt="2019-01-11T15:35:15.075" v="65"/>
        <pc:sldMkLst>
          <pc:docMk/>
          <pc:sldMk cId="3842189978" sldId="531"/>
        </pc:sldMkLst>
        <pc:cxnChg chg="add mod">
          <ac:chgData name="Lydia White" userId="9bda86770c02e404" providerId="Windows Live" clId="Web-{7D58F251-582D-449C-A655-9B3398DD3819}" dt="2019-01-11T15:33:06.184" v="44" actId="14100"/>
          <ac:cxnSpMkLst>
            <pc:docMk/>
            <pc:sldMk cId="3842189978" sldId="531"/>
            <ac:cxnSpMk id="3" creationId="{7E40862A-4115-47F5-ACC4-255BA3B82665}"/>
          </ac:cxnSpMkLst>
        </pc:cxnChg>
        <pc:cxnChg chg="add mod">
          <ac:chgData name="Lydia White" userId="9bda86770c02e404" providerId="Windows Live" clId="Web-{7D58F251-582D-449C-A655-9B3398DD3819}" dt="2019-01-11T15:33:31.200" v="47" actId="14100"/>
          <ac:cxnSpMkLst>
            <pc:docMk/>
            <pc:sldMk cId="3842189978" sldId="531"/>
            <ac:cxnSpMk id="4" creationId="{887D3E5C-58EB-4FB3-B1F3-6726C49ABC27}"/>
          </ac:cxnSpMkLst>
        </pc:cxnChg>
        <pc:cxnChg chg="add mod">
          <ac:chgData name="Lydia White" userId="9bda86770c02e404" providerId="Windows Live" clId="Web-{7D58F251-582D-449C-A655-9B3398DD3819}" dt="2019-01-11T15:34:30.996" v="55" actId="1076"/>
          <ac:cxnSpMkLst>
            <pc:docMk/>
            <pc:sldMk cId="3842189978" sldId="531"/>
            <ac:cxnSpMk id="5" creationId="{FDDAA13D-A1C1-42FC-97B5-1730B00010FC}"/>
          </ac:cxnSpMkLst>
        </pc:cxnChg>
      </pc:sldChg>
      <pc:sldChg chg="delSp modSp addAnim delAnim modAnim">
        <pc:chgData name="Lydia White" userId="9bda86770c02e404" providerId="Windows Live" clId="Web-{7D58F251-582D-449C-A655-9B3398DD3819}" dt="2019-01-11T16:42:30.293" v="137" actId="20577"/>
        <pc:sldMkLst>
          <pc:docMk/>
          <pc:sldMk cId="836370068" sldId="534"/>
        </pc:sldMkLst>
        <pc:spChg chg="mod">
          <ac:chgData name="Lydia White" userId="9bda86770c02e404" providerId="Windows Live" clId="Web-{7D58F251-582D-449C-A655-9B3398DD3819}" dt="2019-01-11T16:41:46.309" v="132" actId="1076"/>
          <ac:spMkLst>
            <pc:docMk/>
            <pc:sldMk cId="836370068" sldId="534"/>
            <ac:spMk id="14" creationId="{9B2157A2-3D3F-4EF2-A689-D4263CC86AAB}"/>
          </ac:spMkLst>
        </pc:spChg>
        <pc:spChg chg="mod">
          <ac:chgData name="Lydia White" userId="9bda86770c02e404" providerId="Windows Live" clId="Web-{7D58F251-582D-449C-A655-9B3398DD3819}" dt="2019-01-11T16:42:30.293" v="137" actId="20577"/>
          <ac:spMkLst>
            <pc:docMk/>
            <pc:sldMk cId="836370068" sldId="534"/>
            <ac:spMk id="21" creationId="{057BB3C2-BDAA-4FD0-9697-52DD4784903B}"/>
          </ac:spMkLst>
        </pc:spChg>
        <pc:picChg chg="del">
          <ac:chgData name="Lydia White" userId="9bda86770c02e404" providerId="Windows Live" clId="Web-{7D58F251-582D-449C-A655-9B3398DD3819}" dt="2019-01-11T16:41:24.152" v="128"/>
          <ac:picMkLst>
            <pc:docMk/>
            <pc:sldMk cId="836370068" sldId="534"/>
            <ac:picMk id="3" creationId="{585D3340-DDE4-462F-9406-C6193E021B12}"/>
          </ac:picMkLst>
        </pc:picChg>
        <pc:picChg chg="mod">
          <ac:chgData name="Lydia White" userId="9bda86770c02e404" providerId="Windows Live" clId="Web-{7D58F251-582D-449C-A655-9B3398DD3819}" dt="2019-01-11T16:41:39.668" v="131" actId="1076"/>
          <ac:picMkLst>
            <pc:docMk/>
            <pc:sldMk cId="836370068" sldId="534"/>
            <ac:picMk id="5" creationId="{3E3F5B96-DDEB-4380-84E6-5A4415ACEA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037E1-7DD7-4442-90F5-EFC5B14C7A3F}"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FB0F6-3E2E-43E7-86F7-EE928AF881A6}" type="slidenum">
              <a:rPr lang="en-US" smtClean="0"/>
              <a:t>‹#›</a:t>
            </a:fld>
            <a:endParaRPr lang="en-US"/>
          </a:p>
        </p:txBody>
      </p:sp>
    </p:spTree>
    <p:extLst>
      <p:ext uri="{BB962C8B-B14F-4D97-AF65-F5344CB8AC3E}">
        <p14:creationId xmlns:p14="http://schemas.microsoft.com/office/powerpoint/2010/main" val="346419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Who here has worked with AWS before?</a:t>
            </a:r>
          </a:p>
          <a:p>
            <a:r>
              <a:rPr lang="en-US">
                <a:cs typeface="Calibri"/>
              </a:rPr>
              <a:t>Who here has worked with AWS glue?</a:t>
            </a:r>
          </a:p>
          <a:p>
            <a:r>
              <a:rPr lang="en-US">
                <a:cs typeface="Calibri"/>
              </a:rPr>
              <a:t>This talk will be an introduction on AWS glue and </a:t>
            </a:r>
            <a:r>
              <a:rPr lang="en-US" err="1">
                <a:cs typeface="Calibri"/>
              </a:rPr>
              <a:t>it's</a:t>
            </a:r>
            <a:r>
              <a:rPr lang="en-US">
                <a:cs typeface="Calibri"/>
              </a:rPr>
              <a:t> associated services</a:t>
            </a:r>
          </a:p>
          <a:p>
            <a:r>
              <a:rPr lang="en-US">
                <a:cs typeface="Calibri"/>
              </a:rPr>
              <a:t>Disclaimer, we don't work for Amazon and aren't being paid by them. Just use their products</a:t>
            </a:r>
          </a:p>
        </p:txBody>
      </p:sp>
      <p:sp>
        <p:nvSpPr>
          <p:cNvPr id="4" name="Slide Number Placeholder 3"/>
          <p:cNvSpPr>
            <a:spLocks noGrp="1"/>
          </p:cNvSpPr>
          <p:nvPr>
            <p:ph type="sldNum" sz="quarter" idx="10"/>
          </p:nvPr>
        </p:nvSpPr>
        <p:spPr/>
        <p:txBody>
          <a:bodyPr/>
          <a:lstStyle/>
          <a:p>
            <a:fld id="{DC1FB0F6-3E2E-43E7-86F7-EE928AF881A6}" type="slidenum">
              <a:rPr lang="en-US" smtClean="0"/>
              <a:t>1</a:t>
            </a:fld>
            <a:endParaRPr lang="en-US"/>
          </a:p>
        </p:txBody>
      </p:sp>
    </p:spTree>
    <p:extLst>
      <p:ext uri="{BB962C8B-B14F-4D97-AF65-F5344CB8AC3E}">
        <p14:creationId xmlns:p14="http://schemas.microsoft.com/office/powerpoint/2010/main" val="3826725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16</a:t>
            </a:fld>
            <a:endParaRPr lang="en-US"/>
          </a:p>
        </p:txBody>
      </p:sp>
    </p:spTree>
    <p:extLst>
      <p:ext uri="{BB962C8B-B14F-4D97-AF65-F5344CB8AC3E}">
        <p14:creationId xmlns:p14="http://schemas.microsoft.com/office/powerpoint/2010/main" val="105950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18</a:t>
            </a:fld>
            <a:endParaRPr lang="en-US"/>
          </a:p>
        </p:txBody>
      </p:sp>
    </p:spTree>
    <p:extLst>
      <p:ext uri="{BB962C8B-B14F-4D97-AF65-F5344CB8AC3E}">
        <p14:creationId xmlns:p14="http://schemas.microsoft.com/office/powerpoint/2010/main" val="208094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20</a:t>
            </a:fld>
            <a:endParaRPr lang="en-US"/>
          </a:p>
        </p:txBody>
      </p:sp>
    </p:spTree>
    <p:extLst>
      <p:ext uri="{BB962C8B-B14F-4D97-AF65-F5344CB8AC3E}">
        <p14:creationId xmlns:p14="http://schemas.microsoft.com/office/powerpoint/2010/main" val="242189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28</a:t>
            </a:fld>
            <a:endParaRPr lang="en-US"/>
          </a:p>
        </p:txBody>
      </p:sp>
    </p:spTree>
    <p:extLst>
      <p:ext uri="{BB962C8B-B14F-4D97-AF65-F5344CB8AC3E}">
        <p14:creationId xmlns:p14="http://schemas.microsoft.com/office/powerpoint/2010/main" val="349366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32</a:t>
            </a:fld>
            <a:endParaRPr lang="en-US"/>
          </a:p>
        </p:txBody>
      </p:sp>
    </p:spTree>
    <p:extLst>
      <p:ext uri="{BB962C8B-B14F-4D97-AF65-F5344CB8AC3E}">
        <p14:creationId xmlns:p14="http://schemas.microsoft.com/office/powerpoint/2010/main" val="202970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private </a:t>
            </a:r>
            <a:r>
              <a:rPr lang="en-US" err="1"/>
              <a:t>ip</a:t>
            </a:r>
            <a:r>
              <a:rPr lang="en-US"/>
              <a:t> address for AWS Glue to access S3 data without exposing to the public</a:t>
            </a:r>
          </a:p>
        </p:txBody>
      </p:sp>
      <p:sp>
        <p:nvSpPr>
          <p:cNvPr id="4" name="Slide Number Placeholder 3"/>
          <p:cNvSpPr>
            <a:spLocks noGrp="1"/>
          </p:cNvSpPr>
          <p:nvPr>
            <p:ph type="sldNum" sz="quarter" idx="10"/>
          </p:nvPr>
        </p:nvSpPr>
        <p:spPr/>
        <p:txBody>
          <a:bodyPr/>
          <a:lstStyle/>
          <a:p>
            <a:fld id="{DC1FB0F6-3E2E-43E7-86F7-EE928AF881A6}" type="slidenum">
              <a:rPr lang="en-US" smtClean="0"/>
              <a:t>33</a:t>
            </a:fld>
            <a:endParaRPr lang="en-US"/>
          </a:p>
        </p:txBody>
      </p:sp>
    </p:spTree>
    <p:extLst>
      <p:ext uri="{BB962C8B-B14F-4D97-AF65-F5344CB8AC3E}">
        <p14:creationId xmlns:p14="http://schemas.microsoft.com/office/powerpoint/2010/main" val="2180252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To begin, we need to setup a connection to Redshift with Glue.</a:t>
            </a:r>
            <a:r>
              <a:rPr lang="en-US"/>
              <a:t> Reminder Redshift is a </a:t>
            </a:r>
            <a:r>
              <a:rPr lang="en-US" err="1"/>
              <a:t>datawarehouse</a:t>
            </a:r>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34</a:t>
            </a:fld>
            <a:endParaRPr lang="en-US"/>
          </a:p>
        </p:txBody>
      </p:sp>
    </p:spTree>
    <p:extLst>
      <p:ext uri="{BB962C8B-B14F-4D97-AF65-F5344CB8AC3E}">
        <p14:creationId xmlns:p14="http://schemas.microsoft.com/office/powerpoint/2010/main" val="248075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37</a:t>
            </a:fld>
            <a:endParaRPr lang="en-US"/>
          </a:p>
        </p:txBody>
      </p:sp>
    </p:spTree>
    <p:extLst>
      <p:ext uri="{BB962C8B-B14F-4D97-AF65-F5344CB8AC3E}">
        <p14:creationId xmlns:p14="http://schemas.microsoft.com/office/powerpoint/2010/main" val="366716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Timeout set to about 2 days initially</a:t>
            </a:r>
          </a:p>
        </p:txBody>
      </p:sp>
      <p:sp>
        <p:nvSpPr>
          <p:cNvPr id="4" name="Slide Number Placeholder 3"/>
          <p:cNvSpPr>
            <a:spLocks noGrp="1"/>
          </p:cNvSpPr>
          <p:nvPr>
            <p:ph type="sldNum" sz="quarter" idx="10"/>
          </p:nvPr>
        </p:nvSpPr>
        <p:spPr/>
        <p:txBody>
          <a:bodyPr/>
          <a:lstStyle/>
          <a:p>
            <a:fld id="{DC1FB0F6-3E2E-43E7-86F7-EE928AF881A6}" type="slidenum">
              <a:rPr lang="en-US" smtClean="0"/>
              <a:t>40</a:t>
            </a:fld>
            <a:endParaRPr lang="en-US"/>
          </a:p>
        </p:txBody>
      </p:sp>
    </p:spTree>
    <p:extLst>
      <p:ext uri="{BB962C8B-B14F-4D97-AF65-F5344CB8AC3E}">
        <p14:creationId xmlns:p14="http://schemas.microsoft.com/office/powerpoint/2010/main" val="330080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Timeout set to about 2 days initially</a:t>
            </a:r>
          </a:p>
        </p:txBody>
      </p:sp>
      <p:sp>
        <p:nvSpPr>
          <p:cNvPr id="4" name="Slide Number Placeholder 3"/>
          <p:cNvSpPr>
            <a:spLocks noGrp="1"/>
          </p:cNvSpPr>
          <p:nvPr>
            <p:ph type="sldNum" sz="quarter" idx="10"/>
          </p:nvPr>
        </p:nvSpPr>
        <p:spPr/>
        <p:txBody>
          <a:bodyPr/>
          <a:lstStyle/>
          <a:p>
            <a:fld id="{DC1FB0F6-3E2E-43E7-86F7-EE928AF881A6}" type="slidenum">
              <a:rPr lang="en-US" smtClean="0"/>
              <a:t>41</a:t>
            </a:fld>
            <a:endParaRPr lang="en-US"/>
          </a:p>
        </p:txBody>
      </p:sp>
    </p:spTree>
    <p:extLst>
      <p:ext uri="{BB962C8B-B14F-4D97-AF65-F5344CB8AC3E}">
        <p14:creationId xmlns:p14="http://schemas.microsoft.com/office/powerpoint/2010/main" val="366161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File ingestion process, where the data file will be used by glue among other </a:t>
            </a:r>
            <a:r>
              <a:rPr lang="en-US" err="1">
                <a:cs typeface="Calibri"/>
              </a:rPr>
              <a:t>aws</a:t>
            </a:r>
            <a:r>
              <a:rPr lang="en-US">
                <a:cs typeface="Calibri"/>
              </a:rPr>
              <a:t> services. </a:t>
            </a:r>
          </a:p>
          <a:p>
            <a:r>
              <a:rPr lang="en-US">
                <a:cs typeface="Calibri"/>
              </a:rPr>
              <a:t>Overview workflow and explain more later on</a:t>
            </a:r>
          </a:p>
        </p:txBody>
      </p:sp>
      <p:sp>
        <p:nvSpPr>
          <p:cNvPr id="4" name="Slide Number Placeholder 3"/>
          <p:cNvSpPr>
            <a:spLocks noGrp="1"/>
          </p:cNvSpPr>
          <p:nvPr>
            <p:ph type="sldNum" sz="quarter" idx="10"/>
          </p:nvPr>
        </p:nvSpPr>
        <p:spPr/>
        <p:txBody>
          <a:bodyPr/>
          <a:lstStyle/>
          <a:p>
            <a:fld id="{DC1FB0F6-3E2E-43E7-86F7-EE928AF881A6}" type="slidenum">
              <a:rPr lang="en-US" smtClean="0"/>
              <a:t>2</a:t>
            </a:fld>
            <a:endParaRPr lang="en-US"/>
          </a:p>
        </p:txBody>
      </p:sp>
    </p:spTree>
    <p:extLst>
      <p:ext uri="{BB962C8B-B14F-4D97-AF65-F5344CB8AC3E}">
        <p14:creationId xmlns:p14="http://schemas.microsoft.com/office/powerpoint/2010/main" val="452238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the Redshift connection setup before</a:t>
            </a:r>
          </a:p>
        </p:txBody>
      </p:sp>
      <p:sp>
        <p:nvSpPr>
          <p:cNvPr id="4" name="Slide Number Placeholder 3"/>
          <p:cNvSpPr>
            <a:spLocks noGrp="1"/>
          </p:cNvSpPr>
          <p:nvPr>
            <p:ph type="sldNum" sz="quarter" idx="10"/>
          </p:nvPr>
        </p:nvSpPr>
        <p:spPr/>
        <p:txBody>
          <a:bodyPr/>
          <a:lstStyle/>
          <a:p>
            <a:fld id="{DC1FB0F6-3E2E-43E7-86F7-EE928AF881A6}" type="slidenum">
              <a:rPr lang="en-US" smtClean="0"/>
              <a:t>42</a:t>
            </a:fld>
            <a:endParaRPr lang="en-US"/>
          </a:p>
        </p:txBody>
      </p:sp>
    </p:spTree>
    <p:extLst>
      <p:ext uri="{BB962C8B-B14F-4D97-AF65-F5344CB8AC3E}">
        <p14:creationId xmlns:p14="http://schemas.microsoft.com/office/powerpoint/2010/main" val="861378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code all comes pre-generated with the “empty 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AWS Glue uses </a:t>
            </a:r>
            <a:r>
              <a:rPr lang="en-US" err="1"/>
              <a:t>PySpark</a:t>
            </a:r>
            <a:r>
              <a:rPr lang="en-US"/>
              <a:t> which is python for Apache Spark. Spark is an analytics engine for large scale data processing.</a:t>
            </a:r>
          </a:p>
        </p:txBody>
      </p:sp>
      <p:sp>
        <p:nvSpPr>
          <p:cNvPr id="4" name="Slide Number Placeholder 3"/>
          <p:cNvSpPr>
            <a:spLocks noGrp="1"/>
          </p:cNvSpPr>
          <p:nvPr>
            <p:ph type="sldNum" sz="quarter" idx="10"/>
          </p:nvPr>
        </p:nvSpPr>
        <p:spPr/>
        <p:txBody>
          <a:bodyPr/>
          <a:lstStyle/>
          <a:p>
            <a:fld id="{DC1FB0F6-3E2E-43E7-86F7-EE928AF881A6}" type="slidenum">
              <a:rPr lang="en-US" smtClean="0"/>
              <a:t>44</a:t>
            </a:fld>
            <a:endParaRPr lang="en-US"/>
          </a:p>
        </p:txBody>
      </p:sp>
    </p:spTree>
    <p:extLst>
      <p:ext uri="{BB962C8B-B14F-4D97-AF65-F5344CB8AC3E}">
        <p14:creationId xmlns:p14="http://schemas.microsoft.com/office/powerpoint/2010/main" val="872364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45</a:t>
            </a:fld>
            <a:endParaRPr lang="en-US"/>
          </a:p>
        </p:txBody>
      </p:sp>
    </p:spTree>
    <p:extLst>
      <p:ext uri="{BB962C8B-B14F-4D97-AF65-F5344CB8AC3E}">
        <p14:creationId xmlns:p14="http://schemas.microsoft.com/office/powerpoint/2010/main" val="2477448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Dynamic Frame is Glue’s version of a table. It is designed to work with Spark’s Data Frame, which is Spark’s version of a table.</a:t>
            </a:r>
          </a:p>
        </p:txBody>
      </p:sp>
      <p:sp>
        <p:nvSpPr>
          <p:cNvPr id="4" name="Slide Number Placeholder 3"/>
          <p:cNvSpPr>
            <a:spLocks noGrp="1"/>
          </p:cNvSpPr>
          <p:nvPr>
            <p:ph type="sldNum" sz="quarter" idx="10"/>
          </p:nvPr>
        </p:nvSpPr>
        <p:spPr/>
        <p:txBody>
          <a:bodyPr/>
          <a:lstStyle/>
          <a:p>
            <a:fld id="{DC1FB0F6-3E2E-43E7-86F7-EE928AF881A6}" type="slidenum">
              <a:rPr lang="en-US" smtClean="0"/>
              <a:t>46</a:t>
            </a:fld>
            <a:endParaRPr lang="en-US"/>
          </a:p>
        </p:txBody>
      </p:sp>
    </p:spTree>
    <p:extLst>
      <p:ext uri="{BB962C8B-B14F-4D97-AF65-F5344CB8AC3E}">
        <p14:creationId xmlns:p14="http://schemas.microsoft.com/office/powerpoint/2010/main" val="408728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Glue Dynamic Frame, </a:t>
            </a:r>
            <a:r>
              <a:rPr lang="en-US" err="1"/>
              <a:t>Pyspark</a:t>
            </a:r>
            <a:r>
              <a:rPr lang="en-US"/>
              <a:t> Data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err="1"/>
              <a:t>DynamicFrame</a:t>
            </a:r>
            <a:r>
              <a:rPr lang="en-US"/>
              <a:t> needs to be changed in to a </a:t>
            </a:r>
            <a:r>
              <a:rPr lang="en-US" err="1"/>
              <a:t>dataframe</a:t>
            </a:r>
            <a:r>
              <a:rPr lang="en-US"/>
              <a:t> in order for </a:t>
            </a:r>
            <a:r>
              <a:rPr lang="en-US" err="1"/>
              <a:t>Pyspark</a:t>
            </a:r>
            <a:r>
              <a:rPr lang="en-US"/>
              <a:t> to be able to do transformations on it. Dynamic Frame is Glue’s version of a table. It is designed to work with Spark’s Data Frame, which is Spark’s version of a table.</a:t>
            </a:r>
          </a:p>
          <a:p>
            <a:endParaRPr lang="en-US"/>
          </a:p>
          <a:p>
            <a:r>
              <a:rPr lang="en-US"/>
              <a:t>Transformations: </a:t>
            </a:r>
          </a:p>
          <a:p>
            <a:r>
              <a:rPr lang="en-US"/>
              <a:t>“quarter” column is using a split to remove the year from the quarter column which initially has “quarter year”</a:t>
            </a:r>
          </a:p>
          <a:p>
            <a:endParaRPr lang="en-US"/>
          </a:p>
          <a:p>
            <a:r>
              <a:rPr lang="en-US"/>
              <a:t>Creating “profit“ column with a calculation of “revenue” multiplied with “</a:t>
            </a:r>
            <a:r>
              <a:rPr lang="en-US" err="1"/>
              <a:t>gross_margin</a:t>
            </a:r>
            <a:r>
              <a:rPr lang="en-US"/>
              <a:t>”</a:t>
            </a:r>
          </a:p>
          <a:p>
            <a:r>
              <a:rPr lang="en-US"/>
              <a:t>Creating “timestamp” column with current date</a:t>
            </a:r>
          </a:p>
        </p:txBody>
      </p:sp>
      <p:sp>
        <p:nvSpPr>
          <p:cNvPr id="4" name="Slide Number Placeholder 3"/>
          <p:cNvSpPr>
            <a:spLocks noGrp="1"/>
          </p:cNvSpPr>
          <p:nvPr>
            <p:ph type="sldNum" sz="quarter" idx="10"/>
          </p:nvPr>
        </p:nvSpPr>
        <p:spPr/>
        <p:txBody>
          <a:bodyPr/>
          <a:lstStyle/>
          <a:p>
            <a:fld id="{DC1FB0F6-3E2E-43E7-86F7-EE928AF881A6}" type="slidenum">
              <a:rPr lang="en-US" smtClean="0"/>
              <a:t>47</a:t>
            </a:fld>
            <a:endParaRPr lang="en-US"/>
          </a:p>
        </p:txBody>
      </p:sp>
    </p:spTree>
    <p:extLst>
      <p:ext uri="{BB962C8B-B14F-4D97-AF65-F5344CB8AC3E}">
        <p14:creationId xmlns:p14="http://schemas.microsoft.com/office/powerpoint/2010/main" val="467133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Mapping out AWS Glue Data in the Dynamic Frame to columns in Redshift</a:t>
            </a:r>
          </a:p>
          <a:p>
            <a:r>
              <a:rPr lang="en-US"/>
              <a:t>Column name and type in Glue maps out to what column name and type will be in Redshift</a:t>
            </a:r>
          </a:p>
        </p:txBody>
      </p:sp>
      <p:sp>
        <p:nvSpPr>
          <p:cNvPr id="4" name="Slide Number Placeholder 3"/>
          <p:cNvSpPr>
            <a:spLocks noGrp="1"/>
          </p:cNvSpPr>
          <p:nvPr>
            <p:ph type="sldNum" sz="quarter" idx="10"/>
          </p:nvPr>
        </p:nvSpPr>
        <p:spPr/>
        <p:txBody>
          <a:bodyPr/>
          <a:lstStyle/>
          <a:p>
            <a:fld id="{DC1FB0F6-3E2E-43E7-86F7-EE928AF881A6}" type="slidenum">
              <a:rPr lang="en-US" smtClean="0"/>
              <a:t>48</a:t>
            </a:fld>
            <a:endParaRPr lang="en-US"/>
          </a:p>
        </p:txBody>
      </p:sp>
    </p:spTree>
    <p:extLst>
      <p:ext uri="{BB962C8B-B14F-4D97-AF65-F5344CB8AC3E}">
        <p14:creationId xmlns:p14="http://schemas.microsoft.com/office/powerpoint/2010/main" val="3240444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a:t>
            </a:r>
            <a:r>
              <a:rPr lang="en-US" err="1"/>
              <a:t>datasink</a:t>
            </a:r>
            <a:r>
              <a:rPr lang="en-US"/>
              <a:t> to connect with Redshift and load the data</a:t>
            </a:r>
          </a:p>
          <a:p>
            <a:r>
              <a:rPr lang="en-US"/>
              <a:t>Using parameters set from before to connect to the correct Redshift database, schema and table.</a:t>
            </a:r>
          </a:p>
        </p:txBody>
      </p:sp>
      <p:sp>
        <p:nvSpPr>
          <p:cNvPr id="4" name="Slide Number Placeholder 3"/>
          <p:cNvSpPr>
            <a:spLocks noGrp="1"/>
          </p:cNvSpPr>
          <p:nvPr>
            <p:ph type="sldNum" sz="quarter" idx="10"/>
          </p:nvPr>
        </p:nvSpPr>
        <p:spPr/>
        <p:txBody>
          <a:bodyPr/>
          <a:lstStyle/>
          <a:p>
            <a:fld id="{DC1FB0F6-3E2E-43E7-86F7-EE928AF881A6}" type="slidenum">
              <a:rPr lang="en-US" smtClean="0"/>
              <a:t>49</a:t>
            </a:fld>
            <a:endParaRPr lang="en-US"/>
          </a:p>
        </p:txBody>
      </p:sp>
    </p:spTree>
    <p:extLst>
      <p:ext uri="{BB962C8B-B14F-4D97-AF65-F5344CB8AC3E}">
        <p14:creationId xmlns:p14="http://schemas.microsoft.com/office/powerpoint/2010/main" val="187404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51</a:t>
            </a:fld>
            <a:endParaRPr lang="en-US"/>
          </a:p>
        </p:txBody>
      </p:sp>
    </p:spTree>
    <p:extLst>
      <p:ext uri="{BB962C8B-B14F-4D97-AF65-F5344CB8AC3E}">
        <p14:creationId xmlns:p14="http://schemas.microsoft.com/office/powerpoint/2010/main" val="914237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the name of the glue job is hardcoded in the lambda. It would be better if it could run different glue jobs based on the file. We could store that information 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325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is glue. </a:t>
            </a:r>
          </a:p>
        </p:txBody>
      </p:sp>
      <p:sp>
        <p:nvSpPr>
          <p:cNvPr id="4" name="Slide Number Placeholder 3"/>
          <p:cNvSpPr>
            <a:spLocks noGrp="1"/>
          </p:cNvSpPr>
          <p:nvPr>
            <p:ph type="sldNum" sz="quarter" idx="5"/>
          </p:nvPr>
        </p:nvSpPr>
        <p:spPr/>
        <p:txBody>
          <a:bodyPr/>
          <a:lstStyle/>
          <a:p>
            <a:fld id="{DC1FB0F6-3E2E-43E7-86F7-EE928AF881A6}" type="slidenum">
              <a:rPr lang="en-US" smtClean="0"/>
              <a:t>3</a:t>
            </a:fld>
            <a:endParaRPr lang="en-US"/>
          </a:p>
        </p:txBody>
      </p:sp>
    </p:spTree>
    <p:extLst>
      <p:ext uri="{BB962C8B-B14F-4D97-AF65-F5344CB8AC3E}">
        <p14:creationId xmlns:p14="http://schemas.microsoft.com/office/powerpoint/2010/main" val="3604910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951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740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 policies, we can select “Attach policies” and search through the AWS managed polices for the one we want. In this case, we want the DynamoDB Read Only Access. For the glue permission, there isn’t a managed policy that fits what we need, so we can add an inline policy instead. We only need to allow one action, called </a:t>
            </a:r>
            <a:r>
              <a:rPr lang="en-US" err="1"/>
              <a:t>StartJobRun</a:t>
            </a:r>
            <a:r>
              <a:rPr lang="en-US"/>
              <a:t>. Now, our lambda will be able to access the DynamoDB table and start the Glue job.</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844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62</a:t>
            </a:fld>
            <a:endParaRPr lang="en-US"/>
          </a:p>
        </p:txBody>
      </p:sp>
    </p:spTree>
    <p:extLst>
      <p:ext uri="{BB962C8B-B14F-4D97-AF65-F5344CB8AC3E}">
        <p14:creationId xmlns:p14="http://schemas.microsoft.com/office/powerpoint/2010/main" val="612600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Tableau</a:t>
            </a:r>
          </a:p>
        </p:txBody>
      </p:sp>
      <p:sp>
        <p:nvSpPr>
          <p:cNvPr id="4" name="Slide Number Placeholder 3"/>
          <p:cNvSpPr>
            <a:spLocks noGrp="1"/>
          </p:cNvSpPr>
          <p:nvPr>
            <p:ph type="sldNum" sz="quarter" idx="5"/>
          </p:nvPr>
        </p:nvSpPr>
        <p:spPr/>
        <p:txBody>
          <a:bodyPr/>
          <a:lstStyle/>
          <a:p>
            <a:fld id="{DC1FB0F6-3E2E-43E7-86F7-EE928AF881A6}" type="slidenum">
              <a:rPr lang="en-US" smtClean="0"/>
              <a:t>63</a:t>
            </a:fld>
            <a:endParaRPr lang="en-US"/>
          </a:p>
        </p:txBody>
      </p:sp>
    </p:spTree>
    <p:extLst>
      <p:ext uri="{BB962C8B-B14F-4D97-AF65-F5344CB8AC3E}">
        <p14:creationId xmlns:p14="http://schemas.microsoft.com/office/powerpoint/2010/main" val="1042165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68</a:t>
            </a:fld>
            <a:endParaRPr lang="en-US"/>
          </a:p>
        </p:txBody>
      </p:sp>
    </p:spTree>
    <p:extLst>
      <p:ext uri="{BB962C8B-B14F-4D97-AF65-F5344CB8AC3E}">
        <p14:creationId xmlns:p14="http://schemas.microsoft.com/office/powerpoint/2010/main" val="30868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find the full workshop presentation at this git repository if you want to work on it on your own later on.</a:t>
            </a:r>
            <a:endParaRPr lang="en-US">
              <a:cs typeface="Calibri"/>
            </a:endParaRPr>
          </a:p>
          <a:p>
            <a:r>
              <a:rPr lang="en-US">
                <a:cs typeface="Calibri"/>
              </a:rPr>
              <a:t>Reminder, you will need to remember to delete any resources that AWS bills you for after you're finished.</a:t>
            </a:r>
          </a:p>
          <a:p>
            <a:r>
              <a:rPr lang="en-US">
                <a:cs typeface="Calibri"/>
              </a:rPr>
              <a:t>Cost is about $5?</a:t>
            </a:r>
          </a:p>
          <a:p>
            <a:r>
              <a:rPr lang="en-US">
                <a:cs typeface="Calibri"/>
              </a:rPr>
              <a:t>If you have any questions please feel free to reach out to either of us afterwards.</a:t>
            </a:r>
          </a:p>
        </p:txBody>
      </p:sp>
      <p:sp>
        <p:nvSpPr>
          <p:cNvPr id="4" name="Slide Number Placeholder 3"/>
          <p:cNvSpPr>
            <a:spLocks noGrp="1"/>
          </p:cNvSpPr>
          <p:nvPr>
            <p:ph type="sldNum" sz="quarter" idx="10"/>
          </p:nvPr>
        </p:nvSpPr>
        <p:spPr/>
        <p:txBody>
          <a:bodyPr/>
          <a:lstStyle/>
          <a:p>
            <a:fld id="{DC1FB0F6-3E2E-43E7-86F7-EE928AF881A6}" type="slidenum">
              <a:rPr lang="en-US" smtClean="0"/>
              <a:t>72</a:t>
            </a:fld>
            <a:endParaRPr lang="en-US"/>
          </a:p>
        </p:txBody>
      </p:sp>
    </p:spTree>
    <p:extLst>
      <p:ext uri="{BB962C8B-B14F-4D97-AF65-F5344CB8AC3E}">
        <p14:creationId xmlns:p14="http://schemas.microsoft.com/office/powerpoint/2010/main" val="338668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Glue is an Amazon Web Services tool. Made available a couple year ago.</a:t>
            </a:r>
          </a:p>
          <a:p>
            <a:r>
              <a:rPr lang="en-US">
                <a:cs typeface="Calibri"/>
              </a:rPr>
              <a:t>(ETL explained in next slide)</a:t>
            </a:r>
          </a:p>
          <a:p>
            <a:r>
              <a:rPr lang="en-US">
                <a:cs typeface="Calibri"/>
              </a:rPr>
              <a:t>Prepare data for business analytics or business intelligence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2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Database functions/process of moving data from one data source to another.</a:t>
            </a:r>
          </a:p>
          <a:p>
            <a:r>
              <a:rPr lang="en-US">
                <a:cs typeface="Calibri"/>
              </a:rPr>
              <a:t>Extract-files database, or even Business intelligence Reporting tool</a:t>
            </a:r>
          </a:p>
          <a:p>
            <a:r>
              <a:rPr lang="en-US">
                <a:cs typeface="Calibri"/>
              </a:rPr>
              <a:t>Transform- modify data to fit needs</a:t>
            </a:r>
          </a:p>
          <a:p>
            <a:r>
              <a:rPr lang="en-US">
                <a:cs typeface="Calibri"/>
              </a:rPr>
              <a:t>Load-in to your datawarehouse</a:t>
            </a:r>
          </a:p>
        </p:txBody>
      </p:sp>
      <p:sp>
        <p:nvSpPr>
          <p:cNvPr id="4" name="Slide Number Placeholder 3"/>
          <p:cNvSpPr>
            <a:spLocks noGrp="1"/>
          </p:cNvSpPr>
          <p:nvPr>
            <p:ph type="sldNum" sz="quarter" idx="5"/>
          </p:nvPr>
        </p:nvSpPr>
        <p:spPr/>
        <p:txBody>
          <a:bodyPr/>
          <a:lstStyle/>
          <a:p>
            <a:fld id="{DC1FB0F6-3E2E-43E7-86F7-EE928AF881A6}" type="slidenum">
              <a:rPr lang="en-US" smtClean="0"/>
              <a:t>5</a:t>
            </a:fld>
            <a:endParaRPr lang="en-US"/>
          </a:p>
        </p:txBody>
      </p:sp>
    </p:spTree>
    <p:extLst>
      <p:ext uri="{BB962C8B-B14F-4D97-AF65-F5344CB8AC3E}">
        <p14:creationId xmlns:p14="http://schemas.microsoft.com/office/powerpoint/2010/main" val="57591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Remove year from quarter since there's already a year column</a:t>
            </a:r>
          </a:p>
          <a:p>
            <a:r>
              <a:rPr lang="en-US">
                <a:cs typeface="Calibri"/>
              </a:rPr>
              <a:t>Add a profit column from revenue * quantity</a:t>
            </a:r>
          </a:p>
          <a:p>
            <a:r>
              <a:rPr lang="en-US">
                <a:cs typeface="Calibri"/>
              </a:rPr>
              <a:t>Add a current data column to show when the data was loaded</a:t>
            </a:r>
          </a:p>
        </p:txBody>
      </p:sp>
      <p:sp>
        <p:nvSpPr>
          <p:cNvPr id="4" name="Slide Number Placeholder 3"/>
          <p:cNvSpPr>
            <a:spLocks noGrp="1"/>
          </p:cNvSpPr>
          <p:nvPr>
            <p:ph type="sldNum" sz="quarter" idx="5"/>
          </p:nvPr>
        </p:nvSpPr>
        <p:spPr/>
        <p:txBody>
          <a:bodyPr/>
          <a:lstStyle/>
          <a:p>
            <a:fld id="{DC1FB0F6-3E2E-43E7-86F7-EE928AF881A6}" type="slidenum">
              <a:rPr lang="en-US" smtClean="0"/>
              <a:t>6</a:t>
            </a:fld>
            <a:endParaRPr lang="en-US"/>
          </a:p>
        </p:txBody>
      </p:sp>
    </p:spTree>
    <p:extLst>
      <p:ext uri="{BB962C8B-B14F-4D97-AF65-F5344CB8AC3E}">
        <p14:creationId xmlns:p14="http://schemas.microsoft.com/office/powerpoint/2010/main" val="358112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Serverless- companies don't need to pay to house on premise servers 24/7. "Rent out" Amazon's servers as needed</a:t>
            </a:r>
          </a:p>
          <a:p>
            <a:r>
              <a:rPr lang="en-US">
                <a:cs typeface="Calibri"/>
              </a:rPr>
              <a:t>Easily scalable- increase or decrease storage as needed</a:t>
            </a:r>
          </a:p>
          <a:p>
            <a:r>
              <a:rPr lang="en-US">
                <a:cs typeface="Calibri"/>
              </a:rPr>
              <a:t>Cost Effective- because only paying for what you use, it saves $. Other ETL services charge hourly or yearly</a:t>
            </a:r>
          </a:p>
          <a:p>
            <a:r>
              <a:rPr lang="en-US">
                <a:cs typeface="Calibri"/>
              </a:rPr>
              <a:t>Dpu data processing unit???</a:t>
            </a:r>
          </a:p>
          <a:p>
            <a:r>
              <a:rPr lang="en-US">
                <a:cs typeface="Calibri"/>
              </a:rPr>
              <a:t>Easy integration because all the services used are aws services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09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Hadoop you need to buy storage before hand</a:t>
            </a:r>
          </a:p>
          <a:p>
            <a:endParaRPr lang="en-US">
              <a:cs typeface="Calibri"/>
            </a:endParaRPr>
          </a:p>
          <a:p>
            <a:r>
              <a:rPr lang="en-US">
                <a:cs typeface="Calibri"/>
              </a:rPr>
              <a:t>Hadoop has challenges handling many small files??? It is better at handling </a:t>
            </a:r>
          </a:p>
          <a:p>
            <a:endParaRPr lang="en-US">
              <a:cs typeface="Calibri"/>
            </a:endParaRPr>
          </a:p>
          <a:p>
            <a:r>
              <a:rPr lang="en-US">
                <a:cs typeface="Calibri"/>
              </a:rPr>
              <a:t>ELT – extract and load everything in to a data warehouse first. And then transform as needed.</a:t>
            </a:r>
            <a:endParaRPr lang="en-US"/>
          </a:p>
          <a:p>
            <a:r>
              <a:rPr lang="en-US">
                <a:cs typeface="Calibri"/>
              </a:rPr>
              <a:t>With aws, you can actually set up services to do either ETL or ELT based on your needs.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57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1FB0F6-3E2E-43E7-86F7-EE928AF881A6}" type="slidenum">
              <a:rPr lang="en-US" smtClean="0"/>
              <a:t>10</a:t>
            </a:fld>
            <a:endParaRPr lang="en-US"/>
          </a:p>
        </p:txBody>
      </p:sp>
    </p:spTree>
    <p:extLst>
      <p:ext uri="{BB962C8B-B14F-4D97-AF65-F5344CB8AC3E}">
        <p14:creationId xmlns:p14="http://schemas.microsoft.com/office/powerpoint/2010/main" val="15108634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1EF46A8-17E7-43D5-94A5-DC9EF941952B}"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40976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EF46A8-17E7-43D5-94A5-DC9EF941952B}"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78573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EF46A8-17E7-43D5-94A5-DC9EF941952B}"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16483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EF46A8-17E7-43D5-94A5-DC9EF941952B}"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024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1EF46A8-17E7-43D5-94A5-DC9EF941952B}" type="datetimeFigureOut">
              <a:rPr lang="en-US" smtClean="0"/>
              <a:t>1/11/2019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383504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EF46A8-17E7-43D5-94A5-DC9EF941952B}"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3560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EF46A8-17E7-43D5-94A5-DC9EF941952B}"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7870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EF46A8-17E7-43D5-94A5-DC9EF941952B}"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24832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F46A8-17E7-43D5-94A5-DC9EF941952B}"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65639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428755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1/11/2019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66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95BED33-0ACB-49A8-92EF-1C9F666A4447}" type="datetimeFigureOut">
              <a:rPr lang="en-US" smtClean="0"/>
              <a:t>1/11/2019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A97FA4-FBBB-41D2-B83C-09DCFADFAF0D}" type="slidenum">
              <a:rPr lang="en-US" smtClean="0"/>
              <a:t>‹#›</a:t>
            </a:fld>
            <a:endParaRPr lang="en-US"/>
          </a:p>
        </p:txBody>
      </p:sp>
    </p:spTree>
    <p:extLst>
      <p:ext uri="{BB962C8B-B14F-4D97-AF65-F5344CB8AC3E}">
        <p14:creationId xmlns:p14="http://schemas.microsoft.com/office/powerpoint/2010/main" val="20449932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23.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9.png"/><Relationship Id="rId5" Type="http://schemas.openxmlformats.org/officeDocument/2006/relationships/image" Target="../media/image11.jpe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png"/><Relationship Id="rId1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5.PNG"/><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databricks.com/blog/2017/05/31/top-5-reasons-for-choosing-s3-over-hdfs.html" TargetMode="External"/><Relationship Id="rId3" Type="http://schemas.openxmlformats.org/officeDocument/2006/relationships/hyperlink" Target="https://aws.amazon.com/glue/" TargetMode="External"/><Relationship Id="rId7" Type="http://schemas.openxmlformats.org/officeDocument/2006/relationships/hyperlink" Target="https://www.trustradius.com/compare-products/amazon-web-services-vs-hadoop" TargetMode="External"/><Relationship Id="rId2" Type="http://schemas.openxmlformats.org/officeDocument/2006/relationships/hyperlink" Target="https://aws.amazon.com/documentation/" TargetMode="External"/><Relationship Id="rId1" Type="http://schemas.openxmlformats.org/officeDocument/2006/relationships/slideLayout" Target="../slideLayouts/slideLayout2.xml"/><Relationship Id="rId6" Type="http://schemas.openxmlformats.org/officeDocument/2006/relationships/hyperlink" Target="https://aws.amazon.com/marketplace/pp/B010ED5YF8" TargetMode="External"/><Relationship Id="rId5" Type="http://schemas.openxmlformats.org/officeDocument/2006/relationships/hyperlink" Target="https://aws.amazon.com/glue/pricing/" TargetMode="External"/><Relationship Id="rId4" Type="http://schemas.openxmlformats.org/officeDocument/2006/relationships/hyperlink" Target="https://aws.amazon.com/marketplace/pp/B0752DY9DV?qid=1534179668153&amp;sr=0-1&amp;ref_=srh_res_product_title" TargetMode="External"/><Relationship Id="rId9" Type="http://schemas.openxmlformats.org/officeDocument/2006/relationships/hyperlink" Target="https://data-flair.training/blogs/13-limitations-of-hadoop/"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mailto:lwhite@manifestcorp.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mailto:jzhang@manifestcorp.com" TargetMode="External"/><Relationship Id="rId5" Type="http://schemas.openxmlformats.org/officeDocument/2006/relationships/hyperlink" Target="https://github.com/jackdsilverman/aws-glue-tutorial" TargetMode="External"/><Relationship Id="rId4" Type="http://schemas.openxmlformats.org/officeDocument/2006/relationships/hyperlink" Target="http://tutorial/blob/master/glue-tutorial.ppt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07/relationships/hdphoto" Target="../media/hdphoto2.wdp"/><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C2A6-F9A4-4921-9422-2502D568F0C8}"/>
              </a:ext>
            </a:extLst>
          </p:cNvPr>
          <p:cNvSpPr>
            <a:spLocks noGrp="1"/>
          </p:cNvSpPr>
          <p:nvPr>
            <p:ph type="ctrTitle"/>
          </p:nvPr>
        </p:nvSpPr>
        <p:spPr>
          <a:xfrm>
            <a:off x="1051560" y="1432223"/>
            <a:ext cx="9966960" cy="3035808"/>
          </a:xfrm>
        </p:spPr>
        <p:txBody>
          <a:bodyPr/>
          <a:lstStyle/>
          <a:p>
            <a:br>
              <a:rPr lang="en-US"/>
            </a:br>
            <a:r>
              <a:rPr lang="en-US"/>
              <a:t>Arts &amp; Crafts </a:t>
            </a:r>
            <a:br>
              <a:rPr lang="en-US"/>
            </a:br>
            <a:r>
              <a:rPr lang="en-US"/>
              <a:t>with AWS Glue</a:t>
            </a:r>
            <a:br>
              <a:rPr lang="en-US"/>
            </a:br>
            <a:r>
              <a:rPr lang="en-US"/>
              <a:t> </a:t>
            </a:r>
          </a:p>
        </p:txBody>
      </p:sp>
      <p:sp>
        <p:nvSpPr>
          <p:cNvPr id="3" name="Subtitle 2">
            <a:extLst>
              <a:ext uri="{FF2B5EF4-FFF2-40B4-BE49-F238E27FC236}">
                <a16:creationId xmlns:a16="http://schemas.microsoft.com/office/drawing/2014/main" id="{4B51D8FD-062E-4211-B6D6-D0126E87109A}"/>
              </a:ext>
            </a:extLst>
          </p:cNvPr>
          <p:cNvSpPr>
            <a:spLocks noGrp="1"/>
          </p:cNvSpPr>
          <p:nvPr>
            <p:ph type="subTitle" idx="1"/>
          </p:nvPr>
        </p:nvSpPr>
        <p:spPr/>
        <p:txBody>
          <a:bodyPr vert="horz" lIns="91440" tIns="45720" rIns="91440" bIns="45720" rtlCol="0" anchor="t">
            <a:normAutofit/>
          </a:bodyPr>
          <a:lstStyle/>
          <a:p>
            <a:r>
              <a:rPr lang="en-US"/>
              <a:t>Lydia White and James Zhang</a:t>
            </a:r>
          </a:p>
        </p:txBody>
      </p:sp>
    </p:spTree>
    <p:extLst>
      <p:ext uri="{BB962C8B-B14F-4D97-AF65-F5344CB8AC3E}">
        <p14:creationId xmlns:p14="http://schemas.microsoft.com/office/powerpoint/2010/main" val="184637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28" name="Rectangle 27">
            <a:extLst>
              <a:ext uri="{FF2B5EF4-FFF2-40B4-BE49-F238E27FC236}">
                <a16:creationId xmlns:a16="http://schemas.microsoft.com/office/drawing/2014/main" id="{357A5DAF-C57B-450C-9D19-98F6BA6A4248}"/>
              </a:ext>
            </a:extLst>
          </p:cNvPr>
          <p:cNvSpPr/>
          <p:nvPr/>
        </p:nvSpPr>
        <p:spPr>
          <a:xfrm>
            <a:off x="6991351" y="2517441"/>
            <a:ext cx="947136" cy="10588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A105138-4C8E-4C63-AC9A-E4DDE16DF856}"/>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31" name="Connector: Elbow 30">
            <a:extLst>
              <a:ext uri="{FF2B5EF4-FFF2-40B4-BE49-F238E27FC236}">
                <a16:creationId xmlns:a16="http://schemas.microsoft.com/office/drawing/2014/main" id="{1503EA99-720B-4E40-8071-0A0DF628CCC2}"/>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6E4CDE-145E-46C9-BA42-7961EA51DA9B}"/>
              </a:ext>
            </a:extLst>
          </p:cNvPr>
          <p:cNvSpPr txBox="1"/>
          <p:nvPr/>
        </p:nvSpPr>
        <p:spPr>
          <a:xfrm>
            <a:off x="440267" y="1004340"/>
            <a:ext cx="5565422" cy="369332"/>
          </a:xfrm>
          <a:prstGeom prst="rect">
            <a:avLst/>
          </a:prstGeom>
          <a:noFill/>
        </p:spPr>
        <p:txBody>
          <a:bodyPr wrap="square" rtlCol="0">
            <a:spAutoFit/>
          </a:bodyPr>
          <a:lstStyle/>
          <a:p>
            <a:pPr lvl="1"/>
            <a:r>
              <a:rPr lang="en-US" b="1"/>
              <a:t> Create AWS Data Warehouse</a:t>
            </a:r>
          </a:p>
        </p:txBody>
      </p:sp>
      <p:pic>
        <p:nvPicPr>
          <p:cNvPr id="34" name="Picture 33">
            <a:extLst>
              <a:ext uri="{FF2B5EF4-FFF2-40B4-BE49-F238E27FC236}">
                <a16:creationId xmlns:a16="http://schemas.microsoft.com/office/drawing/2014/main" id="{14A9144F-3362-47CA-9C28-540C3F3759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sp>
        <p:nvSpPr>
          <p:cNvPr id="36" name="TextBox 35">
            <a:extLst>
              <a:ext uri="{FF2B5EF4-FFF2-40B4-BE49-F238E27FC236}">
                <a16:creationId xmlns:a16="http://schemas.microsoft.com/office/drawing/2014/main" id="{A9814346-F22F-4F31-BB49-6DB6DEE8C377}"/>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8" name="Straight Arrow Connector 37">
            <a:extLst>
              <a:ext uri="{FF2B5EF4-FFF2-40B4-BE49-F238E27FC236}">
                <a16:creationId xmlns:a16="http://schemas.microsoft.com/office/drawing/2014/main" id="{05546022-D644-4B91-A3C4-81848F9517B0}"/>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0" name="L-Shape 39">
            <a:extLst>
              <a:ext uri="{FF2B5EF4-FFF2-40B4-BE49-F238E27FC236}">
                <a16:creationId xmlns:a16="http://schemas.microsoft.com/office/drawing/2014/main" id="{8E57929D-54E4-4BD0-B8B0-F00DA6237295}"/>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74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ACFFBF-A1B2-411B-8DC0-4C69C568B813}"/>
              </a:ext>
            </a:extLst>
          </p:cNvPr>
          <p:cNvPicPr>
            <a:picLocks noChangeAspect="1"/>
          </p:cNvPicPr>
          <p:nvPr/>
        </p:nvPicPr>
        <p:blipFill>
          <a:blip r:embed="rId2"/>
          <a:stretch>
            <a:fillRect/>
          </a:stretch>
        </p:blipFill>
        <p:spPr>
          <a:xfrm>
            <a:off x="821796" y="1433894"/>
            <a:ext cx="10239375" cy="5210175"/>
          </a:xfrm>
          <a:prstGeom prst="rect">
            <a:avLst/>
          </a:prstGeom>
          <a:ln>
            <a:solidFill>
              <a:schemeClr val="tx1"/>
            </a:solidFill>
          </a:ln>
        </p:spPr>
      </p:pic>
      <p:sp>
        <p:nvSpPr>
          <p:cNvPr id="6" name="TextBox 5">
            <a:extLst>
              <a:ext uri="{FF2B5EF4-FFF2-40B4-BE49-F238E27FC236}">
                <a16:creationId xmlns:a16="http://schemas.microsoft.com/office/drawing/2014/main" id="{65A72F51-5AC6-45F3-9727-455211DCFB8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7" name="Connector: Elbow 6">
            <a:extLst>
              <a:ext uri="{FF2B5EF4-FFF2-40B4-BE49-F238E27FC236}">
                <a16:creationId xmlns:a16="http://schemas.microsoft.com/office/drawing/2014/main" id="{DCC36A8A-D893-4190-865E-D2A33CAA7F9F}"/>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905B64-FA4F-4C3E-BE91-83FA31FFEC62}"/>
              </a:ext>
            </a:extLst>
          </p:cNvPr>
          <p:cNvSpPr txBox="1"/>
          <p:nvPr/>
        </p:nvSpPr>
        <p:spPr>
          <a:xfrm>
            <a:off x="440267" y="1004340"/>
            <a:ext cx="5565422" cy="369332"/>
          </a:xfrm>
          <a:prstGeom prst="rect">
            <a:avLst/>
          </a:prstGeom>
          <a:noFill/>
        </p:spPr>
        <p:txBody>
          <a:bodyPr wrap="square" rtlCol="0">
            <a:spAutoFit/>
          </a:bodyPr>
          <a:lstStyle/>
          <a:p>
            <a:pPr lvl="1"/>
            <a:r>
              <a:rPr lang="en-US" b="1"/>
              <a:t> Create AWS Data Warehouse</a:t>
            </a:r>
          </a:p>
        </p:txBody>
      </p:sp>
      <p:sp>
        <p:nvSpPr>
          <p:cNvPr id="10" name="Oval 9">
            <a:extLst>
              <a:ext uri="{FF2B5EF4-FFF2-40B4-BE49-F238E27FC236}">
                <a16:creationId xmlns:a16="http://schemas.microsoft.com/office/drawing/2014/main" id="{A3310405-BF4E-4E95-9226-5E630A17EB2C}"/>
              </a:ext>
            </a:extLst>
          </p:cNvPr>
          <p:cNvSpPr/>
          <p:nvPr/>
        </p:nvSpPr>
        <p:spPr>
          <a:xfrm>
            <a:off x="4522663" y="2384981"/>
            <a:ext cx="1284248" cy="68815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86CD96E0-93D1-41E5-BACC-341C7852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spTree>
    <p:extLst>
      <p:ext uri="{BB962C8B-B14F-4D97-AF65-F5344CB8AC3E}">
        <p14:creationId xmlns:p14="http://schemas.microsoft.com/office/powerpoint/2010/main" val="89454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77DEE8-C981-4566-A778-02E42CEFA436}"/>
              </a:ext>
            </a:extLst>
          </p:cNvPr>
          <p:cNvPicPr>
            <a:picLocks noChangeAspect="1"/>
          </p:cNvPicPr>
          <p:nvPr/>
        </p:nvPicPr>
        <p:blipFill rotWithShape="1">
          <a:blip r:embed="rId2"/>
          <a:srcRect r="29544" b="2191"/>
          <a:stretch/>
        </p:blipFill>
        <p:spPr>
          <a:xfrm>
            <a:off x="2116404" y="1608517"/>
            <a:ext cx="7959191" cy="5012147"/>
          </a:xfrm>
          <a:prstGeom prst="rect">
            <a:avLst/>
          </a:prstGeom>
          <a:ln>
            <a:solidFill>
              <a:schemeClr val="tx1"/>
            </a:solidFill>
          </a:ln>
        </p:spPr>
      </p:pic>
      <p:sp>
        <p:nvSpPr>
          <p:cNvPr id="5" name="TextBox 4">
            <a:extLst>
              <a:ext uri="{FF2B5EF4-FFF2-40B4-BE49-F238E27FC236}">
                <a16:creationId xmlns:a16="http://schemas.microsoft.com/office/drawing/2014/main" id="{AFFAB5A1-B404-4F03-97D4-1DF723A2159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6" name="Connector: Elbow 5">
            <a:extLst>
              <a:ext uri="{FF2B5EF4-FFF2-40B4-BE49-F238E27FC236}">
                <a16:creationId xmlns:a16="http://schemas.microsoft.com/office/drawing/2014/main" id="{FEBA64BA-0A09-4E6F-A932-5E15662D0535}"/>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66DFDC-F09A-4460-AAE8-A936C0C9DF20}"/>
              </a:ext>
            </a:extLst>
          </p:cNvPr>
          <p:cNvSpPr txBox="1"/>
          <p:nvPr/>
        </p:nvSpPr>
        <p:spPr>
          <a:xfrm>
            <a:off x="440267" y="1004340"/>
            <a:ext cx="5565422" cy="369332"/>
          </a:xfrm>
          <a:prstGeom prst="rect">
            <a:avLst/>
          </a:prstGeom>
          <a:noFill/>
        </p:spPr>
        <p:txBody>
          <a:bodyPr wrap="square" rtlCol="0">
            <a:spAutoFit/>
          </a:bodyPr>
          <a:lstStyle/>
          <a:p>
            <a:pPr lvl="1"/>
            <a:r>
              <a:rPr lang="en-US" b="1"/>
              <a:t> Create AWS Data Warehouse</a:t>
            </a:r>
          </a:p>
        </p:txBody>
      </p:sp>
      <p:pic>
        <p:nvPicPr>
          <p:cNvPr id="9" name="Picture 8">
            <a:extLst>
              <a:ext uri="{FF2B5EF4-FFF2-40B4-BE49-F238E27FC236}">
                <a16:creationId xmlns:a16="http://schemas.microsoft.com/office/drawing/2014/main" id="{C6408C20-9FCC-4E16-A007-448FE61B1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spTree>
    <p:extLst>
      <p:ext uri="{BB962C8B-B14F-4D97-AF65-F5344CB8AC3E}">
        <p14:creationId xmlns:p14="http://schemas.microsoft.com/office/powerpoint/2010/main" val="196986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FAB5A1-B404-4F03-97D4-1DF723A2159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6" name="Connector: Elbow 5">
            <a:extLst>
              <a:ext uri="{FF2B5EF4-FFF2-40B4-BE49-F238E27FC236}">
                <a16:creationId xmlns:a16="http://schemas.microsoft.com/office/drawing/2014/main" id="{FEBA64BA-0A09-4E6F-A932-5E15662D0535}"/>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66DFDC-F09A-4460-AAE8-A936C0C9DF20}"/>
              </a:ext>
            </a:extLst>
          </p:cNvPr>
          <p:cNvSpPr txBox="1"/>
          <p:nvPr/>
        </p:nvSpPr>
        <p:spPr>
          <a:xfrm>
            <a:off x="440267" y="1004340"/>
            <a:ext cx="5565422" cy="369332"/>
          </a:xfrm>
          <a:prstGeom prst="rect">
            <a:avLst/>
          </a:prstGeom>
          <a:noFill/>
        </p:spPr>
        <p:txBody>
          <a:bodyPr wrap="square" rtlCol="0">
            <a:spAutoFit/>
          </a:bodyPr>
          <a:lstStyle/>
          <a:p>
            <a:pPr lvl="1"/>
            <a:r>
              <a:rPr lang="en-US" b="1"/>
              <a:t> Create AWS Data Warehouse</a:t>
            </a:r>
          </a:p>
        </p:txBody>
      </p:sp>
      <p:pic>
        <p:nvPicPr>
          <p:cNvPr id="3" name="Picture 2">
            <a:extLst>
              <a:ext uri="{FF2B5EF4-FFF2-40B4-BE49-F238E27FC236}">
                <a16:creationId xmlns:a16="http://schemas.microsoft.com/office/drawing/2014/main" id="{4C1DBF16-F25A-4B36-96DB-4CD39C2DBEBC}"/>
              </a:ext>
            </a:extLst>
          </p:cNvPr>
          <p:cNvPicPr>
            <a:picLocks noChangeAspect="1"/>
          </p:cNvPicPr>
          <p:nvPr/>
        </p:nvPicPr>
        <p:blipFill>
          <a:blip r:embed="rId2"/>
          <a:stretch>
            <a:fillRect/>
          </a:stretch>
        </p:blipFill>
        <p:spPr>
          <a:xfrm>
            <a:off x="1643239" y="2796135"/>
            <a:ext cx="8724900" cy="3057525"/>
          </a:xfrm>
          <a:prstGeom prst="rect">
            <a:avLst/>
          </a:prstGeom>
          <a:ln>
            <a:solidFill>
              <a:schemeClr val="tx1"/>
            </a:solidFill>
          </a:ln>
        </p:spPr>
      </p:pic>
      <p:sp>
        <p:nvSpPr>
          <p:cNvPr id="8" name="Oval 7">
            <a:extLst>
              <a:ext uri="{FF2B5EF4-FFF2-40B4-BE49-F238E27FC236}">
                <a16:creationId xmlns:a16="http://schemas.microsoft.com/office/drawing/2014/main" id="{1002FB42-8613-4461-A662-911874526BC8}"/>
              </a:ext>
            </a:extLst>
          </p:cNvPr>
          <p:cNvSpPr/>
          <p:nvPr/>
        </p:nvSpPr>
        <p:spPr>
          <a:xfrm>
            <a:off x="8632391" y="5385675"/>
            <a:ext cx="1556239" cy="42906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C6408C20-9FCC-4E16-A007-448FE61B1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spTree>
    <p:extLst>
      <p:ext uri="{BB962C8B-B14F-4D97-AF65-F5344CB8AC3E}">
        <p14:creationId xmlns:p14="http://schemas.microsoft.com/office/powerpoint/2010/main" val="4344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FAB5A1-B404-4F03-97D4-1DF723A2159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6" name="Connector: Elbow 5">
            <a:extLst>
              <a:ext uri="{FF2B5EF4-FFF2-40B4-BE49-F238E27FC236}">
                <a16:creationId xmlns:a16="http://schemas.microsoft.com/office/drawing/2014/main" id="{FEBA64BA-0A09-4E6F-A932-5E15662D0535}"/>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66DFDC-F09A-4460-AAE8-A936C0C9DF20}"/>
              </a:ext>
            </a:extLst>
          </p:cNvPr>
          <p:cNvSpPr txBox="1"/>
          <p:nvPr/>
        </p:nvSpPr>
        <p:spPr>
          <a:xfrm>
            <a:off x="440267" y="1004340"/>
            <a:ext cx="5565422" cy="369332"/>
          </a:xfrm>
          <a:prstGeom prst="rect">
            <a:avLst/>
          </a:prstGeom>
          <a:noFill/>
        </p:spPr>
        <p:txBody>
          <a:bodyPr wrap="square" rtlCol="0">
            <a:spAutoFit/>
          </a:bodyPr>
          <a:lstStyle/>
          <a:p>
            <a:pPr lvl="1"/>
            <a:r>
              <a:rPr lang="en-US" b="1"/>
              <a:t> Create AWS Data Warehouse</a:t>
            </a:r>
          </a:p>
        </p:txBody>
      </p:sp>
      <p:pic>
        <p:nvPicPr>
          <p:cNvPr id="8" name="Picture 7">
            <a:extLst>
              <a:ext uri="{FF2B5EF4-FFF2-40B4-BE49-F238E27FC236}">
                <a16:creationId xmlns:a16="http://schemas.microsoft.com/office/drawing/2014/main" id="{7EDAEDB6-B1D8-42E0-A14A-CDFE3521B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pic>
        <p:nvPicPr>
          <p:cNvPr id="3" name="Picture 2">
            <a:extLst>
              <a:ext uri="{FF2B5EF4-FFF2-40B4-BE49-F238E27FC236}">
                <a16:creationId xmlns:a16="http://schemas.microsoft.com/office/drawing/2014/main" id="{6D238674-342C-43B8-B04F-D65EE2F56832}"/>
              </a:ext>
            </a:extLst>
          </p:cNvPr>
          <p:cNvPicPr>
            <a:picLocks noChangeAspect="1"/>
          </p:cNvPicPr>
          <p:nvPr/>
        </p:nvPicPr>
        <p:blipFill rotWithShape="1">
          <a:blip r:embed="rId3"/>
          <a:srcRect t="2826" r="12674"/>
          <a:stretch/>
        </p:blipFill>
        <p:spPr>
          <a:xfrm>
            <a:off x="1151068" y="1927670"/>
            <a:ext cx="9889863" cy="4544588"/>
          </a:xfrm>
          <a:prstGeom prst="rect">
            <a:avLst/>
          </a:prstGeom>
          <a:ln>
            <a:solidFill>
              <a:schemeClr val="tx1"/>
            </a:solidFill>
          </a:ln>
        </p:spPr>
      </p:pic>
    </p:spTree>
    <p:extLst>
      <p:ext uri="{BB962C8B-B14F-4D97-AF65-F5344CB8AC3E}">
        <p14:creationId xmlns:p14="http://schemas.microsoft.com/office/powerpoint/2010/main" val="105337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9287F-D0DA-43AC-9E13-1D9E095BF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340" y="1070520"/>
            <a:ext cx="3934579" cy="5731966"/>
          </a:xfrm>
        </p:spPr>
      </p:pic>
      <p:sp>
        <p:nvSpPr>
          <p:cNvPr id="11" name="TextBox 10">
            <a:extLst>
              <a:ext uri="{FF2B5EF4-FFF2-40B4-BE49-F238E27FC236}">
                <a16:creationId xmlns:a16="http://schemas.microsoft.com/office/drawing/2014/main" id="{EF242757-7C2B-4669-B30F-FDEE42E5FB23}"/>
              </a:ext>
            </a:extLst>
          </p:cNvPr>
          <p:cNvSpPr txBox="1"/>
          <p:nvPr/>
        </p:nvSpPr>
        <p:spPr>
          <a:xfrm>
            <a:off x="162721" y="2769829"/>
            <a:ext cx="3302662" cy="830997"/>
          </a:xfrm>
          <a:prstGeom prst="rect">
            <a:avLst/>
          </a:prstGeom>
          <a:noFill/>
        </p:spPr>
        <p:txBody>
          <a:bodyPr wrap="square" rtlCol="0" anchor="t">
            <a:spAutoFit/>
          </a:bodyPr>
          <a:lstStyle/>
          <a:p>
            <a:r>
              <a:rPr lang="en-US" sz="2400">
                <a:solidFill>
                  <a:srgbClr val="FF0000"/>
                </a:solidFill>
              </a:rPr>
              <a:t>Create empty table in the Redshift database </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a:off x="3168911" y="3643417"/>
            <a:ext cx="764914" cy="5952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785C64-680D-4727-8D04-29ABB65604C0}"/>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16" name="Connector: Elbow 15">
            <a:extLst>
              <a:ext uri="{FF2B5EF4-FFF2-40B4-BE49-F238E27FC236}">
                <a16:creationId xmlns:a16="http://schemas.microsoft.com/office/drawing/2014/main" id="{AEBB1DFD-3B3F-4A05-B331-BFAFD8D0596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D2ACC7-4174-4AD2-A6C0-B2776E4C1DBA}"/>
              </a:ext>
            </a:extLst>
          </p:cNvPr>
          <p:cNvSpPr txBox="1"/>
          <p:nvPr/>
        </p:nvSpPr>
        <p:spPr>
          <a:xfrm>
            <a:off x="440267" y="1004340"/>
            <a:ext cx="5565422" cy="369332"/>
          </a:xfrm>
          <a:prstGeom prst="rect">
            <a:avLst/>
          </a:prstGeom>
          <a:noFill/>
        </p:spPr>
        <p:txBody>
          <a:bodyPr wrap="square" rtlCol="0">
            <a:spAutoFit/>
          </a:bodyPr>
          <a:lstStyle/>
          <a:p>
            <a:pPr lvl="1"/>
            <a:r>
              <a:rPr lang="en-US" b="1"/>
              <a:t>Create table</a:t>
            </a:r>
          </a:p>
        </p:txBody>
      </p:sp>
      <p:pic>
        <p:nvPicPr>
          <p:cNvPr id="18" name="Picture 17">
            <a:extLst>
              <a:ext uri="{FF2B5EF4-FFF2-40B4-BE49-F238E27FC236}">
                <a16:creationId xmlns:a16="http://schemas.microsoft.com/office/drawing/2014/main" id="{EEEB37DB-0ECC-4D1E-AB1B-EF6FDB72E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spTree>
    <p:extLst>
      <p:ext uri="{BB962C8B-B14F-4D97-AF65-F5344CB8AC3E}">
        <p14:creationId xmlns:p14="http://schemas.microsoft.com/office/powerpoint/2010/main" val="288372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dur="indefinite" nodeType="mainSeq"/>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28" name="Rectangle 27">
            <a:extLst>
              <a:ext uri="{FF2B5EF4-FFF2-40B4-BE49-F238E27FC236}">
                <a16:creationId xmlns:a16="http://schemas.microsoft.com/office/drawing/2014/main" id="{F531689E-F22E-409F-ACF5-CA7031A89EAA}"/>
              </a:ext>
            </a:extLst>
          </p:cNvPr>
          <p:cNvSpPr/>
          <p:nvPr/>
        </p:nvSpPr>
        <p:spPr>
          <a:xfrm>
            <a:off x="2559038" y="2545746"/>
            <a:ext cx="947136" cy="10588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7D143AE-B6A9-4C34-9152-F3282EB1E00A}"/>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S3</a:t>
            </a:r>
          </a:p>
        </p:txBody>
      </p:sp>
      <p:cxnSp>
        <p:nvCxnSpPr>
          <p:cNvPr id="31" name="Connector: Elbow 30">
            <a:extLst>
              <a:ext uri="{FF2B5EF4-FFF2-40B4-BE49-F238E27FC236}">
                <a16:creationId xmlns:a16="http://schemas.microsoft.com/office/drawing/2014/main" id="{3908A8FF-62D1-4316-B920-BE01B67A669A}"/>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1056D87-C5EC-4E62-B946-DB9403D1133E}"/>
              </a:ext>
            </a:extLst>
          </p:cNvPr>
          <p:cNvSpPr txBox="1"/>
          <p:nvPr/>
        </p:nvSpPr>
        <p:spPr>
          <a:xfrm>
            <a:off x="440267" y="1004340"/>
            <a:ext cx="5565422" cy="369332"/>
          </a:xfrm>
          <a:prstGeom prst="rect">
            <a:avLst/>
          </a:prstGeom>
          <a:noFill/>
        </p:spPr>
        <p:txBody>
          <a:bodyPr wrap="square" rtlCol="0">
            <a:spAutoFit/>
          </a:bodyPr>
          <a:lstStyle/>
          <a:p>
            <a:pPr lvl="1"/>
            <a:r>
              <a:rPr lang="en-US" b="1"/>
              <a:t>Create S3 bucket with AWS Console</a:t>
            </a:r>
          </a:p>
        </p:txBody>
      </p:sp>
      <p:pic>
        <p:nvPicPr>
          <p:cNvPr id="34" name="Picture 33">
            <a:extLst>
              <a:ext uri="{FF2B5EF4-FFF2-40B4-BE49-F238E27FC236}">
                <a16:creationId xmlns:a16="http://schemas.microsoft.com/office/drawing/2014/main" id="{BCA8BAB3-2462-4079-8EEE-6474B7E1B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087" y="0"/>
            <a:ext cx="1235075" cy="1235075"/>
          </a:xfrm>
          <a:prstGeom prst="rect">
            <a:avLst/>
          </a:prstGeom>
        </p:spPr>
      </p:pic>
      <p:sp>
        <p:nvSpPr>
          <p:cNvPr id="36" name="TextBox 35">
            <a:extLst>
              <a:ext uri="{FF2B5EF4-FFF2-40B4-BE49-F238E27FC236}">
                <a16:creationId xmlns:a16="http://schemas.microsoft.com/office/drawing/2014/main" id="{9184FBC5-C704-4463-B436-352F3708F7A3}"/>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8" name="Straight Arrow Connector 37">
            <a:extLst>
              <a:ext uri="{FF2B5EF4-FFF2-40B4-BE49-F238E27FC236}">
                <a16:creationId xmlns:a16="http://schemas.microsoft.com/office/drawing/2014/main" id="{B13F398E-2BA8-42BB-B85E-B8621F86B7CC}"/>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0" name="L-Shape 39">
            <a:extLst>
              <a:ext uri="{FF2B5EF4-FFF2-40B4-BE49-F238E27FC236}">
                <a16:creationId xmlns:a16="http://schemas.microsoft.com/office/drawing/2014/main" id="{048ED564-DFA2-48BA-AF42-A52B18C0DA40}"/>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12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3F5B96-DDEB-4380-84E6-5A4415ACEAE5}"/>
              </a:ext>
            </a:extLst>
          </p:cNvPr>
          <p:cNvPicPr>
            <a:picLocks noChangeAspect="1"/>
          </p:cNvPicPr>
          <p:nvPr/>
        </p:nvPicPr>
        <p:blipFill rotWithShape="1">
          <a:blip r:embed="rId2"/>
          <a:srcRect r="19784" b="42490"/>
          <a:stretch/>
        </p:blipFill>
        <p:spPr>
          <a:xfrm>
            <a:off x="1405851" y="2577825"/>
            <a:ext cx="9481990" cy="2454086"/>
          </a:xfrm>
          <a:prstGeom prst="rect">
            <a:avLst/>
          </a:prstGeom>
        </p:spPr>
      </p:pic>
      <p:sp>
        <p:nvSpPr>
          <p:cNvPr id="18" name="TextBox 17">
            <a:extLst>
              <a:ext uri="{FF2B5EF4-FFF2-40B4-BE49-F238E27FC236}">
                <a16:creationId xmlns:a16="http://schemas.microsoft.com/office/drawing/2014/main" id="{7BBE0241-4344-4414-B20E-7C508C9B2816}"/>
              </a:ext>
            </a:extLst>
          </p:cNvPr>
          <p:cNvSpPr txBox="1"/>
          <p:nvPr/>
        </p:nvSpPr>
        <p:spPr>
          <a:xfrm>
            <a:off x="440267" y="239247"/>
            <a:ext cx="6234853" cy="923330"/>
          </a:xfrm>
          <a:prstGeom prst="rect">
            <a:avLst/>
          </a:prstGeom>
          <a:noFill/>
        </p:spPr>
        <p:txBody>
          <a:bodyPr wrap="square" rtlCol="0">
            <a:spAutoFit/>
          </a:bodyPr>
          <a:lstStyle/>
          <a:p>
            <a:r>
              <a:rPr lang="en-US" sz="5400">
                <a:latin typeface="+mj-lt"/>
              </a:rPr>
              <a:t>S3</a:t>
            </a:r>
          </a:p>
        </p:txBody>
      </p:sp>
      <p:cxnSp>
        <p:nvCxnSpPr>
          <p:cNvPr id="20" name="Connector: Elbow 19">
            <a:extLst>
              <a:ext uri="{FF2B5EF4-FFF2-40B4-BE49-F238E27FC236}">
                <a16:creationId xmlns:a16="http://schemas.microsoft.com/office/drawing/2014/main" id="{713D349B-2166-4759-A86C-9BBE71D2CE22}"/>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7BB3C2-BDAA-4FD0-9697-52DD4784903B}"/>
              </a:ext>
            </a:extLst>
          </p:cNvPr>
          <p:cNvSpPr txBox="1"/>
          <p:nvPr/>
        </p:nvSpPr>
        <p:spPr>
          <a:xfrm>
            <a:off x="440267" y="1004340"/>
            <a:ext cx="5565422" cy="646331"/>
          </a:xfrm>
          <a:prstGeom prst="rect">
            <a:avLst/>
          </a:prstGeom>
          <a:noFill/>
        </p:spPr>
        <p:txBody>
          <a:bodyPr wrap="square" rtlCol="0" anchor="t">
            <a:spAutoFit/>
          </a:bodyPr>
          <a:lstStyle/>
          <a:p>
            <a:pPr lvl="1"/>
            <a:r>
              <a:rPr lang="en-US" b="1"/>
              <a:t>Add file to S3 bucket with AWS Console</a:t>
            </a:r>
            <a:endParaRPr lang="en-US"/>
          </a:p>
          <a:p>
            <a:pPr lvl="1"/>
            <a:endParaRPr lang="en-US" b="1"/>
          </a:p>
        </p:txBody>
      </p:sp>
      <p:pic>
        <p:nvPicPr>
          <p:cNvPr id="13" name="Picture 12">
            <a:extLst>
              <a:ext uri="{FF2B5EF4-FFF2-40B4-BE49-F238E27FC236}">
                <a16:creationId xmlns:a16="http://schemas.microsoft.com/office/drawing/2014/main" id="{4FDBF1EA-37EA-4B99-8ED7-7678FCC16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087" y="0"/>
            <a:ext cx="1235075" cy="1235075"/>
          </a:xfrm>
          <a:prstGeom prst="rect">
            <a:avLst/>
          </a:prstGeom>
        </p:spPr>
      </p:pic>
      <p:sp>
        <p:nvSpPr>
          <p:cNvPr id="14" name="Oval 13">
            <a:extLst>
              <a:ext uri="{FF2B5EF4-FFF2-40B4-BE49-F238E27FC236}">
                <a16:creationId xmlns:a16="http://schemas.microsoft.com/office/drawing/2014/main" id="{9B2157A2-3D3F-4EF2-A689-D4263CC86AAB}"/>
              </a:ext>
            </a:extLst>
          </p:cNvPr>
          <p:cNvSpPr/>
          <p:nvPr/>
        </p:nvSpPr>
        <p:spPr>
          <a:xfrm>
            <a:off x="1228994" y="4396012"/>
            <a:ext cx="1305338" cy="517394"/>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63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86220C-98E7-41DB-9F67-4B0BFD75E01D}"/>
              </a:ext>
            </a:extLst>
          </p:cNvPr>
          <p:cNvPicPr>
            <a:picLocks noChangeAspect="1"/>
          </p:cNvPicPr>
          <p:nvPr/>
        </p:nvPicPr>
        <p:blipFill rotWithShape="1">
          <a:blip r:embed="rId3"/>
          <a:srcRect b="3154"/>
          <a:stretch/>
        </p:blipFill>
        <p:spPr>
          <a:xfrm>
            <a:off x="5259631" y="1450290"/>
            <a:ext cx="6657975" cy="5285686"/>
          </a:xfrm>
          <a:prstGeom prst="rect">
            <a:avLst/>
          </a:prstGeom>
          <a:ln>
            <a:solidFill>
              <a:schemeClr val="tx1"/>
            </a:solidFill>
          </a:ln>
        </p:spPr>
      </p:pic>
      <p:sp>
        <p:nvSpPr>
          <p:cNvPr id="10" name="TextBox 9">
            <a:extLst>
              <a:ext uri="{FF2B5EF4-FFF2-40B4-BE49-F238E27FC236}">
                <a16:creationId xmlns:a16="http://schemas.microsoft.com/office/drawing/2014/main" id="{D9C992F2-22B0-43C8-A521-EA64E3AB7901}"/>
              </a:ext>
            </a:extLst>
          </p:cNvPr>
          <p:cNvSpPr txBox="1"/>
          <p:nvPr/>
        </p:nvSpPr>
        <p:spPr>
          <a:xfrm>
            <a:off x="16625" y="2598337"/>
            <a:ext cx="5257800" cy="954107"/>
          </a:xfrm>
          <a:prstGeom prst="rect">
            <a:avLst/>
          </a:prstGeom>
          <a:noFill/>
        </p:spPr>
        <p:txBody>
          <a:bodyPr wrap="square" rtlCol="0">
            <a:spAutoFit/>
          </a:bodyPr>
          <a:lstStyle/>
          <a:p>
            <a:r>
              <a:rPr lang="en-US" sz="2800">
                <a:solidFill>
                  <a:srgbClr val="FF0000"/>
                </a:solidFill>
              </a:rPr>
              <a:t>Add file from repository called “WA_Sales_Products_2012-14” </a:t>
            </a:r>
          </a:p>
        </p:txBody>
      </p:sp>
      <p:sp>
        <p:nvSpPr>
          <p:cNvPr id="12" name="Title 1">
            <a:extLst>
              <a:ext uri="{FF2B5EF4-FFF2-40B4-BE49-F238E27FC236}">
                <a16:creationId xmlns:a16="http://schemas.microsoft.com/office/drawing/2014/main" id="{AC081114-286B-4449-9A35-D42548142DDC}"/>
              </a:ext>
            </a:extLst>
          </p:cNvPr>
          <p:cNvSpPr txBox="1">
            <a:spLocks/>
          </p:cNvSpPr>
          <p:nvPr/>
        </p:nvSpPr>
        <p:spPr>
          <a:xfrm>
            <a:off x="381591" y="123923"/>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atin typeface="+mn-lt"/>
            </a:endParaRPr>
          </a:p>
        </p:txBody>
      </p:sp>
      <p:sp>
        <p:nvSpPr>
          <p:cNvPr id="18" name="TextBox 17">
            <a:extLst>
              <a:ext uri="{FF2B5EF4-FFF2-40B4-BE49-F238E27FC236}">
                <a16:creationId xmlns:a16="http://schemas.microsoft.com/office/drawing/2014/main" id="{B3AAFF8D-6211-4FB5-8CC8-479B78C49ADA}"/>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S3</a:t>
            </a:r>
          </a:p>
        </p:txBody>
      </p:sp>
      <p:cxnSp>
        <p:nvCxnSpPr>
          <p:cNvPr id="19" name="Connector: Elbow 18">
            <a:extLst>
              <a:ext uri="{FF2B5EF4-FFF2-40B4-BE49-F238E27FC236}">
                <a16:creationId xmlns:a16="http://schemas.microsoft.com/office/drawing/2014/main" id="{3ABA1F92-7D23-4DD7-B099-B01569688242}"/>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E1D643-C488-469C-AC1B-9E6B492F227E}"/>
              </a:ext>
            </a:extLst>
          </p:cNvPr>
          <p:cNvSpPr txBox="1"/>
          <p:nvPr/>
        </p:nvSpPr>
        <p:spPr>
          <a:xfrm>
            <a:off x="440267" y="1004340"/>
            <a:ext cx="5565422" cy="369332"/>
          </a:xfrm>
          <a:prstGeom prst="rect">
            <a:avLst/>
          </a:prstGeom>
          <a:noFill/>
        </p:spPr>
        <p:txBody>
          <a:bodyPr wrap="square" rtlCol="0">
            <a:spAutoFit/>
          </a:bodyPr>
          <a:lstStyle/>
          <a:p>
            <a:pPr lvl="1"/>
            <a:r>
              <a:rPr lang="en-US" b="1"/>
              <a:t>Add file to S3 bucket with AWS Console</a:t>
            </a:r>
          </a:p>
        </p:txBody>
      </p:sp>
      <p:pic>
        <p:nvPicPr>
          <p:cNvPr id="11" name="Picture 10">
            <a:extLst>
              <a:ext uri="{FF2B5EF4-FFF2-40B4-BE49-F238E27FC236}">
                <a16:creationId xmlns:a16="http://schemas.microsoft.com/office/drawing/2014/main" id="{3EB74572-AB43-4B94-A4AB-35411384C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087" y="0"/>
            <a:ext cx="1235075" cy="1235075"/>
          </a:xfrm>
          <a:prstGeom prst="rect">
            <a:avLst/>
          </a:prstGeom>
        </p:spPr>
      </p:pic>
    </p:spTree>
    <p:extLst>
      <p:ext uri="{BB962C8B-B14F-4D97-AF65-F5344CB8AC3E}">
        <p14:creationId xmlns:p14="http://schemas.microsoft.com/office/powerpoint/2010/main" val="257445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4381766-D643-4CD3-81C2-8E5073329755}"/>
              </a:ext>
            </a:extLst>
          </p:cNvPr>
          <p:cNvSpPr txBox="1"/>
          <p:nvPr/>
        </p:nvSpPr>
        <p:spPr>
          <a:xfrm>
            <a:off x="205931" y="1927670"/>
            <a:ext cx="11599515" cy="2215991"/>
          </a:xfrm>
          <a:prstGeom prst="rect">
            <a:avLst/>
          </a:prstGeom>
          <a:solidFill>
            <a:schemeClr val="tx1"/>
          </a:solidFill>
        </p:spPr>
        <p:txBody>
          <a:bodyPr wrap="square" rtlCol="0">
            <a:spAutoFit/>
          </a:bodyPr>
          <a:lstStyle/>
          <a:p>
            <a:endParaRPr lang="en-US" sz="2400">
              <a:solidFill>
                <a:schemeClr val="bg1"/>
              </a:solidFill>
              <a:latin typeface="Lucida Console" panose="020B0609040504020204" pitchFamily="49" charset="0"/>
            </a:endParaRPr>
          </a:p>
          <a:p>
            <a:endParaRPr lang="en-US" sz="2400">
              <a:solidFill>
                <a:schemeClr val="bg1"/>
              </a:solidFill>
              <a:latin typeface="Lucida Console" panose="020B0609040504020204" pitchFamily="49" charset="0"/>
            </a:endParaRPr>
          </a:p>
          <a:p>
            <a:r>
              <a:rPr lang="en-US" sz="2400">
                <a:solidFill>
                  <a:schemeClr val="bg1"/>
                </a:solidFill>
                <a:latin typeface="Lucida Console" panose="020B0609040504020204" pitchFamily="49" charset="0"/>
              </a:rPr>
              <a:t>$ </a:t>
            </a:r>
            <a:r>
              <a:rPr lang="en-US" sz="2400" err="1">
                <a:solidFill>
                  <a:schemeClr val="bg1"/>
                </a:solidFill>
                <a:latin typeface="Lucida Console" panose="020B0609040504020204" pitchFamily="49" charset="0"/>
              </a:rPr>
              <a:t>aws</a:t>
            </a:r>
            <a:r>
              <a:rPr lang="en-US" sz="2400">
                <a:solidFill>
                  <a:schemeClr val="bg1"/>
                </a:solidFill>
                <a:latin typeface="Lucida Console" panose="020B0609040504020204" pitchFamily="49" charset="0"/>
              </a:rPr>
              <a:t> s3 cp &lt;your-file-path&gt;/</a:t>
            </a:r>
            <a:r>
              <a:rPr lang="en-US" sz="2400" err="1">
                <a:solidFill>
                  <a:schemeClr val="bg1"/>
                </a:solidFill>
                <a:latin typeface="Lucida Console" panose="020B0609040504020204" pitchFamily="49" charset="0"/>
              </a:rPr>
              <a:t>aws</a:t>
            </a:r>
            <a:r>
              <a:rPr lang="en-US" sz="2400">
                <a:solidFill>
                  <a:schemeClr val="bg1"/>
                </a:solidFill>
                <a:latin typeface="Lucida Console" panose="020B0609040504020204" pitchFamily="49" charset="0"/>
              </a:rPr>
              <a:t>-glue-tutorial/WA_Sales_Products_2012-14.csv s3://glue-tutorial-XXX/products_XXX/</a:t>
            </a:r>
          </a:p>
          <a:p>
            <a:endParaRPr lang="en-US">
              <a:solidFill>
                <a:schemeClr val="bg1"/>
              </a:solidFill>
            </a:endParaRPr>
          </a:p>
        </p:txBody>
      </p:sp>
      <p:sp>
        <p:nvSpPr>
          <p:cNvPr id="4" name="TextBox 3">
            <a:extLst>
              <a:ext uri="{FF2B5EF4-FFF2-40B4-BE49-F238E27FC236}">
                <a16:creationId xmlns:a16="http://schemas.microsoft.com/office/drawing/2014/main" id="{2E9D608E-D50E-455D-9198-F5A3FA00E1AF}"/>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S3</a:t>
            </a:r>
          </a:p>
        </p:txBody>
      </p:sp>
      <p:cxnSp>
        <p:nvCxnSpPr>
          <p:cNvPr id="5" name="Connector: Elbow 4">
            <a:extLst>
              <a:ext uri="{FF2B5EF4-FFF2-40B4-BE49-F238E27FC236}">
                <a16:creationId xmlns:a16="http://schemas.microsoft.com/office/drawing/2014/main" id="{BC901380-EAB4-49B1-84A4-28B7EE501BCF}"/>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C62DD9-848C-4418-9C34-B5595CD3AEAC}"/>
              </a:ext>
            </a:extLst>
          </p:cNvPr>
          <p:cNvSpPr txBox="1"/>
          <p:nvPr/>
        </p:nvSpPr>
        <p:spPr>
          <a:xfrm>
            <a:off x="440267" y="1004340"/>
            <a:ext cx="5565422" cy="646331"/>
          </a:xfrm>
          <a:prstGeom prst="rect">
            <a:avLst/>
          </a:prstGeom>
          <a:noFill/>
        </p:spPr>
        <p:txBody>
          <a:bodyPr wrap="square" rtlCol="0">
            <a:spAutoFit/>
          </a:bodyPr>
          <a:lstStyle/>
          <a:p>
            <a:pPr lvl="1"/>
            <a:r>
              <a:rPr lang="en-US" b="1"/>
              <a:t>Add file to S3 bucket with AWS CLI* (Alternative)</a:t>
            </a:r>
          </a:p>
        </p:txBody>
      </p:sp>
      <p:sp>
        <p:nvSpPr>
          <p:cNvPr id="7" name="TextBox 6">
            <a:extLst>
              <a:ext uri="{FF2B5EF4-FFF2-40B4-BE49-F238E27FC236}">
                <a16:creationId xmlns:a16="http://schemas.microsoft.com/office/drawing/2014/main" id="{9420D70E-CFC8-4048-BFBD-461420C605B0}"/>
              </a:ext>
            </a:extLst>
          </p:cNvPr>
          <p:cNvSpPr txBox="1"/>
          <p:nvPr/>
        </p:nvSpPr>
        <p:spPr>
          <a:xfrm>
            <a:off x="377816" y="5639171"/>
            <a:ext cx="8721029" cy="369332"/>
          </a:xfrm>
          <a:prstGeom prst="rect">
            <a:avLst/>
          </a:prstGeom>
          <a:noFill/>
        </p:spPr>
        <p:txBody>
          <a:bodyPr wrap="square" rtlCol="0">
            <a:spAutoFit/>
          </a:bodyPr>
          <a:lstStyle/>
          <a:p>
            <a:r>
              <a:rPr lang="en-US"/>
              <a:t>* Must install and set up AWS CLI in order to use this</a:t>
            </a:r>
          </a:p>
        </p:txBody>
      </p:sp>
      <p:pic>
        <p:nvPicPr>
          <p:cNvPr id="8" name="Picture 7">
            <a:extLst>
              <a:ext uri="{FF2B5EF4-FFF2-40B4-BE49-F238E27FC236}">
                <a16:creationId xmlns:a16="http://schemas.microsoft.com/office/drawing/2014/main" id="{63A1D348-C799-4959-A9BC-8CAA260DB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87" y="0"/>
            <a:ext cx="1235075" cy="1235075"/>
          </a:xfrm>
          <a:prstGeom prst="rect">
            <a:avLst/>
          </a:prstGeom>
        </p:spPr>
      </p:pic>
    </p:spTree>
    <p:extLst>
      <p:ext uri="{BB962C8B-B14F-4D97-AF65-F5344CB8AC3E}">
        <p14:creationId xmlns:p14="http://schemas.microsoft.com/office/powerpoint/2010/main" val="21254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B9911-4741-4087-9B0E-A79CFC9EA22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Amazon Web Services</a:t>
            </a:r>
          </a:p>
        </p:txBody>
      </p:sp>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4EBF8296-5B1A-4BF8-BE3E-FCCF8A3E4651}"/>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28" name="TextBox 27">
            <a:extLst>
              <a:ext uri="{FF2B5EF4-FFF2-40B4-BE49-F238E27FC236}">
                <a16:creationId xmlns:a16="http://schemas.microsoft.com/office/drawing/2014/main" id="{9F89B511-1B3E-4BFF-8AAB-54E3D664B8E9}"/>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sp>
        <p:nvSpPr>
          <p:cNvPr id="30" name="L-Shape 29">
            <a:extLst>
              <a:ext uri="{FF2B5EF4-FFF2-40B4-BE49-F238E27FC236}">
                <a16:creationId xmlns:a16="http://schemas.microsoft.com/office/drawing/2014/main" id="{042A090F-813F-4001-AEEC-C637B421FB96}"/>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909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F16C338-7764-41B4-B33F-149C14354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082" y="4495707"/>
            <a:ext cx="869995" cy="692186"/>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5">
              <a:alphaModFix amt="27000"/>
            </a:blip>
            <a:srcRect/>
            <a:tile tx="0" ty="0" sx="100000" sy="100000" flip="none" algn="tl"/>
          </a:blipFill>
        </p:spPr>
      </p:pic>
      <p:pic>
        <p:nvPicPr>
          <p:cNvPr id="3" name="Picture 2">
            <a:extLst>
              <a:ext uri="{FF2B5EF4-FFF2-40B4-BE49-F238E27FC236}">
                <a16:creationId xmlns:a16="http://schemas.microsoft.com/office/drawing/2014/main" id="{AC385942-1DAA-423E-B96A-47502EB0F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4164" y="5972300"/>
            <a:ext cx="473898" cy="660743"/>
          </a:xfrm>
          <a:prstGeom prst="rect">
            <a:avLst/>
          </a:prstGeom>
        </p:spPr>
      </p:pic>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8"/>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11">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2"/>
          <a:srcRect l="-868" t="8383" r="868" b="1556"/>
          <a:stretch/>
        </p:blipFill>
        <p:spPr>
          <a:xfrm>
            <a:off x="6923813" y="5180551"/>
            <a:ext cx="1085850" cy="1046552"/>
          </a:xfrm>
          <a:prstGeom prst="rect">
            <a:avLst/>
          </a:prstGeom>
        </p:spPr>
      </p:pic>
      <p:sp>
        <p:nvSpPr>
          <p:cNvPr id="29" name="L-Shape 28">
            <a:extLst>
              <a:ext uri="{FF2B5EF4-FFF2-40B4-BE49-F238E27FC236}">
                <a16:creationId xmlns:a16="http://schemas.microsoft.com/office/drawing/2014/main" id="{0F8A58F4-935B-4DD8-9190-B22B8B271D8E}"/>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0" name="Rectangle 29">
            <a:extLst>
              <a:ext uri="{FF2B5EF4-FFF2-40B4-BE49-F238E27FC236}">
                <a16:creationId xmlns:a16="http://schemas.microsoft.com/office/drawing/2014/main" id="{728D367D-F7FA-4F09-927B-B738F57AF7E5}"/>
              </a:ext>
            </a:extLst>
          </p:cNvPr>
          <p:cNvSpPr/>
          <p:nvPr/>
        </p:nvSpPr>
        <p:spPr>
          <a:xfrm>
            <a:off x="2416980" y="5076048"/>
            <a:ext cx="1145233" cy="1043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0234D4B-F008-4062-87F5-D6DAF111CB7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pic>
        <p:nvPicPr>
          <p:cNvPr id="7" name="Picture 6">
            <a:extLst>
              <a:ext uri="{FF2B5EF4-FFF2-40B4-BE49-F238E27FC236}">
                <a16:creationId xmlns:a16="http://schemas.microsoft.com/office/drawing/2014/main" id="{E6D7F224-1099-41FD-9511-D9B877A63DE7}"/>
              </a:ext>
            </a:extLst>
          </p:cNvPr>
          <p:cNvPicPr>
            <a:picLocks noChangeAspect="1"/>
          </p:cNvPicPr>
          <p:nvPr/>
        </p:nvPicPr>
        <p:blipFill>
          <a:blip r:embed="rId14"/>
          <a:stretch>
            <a:fillRect/>
          </a:stretch>
        </p:blipFill>
        <p:spPr>
          <a:xfrm>
            <a:off x="5728926" y="6066244"/>
            <a:ext cx="473898" cy="444280"/>
          </a:xfrm>
          <a:prstGeom prst="rect">
            <a:avLst/>
          </a:prstGeom>
        </p:spPr>
      </p:pic>
      <p:sp>
        <p:nvSpPr>
          <p:cNvPr id="34" name="Rectangle 33">
            <a:extLst>
              <a:ext uri="{FF2B5EF4-FFF2-40B4-BE49-F238E27FC236}">
                <a16:creationId xmlns:a16="http://schemas.microsoft.com/office/drawing/2014/main" id="{FC8DC59E-2B5E-48E0-BEB9-E44001CBFB43}"/>
              </a:ext>
            </a:extLst>
          </p:cNvPr>
          <p:cNvSpPr/>
          <p:nvPr/>
        </p:nvSpPr>
        <p:spPr>
          <a:xfrm>
            <a:off x="4558958" y="6043937"/>
            <a:ext cx="1664349" cy="5014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262888E-BC2C-407A-97A3-87E7A2131F42}"/>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6" name="Straight Arrow Connector 35">
            <a:extLst>
              <a:ext uri="{FF2B5EF4-FFF2-40B4-BE49-F238E27FC236}">
                <a16:creationId xmlns:a16="http://schemas.microsoft.com/office/drawing/2014/main" id="{78FED1EF-5E35-4C8B-B106-ACE5BA965F4B}"/>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0.00162 L 0.00625 -0.15417 " pathEditMode="relative" rAng="0" ptsTypes="AA">
                                      <p:cBhvr>
                                        <p:cTn id="6" dur="2000" fill="hold"/>
                                        <p:tgtEl>
                                          <p:spTgt spid="14"/>
                                        </p:tgtEl>
                                        <p:attrNameLst>
                                          <p:attrName>ppt_x</p:attrName>
                                          <p:attrName>ppt_y</p:attrName>
                                        </p:attrNameLst>
                                      </p:cBhvr>
                                      <p:rCtr x="313" y="-763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625 -0.15417 L 4.16667E-7 4.81481E-6 " pathEditMode="relative" rAng="0" ptsTypes="AA">
                                      <p:cBhvr>
                                        <p:cTn id="10" dur="2000" fill="hold"/>
                                        <p:tgtEl>
                                          <p:spTgt spid="14"/>
                                        </p:tgtEl>
                                        <p:attrNameLst>
                                          <p:attrName>ppt_x</p:attrName>
                                          <p:attrName>ppt_y</p:attrName>
                                        </p:attrNameLst>
                                      </p:cBhvr>
                                      <p:rCtr x="-339" y="759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796570" y="2190044"/>
            <a:ext cx="8658578" cy="3893256"/>
          </a:xfrm>
        </p:spPr>
        <p:txBody>
          <a:bodyPr vert="horz" lIns="91440" tIns="45720" rIns="91440" bIns="45720" rtlCol="0" anchor="t">
            <a:normAutofit/>
          </a:bodyPr>
          <a:lstStyle/>
          <a:p>
            <a:r>
              <a:rPr lang="en-US" sz="2800"/>
              <a:t>Scans data to create metadata</a:t>
            </a:r>
          </a:p>
          <a:p>
            <a:r>
              <a:rPr lang="en-US" sz="2800"/>
              <a:t>Determines column names and data types</a:t>
            </a:r>
          </a:p>
          <a:p>
            <a:pPr lvl="1"/>
            <a:r>
              <a:rPr lang="en-US" sz="2800"/>
              <a:t>Creates a Glue Table</a:t>
            </a:r>
          </a:p>
          <a:p>
            <a:pPr lvl="1"/>
            <a:r>
              <a:rPr lang="en-US" sz="2800"/>
              <a:t>Queryable with Athena</a:t>
            </a:r>
          </a:p>
        </p:txBody>
      </p:sp>
      <p:pic>
        <p:nvPicPr>
          <p:cNvPr id="7" name="Picture 6">
            <a:extLst>
              <a:ext uri="{FF2B5EF4-FFF2-40B4-BE49-F238E27FC236}">
                <a16:creationId xmlns:a16="http://schemas.microsoft.com/office/drawing/2014/main" id="{E63493E0-1C67-4B64-BCE9-27C3907E290D}"/>
              </a:ext>
            </a:extLst>
          </p:cNvPr>
          <p:cNvPicPr>
            <a:picLocks noChangeAspect="1"/>
          </p:cNvPicPr>
          <p:nvPr/>
        </p:nvPicPr>
        <p:blipFill rotWithShape="1">
          <a:blip r:embed="rId2">
            <a:extLst>
              <a:ext uri="{28A0092B-C50C-407E-A947-70E740481C1C}">
                <a14:useLocalDpi xmlns:a14="http://schemas.microsoft.com/office/drawing/2010/main" val="0"/>
              </a:ext>
            </a:extLst>
          </a:blip>
          <a:srcRect l="30842" t="8398" r="59765" b="77474"/>
          <a:stretch/>
        </p:blipFill>
        <p:spPr>
          <a:xfrm>
            <a:off x="3561645" y="0"/>
            <a:ext cx="1714500" cy="1357270"/>
          </a:xfrm>
          <a:prstGeom prst="rect">
            <a:avLst/>
          </a:prstGeom>
        </p:spPr>
      </p:pic>
      <p:sp>
        <p:nvSpPr>
          <p:cNvPr id="9" name="TextBox 8">
            <a:extLst>
              <a:ext uri="{FF2B5EF4-FFF2-40B4-BE49-F238E27FC236}">
                <a16:creationId xmlns:a16="http://schemas.microsoft.com/office/drawing/2014/main" id="{16D26091-6804-466E-BF07-11E7915CAF98}"/>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spTree>
    <p:extLst>
      <p:ext uri="{BB962C8B-B14F-4D97-AF65-F5344CB8AC3E}">
        <p14:creationId xmlns:p14="http://schemas.microsoft.com/office/powerpoint/2010/main" val="143069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8348B2-ACF0-41D4-AA87-5E907E56AD31}"/>
              </a:ext>
            </a:extLst>
          </p:cNvPr>
          <p:cNvPicPr>
            <a:picLocks noChangeAspect="1"/>
          </p:cNvPicPr>
          <p:nvPr/>
        </p:nvPicPr>
        <p:blipFill rotWithShape="1">
          <a:blip r:embed="rId2"/>
          <a:srcRect l="-1" r="41276" b="38514"/>
          <a:stretch/>
        </p:blipFill>
        <p:spPr>
          <a:xfrm>
            <a:off x="2059945" y="1927670"/>
            <a:ext cx="7891488" cy="4256999"/>
          </a:xfrm>
          <a:prstGeom prst="rect">
            <a:avLst/>
          </a:prstGeom>
          <a:ln>
            <a:solidFill>
              <a:schemeClr val="tx1"/>
            </a:solidFill>
          </a:ln>
        </p:spPr>
      </p:pic>
      <p:pic>
        <p:nvPicPr>
          <p:cNvPr id="10" name="Picture 9">
            <a:extLst>
              <a:ext uri="{FF2B5EF4-FFF2-40B4-BE49-F238E27FC236}">
                <a16:creationId xmlns:a16="http://schemas.microsoft.com/office/drawing/2014/main" id="{7983CB71-A87C-4DC2-9856-86BD459CE7F4}"/>
              </a:ext>
            </a:extLst>
          </p:cNvPr>
          <p:cNvPicPr>
            <a:picLocks noChangeAspect="1"/>
          </p:cNvPicPr>
          <p:nvPr/>
        </p:nvPicPr>
        <p:blipFill>
          <a:blip r:embed="rId3"/>
          <a:stretch>
            <a:fillRect/>
          </a:stretch>
        </p:blipFill>
        <p:spPr>
          <a:xfrm>
            <a:off x="1650272" y="69582"/>
            <a:ext cx="1097280" cy="1097280"/>
          </a:xfrm>
          <a:prstGeom prst="rect">
            <a:avLst/>
          </a:prstGeom>
        </p:spPr>
      </p:pic>
      <p:grpSp>
        <p:nvGrpSpPr>
          <p:cNvPr id="6" name="Group 5">
            <a:extLst>
              <a:ext uri="{FF2B5EF4-FFF2-40B4-BE49-F238E27FC236}">
                <a16:creationId xmlns:a16="http://schemas.microsoft.com/office/drawing/2014/main" id="{92022DD7-55E1-4215-AC98-3EE1F2004B61}"/>
              </a:ext>
            </a:extLst>
          </p:cNvPr>
          <p:cNvGrpSpPr/>
          <p:nvPr/>
        </p:nvGrpSpPr>
        <p:grpSpPr>
          <a:xfrm>
            <a:off x="5237018" y="2776451"/>
            <a:ext cx="2921238" cy="1997775"/>
            <a:chOff x="5237018" y="2776451"/>
            <a:chExt cx="2921238" cy="1997775"/>
          </a:xfrm>
        </p:grpSpPr>
        <p:cxnSp>
          <p:nvCxnSpPr>
            <p:cNvPr id="7" name="Straight Arrow Connector 6">
              <a:extLst>
                <a:ext uri="{FF2B5EF4-FFF2-40B4-BE49-F238E27FC236}">
                  <a16:creationId xmlns:a16="http://schemas.microsoft.com/office/drawing/2014/main" id="{C31BAD62-58F6-4553-8E0C-DBFFE3D1944D}"/>
                </a:ext>
              </a:extLst>
            </p:cNvPr>
            <p:cNvCxnSpPr>
              <a:cxnSpLocks/>
            </p:cNvCxnSpPr>
            <p:nvPr/>
          </p:nvCxnSpPr>
          <p:spPr>
            <a:xfrm flipH="1" flipV="1">
              <a:off x="5237018" y="2776451"/>
              <a:ext cx="981587" cy="11667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2AF4C2-B380-4883-A744-3ADF534A0C95}"/>
                </a:ext>
              </a:extLst>
            </p:cNvPr>
            <p:cNvSpPr txBox="1"/>
            <p:nvPr/>
          </p:nvSpPr>
          <p:spPr>
            <a:xfrm>
              <a:off x="6122489" y="3943229"/>
              <a:ext cx="2035767" cy="830997"/>
            </a:xfrm>
            <a:prstGeom prst="rect">
              <a:avLst/>
            </a:prstGeom>
            <a:noFill/>
          </p:spPr>
          <p:txBody>
            <a:bodyPr wrap="square" rtlCol="0">
              <a:spAutoFit/>
            </a:bodyPr>
            <a:lstStyle/>
            <a:p>
              <a:r>
                <a:rPr lang="en-US" sz="2400">
                  <a:solidFill>
                    <a:srgbClr val="FF0000"/>
                  </a:solidFill>
                </a:rPr>
                <a:t>Create a new Database</a:t>
              </a:r>
              <a:endParaRPr lang="en-US">
                <a:solidFill>
                  <a:srgbClr val="FF0000"/>
                </a:solidFill>
              </a:endParaRPr>
            </a:p>
          </p:txBody>
        </p:sp>
      </p:grpSp>
      <p:cxnSp>
        <p:nvCxnSpPr>
          <p:cNvPr id="16" name="Connector: Elbow 15">
            <a:extLst>
              <a:ext uri="{FF2B5EF4-FFF2-40B4-BE49-F238E27FC236}">
                <a16:creationId xmlns:a16="http://schemas.microsoft.com/office/drawing/2014/main" id="{5A2616C1-3640-455C-88A2-FC44A98BFCB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A4FF291-B4AF-4AFE-803B-3F2137276047}"/>
              </a:ext>
            </a:extLst>
          </p:cNvPr>
          <p:cNvSpPr txBox="1"/>
          <p:nvPr/>
        </p:nvSpPr>
        <p:spPr>
          <a:xfrm>
            <a:off x="440267" y="1004340"/>
            <a:ext cx="5565422" cy="369332"/>
          </a:xfrm>
          <a:prstGeom prst="rect">
            <a:avLst/>
          </a:prstGeom>
          <a:noFill/>
        </p:spPr>
        <p:txBody>
          <a:bodyPr wrap="square" rtlCol="0">
            <a:spAutoFit/>
          </a:bodyPr>
          <a:lstStyle/>
          <a:p>
            <a:pPr lvl="1"/>
            <a:r>
              <a:rPr lang="en-US" b="1"/>
              <a:t>Create Glue Database</a:t>
            </a:r>
          </a:p>
        </p:txBody>
      </p:sp>
      <p:sp>
        <p:nvSpPr>
          <p:cNvPr id="11" name="TextBox 10">
            <a:extLst>
              <a:ext uri="{FF2B5EF4-FFF2-40B4-BE49-F238E27FC236}">
                <a16:creationId xmlns:a16="http://schemas.microsoft.com/office/drawing/2014/main" id="{398842AD-1419-4A72-B4CF-AB05ECA2EFF9}"/>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sp>
        <p:nvSpPr>
          <p:cNvPr id="13" name="Oval 12">
            <a:extLst>
              <a:ext uri="{FF2B5EF4-FFF2-40B4-BE49-F238E27FC236}">
                <a16:creationId xmlns:a16="http://schemas.microsoft.com/office/drawing/2014/main" id="{0AEAC400-4367-4CE7-B828-569F1C021C96}"/>
              </a:ext>
            </a:extLst>
          </p:cNvPr>
          <p:cNvSpPr/>
          <p:nvPr/>
        </p:nvSpPr>
        <p:spPr>
          <a:xfrm>
            <a:off x="2076570" y="3081231"/>
            <a:ext cx="1281771" cy="381019"/>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674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6ADF834-AA78-4DD0-9B19-080CF2DBC44C}"/>
              </a:ext>
            </a:extLst>
          </p:cNvPr>
          <p:cNvPicPr>
            <a:picLocks noChangeAspect="1"/>
          </p:cNvPicPr>
          <p:nvPr/>
        </p:nvPicPr>
        <p:blipFill rotWithShape="1">
          <a:blip r:embed="rId2">
            <a:extLst>
              <a:ext uri="{28A0092B-C50C-407E-A947-70E740481C1C}">
                <a14:useLocalDpi xmlns:a14="http://schemas.microsoft.com/office/drawing/2010/main" val="0"/>
              </a:ext>
            </a:extLst>
          </a:blip>
          <a:srcRect l="-62" t="-641" r="60518" b="641"/>
          <a:stretch/>
        </p:blipFill>
        <p:spPr>
          <a:xfrm>
            <a:off x="3257144" y="2840689"/>
            <a:ext cx="6605232" cy="1605597"/>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2C221A74-48DA-4C0B-8897-11495DB0490D}"/>
              </a:ext>
            </a:extLst>
          </p:cNvPr>
          <p:cNvCxnSpPr>
            <a:cxnSpLocks/>
          </p:cNvCxnSpPr>
          <p:nvPr/>
        </p:nvCxnSpPr>
        <p:spPr>
          <a:xfrm flipH="1" flipV="1">
            <a:off x="5216467" y="3802445"/>
            <a:ext cx="1217930" cy="148885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DE3975-29BE-42E3-A03A-AB705AB47647}"/>
              </a:ext>
            </a:extLst>
          </p:cNvPr>
          <p:cNvSpPr txBox="1"/>
          <p:nvPr/>
        </p:nvSpPr>
        <p:spPr>
          <a:xfrm>
            <a:off x="5363479" y="5379678"/>
            <a:ext cx="6213513" cy="461665"/>
          </a:xfrm>
          <a:prstGeom prst="rect">
            <a:avLst/>
          </a:prstGeom>
          <a:noFill/>
        </p:spPr>
        <p:txBody>
          <a:bodyPr wrap="square" rtlCol="0">
            <a:spAutoFit/>
          </a:bodyPr>
          <a:lstStyle/>
          <a:p>
            <a:r>
              <a:rPr lang="en-US" sz="2400">
                <a:solidFill>
                  <a:srgbClr val="FF0000"/>
                </a:solidFill>
              </a:rPr>
              <a:t>Create a table using a crawler</a:t>
            </a:r>
            <a:endParaRPr lang="en-US">
              <a:solidFill>
                <a:srgbClr val="FF0000"/>
              </a:solidFill>
            </a:endParaRPr>
          </a:p>
        </p:txBody>
      </p:sp>
      <p:sp>
        <p:nvSpPr>
          <p:cNvPr id="10" name="TextBox 9">
            <a:extLst>
              <a:ext uri="{FF2B5EF4-FFF2-40B4-BE49-F238E27FC236}">
                <a16:creationId xmlns:a16="http://schemas.microsoft.com/office/drawing/2014/main" id="{73F683A2-3074-4CC4-9C1A-A553F507BF35}"/>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cxnSp>
        <p:nvCxnSpPr>
          <p:cNvPr id="12" name="Connector: Elbow 11">
            <a:extLst>
              <a:ext uri="{FF2B5EF4-FFF2-40B4-BE49-F238E27FC236}">
                <a16:creationId xmlns:a16="http://schemas.microsoft.com/office/drawing/2014/main" id="{A060B48A-251E-49F6-B7FD-C79CFE5551AC}"/>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descr="A screenshot of a social media post&#10;&#10;Description generated with very high confidence">
            <a:extLst>
              <a:ext uri="{FF2B5EF4-FFF2-40B4-BE49-F238E27FC236}">
                <a16:creationId xmlns:a16="http://schemas.microsoft.com/office/drawing/2014/main" id="{DCE131F3-53E4-441C-B45E-D159809077A6}"/>
              </a:ext>
            </a:extLst>
          </p:cNvPr>
          <p:cNvPicPr>
            <a:picLocks noChangeAspect="1"/>
          </p:cNvPicPr>
          <p:nvPr/>
        </p:nvPicPr>
        <p:blipFill rotWithShape="1">
          <a:blip r:embed="rId3">
            <a:extLst>
              <a:ext uri="{28A0092B-C50C-407E-A947-70E740481C1C}">
                <a14:useLocalDpi xmlns:a14="http://schemas.microsoft.com/office/drawing/2010/main" val="0"/>
              </a:ext>
            </a:extLst>
          </a:blip>
          <a:srcRect r="87355" b="38948"/>
          <a:stretch/>
        </p:blipFill>
        <p:spPr>
          <a:xfrm>
            <a:off x="971582" y="2155563"/>
            <a:ext cx="1647803" cy="3441611"/>
          </a:xfrm>
          <a:prstGeom prst="rect">
            <a:avLst/>
          </a:prstGeom>
          <a:ln>
            <a:solidFill>
              <a:schemeClr val="tx1"/>
            </a:solidFill>
          </a:ln>
        </p:spPr>
      </p:pic>
      <p:sp>
        <p:nvSpPr>
          <p:cNvPr id="17" name="Oval 16">
            <a:extLst>
              <a:ext uri="{FF2B5EF4-FFF2-40B4-BE49-F238E27FC236}">
                <a16:creationId xmlns:a16="http://schemas.microsoft.com/office/drawing/2014/main" id="{12EE690A-6089-4710-BBB9-C9CCB225C2E7}"/>
              </a:ext>
            </a:extLst>
          </p:cNvPr>
          <p:cNvSpPr/>
          <p:nvPr/>
        </p:nvSpPr>
        <p:spPr>
          <a:xfrm>
            <a:off x="1053979" y="3342741"/>
            <a:ext cx="904015" cy="30787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10278F93-9DEB-4147-91EC-073D10DE09EA}"/>
              </a:ext>
            </a:extLst>
          </p:cNvPr>
          <p:cNvSpPr txBox="1"/>
          <p:nvPr/>
        </p:nvSpPr>
        <p:spPr>
          <a:xfrm>
            <a:off x="440267" y="1004340"/>
            <a:ext cx="5565422" cy="369332"/>
          </a:xfrm>
          <a:prstGeom prst="rect">
            <a:avLst/>
          </a:prstGeom>
          <a:noFill/>
        </p:spPr>
        <p:txBody>
          <a:bodyPr wrap="square" rtlCol="0">
            <a:spAutoFit/>
          </a:bodyPr>
          <a:lstStyle/>
          <a:p>
            <a:pPr lvl="1"/>
            <a:r>
              <a:rPr lang="en-US" b="1"/>
              <a:t>Create Table with Glue Crawler</a:t>
            </a:r>
          </a:p>
        </p:txBody>
      </p:sp>
      <p:pic>
        <p:nvPicPr>
          <p:cNvPr id="21" name="Picture 20">
            <a:extLst>
              <a:ext uri="{FF2B5EF4-FFF2-40B4-BE49-F238E27FC236}">
                <a16:creationId xmlns:a16="http://schemas.microsoft.com/office/drawing/2014/main" id="{74ACF919-F8BA-40DC-BCD9-E140E11BE629}"/>
              </a:ext>
            </a:extLst>
          </p:cNvPr>
          <p:cNvPicPr>
            <a:picLocks noChangeAspect="1"/>
          </p:cNvPicPr>
          <p:nvPr/>
        </p:nvPicPr>
        <p:blipFill rotWithShape="1">
          <a:blip r:embed="rId4">
            <a:extLst>
              <a:ext uri="{28A0092B-C50C-407E-A947-70E740481C1C}">
                <a14:useLocalDpi xmlns:a14="http://schemas.microsoft.com/office/drawing/2010/main" val="0"/>
              </a:ext>
            </a:extLst>
          </a:blip>
          <a:srcRect l="30842" t="8398" r="60578" b="78561"/>
          <a:stretch/>
        </p:blipFill>
        <p:spPr>
          <a:xfrm>
            <a:off x="3447554" y="98518"/>
            <a:ext cx="1207573" cy="966044"/>
          </a:xfrm>
          <a:prstGeom prst="rect">
            <a:avLst/>
          </a:prstGeom>
        </p:spPr>
      </p:pic>
    </p:spTree>
    <p:extLst>
      <p:ext uri="{BB962C8B-B14F-4D97-AF65-F5344CB8AC3E}">
        <p14:creationId xmlns:p14="http://schemas.microsoft.com/office/powerpoint/2010/main" val="393210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3829305F-66AA-4B01-8344-92F6F1020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916" y="1826158"/>
            <a:ext cx="8289545" cy="3855084"/>
          </a:xfrm>
          <a:prstGeom prst="rect">
            <a:avLst/>
          </a:prstGeom>
          <a:ln>
            <a:solidFill>
              <a:schemeClr val="tx1"/>
            </a:solidFill>
          </a:ln>
        </p:spPr>
      </p:pic>
      <p:sp>
        <p:nvSpPr>
          <p:cNvPr id="15" name="TextBox 14">
            <a:extLst>
              <a:ext uri="{FF2B5EF4-FFF2-40B4-BE49-F238E27FC236}">
                <a16:creationId xmlns:a16="http://schemas.microsoft.com/office/drawing/2014/main" id="{DE9466E0-97F1-40D4-8191-3B5E059EC4B2}"/>
              </a:ext>
            </a:extLst>
          </p:cNvPr>
          <p:cNvSpPr txBox="1"/>
          <p:nvPr/>
        </p:nvSpPr>
        <p:spPr>
          <a:xfrm>
            <a:off x="671327" y="5584427"/>
            <a:ext cx="3371850" cy="1200329"/>
          </a:xfrm>
          <a:prstGeom prst="rect">
            <a:avLst/>
          </a:prstGeom>
          <a:noFill/>
        </p:spPr>
        <p:txBody>
          <a:bodyPr wrap="square" rtlCol="0">
            <a:spAutoFit/>
          </a:bodyPr>
          <a:lstStyle/>
          <a:p>
            <a:r>
              <a:rPr lang="en-US" sz="2400">
                <a:solidFill>
                  <a:srgbClr val="FF0000"/>
                </a:solidFill>
              </a:rPr>
              <a:t>Specify the path for the table to search for in S3</a:t>
            </a:r>
          </a:p>
        </p:txBody>
      </p:sp>
      <p:cxnSp>
        <p:nvCxnSpPr>
          <p:cNvPr id="16" name="Straight Arrow Connector 15">
            <a:extLst>
              <a:ext uri="{FF2B5EF4-FFF2-40B4-BE49-F238E27FC236}">
                <a16:creationId xmlns:a16="http://schemas.microsoft.com/office/drawing/2014/main" id="{A6E2DF5E-AF05-4C29-B3CF-33CA153B5E4E}"/>
              </a:ext>
            </a:extLst>
          </p:cNvPr>
          <p:cNvCxnSpPr>
            <a:cxnSpLocks/>
          </p:cNvCxnSpPr>
          <p:nvPr/>
        </p:nvCxnSpPr>
        <p:spPr>
          <a:xfrm flipV="1">
            <a:off x="2326537" y="4067033"/>
            <a:ext cx="471254" cy="162476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73B005-4F25-4D6B-A8FD-F10E3C66618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cxnSp>
        <p:nvCxnSpPr>
          <p:cNvPr id="13" name="Connector: Elbow 12">
            <a:extLst>
              <a:ext uri="{FF2B5EF4-FFF2-40B4-BE49-F238E27FC236}">
                <a16:creationId xmlns:a16="http://schemas.microsoft.com/office/drawing/2014/main" id="{67DF339B-DE9E-4090-9DED-406B81570DE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155F3D-2D36-4F82-9DEB-1674CD0F07CE}"/>
              </a:ext>
            </a:extLst>
          </p:cNvPr>
          <p:cNvSpPr txBox="1"/>
          <p:nvPr/>
        </p:nvSpPr>
        <p:spPr>
          <a:xfrm>
            <a:off x="440267" y="1004340"/>
            <a:ext cx="5565422" cy="369332"/>
          </a:xfrm>
          <a:prstGeom prst="rect">
            <a:avLst/>
          </a:prstGeom>
          <a:noFill/>
        </p:spPr>
        <p:txBody>
          <a:bodyPr wrap="square" rtlCol="0">
            <a:spAutoFit/>
          </a:bodyPr>
          <a:lstStyle/>
          <a:p>
            <a:pPr lvl="1"/>
            <a:r>
              <a:rPr lang="en-US" b="1"/>
              <a:t>Create Table with Glue Crawler</a:t>
            </a:r>
          </a:p>
        </p:txBody>
      </p:sp>
      <p:pic>
        <p:nvPicPr>
          <p:cNvPr id="24" name="Picture 23">
            <a:extLst>
              <a:ext uri="{FF2B5EF4-FFF2-40B4-BE49-F238E27FC236}">
                <a16:creationId xmlns:a16="http://schemas.microsoft.com/office/drawing/2014/main" id="{D9855304-D16C-47C5-B678-AA65C2E2AEDB}"/>
              </a:ext>
            </a:extLst>
          </p:cNvPr>
          <p:cNvPicPr>
            <a:picLocks noChangeAspect="1"/>
          </p:cNvPicPr>
          <p:nvPr/>
        </p:nvPicPr>
        <p:blipFill rotWithShape="1">
          <a:blip r:embed="rId3">
            <a:extLst>
              <a:ext uri="{28A0092B-C50C-407E-A947-70E740481C1C}">
                <a14:useLocalDpi xmlns:a14="http://schemas.microsoft.com/office/drawing/2010/main" val="0"/>
              </a:ext>
            </a:extLst>
          </a:blip>
          <a:srcRect l="30842" t="8398" r="60578" b="78561"/>
          <a:stretch/>
        </p:blipFill>
        <p:spPr>
          <a:xfrm>
            <a:off x="3447554" y="98518"/>
            <a:ext cx="1207573" cy="966044"/>
          </a:xfrm>
          <a:prstGeom prst="rect">
            <a:avLst/>
          </a:prstGeom>
        </p:spPr>
      </p:pic>
    </p:spTree>
    <p:extLst>
      <p:ext uri="{BB962C8B-B14F-4D97-AF65-F5344CB8AC3E}">
        <p14:creationId xmlns:p14="http://schemas.microsoft.com/office/powerpoint/2010/main" val="2523519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94324-9D4F-4626-A727-6D9C4FFF5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155" y="3657540"/>
            <a:ext cx="5913632" cy="1371719"/>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60F0DBF0-2AE2-4CE6-AA12-BD6F03A37910}"/>
              </a:ext>
            </a:extLst>
          </p:cNvPr>
          <p:cNvCxnSpPr>
            <a:cxnSpLocks/>
            <a:stCxn id="9" idx="2"/>
          </p:cNvCxnSpPr>
          <p:nvPr/>
        </p:nvCxnSpPr>
        <p:spPr>
          <a:xfrm flipH="1">
            <a:off x="6803473" y="3072979"/>
            <a:ext cx="704850" cy="12704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62D8E3-745D-4FAD-B259-413CDB9CBED5}"/>
              </a:ext>
            </a:extLst>
          </p:cNvPr>
          <p:cNvSpPr txBox="1"/>
          <p:nvPr/>
        </p:nvSpPr>
        <p:spPr>
          <a:xfrm>
            <a:off x="5650948" y="1872650"/>
            <a:ext cx="3714750" cy="1200329"/>
          </a:xfrm>
          <a:prstGeom prst="rect">
            <a:avLst/>
          </a:prstGeom>
          <a:noFill/>
        </p:spPr>
        <p:txBody>
          <a:bodyPr wrap="square" rtlCol="0">
            <a:spAutoFit/>
          </a:bodyPr>
          <a:lstStyle/>
          <a:p>
            <a:r>
              <a:rPr lang="en-US" sz="2400">
                <a:solidFill>
                  <a:srgbClr val="FF0000"/>
                </a:solidFill>
              </a:rPr>
              <a:t>Your crawler can run on either a timed schedule or on demand</a:t>
            </a:r>
          </a:p>
        </p:txBody>
      </p:sp>
      <p:sp>
        <p:nvSpPr>
          <p:cNvPr id="8" name="TextBox 7">
            <a:extLst>
              <a:ext uri="{FF2B5EF4-FFF2-40B4-BE49-F238E27FC236}">
                <a16:creationId xmlns:a16="http://schemas.microsoft.com/office/drawing/2014/main" id="{3CB4CCA7-0081-40C1-96A0-9324147E22FD}"/>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cxnSp>
        <p:nvCxnSpPr>
          <p:cNvPr id="11" name="Connector: Elbow 10">
            <a:extLst>
              <a:ext uri="{FF2B5EF4-FFF2-40B4-BE49-F238E27FC236}">
                <a16:creationId xmlns:a16="http://schemas.microsoft.com/office/drawing/2014/main" id="{A5F41D67-69E1-4645-9E5A-2B071F6E6744}"/>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9F2C43-9FD0-4C38-A653-D1C06D6D5ABF}"/>
              </a:ext>
            </a:extLst>
          </p:cNvPr>
          <p:cNvSpPr txBox="1"/>
          <p:nvPr/>
        </p:nvSpPr>
        <p:spPr>
          <a:xfrm>
            <a:off x="440267" y="1004340"/>
            <a:ext cx="5565422" cy="369332"/>
          </a:xfrm>
          <a:prstGeom prst="rect">
            <a:avLst/>
          </a:prstGeom>
          <a:noFill/>
        </p:spPr>
        <p:txBody>
          <a:bodyPr wrap="square" rtlCol="0">
            <a:spAutoFit/>
          </a:bodyPr>
          <a:lstStyle/>
          <a:p>
            <a:pPr lvl="1"/>
            <a:r>
              <a:rPr lang="en-US" b="1"/>
              <a:t>Create Table with Glue Crawler</a:t>
            </a:r>
          </a:p>
        </p:txBody>
      </p:sp>
      <p:pic>
        <p:nvPicPr>
          <p:cNvPr id="15" name="Picture 14">
            <a:extLst>
              <a:ext uri="{FF2B5EF4-FFF2-40B4-BE49-F238E27FC236}">
                <a16:creationId xmlns:a16="http://schemas.microsoft.com/office/drawing/2014/main" id="{D8873367-B098-49C9-91CD-51B1D3700216}"/>
              </a:ext>
            </a:extLst>
          </p:cNvPr>
          <p:cNvPicPr>
            <a:picLocks noChangeAspect="1"/>
          </p:cNvPicPr>
          <p:nvPr/>
        </p:nvPicPr>
        <p:blipFill rotWithShape="1">
          <a:blip r:embed="rId3">
            <a:extLst>
              <a:ext uri="{28A0092B-C50C-407E-A947-70E740481C1C}">
                <a14:useLocalDpi xmlns:a14="http://schemas.microsoft.com/office/drawing/2010/main" val="0"/>
              </a:ext>
            </a:extLst>
          </a:blip>
          <a:srcRect l="30842" t="8398" r="60578" b="78561"/>
          <a:stretch/>
        </p:blipFill>
        <p:spPr>
          <a:xfrm>
            <a:off x="3447554" y="98518"/>
            <a:ext cx="1207573" cy="966044"/>
          </a:xfrm>
          <a:prstGeom prst="rect">
            <a:avLst/>
          </a:prstGeom>
        </p:spPr>
      </p:pic>
    </p:spTree>
    <p:extLst>
      <p:ext uri="{BB962C8B-B14F-4D97-AF65-F5344CB8AC3E}">
        <p14:creationId xmlns:p14="http://schemas.microsoft.com/office/powerpoint/2010/main" val="103278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73ADCCC3-D23E-4C25-B3B0-7DDDE1398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57" y="1431596"/>
            <a:ext cx="8192643" cy="5229955"/>
          </a:xfrm>
          <a:prstGeom prst="rect">
            <a:avLst/>
          </a:prstGeom>
        </p:spPr>
      </p:pic>
      <p:sp>
        <p:nvSpPr>
          <p:cNvPr id="7" name="TextBox 6">
            <a:extLst>
              <a:ext uri="{FF2B5EF4-FFF2-40B4-BE49-F238E27FC236}">
                <a16:creationId xmlns:a16="http://schemas.microsoft.com/office/drawing/2014/main" id="{EA90FF21-4870-4F36-A1B3-DB0BE1DF7DB4}"/>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Crawler</a:t>
            </a:r>
          </a:p>
        </p:txBody>
      </p:sp>
      <p:cxnSp>
        <p:nvCxnSpPr>
          <p:cNvPr id="8" name="Connector: Elbow 7">
            <a:extLst>
              <a:ext uri="{FF2B5EF4-FFF2-40B4-BE49-F238E27FC236}">
                <a16:creationId xmlns:a16="http://schemas.microsoft.com/office/drawing/2014/main" id="{137F0A29-304A-438F-9CD3-554643528DD8}"/>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2739FD-F304-46D4-A904-2F86AEA1FB60}"/>
              </a:ext>
            </a:extLst>
          </p:cNvPr>
          <p:cNvSpPr txBox="1"/>
          <p:nvPr/>
        </p:nvSpPr>
        <p:spPr>
          <a:xfrm>
            <a:off x="440267" y="1004340"/>
            <a:ext cx="5565422" cy="369332"/>
          </a:xfrm>
          <a:prstGeom prst="rect">
            <a:avLst/>
          </a:prstGeom>
          <a:noFill/>
        </p:spPr>
        <p:txBody>
          <a:bodyPr wrap="square" rtlCol="0">
            <a:spAutoFit/>
          </a:bodyPr>
          <a:lstStyle/>
          <a:p>
            <a:pPr lvl="1"/>
            <a:r>
              <a:rPr lang="en-US" b="1"/>
              <a:t>Create Table with Glue Crawler</a:t>
            </a:r>
          </a:p>
        </p:txBody>
      </p:sp>
      <p:pic>
        <p:nvPicPr>
          <p:cNvPr id="12" name="Picture 11">
            <a:extLst>
              <a:ext uri="{FF2B5EF4-FFF2-40B4-BE49-F238E27FC236}">
                <a16:creationId xmlns:a16="http://schemas.microsoft.com/office/drawing/2014/main" id="{CF13A125-3FC3-44B2-8359-6A51FFF36587}"/>
              </a:ext>
            </a:extLst>
          </p:cNvPr>
          <p:cNvPicPr>
            <a:picLocks noChangeAspect="1"/>
          </p:cNvPicPr>
          <p:nvPr/>
        </p:nvPicPr>
        <p:blipFill rotWithShape="1">
          <a:blip r:embed="rId3">
            <a:extLst>
              <a:ext uri="{28A0092B-C50C-407E-A947-70E740481C1C}">
                <a14:useLocalDpi xmlns:a14="http://schemas.microsoft.com/office/drawing/2010/main" val="0"/>
              </a:ext>
            </a:extLst>
          </a:blip>
          <a:srcRect l="30842" t="8398" r="60578" b="78561"/>
          <a:stretch/>
        </p:blipFill>
        <p:spPr>
          <a:xfrm>
            <a:off x="3447554" y="98518"/>
            <a:ext cx="1207573" cy="966044"/>
          </a:xfrm>
          <a:prstGeom prst="rect">
            <a:avLst/>
          </a:prstGeom>
        </p:spPr>
      </p:pic>
    </p:spTree>
    <p:extLst>
      <p:ext uri="{BB962C8B-B14F-4D97-AF65-F5344CB8AC3E}">
        <p14:creationId xmlns:p14="http://schemas.microsoft.com/office/powerpoint/2010/main" val="3509896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DD6EFA94-5AA0-4E32-BF48-B36D50C0C96A}"/>
              </a:ext>
            </a:extLst>
          </p:cNvPr>
          <p:cNvPicPr>
            <a:picLocks noChangeAspect="1"/>
          </p:cNvPicPr>
          <p:nvPr/>
        </p:nvPicPr>
        <p:blipFill rotWithShape="1">
          <a:blip r:embed="rId2">
            <a:extLst>
              <a:ext uri="{28A0092B-C50C-407E-A947-70E740481C1C}">
                <a14:useLocalDpi xmlns:a14="http://schemas.microsoft.com/office/drawing/2010/main" val="0"/>
              </a:ext>
            </a:extLst>
          </a:blip>
          <a:srcRect r="27493" b="39196"/>
          <a:stretch/>
        </p:blipFill>
        <p:spPr>
          <a:xfrm>
            <a:off x="268193" y="4253211"/>
            <a:ext cx="10884866" cy="1564367"/>
          </a:xfrm>
          <a:prstGeom prst="rect">
            <a:avLst/>
          </a:prstGeom>
        </p:spPr>
      </p:pic>
      <p:pic>
        <p:nvPicPr>
          <p:cNvPr id="7" name="Picture 6" descr="A screenshot of a social media post&#10;&#10;Description generated with very high confidence">
            <a:extLst>
              <a:ext uri="{FF2B5EF4-FFF2-40B4-BE49-F238E27FC236}">
                <a16:creationId xmlns:a16="http://schemas.microsoft.com/office/drawing/2014/main" id="{1BA8520D-D3A7-4A6F-9CA2-4E9BAE03C3B9}"/>
              </a:ext>
            </a:extLst>
          </p:cNvPr>
          <p:cNvPicPr>
            <a:picLocks noChangeAspect="1"/>
          </p:cNvPicPr>
          <p:nvPr/>
        </p:nvPicPr>
        <p:blipFill rotWithShape="1">
          <a:blip r:embed="rId3">
            <a:extLst>
              <a:ext uri="{28A0092B-C50C-407E-A947-70E740481C1C}">
                <a14:useLocalDpi xmlns:a14="http://schemas.microsoft.com/office/drawing/2010/main" val="0"/>
              </a:ext>
            </a:extLst>
          </a:blip>
          <a:srcRect l="-1" t="38503" r="23497" b="12957"/>
          <a:stretch/>
        </p:blipFill>
        <p:spPr>
          <a:xfrm>
            <a:off x="563256" y="1967506"/>
            <a:ext cx="10884865" cy="1647376"/>
          </a:xfrm>
          <a:prstGeom prst="rect">
            <a:avLst/>
          </a:prstGeom>
        </p:spPr>
      </p:pic>
      <p:cxnSp>
        <p:nvCxnSpPr>
          <p:cNvPr id="8" name="Straight Arrow Connector 7">
            <a:extLst>
              <a:ext uri="{FF2B5EF4-FFF2-40B4-BE49-F238E27FC236}">
                <a16:creationId xmlns:a16="http://schemas.microsoft.com/office/drawing/2014/main" id="{BEFC813B-89F2-47FB-9257-AC07DFD52D24}"/>
              </a:ext>
            </a:extLst>
          </p:cNvPr>
          <p:cNvCxnSpPr>
            <a:cxnSpLocks/>
          </p:cNvCxnSpPr>
          <p:nvPr/>
        </p:nvCxnSpPr>
        <p:spPr>
          <a:xfrm flipH="1">
            <a:off x="743879" y="1967506"/>
            <a:ext cx="791855" cy="12075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6556E7-4DD7-4390-8D2B-660E8CB0A2E4}"/>
              </a:ext>
            </a:extLst>
          </p:cNvPr>
          <p:cNvSpPr txBox="1"/>
          <p:nvPr/>
        </p:nvSpPr>
        <p:spPr>
          <a:xfrm>
            <a:off x="137846" y="1505842"/>
            <a:ext cx="3010930" cy="461665"/>
          </a:xfrm>
          <a:prstGeom prst="rect">
            <a:avLst/>
          </a:prstGeom>
          <a:noFill/>
        </p:spPr>
        <p:txBody>
          <a:bodyPr wrap="square" rtlCol="0">
            <a:spAutoFit/>
          </a:bodyPr>
          <a:lstStyle/>
          <a:p>
            <a:r>
              <a:rPr lang="en-US" sz="2400">
                <a:solidFill>
                  <a:srgbClr val="FF0000"/>
                </a:solidFill>
              </a:rPr>
              <a:t>Select your crawler</a:t>
            </a:r>
            <a:endParaRPr lang="en-US">
              <a:solidFill>
                <a:srgbClr val="FF0000"/>
              </a:solidFill>
            </a:endParaRPr>
          </a:p>
        </p:txBody>
      </p:sp>
      <p:sp>
        <p:nvSpPr>
          <p:cNvPr id="18" name="TextBox 17">
            <a:extLst>
              <a:ext uri="{FF2B5EF4-FFF2-40B4-BE49-F238E27FC236}">
                <a16:creationId xmlns:a16="http://schemas.microsoft.com/office/drawing/2014/main" id="{32690DA4-FC2A-4428-8AF1-ED6145EFDD85}"/>
              </a:ext>
            </a:extLst>
          </p:cNvPr>
          <p:cNvSpPr txBox="1"/>
          <p:nvPr/>
        </p:nvSpPr>
        <p:spPr>
          <a:xfrm>
            <a:off x="3569146" y="5888380"/>
            <a:ext cx="5943343" cy="461665"/>
          </a:xfrm>
          <a:prstGeom prst="rect">
            <a:avLst/>
          </a:prstGeom>
          <a:noFill/>
        </p:spPr>
        <p:txBody>
          <a:bodyPr wrap="square" rtlCol="0">
            <a:spAutoFit/>
          </a:bodyPr>
          <a:lstStyle/>
          <a:p>
            <a:r>
              <a:rPr lang="en-US" sz="2400">
                <a:solidFill>
                  <a:srgbClr val="FF0000"/>
                </a:solidFill>
              </a:rPr>
              <a:t>Your table should be in the Tables tab</a:t>
            </a:r>
            <a:endParaRPr lang="en-US">
              <a:solidFill>
                <a:srgbClr val="FF0000"/>
              </a:solidFill>
            </a:endParaRPr>
          </a:p>
        </p:txBody>
      </p:sp>
      <p:cxnSp>
        <p:nvCxnSpPr>
          <p:cNvPr id="13" name="Straight Arrow Connector 12">
            <a:extLst>
              <a:ext uri="{FF2B5EF4-FFF2-40B4-BE49-F238E27FC236}">
                <a16:creationId xmlns:a16="http://schemas.microsoft.com/office/drawing/2014/main" id="{0D6D10C7-C31B-478D-88D1-BD397DAF6478}"/>
              </a:ext>
            </a:extLst>
          </p:cNvPr>
          <p:cNvCxnSpPr>
            <a:cxnSpLocks/>
            <a:stCxn id="17" idx="0"/>
          </p:cNvCxnSpPr>
          <p:nvPr/>
        </p:nvCxnSpPr>
        <p:spPr>
          <a:xfrm flipH="1" flipV="1">
            <a:off x="2142699" y="2463495"/>
            <a:ext cx="1180189" cy="10264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73237E-30DB-4309-AA61-A38B6C1B0F9C}"/>
              </a:ext>
            </a:extLst>
          </p:cNvPr>
          <p:cNvCxnSpPr>
            <a:cxnSpLocks/>
            <a:stCxn id="18" idx="1"/>
          </p:cNvCxnSpPr>
          <p:nvPr/>
        </p:nvCxnSpPr>
        <p:spPr>
          <a:xfrm flipH="1" flipV="1">
            <a:off x="1535734" y="5554129"/>
            <a:ext cx="2033412" cy="56508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C373F63-96D5-4218-8C6B-B6137016C724}"/>
              </a:ext>
            </a:extLst>
          </p:cNvPr>
          <p:cNvSpPr txBox="1"/>
          <p:nvPr/>
        </p:nvSpPr>
        <p:spPr>
          <a:xfrm>
            <a:off x="1985413" y="3489911"/>
            <a:ext cx="2674950" cy="461665"/>
          </a:xfrm>
          <a:prstGeom prst="rect">
            <a:avLst/>
          </a:prstGeom>
          <a:noFill/>
        </p:spPr>
        <p:txBody>
          <a:bodyPr wrap="square" rtlCol="0">
            <a:spAutoFit/>
          </a:bodyPr>
          <a:lstStyle/>
          <a:p>
            <a:r>
              <a:rPr lang="en-US" sz="2400">
                <a:solidFill>
                  <a:srgbClr val="FF0000"/>
                </a:solidFill>
              </a:rPr>
              <a:t>Run your crawler</a:t>
            </a:r>
            <a:endParaRPr lang="en-US">
              <a:solidFill>
                <a:srgbClr val="FF0000"/>
              </a:solidFill>
            </a:endParaRPr>
          </a:p>
        </p:txBody>
      </p:sp>
      <p:sp>
        <p:nvSpPr>
          <p:cNvPr id="11" name="TextBox 10">
            <a:extLst>
              <a:ext uri="{FF2B5EF4-FFF2-40B4-BE49-F238E27FC236}">
                <a16:creationId xmlns:a16="http://schemas.microsoft.com/office/drawing/2014/main" id="{030F1EA9-B668-477D-BB5C-44C91012D94F}"/>
              </a:ext>
            </a:extLst>
          </p:cNvPr>
          <p:cNvSpPr txBox="1"/>
          <p:nvPr/>
        </p:nvSpPr>
        <p:spPr>
          <a:xfrm>
            <a:off x="440267" y="239247"/>
            <a:ext cx="3128879" cy="923330"/>
          </a:xfrm>
          <a:prstGeom prst="rect">
            <a:avLst/>
          </a:prstGeom>
          <a:noFill/>
        </p:spPr>
        <p:txBody>
          <a:bodyPr wrap="square" rtlCol="0">
            <a:spAutoFit/>
          </a:bodyPr>
          <a:lstStyle/>
          <a:p>
            <a:r>
              <a:rPr lang="en-US" sz="5400">
                <a:latin typeface="+mj-lt"/>
              </a:rPr>
              <a:t>Glue Crawler</a:t>
            </a:r>
          </a:p>
        </p:txBody>
      </p:sp>
      <p:cxnSp>
        <p:nvCxnSpPr>
          <p:cNvPr id="12" name="Connector: Elbow 11">
            <a:extLst>
              <a:ext uri="{FF2B5EF4-FFF2-40B4-BE49-F238E27FC236}">
                <a16:creationId xmlns:a16="http://schemas.microsoft.com/office/drawing/2014/main" id="{C8BA79EC-B5E1-4F21-8779-DE1430B58058}"/>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243AF6D-F670-4C7B-874B-3599C9A3F049}"/>
              </a:ext>
            </a:extLst>
          </p:cNvPr>
          <p:cNvSpPr txBox="1"/>
          <p:nvPr/>
        </p:nvSpPr>
        <p:spPr>
          <a:xfrm>
            <a:off x="440267" y="1004340"/>
            <a:ext cx="5565422" cy="369332"/>
          </a:xfrm>
          <a:prstGeom prst="rect">
            <a:avLst/>
          </a:prstGeom>
          <a:noFill/>
        </p:spPr>
        <p:txBody>
          <a:bodyPr wrap="square" rtlCol="0">
            <a:spAutoFit/>
          </a:bodyPr>
          <a:lstStyle/>
          <a:p>
            <a:pPr lvl="1"/>
            <a:r>
              <a:rPr lang="en-US" b="1"/>
              <a:t>Create Table with Glue Crawler</a:t>
            </a:r>
          </a:p>
        </p:txBody>
      </p:sp>
      <p:pic>
        <p:nvPicPr>
          <p:cNvPr id="33" name="Picture 32">
            <a:extLst>
              <a:ext uri="{FF2B5EF4-FFF2-40B4-BE49-F238E27FC236}">
                <a16:creationId xmlns:a16="http://schemas.microsoft.com/office/drawing/2014/main" id="{CE33E4AB-3852-4CD6-A931-98B74AC18F83}"/>
              </a:ext>
            </a:extLst>
          </p:cNvPr>
          <p:cNvPicPr>
            <a:picLocks noChangeAspect="1"/>
          </p:cNvPicPr>
          <p:nvPr/>
        </p:nvPicPr>
        <p:blipFill rotWithShape="1">
          <a:blip r:embed="rId4">
            <a:extLst>
              <a:ext uri="{28A0092B-C50C-407E-A947-70E740481C1C}">
                <a14:useLocalDpi xmlns:a14="http://schemas.microsoft.com/office/drawing/2010/main" val="0"/>
              </a:ext>
            </a:extLst>
          </a:blip>
          <a:srcRect l="30842" t="8398" r="60578" b="78561"/>
          <a:stretch/>
        </p:blipFill>
        <p:spPr>
          <a:xfrm>
            <a:off x="3447554" y="98518"/>
            <a:ext cx="1207573" cy="966044"/>
          </a:xfrm>
          <a:prstGeom prst="rect">
            <a:avLst/>
          </a:prstGeom>
        </p:spPr>
      </p:pic>
    </p:spTree>
    <p:extLst>
      <p:ext uri="{BB962C8B-B14F-4D97-AF65-F5344CB8AC3E}">
        <p14:creationId xmlns:p14="http://schemas.microsoft.com/office/powerpoint/2010/main" val="93891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0" name="TextBox 29">
            <a:extLst>
              <a:ext uri="{FF2B5EF4-FFF2-40B4-BE49-F238E27FC236}">
                <a16:creationId xmlns:a16="http://schemas.microsoft.com/office/drawing/2014/main" id="{B6DE4526-F975-4F47-BCD5-DC703A16BEC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Athena</a:t>
            </a:r>
          </a:p>
        </p:txBody>
      </p:sp>
      <p:sp>
        <p:nvSpPr>
          <p:cNvPr id="31" name="Rectangle 30">
            <a:extLst>
              <a:ext uri="{FF2B5EF4-FFF2-40B4-BE49-F238E27FC236}">
                <a16:creationId xmlns:a16="http://schemas.microsoft.com/office/drawing/2014/main" id="{8B3CADA6-68CC-44EC-9B2F-05C68FE4F20D}"/>
              </a:ext>
            </a:extLst>
          </p:cNvPr>
          <p:cNvSpPr/>
          <p:nvPr/>
        </p:nvSpPr>
        <p:spPr>
          <a:xfrm>
            <a:off x="4814822" y="5098851"/>
            <a:ext cx="1145233" cy="1043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2FE1F23-1145-4551-B08F-432B11DB95FE}"/>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2" name="Straight Arrow Connector 31">
            <a:extLst>
              <a:ext uri="{FF2B5EF4-FFF2-40B4-BE49-F238E27FC236}">
                <a16:creationId xmlns:a16="http://schemas.microsoft.com/office/drawing/2014/main" id="{048D9D67-2657-4662-8E4D-08C651B10EF9}"/>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4" name="L-Shape 33">
            <a:extLst>
              <a:ext uri="{FF2B5EF4-FFF2-40B4-BE49-F238E27FC236}">
                <a16:creationId xmlns:a16="http://schemas.microsoft.com/office/drawing/2014/main" id="{28824CC7-C869-4681-BF80-A767AD269F66}"/>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99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797050" y="2046732"/>
            <a:ext cx="8597900" cy="2764535"/>
          </a:xfrm>
        </p:spPr>
        <p:txBody>
          <a:bodyPr>
            <a:normAutofit/>
          </a:bodyPr>
          <a:lstStyle/>
          <a:p>
            <a:endParaRPr lang="en-US" sz="2400"/>
          </a:p>
          <a:p>
            <a:endParaRPr lang="en-US" sz="2400"/>
          </a:p>
          <a:p>
            <a:r>
              <a:rPr lang="en-US" sz="2800"/>
              <a:t>Interactive query service used to analyze data</a:t>
            </a:r>
          </a:p>
          <a:p>
            <a:pPr lvl="1"/>
            <a:r>
              <a:rPr lang="en-US" sz="2800"/>
              <a:t>Data stored in S3</a:t>
            </a:r>
          </a:p>
          <a:p>
            <a:pPr lvl="1"/>
            <a:r>
              <a:rPr lang="en-US" sz="2800"/>
              <a:t>Run queries to verify your data is stored correctly</a:t>
            </a:r>
          </a:p>
        </p:txBody>
      </p:sp>
      <p:pic>
        <p:nvPicPr>
          <p:cNvPr id="8" name="Picture 7">
            <a:extLst>
              <a:ext uri="{FF2B5EF4-FFF2-40B4-BE49-F238E27FC236}">
                <a16:creationId xmlns:a16="http://schemas.microsoft.com/office/drawing/2014/main" id="{021BB590-6A26-4AE4-A684-143CCC60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64" y="60473"/>
            <a:ext cx="1622635" cy="1249038"/>
          </a:xfrm>
          <a:prstGeom prst="rect">
            <a:avLst/>
          </a:prstGeom>
          <a:blipFill dpi="0" rotWithShape="1">
            <a:blip r:embed="rId3">
              <a:alphaModFix amt="27000"/>
            </a:blip>
            <a:srcRect/>
            <a:tile tx="0" ty="0" sx="100000" sy="100000" flip="none" algn="tl"/>
          </a:blipFill>
        </p:spPr>
      </p:pic>
      <p:sp>
        <p:nvSpPr>
          <p:cNvPr id="9" name="TextBox 8">
            <a:extLst>
              <a:ext uri="{FF2B5EF4-FFF2-40B4-BE49-F238E27FC236}">
                <a16:creationId xmlns:a16="http://schemas.microsoft.com/office/drawing/2014/main" id="{4F0675D8-D8E1-483D-8FE0-4E07C00968F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Athena</a:t>
            </a:r>
          </a:p>
        </p:txBody>
      </p:sp>
    </p:spTree>
    <p:extLst>
      <p:ext uri="{BB962C8B-B14F-4D97-AF65-F5344CB8AC3E}">
        <p14:creationId xmlns:p14="http://schemas.microsoft.com/office/powerpoint/2010/main" val="6215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6B696-9345-4375-AED5-E00EA1AD280A}"/>
              </a:ext>
            </a:extLst>
          </p:cNvPr>
          <p:cNvSpPr>
            <a:spLocks noGrp="1"/>
          </p:cNvSpPr>
          <p:nvPr>
            <p:ph idx="1"/>
          </p:nvPr>
        </p:nvSpPr>
        <p:spPr>
          <a:xfrm>
            <a:off x="838200" y="2093976"/>
            <a:ext cx="10515600" cy="2317397"/>
          </a:xfrm>
        </p:spPr>
        <p:txBody>
          <a:bodyPr/>
          <a:lstStyle/>
          <a:p>
            <a:endParaRPr lang="en-US"/>
          </a:p>
          <a:p>
            <a:pPr marL="0" indent="0" algn="ctr">
              <a:buNone/>
            </a:pPr>
            <a:r>
              <a:rPr lang="en-US" sz="8000"/>
              <a:t>What is Glue?</a:t>
            </a:r>
          </a:p>
        </p:txBody>
      </p:sp>
      <p:pic>
        <p:nvPicPr>
          <p:cNvPr id="7" name="Picture 6">
            <a:extLst>
              <a:ext uri="{FF2B5EF4-FFF2-40B4-BE49-F238E27FC236}">
                <a16:creationId xmlns:a16="http://schemas.microsoft.com/office/drawing/2014/main" id="{A62F7B30-8CC7-4E50-A0C4-10BFEF6336A7}"/>
              </a:ext>
            </a:extLst>
          </p:cNvPr>
          <p:cNvPicPr>
            <a:picLocks noChangeAspect="1"/>
          </p:cNvPicPr>
          <p:nvPr/>
        </p:nvPicPr>
        <p:blipFill>
          <a:blip r:embed="rId3"/>
          <a:stretch>
            <a:fillRect/>
          </a:stretch>
        </p:blipFill>
        <p:spPr>
          <a:xfrm>
            <a:off x="5181600" y="4169527"/>
            <a:ext cx="1828800" cy="1828800"/>
          </a:xfrm>
          <a:prstGeom prst="rect">
            <a:avLst/>
          </a:prstGeom>
        </p:spPr>
      </p:pic>
      <p:sp>
        <p:nvSpPr>
          <p:cNvPr id="5" name="TextBox 4">
            <a:extLst>
              <a:ext uri="{FF2B5EF4-FFF2-40B4-BE49-F238E27FC236}">
                <a16:creationId xmlns:a16="http://schemas.microsoft.com/office/drawing/2014/main" id="{BC1EEFCF-A698-48A1-9598-C5AB54B7BD1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AWS Glue</a:t>
            </a:r>
          </a:p>
        </p:txBody>
      </p:sp>
    </p:spTree>
    <p:extLst>
      <p:ext uri="{BB962C8B-B14F-4D97-AF65-F5344CB8AC3E}">
        <p14:creationId xmlns:p14="http://schemas.microsoft.com/office/powerpoint/2010/main" val="180615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066800" y="1488285"/>
            <a:ext cx="10058400" cy="4105656"/>
          </a:xfrm>
        </p:spPr>
        <p:txBody>
          <a:bodyPr/>
          <a:lstStyle/>
          <a:p>
            <a:r>
              <a:rPr lang="en-US" sz="2400"/>
              <a:t>Run an SQL select query to verify data populating correctly</a:t>
            </a:r>
          </a:p>
          <a:p>
            <a:r>
              <a:rPr lang="en-US" sz="2400"/>
              <a:t>SELECT * FROM </a:t>
            </a:r>
            <a:r>
              <a:rPr lang="en-US" sz="2400" err="1"/>
              <a:t>products_xxx</a:t>
            </a:r>
            <a:r>
              <a:rPr lang="en-US" sz="2400"/>
              <a:t> LIMIT 100;</a:t>
            </a:r>
          </a:p>
          <a:p>
            <a:endParaRPr lang="en-US" sz="2400"/>
          </a:p>
          <a:p>
            <a:endParaRPr lang="en-US" sz="2400"/>
          </a:p>
          <a:p>
            <a:pPr lvl="1"/>
            <a:endParaRPr lang="en-US" sz="2400"/>
          </a:p>
        </p:txBody>
      </p:sp>
      <p:sp>
        <p:nvSpPr>
          <p:cNvPr id="8" name="TextBox 7">
            <a:extLst>
              <a:ext uri="{FF2B5EF4-FFF2-40B4-BE49-F238E27FC236}">
                <a16:creationId xmlns:a16="http://schemas.microsoft.com/office/drawing/2014/main" id="{CB9C22A1-DE86-4C1A-9543-C666D1910CC5}"/>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Athena</a:t>
            </a:r>
          </a:p>
        </p:txBody>
      </p:sp>
      <p:pic>
        <p:nvPicPr>
          <p:cNvPr id="6" name="Picture 5">
            <a:extLst>
              <a:ext uri="{FF2B5EF4-FFF2-40B4-BE49-F238E27FC236}">
                <a16:creationId xmlns:a16="http://schemas.microsoft.com/office/drawing/2014/main" id="{91A9B0C9-A2BD-4CB3-8EF3-6511B159A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64" y="60473"/>
            <a:ext cx="1622635" cy="1249038"/>
          </a:xfrm>
          <a:prstGeom prst="rect">
            <a:avLst/>
          </a:prstGeom>
          <a:blipFill dpi="0" rotWithShape="1">
            <a:blip r:embed="rId3">
              <a:alphaModFix amt="27000"/>
            </a:blip>
            <a:srcRect/>
            <a:tile tx="0" ty="0" sx="100000" sy="100000" flip="none" algn="tl"/>
          </a:blipFill>
        </p:spPr>
      </p:pic>
      <p:pic>
        <p:nvPicPr>
          <p:cNvPr id="4" name="Picture 3" descr="A screenshot of a computer&#10;&#10;Description generated with very high confidence">
            <a:extLst>
              <a:ext uri="{FF2B5EF4-FFF2-40B4-BE49-F238E27FC236}">
                <a16:creationId xmlns:a16="http://schemas.microsoft.com/office/drawing/2014/main" id="{06128F46-F921-4FB1-9F77-6B8D5C4168DC}"/>
              </a:ext>
            </a:extLst>
          </p:cNvPr>
          <p:cNvPicPr>
            <a:picLocks noChangeAspect="1"/>
          </p:cNvPicPr>
          <p:nvPr/>
        </p:nvPicPr>
        <p:blipFill rotWithShape="1">
          <a:blip r:embed="rId4">
            <a:extLst>
              <a:ext uri="{28A0092B-C50C-407E-A947-70E740481C1C}">
                <a14:useLocalDpi xmlns:a14="http://schemas.microsoft.com/office/drawing/2010/main" val="0"/>
              </a:ext>
            </a:extLst>
          </a:blip>
          <a:srcRect r="9779" b="4518"/>
          <a:stretch/>
        </p:blipFill>
        <p:spPr>
          <a:xfrm>
            <a:off x="125506" y="2441379"/>
            <a:ext cx="10999694" cy="4551091"/>
          </a:xfrm>
          <a:prstGeom prst="rect">
            <a:avLst/>
          </a:prstGeom>
        </p:spPr>
      </p:pic>
    </p:spTree>
    <p:extLst>
      <p:ext uri="{BB962C8B-B14F-4D97-AF65-F5344CB8AC3E}">
        <p14:creationId xmlns:p14="http://schemas.microsoft.com/office/powerpoint/2010/main" val="790208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066800" y="1488285"/>
            <a:ext cx="10058400" cy="4185356"/>
          </a:xfrm>
        </p:spPr>
        <p:txBody>
          <a:bodyPr/>
          <a:lstStyle/>
          <a:p>
            <a:r>
              <a:rPr lang="en-US" sz="2400"/>
              <a:t>Run an SQL count query to verify all data is there </a:t>
            </a:r>
          </a:p>
          <a:p>
            <a:r>
              <a:rPr lang="en-US" sz="2400"/>
              <a:t>SELECT COUNT(*) FROM </a:t>
            </a:r>
            <a:r>
              <a:rPr lang="en-US" sz="2400" err="1"/>
              <a:t>products_xxx</a:t>
            </a:r>
            <a:r>
              <a:rPr lang="en-US" sz="2400"/>
              <a:t>;</a:t>
            </a:r>
          </a:p>
          <a:p>
            <a:endParaRPr lang="en-US" sz="2400"/>
          </a:p>
          <a:p>
            <a:endParaRPr lang="en-US" sz="2400"/>
          </a:p>
        </p:txBody>
      </p:sp>
      <p:sp>
        <p:nvSpPr>
          <p:cNvPr id="8" name="TextBox 7">
            <a:extLst>
              <a:ext uri="{FF2B5EF4-FFF2-40B4-BE49-F238E27FC236}">
                <a16:creationId xmlns:a16="http://schemas.microsoft.com/office/drawing/2014/main" id="{4C300BFD-1F36-4DD8-B0BC-061E8F8BEBF2}"/>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Athena</a:t>
            </a:r>
          </a:p>
        </p:txBody>
      </p:sp>
      <p:pic>
        <p:nvPicPr>
          <p:cNvPr id="7" name="Picture 6">
            <a:extLst>
              <a:ext uri="{FF2B5EF4-FFF2-40B4-BE49-F238E27FC236}">
                <a16:creationId xmlns:a16="http://schemas.microsoft.com/office/drawing/2014/main" id="{F3BB6B8B-1F82-47DA-A431-502557D9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64" y="60473"/>
            <a:ext cx="1622635" cy="1249038"/>
          </a:xfrm>
          <a:prstGeom prst="rect">
            <a:avLst/>
          </a:prstGeom>
          <a:blipFill dpi="0" rotWithShape="1">
            <a:blip r:embed="rId3">
              <a:alphaModFix amt="27000"/>
            </a:blip>
            <a:srcRect/>
            <a:tile tx="0" ty="0" sx="100000" sy="100000" flip="none" algn="tl"/>
          </a:blipFill>
        </p:spPr>
      </p:pic>
      <p:pic>
        <p:nvPicPr>
          <p:cNvPr id="2" name="Picture 1">
            <a:extLst>
              <a:ext uri="{FF2B5EF4-FFF2-40B4-BE49-F238E27FC236}">
                <a16:creationId xmlns:a16="http://schemas.microsoft.com/office/drawing/2014/main" id="{163FB81C-3056-4375-9B26-D32B0D99A403}"/>
              </a:ext>
            </a:extLst>
          </p:cNvPr>
          <p:cNvPicPr>
            <a:picLocks noChangeAspect="1"/>
          </p:cNvPicPr>
          <p:nvPr/>
        </p:nvPicPr>
        <p:blipFill rotWithShape="1">
          <a:blip r:embed="rId4"/>
          <a:srcRect r="24011" b="18592"/>
          <a:stretch/>
        </p:blipFill>
        <p:spPr>
          <a:xfrm>
            <a:off x="119364" y="2428124"/>
            <a:ext cx="9264526" cy="3891996"/>
          </a:xfrm>
          <a:prstGeom prst="rect">
            <a:avLst/>
          </a:prstGeom>
        </p:spPr>
      </p:pic>
    </p:spTree>
    <p:extLst>
      <p:ext uri="{BB962C8B-B14F-4D97-AF65-F5344CB8AC3E}">
        <p14:creationId xmlns:p14="http://schemas.microsoft.com/office/powerpoint/2010/main" val="1035285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2EDC0-96C8-43F8-A9F2-258C2DB3C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220" y="2587273"/>
            <a:ext cx="468671" cy="544551"/>
          </a:xfrm>
          <a:prstGeom prst="rect">
            <a:avLst/>
          </a:prstGeom>
        </p:spPr>
      </p:pic>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5"/>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8">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10">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1"/>
          <a:srcRect l="-868" t="8383" r="868" b="1556"/>
          <a:stretch/>
        </p:blipFill>
        <p:spPr>
          <a:xfrm>
            <a:off x="6923813" y="5180551"/>
            <a:ext cx="1085850" cy="1046552"/>
          </a:xfrm>
          <a:prstGeom prst="rect">
            <a:avLst/>
          </a:prstGeom>
        </p:spPr>
      </p:pic>
      <p:sp>
        <p:nvSpPr>
          <p:cNvPr id="29" name="L-Shape 28">
            <a:extLst>
              <a:ext uri="{FF2B5EF4-FFF2-40B4-BE49-F238E27FC236}">
                <a16:creationId xmlns:a16="http://schemas.microsoft.com/office/drawing/2014/main" id="{0F8A58F4-935B-4DD8-9190-B22B8B271D8E}"/>
              </a:ext>
            </a:extLst>
          </p:cNvPr>
          <p:cNvSpPr/>
          <p:nvPr/>
        </p:nvSpPr>
        <p:spPr>
          <a:xfrm rot="5400000">
            <a:off x="3789267" y="-26406"/>
            <a:ext cx="4780387" cy="8509936"/>
          </a:xfrm>
          <a:prstGeom prst="corner">
            <a:avLst>
              <a:gd name="adj1" fmla="val 90599"/>
              <a:gd name="adj2" fmla="val 45147"/>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0" name="TextBox 29">
            <a:extLst>
              <a:ext uri="{FF2B5EF4-FFF2-40B4-BE49-F238E27FC236}">
                <a16:creationId xmlns:a16="http://schemas.microsoft.com/office/drawing/2014/main" id="{1BA4A041-2F95-4162-8841-D75ACD441DDB}"/>
              </a:ext>
            </a:extLst>
          </p:cNvPr>
          <p:cNvSpPr txBox="1"/>
          <p:nvPr/>
        </p:nvSpPr>
        <p:spPr>
          <a:xfrm>
            <a:off x="592667" y="391647"/>
            <a:ext cx="8658578" cy="923330"/>
          </a:xfrm>
          <a:prstGeom prst="rect">
            <a:avLst/>
          </a:prstGeom>
          <a:noFill/>
        </p:spPr>
        <p:txBody>
          <a:bodyPr wrap="square" rtlCol="0">
            <a:spAutoFit/>
          </a:bodyPr>
          <a:lstStyle/>
          <a:p>
            <a:r>
              <a:rPr lang="en-US" sz="5400">
                <a:latin typeface="+mj-lt"/>
              </a:rPr>
              <a:t>Glue</a:t>
            </a:r>
          </a:p>
        </p:txBody>
      </p:sp>
      <p:sp>
        <p:nvSpPr>
          <p:cNvPr id="31" name="Rectangle 30">
            <a:extLst>
              <a:ext uri="{FF2B5EF4-FFF2-40B4-BE49-F238E27FC236}">
                <a16:creationId xmlns:a16="http://schemas.microsoft.com/office/drawing/2014/main" id="{9A3BB9E4-96A8-4B19-9712-125F03218255}"/>
              </a:ext>
            </a:extLst>
          </p:cNvPr>
          <p:cNvSpPr/>
          <p:nvPr/>
        </p:nvSpPr>
        <p:spPr>
          <a:xfrm>
            <a:off x="4910172" y="2587273"/>
            <a:ext cx="1007929" cy="10078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ADF059-BC71-4E1E-94AA-B2B984EA741C}"/>
              </a:ext>
            </a:extLst>
          </p:cNvPr>
          <p:cNvSpPr/>
          <p:nvPr/>
        </p:nvSpPr>
        <p:spPr>
          <a:xfrm>
            <a:off x="5922691" y="2587273"/>
            <a:ext cx="972546" cy="6589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E484968-A6A9-4F39-8695-3268B2D37E0A}"/>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6" name="Straight Arrow Connector 35">
            <a:extLst>
              <a:ext uri="{FF2B5EF4-FFF2-40B4-BE49-F238E27FC236}">
                <a16:creationId xmlns:a16="http://schemas.microsoft.com/office/drawing/2014/main" id="{FEB94361-F52E-4F88-94C6-9326259DC9C0}"/>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28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DFB17AF-F34A-49A7-BBC3-015969EB751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VPC</a:t>
            </a:r>
          </a:p>
        </p:txBody>
      </p:sp>
      <p:cxnSp>
        <p:nvCxnSpPr>
          <p:cNvPr id="15" name="Connector: Elbow 14">
            <a:extLst>
              <a:ext uri="{FF2B5EF4-FFF2-40B4-BE49-F238E27FC236}">
                <a16:creationId xmlns:a16="http://schemas.microsoft.com/office/drawing/2014/main" id="{9F5019BF-CC15-48DA-9F68-DB84226B82D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F2834E-CD44-485F-A35A-BB63EF7566F8}"/>
              </a:ext>
            </a:extLst>
          </p:cNvPr>
          <p:cNvSpPr txBox="1"/>
          <p:nvPr/>
        </p:nvSpPr>
        <p:spPr>
          <a:xfrm>
            <a:off x="440267" y="1004340"/>
            <a:ext cx="5565422" cy="369332"/>
          </a:xfrm>
          <a:prstGeom prst="rect">
            <a:avLst/>
          </a:prstGeom>
          <a:noFill/>
        </p:spPr>
        <p:txBody>
          <a:bodyPr wrap="square" rtlCol="0">
            <a:spAutoFit/>
          </a:bodyPr>
          <a:lstStyle/>
          <a:p>
            <a:pPr lvl="1"/>
            <a:r>
              <a:rPr lang="en-US" b="1"/>
              <a:t>Create a S3 endpoint</a:t>
            </a:r>
          </a:p>
        </p:txBody>
      </p:sp>
      <p:pic>
        <p:nvPicPr>
          <p:cNvPr id="2" name="Picture 1">
            <a:extLst>
              <a:ext uri="{FF2B5EF4-FFF2-40B4-BE49-F238E27FC236}">
                <a16:creationId xmlns:a16="http://schemas.microsoft.com/office/drawing/2014/main" id="{77578C6F-455D-4F72-ADBF-91D3BC27968F}"/>
              </a:ext>
            </a:extLst>
          </p:cNvPr>
          <p:cNvPicPr>
            <a:picLocks noChangeAspect="1"/>
          </p:cNvPicPr>
          <p:nvPr/>
        </p:nvPicPr>
        <p:blipFill>
          <a:blip r:embed="rId3"/>
          <a:stretch>
            <a:fillRect/>
          </a:stretch>
        </p:blipFill>
        <p:spPr>
          <a:xfrm>
            <a:off x="6186313" y="1332242"/>
            <a:ext cx="4610100" cy="4924425"/>
          </a:xfrm>
          <a:prstGeom prst="rect">
            <a:avLst/>
          </a:prstGeom>
          <a:ln>
            <a:solidFill>
              <a:schemeClr val="tx1"/>
            </a:solidFill>
          </a:ln>
        </p:spPr>
      </p:pic>
      <p:sp>
        <p:nvSpPr>
          <p:cNvPr id="18" name="Oval 17">
            <a:extLst>
              <a:ext uri="{FF2B5EF4-FFF2-40B4-BE49-F238E27FC236}">
                <a16:creationId xmlns:a16="http://schemas.microsoft.com/office/drawing/2014/main" id="{6BCA6C7A-FC4C-4257-B502-9417CCFE9810}"/>
              </a:ext>
            </a:extLst>
          </p:cNvPr>
          <p:cNvSpPr/>
          <p:nvPr/>
        </p:nvSpPr>
        <p:spPr>
          <a:xfrm>
            <a:off x="6186313" y="4879404"/>
            <a:ext cx="706856"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C12CBACC-F520-4531-8502-617FF77DAC98}"/>
              </a:ext>
            </a:extLst>
          </p:cNvPr>
          <p:cNvSpPr/>
          <p:nvPr/>
        </p:nvSpPr>
        <p:spPr>
          <a:xfrm>
            <a:off x="7976595" y="1246424"/>
            <a:ext cx="1529146" cy="58322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87C0CCD3-F0B1-48B7-93D4-3E89D9A0B041}"/>
              </a:ext>
            </a:extLst>
          </p:cNvPr>
          <p:cNvSpPr txBox="1"/>
          <p:nvPr/>
        </p:nvSpPr>
        <p:spPr>
          <a:xfrm>
            <a:off x="621245" y="3286998"/>
            <a:ext cx="4041189" cy="1200329"/>
          </a:xfrm>
          <a:prstGeom prst="rect">
            <a:avLst/>
          </a:prstGeom>
          <a:noFill/>
        </p:spPr>
        <p:txBody>
          <a:bodyPr wrap="square" rtlCol="0">
            <a:spAutoFit/>
          </a:bodyPr>
          <a:lstStyle/>
          <a:p>
            <a:r>
              <a:rPr lang="en-US" sz="2400">
                <a:solidFill>
                  <a:srgbClr val="FF0000"/>
                </a:solidFill>
              </a:rPr>
              <a:t>We need to create a S3 endpoint for Glue to access S3 </a:t>
            </a:r>
            <a:endParaRPr lang="en-US" sz="3200">
              <a:solidFill>
                <a:srgbClr val="FF0000"/>
              </a:solidFill>
            </a:endParaRPr>
          </a:p>
        </p:txBody>
      </p:sp>
      <p:pic>
        <p:nvPicPr>
          <p:cNvPr id="1026" name="Picture 2" descr="Image result for aws vpc icon">
            <a:extLst>
              <a:ext uri="{FF2B5EF4-FFF2-40B4-BE49-F238E27FC236}">
                <a16:creationId xmlns:a16="http://schemas.microsoft.com/office/drawing/2014/main" id="{92E0D455-FBFA-47DD-9E14-684DDD05B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814" y="-67292"/>
            <a:ext cx="1378171" cy="1378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4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F6FF985-2537-4B24-A26A-55C007AC3F21}"/>
              </a:ext>
            </a:extLst>
          </p:cNvPr>
          <p:cNvPicPr>
            <a:picLocks noChangeAspect="1"/>
          </p:cNvPicPr>
          <p:nvPr/>
        </p:nvPicPr>
        <p:blipFill>
          <a:blip r:embed="rId3"/>
          <a:stretch>
            <a:fillRect/>
          </a:stretch>
        </p:blipFill>
        <p:spPr>
          <a:xfrm>
            <a:off x="1650272" y="69582"/>
            <a:ext cx="1097280" cy="1097280"/>
          </a:xfrm>
          <a:prstGeom prst="rect">
            <a:avLst/>
          </a:prstGeom>
        </p:spPr>
      </p:pic>
      <p:pic>
        <p:nvPicPr>
          <p:cNvPr id="5" name="Picture 4">
            <a:extLst>
              <a:ext uri="{FF2B5EF4-FFF2-40B4-BE49-F238E27FC236}">
                <a16:creationId xmlns:a16="http://schemas.microsoft.com/office/drawing/2014/main" id="{9A1D0308-C16B-4079-87CC-54C5C400FB46}"/>
              </a:ext>
            </a:extLst>
          </p:cNvPr>
          <p:cNvPicPr>
            <a:picLocks noChangeAspect="1"/>
          </p:cNvPicPr>
          <p:nvPr/>
        </p:nvPicPr>
        <p:blipFill rotWithShape="1">
          <a:blip r:embed="rId4">
            <a:extLst>
              <a:ext uri="{28A0092B-C50C-407E-A947-70E740481C1C}">
                <a14:useLocalDpi xmlns:a14="http://schemas.microsoft.com/office/drawing/2010/main" val="0"/>
              </a:ext>
            </a:extLst>
          </a:blip>
          <a:srcRect r="32243"/>
          <a:stretch/>
        </p:blipFill>
        <p:spPr>
          <a:xfrm>
            <a:off x="3531096" y="2400470"/>
            <a:ext cx="7933024" cy="1867787"/>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24EAEA43-F636-4C8A-87E6-1750B2C84B4F}"/>
              </a:ext>
            </a:extLst>
          </p:cNvPr>
          <p:cNvCxnSpPr>
            <a:cxnSpLocks/>
            <a:stCxn id="10" idx="0"/>
          </p:cNvCxnSpPr>
          <p:nvPr/>
        </p:nvCxnSpPr>
        <p:spPr>
          <a:xfrm flipH="1" flipV="1">
            <a:off x="4641229" y="3200300"/>
            <a:ext cx="1542362" cy="17848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B97D7D-57E7-4664-BE48-D94F11542C9A}"/>
              </a:ext>
            </a:extLst>
          </p:cNvPr>
          <p:cNvSpPr txBox="1"/>
          <p:nvPr/>
        </p:nvSpPr>
        <p:spPr>
          <a:xfrm>
            <a:off x="3952675" y="4985104"/>
            <a:ext cx="4461832" cy="1200329"/>
          </a:xfrm>
          <a:prstGeom prst="rect">
            <a:avLst/>
          </a:prstGeom>
          <a:noFill/>
        </p:spPr>
        <p:txBody>
          <a:bodyPr wrap="square" rtlCol="0">
            <a:spAutoFit/>
          </a:bodyPr>
          <a:lstStyle/>
          <a:p>
            <a:r>
              <a:rPr lang="en-US" sz="2400">
                <a:solidFill>
                  <a:srgbClr val="FF0000"/>
                </a:solidFill>
              </a:rPr>
              <a:t>Click on “Add Connection” to create a connection to the Redshift cluster</a:t>
            </a:r>
          </a:p>
        </p:txBody>
      </p:sp>
      <p:sp>
        <p:nvSpPr>
          <p:cNvPr id="7" name="TextBox 6">
            <a:extLst>
              <a:ext uri="{FF2B5EF4-FFF2-40B4-BE49-F238E27FC236}">
                <a16:creationId xmlns:a16="http://schemas.microsoft.com/office/drawing/2014/main" id="{625DB504-90B2-4A2F-820F-8B690E2C60DB}"/>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8" name="Connector: Elbow 7">
            <a:extLst>
              <a:ext uri="{FF2B5EF4-FFF2-40B4-BE49-F238E27FC236}">
                <a16:creationId xmlns:a16="http://schemas.microsoft.com/office/drawing/2014/main" id="{A77D1243-F82D-4A4D-AAC2-98BAE4B23B5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105556-7D70-4393-A6E0-0EE4413B75D2}"/>
              </a:ext>
            </a:extLst>
          </p:cNvPr>
          <p:cNvSpPr txBox="1"/>
          <p:nvPr/>
        </p:nvSpPr>
        <p:spPr>
          <a:xfrm>
            <a:off x="440267" y="1004340"/>
            <a:ext cx="5565422" cy="369332"/>
          </a:xfrm>
          <a:prstGeom prst="rect">
            <a:avLst/>
          </a:prstGeom>
          <a:noFill/>
        </p:spPr>
        <p:txBody>
          <a:bodyPr wrap="square" rtlCol="0">
            <a:spAutoFit/>
          </a:bodyPr>
          <a:lstStyle/>
          <a:p>
            <a:pPr lvl="1"/>
            <a:r>
              <a:rPr lang="en-US" b="1"/>
              <a:t>Create a connection to Redshift</a:t>
            </a:r>
          </a:p>
        </p:txBody>
      </p:sp>
      <p:pic>
        <p:nvPicPr>
          <p:cNvPr id="2" name="Picture 1">
            <a:extLst>
              <a:ext uri="{FF2B5EF4-FFF2-40B4-BE49-F238E27FC236}">
                <a16:creationId xmlns:a16="http://schemas.microsoft.com/office/drawing/2014/main" id="{025E1454-C329-44E8-9FDF-2C9BB785FF53}"/>
              </a:ext>
            </a:extLst>
          </p:cNvPr>
          <p:cNvPicPr>
            <a:picLocks noChangeAspect="1"/>
          </p:cNvPicPr>
          <p:nvPr/>
        </p:nvPicPr>
        <p:blipFill>
          <a:blip r:embed="rId5"/>
          <a:stretch>
            <a:fillRect/>
          </a:stretch>
        </p:blipFill>
        <p:spPr>
          <a:xfrm>
            <a:off x="932632" y="1796856"/>
            <a:ext cx="1362265" cy="4591691"/>
          </a:xfrm>
          <a:prstGeom prst="rect">
            <a:avLst/>
          </a:prstGeom>
          <a:ln>
            <a:solidFill>
              <a:schemeClr val="tx1"/>
            </a:solidFill>
          </a:ln>
        </p:spPr>
      </p:pic>
      <p:sp>
        <p:nvSpPr>
          <p:cNvPr id="13" name="Oval 12">
            <a:extLst>
              <a:ext uri="{FF2B5EF4-FFF2-40B4-BE49-F238E27FC236}">
                <a16:creationId xmlns:a16="http://schemas.microsoft.com/office/drawing/2014/main" id="{602D0878-980E-4B37-936C-64DC6241E313}"/>
              </a:ext>
            </a:extLst>
          </p:cNvPr>
          <p:cNvSpPr/>
          <p:nvPr/>
        </p:nvSpPr>
        <p:spPr>
          <a:xfrm>
            <a:off x="1098992" y="3634449"/>
            <a:ext cx="1218558" cy="369332"/>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736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D39F1655-DDEA-41BF-8ECE-DD345D1EDB6F}"/>
              </a:ext>
            </a:extLst>
          </p:cNvPr>
          <p:cNvPicPr>
            <a:picLocks noChangeAspect="1"/>
          </p:cNvPicPr>
          <p:nvPr/>
        </p:nvPicPr>
        <p:blipFill rotWithShape="1">
          <a:blip r:embed="rId2">
            <a:extLst>
              <a:ext uri="{28A0092B-C50C-407E-A947-70E740481C1C}">
                <a14:useLocalDpi xmlns:a14="http://schemas.microsoft.com/office/drawing/2010/main" val="0"/>
              </a:ext>
            </a:extLst>
          </a:blip>
          <a:srcRect l="5648" t="1382" r="19394" b="19167"/>
          <a:stretch/>
        </p:blipFill>
        <p:spPr>
          <a:xfrm>
            <a:off x="2308078" y="1959449"/>
            <a:ext cx="6798365" cy="3722348"/>
          </a:xfrm>
          <a:prstGeom prst="rect">
            <a:avLst/>
          </a:prstGeom>
        </p:spPr>
      </p:pic>
      <p:pic>
        <p:nvPicPr>
          <p:cNvPr id="16" name="Picture 15">
            <a:extLst>
              <a:ext uri="{FF2B5EF4-FFF2-40B4-BE49-F238E27FC236}">
                <a16:creationId xmlns:a16="http://schemas.microsoft.com/office/drawing/2014/main" id="{008985DD-2D27-45F1-8BB4-88BFEAD6B438}"/>
              </a:ext>
            </a:extLst>
          </p:cNvPr>
          <p:cNvPicPr>
            <a:picLocks noChangeAspect="1"/>
          </p:cNvPicPr>
          <p:nvPr/>
        </p:nvPicPr>
        <p:blipFill>
          <a:blip r:embed="rId3"/>
          <a:stretch>
            <a:fillRect/>
          </a:stretch>
        </p:blipFill>
        <p:spPr>
          <a:xfrm>
            <a:off x="1650272" y="69582"/>
            <a:ext cx="1097280" cy="1097280"/>
          </a:xfrm>
          <a:prstGeom prst="rect">
            <a:avLst/>
          </a:prstGeom>
        </p:spPr>
      </p:pic>
      <p:sp>
        <p:nvSpPr>
          <p:cNvPr id="12" name="TextBox 11">
            <a:extLst>
              <a:ext uri="{FF2B5EF4-FFF2-40B4-BE49-F238E27FC236}">
                <a16:creationId xmlns:a16="http://schemas.microsoft.com/office/drawing/2014/main" id="{CB2207A0-09D4-498B-9FB8-A34739944E50}"/>
              </a:ext>
            </a:extLst>
          </p:cNvPr>
          <p:cNvSpPr txBox="1"/>
          <p:nvPr/>
        </p:nvSpPr>
        <p:spPr>
          <a:xfrm>
            <a:off x="7763321" y="1096673"/>
            <a:ext cx="3562404" cy="830997"/>
          </a:xfrm>
          <a:prstGeom prst="rect">
            <a:avLst/>
          </a:prstGeom>
          <a:noFill/>
        </p:spPr>
        <p:txBody>
          <a:bodyPr wrap="square" rtlCol="0">
            <a:spAutoFit/>
          </a:bodyPr>
          <a:lstStyle/>
          <a:p>
            <a:r>
              <a:rPr lang="en-US" sz="2400">
                <a:solidFill>
                  <a:srgbClr val="FF0000"/>
                </a:solidFill>
              </a:rPr>
              <a:t>Name of the cluster: glue-tutorial-XXX</a:t>
            </a:r>
          </a:p>
        </p:txBody>
      </p:sp>
      <p:sp>
        <p:nvSpPr>
          <p:cNvPr id="18" name="TextBox 17">
            <a:extLst>
              <a:ext uri="{FF2B5EF4-FFF2-40B4-BE49-F238E27FC236}">
                <a16:creationId xmlns:a16="http://schemas.microsoft.com/office/drawing/2014/main" id="{2EA3EAEA-8F80-443D-8476-4E8C6119C1E4}"/>
              </a:ext>
            </a:extLst>
          </p:cNvPr>
          <p:cNvSpPr txBox="1"/>
          <p:nvPr/>
        </p:nvSpPr>
        <p:spPr>
          <a:xfrm>
            <a:off x="142820" y="5793438"/>
            <a:ext cx="4330516" cy="830997"/>
          </a:xfrm>
          <a:prstGeom prst="rect">
            <a:avLst/>
          </a:prstGeom>
          <a:noFill/>
        </p:spPr>
        <p:txBody>
          <a:bodyPr wrap="square" rtlCol="0">
            <a:spAutoFit/>
          </a:bodyPr>
          <a:lstStyle/>
          <a:p>
            <a:r>
              <a:rPr lang="en-US" sz="2400">
                <a:solidFill>
                  <a:srgbClr val="FF0000"/>
                </a:solidFill>
              </a:rPr>
              <a:t>Name of the database:</a:t>
            </a:r>
          </a:p>
          <a:p>
            <a:r>
              <a:rPr lang="en-US" sz="2400" err="1">
                <a:solidFill>
                  <a:srgbClr val="FF0000"/>
                </a:solidFill>
              </a:rPr>
              <a:t>glue_tutorial_database_xxx</a:t>
            </a:r>
            <a:endParaRPr lang="en-US" sz="2400">
              <a:solidFill>
                <a:srgbClr val="FF0000"/>
              </a:solidFill>
            </a:endParaRPr>
          </a:p>
        </p:txBody>
      </p:sp>
      <p:cxnSp>
        <p:nvCxnSpPr>
          <p:cNvPr id="11" name="Straight Arrow Connector 10">
            <a:extLst>
              <a:ext uri="{FF2B5EF4-FFF2-40B4-BE49-F238E27FC236}">
                <a16:creationId xmlns:a16="http://schemas.microsoft.com/office/drawing/2014/main" id="{3F66FEF6-D017-4D5E-B29B-50053F7BDC50}"/>
              </a:ext>
            </a:extLst>
          </p:cNvPr>
          <p:cNvCxnSpPr>
            <a:cxnSpLocks/>
            <a:stCxn id="12" idx="1"/>
          </p:cNvCxnSpPr>
          <p:nvPr/>
        </p:nvCxnSpPr>
        <p:spPr>
          <a:xfrm flipH="1">
            <a:off x="3809999" y="1975550"/>
            <a:ext cx="5024240" cy="104674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1B2084-9E3C-4C21-85F6-AF6E8D55BEF0}"/>
              </a:ext>
            </a:extLst>
          </p:cNvPr>
          <p:cNvCxnSpPr>
            <a:cxnSpLocks/>
            <a:stCxn id="18" idx="0"/>
          </p:cNvCxnSpPr>
          <p:nvPr/>
        </p:nvCxnSpPr>
        <p:spPr>
          <a:xfrm flipV="1">
            <a:off x="2308078" y="3657600"/>
            <a:ext cx="276096" cy="21358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5133E5-A1E0-4FF8-8740-F80AD3ADB352}"/>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4" name="Connector: Elbow 13">
            <a:extLst>
              <a:ext uri="{FF2B5EF4-FFF2-40B4-BE49-F238E27FC236}">
                <a16:creationId xmlns:a16="http://schemas.microsoft.com/office/drawing/2014/main" id="{2C9E8B59-7CFA-45CF-9C1D-3AB9C08AA82D}"/>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BF51C8-60D6-4B0C-87FD-3DD301E1D0AD}"/>
              </a:ext>
            </a:extLst>
          </p:cNvPr>
          <p:cNvSpPr txBox="1"/>
          <p:nvPr/>
        </p:nvSpPr>
        <p:spPr>
          <a:xfrm>
            <a:off x="440267" y="1004340"/>
            <a:ext cx="5565422" cy="369332"/>
          </a:xfrm>
          <a:prstGeom prst="rect">
            <a:avLst/>
          </a:prstGeom>
          <a:noFill/>
        </p:spPr>
        <p:txBody>
          <a:bodyPr wrap="square" rtlCol="0">
            <a:spAutoFit/>
          </a:bodyPr>
          <a:lstStyle/>
          <a:p>
            <a:pPr lvl="1"/>
            <a:r>
              <a:rPr lang="en-US" b="1"/>
              <a:t>Create a connection to Redshift</a:t>
            </a:r>
          </a:p>
        </p:txBody>
      </p:sp>
      <p:sp>
        <p:nvSpPr>
          <p:cNvPr id="17" name="TextBox 16">
            <a:extLst>
              <a:ext uri="{FF2B5EF4-FFF2-40B4-BE49-F238E27FC236}">
                <a16:creationId xmlns:a16="http://schemas.microsoft.com/office/drawing/2014/main" id="{79E70D3C-CD26-49C9-8E14-68143313783E}"/>
              </a:ext>
            </a:extLst>
          </p:cNvPr>
          <p:cNvSpPr txBox="1"/>
          <p:nvPr/>
        </p:nvSpPr>
        <p:spPr>
          <a:xfrm>
            <a:off x="9183603" y="3947223"/>
            <a:ext cx="2730686" cy="1200329"/>
          </a:xfrm>
          <a:prstGeom prst="rect">
            <a:avLst/>
          </a:prstGeom>
          <a:noFill/>
        </p:spPr>
        <p:txBody>
          <a:bodyPr wrap="square" rtlCol="0">
            <a:spAutoFit/>
          </a:bodyPr>
          <a:lstStyle/>
          <a:p>
            <a:r>
              <a:rPr lang="en-US" sz="2400">
                <a:solidFill>
                  <a:srgbClr val="FF0000"/>
                </a:solidFill>
              </a:rPr>
              <a:t>Username and password created for Redshift</a:t>
            </a:r>
          </a:p>
        </p:txBody>
      </p:sp>
      <p:cxnSp>
        <p:nvCxnSpPr>
          <p:cNvPr id="19" name="Straight Arrow Connector 18">
            <a:extLst>
              <a:ext uri="{FF2B5EF4-FFF2-40B4-BE49-F238E27FC236}">
                <a16:creationId xmlns:a16="http://schemas.microsoft.com/office/drawing/2014/main" id="{A0413507-DEAA-4F7E-9855-030E188CADDD}"/>
              </a:ext>
            </a:extLst>
          </p:cNvPr>
          <p:cNvCxnSpPr>
            <a:cxnSpLocks/>
            <a:stCxn id="17" idx="1"/>
          </p:cNvCxnSpPr>
          <p:nvPr/>
        </p:nvCxnSpPr>
        <p:spPr>
          <a:xfrm flipH="1" flipV="1">
            <a:off x="3270935" y="4296168"/>
            <a:ext cx="5912668" cy="2512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2BC7C1-CA5C-4B96-9F92-4EFF517A68AC}"/>
              </a:ext>
            </a:extLst>
          </p:cNvPr>
          <p:cNvCxnSpPr>
            <a:cxnSpLocks/>
            <a:stCxn id="17" idx="1"/>
          </p:cNvCxnSpPr>
          <p:nvPr/>
        </p:nvCxnSpPr>
        <p:spPr>
          <a:xfrm flipH="1">
            <a:off x="3270935" y="4547388"/>
            <a:ext cx="5912668" cy="3683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8" grpId="1"/>
      <p:bldP spid="17" grpId="0"/>
      <p:bldP spid="1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CF12DF52-BAAD-4DBF-A3CD-CA26A1193AD0}"/>
              </a:ext>
            </a:extLst>
          </p:cNvPr>
          <p:cNvPicPr>
            <a:picLocks noChangeAspect="1"/>
          </p:cNvPicPr>
          <p:nvPr/>
        </p:nvPicPr>
        <p:blipFill rotWithShape="1">
          <a:blip r:embed="rId2">
            <a:extLst>
              <a:ext uri="{28A0092B-C50C-407E-A947-70E740481C1C}">
                <a14:useLocalDpi xmlns:a14="http://schemas.microsoft.com/office/drawing/2010/main" val="0"/>
              </a:ext>
            </a:extLst>
          </a:blip>
          <a:srcRect b="11952"/>
          <a:stretch/>
        </p:blipFill>
        <p:spPr>
          <a:xfrm>
            <a:off x="1124538" y="1826695"/>
            <a:ext cx="9762302" cy="3741324"/>
          </a:xfrm>
          <a:prstGeom prst="rect">
            <a:avLst/>
          </a:prstGeom>
        </p:spPr>
      </p:pic>
      <p:pic>
        <p:nvPicPr>
          <p:cNvPr id="16" name="Picture 15">
            <a:extLst>
              <a:ext uri="{FF2B5EF4-FFF2-40B4-BE49-F238E27FC236}">
                <a16:creationId xmlns:a16="http://schemas.microsoft.com/office/drawing/2014/main" id="{008985DD-2D27-45F1-8BB4-88BFEAD6B438}"/>
              </a:ext>
            </a:extLst>
          </p:cNvPr>
          <p:cNvPicPr>
            <a:picLocks noChangeAspect="1"/>
          </p:cNvPicPr>
          <p:nvPr/>
        </p:nvPicPr>
        <p:blipFill>
          <a:blip r:embed="rId3"/>
          <a:stretch>
            <a:fillRect/>
          </a:stretch>
        </p:blipFill>
        <p:spPr>
          <a:xfrm>
            <a:off x="1650272" y="69582"/>
            <a:ext cx="1097280" cy="1097280"/>
          </a:xfrm>
          <a:prstGeom prst="rect">
            <a:avLst/>
          </a:prstGeom>
        </p:spPr>
      </p:pic>
      <p:sp>
        <p:nvSpPr>
          <p:cNvPr id="10" name="TextBox 9">
            <a:extLst>
              <a:ext uri="{FF2B5EF4-FFF2-40B4-BE49-F238E27FC236}">
                <a16:creationId xmlns:a16="http://schemas.microsoft.com/office/drawing/2014/main" id="{FA5133E5-A1E0-4FF8-8740-F80AD3ADB352}"/>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4" name="Connector: Elbow 13">
            <a:extLst>
              <a:ext uri="{FF2B5EF4-FFF2-40B4-BE49-F238E27FC236}">
                <a16:creationId xmlns:a16="http://schemas.microsoft.com/office/drawing/2014/main" id="{2C9E8B59-7CFA-45CF-9C1D-3AB9C08AA82D}"/>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BF51C8-60D6-4B0C-87FD-3DD301E1D0AD}"/>
              </a:ext>
            </a:extLst>
          </p:cNvPr>
          <p:cNvSpPr txBox="1"/>
          <p:nvPr/>
        </p:nvSpPr>
        <p:spPr>
          <a:xfrm>
            <a:off x="440267" y="1004340"/>
            <a:ext cx="5565422" cy="369332"/>
          </a:xfrm>
          <a:prstGeom prst="rect">
            <a:avLst/>
          </a:prstGeom>
          <a:noFill/>
        </p:spPr>
        <p:txBody>
          <a:bodyPr wrap="square" rtlCol="0">
            <a:spAutoFit/>
          </a:bodyPr>
          <a:lstStyle/>
          <a:p>
            <a:pPr lvl="1"/>
            <a:r>
              <a:rPr lang="en-US" b="1"/>
              <a:t>Create a connection to Redshift</a:t>
            </a:r>
          </a:p>
        </p:txBody>
      </p:sp>
    </p:spTree>
    <p:extLst>
      <p:ext uri="{BB962C8B-B14F-4D97-AF65-F5344CB8AC3E}">
        <p14:creationId xmlns:p14="http://schemas.microsoft.com/office/powerpoint/2010/main" val="882452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0" name="TextBox 29">
            <a:extLst>
              <a:ext uri="{FF2B5EF4-FFF2-40B4-BE49-F238E27FC236}">
                <a16:creationId xmlns:a16="http://schemas.microsoft.com/office/drawing/2014/main" id="{1BA4A041-2F95-4162-8841-D75ACD441DDB}"/>
              </a:ext>
            </a:extLst>
          </p:cNvPr>
          <p:cNvSpPr txBox="1"/>
          <p:nvPr/>
        </p:nvSpPr>
        <p:spPr>
          <a:xfrm>
            <a:off x="592667" y="391647"/>
            <a:ext cx="8658578" cy="923330"/>
          </a:xfrm>
          <a:prstGeom prst="rect">
            <a:avLst/>
          </a:prstGeom>
          <a:noFill/>
        </p:spPr>
        <p:txBody>
          <a:bodyPr wrap="square" rtlCol="0">
            <a:spAutoFit/>
          </a:bodyPr>
          <a:lstStyle/>
          <a:p>
            <a:r>
              <a:rPr lang="en-US" sz="5400">
                <a:latin typeface="+mj-lt"/>
              </a:rPr>
              <a:t>Glue</a:t>
            </a:r>
          </a:p>
        </p:txBody>
      </p:sp>
      <p:sp>
        <p:nvSpPr>
          <p:cNvPr id="31" name="Rectangle 30">
            <a:extLst>
              <a:ext uri="{FF2B5EF4-FFF2-40B4-BE49-F238E27FC236}">
                <a16:creationId xmlns:a16="http://schemas.microsoft.com/office/drawing/2014/main" id="{9A3BB9E4-96A8-4B19-9712-125F03218255}"/>
              </a:ext>
            </a:extLst>
          </p:cNvPr>
          <p:cNvSpPr/>
          <p:nvPr/>
        </p:nvSpPr>
        <p:spPr>
          <a:xfrm>
            <a:off x="4910172" y="2587273"/>
            <a:ext cx="1007929" cy="10078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Content Placeholder 7">
            <a:extLst>
              <a:ext uri="{FF2B5EF4-FFF2-40B4-BE49-F238E27FC236}">
                <a16:creationId xmlns:a16="http://schemas.microsoft.com/office/drawing/2014/main" id="{7D91395C-DA88-4C54-A2C4-9E8332154D5B}"/>
              </a:ext>
            </a:extLst>
          </p:cNvPr>
          <p:cNvPicPr>
            <a:picLocks noGrp="1" noChangeAspect="1"/>
          </p:cNvPicPr>
          <p:nvPr>
            <p:ph idx="1"/>
          </p:nvPr>
        </p:nvPicPr>
        <p:blipFill rotWithShape="1">
          <a:blip r:embed="rId12">
            <a:extLst>
              <a:ext uri="{28A0092B-C50C-407E-A947-70E740481C1C}">
                <a14:useLocalDpi xmlns:a14="http://schemas.microsoft.com/office/drawing/2010/main" val="0"/>
              </a:ext>
            </a:extLst>
          </a:blip>
          <a:srcRect t="-533" r="47964" b="7010"/>
          <a:stretch/>
        </p:blipFill>
        <p:spPr>
          <a:xfrm>
            <a:off x="5440521" y="1994051"/>
            <a:ext cx="716004" cy="517959"/>
          </a:xfrm>
          <a:ln>
            <a:solidFill>
              <a:schemeClr val="tx1"/>
            </a:solidFill>
          </a:ln>
        </p:spPr>
      </p:pic>
      <p:pic>
        <p:nvPicPr>
          <p:cNvPr id="36" name="Picture 35">
            <a:extLst>
              <a:ext uri="{FF2B5EF4-FFF2-40B4-BE49-F238E27FC236}">
                <a16:creationId xmlns:a16="http://schemas.microsoft.com/office/drawing/2014/main" id="{42EAAE40-57ED-4356-AD18-166CE7E4059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90498" y="1917291"/>
            <a:ext cx="528807" cy="618004"/>
          </a:xfrm>
          <a:prstGeom prst="rect">
            <a:avLst/>
          </a:prstGeom>
        </p:spPr>
      </p:pic>
      <p:sp>
        <p:nvSpPr>
          <p:cNvPr id="38" name="Rectangle 37">
            <a:extLst>
              <a:ext uri="{FF2B5EF4-FFF2-40B4-BE49-F238E27FC236}">
                <a16:creationId xmlns:a16="http://schemas.microsoft.com/office/drawing/2014/main" id="{534F477C-E150-4742-8C37-D30177C8D990}"/>
              </a:ext>
            </a:extLst>
          </p:cNvPr>
          <p:cNvSpPr/>
          <p:nvPr/>
        </p:nvSpPr>
        <p:spPr>
          <a:xfrm>
            <a:off x="4844512" y="1929416"/>
            <a:ext cx="1374897" cy="65433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7304F97-3038-478E-8ABF-47F979B5AC9E}"/>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40" name="Straight Arrow Connector 39">
            <a:extLst>
              <a:ext uri="{FF2B5EF4-FFF2-40B4-BE49-F238E27FC236}">
                <a16:creationId xmlns:a16="http://schemas.microsoft.com/office/drawing/2014/main" id="{657C3365-0DDB-4B26-B329-3901E022A38B}"/>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4" name="L-Shape 43">
            <a:extLst>
              <a:ext uri="{FF2B5EF4-FFF2-40B4-BE49-F238E27FC236}">
                <a16:creationId xmlns:a16="http://schemas.microsoft.com/office/drawing/2014/main" id="{3EA7B4F7-AB8E-4971-B84B-841A7ECA485D}"/>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9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E23F8-4D91-42D6-9F2E-F6604CA95BD8}"/>
              </a:ext>
            </a:extLst>
          </p:cNvPr>
          <p:cNvPicPr>
            <a:picLocks noChangeAspect="1"/>
          </p:cNvPicPr>
          <p:nvPr/>
        </p:nvPicPr>
        <p:blipFill rotWithShape="1">
          <a:blip r:embed="rId2"/>
          <a:srcRect r="19783" b="37636"/>
          <a:stretch/>
        </p:blipFill>
        <p:spPr>
          <a:xfrm>
            <a:off x="1423661" y="2647108"/>
            <a:ext cx="9780104" cy="2757290"/>
          </a:xfrm>
          <a:prstGeom prst="rect">
            <a:avLst/>
          </a:prstGeom>
          <a:ln>
            <a:solidFill>
              <a:schemeClr val="tx1"/>
            </a:solidFill>
          </a:ln>
        </p:spPr>
      </p:pic>
      <p:pic>
        <p:nvPicPr>
          <p:cNvPr id="8" name="Picture 7">
            <a:extLst>
              <a:ext uri="{FF2B5EF4-FFF2-40B4-BE49-F238E27FC236}">
                <a16:creationId xmlns:a16="http://schemas.microsoft.com/office/drawing/2014/main" id="{EBE89CF7-2DC0-47BF-B683-492504F016F4}"/>
              </a:ext>
            </a:extLst>
          </p:cNvPr>
          <p:cNvPicPr>
            <a:picLocks noChangeAspect="1"/>
          </p:cNvPicPr>
          <p:nvPr/>
        </p:nvPicPr>
        <p:blipFill>
          <a:blip r:embed="rId3"/>
          <a:stretch>
            <a:fillRect/>
          </a:stretch>
        </p:blipFill>
        <p:spPr>
          <a:xfrm>
            <a:off x="1650272" y="69582"/>
            <a:ext cx="1097280" cy="1097280"/>
          </a:xfrm>
          <a:prstGeom prst="rect">
            <a:avLst/>
          </a:prstGeom>
        </p:spPr>
      </p:pic>
      <p:sp>
        <p:nvSpPr>
          <p:cNvPr id="7" name="Oval 6">
            <a:extLst>
              <a:ext uri="{FF2B5EF4-FFF2-40B4-BE49-F238E27FC236}">
                <a16:creationId xmlns:a16="http://schemas.microsoft.com/office/drawing/2014/main" id="{C2A304D6-4463-4D09-89A6-AC54ACCA2BF8}"/>
              </a:ext>
            </a:extLst>
          </p:cNvPr>
          <p:cNvSpPr/>
          <p:nvPr/>
        </p:nvSpPr>
        <p:spPr>
          <a:xfrm>
            <a:off x="1483672" y="4681880"/>
            <a:ext cx="524409" cy="247929"/>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31AC2D50-CB44-4E99-845D-D3BF2F69BAC6}"/>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9" name="Connector: Elbow 8">
            <a:extLst>
              <a:ext uri="{FF2B5EF4-FFF2-40B4-BE49-F238E27FC236}">
                <a16:creationId xmlns:a16="http://schemas.microsoft.com/office/drawing/2014/main" id="{A4306B35-1630-48BB-B9E4-405C9D710126}"/>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9F0C3E-CBD7-4F24-80BB-CC4C86F5824B}"/>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sp>
        <p:nvSpPr>
          <p:cNvPr id="11" name="Oval 10">
            <a:extLst>
              <a:ext uri="{FF2B5EF4-FFF2-40B4-BE49-F238E27FC236}">
                <a16:creationId xmlns:a16="http://schemas.microsoft.com/office/drawing/2014/main" id="{BAE0DEDE-EFA2-4B47-A9C5-35CCEE18125A}"/>
              </a:ext>
            </a:extLst>
          </p:cNvPr>
          <p:cNvSpPr/>
          <p:nvPr/>
        </p:nvSpPr>
        <p:spPr>
          <a:xfrm>
            <a:off x="2881777" y="3217512"/>
            <a:ext cx="524409" cy="247929"/>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080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4D791FA3-5BEE-4C97-8A15-FA2AAF11C652}"/>
              </a:ext>
            </a:extLst>
          </p:cNvPr>
          <p:cNvPicPr>
            <a:picLocks noChangeAspect="1"/>
          </p:cNvPicPr>
          <p:nvPr/>
        </p:nvPicPr>
        <p:blipFill rotWithShape="1">
          <a:blip r:embed="rId2">
            <a:extLst>
              <a:ext uri="{28A0092B-C50C-407E-A947-70E740481C1C}">
                <a14:useLocalDpi xmlns:a14="http://schemas.microsoft.com/office/drawing/2010/main" val="0"/>
              </a:ext>
            </a:extLst>
          </a:blip>
          <a:srcRect l="8410" t="2076" r="13402" b="19214"/>
          <a:stretch/>
        </p:blipFill>
        <p:spPr>
          <a:xfrm>
            <a:off x="2309764" y="1944455"/>
            <a:ext cx="6935519" cy="4576429"/>
          </a:xfrm>
          <a:prstGeom prst="rect">
            <a:avLst/>
          </a:prstGeom>
        </p:spPr>
      </p:pic>
      <p:pic>
        <p:nvPicPr>
          <p:cNvPr id="24" name="Picture 23">
            <a:extLst>
              <a:ext uri="{FF2B5EF4-FFF2-40B4-BE49-F238E27FC236}">
                <a16:creationId xmlns:a16="http://schemas.microsoft.com/office/drawing/2014/main" id="{E040C600-D6BF-4C6E-8D26-C37D2FBAA5C9}"/>
              </a:ext>
            </a:extLst>
          </p:cNvPr>
          <p:cNvPicPr>
            <a:picLocks noChangeAspect="1"/>
          </p:cNvPicPr>
          <p:nvPr/>
        </p:nvPicPr>
        <p:blipFill>
          <a:blip r:embed="rId3"/>
          <a:stretch>
            <a:fillRect/>
          </a:stretch>
        </p:blipFill>
        <p:spPr>
          <a:xfrm>
            <a:off x="1650272" y="69582"/>
            <a:ext cx="1097280" cy="1097280"/>
          </a:xfrm>
          <a:prstGeom prst="rect">
            <a:avLst/>
          </a:prstGeom>
        </p:spPr>
      </p:pic>
      <p:cxnSp>
        <p:nvCxnSpPr>
          <p:cNvPr id="10" name="Straight Arrow Connector 9">
            <a:extLst>
              <a:ext uri="{FF2B5EF4-FFF2-40B4-BE49-F238E27FC236}">
                <a16:creationId xmlns:a16="http://schemas.microsoft.com/office/drawing/2014/main" id="{6B7BDAE8-498C-4443-96B6-EDE7F98CB46E}"/>
              </a:ext>
            </a:extLst>
          </p:cNvPr>
          <p:cNvCxnSpPr>
            <a:cxnSpLocks/>
          </p:cNvCxnSpPr>
          <p:nvPr/>
        </p:nvCxnSpPr>
        <p:spPr>
          <a:xfrm flipH="1">
            <a:off x="3387242" y="1466005"/>
            <a:ext cx="2140756" cy="11711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7225D-0E7F-44F4-A57A-F2D005B95B88}"/>
              </a:ext>
            </a:extLst>
          </p:cNvPr>
          <p:cNvCxnSpPr>
            <a:cxnSpLocks/>
            <a:stCxn id="33" idx="1"/>
          </p:cNvCxnSpPr>
          <p:nvPr/>
        </p:nvCxnSpPr>
        <p:spPr>
          <a:xfrm flipH="1">
            <a:off x="4238067" y="2122493"/>
            <a:ext cx="5333499" cy="98675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56844D-A6A0-4E8C-8C60-D5F4B51ED335}"/>
              </a:ext>
            </a:extLst>
          </p:cNvPr>
          <p:cNvCxnSpPr>
            <a:cxnSpLocks/>
            <a:stCxn id="35" idx="1"/>
          </p:cNvCxnSpPr>
          <p:nvPr/>
        </p:nvCxnSpPr>
        <p:spPr>
          <a:xfrm flipH="1">
            <a:off x="4238067" y="3750798"/>
            <a:ext cx="5254333" cy="3174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889E50-621D-4817-89A3-80877988628B}"/>
              </a:ext>
            </a:extLst>
          </p:cNvPr>
          <p:cNvCxnSpPr>
            <a:cxnSpLocks/>
          </p:cNvCxnSpPr>
          <p:nvPr/>
        </p:nvCxnSpPr>
        <p:spPr>
          <a:xfrm>
            <a:off x="1969534" y="3939832"/>
            <a:ext cx="478990" cy="5131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858B22-3D5E-4F92-8600-BC4E28804F05}"/>
              </a:ext>
            </a:extLst>
          </p:cNvPr>
          <p:cNvSpPr txBox="1"/>
          <p:nvPr/>
        </p:nvSpPr>
        <p:spPr>
          <a:xfrm>
            <a:off x="3513114" y="1004340"/>
            <a:ext cx="6496601" cy="461665"/>
          </a:xfrm>
          <a:prstGeom prst="rect">
            <a:avLst/>
          </a:prstGeom>
          <a:noFill/>
        </p:spPr>
        <p:txBody>
          <a:bodyPr wrap="square" rtlCol="0">
            <a:spAutoFit/>
          </a:bodyPr>
          <a:lstStyle/>
          <a:p>
            <a:r>
              <a:rPr lang="en-US" sz="2400">
                <a:solidFill>
                  <a:srgbClr val="FF0000"/>
                </a:solidFill>
              </a:rPr>
              <a:t>Give your job a name: glue-tutorial-XXX</a:t>
            </a:r>
          </a:p>
        </p:txBody>
      </p:sp>
      <p:sp>
        <p:nvSpPr>
          <p:cNvPr id="33" name="TextBox 32">
            <a:extLst>
              <a:ext uri="{FF2B5EF4-FFF2-40B4-BE49-F238E27FC236}">
                <a16:creationId xmlns:a16="http://schemas.microsoft.com/office/drawing/2014/main" id="{BB66942C-5B41-4A1D-907D-B8D6342F60DD}"/>
              </a:ext>
            </a:extLst>
          </p:cNvPr>
          <p:cNvSpPr txBox="1"/>
          <p:nvPr/>
        </p:nvSpPr>
        <p:spPr>
          <a:xfrm>
            <a:off x="9571566" y="1337663"/>
            <a:ext cx="2552700" cy="1569660"/>
          </a:xfrm>
          <a:prstGeom prst="rect">
            <a:avLst/>
          </a:prstGeom>
          <a:noFill/>
        </p:spPr>
        <p:txBody>
          <a:bodyPr wrap="square" rtlCol="0">
            <a:spAutoFit/>
          </a:bodyPr>
          <a:lstStyle/>
          <a:p>
            <a:r>
              <a:rPr lang="en-US" sz="2400">
                <a:solidFill>
                  <a:srgbClr val="FF0000"/>
                </a:solidFill>
              </a:rPr>
              <a:t>Give your job a role to perform the actions necessary to run</a:t>
            </a:r>
          </a:p>
        </p:txBody>
      </p:sp>
      <p:sp>
        <p:nvSpPr>
          <p:cNvPr id="35" name="TextBox 34">
            <a:extLst>
              <a:ext uri="{FF2B5EF4-FFF2-40B4-BE49-F238E27FC236}">
                <a16:creationId xmlns:a16="http://schemas.microsoft.com/office/drawing/2014/main" id="{8739429D-7267-4D43-A408-C945FF793FB6}"/>
              </a:ext>
            </a:extLst>
          </p:cNvPr>
          <p:cNvSpPr txBox="1"/>
          <p:nvPr/>
        </p:nvSpPr>
        <p:spPr>
          <a:xfrm>
            <a:off x="9492400" y="3335299"/>
            <a:ext cx="2552699" cy="830997"/>
          </a:xfrm>
          <a:prstGeom prst="rect">
            <a:avLst/>
          </a:prstGeom>
          <a:noFill/>
        </p:spPr>
        <p:txBody>
          <a:bodyPr wrap="square" rtlCol="0">
            <a:spAutoFit/>
          </a:bodyPr>
          <a:lstStyle/>
          <a:p>
            <a:r>
              <a:rPr lang="en-US" sz="2400">
                <a:solidFill>
                  <a:srgbClr val="FF0000"/>
                </a:solidFill>
              </a:rPr>
              <a:t>Create a new blank script </a:t>
            </a:r>
            <a:endParaRPr lang="en-US">
              <a:solidFill>
                <a:srgbClr val="FF0000"/>
              </a:solidFill>
            </a:endParaRPr>
          </a:p>
        </p:txBody>
      </p:sp>
      <p:sp>
        <p:nvSpPr>
          <p:cNvPr id="42" name="TextBox 41">
            <a:extLst>
              <a:ext uri="{FF2B5EF4-FFF2-40B4-BE49-F238E27FC236}">
                <a16:creationId xmlns:a16="http://schemas.microsoft.com/office/drawing/2014/main" id="{586F63F1-2785-40C9-B5E5-8DF99AED9777}"/>
              </a:ext>
            </a:extLst>
          </p:cNvPr>
          <p:cNvSpPr txBox="1"/>
          <p:nvPr/>
        </p:nvSpPr>
        <p:spPr>
          <a:xfrm>
            <a:off x="185348" y="2917892"/>
            <a:ext cx="2121661" cy="1200329"/>
          </a:xfrm>
          <a:prstGeom prst="rect">
            <a:avLst/>
          </a:prstGeom>
          <a:noFill/>
        </p:spPr>
        <p:txBody>
          <a:bodyPr wrap="square" rtlCol="0">
            <a:spAutoFit/>
          </a:bodyPr>
          <a:lstStyle/>
          <a:p>
            <a:r>
              <a:rPr lang="en-US" sz="2400">
                <a:solidFill>
                  <a:srgbClr val="FF0000"/>
                </a:solidFill>
              </a:rPr>
              <a:t>The language used to write the script</a:t>
            </a:r>
          </a:p>
        </p:txBody>
      </p:sp>
      <p:sp>
        <p:nvSpPr>
          <p:cNvPr id="34" name="Oval 33">
            <a:extLst>
              <a:ext uri="{FF2B5EF4-FFF2-40B4-BE49-F238E27FC236}">
                <a16:creationId xmlns:a16="http://schemas.microsoft.com/office/drawing/2014/main" id="{392F2528-1E3C-417A-913A-D27666B44CE9}"/>
              </a:ext>
            </a:extLst>
          </p:cNvPr>
          <p:cNvSpPr/>
          <p:nvPr/>
        </p:nvSpPr>
        <p:spPr>
          <a:xfrm>
            <a:off x="2346214" y="6346693"/>
            <a:ext cx="188023" cy="161985"/>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5A032EFA-B5B1-45D2-96EA-D0ADCDD120A2}"/>
              </a:ext>
            </a:extLst>
          </p:cNvPr>
          <p:cNvSpPr txBox="1"/>
          <p:nvPr/>
        </p:nvSpPr>
        <p:spPr>
          <a:xfrm>
            <a:off x="453915" y="225599"/>
            <a:ext cx="8658578" cy="923330"/>
          </a:xfrm>
          <a:prstGeom prst="rect">
            <a:avLst/>
          </a:prstGeom>
          <a:noFill/>
        </p:spPr>
        <p:txBody>
          <a:bodyPr wrap="square" rtlCol="0">
            <a:spAutoFit/>
          </a:bodyPr>
          <a:lstStyle/>
          <a:p>
            <a:r>
              <a:rPr lang="en-US" sz="5400">
                <a:latin typeface="+mj-lt"/>
              </a:rPr>
              <a:t>Glue</a:t>
            </a:r>
          </a:p>
        </p:txBody>
      </p:sp>
      <p:cxnSp>
        <p:nvCxnSpPr>
          <p:cNvPr id="20" name="Connector: Elbow 19">
            <a:extLst>
              <a:ext uri="{FF2B5EF4-FFF2-40B4-BE49-F238E27FC236}">
                <a16:creationId xmlns:a16="http://schemas.microsoft.com/office/drawing/2014/main" id="{67B9D5D3-6426-4983-921F-320BA17B053D}"/>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07FFD8-8C20-4877-9047-6706A9624AA2}"/>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spTree>
    <p:extLst>
      <p:ext uri="{BB962C8B-B14F-4D97-AF65-F5344CB8AC3E}">
        <p14:creationId xmlns:p14="http://schemas.microsoft.com/office/powerpoint/2010/main" val="1252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3" grpId="1"/>
      <p:bldP spid="35" grpId="0"/>
      <p:bldP spid="35" grpId="1"/>
      <p:bldP spid="42" grpId="0"/>
      <p:bldP spid="42" grpId="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E116F-5DE2-4212-8021-D4786C070E45}"/>
              </a:ext>
            </a:extLst>
          </p:cNvPr>
          <p:cNvSpPr>
            <a:spLocks noGrp="1"/>
          </p:cNvSpPr>
          <p:nvPr>
            <p:ph idx="1"/>
          </p:nvPr>
        </p:nvSpPr>
        <p:spPr/>
        <p:txBody>
          <a:bodyPr vert="horz" lIns="91440" tIns="45720" rIns="91440" bIns="45720" rtlCol="0" anchor="t">
            <a:normAutofit/>
          </a:bodyPr>
          <a:lstStyle/>
          <a:p>
            <a:r>
              <a:rPr lang="en-US" sz="2400"/>
              <a:t>Extract, Transform, and Load(ETL) tool by Amazon Web Services</a:t>
            </a:r>
          </a:p>
          <a:p>
            <a:r>
              <a:rPr lang="en-US" sz="2400"/>
              <a:t>Used to prepare data for business analytics</a:t>
            </a:r>
          </a:p>
          <a:p>
            <a:endParaRPr lang="en-US"/>
          </a:p>
          <a:p>
            <a:endParaRPr lang="en-US"/>
          </a:p>
        </p:txBody>
      </p:sp>
      <p:pic>
        <p:nvPicPr>
          <p:cNvPr id="5" name="Picture 4">
            <a:extLst>
              <a:ext uri="{FF2B5EF4-FFF2-40B4-BE49-F238E27FC236}">
                <a16:creationId xmlns:a16="http://schemas.microsoft.com/office/drawing/2014/main" id="{C7A4A55B-4FBC-46E4-826B-300C7BD68C9A}"/>
              </a:ext>
            </a:extLst>
          </p:cNvPr>
          <p:cNvPicPr>
            <a:picLocks noChangeAspect="1"/>
          </p:cNvPicPr>
          <p:nvPr/>
        </p:nvPicPr>
        <p:blipFill>
          <a:blip r:embed="rId3"/>
          <a:stretch>
            <a:fillRect/>
          </a:stretch>
        </p:blipFill>
        <p:spPr>
          <a:xfrm>
            <a:off x="5181600" y="4169527"/>
            <a:ext cx="1828800" cy="1828800"/>
          </a:xfrm>
          <a:prstGeom prst="rect">
            <a:avLst/>
          </a:prstGeom>
        </p:spPr>
      </p:pic>
      <p:sp>
        <p:nvSpPr>
          <p:cNvPr id="6" name="TextBox 5">
            <a:extLst>
              <a:ext uri="{FF2B5EF4-FFF2-40B4-BE49-F238E27FC236}">
                <a16:creationId xmlns:a16="http://schemas.microsoft.com/office/drawing/2014/main" id="{4E6E6160-587B-415B-B3AD-2317CFDFCAE2}"/>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AWS Glue</a:t>
            </a:r>
          </a:p>
        </p:txBody>
      </p:sp>
    </p:spTree>
    <p:extLst>
      <p:ext uri="{BB962C8B-B14F-4D97-AF65-F5344CB8AC3E}">
        <p14:creationId xmlns:p14="http://schemas.microsoft.com/office/powerpoint/2010/main" val="331314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D5FB2360-F6F1-4C74-B7D5-FFE50DD3EC27}"/>
              </a:ext>
            </a:extLst>
          </p:cNvPr>
          <p:cNvPicPr>
            <a:picLocks noChangeAspect="1"/>
          </p:cNvPicPr>
          <p:nvPr/>
        </p:nvPicPr>
        <p:blipFill rotWithShape="1">
          <a:blip r:embed="rId3">
            <a:extLst>
              <a:ext uri="{28A0092B-C50C-407E-A947-70E740481C1C}">
                <a14:useLocalDpi xmlns:a14="http://schemas.microsoft.com/office/drawing/2010/main" val="0"/>
              </a:ext>
            </a:extLst>
          </a:blip>
          <a:srcRect r="3670" b="44285"/>
          <a:stretch/>
        </p:blipFill>
        <p:spPr>
          <a:xfrm>
            <a:off x="2780497" y="1653184"/>
            <a:ext cx="8990420" cy="4281787"/>
          </a:xfrm>
          <a:prstGeom prst="rect">
            <a:avLst/>
          </a:prstGeom>
        </p:spPr>
      </p:pic>
      <p:pic>
        <p:nvPicPr>
          <p:cNvPr id="15" name="Picture 14">
            <a:extLst>
              <a:ext uri="{FF2B5EF4-FFF2-40B4-BE49-F238E27FC236}">
                <a16:creationId xmlns:a16="http://schemas.microsoft.com/office/drawing/2014/main" id="{39FC8357-F7A2-47C7-8A5F-2F0D5186A80E}"/>
              </a:ext>
            </a:extLst>
          </p:cNvPr>
          <p:cNvPicPr>
            <a:picLocks noChangeAspect="1"/>
          </p:cNvPicPr>
          <p:nvPr/>
        </p:nvPicPr>
        <p:blipFill>
          <a:blip r:embed="rId4"/>
          <a:stretch>
            <a:fillRect/>
          </a:stretch>
        </p:blipFill>
        <p:spPr>
          <a:xfrm>
            <a:off x="1650272" y="69582"/>
            <a:ext cx="1097280" cy="1097280"/>
          </a:xfrm>
          <a:prstGeom prst="rect">
            <a:avLst/>
          </a:prstGeom>
        </p:spPr>
      </p:pic>
      <p:grpSp>
        <p:nvGrpSpPr>
          <p:cNvPr id="8" name="Group 7">
            <a:extLst>
              <a:ext uri="{FF2B5EF4-FFF2-40B4-BE49-F238E27FC236}">
                <a16:creationId xmlns:a16="http://schemas.microsoft.com/office/drawing/2014/main" id="{41C46B05-E05A-4667-9664-D96477DA558B}"/>
              </a:ext>
            </a:extLst>
          </p:cNvPr>
          <p:cNvGrpSpPr/>
          <p:nvPr/>
        </p:nvGrpSpPr>
        <p:grpSpPr>
          <a:xfrm>
            <a:off x="134770" y="1875806"/>
            <a:ext cx="2895032" cy="2308324"/>
            <a:chOff x="238633" y="1347376"/>
            <a:chExt cx="2805070" cy="2308324"/>
          </a:xfrm>
        </p:grpSpPr>
        <p:cxnSp>
          <p:nvCxnSpPr>
            <p:cNvPr id="13" name="Straight Arrow Connector 12">
              <a:extLst>
                <a:ext uri="{FF2B5EF4-FFF2-40B4-BE49-F238E27FC236}">
                  <a16:creationId xmlns:a16="http://schemas.microsoft.com/office/drawing/2014/main" id="{7B2F60BD-D45B-4CA9-ACE5-50AEAB3669AA}"/>
                </a:ext>
              </a:extLst>
            </p:cNvPr>
            <p:cNvCxnSpPr>
              <a:cxnSpLocks/>
              <a:stCxn id="97" idx="3"/>
            </p:cNvCxnSpPr>
            <p:nvPr/>
          </p:nvCxnSpPr>
          <p:spPr>
            <a:xfrm>
              <a:off x="2770223" y="2501538"/>
              <a:ext cx="273480" cy="7388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0BE41D1-1709-404A-BF64-1108A778CD8A}"/>
                </a:ext>
              </a:extLst>
            </p:cNvPr>
            <p:cNvSpPr txBox="1"/>
            <p:nvPr/>
          </p:nvSpPr>
          <p:spPr>
            <a:xfrm>
              <a:off x="238633" y="1347376"/>
              <a:ext cx="2531590" cy="2308324"/>
            </a:xfrm>
            <a:prstGeom prst="rect">
              <a:avLst/>
            </a:prstGeom>
            <a:noFill/>
          </p:spPr>
          <p:txBody>
            <a:bodyPr wrap="square" rtlCol="0">
              <a:spAutoFit/>
            </a:bodyPr>
            <a:lstStyle/>
            <a:p>
              <a:r>
                <a:rPr lang="en-US" sz="2400">
                  <a:solidFill>
                    <a:srgbClr val="FF0000"/>
                  </a:solidFill>
                </a:rPr>
                <a:t>DPU = Data Processing Unit. Glue jobs are charged per DPU hour. Change to 2 </a:t>
              </a:r>
            </a:p>
          </p:txBody>
        </p:sp>
      </p:grpSp>
      <p:sp>
        <p:nvSpPr>
          <p:cNvPr id="11" name="TextBox 10">
            <a:extLst>
              <a:ext uri="{FF2B5EF4-FFF2-40B4-BE49-F238E27FC236}">
                <a16:creationId xmlns:a16="http://schemas.microsoft.com/office/drawing/2014/main" id="{CB8EF24D-D326-4127-850B-1EF2C0E5536F}"/>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2" name="Connector: Elbow 11">
            <a:extLst>
              <a:ext uri="{FF2B5EF4-FFF2-40B4-BE49-F238E27FC236}">
                <a16:creationId xmlns:a16="http://schemas.microsoft.com/office/drawing/2014/main" id="{C917873A-6672-49BF-97A2-2C7054D7F8AA}"/>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A83733-4661-4EB5-849D-FAED206D871D}"/>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grpSp>
        <p:nvGrpSpPr>
          <p:cNvPr id="16" name="Group 15">
            <a:extLst>
              <a:ext uri="{FF2B5EF4-FFF2-40B4-BE49-F238E27FC236}">
                <a16:creationId xmlns:a16="http://schemas.microsoft.com/office/drawing/2014/main" id="{743F1BB7-D1FF-4570-B1FA-8B9F1079B51C}"/>
              </a:ext>
            </a:extLst>
          </p:cNvPr>
          <p:cNvGrpSpPr/>
          <p:nvPr/>
        </p:nvGrpSpPr>
        <p:grpSpPr>
          <a:xfrm>
            <a:off x="134770" y="4922032"/>
            <a:ext cx="2895032" cy="1200329"/>
            <a:chOff x="134769" y="4798427"/>
            <a:chExt cx="2895032" cy="1200329"/>
          </a:xfrm>
        </p:grpSpPr>
        <p:cxnSp>
          <p:nvCxnSpPr>
            <p:cNvPr id="17" name="Straight Arrow Connector 16">
              <a:extLst>
                <a:ext uri="{FF2B5EF4-FFF2-40B4-BE49-F238E27FC236}">
                  <a16:creationId xmlns:a16="http://schemas.microsoft.com/office/drawing/2014/main" id="{2054833E-7B1B-45D4-A305-9D80BF3A9CF1}"/>
                </a:ext>
              </a:extLst>
            </p:cNvPr>
            <p:cNvCxnSpPr>
              <a:cxnSpLocks/>
            </p:cNvCxnSpPr>
            <p:nvPr/>
          </p:nvCxnSpPr>
          <p:spPr>
            <a:xfrm flipV="1">
              <a:off x="2402006" y="4798427"/>
              <a:ext cx="627795" cy="5712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9A779A-5ED5-4A6C-8618-655CF2B3E142}"/>
                </a:ext>
              </a:extLst>
            </p:cNvPr>
            <p:cNvSpPr txBox="1"/>
            <p:nvPr/>
          </p:nvSpPr>
          <p:spPr>
            <a:xfrm>
              <a:off x="134769" y="4798427"/>
              <a:ext cx="2612783" cy="1200329"/>
            </a:xfrm>
            <a:prstGeom prst="rect">
              <a:avLst/>
            </a:prstGeom>
            <a:noFill/>
          </p:spPr>
          <p:txBody>
            <a:bodyPr wrap="square" rtlCol="0">
              <a:spAutoFit/>
            </a:bodyPr>
            <a:lstStyle/>
            <a:p>
              <a:r>
                <a:rPr lang="en-US" sz="2400">
                  <a:solidFill>
                    <a:srgbClr val="FF0000"/>
                  </a:solidFill>
                </a:rPr>
                <a:t>Job automatically stops after set time</a:t>
              </a:r>
            </a:p>
          </p:txBody>
        </p:sp>
      </p:grpSp>
    </p:spTree>
    <p:extLst>
      <p:ext uri="{BB962C8B-B14F-4D97-AF65-F5344CB8AC3E}">
        <p14:creationId xmlns:p14="http://schemas.microsoft.com/office/powerpoint/2010/main" val="393168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85B0F952-63D2-4675-BFBA-36D012D2AEC5}"/>
              </a:ext>
            </a:extLst>
          </p:cNvPr>
          <p:cNvPicPr>
            <a:picLocks noChangeAspect="1"/>
          </p:cNvPicPr>
          <p:nvPr/>
        </p:nvPicPr>
        <p:blipFill rotWithShape="1">
          <a:blip r:embed="rId3">
            <a:extLst>
              <a:ext uri="{28A0092B-C50C-407E-A947-70E740481C1C}">
                <a14:useLocalDpi xmlns:a14="http://schemas.microsoft.com/office/drawing/2010/main" val="0"/>
              </a:ext>
            </a:extLst>
          </a:blip>
          <a:srcRect l="6436" r="25245"/>
          <a:stretch/>
        </p:blipFill>
        <p:spPr>
          <a:xfrm>
            <a:off x="2325274" y="1492909"/>
            <a:ext cx="6486023" cy="4480545"/>
          </a:xfrm>
          <a:prstGeom prst="rect">
            <a:avLst/>
          </a:prstGeom>
        </p:spPr>
      </p:pic>
      <p:pic>
        <p:nvPicPr>
          <p:cNvPr id="15" name="Picture 14">
            <a:extLst>
              <a:ext uri="{FF2B5EF4-FFF2-40B4-BE49-F238E27FC236}">
                <a16:creationId xmlns:a16="http://schemas.microsoft.com/office/drawing/2014/main" id="{39FC8357-F7A2-47C7-8A5F-2F0D5186A80E}"/>
              </a:ext>
            </a:extLst>
          </p:cNvPr>
          <p:cNvPicPr>
            <a:picLocks noChangeAspect="1"/>
          </p:cNvPicPr>
          <p:nvPr/>
        </p:nvPicPr>
        <p:blipFill>
          <a:blip r:embed="rId4"/>
          <a:stretch>
            <a:fillRect/>
          </a:stretch>
        </p:blipFill>
        <p:spPr>
          <a:xfrm>
            <a:off x="1650272" y="69582"/>
            <a:ext cx="1097280" cy="1097280"/>
          </a:xfrm>
          <a:prstGeom prst="rect">
            <a:avLst/>
          </a:prstGeom>
        </p:spPr>
      </p:pic>
      <p:sp>
        <p:nvSpPr>
          <p:cNvPr id="11" name="TextBox 10">
            <a:extLst>
              <a:ext uri="{FF2B5EF4-FFF2-40B4-BE49-F238E27FC236}">
                <a16:creationId xmlns:a16="http://schemas.microsoft.com/office/drawing/2014/main" id="{CB8EF24D-D326-4127-850B-1EF2C0E5536F}"/>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2" name="Connector: Elbow 11">
            <a:extLst>
              <a:ext uri="{FF2B5EF4-FFF2-40B4-BE49-F238E27FC236}">
                <a16:creationId xmlns:a16="http://schemas.microsoft.com/office/drawing/2014/main" id="{C917873A-6672-49BF-97A2-2C7054D7F8AA}"/>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A83733-4661-4EB5-849D-FAED206D871D}"/>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sp>
        <p:nvSpPr>
          <p:cNvPr id="20" name="TextBox 19">
            <a:extLst>
              <a:ext uri="{FF2B5EF4-FFF2-40B4-BE49-F238E27FC236}">
                <a16:creationId xmlns:a16="http://schemas.microsoft.com/office/drawing/2014/main" id="{D35B0B24-5B7F-4B70-AEBA-0F83687BDB44}"/>
              </a:ext>
            </a:extLst>
          </p:cNvPr>
          <p:cNvSpPr txBox="1"/>
          <p:nvPr/>
        </p:nvSpPr>
        <p:spPr>
          <a:xfrm>
            <a:off x="8861703" y="2533012"/>
            <a:ext cx="3477486" cy="3293209"/>
          </a:xfrm>
          <a:prstGeom prst="rect">
            <a:avLst/>
          </a:prstGeom>
          <a:noFill/>
        </p:spPr>
        <p:txBody>
          <a:bodyPr wrap="square" rtlCol="0">
            <a:spAutoFit/>
          </a:bodyPr>
          <a:lstStyle/>
          <a:p>
            <a:r>
              <a:rPr lang="en-US" sz="1600">
                <a:latin typeface="Abadi" panose="020B0604020202020204" pitchFamily="34" charset="0"/>
              </a:rPr>
              <a:t>Parameters:</a:t>
            </a:r>
          </a:p>
          <a:p>
            <a:r>
              <a:rPr lang="en-US" sz="1600">
                <a:latin typeface="Abadi" panose="020B0604020202020204" pitchFamily="34" charset="0"/>
              </a:rPr>
              <a:t>--REDSHIFT_DB_NAME		</a:t>
            </a:r>
            <a:r>
              <a:rPr lang="en-US" sz="1600" err="1">
                <a:latin typeface="Abadi" panose="020B0604020202020204" pitchFamily="34" charset="0"/>
              </a:rPr>
              <a:t>glue_tutorial_database_xxx</a:t>
            </a:r>
            <a:endParaRPr lang="en-US" sz="1600">
              <a:latin typeface="Abadi" panose="020B0604020202020204" pitchFamily="34" charset="0"/>
            </a:endParaRPr>
          </a:p>
          <a:p>
            <a:r>
              <a:rPr lang="en-US" sz="1600">
                <a:latin typeface="Abadi" panose="020B0604020202020204" pitchFamily="34" charset="0"/>
              </a:rPr>
              <a:t>--REDSHIFT_TABLE_NAME			</a:t>
            </a:r>
            <a:r>
              <a:rPr lang="en-US" sz="1600" err="1">
                <a:latin typeface="Abadi" panose="020B0604020202020204" pitchFamily="34" charset="0"/>
              </a:rPr>
              <a:t>products_redshift_table_xxx</a:t>
            </a:r>
            <a:endParaRPr lang="en-US" sz="1600">
              <a:latin typeface="Abadi" panose="020B0604020202020204" pitchFamily="34" charset="0"/>
            </a:endParaRPr>
          </a:p>
          <a:p>
            <a:r>
              <a:rPr lang="en-US" sz="1600">
                <a:latin typeface="Abadi" panose="020B0604020202020204" pitchFamily="34" charset="0"/>
              </a:rPr>
              <a:t>--SCHEMA_NAME			</a:t>
            </a:r>
            <a:r>
              <a:rPr lang="en-US" sz="1600" err="1">
                <a:latin typeface="Abadi" panose="020B0604020202020204" pitchFamily="34" charset="0"/>
              </a:rPr>
              <a:t>sales_redshift_schema_xxx</a:t>
            </a:r>
            <a:endParaRPr lang="en-US" sz="1600">
              <a:latin typeface="Abadi" panose="020B0604020202020204" pitchFamily="34" charset="0"/>
            </a:endParaRPr>
          </a:p>
          <a:p>
            <a:r>
              <a:rPr lang="en-US" sz="1600">
                <a:latin typeface="Abadi" panose="020B0604020202020204" pitchFamily="34" charset="0"/>
              </a:rPr>
              <a:t>--GLUE_DB_NAME</a:t>
            </a:r>
          </a:p>
          <a:p>
            <a:r>
              <a:rPr lang="en-US" sz="1600">
                <a:latin typeface="Abadi" panose="020B0604020202020204" pitchFamily="34" charset="0"/>
              </a:rPr>
              <a:t>	</a:t>
            </a:r>
            <a:r>
              <a:rPr lang="en-US" sz="1600" err="1">
                <a:latin typeface="Abadi" panose="020B0604020202020204" pitchFamily="34" charset="0"/>
              </a:rPr>
              <a:t>glue_database_xxx</a:t>
            </a:r>
            <a:endParaRPr lang="en-US" sz="1600">
              <a:latin typeface="Abadi" panose="020B0604020202020204" pitchFamily="34" charset="0"/>
            </a:endParaRPr>
          </a:p>
          <a:p>
            <a:r>
              <a:rPr lang="en-US" sz="1600">
                <a:latin typeface="Abadi" panose="020B0604020202020204" pitchFamily="34" charset="0"/>
              </a:rPr>
              <a:t>--GLUE_TABLE_NAME</a:t>
            </a:r>
          </a:p>
          <a:p>
            <a:r>
              <a:rPr lang="en-US" sz="1600">
                <a:latin typeface="Abadi" panose="020B0604020202020204" pitchFamily="34" charset="0"/>
              </a:rPr>
              <a:t>	</a:t>
            </a:r>
            <a:r>
              <a:rPr lang="en-US" sz="1600" err="1">
                <a:latin typeface="Abadi" panose="020B0604020202020204" pitchFamily="34" charset="0"/>
              </a:rPr>
              <a:t>products_xxx</a:t>
            </a:r>
            <a:endParaRPr lang="en-US" sz="1600">
              <a:latin typeface="Abadi" panose="020B0604020202020204" pitchFamily="34" charset="0"/>
            </a:endParaRPr>
          </a:p>
          <a:p>
            <a:r>
              <a:rPr lang="en-US" sz="1600">
                <a:latin typeface="Abadi" panose="020B0604020202020204" pitchFamily="34" charset="0"/>
              </a:rPr>
              <a:t>--CONNECTION_NAME</a:t>
            </a:r>
          </a:p>
          <a:p>
            <a:r>
              <a:rPr lang="en-US" sz="1600">
                <a:latin typeface="Abadi" panose="020B0604020202020204" pitchFamily="34" charset="0"/>
              </a:rPr>
              <a:t>	</a:t>
            </a:r>
            <a:r>
              <a:rPr lang="en-US" sz="1600" err="1">
                <a:latin typeface="Abadi" panose="020B0604020202020204" pitchFamily="34" charset="0"/>
              </a:rPr>
              <a:t>glue_tutorial_xxx</a:t>
            </a:r>
            <a:endParaRPr lang="en-US" sz="1600">
              <a:latin typeface="Abadi" panose="020B0604020202020204" pitchFamily="34" charset="0"/>
            </a:endParaRPr>
          </a:p>
        </p:txBody>
      </p:sp>
      <p:grpSp>
        <p:nvGrpSpPr>
          <p:cNvPr id="21" name="Group 20">
            <a:extLst>
              <a:ext uri="{FF2B5EF4-FFF2-40B4-BE49-F238E27FC236}">
                <a16:creationId xmlns:a16="http://schemas.microsoft.com/office/drawing/2014/main" id="{7CD929F8-82FB-4A26-978C-42DC446877D6}"/>
              </a:ext>
            </a:extLst>
          </p:cNvPr>
          <p:cNvGrpSpPr/>
          <p:nvPr/>
        </p:nvGrpSpPr>
        <p:grpSpPr>
          <a:xfrm>
            <a:off x="162064" y="3733182"/>
            <a:ext cx="3369753" cy="3769805"/>
            <a:chOff x="134769" y="2774085"/>
            <a:chExt cx="2499250" cy="3769805"/>
          </a:xfrm>
        </p:grpSpPr>
        <p:cxnSp>
          <p:nvCxnSpPr>
            <p:cNvPr id="22" name="Straight Arrow Connector 21">
              <a:extLst>
                <a:ext uri="{FF2B5EF4-FFF2-40B4-BE49-F238E27FC236}">
                  <a16:creationId xmlns:a16="http://schemas.microsoft.com/office/drawing/2014/main" id="{CD14EC47-C698-4F44-8265-15EDF7C799B5}"/>
                </a:ext>
              </a:extLst>
            </p:cNvPr>
            <p:cNvCxnSpPr>
              <a:cxnSpLocks/>
              <a:endCxn id="4" idx="1"/>
            </p:cNvCxnSpPr>
            <p:nvPr/>
          </p:nvCxnSpPr>
          <p:spPr>
            <a:xfrm flipV="1">
              <a:off x="955931" y="2774085"/>
              <a:ext cx="783230" cy="22848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0932BF-60B7-483D-A253-028C1488AB1C}"/>
                </a:ext>
              </a:extLst>
            </p:cNvPr>
            <p:cNvSpPr txBox="1"/>
            <p:nvPr/>
          </p:nvSpPr>
          <p:spPr>
            <a:xfrm>
              <a:off x="134769" y="4974230"/>
              <a:ext cx="2499250" cy="1569660"/>
            </a:xfrm>
            <a:prstGeom prst="rect">
              <a:avLst/>
            </a:prstGeom>
            <a:noFill/>
          </p:spPr>
          <p:txBody>
            <a:bodyPr wrap="square" rtlCol="0">
              <a:spAutoFit/>
            </a:bodyPr>
            <a:lstStyle/>
            <a:p>
              <a:r>
                <a:rPr lang="en-US" sz="2400">
                  <a:solidFill>
                    <a:srgbClr val="FF0000"/>
                  </a:solidFill>
                </a:rPr>
                <a:t>Parameterize values to be used in the script</a:t>
              </a:r>
            </a:p>
          </p:txBody>
        </p:sp>
      </p:grpSp>
    </p:spTree>
    <p:extLst>
      <p:ext uri="{BB962C8B-B14F-4D97-AF65-F5344CB8AC3E}">
        <p14:creationId xmlns:p14="http://schemas.microsoft.com/office/powerpoint/2010/main" val="255944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5B509069-70F7-4223-92CF-0029001C076E}"/>
              </a:ext>
            </a:extLst>
          </p:cNvPr>
          <p:cNvPicPr>
            <a:picLocks noChangeAspect="1"/>
          </p:cNvPicPr>
          <p:nvPr/>
        </p:nvPicPr>
        <p:blipFill rotWithShape="1">
          <a:blip r:embed="rId3">
            <a:extLst>
              <a:ext uri="{28A0092B-C50C-407E-A947-70E740481C1C}">
                <a14:useLocalDpi xmlns:a14="http://schemas.microsoft.com/office/drawing/2010/main" val="0"/>
              </a:ext>
            </a:extLst>
          </a:blip>
          <a:srcRect t="1" r="3876" b="-871"/>
          <a:stretch/>
        </p:blipFill>
        <p:spPr>
          <a:xfrm>
            <a:off x="848959" y="2343168"/>
            <a:ext cx="10494081" cy="4016689"/>
          </a:xfrm>
          <a:prstGeom prst="rect">
            <a:avLst/>
          </a:prstGeom>
          <a:ln>
            <a:solidFill>
              <a:schemeClr val="tx1"/>
            </a:solidFill>
          </a:ln>
        </p:spPr>
      </p:pic>
      <p:pic>
        <p:nvPicPr>
          <p:cNvPr id="10" name="Picture 9">
            <a:extLst>
              <a:ext uri="{FF2B5EF4-FFF2-40B4-BE49-F238E27FC236}">
                <a16:creationId xmlns:a16="http://schemas.microsoft.com/office/drawing/2014/main" id="{E71567FD-6E83-4CB3-80B4-55D5937BEBFF}"/>
              </a:ext>
            </a:extLst>
          </p:cNvPr>
          <p:cNvPicPr>
            <a:picLocks noChangeAspect="1"/>
          </p:cNvPicPr>
          <p:nvPr/>
        </p:nvPicPr>
        <p:blipFill>
          <a:blip r:embed="rId4"/>
          <a:stretch>
            <a:fillRect/>
          </a:stretch>
        </p:blipFill>
        <p:spPr>
          <a:xfrm>
            <a:off x="1650272" y="69582"/>
            <a:ext cx="1097280" cy="1097280"/>
          </a:xfrm>
          <a:prstGeom prst="rect">
            <a:avLst/>
          </a:prstGeom>
        </p:spPr>
      </p:pic>
      <p:cxnSp>
        <p:nvCxnSpPr>
          <p:cNvPr id="6" name="Straight Arrow Connector 5">
            <a:extLst>
              <a:ext uri="{FF2B5EF4-FFF2-40B4-BE49-F238E27FC236}">
                <a16:creationId xmlns:a16="http://schemas.microsoft.com/office/drawing/2014/main" id="{8A1362BD-F13B-44BB-BAB0-5E67492DE46E}"/>
              </a:ext>
            </a:extLst>
          </p:cNvPr>
          <p:cNvCxnSpPr>
            <a:cxnSpLocks/>
            <a:stCxn id="11" idx="2"/>
          </p:cNvCxnSpPr>
          <p:nvPr/>
        </p:nvCxnSpPr>
        <p:spPr>
          <a:xfrm flipH="1">
            <a:off x="5911531" y="2204669"/>
            <a:ext cx="1017905" cy="137539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1A3FBA-3CFC-440E-9C4C-6A912EBFF2FE}"/>
              </a:ext>
            </a:extLst>
          </p:cNvPr>
          <p:cNvSpPr txBox="1"/>
          <p:nvPr/>
        </p:nvSpPr>
        <p:spPr>
          <a:xfrm>
            <a:off x="4010023" y="1373672"/>
            <a:ext cx="5838825" cy="830997"/>
          </a:xfrm>
          <a:prstGeom prst="rect">
            <a:avLst/>
          </a:prstGeom>
          <a:noFill/>
        </p:spPr>
        <p:txBody>
          <a:bodyPr wrap="square" rtlCol="0">
            <a:spAutoFit/>
          </a:bodyPr>
          <a:lstStyle/>
          <a:p>
            <a:r>
              <a:rPr lang="en-US" sz="2400">
                <a:solidFill>
                  <a:srgbClr val="FF0000"/>
                </a:solidFill>
              </a:rPr>
              <a:t>Select the Redshift connection that you want to use: glue-tutorial-XXX</a:t>
            </a:r>
          </a:p>
        </p:txBody>
      </p:sp>
      <p:sp>
        <p:nvSpPr>
          <p:cNvPr id="13" name="TextBox 12">
            <a:extLst>
              <a:ext uri="{FF2B5EF4-FFF2-40B4-BE49-F238E27FC236}">
                <a16:creationId xmlns:a16="http://schemas.microsoft.com/office/drawing/2014/main" id="{C3B30B1C-4586-4F5B-98E5-AD4D0EFA937D}"/>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4" name="Connector: Elbow 13">
            <a:extLst>
              <a:ext uri="{FF2B5EF4-FFF2-40B4-BE49-F238E27FC236}">
                <a16:creationId xmlns:a16="http://schemas.microsoft.com/office/drawing/2014/main" id="{54422613-83A9-4A6F-87E2-446B633FFBE9}"/>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96EA7B-6895-46C0-BDDE-9F2755694475}"/>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spTree>
    <p:extLst>
      <p:ext uri="{BB962C8B-B14F-4D97-AF65-F5344CB8AC3E}">
        <p14:creationId xmlns:p14="http://schemas.microsoft.com/office/powerpoint/2010/main" val="4118015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1A9FEA76-C077-462F-8113-2200A81EF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27" y="1518345"/>
            <a:ext cx="10769145" cy="3821309"/>
          </a:xfrm>
          <a:prstGeom prst="rect">
            <a:avLst/>
          </a:prstGeom>
          <a:ln>
            <a:solidFill>
              <a:schemeClr val="tx1"/>
            </a:solidFill>
          </a:ln>
        </p:spPr>
      </p:pic>
      <p:pic>
        <p:nvPicPr>
          <p:cNvPr id="7" name="Picture 6">
            <a:extLst>
              <a:ext uri="{FF2B5EF4-FFF2-40B4-BE49-F238E27FC236}">
                <a16:creationId xmlns:a16="http://schemas.microsoft.com/office/drawing/2014/main" id="{543F5832-3F2F-4A64-ABB8-D753121BB1A4}"/>
              </a:ext>
            </a:extLst>
          </p:cNvPr>
          <p:cNvPicPr>
            <a:picLocks noChangeAspect="1"/>
          </p:cNvPicPr>
          <p:nvPr/>
        </p:nvPicPr>
        <p:blipFill>
          <a:blip r:embed="rId3"/>
          <a:stretch>
            <a:fillRect/>
          </a:stretch>
        </p:blipFill>
        <p:spPr>
          <a:xfrm>
            <a:off x="1650272" y="69582"/>
            <a:ext cx="1097280" cy="1097280"/>
          </a:xfrm>
          <a:prstGeom prst="rect">
            <a:avLst/>
          </a:prstGeom>
        </p:spPr>
      </p:pic>
      <p:sp>
        <p:nvSpPr>
          <p:cNvPr id="8" name="Oval 7">
            <a:extLst>
              <a:ext uri="{FF2B5EF4-FFF2-40B4-BE49-F238E27FC236}">
                <a16:creationId xmlns:a16="http://schemas.microsoft.com/office/drawing/2014/main" id="{299CBA95-8E1F-464F-A0D3-7B7E3EA185B9}"/>
              </a:ext>
            </a:extLst>
          </p:cNvPr>
          <p:cNvSpPr/>
          <p:nvPr/>
        </p:nvSpPr>
        <p:spPr>
          <a:xfrm>
            <a:off x="5543087" y="4558574"/>
            <a:ext cx="1703874"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956DD81-E1EA-41D7-A945-C5F78A3757CA}"/>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9" name="Connector: Elbow 8">
            <a:extLst>
              <a:ext uri="{FF2B5EF4-FFF2-40B4-BE49-F238E27FC236}">
                <a16:creationId xmlns:a16="http://schemas.microsoft.com/office/drawing/2014/main" id="{CD9C3DB8-4F4C-4DE1-8ED8-5E6FABB87D70}"/>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C4B8D3-B671-459F-9A7A-15797F368E29}"/>
              </a:ext>
            </a:extLst>
          </p:cNvPr>
          <p:cNvSpPr txBox="1"/>
          <p:nvPr/>
        </p:nvSpPr>
        <p:spPr>
          <a:xfrm>
            <a:off x="440267" y="1004340"/>
            <a:ext cx="5565422" cy="369332"/>
          </a:xfrm>
          <a:prstGeom prst="rect">
            <a:avLst/>
          </a:prstGeom>
          <a:noFill/>
        </p:spPr>
        <p:txBody>
          <a:bodyPr wrap="square" rtlCol="0">
            <a:spAutoFit/>
          </a:bodyPr>
          <a:lstStyle/>
          <a:p>
            <a:pPr lvl="1"/>
            <a:r>
              <a:rPr lang="en-US" b="1"/>
              <a:t>Create a Glue job</a:t>
            </a:r>
          </a:p>
        </p:txBody>
      </p:sp>
    </p:spTree>
    <p:extLst>
      <p:ext uri="{BB962C8B-B14F-4D97-AF65-F5344CB8AC3E}">
        <p14:creationId xmlns:p14="http://schemas.microsoft.com/office/powerpoint/2010/main" val="3626122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038236E-5E64-4EE3-8F6A-0108D5BC1A2F}"/>
              </a:ext>
            </a:extLst>
          </p:cNvPr>
          <p:cNvPicPr>
            <a:picLocks noChangeAspect="1"/>
          </p:cNvPicPr>
          <p:nvPr/>
        </p:nvPicPr>
        <p:blipFill>
          <a:blip r:embed="rId3"/>
          <a:stretch>
            <a:fillRect/>
          </a:stretch>
        </p:blipFill>
        <p:spPr>
          <a:xfrm>
            <a:off x="1650272" y="69582"/>
            <a:ext cx="1097280" cy="1097280"/>
          </a:xfrm>
          <a:prstGeom prst="rect">
            <a:avLst/>
          </a:prstGeom>
        </p:spPr>
      </p:pic>
      <p:pic>
        <p:nvPicPr>
          <p:cNvPr id="8" name="Content Placeholder 7">
            <a:extLst>
              <a:ext uri="{FF2B5EF4-FFF2-40B4-BE49-F238E27FC236}">
                <a16:creationId xmlns:a16="http://schemas.microsoft.com/office/drawing/2014/main" id="{2E2C5398-D9CE-4591-892C-207929C4291A}"/>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7010"/>
          <a:stretch/>
        </p:blipFill>
        <p:spPr>
          <a:xfrm>
            <a:off x="440267" y="1543459"/>
            <a:ext cx="10534733" cy="3942941"/>
          </a:xfrm>
          <a:ln>
            <a:solidFill>
              <a:schemeClr val="tx1"/>
            </a:solidFill>
          </a:ln>
        </p:spPr>
      </p:pic>
      <p:sp>
        <p:nvSpPr>
          <p:cNvPr id="9" name="TextBox 8">
            <a:extLst>
              <a:ext uri="{FF2B5EF4-FFF2-40B4-BE49-F238E27FC236}">
                <a16:creationId xmlns:a16="http://schemas.microsoft.com/office/drawing/2014/main" id="{370B5E27-BBE8-45D1-B0F8-64790F931830}"/>
              </a:ext>
            </a:extLst>
          </p:cNvPr>
          <p:cNvSpPr txBox="1"/>
          <p:nvPr/>
        </p:nvSpPr>
        <p:spPr>
          <a:xfrm>
            <a:off x="7267557" y="2319409"/>
            <a:ext cx="3323771" cy="2308324"/>
          </a:xfrm>
          <a:prstGeom prst="rect">
            <a:avLst/>
          </a:prstGeom>
          <a:noFill/>
        </p:spPr>
        <p:txBody>
          <a:bodyPr wrap="square" rtlCol="0">
            <a:spAutoFit/>
          </a:bodyPr>
          <a:lstStyle/>
          <a:p>
            <a:r>
              <a:rPr lang="en-US" sz="2400" err="1">
                <a:solidFill>
                  <a:srgbClr val="FF0000"/>
                </a:solidFill>
              </a:rPr>
              <a:t>PySpark</a:t>
            </a:r>
            <a:r>
              <a:rPr lang="en-US" sz="2400">
                <a:solidFill>
                  <a:srgbClr val="FF0000"/>
                </a:solidFill>
              </a:rPr>
              <a:t> is a service that allows the developer to perform data analysis on the data that is being used.</a:t>
            </a:r>
          </a:p>
        </p:txBody>
      </p:sp>
      <p:cxnSp>
        <p:nvCxnSpPr>
          <p:cNvPr id="10" name="Straight Arrow Connector 9">
            <a:extLst>
              <a:ext uri="{FF2B5EF4-FFF2-40B4-BE49-F238E27FC236}">
                <a16:creationId xmlns:a16="http://schemas.microsoft.com/office/drawing/2014/main" id="{11E84475-316A-481C-A693-A15B38B455D3}"/>
              </a:ext>
            </a:extLst>
          </p:cNvPr>
          <p:cNvCxnSpPr>
            <a:cxnSpLocks/>
            <a:stCxn id="9" idx="1"/>
          </p:cNvCxnSpPr>
          <p:nvPr/>
        </p:nvCxnSpPr>
        <p:spPr>
          <a:xfrm flipH="1" flipV="1">
            <a:off x="4380091" y="2935111"/>
            <a:ext cx="2887466" cy="5384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44CE0-85D8-435C-852B-89900EBC8EB2}"/>
              </a:ext>
            </a:extLst>
          </p:cNvPr>
          <p:cNvCxnSpPr>
            <a:cxnSpLocks/>
            <a:stCxn id="15" idx="1"/>
          </p:cNvCxnSpPr>
          <p:nvPr/>
        </p:nvCxnSpPr>
        <p:spPr>
          <a:xfrm flipH="1" flipV="1">
            <a:off x="3856384" y="4574668"/>
            <a:ext cx="1072962" cy="105319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D331AE-7C3A-4264-8715-9B5F632C7F52}"/>
              </a:ext>
            </a:extLst>
          </p:cNvPr>
          <p:cNvSpPr txBox="1"/>
          <p:nvPr/>
        </p:nvSpPr>
        <p:spPr>
          <a:xfrm>
            <a:off x="4929346" y="4658368"/>
            <a:ext cx="3303639" cy="1938992"/>
          </a:xfrm>
          <a:prstGeom prst="rect">
            <a:avLst/>
          </a:prstGeom>
          <a:noFill/>
        </p:spPr>
        <p:txBody>
          <a:bodyPr wrap="square" rtlCol="0">
            <a:spAutoFit/>
          </a:bodyPr>
          <a:lstStyle/>
          <a:p>
            <a:r>
              <a:rPr lang="en-US" sz="2400">
                <a:solidFill>
                  <a:srgbClr val="FF0000"/>
                </a:solidFill>
              </a:rPr>
              <a:t>This is setting up the Spark and Glue environment to be able to interact with the data</a:t>
            </a:r>
          </a:p>
        </p:txBody>
      </p:sp>
      <p:sp>
        <p:nvSpPr>
          <p:cNvPr id="11" name="TextBox 10">
            <a:extLst>
              <a:ext uri="{FF2B5EF4-FFF2-40B4-BE49-F238E27FC236}">
                <a16:creationId xmlns:a16="http://schemas.microsoft.com/office/drawing/2014/main" id="{14B7528C-4139-49A3-B523-963520375CB4}"/>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2" name="Connector: Elbow 11">
            <a:extLst>
              <a:ext uri="{FF2B5EF4-FFF2-40B4-BE49-F238E27FC236}">
                <a16:creationId xmlns:a16="http://schemas.microsoft.com/office/drawing/2014/main" id="{3D775DC7-3817-445D-9B20-F3F82C95FFB9}"/>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18B743-9680-435C-8FBC-FB82C3FD39A4}"/>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pic>
        <p:nvPicPr>
          <p:cNvPr id="3" name="Picture 2">
            <a:extLst>
              <a:ext uri="{FF2B5EF4-FFF2-40B4-BE49-F238E27FC236}">
                <a16:creationId xmlns:a16="http://schemas.microsoft.com/office/drawing/2014/main" id="{D1436BF3-C732-45F3-AD03-C8566A5006C5}"/>
              </a:ext>
            </a:extLst>
          </p:cNvPr>
          <p:cNvPicPr>
            <a:picLocks noChangeAspect="1"/>
          </p:cNvPicPr>
          <p:nvPr/>
        </p:nvPicPr>
        <p:blipFill rotWithShape="1">
          <a:blip r:embed="rId5"/>
          <a:srcRect r="36670" b="-9664"/>
          <a:stretch/>
        </p:blipFill>
        <p:spPr>
          <a:xfrm>
            <a:off x="485165" y="1557107"/>
            <a:ext cx="10489835" cy="731379"/>
          </a:xfrm>
          <a:prstGeom prst="rect">
            <a:avLst/>
          </a:prstGeom>
        </p:spPr>
      </p:pic>
    </p:spTree>
    <p:extLst>
      <p:ext uri="{BB962C8B-B14F-4D97-AF65-F5344CB8AC3E}">
        <p14:creationId xmlns:p14="http://schemas.microsoft.com/office/powerpoint/2010/main" val="19506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F8E7EB-DE57-4D13-977D-D45FB47BE0F4}"/>
              </a:ext>
            </a:extLst>
          </p:cNvPr>
          <p:cNvPicPr>
            <a:picLocks noChangeAspect="1"/>
          </p:cNvPicPr>
          <p:nvPr/>
        </p:nvPicPr>
        <p:blipFill>
          <a:blip r:embed="rId3"/>
          <a:stretch>
            <a:fillRect/>
          </a:stretch>
        </p:blipFill>
        <p:spPr>
          <a:xfrm>
            <a:off x="1650272" y="69582"/>
            <a:ext cx="1097280" cy="1097280"/>
          </a:xfrm>
          <a:prstGeom prst="rect">
            <a:avLst/>
          </a:prstGeom>
        </p:spPr>
      </p:pic>
      <p:sp>
        <p:nvSpPr>
          <p:cNvPr id="3" name="Content Placeholder 2">
            <a:extLst>
              <a:ext uri="{FF2B5EF4-FFF2-40B4-BE49-F238E27FC236}">
                <a16:creationId xmlns:a16="http://schemas.microsoft.com/office/drawing/2014/main" id="{A261CA17-186F-43CC-ADD8-C214DBBC88A1}"/>
              </a:ext>
            </a:extLst>
          </p:cNvPr>
          <p:cNvSpPr>
            <a:spLocks noGrp="1"/>
          </p:cNvSpPr>
          <p:nvPr>
            <p:ph idx="1"/>
          </p:nvPr>
        </p:nvSpPr>
        <p:spPr>
          <a:xfrm>
            <a:off x="655983" y="1433894"/>
            <a:ext cx="10605052" cy="5255140"/>
          </a:xfrm>
        </p:spPr>
        <p:txBody>
          <a:bodyPr>
            <a:normAutofit fontScale="92500" lnSpcReduction="10000"/>
          </a:bodyPr>
          <a:lstStyle/>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sys</a:t>
            </a: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awsglue.transforms</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awsglue.utils</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getResolvedOptions</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pyspark.context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SparkContext</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awsglue.context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awsglue.dynamicframe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DynamicFrame</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awsglue.job</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Job</a:t>
            </a: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pyspark.sql.functions</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pyspark.sql.types</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from</a:t>
            </a:r>
            <a:r>
              <a:rPr lang="en-US" sz="1600">
                <a:latin typeface="Lucida Console" panose="020B0609040504020204" pitchFamily="49" charset="0"/>
                <a:ea typeface="MS Mincho" panose="020B0400000000000000" pitchFamily="49" charset="-128"/>
                <a:cs typeface="Arabic Typesetting" panose="020B0604020202020204" pitchFamily="66" charset="-78"/>
              </a:rPr>
              <a:t> datetime </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import</a:t>
            </a:r>
            <a:r>
              <a:rPr lang="en-US" sz="1600">
                <a:latin typeface="Lucida Console" panose="020B0609040504020204" pitchFamily="49" charset="0"/>
                <a:ea typeface="MS Mincho" panose="020B0400000000000000" pitchFamily="49" charset="-128"/>
                <a:cs typeface="Arabic Typesetting" panose="020B0604020202020204" pitchFamily="66" charset="-78"/>
              </a:rPr>
              <a:t> datetime</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getResolvedOptions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sys.argv</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TempDir</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'JOB_NAME'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'REDSHIFT_DB_NAME'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‘REDSHIFT_TABLE_NAME’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‘GLUE_DB_NAME’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‘GLUE_TABLE_NAME’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'SCHEMA_NAME’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'CONNECTION_NAME’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sc</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SparkContext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sc</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spark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glueContext.spark_session</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job = Job(</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job.init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'JOB_NAME'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p>
        </p:txBody>
      </p:sp>
      <p:cxnSp>
        <p:nvCxnSpPr>
          <p:cNvPr id="6" name="Straight Arrow Connector 5">
            <a:extLst>
              <a:ext uri="{FF2B5EF4-FFF2-40B4-BE49-F238E27FC236}">
                <a16:creationId xmlns:a16="http://schemas.microsoft.com/office/drawing/2014/main" id="{B111845E-81AE-4939-9BE1-753DC164526F}"/>
              </a:ext>
            </a:extLst>
          </p:cNvPr>
          <p:cNvCxnSpPr>
            <a:cxnSpLocks/>
            <a:stCxn id="7" idx="0"/>
          </p:cNvCxnSpPr>
          <p:nvPr/>
        </p:nvCxnSpPr>
        <p:spPr>
          <a:xfrm flipH="1" flipV="1">
            <a:off x="7834657" y="4736176"/>
            <a:ext cx="1036764" cy="6528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288799-B319-4293-AB9A-4612E300F70B}"/>
              </a:ext>
            </a:extLst>
          </p:cNvPr>
          <p:cNvSpPr txBox="1"/>
          <p:nvPr/>
        </p:nvSpPr>
        <p:spPr>
          <a:xfrm>
            <a:off x="7278435" y="5389074"/>
            <a:ext cx="3185972" cy="1200329"/>
          </a:xfrm>
          <a:prstGeom prst="rect">
            <a:avLst/>
          </a:prstGeom>
          <a:noFill/>
        </p:spPr>
        <p:txBody>
          <a:bodyPr wrap="square" rtlCol="0">
            <a:spAutoFit/>
          </a:bodyPr>
          <a:lstStyle/>
          <a:p>
            <a:r>
              <a:rPr lang="en-US" sz="2400">
                <a:solidFill>
                  <a:srgbClr val="FF0000"/>
                </a:solidFill>
              </a:rPr>
              <a:t>Add the parameters that were passed into the Glue job</a:t>
            </a:r>
          </a:p>
        </p:txBody>
      </p:sp>
      <p:cxnSp>
        <p:nvCxnSpPr>
          <p:cNvPr id="13" name="Straight Arrow Connector 12">
            <a:extLst>
              <a:ext uri="{FF2B5EF4-FFF2-40B4-BE49-F238E27FC236}">
                <a16:creationId xmlns:a16="http://schemas.microsoft.com/office/drawing/2014/main" id="{FC07011D-4FF1-4AD2-92D9-5E01A83B306A}"/>
              </a:ext>
            </a:extLst>
          </p:cNvPr>
          <p:cNvCxnSpPr>
            <a:cxnSpLocks/>
          </p:cNvCxnSpPr>
          <p:nvPr/>
        </p:nvCxnSpPr>
        <p:spPr>
          <a:xfrm flipH="1">
            <a:off x="4949687" y="2572065"/>
            <a:ext cx="2895602" cy="70749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878C53-0079-411E-8749-CDA6E6550F7F}"/>
              </a:ext>
            </a:extLst>
          </p:cNvPr>
          <p:cNvSpPr txBox="1"/>
          <p:nvPr/>
        </p:nvSpPr>
        <p:spPr>
          <a:xfrm>
            <a:off x="7960066" y="1971901"/>
            <a:ext cx="3185972" cy="1200329"/>
          </a:xfrm>
          <a:prstGeom prst="rect">
            <a:avLst/>
          </a:prstGeom>
          <a:noFill/>
        </p:spPr>
        <p:txBody>
          <a:bodyPr wrap="square" rtlCol="0">
            <a:spAutoFit/>
          </a:bodyPr>
          <a:lstStyle/>
          <a:p>
            <a:r>
              <a:rPr lang="en-US" sz="2400">
                <a:solidFill>
                  <a:srgbClr val="FF0000"/>
                </a:solidFill>
              </a:rPr>
              <a:t>Include SQL functions, types, and datetime to use later</a:t>
            </a:r>
          </a:p>
        </p:txBody>
      </p:sp>
      <p:sp>
        <p:nvSpPr>
          <p:cNvPr id="8" name="TextBox 7">
            <a:extLst>
              <a:ext uri="{FF2B5EF4-FFF2-40B4-BE49-F238E27FC236}">
                <a16:creationId xmlns:a16="http://schemas.microsoft.com/office/drawing/2014/main" id="{C6192604-07C8-4D8B-B09D-7CBF705999A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9" name="Connector: Elbow 8">
            <a:extLst>
              <a:ext uri="{FF2B5EF4-FFF2-40B4-BE49-F238E27FC236}">
                <a16:creationId xmlns:a16="http://schemas.microsoft.com/office/drawing/2014/main" id="{D3CB615F-E725-4E01-A9BD-3021CF553957}"/>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8DBC8-0200-4801-8377-29C0153CA7E9}"/>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spTree>
    <p:extLst>
      <p:ext uri="{BB962C8B-B14F-4D97-AF65-F5344CB8AC3E}">
        <p14:creationId xmlns:p14="http://schemas.microsoft.com/office/powerpoint/2010/main" val="11452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C28C08D-44E3-4DA9-AA66-8C14FAD5ACFA}"/>
              </a:ext>
            </a:extLst>
          </p:cNvPr>
          <p:cNvPicPr>
            <a:picLocks noChangeAspect="1"/>
          </p:cNvPicPr>
          <p:nvPr/>
        </p:nvPicPr>
        <p:blipFill>
          <a:blip r:embed="rId3"/>
          <a:stretch>
            <a:fillRect/>
          </a:stretch>
        </p:blipFill>
        <p:spPr>
          <a:xfrm>
            <a:off x="1650272" y="69582"/>
            <a:ext cx="1097280" cy="1097280"/>
          </a:xfrm>
          <a:prstGeom prst="rect">
            <a:avLst/>
          </a:prstGeom>
        </p:spPr>
      </p:pic>
      <p:sp>
        <p:nvSpPr>
          <p:cNvPr id="3" name="Content Placeholder 2">
            <a:extLst>
              <a:ext uri="{FF2B5EF4-FFF2-40B4-BE49-F238E27FC236}">
                <a16:creationId xmlns:a16="http://schemas.microsoft.com/office/drawing/2014/main" id="{A261CA17-186F-43CC-ADD8-C214DBBC88A1}"/>
              </a:ext>
            </a:extLst>
          </p:cNvPr>
          <p:cNvSpPr>
            <a:spLocks noGrp="1"/>
          </p:cNvSpPr>
          <p:nvPr>
            <p:ph idx="1"/>
          </p:nvPr>
        </p:nvSpPr>
        <p:spPr>
          <a:xfrm>
            <a:off x="655983" y="1365102"/>
            <a:ext cx="6634847" cy="3637720"/>
          </a:xfrm>
        </p:spPr>
        <p:txBody>
          <a:bodyPr vert="horz" lIns="91440" tIns="45720" rIns="91440" bIns="45720" rtlCol="0" anchor="t">
            <a:normAutofit/>
          </a:bodyPr>
          <a:lstStyle/>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job.init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'JOB_NAME'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err="1">
                <a:latin typeface="Lucida Console" panose="020B0609040504020204" pitchFamily="49" charset="0"/>
                <a:cs typeface="Simplified Arabic Fixed" panose="020B0604020202020204" pitchFamily="49" charset="-78"/>
              </a:rPr>
              <a:t>datasource</a:t>
            </a:r>
            <a:r>
              <a:rPr lang="en-US" sz="1600">
                <a:latin typeface="Lucida Console" panose="020B0609040504020204" pitchFamily="49" charset="0"/>
                <a:cs typeface="Simplified Arabic Fixed" panose="020B0604020202020204" pitchFamily="49" charset="-78"/>
              </a:rPr>
              <a:t> = </a:t>
            </a:r>
            <a:r>
              <a:rPr lang="en-US" sz="1600" err="1">
                <a:latin typeface="Lucida Console" panose="020B0609040504020204" pitchFamily="49" charset="0"/>
                <a:cs typeface="Simplified Arabic Fixed" panose="020B0604020202020204" pitchFamily="49" charset="-78"/>
              </a:rPr>
              <a:t>glueContext.create_dynamic_frame.from_catalog</a:t>
            </a:r>
            <a:r>
              <a:rPr lang="en-US" sz="1600">
                <a:latin typeface="Lucida Console" panose="020B0609040504020204" pitchFamily="49" charset="0"/>
                <a:cs typeface="Simplified Arabic Fixed" panose="020B0604020202020204" pitchFamily="49" charset="-78"/>
              </a:rPr>
              <a:t>(</a:t>
            </a:r>
          </a:p>
          <a:p>
            <a:pPr marL="0" indent="0">
              <a:spcBef>
                <a:spcPts val="600"/>
              </a:spcBef>
              <a:buNone/>
            </a:pPr>
            <a:r>
              <a:rPr lang="en-US" sz="1600">
                <a:latin typeface="Lucida Console" panose="020B0609040504020204" pitchFamily="49" charset="0"/>
                <a:cs typeface="Simplified Arabic Fixed" panose="020B0604020202020204" pitchFamily="49" charset="-78"/>
              </a:rPr>
              <a:t>    database = </a:t>
            </a:r>
            <a:r>
              <a:rPr lang="en-US" sz="1600" err="1">
                <a:latin typeface="Lucida Console" panose="020B0609040504020204" pitchFamily="49" charset="0"/>
                <a:cs typeface="Simplified Arabic Fixed" panose="020B0604020202020204" pitchFamily="49" charset="-78"/>
              </a:rPr>
              <a:t>args</a:t>
            </a:r>
            <a:r>
              <a:rPr lang="en-US" sz="1600">
                <a:latin typeface="Lucida Console" panose="020B0609040504020204" pitchFamily="49" charset="0"/>
                <a:cs typeface="Simplified Arabic Fixed" panose="020B0604020202020204" pitchFamily="49" charset="-78"/>
              </a:rPr>
              <a:t>[</a:t>
            </a:r>
            <a:r>
              <a:rPr lang="en-US" sz="1600">
                <a:solidFill>
                  <a:srgbClr val="339933"/>
                </a:solidFill>
                <a:latin typeface="Lucida Console" panose="020B0609040504020204" pitchFamily="49" charset="0"/>
                <a:cs typeface="Simplified Arabic Fixed" panose="020B0604020202020204" pitchFamily="49" charset="-78"/>
              </a:rPr>
              <a:t>‘GLUE_DB_NAME'</a:t>
            </a:r>
            <a:r>
              <a:rPr lang="en-US" sz="1600">
                <a:latin typeface="Lucida Console" panose="020B0609040504020204" pitchFamily="49" charset="0"/>
                <a:cs typeface="Simplified Arabic Fixed" panose="020B0604020202020204" pitchFamily="49" charset="-78"/>
              </a:rPr>
              <a:t>],</a:t>
            </a:r>
          </a:p>
          <a:p>
            <a:pPr marL="0" indent="0">
              <a:spcBef>
                <a:spcPts val="600"/>
              </a:spcBef>
              <a:buNone/>
            </a:pPr>
            <a:r>
              <a:rPr lang="en-US" sz="1600">
                <a:latin typeface="Lucida Console"/>
                <a:cs typeface="Simplified Arabic Fixed" panose="020B0604020202020204" pitchFamily="49" charset="-78"/>
              </a:rPr>
              <a:t>    </a:t>
            </a:r>
            <a:r>
              <a:rPr lang="en-US" sz="1600" err="1">
                <a:latin typeface="Lucida Console"/>
                <a:cs typeface="Simplified Arabic Fixed" panose="020B0604020202020204" pitchFamily="49" charset="-78"/>
              </a:rPr>
              <a:t>table_name</a:t>
            </a:r>
            <a:r>
              <a:rPr lang="en-US" sz="1600">
                <a:latin typeface="Lucida Console"/>
                <a:cs typeface="Simplified Arabic Fixed" panose="020B0604020202020204" pitchFamily="49" charset="-78"/>
              </a:rPr>
              <a:t> = </a:t>
            </a:r>
            <a:r>
              <a:rPr lang="en-US" sz="1600" err="1">
                <a:latin typeface="Lucida Console"/>
                <a:cs typeface="Simplified Arabic Fixed" panose="020B0604020202020204" pitchFamily="49" charset="-78"/>
              </a:rPr>
              <a:t>args</a:t>
            </a:r>
            <a:r>
              <a:rPr lang="en-US" sz="1600">
                <a:latin typeface="Lucida Console"/>
                <a:cs typeface="Simplified Arabic Fixed" panose="020B0604020202020204" pitchFamily="49" charset="-78"/>
              </a:rPr>
              <a:t>[</a:t>
            </a:r>
            <a:r>
              <a:rPr lang="en-US" sz="1600">
                <a:solidFill>
                  <a:srgbClr val="339933"/>
                </a:solidFill>
                <a:latin typeface="Lucida Console"/>
                <a:cs typeface="Simplified Arabic Fixed" panose="020B0604020202020204" pitchFamily="49" charset="-78"/>
              </a:rPr>
              <a:t>‘GLUE_TABLE_NAME'</a:t>
            </a:r>
            <a:r>
              <a:rPr lang="en-US" sz="1600">
                <a:latin typeface="Lucida Console"/>
                <a:cs typeface="Simplified Arabic Fixed" panose="020B0604020202020204" pitchFamily="49" charset="-78"/>
              </a:rPr>
              <a:t>]</a:t>
            </a:r>
          </a:p>
          <a:p>
            <a:pPr marL="0" indent="0">
              <a:spcBef>
                <a:spcPts val="600"/>
              </a:spcBef>
              <a:buNone/>
            </a:pPr>
            <a:r>
              <a:rPr lang="en-US" sz="1600">
                <a:latin typeface="Lucida Console" panose="020B0609040504020204" pitchFamily="49" charset="0"/>
                <a:cs typeface="Simplified Arabic Fixed" panose="020B0604020202020204" pitchFamily="49" charset="-78"/>
              </a:rPr>
              <a:t>)</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p:txBody>
      </p:sp>
      <p:cxnSp>
        <p:nvCxnSpPr>
          <p:cNvPr id="8" name="Straight Arrow Connector 7">
            <a:extLst>
              <a:ext uri="{FF2B5EF4-FFF2-40B4-BE49-F238E27FC236}">
                <a16:creationId xmlns:a16="http://schemas.microsoft.com/office/drawing/2014/main" id="{39CE71F9-DCEC-4254-B2E3-6DDBAD82BE8C}"/>
              </a:ext>
            </a:extLst>
          </p:cNvPr>
          <p:cNvCxnSpPr>
            <a:cxnSpLocks/>
            <a:stCxn id="11" idx="1"/>
          </p:cNvCxnSpPr>
          <p:nvPr/>
        </p:nvCxnSpPr>
        <p:spPr>
          <a:xfrm flipH="1">
            <a:off x="2875722" y="1947407"/>
            <a:ext cx="5740118" cy="41175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E2C39DD-FE79-4B78-9337-81BE9CBB7AB7}"/>
              </a:ext>
            </a:extLst>
          </p:cNvPr>
          <p:cNvCxnSpPr>
            <a:cxnSpLocks/>
            <a:stCxn id="10" idx="1"/>
          </p:cNvCxnSpPr>
          <p:nvPr/>
        </p:nvCxnSpPr>
        <p:spPr>
          <a:xfrm flipH="1" flipV="1">
            <a:off x="5745781" y="3183962"/>
            <a:ext cx="2870059" cy="7428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6DF5C79-3143-4A4E-B56A-654695A62466}"/>
              </a:ext>
            </a:extLst>
          </p:cNvPr>
          <p:cNvSpPr txBox="1"/>
          <p:nvPr/>
        </p:nvSpPr>
        <p:spPr>
          <a:xfrm>
            <a:off x="8615840" y="3141958"/>
            <a:ext cx="2819400" cy="1569660"/>
          </a:xfrm>
          <a:prstGeom prst="rect">
            <a:avLst/>
          </a:prstGeom>
          <a:noFill/>
        </p:spPr>
        <p:txBody>
          <a:bodyPr wrap="square" rtlCol="0">
            <a:spAutoFit/>
          </a:bodyPr>
          <a:lstStyle/>
          <a:p>
            <a:r>
              <a:rPr lang="en-US" sz="2400">
                <a:solidFill>
                  <a:srgbClr val="FF0000"/>
                </a:solidFill>
              </a:rPr>
              <a:t>These are the database and the table that we created in Glue</a:t>
            </a:r>
          </a:p>
        </p:txBody>
      </p:sp>
      <p:sp>
        <p:nvSpPr>
          <p:cNvPr id="11" name="TextBox 10">
            <a:extLst>
              <a:ext uri="{FF2B5EF4-FFF2-40B4-BE49-F238E27FC236}">
                <a16:creationId xmlns:a16="http://schemas.microsoft.com/office/drawing/2014/main" id="{8C8EACB7-A810-4291-8A87-A4AD5E9E9027}"/>
              </a:ext>
            </a:extLst>
          </p:cNvPr>
          <p:cNvSpPr txBox="1"/>
          <p:nvPr/>
        </p:nvSpPr>
        <p:spPr>
          <a:xfrm>
            <a:off x="8615840" y="1162577"/>
            <a:ext cx="2436127" cy="1569660"/>
          </a:xfrm>
          <a:prstGeom prst="rect">
            <a:avLst/>
          </a:prstGeom>
          <a:noFill/>
        </p:spPr>
        <p:txBody>
          <a:bodyPr wrap="square" rtlCol="0">
            <a:spAutoFit/>
          </a:bodyPr>
          <a:lstStyle/>
          <a:p>
            <a:r>
              <a:rPr lang="en-US" sz="2400">
                <a:solidFill>
                  <a:srgbClr val="FF0000"/>
                </a:solidFill>
              </a:rPr>
              <a:t>The data will be written to the </a:t>
            </a:r>
            <a:r>
              <a:rPr lang="en-US" sz="2400" err="1">
                <a:solidFill>
                  <a:srgbClr val="FF0000"/>
                </a:solidFill>
              </a:rPr>
              <a:t>datasource</a:t>
            </a:r>
            <a:r>
              <a:rPr lang="en-US" sz="2400">
                <a:solidFill>
                  <a:srgbClr val="FF0000"/>
                </a:solidFill>
              </a:rPr>
              <a:t> as a </a:t>
            </a:r>
            <a:r>
              <a:rPr lang="en-US" sz="2400" err="1">
                <a:solidFill>
                  <a:srgbClr val="FF0000"/>
                </a:solidFill>
              </a:rPr>
              <a:t>DynamicFrame</a:t>
            </a:r>
            <a:endParaRPr lang="en-US">
              <a:solidFill>
                <a:srgbClr val="FF0000"/>
              </a:solidFill>
            </a:endParaRPr>
          </a:p>
        </p:txBody>
      </p:sp>
      <p:sp>
        <p:nvSpPr>
          <p:cNvPr id="13" name="TextBox 12">
            <a:extLst>
              <a:ext uri="{FF2B5EF4-FFF2-40B4-BE49-F238E27FC236}">
                <a16:creationId xmlns:a16="http://schemas.microsoft.com/office/drawing/2014/main" id="{0818FBF6-69A8-4610-93DA-F9CBC2DD92A9}"/>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4" name="Connector: Elbow 13">
            <a:extLst>
              <a:ext uri="{FF2B5EF4-FFF2-40B4-BE49-F238E27FC236}">
                <a16:creationId xmlns:a16="http://schemas.microsoft.com/office/drawing/2014/main" id="{632349DD-F858-4FC0-B629-2234BB7CD944}"/>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C5265F-AA8C-4F31-B871-943222C57A42}"/>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spTree>
    <p:extLst>
      <p:ext uri="{BB962C8B-B14F-4D97-AF65-F5344CB8AC3E}">
        <p14:creationId xmlns:p14="http://schemas.microsoft.com/office/powerpoint/2010/main" val="5153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30F05E2-16CE-42E3-8E98-4730BFA5B94F}"/>
              </a:ext>
            </a:extLst>
          </p:cNvPr>
          <p:cNvPicPr>
            <a:picLocks noChangeAspect="1"/>
          </p:cNvPicPr>
          <p:nvPr/>
        </p:nvPicPr>
        <p:blipFill>
          <a:blip r:embed="rId3"/>
          <a:stretch>
            <a:fillRect/>
          </a:stretch>
        </p:blipFill>
        <p:spPr>
          <a:xfrm>
            <a:off x="1650272" y="69582"/>
            <a:ext cx="1097280" cy="1097280"/>
          </a:xfrm>
          <a:prstGeom prst="rect">
            <a:avLst/>
          </a:prstGeom>
        </p:spPr>
      </p:pic>
      <p:sp>
        <p:nvSpPr>
          <p:cNvPr id="3" name="Content Placeholder 2">
            <a:extLst>
              <a:ext uri="{FF2B5EF4-FFF2-40B4-BE49-F238E27FC236}">
                <a16:creationId xmlns:a16="http://schemas.microsoft.com/office/drawing/2014/main" id="{A261CA17-186F-43CC-ADD8-C214DBBC88A1}"/>
              </a:ext>
            </a:extLst>
          </p:cNvPr>
          <p:cNvSpPr>
            <a:spLocks noGrp="1"/>
          </p:cNvSpPr>
          <p:nvPr>
            <p:ph idx="1"/>
          </p:nvPr>
        </p:nvSpPr>
        <p:spPr>
          <a:xfrm>
            <a:off x="655983" y="1503634"/>
            <a:ext cx="10575234" cy="4850294"/>
          </a:xfrm>
        </p:spPr>
        <p:txBody>
          <a:bodyPr>
            <a:normAutofit/>
          </a:bodyPr>
          <a:lstStyle/>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 Convert to </a:t>
            </a:r>
            <a:r>
              <a:rPr lang="en-US" sz="1600" err="1">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PySpark</a:t>
            </a:r>
            <a:r>
              <a:rPr lang="en-US" sz="1600">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 Data Frame </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datasource.toDF</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split_col</a:t>
            </a:r>
            <a:r>
              <a:rPr lang="en-US" sz="1600">
                <a:latin typeface="Lucida Console" panose="020B0609040504020204" pitchFamily="49" charset="0"/>
                <a:ea typeface="MS Mincho" panose="020B0400000000000000" pitchFamily="49" charset="-128"/>
                <a:cs typeface="Arabic Typesetting" panose="020B0604020202020204" pitchFamily="66" charset="-78"/>
              </a:rPr>
              <a:t> = split(</a:t>
            </a: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"quarter"</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sourcedata.withColumn</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"quarter new"</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split_col.getItem</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0070C0"/>
                </a:solidFill>
                <a:latin typeface="Lucida Console" panose="020B0609040504020204" pitchFamily="49" charset="0"/>
                <a:ea typeface="MS Mincho" panose="020B0400000000000000" pitchFamily="49" charset="-128"/>
                <a:cs typeface="Arabic Typesetting" panose="020B0604020202020204" pitchFamily="66" charset="-78"/>
              </a:rPr>
              <a:t>0</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sourcedata.withColumn</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"profit"</a:t>
            </a:r>
            <a:r>
              <a:rPr lang="en-US" sz="1600">
                <a:latin typeface="Lucida Console" panose="020B0609040504020204" pitchFamily="49" charset="0"/>
                <a:ea typeface="MS Mincho" panose="020B0400000000000000" pitchFamily="49" charset="-128"/>
                <a:cs typeface="Arabic Typesetting" panose="020B0604020202020204" pitchFamily="66" charset="-78"/>
              </a:rPr>
              <a:t>, col(</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"revenue"</a:t>
            </a:r>
            <a:r>
              <a:rPr lang="en-US" sz="1600">
                <a:latin typeface="Lucida Console" panose="020B0609040504020204" pitchFamily="49" charset="0"/>
                <a:ea typeface="MS Mincho" panose="020B0400000000000000" pitchFamily="49" charset="-128"/>
                <a:cs typeface="Arabic Typesetting" panose="020B0604020202020204" pitchFamily="66" charset="-78"/>
              </a:rPr>
              <a:t>)*col(</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"gross margin"</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sourcedata.withColumn</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“current date"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current_date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 Convert back to Glue Dynamic Frame</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datasource</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DynamicFrame.fromDF</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sourcedata</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datasource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p:txBody>
      </p:sp>
      <p:sp>
        <p:nvSpPr>
          <p:cNvPr id="13" name="TextBox 12">
            <a:extLst>
              <a:ext uri="{FF2B5EF4-FFF2-40B4-BE49-F238E27FC236}">
                <a16:creationId xmlns:a16="http://schemas.microsoft.com/office/drawing/2014/main" id="{A1AC627D-2144-4DBE-9FF3-18841D5180EB}"/>
              </a:ext>
            </a:extLst>
          </p:cNvPr>
          <p:cNvSpPr txBox="1"/>
          <p:nvPr/>
        </p:nvSpPr>
        <p:spPr>
          <a:xfrm>
            <a:off x="7557665" y="1503634"/>
            <a:ext cx="3819525" cy="830997"/>
          </a:xfrm>
          <a:prstGeom prst="rect">
            <a:avLst/>
          </a:prstGeom>
          <a:noFill/>
        </p:spPr>
        <p:txBody>
          <a:bodyPr wrap="square" rtlCol="0">
            <a:spAutoFit/>
          </a:bodyPr>
          <a:lstStyle/>
          <a:p>
            <a:r>
              <a:rPr lang="en-US" sz="2400" err="1">
                <a:solidFill>
                  <a:srgbClr val="FF0000"/>
                </a:solidFill>
              </a:rPr>
              <a:t>sourcedata</a:t>
            </a:r>
            <a:r>
              <a:rPr lang="en-US" sz="2400">
                <a:solidFill>
                  <a:srgbClr val="FF0000"/>
                </a:solidFill>
              </a:rPr>
              <a:t> needs to be set to a Data Frame</a:t>
            </a:r>
          </a:p>
        </p:txBody>
      </p:sp>
      <p:sp>
        <p:nvSpPr>
          <p:cNvPr id="14" name="TextBox 13">
            <a:extLst>
              <a:ext uri="{FF2B5EF4-FFF2-40B4-BE49-F238E27FC236}">
                <a16:creationId xmlns:a16="http://schemas.microsoft.com/office/drawing/2014/main" id="{B0A17BCA-D7C3-4087-8955-3D8CFBAE15AB}"/>
              </a:ext>
            </a:extLst>
          </p:cNvPr>
          <p:cNvSpPr txBox="1"/>
          <p:nvPr/>
        </p:nvSpPr>
        <p:spPr>
          <a:xfrm>
            <a:off x="8900905" y="4962181"/>
            <a:ext cx="2891873" cy="1200329"/>
          </a:xfrm>
          <a:prstGeom prst="rect">
            <a:avLst/>
          </a:prstGeom>
          <a:noFill/>
        </p:spPr>
        <p:txBody>
          <a:bodyPr wrap="square" rtlCol="0">
            <a:spAutoFit/>
          </a:bodyPr>
          <a:lstStyle/>
          <a:p>
            <a:r>
              <a:rPr lang="en-US" sz="2400">
                <a:solidFill>
                  <a:srgbClr val="FF0000"/>
                </a:solidFill>
              </a:rPr>
              <a:t>This is where the transformations happen</a:t>
            </a:r>
          </a:p>
        </p:txBody>
      </p:sp>
      <p:cxnSp>
        <p:nvCxnSpPr>
          <p:cNvPr id="16" name="Straight Arrow Connector 15">
            <a:extLst>
              <a:ext uri="{FF2B5EF4-FFF2-40B4-BE49-F238E27FC236}">
                <a16:creationId xmlns:a16="http://schemas.microsoft.com/office/drawing/2014/main" id="{98139EC0-B6AD-4A63-9380-12D7DDCA46F4}"/>
              </a:ext>
            </a:extLst>
          </p:cNvPr>
          <p:cNvCxnSpPr>
            <a:cxnSpLocks/>
            <a:stCxn id="13" idx="1"/>
          </p:cNvCxnSpPr>
          <p:nvPr/>
        </p:nvCxnSpPr>
        <p:spPr>
          <a:xfrm flipH="1">
            <a:off x="4575313" y="1919133"/>
            <a:ext cx="2982352" cy="28050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1D29FE5-163D-44C0-8909-4AE95F6CF379}"/>
              </a:ext>
            </a:extLst>
          </p:cNvPr>
          <p:cNvCxnSpPr>
            <a:cxnSpLocks/>
          </p:cNvCxnSpPr>
          <p:nvPr/>
        </p:nvCxnSpPr>
        <p:spPr>
          <a:xfrm flipH="1" flipV="1">
            <a:off x="8703733" y="3593568"/>
            <a:ext cx="1404362" cy="136861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C5E9F17-14BB-4803-AF93-3A29F95E3D44}"/>
              </a:ext>
            </a:extLst>
          </p:cNvPr>
          <p:cNvSpPr txBox="1"/>
          <p:nvPr/>
        </p:nvSpPr>
        <p:spPr>
          <a:xfrm>
            <a:off x="4575313" y="5497385"/>
            <a:ext cx="2891873" cy="830997"/>
          </a:xfrm>
          <a:prstGeom prst="rect">
            <a:avLst/>
          </a:prstGeom>
          <a:noFill/>
        </p:spPr>
        <p:txBody>
          <a:bodyPr wrap="square" rtlCol="0">
            <a:spAutoFit/>
          </a:bodyPr>
          <a:lstStyle/>
          <a:p>
            <a:r>
              <a:rPr lang="en-US" sz="2400">
                <a:solidFill>
                  <a:srgbClr val="FF0000"/>
                </a:solidFill>
              </a:rPr>
              <a:t>Convert back to a Dynamic Frame</a:t>
            </a:r>
          </a:p>
        </p:txBody>
      </p:sp>
      <p:cxnSp>
        <p:nvCxnSpPr>
          <p:cNvPr id="23" name="Straight Arrow Connector 22">
            <a:extLst>
              <a:ext uri="{FF2B5EF4-FFF2-40B4-BE49-F238E27FC236}">
                <a16:creationId xmlns:a16="http://schemas.microsoft.com/office/drawing/2014/main" id="{BB6A8073-1D4E-4403-AF71-8338DD6FE685}"/>
              </a:ext>
            </a:extLst>
          </p:cNvPr>
          <p:cNvCxnSpPr>
            <a:cxnSpLocks/>
          </p:cNvCxnSpPr>
          <p:nvPr/>
        </p:nvCxnSpPr>
        <p:spPr>
          <a:xfrm flipH="1" flipV="1">
            <a:off x="4136442" y="4805294"/>
            <a:ext cx="877741" cy="66654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289095-88DD-4B7F-A0C0-03CF74833EA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1" name="Connector: Elbow 10">
            <a:extLst>
              <a:ext uri="{FF2B5EF4-FFF2-40B4-BE49-F238E27FC236}">
                <a16:creationId xmlns:a16="http://schemas.microsoft.com/office/drawing/2014/main" id="{F4268EA5-21F9-40EF-8EFF-91097E801D5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2C672A-EDDD-4A0F-8429-ED875C3A6D3C}"/>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spTree>
    <p:extLst>
      <p:ext uri="{BB962C8B-B14F-4D97-AF65-F5344CB8AC3E}">
        <p14:creationId xmlns:p14="http://schemas.microsoft.com/office/powerpoint/2010/main" val="122141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D084798-31B9-4D40-B367-95CFA2D66E5E}"/>
              </a:ext>
            </a:extLst>
          </p:cNvPr>
          <p:cNvPicPr>
            <a:picLocks noChangeAspect="1"/>
          </p:cNvPicPr>
          <p:nvPr/>
        </p:nvPicPr>
        <p:blipFill>
          <a:blip r:embed="rId3"/>
          <a:stretch>
            <a:fillRect/>
          </a:stretch>
        </p:blipFill>
        <p:spPr>
          <a:xfrm>
            <a:off x="1650272" y="69582"/>
            <a:ext cx="1097280" cy="1097280"/>
          </a:xfrm>
          <a:prstGeom prst="rect">
            <a:avLst/>
          </a:prstGeom>
        </p:spPr>
      </p:pic>
      <p:sp>
        <p:nvSpPr>
          <p:cNvPr id="3" name="Content Placeholder 2">
            <a:extLst>
              <a:ext uri="{FF2B5EF4-FFF2-40B4-BE49-F238E27FC236}">
                <a16:creationId xmlns:a16="http://schemas.microsoft.com/office/drawing/2014/main" id="{A261CA17-186F-43CC-ADD8-C214DBBC88A1}"/>
              </a:ext>
            </a:extLst>
          </p:cNvPr>
          <p:cNvSpPr>
            <a:spLocks noGrp="1"/>
          </p:cNvSpPr>
          <p:nvPr>
            <p:ph idx="1"/>
          </p:nvPr>
        </p:nvSpPr>
        <p:spPr>
          <a:xfrm>
            <a:off x="671327" y="1356972"/>
            <a:ext cx="10048460" cy="5399352"/>
          </a:xfrm>
        </p:spPr>
        <p:txBody>
          <a:bodyPr>
            <a:noAutofit/>
          </a:bodyPr>
          <a:lstStyle/>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applymapping</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ApplyMapping.</a:t>
            </a:r>
            <a:r>
              <a:rPr lang="en-US" sz="1600" err="1">
                <a:solidFill>
                  <a:srgbClr val="002060"/>
                </a:solidFill>
                <a:latin typeface="Lucida Console" panose="020B0609040504020204" pitchFamily="49" charset="0"/>
                <a:ea typeface="MS Mincho" panose="020B0400000000000000" pitchFamily="49" charset="-128"/>
                <a:cs typeface="Arabic Typesetting" panose="020B0604020202020204" pitchFamily="66" charset="-78"/>
              </a:rPr>
              <a:t>apply</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frame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datasource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mappings =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"retailer country"</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"string"</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retailer_country</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"varchar(20)"</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"order method type"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order_method_type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"varchar(15)"</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"retailer type"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retailer_type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"varchar(30)"</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"product line"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product_line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"varchar(30)"</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"product type"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product_type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"varchar(30)"</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"product"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"product"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"varchar(50)"</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"year"</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bigint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"year"</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"varchar(4)"</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"quarter new"</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"string"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"quarter"</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"varchar(2)"</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"revenue"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"double"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"revenue"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"numeric"</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"quantity"</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bigint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"quantity"</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"integer"</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"gross margin"</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"double"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gross_margin</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"decimal(15,10)"</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"profit"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"double"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"profit"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"numeric"</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“current date"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"date"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current_date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"date"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p>
        </p:txBody>
      </p:sp>
      <p:sp>
        <p:nvSpPr>
          <p:cNvPr id="15" name="TextBox 14">
            <a:extLst>
              <a:ext uri="{FF2B5EF4-FFF2-40B4-BE49-F238E27FC236}">
                <a16:creationId xmlns:a16="http://schemas.microsoft.com/office/drawing/2014/main" id="{2786464D-072F-4B54-A295-22767BD58CF7}"/>
              </a:ext>
            </a:extLst>
          </p:cNvPr>
          <p:cNvSpPr txBox="1"/>
          <p:nvPr/>
        </p:nvSpPr>
        <p:spPr>
          <a:xfrm>
            <a:off x="9385596" y="3412074"/>
            <a:ext cx="2451908" cy="2308324"/>
          </a:xfrm>
          <a:prstGeom prst="rect">
            <a:avLst/>
          </a:prstGeom>
          <a:noFill/>
        </p:spPr>
        <p:txBody>
          <a:bodyPr wrap="square" rtlCol="0">
            <a:spAutoFit/>
          </a:bodyPr>
          <a:lstStyle/>
          <a:p>
            <a:r>
              <a:rPr lang="en-US" sz="2400">
                <a:solidFill>
                  <a:srgbClr val="FF0000"/>
                </a:solidFill>
              </a:rPr>
              <a:t>This is how the data in the </a:t>
            </a:r>
            <a:r>
              <a:rPr lang="en-US" sz="2400" err="1">
                <a:solidFill>
                  <a:srgbClr val="FF0000"/>
                </a:solidFill>
              </a:rPr>
              <a:t>DynamicFrame</a:t>
            </a:r>
            <a:r>
              <a:rPr lang="en-US" sz="2400">
                <a:solidFill>
                  <a:srgbClr val="FF0000"/>
                </a:solidFill>
              </a:rPr>
              <a:t> will be mapped to the columns in Redshift</a:t>
            </a:r>
          </a:p>
        </p:txBody>
      </p:sp>
      <p:sp>
        <p:nvSpPr>
          <p:cNvPr id="5" name="TextBox 4">
            <a:extLst>
              <a:ext uri="{FF2B5EF4-FFF2-40B4-BE49-F238E27FC236}">
                <a16:creationId xmlns:a16="http://schemas.microsoft.com/office/drawing/2014/main" id="{56810991-F78A-478E-BC2A-E7CA1316DAFC}"/>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6" name="Connector: Elbow 5">
            <a:extLst>
              <a:ext uri="{FF2B5EF4-FFF2-40B4-BE49-F238E27FC236}">
                <a16:creationId xmlns:a16="http://schemas.microsoft.com/office/drawing/2014/main" id="{995E0C18-627C-4D5B-8943-19BE70299545}"/>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9C43F9-F9A3-4678-86B0-213B39CE071B}"/>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spTree>
    <p:extLst>
      <p:ext uri="{BB962C8B-B14F-4D97-AF65-F5344CB8AC3E}">
        <p14:creationId xmlns:p14="http://schemas.microsoft.com/office/powerpoint/2010/main" val="2733847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9AF017-6457-4E10-BECF-97E9308370F8}"/>
              </a:ext>
            </a:extLst>
          </p:cNvPr>
          <p:cNvPicPr>
            <a:picLocks noChangeAspect="1"/>
          </p:cNvPicPr>
          <p:nvPr/>
        </p:nvPicPr>
        <p:blipFill>
          <a:blip r:embed="rId3"/>
          <a:stretch>
            <a:fillRect/>
          </a:stretch>
        </p:blipFill>
        <p:spPr>
          <a:xfrm>
            <a:off x="1650272" y="69582"/>
            <a:ext cx="1097280" cy="1097280"/>
          </a:xfrm>
          <a:prstGeom prst="rect">
            <a:avLst/>
          </a:prstGeom>
        </p:spPr>
      </p:pic>
      <p:sp>
        <p:nvSpPr>
          <p:cNvPr id="3" name="Content Placeholder 2">
            <a:extLst>
              <a:ext uri="{FF2B5EF4-FFF2-40B4-BE49-F238E27FC236}">
                <a16:creationId xmlns:a16="http://schemas.microsoft.com/office/drawing/2014/main" id="{A261CA17-186F-43CC-ADD8-C214DBBC88A1}"/>
              </a:ext>
            </a:extLst>
          </p:cNvPr>
          <p:cNvSpPr>
            <a:spLocks noGrp="1"/>
          </p:cNvSpPr>
          <p:nvPr>
            <p:ph idx="1"/>
          </p:nvPr>
        </p:nvSpPr>
        <p:spPr>
          <a:xfrm>
            <a:off x="646044" y="1482408"/>
            <a:ext cx="10644808" cy="4382362"/>
          </a:xfrm>
        </p:spPr>
        <p:txBody>
          <a:bodyPr>
            <a:noAutofit/>
          </a:bodyPr>
          <a:lstStyle/>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datasink</a:t>
            </a:r>
            <a:r>
              <a:rPr lang="en-US" sz="1600">
                <a:solidFill>
                  <a:srgbClr val="689C7D"/>
                </a:solidFill>
                <a:latin typeface="Lucida Console" panose="020B0609040504020204" pitchFamily="49" charset="0"/>
                <a:ea typeface="MS Mincho" panose="020B0400000000000000" pitchFamily="49" charset="-128"/>
                <a:cs typeface="Arabic Typesetting" panose="020B0604020202020204" pitchFamily="66" charset="-78"/>
              </a:rPr>
              <a:t> (loading) using spark</a:t>
            </a:r>
            <a:endParaRPr lang="en-US" sz="1600">
              <a:latin typeface="Lucida Console" panose="020B0609040504020204" pitchFamily="49" charset="0"/>
              <a:ea typeface="MS Mincho" panose="020B0400000000000000" pitchFamily="49" charset="-128"/>
              <a:cs typeface="Arabic Typesetting" panose="020B0604020202020204" pitchFamily="66" charset="-78"/>
            </a:endParaRPr>
          </a:p>
          <a:p>
            <a:pPr marL="0" indent="0">
              <a:spcBef>
                <a:spcPts val="600"/>
              </a:spcBef>
              <a:buNone/>
            </a:pPr>
            <a:r>
              <a:rPr lang="en-US" sz="1600" err="1">
                <a:latin typeface="Lucida Console" panose="020B0609040504020204" pitchFamily="49" charset="0"/>
                <a:ea typeface="MS Mincho" panose="020B0400000000000000" pitchFamily="49" charset="-128"/>
                <a:cs typeface="Arabic Typesetting" panose="020B0604020202020204" pitchFamily="66" charset="-78"/>
              </a:rPr>
              <a:t>datasink</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glueContext.write_dynamic_frame.from_jdbc_conf</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frame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applymapping</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catalog_connection</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'CONNECTION_NAME'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connection_options</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dbtable</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.format(</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'SCHEMA_NAME'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‘REDSHIFT_TABLE_NAME'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"database"</a:t>
            </a: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'REDSHIFT_DB_NAME'</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    </a:t>
            </a:r>
            <a:r>
              <a:rPr lang="en-US" sz="1600" err="1">
                <a:latin typeface="Lucida Console" panose="020B0609040504020204" pitchFamily="49" charset="0"/>
                <a:ea typeface="MS Mincho" panose="020B0400000000000000" pitchFamily="49" charset="-128"/>
                <a:cs typeface="Arabic Typesetting" panose="020B0604020202020204" pitchFamily="66" charset="-78"/>
              </a:rPr>
              <a:t>redshift_tmp_dir</a:t>
            </a:r>
            <a:r>
              <a:rPr lang="en-US" sz="1600">
                <a:latin typeface="Lucida Console" panose="020B0609040504020204" pitchFamily="49" charset="0"/>
                <a:ea typeface="MS Mincho" panose="020B0400000000000000" pitchFamily="49" charset="-128"/>
                <a:cs typeface="Arabic Typesetting" panose="020B0604020202020204" pitchFamily="66" charset="-78"/>
              </a:rPr>
              <a:t> = </a:t>
            </a:r>
            <a:r>
              <a:rPr lang="en-US" sz="1600" err="1">
                <a:latin typeface="Lucida Console" panose="020B0609040504020204" pitchFamily="49" charset="0"/>
                <a:ea typeface="MS Mincho" panose="020B0400000000000000" pitchFamily="49" charset="-128"/>
                <a:cs typeface="Arabic Typesetting" panose="020B0604020202020204" pitchFamily="66" charset="-78"/>
              </a:rPr>
              <a:t>args</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err="1">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TempDir</a:t>
            </a:r>
            <a:r>
              <a:rPr lang="en-US" sz="1600">
                <a:solidFill>
                  <a:srgbClr val="339933"/>
                </a:solidFill>
                <a:latin typeface="Lucida Console" panose="020B0609040504020204" pitchFamily="49" charset="0"/>
                <a:ea typeface="MS Mincho" panose="020B0400000000000000" pitchFamily="49" charset="-128"/>
                <a:cs typeface="Arabic Typesetting" panose="020B0604020202020204" pitchFamily="66" charset="-78"/>
              </a:rPr>
              <a:t>"</a:t>
            </a:r>
            <a:r>
              <a:rPr lang="en-US" sz="1600">
                <a:latin typeface="Lucida Console" panose="020B0609040504020204" pitchFamily="49" charset="0"/>
                <a:ea typeface="MS Mincho" panose="020B0400000000000000" pitchFamily="49" charset="-128"/>
                <a:cs typeface="Arabic Typesetting" panose="020B0604020202020204" pitchFamily="66" charset="-78"/>
              </a:rPr>
              <a:t>]</a:t>
            </a:r>
          </a:p>
          <a:p>
            <a:pPr marL="0" indent="0">
              <a:spcBef>
                <a:spcPts val="600"/>
              </a:spcBef>
              <a:buNone/>
            </a:pPr>
            <a:r>
              <a:rPr lang="en-US" sz="1600">
                <a:latin typeface="Lucida Console" panose="020B0609040504020204" pitchFamily="49" charset="0"/>
                <a:ea typeface="MS Mincho" panose="020B0400000000000000" pitchFamily="49" charset="-128"/>
                <a:cs typeface="Arabic Typesetting" panose="020B0604020202020204" pitchFamily="66" charset="-78"/>
              </a:rPr>
              <a:t>)</a:t>
            </a:r>
          </a:p>
        </p:txBody>
      </p:sp>
      <p:sp>
        <p:nvSpPr>
          <p:cNvPr id="6" name="TextBox 5">
            <a:extLst>
              <a:ext uri="{FF2B5EF4-FFF2-40B4-BE49-F238E27FC236}">
                <a16:creationId xmlns:a16="http://schemas.microsoft.com/office/drawing/2014/main" id="{19F453AE-F43D-447C-B9FE-464835B93C68}"/>
              </a:ext>
            </a:extLst>
          </p:cNvPr>
          <p:cNvSpPr txBox="1"/>
          <p:nvPr/>
        </p:nvSpPr>
        <p:spPr>
          <a:xfrm>
            <a:off x="7457247" y="4034514"/>
            <a:ext cx="3648075" cy="1938992"/>
          </a:xfrm>
          <a:prstGeom prst="rect">
            <a:avLst/>
          </a:prstGeom>
          <a:noFill/>
        </p:spPr>
        <p:txBody>
          <a:bodyPr wrap="square" rtlCol="0">
            <a:spAutoFit/>
          </a:bodyPr>
          <a:lstStyle/>
          <a:p>
            <a:r>
              <a:rPr lang="en-US" sz="2400">
                <a:solidFill>
                  <a:srgbClr val="FF0000"/>
                </a:solidFill>
              </a:rPr>
              <a:t>The </a:t>
            </a:r>
            <a:r>
              <a:rPr lang="en-US" sz="2400" err="1">
                <a:solidFill>
                  <a:srgbClr val="FF0000"/>
                </a:solidFill>
              </a:rPr>
              <a:t>datasink</a:t>
            </a:r>
            <a:r>
              <a:rPr lang="en-US" sz="2400">
                <a:solidFill>
                  <a:srgbClr val="FF0000"/>
                </a:solidFill>
              </a:rPr>
              <a:t> will connect to Redshift using the parameters given and load the data to Redshift</a:t>
            </a:r>
          </a:p>
        </p:txBody>
      </p:sp>
      <p:sp>
        <p:nvSpPr>
          <p:cNvPr id="5" name="TextBox 4">
            <a:extLst>
              <a:ext uri="{FF2B5EF4-FFF2-40B4-BE49-F238E27FC236}">
                <a16:creationId xmlns:a16="http://schemas.microsoft.com/office/drawing/2014/main" id="{5075A74C-0E88-4145-AC79-D5486F31D6AD}"/>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7" name="Connector: Elbow 6">
            <a:extLst>
              <a:ext uri="{FF2B5EF4-FFF2-40B4-BE49-F238E27FC236}">
                <a16:creationId xmlns:a16="http://schemas.microsoft.com/office/drawing/2014/main" id="{21456C26-BC33-45B2-A2CB-A00818AFF12C}"/>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1B86B9-511F-402B-98A0-1864615AF1C4}"/>
              </a:ext>
            </a:extLst>
          </p:cNvPr>
          <p:cNvSpPr txBox="1"/>
          <p:nvPr/>
        </p:nvSpPr>
        <p:spPr>
          <a:xfrm>
            <a:off x="440267" y="1004340"/>
            <a:ext cx="5565422" cy="369332"/>
          </a:xfrm>
          <a:prstGeom prst="rect">
            <a:avLst/>
          </a:prstGeom>
          <a:noFill/>
        </p:spPr>
        <p:txBody>
          <a:bodyPr wrap="square" rtlCol="0">
            <a:spAutoFit/>
          </a:bodyPr>
          <a:lstStyle/>
          <a:p>
            <a:pPr lvl="1"/>
            <a:r>
              <a:rPr lang="en-US" b="1"/>
              <a:t>Writing the Script</a:t>
            </a:r>
          </a:p>
        </p:txBody>
      </p:sp>
    </p:spTree>
    <p:extLst>
      <p:ext uri="{BB962C8B-B14F-4D97-AF65-F5344CB8AC3E}">
        <p14:creationId xmlns:p14="http://schemas.microsoft.com/office/powerpoint/2010/main" val="22317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89515-D2A3-476F-9066-39131E009C09}"/>
              </a:ext>
            </a:extLst>
          </p:cNvPr>
          <p:cNvSpPr>
            <a:spLocks noGrp="1"/>
          </p:cNvSpPr>
          <p:nvPr>
            <p:ph idx="1"/>
          </p:nvPr>
        </p:nvSpPr>
        <p:spPr/>
        <p:txBody>
          <a:bodyPr vert="horz" lIns="91440" tIns="45720" rIns="91440" bIns="45720" rtlCol="0" anchor="t">
            <a:normAutofit/>
          </a:bodyPr>
          <a:lstStyle/>
          <a:p>
            <a:r>
              <a:rPr lang="en-US" sz="2400"/>
              <a:t>Extract: Pull data from a source</a:t>
            </a:r>
          </a:p>
          <a:p>
            <a:pPr lvl="1"/>
            <a:r>
              <a:rPr lang="en-US" sz="2000"/>
              <a:t>Files</a:t>
            </a:r>
          </a:p>
          <a:p>
            <a:pPr lvl="1"/>
            <a:r>
              <a:rPr lang="en-US" sz="2000"/>
              <a:t>Database</a:t>
            </a:r>
          </a:p>
          <a:p>
            <a:pPr lvl="1"/>
            <a:r>
              <a:rPr lang="en-US" sz="2000"/>
              <a:t>Reporting Tool</a:t>
            </a:r>
          </a:p>
          <a:p>
            <a:r>
              <a:rPr lang="en-US" sz="2400"/>
              <a:t>Transform: Modify the data to fit your needs</a:t>
            </a:r>
          </a:p>
          <a:p>
            <a:pPr lvl="1"/>
            <a:r>
              <a:rPr lang="en-US" sz="2000"/>
              <a:t>Add new columns (data source, timestamp, etc.)</a:t>
            </a:r>
          </a:p>
          <a:p>
            <a:pPr lvl="1"/>
            <a:r>
              <a:rPr lang="en-US" sz="2000"/>
              <a:t>Remove unwanted data</a:t>
            </a:r>
          </a:p>
          <a:p>
            <a:pPr lvl="1"/>
            <a:r>
              <a:rPr lang="en-US" sz="2000"/>
              <a:t>Alter existing data</a:t>
            </a:r>
          </a:p>
          <a:p>
            <a:r>
              <a:rPr lang="en-US" sz="2400"/>
              <a:t>Load: Store in your database</a:t>
            </a:r>
          </a:p>
        </p:txBody>
      </p:sp>
      <p:sp>
        <p:nvSpPr>
          <p:cNvPr id="4" name="TextBox 3">
            <a:extLst>
              <a:ext uri="{FF2B5EF4-FFF2-40B4-BE49-F238E27FC236}">
                <a16:creationId xmlns:a16="http://schemas.microsoft.com/office/drawing/2014/main" id="{9783DA84-7BB6-49C5-AF05-B4E0B330EED5}"/>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ETL</a:t>
            </a:r>
          </a:p>
        </p:txBody>
      </p:sp>
    </p:spTree>
    <p:extLst>
      <p:ext uri="{BB962C8B-B14F-4D97-AF65-F5344CB8AC3E}">
        <p14:creationId xmlns:p14="http://schemas.microsoft.com/office/powerpoint/2010/main" val="294939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5F6D1-DB11-42F5-A968-28FC2C6EB216}"/>
              </a:ext>
            </a:extLst>
          </p:cNvPr>
          <p:cNvPicPr>
            <a:picLocks noChangeAspect="1"/>
          </p:cNvPicPr>
          <p:nvPr/>
        </p:nvPicPr>
        <p:blipFill rotWithShape="1">
          <a:blip r:embed="rId2"/>
          <a:srcRect l="1195" t="2378" r="56063" b="35184"/>
          <a:stretch/>
        </p:blipFill>
        <p:spPr>
          <a:xfrm>
            <a:off x="6584529" y="2452672"/>
            <a:ext cx="4743555" cy="2557670"/>
          </a:xfrm>
          <a:prstGeom prst="rect">
            <a:avLst/>
          </a:prstGeom>
        </p:spPr>
      </p:pic>
      <p:pic>
        <p:nvPicPr>
          <p:cNvPr id="3" name="Picture 2" descr="A screenshot of a computer screen&#10;&#10;Description generated with very high confidence">
            <a:extLst>
              <a:ext uri="{FF2B5EF4-FFF2-40B4-BE49-F238E27FC236}">
                <a16:creationId xmlns:a16="http://schemas.microsoft.com/office/drawing/2014/main" id="{5B7B04BA-A938-4DBC-829F-C2B3921B8691}"/>
              </a:ext>
            </a:extLst>
          </p:cNvPr>
          <p:cNvPicPr>
            <a:picLocks noChangeAspect="1"/>
          </p:cNvPicPr>
          <p:nvPr/>
        </p:nvPicPr>
        <p:blipFill rotWithShape="1">
          <a:blip r:embed="rId3">
            <a:extLst>
              <a:ext uri="{28A0092B-C50C-407E-A947-70E740481C1C}">
                <a14:useLocalDpi xmlns:a14="http://schemas.microsoft.com/office/drawing/2010/main" val="0"/>
              </a:ext>
            </a:extLst>
          </a:blip>
          <a:srcRect l="12499" t="7620" r="47635" b="21763"/>
          <a:stretch/>
        </p:blipFill>
        <p:spPr>
          <a:xfrm>
            <a:off x="235957" y="2409891"/>
            <a:ext cx="5974042" cy="3920784"/>
          </a:xfrm>
          <a:prstGeom prst="rect">
            <a:avLst/>
          </a:prstGeom>
        </p:spPr>
      </p:pic>
      <p:pic>
        <p:nvPicPr>
          <p:cNvPr id="15" name="Picture 14">
            <a:extLst>
              <a:ext uri="{FF2B5EF4-FFF2-40B4-BE49-F238E27FC236}">
                <a16:creationId xmlns:a16="http://schemas.microsoft.com/office/drawing/2014/main" id="{94FD1327-3F44-4C9C-A543-A31CEA733300}"/>
              </a:ext>
            </a:extLst>
          </p:cNvPr>
          <p:cNvPicPr>
            <a:picLocks noChangeAspect="1"/>
          </p:cNvPicPr>
          <p:nvPr/>
        </p:nvPicPr>
        <p:blipFill>
          <a:blip r:embed="rId4"/>
          <a:stretch>
            <a:fillRect/>
          </a:stretch>
        </p:blipFill>
        <p:spPr>
          <a:xfrm>
            <a:off x="1650272" y="69582"/>
            <a:ext cx="1097280" cy="1097280"/>
          </a:xfrm>
          <a:prstGeom prst="rect">
            <a:avLst/>
          </a:prstGeom>
        </p:spPr>
      </p:pic>
      <p:sp>
        <p:nvSpPr>
          <p:cNvPr id="14" name="TextBox 13">
            <a:extLst>
              <a:ext uri="{FF2B5EF4-FFF2-40B4-BE49-F238E27FC236}">
                <a16:creationId xmlns:a16="http://schemas.microsoft.com/office/drawing/2014/main" id="{870F47BC-C4E9-41B0-88BF-08EE1382F26C}"/>
              </a:ext>
            </a:extLst>
          </p:cNvPr>
          <p:cNvSpPr txBox="1"/>
          <p:nvPr/>
        </p:nvSpPr>
        <p:spPr>
          <a:xfrm>
            <a:off x="2064645" y="1693720"/>
            <a:ext cx="3302662" cy="461665"/>
          </a:xfrm>
          <a:prstGeom prst="rect">
            <a:avLst/>
          </a:prstGeom>
          <a:noFill/>
        </p:spPr>
        <p:txBody>
          <a:bodyPr wrap="square" rtlCol="0" anchor="t">
            <a:spAutoFit/>
          </a:bodyPr>
          <a:lstStyle/>
          <a:p>
            <a:r>
              <a:rPr lang="en-US" sz="2400">
                <a:solidFill>
                  <a:srgbClr val="FF0000"/>
                </a:solidFill>
              </a:rPr>
              <a:t>Run your Glue job</a:t>
            </a:r>
          </a:p>
        </p:txBody>
      </p:sp>
      <p:sp>
        <p:nvSpPr>
          <p:cNvPr id="17" name="TextBox 16">
            <a:extLst>
              <a:ext uri="{FF2B5EF4-FFF2-40B4-BE49-F238E27FC236}">
                <a16:creationId xmlns:a16="http://schemas.microsoft.com/office/drawing/2014/main" id="{F3125555-5C15-4F6E-928C-B47B3CC98F8B}"/>
              </a:ext>
            </a:extLst>
          </p:cNvPr>
          <p:cNvSpPr txBox="1"/>
          <p:nvPr/>
        </p:nvSpPr>
        <p:spPr>
          <a:xfrm>
            <a:off x="6855526" y="5361272"/>
            <a:ext cx="3864677" cy="830997"/>
          </a:xfrm>
          <a:prstGeom prst="rect">
            <a:avLst/>
          </a:prstGeom>
          <a:noFill/>
        </p:spPr>
        <p:txBody>
          <a:bodyPr wrap="square" rtlCol="0" anchor="t">
            <a:spAutoFit/>
          </a:bodyPr>
          <a:lstStyle/>
          <a:p>
            <a:r>
              <a:rPr lang="en-US" sz="2400">
                <a:solidFill>
                  <a:srgbClr val="FF0000"/>
                </a:solidFill>
              </a:rPr>
              <a:t>When the job succeeds, check the Redshift table</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8787865" y="4909494"/>
            <a:ext cx="336884" cy="4517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2CC833-B674-4B2F-A418-77EB7BA57B4B}"/>
              </a:ext>
            </a:extLst>
          </p:cNvPr>
          <p:cNvCxnSpPr>
            <a:cxnSpLocks/>
          </p:cNvCxnSpPr>
          <p:nvPr/>
        </p:nvCxnSpPr>
        <p:spPr>
          <a:xfrm flipH="1">
            <a:off x="2415942" y="2267577"/>
            <a:ext cx="882538" cy="14639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9A587D-6D86-4471-A775-BD2B405A7D13}"/>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a:t>
            </a:r>
          </a:p>
        </p:txBody>
      </p:sp>
      <p:cxnSp>
        <p:nvCxnSpPr>
          <p:cNvPr id="11" name="Connector: Elbow 10">
            <a:extLst>
              <a:ext uri="{FF2B5EF4-FFF2-40B4-BE49-F238E27FC236}">
                <a16:creationId xmlns:a16="http://schemas.microsoft.com/office/drawing/2014/main" id="{261B2356-97B3-4E87-98A1-8CD9E2695B6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6AAA3B-5D49-4E73-936D-0E194DF8F9C3}"/>
              </a:ext>
            </a:extLst>
          </p:cNvPr>
          <p:cNvSpPr txBox="1"/>
          <p:nvPr/>
        </p:nvSpPr>
        <p:spPr>
          <a:xfrm>
            <a:off x="440267" y="1004340"/>
            <a:ext cx="5565422" cy="369332"/>
          </a:xfrm>
          <a:prstGeom prst="rect">
            <a:avLst/>
          </a:prstGeom>
          <a:noFill/>
        </p:spPr>
        <p:txBody>
          <a:bodyPr wrap="square" rtlCol="0">
            <a:spAutoFit/>
          </a:bodyPr>
          <a:lstStyle/>
          <a:p>
            <a:pPr lvl="1"/>
            <a:r>
              <a:rPr lang="en-US" b="1"/>
              <a:t>Run the Glue job</a:t>
            </a:r>
          </a:p>
        </p:txBody>
      </p:sp>
    </p:spTree>
    <p:extLst>
      <p:ext uri="{BB962C8B-B14F-4D97-AF65-F5344CB8AC3E}">
        <p14:creationId xmlns:p14="http://schemas.microsoft.com/office/powerpoint/2010/main" val="21679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1" name="TextBox 30">
            <a:extLst>
              <a:ext uri="{FF2B5EF4-FFF2-40B4-BE49-F238E27FC236}">
                <a16:creationId xmlns:a16="http://schemas.microsoft.com/office/drawing/2014/main" id="{90CA849F-6210-4258-89AF-F10A2C18876B}"/>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SQL Workbench</a:t>
            </a:r>
          </a:p>
        </p:txBody>
      </p:sp>
      <p:sp>
        <p:nvSpPr>
          <p:cNvPr id="32" name="Rectangle 31">
            <a:extLst>
              <a:ext uri="{FF2B5EF4-FFF2-40B4-BE49-F238E27FC236}">
                <a16:creationId xmlns:a16="http://schemas.microsoft.com/office/drawing/2014/main" id="{6C2A3426-C28F-42CF-ACAC-465FE515AF2E}"/>
              </a:ext>
            </a:extLst>
          </p:cNvPr>
          <p:cNvSpPr/>
          <p:nvPr/>
        </p:nvSpPr>
        <p:spPr>
          <a:xfrm>
            <a:off x="6883239" y="5180551"/>
            <a:ext cx="1126424" cy="104655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15E482C-8AED-4566-B4CF-E0130DDEEFD8}"/>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0" name="Straight Arrow Connector 29">
            <a:extLst>
              <a:ext uri="{FF2B5EF4-FFF2-40B4-BE49-F238E27FC236}">
                <a16:creationId xmlns:a16="http://schemas.microsoft.com/office/drawing/2014/main" id="{A372F015-BD3D-4AD3-8249-1C0C8B103BE4}"/>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4" name="L-Shape 33">
            <a:extLst>
              <a:ext uri="{FF2B5EF4-FFF2-40B4-BE49-F238E27FC236}">
                <a16:creationId xmlns:a16="http://schemas.microsoft.com/office/drawing/2014/main" id="{62DF34D1-4AE2-455E-9014-FBD5124A159C}"/>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489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B040B7-FB3E-47CE-9487-4ABFE6B788E4}"/>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Redshift</a:t>
            </a:r>
          </a:p>
        </p:txBody>
      </p:sp>
      <p:cxnSp>
        <p:nvCxnSpPr>
          <p:cNvPr id="9" name="Connector: Elbow 8">
            <a:extLst>
              <a:ext uri="{FF2B5EF4-FFF2-40B4-BE49-F238E27FC236}">
                <a16:creationId xmlns:a16="http://schemas.microsoft.com/office/drawing/2014/main" id="{9F0E3B04-D35B-4867-ABD8-77A502CF7229}"/>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8CA2CE-4BBF-4922-9EC3-6FC425C5AECE}"/>
              </a:ext>
            </a:extLst>
          </p:cNvPr>
          <p:cNvSpPr txBox="1"/>
          <p:nvPr/>
        </p:nvSpPr>
        <p:spPr>
          <a:xfrm>
            <a:off x="440267" y="1004340"/>
            <a:ext cx="5565422" cy="369332"/>
          </a:xfrm>
          <a:prstGeom prst="rect">
            <a:avLst/>
          </a:prstGeom>
          <a:noFill/>
        </p:spPr>
        <p:txBody>
          <a:bodyPr wrap="square" rtlCol="0">
            <a:spAutoFit/>
          </a:bodyPr>
          <a:lstStyle/>
          <a:p>
            <a:pPr lvl="1"/>
            <a:r>
              <a:rPr lang="en-US" b="1"/>
              <a:t>Verify data in the table</a:t>
            </a:r>
          </a:p>
        </p:txBody>
      </p:sp>
      <p:pic>
        <p:nvPicPr>
          <p:cNvPr id="6" name="Picture 5">
            <a:extLst>
              <a:ext uri="{FF2B5EF4-FFF2-40B4-BE49-F238E27FC236}">
                <a16:creationId xmlns:a16="http://schemas.microsoft.com/office/drawing/2014/main" id="{8F4BBEB0-65BF-4506-B7B8-8DB22D313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50" y="-62841"/>
            <a:ext cx="2028548" cy="1369270"/>
          </a:xfrm>
          <a:prstGeom prst="rect">
            <a:avLst/>
          </a:prstGeom>
        </p:spPr>
      </p:pic>
      <p:pic>
        <p:nvPicPr>
          <p:cNvPr id="3" name="Picture 2" descr="A screenshot of a computer&#10;&#10;Description generated with very high confidence">
            <a:extLst>
              <a:ext uri="{FF2B5EF4-FFF2-40B4-BE49-F238E27FC236}">
                <a16:creationId xmlns:a16="http://schemas.microsoft.com/office/drawing/2014/main" id="{D829D2F1-9DB6-49EA-9125-0AE8D1C7B340}"/>
              </a:ext>
            </a:extLst>
          </p:cNvPr>
          <p:cNvPicPr>
            <a:picLocks noChangeAspect="1"/>
          </p:cNvPicPr>
          <p:nvPr/>
        </p:nvPicPr>
        <p:blipFill rotWithShape="1">
          <a:blip r:embed="rId3">
            <a:extLst>
              <a:ext uri="{28A0092B-C50C-407E-A947-70E740481C1C}">
                <a14:useLocalDpi xmlns:a14="http://schemas.microsoft.com/office/drawing/2010/main" val="0"/>
              </a:ext>
            </a:extLst>
          </a:blip>
          <a:srcRect t="12581" r="11087" b="19072"/>
          <a:stretch/>
        </p:blipFill>
        <p:spPr>
          <a:xfrm>
            <a:off x="459654" y="1464665"/>
            <a:ext cx="11092069" cy="4531619"/>
          </a:xfrm>
          <a:prstGeom prst="rect">
            <a:avLst/>
          </a:prstGeom>
        </p:spPr>
      </p:pic>
    </p:spTree>
    <p:extLst>
      <p:ext uri="{BB962C8B-B14F-4D97-AF65-F5344CB8AC3E}">
        <p14:creationId xmlns:p14="http://schemas.microsoft.com/office/powerpoint/2010/main" val="4289971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223612" y="1667369"/>
            <a:ext cx="9294828" cy="3727607"/>
          </a:xfrm>
        </p:spPr>
        <p:txBody>
          <a:bodyPr vert="horz" lIns="91440" tIns="45720" rIns="91440" bIns="45720" rtlCol="0" anchor="t">
            <a:normAutofit/>
          </a:bodyPr>
          <a:lstStyle/>
          <a:p>
            <a:r>
              <a:rPr lang="en-US" sz="2400"/>
              <a:t>Create a Glue Trigger</a:t>
            </a:r>
          </a:p>
          <a:p>
            <a:pPr lvl="1"/>
            <a:r>
              <a:rPr lang="en-US" sz="2000"/>
              <a:t>Automatically run the Glue job</a:t>
            </a:r>
          </a:p>
          <a:p>
            <a:pPr lvl="1"/>
            <a:r>
              <a:rPr lang="en-US" sz="2000"/>
              <a:t>Run multiple different Glue jobs </a:t>
            </a:r>
          </a:p>
          <a:p>
            <a:r>
              <a:rPr lang="en-US" sz="2400"/>
              <a:t>Control how resources can interact with other services</a:t>
            </a:r>
          </a:p>
          <a:p>
            <a:r>
              <a:rPr lang="en-US" sz="2400"/>
              <a:t>Easily create, modify, and delete as well as move Glue jobs with a template </a:t>
            </a:r>
          </a:p>
          <a:p>
            <a:r>
              <a:rPr lang="en-US" sz="2400"/>
              <a:t>Create reports for business analytics with the data that was loaded with the Glue job.</a:t>
            </a:r>
            <a:endParaRPr lang="en-US"/>
          </a:p>
          <a:p>
            <a:pPr lvl="2"/>
            <a:endParaRPr lang="en-US"/>
          </a:p>
          <a:p>
            <a:pPr lvl="2"/>
            <a:endParaRPr lang="en-US"/>
          </a:p>
        </p:txBody>
      </p:sp>
      <p:sp>
        <p:nvSpPr>
          <p:cNvPr id="14" name="TextBox 13">
            <a:extLst>
              <a:ext uri="{FF2B5EF4-FFF2-40B4-BE49-F238E27FC236}">
                <a16:creationId xmlns:a16="http://schemas.microsoft.com/office/drawing/2014/main" id="{3157CDB2-55F5-4030-A9AC-05D013E40D4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Enhancements</a:t>
            </a:r>
          </a:p>
        </p:txBody>
      </p:sp>
      <p:cxnSp>
        <p:nvCxnSpPr>
          <p:cNvPr id="15" name="Connector: Elbow 14">
            <a:extLst>
              <a:ext uri="{FF2B5EF4-FFF2-40B4-BE49-F238E27FC236}">
                <a16:creationId xmlns:a16="http://schemas.microsoft.com/office/drawing/2014/main" id="{F0DDC6FD-9C56-47FA-8AD3-225D315FF8E2}"/>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08BF30-B18B-4F05-860F-F4C8F18CEEA2}"/>
              </a:ext>
            </a:extLst>
          </p:cNvPr>
          <p:cNvSpPr txBox="1"/>
          <p:nvPr/>
        </p:nvSpPr>
        <p:spPr>
          <a:xfrm>
            <a:off x="440267" y="1004340"/>
            <a:ext cx="5565422" cy="369332"/>
          </a:xfrm>
          <a:prstGeom prst="rect">
            <a:avLst/>
          </a:prstGeom>
          <a:noFill/>
        </p:spPr>
        <p:txBody>
          <a:bodyPr wrap="square" rtlCol="0">
            <a:spAutoFit/>
          </a:bodyPr>
          <a:lstStyle/>
          <a:p>
            <a:pPr lvl="1"/>
            <a:r>
              <a:rPr lang="en-US" b="1"/>
              <a:t>Improve the versatility of your Glue job</a:t>
            </a:r>
          </a:p>
        </p:txBody>
      </p:sp>
    </p:spTree>
    <p:extLst>
      <p:ext uri="{BB962C8B-B14F-4D97-AF65-F5344CB8AC3E}">
        <p14:creationId xmlns:p14="http://schemas.microsoft.com/office/powerpoint/2010/main" val="3924926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A42CF1B-12D6-43FC-BD1B-D9935C88B820}"/>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Trigger</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61825" y="1901680"/>
            <a:ext cx="4095584" cy="4556373"/>
          </a:xfrm>
        </p:spPr>
        <p:txBody>
          <a:bodyPr>
            <a:normAutofit/>
          </a:bodyPr>
          <a:lstStyle/>
          <a:p>
            <a:r>
              <a:rPr lang="en-US" sz="2400"/>
              <a:t>Instead of running the Glue job manually, have it run automatically when a file is added to S3</a:t>
            </a:r>
          </a:p>
          <a:p>
            <a:r>
              <a:rPr lang="en-US" sz="2400"/>
              <a:t>Use a Lambda</a:t>
            </a:r>
          </a:p>
          <a:p>
            <a:r>
              <a:rPr lang="en-US" sz="2400"/>
              <a:t>You can set a Lambda to run when a file lands in an S3 bucket</a:t>
            </a:r>
          </a:p>
          <a:p>
            <a:r>
              <a:rPr lang="en-US" sz="2400"/>
              <a:t>Then make the Lambda run the Glue job</a:t>
            </a:r>
          </a:p>
        </p:txBody>
      </p:sp>
      <p:pic>
        <p:nvPicPr>
          <p:cNvPr id="5" name="Picture 4">
            <a:extLst>
              <a:ext uri="{FF2B5EF4-FFF2-40B4-BE49-F238E27FC236}">
                <a16:creationId xmlns:a16="http://schemas.microsoft.com/office/drawing/2014/main" id="{C6C4A260-CF5A-4B25-9D00-C79E7DAD6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14" y="4108506"/>
            <a:ext cx="6932812" cy="2085605"/>
          </a:xfrm>
          <a:prstGeom prst="rect">
            <a:avLst/>
          </a:prstGeom>
        </p:spPr>
      </p:pic>
      <p:pic>
        <p:nvPicPr>
          <p:cNvPr id="7" name="Picture 6">
            <a:extLst>
              <a:ext uri="{FF2B5EF4-FFF2-40B4-BE49-F238E27FC236}">
                <a16:creationId xmlns:a16="http://schemas.microsoft.com/office/drawing/2014/main" id="{19F8D409-194F-45B0-8487-CD106B6B6684}"/>
              </a:ext>
            </a:extLst>
          </p:cNvPr>
          <p:cNvPicPr>
            <a:picLocks noChangeAspect="1"/>
          </p:cNvPicPr>
          <p:nvPr/>
        </p:nvPicPr>
        <p:blipFill rotWithShape="1">
          <a:blip r:embed="rId4">
            <a:extLst>
              <a:ext uri="{28A0092B-C50C-407E-A947-70E740481C1C}">
                <a14:useLocalDpi xmlns:a14="http://schemas.microsoft.com/office/drawing/2010/main" val="0"/>
              </a:ext>
            </a:extLst>
          </a:blip>
          <a:srcRect l="21135" b="46428"/>
          <a:stretch/>
        </p:blipFill>
        <p:spPr>
          <a:xfrm>
            <a:off x="4594880" y="1731117"/>
            <a:ext cx="7109279" cy="2257795"/>
          </a:xfrm>
          <a:prstGeom prst="rect">
            <a:avLst/>
          </a:prstGeom>
        </p:spPr>
      </p:pic>
      <p:cxnSp>
        <p:nvCxnSpPr>
          <p:cNvPr id="9" name="Straight Arrow Connector 8">
            <a:extLst>
              <a:ext uri="{FF2B5EF4-FFF2-40B4-BE49-F238E27FC236}">
                <a16:creationId xmlns:a16="http://schemas.microsoft.com/office/drawing/2014/main" id="{94FE0045-58E9-472C-858B-49145A8194C4}"/>
              </a:ext>
            </a:extLst>
          </p:cNvPr>
          <p:cNvCxnSpPr>
            <a:cxnSpLocks/>
            <a:stCxn id="3" idx="3"/>
          </p:cNvCxnSpPr>
          <p:nvPr/>
        </p:nvCxnSpPr>
        <p:spPr>
          <a:xfrm flipV="1">
            <a:off x="4357409" y="3024554"/>
            <a:ext cx="552216" cy="11553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F2BC85-AEE1-4DD5-8AD3-661DC1C85667}"/>
              </a:ext>
            </a:extLst>
          </p:cNvPr>
          <p:cNvCxnSpPr>
            <a:cxnSpLocks/>
          </p:cNvCxnSpPr>
          <p:nvPr/>
        </p:nvCxnSpPr>
        <p:spPr>
          <a:xfrm>
            <a:off x="3963930" y="5346297"/>
            <a:ext cx="1538767" cy="1774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0301333-3FD1-4F64-AAF8-48F5A5187E37}"/>
              </a:ext>
            </a:extLst>
          </p:cNvPr>
          <p:cNvPicPr>
            <a:picLocks noChangeAspect="1"/>
          </p:cNvPicPr>
          <p:nvPr/>
        </p:nvPicPr>
        <p:blipFill rotWithShape="1">
          <a:blip r:embed="rId5">
            <a:extLst>
              <a:ext uri="{28A0092B-C50C-407E-A947-70E740481C1C}">
                <a14:useLocalDpi xmlns:a14="http://schemas.microsoft.com/office/drawing/2010/main" val="0"/>
              </a:ext>
            </a:extLst>
          </a:blip>
          <a:srcRect l="17444" t="14612" r="16317" b="6758"/>
          <a:stretch/>
        </p:blipFill>
        <p:spPr>
          <a:xfrm>
            <a:off x="3322102" y="303167"/>
            <a:ext cx="1035307" cy="819308"/>
          </a:xfrm>
          <a:prstGeom prst="rect">
            <a:avLst/>
          </a:prstGeom>
        </p:spPr>
      </p:pic>
      <p:cxnSp>
        <p:nvCxnSpPr>
          <p:cNvPr id="17" name="Connector: Elbow 16">
            <a:extLst>
              <a:ext uri="{FF2B5EF4-FFF2-40B4-BE49-F238E27FC236}">
                <a16:creationId xmlns:a16="http://schemas.microsoft.com/office/drawing/2014/main" id="{1045F180-6EED-454C-A192-4C669D911D2B}"/>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0F6D2F-5F51-45D4-8A7C-3C7898486A74}"/>
              </a:ext>
            </a:extLst>
          </p:cNvPr>
          <p:cNvSpPr txBox="1"/>
          <p:nvPr/>
        </p:nvSpPr>
        <p:spPr>
          <a:xfrm>
            <a:off x="440267" y="1004340"/>
            <a:ext cx="9381066" cy="369332"/>
          </a:xfrm>
          <a:prstGeom prst="rect">
            <a:avLst/>
          </a:prstGeom>
          <a:noFill/>
        </p:spPr>
        <p:txBody>
          <a:bodyPr wrap="square" rtlCol="0">
            <a:spAutoFit/>
          </a:bodyPr>
          <a:lstStyle/>
          <a:p>
            <a:pPr lvl="1"/>
            <a:r>
              <a:rPr lang="en-US" b="1"/>
              <a:t>Automatically run Glue job using Lambda – a serverless function</a:t>
            </a:r>
          </a:p>
        </p:txBody>
      </p:sp>
    </p:spTree>
    <p:extLst>
      <p:ext uri="{BB962C8B-B14F-4D97-AF65-F5344CB8AC3E}">
        <p14:creationId xmlns:p14="http://schemas.microsoft.com/office/powerpoint/2010/main" val="14895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462338" y="1787703"/>
            <a:ext cx="4510354" cy="4818580"/>
          </a:xfrm>
        </p:spPr>
        <p:txBody>
          <a:bodyPr>
            <a:normAutofit/>
          </a:bodyPr>
          <a:lstStyle/>
          <a:p>
            <a:endParaRPr lang="en-US" sz="2400"/>
          </a:p>
          <a:p>
            <a:r>
              <a:rPr lang="en-US" sz="2400"/>
              <a:t>The Lambda currently can only run one Glue job</a:t>
            </a:r>
          </a:p>
          <a:p>
            <a:r>
              <a:rPr lang="en-US" sz="2400"/>
              <a:t>It would be better if it could run different Glue jobs based on the file. </a:t>
            </a:r>
          </a:p>
          <a:p>
            <a:r>
              <a:rPr lang="en-US" sz="2400"/>
              <a:t>We could store that information in a DynamoDB table</a:t>
            </a:r>
          </a:p>
        </p:txBody>
      </p:sp>
      <p:pic>
        <p:nvPicPr>
          <p:cNvPr id="5" name="Picture 4">
            <a:extLst>
              <a:ext uri="{FF2B5EF4-FFF2-40B4-BE49-F238E27FC236}">
                <a16:creationId xmlns:a16="http://schemas.microsoft.com/office/drawing/2014/main" id="{CB5C2E07-43B4-4EF3-AC69-42F8EC985174}"/>
              </a:ext>
            </a:extLst>
          </p:cNvPr>
          <p:cNvPicPr>
            <a:picLocks noChangeAspect="1"/>
          </p:cNvPicPr>
          <p:nvPr/>
        </p:nvPicPr>
        <p:blipFill rotWithShape="1">
          <a:blip r:embed="rId3">
            <a:extLst>
              <a:ext uri="{28A0092B-C50C-407E-A947-70E740481C1C}">
                <a14:useLocalDpi xmlns:a14="http://schemas.microsoft.com/office/drawing/2010/main" val="0"/>
              </a:ext>
            </a:extLst>
          </a:blip>
          <a:srcRect r="38172"/>
          <a:stretch/>
        </p:blipFill>
        <p:spPr>
          <a:xfrm>
            <a:off x="5156888" y="1546157"/>
            <a:ext cx="6382442" cy="4578733"/>
          </a:xfrm>
          <a:prstGeom prst="rect">
            <a:avLst/>
          </a:prstGeom>
        </p:spPr>
      </p:pic>
      <p:pic>
        <p:nvPicPr>
          <p:cNvPr id="6" name="Picture 5">
            <a:extLst>
              <a:ext uri="{FF2B5EF4-FFF2-40B4-BE49-F238E27FC236}">
                <a16:creationId xmlns:a16="http://schemas.microsoft.com/office/drawing/2014/main" id="{FA2BB61A-F11E-447B-9BF3-0540DD637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824" y="282586"/>
            <a:ext cx="829546" cy="829546"/>
          </a:xfrm>
          <a:prstGeom prst="rect">
            <a:avLst/>
          </a:prstGeom>
        </p:spPr>
      </p:pic>
      <p:sp>
        <p:nvSpPr>
          <p:cNvPr id="10" name="TextBox 9">
            <a:extLst>
              <a:ext uri="{FF2B5EF4-FFF2-40B4-BE49-F238E27FC236}">
                <a16:creationId xmlns:a16="http://schemas.microsoft.com/office/drawing/2014/main" id="{219EC375-332F-470D-8467-FDCA509E79CD}"/>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Trigger</a:t>
            </a:r>
          </a:p>
        </p:txBody>
      </p:sp>
      <p:cxnSp>
        <p:nvCxnSpPr>
          <p:cNvPr id="12" name="Connector: Elbow 11">
            <a:extLst>
              <a:ext uri="{FF2B5EF4-FFF2-40B4-BE49-F238E27FC236}">
                <a16:creationId xmlns:a16="http://schemas.microsoft.com/office/drawing/2014/main" id="{2C7F4779-EEAF-44E1-B3A6-43A9BA09E444}"/>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C9BEA3-E630-46C8-AA4E-2050EFFDB2AE}"/>
              </a:ext>
            </a:extLst>
          </p:cNvPr>
          <p:cNvSpPr txBox="1"/>
          <p:nvPr/>
        </p:nvSpPr>
        <p:spPr>
          <a:xfrm>
            <a:off x="440267" y="1004340"/>
            <a:ext cx="9381066" cy="369332"/>
          </a:xfrm>
          <a:prstGeom prst="rect">
            <a:avLst/>
          </a:prstGeom>
          <a:noFill/>
        </p:spPr>
        <p:txBody>
          <a:bodyPr wrap="square" rtlCol="0">
            <a:spAutoFit/>
          </a:bodyPr>
          <a:lstStyle/>
          <a:p>
            <a:pPr lvl="1"/>
            <a:r>
              <a:rPr lang="en-US" b="1"/>
              <a:t> Run multiple different Glue jobs with DynamoDB – a non-relational database</a:t>
            </a:r>
          </a:p>
        </p:txBody>
      </p:sp>
    </p:spTree>
    <p:extLst>
      <p:ext uri="{BB962C8B-B14F-4D97-AF65-F5344CB8AC3E}">
        <p14:creationId xmlns:p14="http://schemas.microsoft.com/office/powerpoint/2010/main" val="4250973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A4961-0813-4C05-BAF7-E5489823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669" y="1712519"/>
            <a:ext cx="8042968" cy="4211553"/>
          </a:xfrm>
          <a:prstGeom prst="rect">
            <a:avLst/>
          </a:prstGeom>
        </p:spPr>
      </p:pic>
      <p:sp>
        <p:nvSpPr>
          <p:cNvPr id="6" name="Content Placeholder 2">
            <a:extLst>
              <a:ext uri="{FF2B5EF4-FFF2-40B4-BE49-F238E27FC236}">
                <a16:creationId xmlns:a16="http://schemas.microsoft.com/office/drawing/2014/main" id="{C5191800-B246-44EB-8902-D9B24580DBFA}"/>
              </a:ext>
            </a:extLst>
          </p:cNvPr>
          <p:cNvSpPr>
            <a:spLocks noGrp="1"/>
          </p:cNvSpPr>
          <p:nvPr>
            <p:ph idx="1"/>
          </p:nvPr>
        </p:nvSpPr>
        <p:spPr>
          <a:xfrm>
            <a:off x="407894" y="1669178"/>
            <a:ext cx="2427203" cy="4050792"/>
          </a:xfrm>
        </p:spPr>
        <p:txBody>
          <a:bodyPr>
            <a:normAutofit/>
          </a:bodyPr>
          <a:lstStyle/>
          <a:p>
            <a:pPr marL="285750" indent="-285750">
              <a:buFont typeface="Arial" panose="020B0604020202020204" pitchFamily="34" charset="0"/>
              <a:buChar char="•"/>
            </a:pPr>
            <a:r>
              <a:rPr lang="en-US" sz="2400"/>
              <a:t>The Lambda can look up the filename in the DynamoDB table to find which Glue job to run</a:t>
            </a:r>
          </a:p>
        </p:txBody>
      </p:sp>
      <p:cxnSp>
        <p:nvCxnSpPr>
          <p:cNvPr id="7" name="Straight Arrow Connector 6">
            <a:extLst>
              <a:ext uri="{FF2B5EF4-FFF2-40B4-BE49-F238E27FC236}">
                <a16:creationId xmlns:a16="http://schemas.microsoft.com/office/drawing/2014/main" id="{F9F765F7-33CD-4839-BA14-413FBA915AC0}"/>
              </a:ext>
            </a:extLst>
          </p:cNvPr>
          <p:cNvCxnSpPr>
            <a:cxnSpLocks/>
          </p:cNvCxnSpPr>
          <p:nvPr/>
        </p:nvCxnSpPr>
        <p:spPr>
          <a:xfrm flipH="1">
            <a:off x="6312688" y="1490870"/>
            <a:ext cx="1858075" cy="10965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BC31C5-5FDF-4B09-8570-C461D7AA402C}"/>
              </a:ext>
            </a:extLst>
          </p:cNvPr>
          <p:cNvCxnSpPr>
            <a:cxnSpLocks/>
          </p:cNvCxnSpPr>
          <p:nvPr/>
        </p:nvCxnSpPr>
        <p:spPr>
          <a:xfrm>
            <a:off x="9822094" y="1848183"/>
            <a:ext cx="327098" cy="11864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069938-E413-4D13-BB10-471563F7F291}"/>
              </a:ext>
            </a:extLst>
          </p:cNvPr>
          <p:cNvCxnSpPr>
            <a:cxnSpLocks/>
          </p:cNvCxnSpPr>
          <p:nvPr/>
        </p:nvCxnSpPr>
        <p:spPr>
          <a:xfrm flipV="1">
            <a:off x="10149192" y="4835434"/>
            <a:ext cx="448972" cy="10633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EA86C4-AF4E-4131-8F02-F0CF3319BF6A}"/>
              </a:ext>
            </a:extLst>
          </p:cNvPr>
          <p:cNvCxnSpPr>
            <a:cxnSpLocks/>
          </p:cNvCxnSpPr>
          <p:nvPr/>
        </p:nvCxnSpPr>
        <p:spPr>
          <a:xfrm flipV="1">
            <a:off x="2466245" y="4908211"/>
            <a:ext cx="1729409" cy="4820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E633FD-5BC2-49B4-BB30-8676ECE1C4E9}"/>
              </a:ext>
            </a:extLst>
          </p:cNvPr>
          <p:cNvSpPr txBox="1"/>
          <p:nvPr/>
        </p:nvSpPr>
        <p:spPr>
          <a:xfrm>
            <a:off x="8170763" y="647854"/>
            <a:ext cx="3302662" cy="1200329"/>
          </a:xfrm>
          <a:prstGeom prst="rect">
            <a:avLst/>
          </a:prstGeom>
          <a:noFill/>
        </p:spPr>
        <p:txBody>
          <a:bodyPr wrap="square" rtlCol="0">
            <a:spAutoFit/>
          </a:bodyPr>
          <a:lstStyle/>
          <a:p>
            <a:r>
              <a:rPr lang="en-US" sz="2400">
                <a:solidFill>
                  <a:srgbClr val="FF0000"/>
                </a:solidFill>
              </a:rPr>
              <a:t>Lambda receives an event from S3, which includes the ‘key’</a:t>
            </a:r>
          </a:p>
        </p:txBody>
      </p:sp>
      <p:sp>
        <p:nvSpPr>
          <p:cNvPr id="23" name="TextBox 22">
            <a:extLst>
              <a:ext uri="{FF2B5EF4-FFF2-40B4-BE49-F238E27FC236}">
                <a16:creationId xmlns:a16="http://schemas.microsoft.com/office/drawing/2014/main" id="{20EC230B-A525-47E2-8804-C177A3A45347}"/>
              </a:ext>
            </a:extLst>
          </p:cNvPr>
          <p:cNvSpPr txBox="1"/>
          <p:nvPr/>
        </p:nvSpPr>
        <p:spPr>
          <a:xfrm>
            <a:off x="5404207" y="5898826"/>
            <a:ext cx="5752486" cy="830997"/>
          </a:xfrm>
          <a:prstGeom prst="rect">
            <a:avLst/>
          </a:prstGeom>
          <a:noFill/>
        </p:spPr>
        <p:txBody>
          <a:bodyPr wrap="square" rtlCol="0">
            <a:spAutoFit/>
          </a:bodyPr>
          <a:lstStyle/>
          <a:p>
            <a:r>
              <a:rPr lang="en-US" sz="2400">
                <a:solidFill>
                  <a:srgbClr val="FF0000"/>
                </a:solidFill>
              </a:rPr>
              <a:t>We get the filename from the key, then search the DynamoDB table with it</a:t>
            </a:r>
          </a:p>
        </p:txBody>
      </p:sp>
      <p:sp>
        <p:nvSpPr>
          <p:cNvPr id="25" name="TextBox 24">
            <a:extLst>
              <a:ext uri="{FF2B5EF4-FFF2-40B4-BE49-F238E27FC236}">
                <a16:creationId xmlns:a16="http://schemas.microsoft.com/office/drawing/2014/main" id="{5DE324D8-FCB9-4CFA-AAA1-6CBB086D7A92}"/>
              </a:ext>
            </a:extLst>
          </p:cNvPr>
          <p:cNvSpPr txBox="1"/>
          <p:nvPr/>
        </p:nvSpPr>
        <p:spPr>
          <a:xfrm>
            <a:off x="380234" y="4744664"/>
            <a:ext cx="2427203" cy="1569660"/>
          </a:xfrm>
          <a:prstGeom prst="rect">
            <a:avLst/>
          </a:prstGeom>
          <a:noFill/>
        </p:spPr>
        <p:txBody>
          <a:bodyPr wrap="square" rtlCol="0">
            <a:spAutoFit/>
          </a:bodyPr>
          <a:lstStyle/>
          <a:p>
            <a:r>
              <a:rPr lang="en-US" sz="2400">
                <a:solidFill>
                  <a:srgbClr val="FF0000"/>
                </a:solidFill>
              </a:rPr>
              <a:t>This returns the Glue job associated with that file</a:t>
            </a:r>
          </a:p>
        </p:txBody>
      </p:sp>
      <p:sp>
        <p:nvSpPr>
          <p:cNvPr id="19" name="TextBox 18">
            <a:extLst>
              <a:ext uri="{FF2B5EF4-FFF2-40B4-BE49-F238E27FC236}">
                <a16:creationId xmlns:a16="http://schemas.microsoft.com/office/drawing/2014/main" id="{0AD6ACC5-105F-485D-9914-313A8897B726}"/>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Trigger</a:t>
            </a:r>
          </a:p>
        </p:txBody>
      </p:sp>
      <p:pic>
        <p:nvPicPr>
          <p:cNvPr id="20" name="Picture 19">
            <a:extLst>
              <a:ext uri="{FF2B5EF4-FFF2-40B4-BE49-F238E27FC236}">
                <a16:creationId xmlns:a16="http://schemas.microsoft.com/office/drawing/2014/main" id="{591A9928-2946-48D0-A7A4-BD02C67B4DB0}"/>
              </a:ext>
            </a:extLst>
          </p:cNvPr>
          <p:cNvPicPr>
            <a:picLocks noChangeAspect="1"/>
          </p:cNvPicPr>
          <p:nvPr/>
        </p:nvPicPr>
        <p:blipFill rotWithShape="1">
          <a:blip r:embed="rId4">
            <a:extLst>
              <a:ext uri="{28A0092B-C50C-407E-A947-70E740481C1C}">
                <a14:useLocalDpi xmlns:a14="http://schemas.microsoft.com/office/drawing/2010/main" val="0"/>
              </a:ext>
            </a:extLst>
          </a:blip>
          <a:srcRect l="17444" t="14612" r="16317" b="6758"/>
          <a:stretch/>
        </p:blipFill>
        <p:spPr>
          <a:xfrm>
            <a:off x="3322102" y="303167"/>
            <a:ext cx="1035307" cy="819308"/>
          </a:xfrm>
          <a:prstGeom prst="rect">
            <a:avLst/>
          </a:prstGeom>
        </p:spPr>
      </p:pic>
      <p:cxnSp>
        <p:nvCxnSpPr>
          <p:cNvPr id="21" name="Connector: Elbow 20">
            <a:extLst>
              <a:ext uri="{FF2B5EF4-FFF2-40B4-BE49-F238E27FC236}">
                <a16:creationId xmlns:a16="http://schemas.microsoft.com/office/drawing/2014/main" id="{B0D5D1E7-E6D4-4E5B-B1E3-A215F9BB755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5AC4B2-264B-4767-A977-8C14877DA2A8}"/>
              </a:ext>
            </a:extLst>
          </p:cNvPr>
          <p:cNvSpPr txBox="1"/>
          <p:nvPr/>
        </p:nvSpPr>
        <p:spPr>
          <a:xfrm>
            <a:off x="440267" y="1004340"/>
            <a:ext cx="9381066" cy="369332"/>
          </a:xfrm>
          <a:prstGeom prst="rect">
            <a:avLst/>
          </a:prstGeom>
          <a:noFill/>
        </p:spPr>
        <p:txBody>
          <a:bodyPr wrap="square" rtlCol="0">
            <a:spAutoFit/>
          </a:bodyPr>
          <a:lstStyle/>
          <a:p>
            <a:pPr lvl="1"/>
            <a:r>
              <a:rPr lang="en-US" b="1"/>
              <a:t>Automatically run Glue job using Lambda </a:t>
            </a:r>
          </a:p>
        </p:txBody>
      </p:sp>
    </p:spTree>
    <p:extLst>
      <p:ext uri="{BB962C8B-B14F-4D97-AF65-F5344CB8AC3E}">
        <p14:creationId xmlns:p14="http://schemas.microsoft.com/office/powerpoint/2010/main" val="281255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3" grpId="0"/>
      <p:bldP spid="23" grpId="1"/>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E7B477AE-1316-4A49-937D-F7596E75491B}"/>
              </a:ext>
            </a:extLst>
          </p:cNvPr>
          <p:cNvSpPr>
            <a:spLocks noGrp="1"/>
          </p:cNvSpPr>
          <p:nvPr>
            <p:ph idx="1"/>
          </p:nvPr>
        </p:nvSpPr>
        <p:spPr>
          <a:xfrm>
            <a:off x="987418" y="3860515"/>
            <a:ext cx="10217161" cy="1885529"/>
          </a:xfrm>
        </p:spPr>
        <p:txBody>
          <a:bodyPr/>
          <a:lstStyle/>
          <a:p>
            <a:r>
              <a:rPr lang="en-US" sz="2400"/>
              <a:t>If you made the lambda from the previous slides, you would get an </a:t>
            </a:r>
            <a:r>
              <a:rPr lang="en-US" sz="2400" err="1"/>
              <a:t>AccessDeniedException</a:t>
            </a:r>
            <a:endParaRPr lang="en-US" sz="2400"/>
          </a:p>
          <a:p>
            <a:r>
              <a:rPr lang="en-US" sz="2400"/>
              <a:t>We need to add permission to the Lambda’s IAM Role to access DynamoDB and Glue</a:t>
            </a:r>
          </a:p>
        </p:txBody>
      </p:sp>
      <p:pic>
        <p:nvPicPr>
          <p:cNvPr id="10" name="Picture 9" descr="IAM.png">
            <a:extLst>
              <a:ext uri="{FF2B5EF4-FFF2-40B4-BE49-F238E27FC236}">
                <a16:creationId xmlns:a16="http://schemas.microsoft.com/office/drawing/2014/main" id="{9782E8D7-AD52-47C3-B2AA-F8BD35261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602" y="298588"/>
            <a:ext cx="627319" cy="627319"/>
          </a:xfrm>
          <a:prstGeom prst="rect">
            <a:avLst/>
          </a:prstGeom>
          <a:solidFill>
            <a:schemeClr val="bg1"/>
          </a:solidFill>
        </p:spPr>
      </p:pic>
      <p:pic>
        <p:nvPicPr>
          <p:cNvPr id="6" name="Picture 5">
            <a:extLst>
              <a:ext uri="{FF2B5EF4-FFF2-40B4-BE49-F238E27FC236}">
                <a16:creationId xmlns:a16="http://schemas.microsoft.com/office/drawing/2014/main" id="{83BBC547-1230-48D5-90A8-A25C479ED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3" y="1421603"/>
            <a:ext cx="11185309" cy="2091909"/>
          </a:xfrm>
          <a:prstGeom prst="rect">
            <a:avLst/>
          </a:prstGeom>
        </p:spPr>
      </p:pic>
      <p:sp>
        <p:nvSpPr>
          <p:cNvPr id="16" name="TextBox 15">
            <a:extLst>
              <a:ext uri="{FF2B5EF4-FFF2-40B4-BE49-F238E27FC236}">
                <a16:creationId xmlns:a16="http://schemas.microsoft.com/office/drawing/2014/main" id="{180682E5-E474-425F-87C7-241278EFA8EA}"/>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Trigger</a:t>
            </a:r>
          </a:p>
        </p:txBody>
      </p:sp>
      <p:cxnSp>
        <p:nvCxnSpPr>
          <p:cNvPr id="18" name="Connector: Elbow 17">
            <a:extLst>
              <a:ext uri="{FF2B5EF4-FFF2-40B4-BE49-F238E27FC236}">
                <a16:creationId xmlns:a16="http://schemas.microsoft.com/office/drawing/2014/main" id="{5E962DB3-0169-4AF4-BBB4-643CA0673A7B}"/>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128A3D-CF9E-4AD7-A6FA-E5433FA3329C}"/>
              </a:ext>
            </a:extLst>
          </p:cNvPr>
          <p:cNvSpPr txBox="1"/>
          <p:nvPr/>
        </p:nvSpPr>
        <p:spPr>
          <a:xfrm>
            <a:off x="440267" y="1004340"/>
            <a:ext cx="9381066" cy="369332"/>
          </a:xfrm>
          <a:prstGeom prst="rect">
            <a:avLst/>
          </a:prstGeom>
          <a:noFill/>
        </p:spPr>
        <p:txBody>
          <a:bodyPr wrap="square" rtlCol="0">
            <a:spAutoFit/>
          </a:bodyPr>
          <a:lstStyle/>
          <a:p>
            <a:pPr lvl="1"/>
            <a:r>
              <a:rPr lang="en-US" b="1"/>
              <a:t>IAM Roles determine how a resource can interact with other services</a:t>
            </a:r>
          </a:p>
        </p:txBody>
      </p:sp>
    </p:spTree>
    <p:extLst>
      <p:ext uri="{BB962C8B-B14F-4D97-AF65-F5344CB8AC3E}">
        <p14:creationId xmlns:p14="http://schemas.microsoft.com/office/powerpoint/2010/main" val="870846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223DF6B-E104-4527-84CE-A2D56E1B194C}"/>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Glue Trigger</a:t>
            </a:r>
          </a:p>
        </p:txBody>
      </p:sp>
      <p:pic>
        <p:nvPicPr>
          <p:cNvPr id="7" name="Picture 6">
            <a:extLst>
              <a:ext uri="{FF2B5EF4-FFF2-40B4-BE49-F238E27FC236}">
                <a16:creationId xmlns:a16="http://schemas.microsoft.com/office/drawing/2014/main" id="{4C3DA95D-DF33-4C0B-9B9F-EE972B36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783" y="1448081"/>
            <a:ext cx="8546598" cy="1817847"/>
          </a:xfrm>
          <a:prstGeom prst="rect">
            <a:avLst/>
          </a:prstGeom>
        </p:spPr>
      </p:pic>
      <p:pic>
        <p:nvPicPr>
          <p:cNvPr id="8" name="Content Placeholder 5">
            <a:extLst>
              <a:ext uri="{FF2B5EF4-FFF2-40B4-BE49-F238E27FC236}">
                <a16:creationId xmlns:a16="http://schemas.microsoft.com/office/drawing/2014/main" id="{B6AD230D-9F11-4581-B384-441E16A1D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437" y="3497801"/>
            <a:ext cx="4622800" cy="2643880"/>
          </a:xfrm>
          <a:prstGeom prst="rect">
            <a:avLst/>
          </a:prstGeom>
        </p:spPr>
      </p:pic>
      <p:pic>
        <p:nvPicPr>
          <p:cNvPr id="9" name="Picture 8">
            <a:extLst>
              <a:ext uri="{FF2B5EF4-FFF2-40B4-BE49-F238E27FC236}">
                <a16:creationId xmlns:a16="http://schemas.microsoft.com/office/drawing/2014/main" id="{60E3D064-0BEB-4F72-AE88-E66FF67ED236}"/>
              </a:ext>
            </a:extLst>
          </p:cNvPr>
          <p:cNvPicPr>
            <a:picLocks noChangeAspect="1"/>
          </p:cNvPicPr>
          <p:nvPr/>
        </p:nvPicPr>
        <p:blipFill rotWithShape="1">
          <a:blip r:embed="rId5">
            <a:extLst>
              <a:ext uri="{28A0092B-C50C-407E-A947-70E740481C1C}">
                <a14:useLocalDpi xmlns:a14="http://schemas.microsoft.com/office/drawing/2010/main" val="0"/>
              </a:ext>
            </a:extLst>
          </a:blip>
          <a:srcRect b="8079"/>
          <a:stretch/>
        </p:blipFill>
        <p:spPr>
          <a:xfrm>
            <a:off x="6244082" y="3428999"/>
            <a:ext cx="4714873" cy="3263697"/>
          </a:xfrm>
          <a:prstGeom prst="rect">
            <a:avLst/>
          </a:prstGeom>
        </p:spPr>
      </p:pic>
      <p:cxnSp>
        <p:nvCxnSpPr>
          <p:cNvPr id="11" name="Straight Arrow Connector 10">
            <a:extLst>
              <a:ext uri="{FF2B5EF4-FFF2-40B4-BE49-F238E27FC236}">
                <a16:creationId xmlns:a16="http://schemas.microsoft.com/office/drawing/2014/main" id="{9CA53DC8-3A49-4B26-A55E-3DC43A3F9EFE}"/>
              </a:ext>
            </a:extLst>
          </p:cNvPr>
          <p:cNvCxnSpPr>
            <a:cxnSpLocks/>
          </p:cNvCxnSpPr>
          <p:nvPr/>
        </p:nvCxnSpPr>
        <p:spPr>
          <a:xfrm>
            <a:off x="1132170" y="1509814"/>
            <a:ext cx="1117254" cy="703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89519F-DB1F-40E2-9688-50982687F08C}"/>
              </a:ext>
            </a:extLst>
          </p:cNvPr>
          <p:cNvCxnSpPr>
            <a:cxnSpLocks/>
          </p:cNvCxnSpPr>
          <p:nvPr/>
        </p:nvCxnSpPr>
        <p:spPr>
          <a:xfrm>
            <a:off x="440267" y="3999910"/>
            <a:ext cx="880788" cy="1290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DD94CF-46D1-4620-8FCB-535B340D20CA}"/>
              </a:ext>
            </a:extLst>
          </p:cNvPr>
          <p:cNvCxnSpPr>
            <a:cxnSpLocks/>
          </p:cNvCxnSpPr>
          <p:nvPr/>
        </p:nvCxnSpPr>
        <p:spPr>
          <a:xfrm flipH="1">
            <a:off x="9619488" y="1381755"/>
            <a:ext cx="1339467" cy="8310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37104D-14EC-40DF-8B2F-9157FB6C6B97}"/>
              </a:ext>
            </a:extLst>
          </p:cNvPr>
          <p:cNvCxnSpPr>
            <a:cxnSpLocks/>
          </p:cNvCxnSpPr>
          <p:nvPr/>
        </p:nvCxnSpPr>
        <p:spPr>
          <a:xfrm flipH="1">
            <a:off x="9851694" y="4656414"/>
            <a:ext cx="1616106" cy="16396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IAM.png">
            <a:extLst>
              <a:ext uri="{FF2B5EF4-FFF2-40B4-BE49-F238E27FC236}">
                <a16:creationId xmlns:a16="http://schemas.microsoft.com/office/drawing/2014/main" id="{AB46B26F-ECBF-4BB7-989C-058CD875B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3602" y="298588"/>
            <a:ext cx="627319" cy="627319"/>
          </a:xfrm>
          <a:prstGeom prst="rect">
            <a:avLst/>
          </a:prstGeom>
          <a:solidFill>
            <a:schemeClr val="bg1"/>
          </a:solidFill>
        </p:spPr>
      </p:pic>
      <p:cxnSp>
        <p:nvCxnSpPr>
          <p:cNvPr id="22" name="Connector: Elbow 21">
            <a:extLst>
              <a:ext uri="{FF2B5EF4-FFF2-40B4-BE49-F238E27FC236}">
                <a16:creationId xmlns:a16="http://schemas.microsoft.com/office/drawing/2014/main" id="{19CABB97-CB0D-4DF7-8B92-16905369CD72}"/>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2B0160-6C5E-457F-ACC7-F4244D0D2C11}"/>
              </a:ext>
            </a:extLst>
          </p:cNvPr>
          <p:cNvSpPr txBox="1"/>
          <p:nvPr/>
        </p:nvSpPr>
        <p:spPr>
          <a:xfrm>
            <a:off x="440267" y="1004340"/>
            <a:ext cx="9381066" cy="369332"/>
          </a:xfrm>
          <a:prstGeom prst="rect">
            <a:avLst/>
          </a:prstGeom>
          <a:noFill/>
        </p:spPr>
        <p:txBody>
          <a:bodyPr wrap="square" rtlCol="0">
            <a:spAutoFit/>
          </a:bodyPr>
          <a:lstStyle/>
          <a:p>
            <a:pPr lvl="1"/>
            <a:r>
              <a:rPr lang="en-US" b="1"/>
              <a:t>IAM Roles determine how a resource can interact with other services</a:t>
            </a:r>
          </a:p>
        </p:txBody>
      </p:sp>
    </p:spTree>
    <p:extLst>
      <p:ext uri="{BB962C8B-B14F-4D97-AF65-F5344CB8AC3E}">
        <p14:creationId xmlns:p14="http://schemas.microsoft.com/office/powerpoint/2010/main" val="54786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DCF59B-DD82-4CF4-9C51-E5F2F3CB99E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CLOUDFORMATION</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a:t>Template used build the infrastructure for AWS resources</a:t>
            </a:r>
          </a:p>
          <a:p>
            <a:r>
              <a:rPr lang="en-US" sz="2400"/>
              <a:t>Use Case:</a:t>
            </a:r>
          </a:p>
          <a:p>
            <a:pPr lvl="1"/>
            <a:r>
              <a:rPr lang="en-US" sz="2400"/>
              <a:t>Build Glue job through Cloud Formation vs Glue console</a:t>
            </a:r>
          </a:p>
          <a:p>
            <a:pPr lvl="1"/>
            <a:r>
              <a:rPr lang="en-US" sz="2400"/>
              <a:t>Advantages</a:t>
            </a:r>
          </a:p>
          <a:p>
            <a:pPr lvl="2"/>
            <a:r>
              <a:rPr lang="en-US" sz="2400"/>
              <a:t>Easy to modify</a:t>
            </a:r>
          </a:p>
          <a:p>
            <a:pPr lvl="2"/>
            <a:r>
              <a:rPr lang="en-US" sz="2400"/>
              <a:t>Easy to create multiple Glue jobs with similar patterns</a:t>
            </a:r>
          </a:p>
          <a:p>
            <a:pPr lvl="2"/>
            <a:r>
              <a:rPr lang="en-US" sz="2400"/>
              <a:t>Easy to delete multiple related resources at once</a:t>
            </a:r>
          </a:p>
          <a:p>
            <a:pPr lvl="2"/>
            <a:r>
              <a:rPr lang="en-US" sz="2400"/>
              <a:t>Easy to deploy to a different account</a:t>
            </a:r>
          </a:p>
          <a:p>
            <a:pPr lvl="4"/>
            <a:endParaRPr lang="en-US"/>
          </a:p>
        </p:txBody>
      </p:sp>
      <p:pic>
        <p:nvPicPr>
          <p:cNvPr id="4" name="Picture 3" descr="CloudFormation.png">
            <a:extLst>
              <a:ext uri="{FF2B5EF4-FFF2-40B4-BE49-F238E27FC236}">
                <a16:creationId xmlns:a16="http://schemas.microsoft.com/office/drawing/2014/main" id="{88DC6007-D91B-433D-B6E5-AFD66E482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56" y="355259"/>
            <a:ext cx="661082" cy="661082"/>
          </a:xfrm>
          <a:prstGeom prst="rect">
            <a:avLst/>
          </a:prstGeom>
        </p:spPr>
      </p:pic>
      <p:cxnSp>
        <p:nvCxnSpPr>
          <p:cNvPr id="9" name="Connector: Elbow 8">
            <a:extLst>
              <a:ext uri="{FF2B5EF4-FFF2-40B4-BE49-F238E27FC236}">
                <a16:creationId xmlns:a16="http://schemas.microsoft.com/office/drawing/2014/main" id="{925D948C-841A-43E0-A742-E4F2FB8E770B}"/>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BF388B-80A9-4FDE-8972-BB26C21BD283}"/>
              </a:ext>
            </a:extLst>
          </p:cNvPr>
          <p:cNvSpPr txBox="1"/>
          <p:nvPr/>
        </p:nvSpPr>
        <p:spPr>
          <a:xfrm>
            <a:off x="440267" y="1004340"/>
            <a:ext cx="9381066" cy="369332"/>
          </a:xfrm>
          <a:prstGeom prst="rect">
            <a:avLst/>
          </a:prstGeom>
          <a:noFill/>
        </p:spPr>
        <p:txBody>
          <a:bodyPr wrap="square" rtlCol="0">
            <a:spAutoFit/>
          </a:bodyPr>
          <a:lstStyle/>
          <a:p>
            <a:pPr lvl="1"/>
            <a:r>
              <a:rPr lang="en-US" b="1"/>
              <a:t>Templates </a:t>
            </a:r>
          </a:p>
        </p:txBody>
      </p:sp>
    </p:spTree>
    <p:extLst>
      <p:ext uri="{BB962C8B-B14F-4D97-AF65-F5344CB8AC3E}">
        <p14:creationId xmlns:p14="http://schemas.microsoft.com/office/powerpoint/2010/main" val="287429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89515-D2A3-476F-9066-39131E009C09}"/>
              </a:ext>
            </a:extLst>
          </p:cNvPr>
          <p:cNvSpPr>
            <a:spLocks noGrp="1"/>
          </p:cNvSpPr>
          <p:nvPr>
            <p:ph idx="1"/>
          </p:nvPr>
        </p:nvSpPr>
        <p:spPr>
          <a:xfrm>
            <a:off x="725464" y="1403603"/>
            <a:ext cx="10058400" cy="5215150"/>
          </a:xfrm>
        </p:spPr>
        <p:txBody>
          <a:bodyPr>
            <a:normAutofit fontScale="92500" lnSpcReduction="20000"/>
          </a:bodyPr>
          <a:lstStyle/>
          <a:p>
            <a:pPr marL="0" indent="0">
              <a:buNone/>
            </a:pPr>
            <a:r>
              <a:rPr lang="en-US" sz="2400"/>
              <a:t>Original Data File</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pPr marL="0" indent="0">
              <a:buNone/>
            </a:pPr>
            <a:r>
              <a:rPr lang="en-US" sz="2400"/>
              <a:t>Example Business Requirements: </a:t>
            </a:r>
          </a:p>
          <a:p>
            <a:r>
              <a:rPr lang="en-US" sz="2400"/>
              <a:t>Remove the Year from Quarter</a:t>
            </a:r>
          </a:p>
          <a:p>
            <a:r>
              <a:rPr lang="en-US" sz="2400"/>
              <a:t>Add a profit column from revenue * gross margin columns</a:t>
            </a:r>
          </a:p>
          <a:p>
            <a:r>
              <a:rPr lang="en-US" sz="2400"/>
              <a:t>Add a current date column</a:t>
            </a:r>
          </a:p>
        </p:txBody>
      </p:sp>
      <p:sp>
        <p:nvSpPr>
          <p:cNvPr id="4" name="TextBox 3">
            <a:extLst>
              <a:ext uri="{FF2B5EF4-FFF2-40B4-BE49-F238E27FC236}">
                <a16:creationId xmlns:a16="http://schemas.microsoft.com/office/drawing/2014/main" id="{9783DA84-7BB6-49C5-AF05-B4E0B330EED5}"/>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ETL</a:t>
            </a:r>
          </a:p>
        </p:txBody>
      </p:sp>
      <p:pic>
        <p:nvPicPr>
          <p:cNvPr id="2" name="Picture 1">
            <a:extLst>
              <a:ext uri="{FF2B5EF4-FFF2-40B4-BE49-F238E27FC236}">
                <a16:creationId xmlns:a16="http://schemas.microsoft.com/office/drawing/2014/main" id="{8A2E90FF-1A81-4673-B1D9-1D509E5DE099}"/>
              </a:ext>
            </a:extLst>
          </p:cNvPr>
          <p:cNvPicPr>
            <a:picLocks noChangeAspect="1"/>
          </p:cNvPicPr>
          <p:nvPr/>
        </p:nvPicPr>
        <p:blipFill>
          <a:blip r:embed="rId3"/>
          <a:stretch>
            <a:fillRect/>
          </a:stretch>
        </p:blipFill>
        <p:spPr>
          <a:xfrm>
            <a:off x="425753" y="1740583"/>
            <a:ext cx="11287125" cy="3057525"/>
          </a:xfrm>
          <a:prstGeom prst="rect">
            <a:avLst/>
          </a:prstGeom>
        </p:spPr>
      </p:pic>
      <p:sp>
        <p:nvSpPr>
          <p:cNvPr id="9" name="Rectangle 8">
            <a:extLst>
              <a:ext uri="{FF2B5EF4-FFF2-40B4-BE49-F238E27FC236}">
                <a16:creationId xmlns:a16="http://schemas.microsoft.com/office/drawing/2014/main" id="{2387E48B-20DC-420C-B09B-4DE0EDC24971}"/>
              </a:ext>
            </a:extLst>
          </p:cNvPr>
          <p:cNvSpPr/>
          <p:nvPr/>
        </p:nvSpPr>
        <p:spPr>
          <a:xfrm>
            <a:off x="8485632" y="1740583"/>
            <a:ext cx="1077507" cy="30575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08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962903-75FA-4910-9F98-77ED01DCC39F}"/>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CLOUDFORMATION</a:t>
            </a:r>
          </a:p>
        </p:txBody>
      </p:sp>
      <p:pic>
        <p:nvPicPr>
          <p:cNvPr id="9" name="Picture 8" descr="CloudFormation.png">
            <a:extLst>
              <a:ext uri="{FF2B5EF4-FFF2-40B4-BE49-F238E27FC236}">
                <a16:creationId xmlns:a16="http://schemas.microsoft.com/office/drawing/2014/main" id="{334F2033-7F56-48FE-97E9-316DFAA8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56" y="355259"/>
            <a:ext cx="661082" cy="661082"/>
          </a:xfrm>
          <a:prstGeom prst="rect">
            <a:avLst/>
          </a:prstGeom>
        </p:spPr>
      </p:pic>
      <p:cxnSp>
        <p:nvCxnSpPr>
          <p:cNvPr id="10" name="Connector: Elbow 9">
            <a:extLst>
              <a:ext uri="{FF2B5EF4-FFF2-40B4-BE49-F238E27FC236}">
                <a16:creationId xmlns:a16="http://schemas.microsoft.com/office/drawing/2014/main" id="{3C09F222-9372-462F-AA59-61E4C35E7401}"/>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58B8AC-868B-40AC-9F6F-5251A073AB90}"/>
              </a:ext>
            </a:extLst>
          </p:cNvPr>
          <p:cNvSpPr txBox="1"/>
          <p:nvPr/>
        </p:nvSpPr>
        <p:spPr>
          <a:xfrm>
            <a:off x="440267" y="1079951"/>
            <a:ext cx="9381066" cy="369332"/>
          </a:xfrm>
          <a:prstGeom prst="rect">
            <a:avLst/>
          </a:prstGeom>
          <a:noFill/>
        </p:spPr>
        <p:txBody>
          <a:bodyPr wrap="square" rtlCol="0">
            <a:spAutoFit/>
          </a:bodyPr>
          <a:lstStyle/>
          <a:p>
            <a:pPr lvl="1"/>
            <a:r>
              <a:rPr lang="en-US" b="1"/>
              <a:t>Templates </a:t>
            </a:r>
          </a:p>
        </p:txBody>
      </p:sp>
      <p:sp>
        <p:nvSpPr>
          <p:cNvPr id="2" name="Rectangle 1">
            <a:extLst>
              <a:ext uri="{FF2B5EF4-FFF2-40B4-BE49-F238E27FC236}">
                <a16:creationId xmlns:a16="http://schemas.microsoft.com/office/drawing/2014/main" id="{1C735D12-8766-432E-9E3C-409E30E464C9}"/>
              </a:ext>
            </a:extLst>
          </p:cNvPr>
          <p:cNvSpPr/>
          <p:nvPr/>
        </p:nvSpPr>
        <p:spPr>
          <a:xfrm>
            <a:off x="5924550" y="1215435"/>
            <a:ext cx="5224648" cy="4401205"/>
          </a:xfrm>
          <a:prstGeom prst="rect">
            <a:avLst/>
          </a:prstGeom>
        </p:spPr>
        <p:txBody>
          <a:bodyPr wrap="square">
            <a:spAutoFit/>
          </a:bodyPr>
          <a:lstStyle/>
          <a:p>
            <a:r>
              <a:rPr lang="en-US" sz="1400"/>
              <a:t>Resources: </a:t>
            </a:r>
            <a:br>
              <a:rPr lang="en-US" sz="1400"/>
            </a:br>
            <a:r>
              <a:rPr lang="en-US" sz="1400"/>
              <a:t>  </a:t>
            </a:r>
            <a:r>
              <a:rPr lang="en-US" sz="1400" err="1"/>
              <a:t>MyJob</a:t>
            </a:r>
            <a:r>
              <a:rPr lang="en-US" sz="1400"/>
              <a:t>:</a:t>
            </a:r>
          </a:p>
          <a:p>
            <a:r>
              <a:rPr lang="en-US" sz="1400"/>
              <a:t>    Type: AWS::Glue::Job</a:t>
            </a:r>
          </a:p>
          <a:p>
            <a:r>
              <a:rPr lang="en-US" sz="1400"/>
              <a:t>    Properties:</a:t>
            </a:r>
          </a:p>
          <a:p>
            <a:r>
              <a:rPr lang="en-US" sz="1400"/>
              <a:t>      Command:</a:t>
            </a:r>
          </a:p>
          <a:p>
            <a:r>
              <a:rPr lang="en-US" sz="1400"/>
              <a:t>        Name: </a:t>
            </a:r>
            <a:r>
              <a:rPr lang="en-US" sz="1400" err="1"/>
              <a:t>glueetl</a:t>
            </a:r>
            <a:endParaRPr lang="en-US" sz="1400"/>
          </a:p>
          <a:p>
            <a:r>
              <a:rPr lang="en-US" sz="1400"/>
              <a:t>      </a:t>
            </a:r>
            <a:r>
              <a:rPr lang="en-US" sz="1400" err="1"/>
              <a:t>ScriptLocation</a:t>
            </a:r>
            <a:r>
              <a:rPr lang="en-US" sz="1400"/>
              <a:t>: !Ref </a:t>
            </a:r>
            <a:r>
              <a:rPr lang="en-US" sz="1400" err="1"/>
              <a:t>ScriptLocation</a:t>
            </a:r>
            <a:endParaRPr lang="en-US" sz="1400"/>
          </a:p>
          <a:p>
            <a:r>
              <a:rPr lang="en-US" sz="1400"/>
              <a:t>      </a:t>
            </a:r>
            <a:r>
              <a:rPr lang="en-US" sz="1400" err="1"/>
              <a:t>AllocatedCapacity</a:t>
            </a:r>
            <a:r>
              <a:rPr lang="en-US" sz="1400"/>
              <a:t>: 2</a:t>
            </a:r>
          </a:p>
          <a:p>
            <a:r>
              <a:rPr lang="en-US" sz="1400"/>
              <a:t>      </a:t>
            </a:r>
            <a:r>
              <a:rPr lang="en-US" sz="1400" err="1"/>
              <a:t>DefaultArguments</a:t>
            </a:r>
            <a:r>
              <a:rPr lang="en-US" sz="1400"/>
              <a:t>:</a:t>
            </a:r>
          </a:p>
          <a:p>
            <a:r>
              <a:rPr lang="en-US" sz="1400"/>
              <a:t>        "--REDSHIFT_DB_NAME": !Ref </a:t>
            </a:r>
            <a:r>
              <a:rPr lang="en-US" sz="1400" err="1"/>
              <a:t>RedshiftDBName</a:t>
            </a:r>
            <a:endParaRPr lang="en-US" sz="1400"/>
          </a:p>
          <a:p>
            <a:r>
              <a:rPr lang="en-US" sz="1400"/>
              <a:t>	"--SCHEMA_NAME": !Ref </a:t>
            </a:r>
            <a:r>
              <a:rPr lang="en-US" sz="1400" err="1"/>
              <a:t>SchemaName</a:t>
            </a:r>
            <a:endParaRPr lang="en-US" sz="1400"/>
          </a:p>
          <a:p>
            <a:r>
              <a:rPr lang="en-US" sz="1400"/>
              <a:t>	"--REDSHIFT_TABLE_NAME": !Ref </a:t>
            </a:r>
            <a:r>
              <a:rPr lang="en-US" sz="1400" err="1"/>
              <a:t>RedshiftTableName</a:t>
            </a:r>
            <a:r>
              <a:rPr lang="en-US" sz="1400"/>
              <a:t> </a:t>
            </a:r>
          </a:p>
          <a:p>
            <a:r>
              <a:rPr lang="en-US" sz="1400"/>
              <a:t>	"--GLUE_TABLE_NAME": !Ref </a:t>
            </a:r>
            <a:r>
              <a:rPr lang="en-US" sz="1400" err="1"/>
              <a:t>GlueTableName</a:t>
            </a:r>
            <a:endParaRPr lang="en-US" sz="1400"/>
          </a:p>
          <a:p>
            <a:r>
              <a:rPr lang="en-US" sz="1400"/>
              <a:t>	"--CONNECTION_NAME": !Ref </a:t>
            </a:r>
            <a:r>
              <a:rPr lang="en-US" sz="1400" err="1"/>
              <a:t>GlueConnectionName</a:t>
            </a:r>
            <a:endParaRPr lang="en-US" sz="1400"/>
          </a:p>
          <a:p>
            <a:r>
              <a:rPr lang="en-US" sz="1400"/>
              <a:t>	"--GLUE_DB_NAME": !Ref </a:t>
            </a:r>
            <a:r>
              <a:rPr lang="en-US" sz="1400" err="1"/>
              <a:t>GlueDatabaseName</a:t>
            </a:r>
            <a:endParaRPr lang="en-US" sz="1400"/>
          </a:p>
          <a:p>
            <a:r>
              <a:rPr lang="en-US" sz="1400"/>
              <a:t>      </a:t>
            </a:r>
            <a:r>
              <a:rPr lang="en-US" sz="1400" err="1"/>
              <a:t>ExecutionProperty</a:t>
            </a:r>
            <a:r>
              <a:rPr lang="en-US" sz="1400"/>
              <a:t>:</a:t>
            </a:r>
          </a:p>
          <a:p>
            <a:r>
              <a:rPr lang="en-US" sz="1400"/>
              <a:t>	</a:t>
            </a:r>
            <a:r>
              <a:rPr lang="en-US" sz="1400" err="1"/>
              <a:t>MaxConcurrentRuns</a:t>
            </a:r>
            <a:r>
              <a:rPr lang="en-US" sz="1400"/>
              <a:t>: 2</a:t>
            </a:r>
          </a:p>
          <a:p>
            <a:r>
              <a:rPr lang="en-US" sz="1400"/>
              <a:t>      Connections: !Ref </a:t>
            </a:r>
            <a:r>
              <a:rPr lang="en-US" sz="1400" err="1"/>
              <a:t>GlueConnectionName</a:t>
            </a:r>
            <a:endParaRPr lang="en-US" sz="1400"/>
          </a:p>
          <a:p>
            <a:r>
              <a:rPr lang="en-US" sz="1400"/>
              <a:t>      </a:t>
            </a:r>
            <a:r>
              <a:rPr lang="en-US" sz="1400" err="1"/>
              <a:t>MaxRetries</a:t>
            </a:r>
            <a:r>
              <a:rPr lang="en-US" sz="1400"/>
              <a:t>: 0</a:t>
            </a:r>
          </a:p>
          <a:p>
            <a:r>
              <a:rPr lang="en-US" sz="1400"/>
              <a:t>      Name: !Ref </a:t>
            </a:r>
            <a:r>
              <a:rPr lang="en-US" sz="1400" err="1"/>
              <a:t>GlueJobName</a:t>
            </a:r>
            <a:endParaRPr lang="en-US"/>
          </a:p>
        </p:txBody>
      </p:sp>
      <p:cxnSp>
        <p:nvCxnSpPr>
          <p:cNvPr id="3" name="Straight Arrow Connector 2">
            <a:extLst>
              <a:ext uri="{FF2B5EF4-FFF2-40B4-BE49-F238E27FC236}">
                <a16:creationId xmlns:a16="http://schemas.microsoft.com/office/drawing/2014/main" id="{7E40862A-4115-47F5-ACC4-255BA3B82665}"/>
              </a:ext>
            </a:extLst>
          </p:cNvPr>
          <p:cNvCxnSpPr>
            <a:cxnSpLocks/>
          </p:cNvCxnSpPr>
          <p:nvPr/>
        </p:nvCxnSpPr>
        <p:spPr>
          <a:xfrm flipV="1">
            <a:off x="4355224" y="1800956"/>
            <a:ext cx="1735091" cy="2752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87D3E5C-58EB-4FB3-B1F3-6726C49ABC27}"/>
              </a:ext>
            </a:extLst>
          </p:cNvPr>
          <p:cNvCxnSpPr>
            <a:cxnSpLocks/>
          </p:cNvCxnSpPr>
          <p:nvPr/>
        </p:nvCxnSpPr>
        <p:spPr>
          <a:xfrm>
            <a:off x="3912440" y="3466300"/>
            <a:ext cx="2455902" cy="3117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DDAA13D-A1C1-42FC-97B5-1730B00010FC}"/>
              </a:ext>
            </a:extLst>
          </p:cNvPr>
          <p:cNvCxnSpPr>
            <a:cxnSpLocks/>
          </p:cNvCxnSpPr>
          <p:nvPr/>
        </p:nvCxnSpPr>
        <p:spPr>
          <a:xfrm flipH="1" flipV="1">
            <a:off x="7006774" y="5549174"/>
            <a:ext cx="406746" cy="923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962903-75FA-4910-9F98-77ED01DCC39F}"/>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CLOUDFORMATION</a:t>
            </a:r>
          </a:p>
        </p:txBody>
      </p:sp>
      <p:pic>
        <p:nvPicPr>
          <p:cNvPr id="9" name="Picture 8" descr="CloudFormation.png">
            <a:extLst>
              <a:ext uri="{FF2B5EF4-FFF2-40B4-BE49-F238E27FC236}">
                <a16:creationId xmlns:a16="http://schemas.microsoft.com/office/drawing/2014/main" id="{334F2033-7F56-48FE-97E9-316DFAA8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56" y="355259"/>
            <a:ext cx="661082" cy="661082"/>
          </a:xfrm>
          <a:prstGeom prst="rect">
            <a:avLst/>
          </a:prstGeom>
        </p:spPr>
      </p:pic>
      <p:cxnSp>
        <p:nvCxnSpPr>
          <p:cNvPr id="10" name="Connector: Elbow 9">
            <a:extLst>
              <a:ext uri="{FF2B5EF4-FFF2-40B4-BE49-F238E27FC236}">
                <a16:creationId xmlns:a16="http://schemas.microsoft.com/office/drawing/2014/main" id="{3C09F222-9372-462F-AA59-61E4C35E7401}"/>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58B8AC-868B-40AC-9F6F-5251A073AB90}"/>
              </a:ext>
            </a:extLst>
          </p:cNvPr>
          <p:cNvSpPr txBox="1"/>
          <p:nvPr/>
        </p:nvSpPr>
        <p:spPr>
          <a:xfrm>
            <a:off x="440267" y="1005207"/>
            <a:ext cx="9381066" cy="369332"/>
          </a:xfrm>
          <a:prstGeom prst="rect">
            <a:avLst/>
          </a:prstGeom>
          <a:noFill/>
        </p:spPr>
        <p:txBody>
          <a:bodyPr wrap="square" rtlCol="0">
            <a:spAutoFit/>
          </a:bodyPr>
          <a:lstStyle/>
          <a:p>
            <a:pPr lvl="1"/>
            <a:r>
              <a:rPr lang="en-US" b="1"/>
              <a:t>Templates </a:t>
            </a:r>
          </a:p>
        </p:txBody>
      </p:sp>
      <p:sp>
        <p:nvSpPr>
          <p:cNvPr id="2" name="Rectangle 1">
            <a:extLst>
              <a:ext uri="{FF2B5EF4-FFF2-40B4-BE49-F238E27FC236}">
                <a16:creationId xmlns:a16="http://schemas.microsoft.com/office/drawing/2014/main" id="{1C735D12-8766-432E-9E3C-409E30E464C9}"/>
              </a:ext>
            </a:extLst>
          </p:cNvPr>
          <p:cNvSpPr/>
          <p:nvPr/>
        </p:nvSpPr>
        <p:spPr>
          <a:xfrm>
            <a:off x="5935085" y="456247"/>
            <a:ext cx="4407399" cy="6186309"/>
          </a:xfrm>
          <a:prstGeom prst="rect">
            <a:avLst/>
          </a:prstGeom>
        </p:spPr>
        <p:txBody>
          <a:bodyPr wrap="square" anchor="t">
            <a:spAutoFit/>
          </a:bodyPr>
          <a:lstStyle/>
          <a:p>
            <a:r>
              <a:rPr lang="en-US" sz="1400" err="1"/>
              <a:t>AWSTemplateFormatVersion</a:t>
            </a:r>
            <a:r>
              <a:rPr lang="en-US" sz="1400"/>
              <a:t>: "2010-09-09“</a:t>
            </a:r>
          </a:p>
          <a:p>
            <a:br>
              <a:rPr lang="en-US" sz="1400"/>
            </a:br>
            <a:r>
              <a:rPr lang="en-US" sz="1400"/>
              <a:t>Parameters:</a:t>
            </a:r>
          </a:p>
          <a:p>
            <a:r>
              <a:rPr lang="en-US" sz="1400"/>
              <a:t>  </a:t>
            </a:r>
            <a:r>
              <a:rPr lang="en-US" sz="1400" err="1"/>
              <a:t>GlueDatabaseName</a:t>
            </a:r>
            <a:r>
              <a:rPr lang="en-US" sz="1400"/>
              <a:t>:</a:t>
            </a:r>
          </a:p>
          <a:p>
            <a:r>
              <a:rPr lang="en-US" sz="1400"/>
              <a:t>    Type: String</a:t>
            </a:r>
          </a:p>
          <a:p>
            <a:r>
              <a:rPr lang="en-US" sz="1400"/>
              <a:t>    Default: </a:t>
            </a:r>
            <a:r>
              <a:rPr lang="en-US" sz="1400" err="1"/>
              <a:t>glue_database_XXX</a:t>
            </a:r>
            <a:endParaRPr lang="en-US" sz="1400"/>
          </a:p>
          <a:p>
            <a:r>
              <a:rPr lang="en-US" sz="1400"/>
              <a:t>  </a:t>
            </a:r>
            <a:r>
              <a:rPr lang="en-US" sz="1400" err="1"/>
              <a:t>GlueConnectionName</a:t>
            </a:r>
            <a:r>
              <a:rPr lang="en-US" sz="1400"/>
              <a:t>:</a:t>
            </a:r>
          </a:p>
          <a:p>
            <a:r>
              <a:rPr lang="en-US" sz="1400"/>
              <a:t>    Type: String</a:t>
            </a:r>
          </a:p>
          <a:p>
            <a:r>
              <a:rPr lang="en-US" sz="1400"/>
              <a:t>    Default: </a:t>
            </a:r>
            <a:r>
              <a:rPr lang="en-US" sz="1400" err="1"/>
              <a:t>glue_tutorial_XXX</a:t>
            </a:r>
            <a:r>
              <a:rPr lang="en-US" sz="1400"/>
              <a:t> </a:t>
            </a:r>
          </a:p>
          <a:p>
            <a:r>
              <a:rPr lang="en-US" sz="1400"/>
              <a:t>  </a:t>
            </a:r>
            <a:r>
              <a:rPr lang="en-US" sz="1400" err="1"/>
              <a:t>RedshiftDBName</a:t>
            </a:r>
            <a:r>
              <a:rPr lang="en-US" sz="1400"/>
              <a:t>:</a:t>
            </a:r>
          </a:p>
          <a:p>
            <a:r>
              <a:rPr lang="en-US" sz="1400"/>
              <a:t>    Type: String </a:t>
            </a:r>
          </a:p>
          <a:p>
            <a:r>
              <a:rPr lang="en-US" sz="1400"/>
              <a:t>    Default: </a:t>
            </a:r>
            <a:r>
              <a:rPr lang="en-US" sz="1400" err="1"/>
              <a:t>glue_tutorial_database_XXX</a:t>
            </a:r>
            <a:endParaRPr lang="en-US" sz="1400"/>
          </a:p>
          <a:p>
            <a:r>
              <a:rPr lang="en-US" sz="1400"/>
              <a:t>  </a:t>
            </a:r>
            <a:r>
              <a:rPr lang="en-US" sz="1400" err="1"/>
              <a:t>SchemaName</a:t>
            </a:r>
            <a:r>
              <a:rPr lang="en-US" sz="1400"/>
              <a:t>:</a:t>
            </a:r>
          </a:p>
          <a:p>
            <a:r>
              <a:rPr lang="en-US" sz="1400"/>
              <a:t>    Type: String</a:t>
            </a:r>
          </a:p>
          <a:p>
            <a:r>
              <a:rPr lang="en-US" sz="1400"/>
              <a:t>    Default: </a:t>
            </a:r>
            <a:r>
              <a:rPr lang="en-US" sz="1400" err="1"/>
              <a:t>sales_redshift_schema_XXX</a:t>
            </a:r>
            <a:endParaRPr lang="en-US" sz="1400"/>
          </a:p>
          <a:p>
            <a:r>
              <a:rPr lang="en-US" sz="1400"/>
              <a:t>  </a:t>
            </a:r>
            <a:r>
              <a:rPr lang="en-US" sz="1400" err="1"/>
              <a:t>RedshiftTableName</a:t>
            </a:r>
            <a:r>
              <a:rPr lang="en-US" sz="1400"/>
              <a:t>: </a:t>
            </a:r>
          </a:p>
          <a:p>
            <a:r>
              <a:rPr lang="en-US" sz="1400"/>
              <a:t>    Type: String</a:t>
            </a:r>
          </a:p>
          <a:p>
            <a:r>
              <a:rPr lang="en-US" sz="1400"/>
              <a:t>    Default: </a:t>
            </a:r>
            <a:r>
              <a:rPr lang="en-US" sz="1400" err="1"/>
              <a:t>products_redshift_table_XXX</a:t>
            </a:r>
            <a:endParaRPr lang="en-US" sz="1400"/>
          </a:p>
          <a:p>
            <a:r>
              <a:rPr lang="en-US" sz="1400"/>
              <a:t>  </a:t>
            </a:r>
            <a:r>
              <a:rPr lang="en-US" sz="1400" err="1"/>
              <a:t>GlueTableName</a:t>
            </a:r>
            <a:r>
              <a:rPr lang="en-US" sz="1400"/>
              <a:t>: </a:t>
            </a:r>
          </a:p>
          <a:p>
            <a:r>
              <a:rPr lang="en-US" sz="1400"/>
              <a:t>    Type: String</a:t>
            </a:r>
          </a:p>
          <a:p>
            <a:r>
              <a:rPr lang="en-US" sz="1400"/>
              <a:t>    Default: </a:t>
            </a:r>
            <a:r>
              <a:rPr lang="en-US" sz="1400" err="1"/>
              <a:t>products_glue_table_XXX</a:t>
            </a:r>
            <a:endParaRPr lang="en-US" sz="1400"/>
          </a:p>
          <a:p>
            <a:r>
              <a:rPr lang="en-US" sz="1400"/>
              <a:t>  </a:t>
            </a:r>
            <a:r>
              <a:rPr lang="en-US" sz="1400" err="1"/>
              <a:t>GlueJobName</a:t>
            </a:r>
            <a:r>
              <a:rPr lang="en-US" sz="1400"/>
              <a:t>:</a:t>
            </a:r>
          </a:p>
          <a:p>
            <a:r>
              <a:rPr lang="en-US" sz="1400"/>
              <a:t>    Type: String</a:t>
            </a:r>
          </a:p>
          <a:p>
            <a:r>
              <a:rPr lang="en-US" sz="1400"/>
              <a:t>    Default: </a:t>
            </a:r>
            <a:r>
              <a:rPr lang="en-US" sz="1400" err="1"/>
              <a:t>glue_tutorial</a:t>
            </a:r>
            <a:endParaRPr lang="en-US" sz="1400"/>
          </a:p>
          <a:p>
            <a:r>
              <a:rPr lang="en-US" sz="1400"/>
              <a:t>  </a:t>
            </a:r>
            <a:r>
              <a:rPr lang="en-US" sz="1400" err="1"/>
              <a:t>ScriptLocation</a:t>
            </a:r>
            <a:r>
              <a:rPr lang="en-US" sz="1400"/>
              <a:t>:</a:t>
            </a:r>
          </a:p>
          <a:p>
            <a:r>
              <a:rPr lang="en-US" sz="1400"/>
              <a:t>    Type: String</a:t>
            </a:r>
          </a:p>
          <a:p>
            <a:r>
              <a:rPr lang="en-US" sz="1400"/>
              <a:t>    Default: "s3://glue-tutorial-XXX/products_XXX"</a:t>
            </a:r>
          </a:p>
          <a:p>
            <a:endParaRPr lang="en-US"/>
          </a:p>
        </p:txBody>
      </p:sp>
      <p:cxnSp>
        <p:nvCxnSpPr>
          <p:cNvPr id="6" name="Straight Arrow Connector 5">
            <a:extLst>
              <a:ext uri="{FF2B5EF4-FFF2-40B4-BE49-F238E27FC236}">
                <a16:creationId xmlns:a16="http://schemas.microsoft.com/office/drawing/2014/main" id="{3BB28B93-AB2E-48D2-9797-6617482AA1CF}"/>
              </a:ext>
            </a:extLst>
          </p:cNvPr>
          <p:cNvCxnSpPr>
            <a:cxnSpLocks/>
          </p:cNvCxnSpPr>
          <p:nvPr/>
        </p:nvCxnSpPr>
        <p:spPr>
          <a:xfrm>
            <a:off x="4637406" y="4615625"/>
            <a:ext cx="1384983" cy="2087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CD0083-F282-4E51-A86A-F634A967B8A1}"/>
              </a:ext>
            </a:extLst>
          </p:cNvPr>
          <p:cNvCxnSpPr>
            <a:cxnSpLocks/>
          </p:cNvCxnSpPr>
          <p:nvPr/>
        </p:nvCxnSpPr>
        <p:spPr>
          <a:xfrm>
            <a:off x="4647703" y="4800974"/>
            <a:ext cx="1405578" cy="569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0CF8BF-E8F9-478F-A0DD-DF0C1CD335D2}"/>
              </a:ext>
            </a:extLst>
          </p:cNvPr>
          <p:cNvCxnSpPr>
            <a:cxnSpLocks/>
          </p:cNvCxnSpPr>
          <p:nvPr/>
        </p:nvCxnSpPr>
        <p:spPr>
          <a:xfrm flipV="1">
            <a:off x="4647703" y="4185955"/>
            <a:ext cx="1374686" cy="2443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BD6F6E-F058-4FDA-A669-034D31CCDB92}"/>
              </a:ext>
            </a:extLst>
          </p:cNvPr>
          <p:cNvCxnSpPr>
            <a:cxnSpLocks/>
          </p:cNvCxnSpPr>
          <p:nvPr/>
        </p:nvCxnSpPr>
        <p:spPr>
          <a:xfrm flipV="1">
            <a:off x="4637406" y="3671090"/>
            <a:ext cx="1374686" cy="542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5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30" name="TextBox 29">
            <a:extLst>
              <a:ext uri="{FF2B5EF4-FFF2-40B4-BE49-F238E27FC236}">
                <a16:creationId xmlns:a16="http://schemas.microsoft.com/office/drawing/2014/main" id="{AAAB0F55-9319-4282-8C9E-4F3760420F95}"/>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QUICKSIGHT</a:t>
            </a:r>
          </a:p>
        </p:txBody>
      </p:sp>
      <p:cxnSp>
        <p:nvCxnSpPr>
          <p:cNvPr id="31" name="Connector: Elbow 30">
            <a:extLst>
              <a:ext uri="{FF2B5EF4-FFF2-40B4-BE49-F238E27FC236}">
                <a16:creationId xmlns:a16="http://schemas.microsoft.com/office/drawing/2014/main" id="{DB20A611-749A-4A68-9997-D539C19EA19C}"/>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81FB30B-9B0A-4567-8B24-1C5E7BECDCB4}"/>
              </a:ext>
            </a:extLst>
          </p:cNvPr>
          <p:cNvSpPr txBox="1"/>
          <p:nvPr/>
        </p:nvSpPr>
        <p:spPr>
          <a:xfrm>
            <a:off x="440267" y="1064383"/>
            <a:ext cx="9381066" cy="369332"/>
          </a:xfrm>
          <a:prstGeom prst="rect">
            <a:avLst/>
          </a:prstGeom>
          <a:noFill/>
        </p:spPr>
        <p:txBody>
          <a:bodyPr wrap="square" rtlCol="0">
            <a:spAutoFit/>
          </a:bodyPr>
          <a:lstStyle/>
          <a:p>
            <a:pPr lvl="1"/>
            <a:r>
              <a:rPr lang="en-US" b="1"/>
              <a:t>AWS Business Intelligence Tool</a:t>
            </a:r>
          </a:p>
        </p:txBody>
      </p:sp>
      <p:sp>
        <p:nvSpPr>
          <p:cNvPr id="34" name="Rectangle 33">
            <a:extLst>
              <a:ext uri="{FF2B5EF4-FFF2-40B4-BE49-F238E27FC236}">
                <a16:creationId xmlns:a16="http://schemas.microsoft.com/office/drawing/2014/main" id="{20968862-C87C-4560-858D-7B5351162179}"/>
              </a:ext>
            </a:extLst>
          </p:cNvPr>
          <p:cNvSpPr/>
          <p:nvPr/>
        </p:nvSpPr>
        <p:spPr>
          <a:xfrm>
            <a:off x="9271054" y="2561777"/>
            <a:ext cx="1007929" cy="10078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4090C63-0ADE-4BF5-BC58-551E1CCFF82F}"/>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8" name="Straight Arrow Connector 37">
            <a:extLst>
              <a:ext uri="{FF2B5EF4-FFF2-40B4-BE49-F238E27FC236}">
                <a16:creationId xmlns:a16="http://schemas.microsoft.com/office/drawing/2014/main" id="{45E9780D-6C69-4710-A570-9D192FE1116C}"/>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0" name="L-Shape 39">
            <a:extLst>
              <a:ext uri="{FF2B5EF4-FFF2-40B4-BE49-F238E27FC236}">
                <a16:creationId xmlns:a16="http://schemas.microsoft.com/office/drawing/2014/main" id="{C67BCEAE-7F19-4422-804A-1504BE2C04FB}"/>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95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163826" y="2467436"/>
            <a:ext cx="7864348" cy="3316144"/>
          </a:xfrm>
        </p:spPr>
        <p:txBody>
          <a:bodyPr>
            <a:normAutofit/>
          </a:bodyPr>
          <a:lstStyle/>
          <a:p>
            <a:r>
              <a:rPr lang="en-US" sz="3000"/>
              <a:t>Cloud based Business Intelligence reporting tool </a:t>
            </a:r>
          </a:p>
          <a:p>
            <a:r>
              <a:rPr lang="en-US" sz="3000"/>
              <a:t>Build Reports from</a:t>
            </a:r>
          </a:p>
          <a:p>
            <a:pPr lvl="1"/>
            <a:r>
              <a:rPr lang="en-US" sz="2800"/>
              <a:t>Files in S3</a:t>
            </a:r>
          </a:p>
          <a:p>
            <a:pPr lvl="1"/>
            <a:r>
              <a:rPr lang="en-US" sz="2800"/>
              <a:t>Redshift </a:t>
            </a:r>
          </a:p>
          <a:p>
            <a:pPr lvl="1"/>
            <a:r>
              <a:rPr lang="en-US" sz="2800"/>
              <a:t>Athena</a:t>
            </a:r>
          </a:p>
          <a:p>
            <a:pPr marL="274320" lvl="1" indent="0">
              <a:buNone/>
            </a:pPr>
            <a:endParaRPr lang="en-US" sz="2800"/>
          </a:p>
          <a:p>
            <a:pPr lvl="3"/>
            <a:endParaRPr lang="en-US"/>
          </a:p>
        </p:txBody>
      </p:sp>
      <p:pic>
        <p:nvPicPr>
          <p:cNvPr id="8" name="Picture 7">
            <a:extLst>
              <a:ext uri="{FF2B5EF4-FFF2-40B4-BE49-F238E27FC236}">
                <a16:creationId xmlns:a16="http://schemas.microsoft.com/office/drawing/2014/main" id="{C43C0F97-E4EC-49F9-9971-96E9DD95A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9" y="137578"/>
            <a:ext cx="1028474" cy="1028474"/>
          </a:xfrm>
          <a:prstGeom prst="rect">
            <a:avLst/>
          </a:prstGeom>
        </p:spPr>
      </p:pic>
      <p:sp>
        <p:nvSpPr>
          <p:cNvPr id="9" name="TextBox 8">
            <a:extLst>
              <a:ext uri="{FF2B5EF4-FFF2-40B4-BE49-F238E27FC236}">
                <a16:creationId xmlns:a16="http://schemas.microsoft.com/office/drawing/2014/main" id="{5B0A045B-1199-4220-A5DC-64900A906267}"/>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QUICKSIGHT</a:t>
            </a:r>
          </a:p>
        </p:txBody>
      </p:sp>
      <p:cxnSp>
        <p:nvCxnSpPr>
          <p:cNvPr id="10" name="Connector: Elbow 9">
            <a:extLst>
              <a:ext uri="{FF2B5EF4-FFF2-40B4-BE49-F238E27FC236}">
                <a16:creationId xmlns:a16="http://schemas.microsoft.com/office/drawing/2014/main" id="{E056A7D5-61F9-40D6-A80E-47AE79DA468C}"/>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2BB511-EF75-4EB5-B14F-F2FA9F0C755E}"/>
              </a:ext>
            </a:extLst>
          </p:cNvPr>
          <p:cNvSpPr txBox="1"/>
          <p:nvPr/>
        </p:nvSpPr>
        <p:spPr>
          <a:xfrm>
            <a:off x="440267" y="1064383"/>
            <a:ext cx="9381066" cy="369332"/>
          </a:xfrm>
          <a:prstGeom prst="rect">
            <a:avLst/>
          </a:prstGeom>
          <a:noFill/>
        </p:spPr>
        <p:txBody>
          <a:bodyPr wrap="square" rtlCol="0">
            <a:spAutoFit/>
          </a:bodyPr>
          <a:lstStyle/>
          <a:p>
            <a:pPr lvl="1"/>
            <a:r>
              <a:rPr lang="en-US" b="1"/>
              <a:t>AWS Business Intelligence Tool</a:t>
            </a:r>
          </a:p>
        </p:txBody>
      </p:sp>
    </p:spTree>
    <p:extLst>
      <p:ext uri="{BB962C8B-B14F-4D97-AF65-F5344CB8AC3E}">
        <p14:creationId xmlns:p14="http://schemas.microsoft.com/office/powerpoint/2010/main" val="2732813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generated with very high confidence">
            <a:extLst>
              <a:ext uri="{FF2B5EF4-FFF2-40B4-BE49-F238E27FC236}">
                <a16:creationId xmlns:a16="http://schemas.microsoft.com/office/drawing/2014/main" id="{6266C20A-40D1-4F56-B475-58ABFE7437BA}"/>
              </a:ext>
            </a:extLst>
          </p:cNvPr>
          <p:cNvPicPr>
            <a:picLocks noChangeAspect="1"/>
          </p:cNvPicPr>
          <p:nvPr/>
        </p:nvPicPr>
        <p:blipFill rotWithShape="1">
          <a:blip r:embed="rId2">
            <a:extLst>
              <a:ext uri="{28A0092B-C50C-407E-A947-70E740481C1C}">
                <a14:useLocalDpi xmlns:a14="http://schemas.microsoft.com/office/drawing/2010/main" val="0"/>
              </a:ext>
            </a:extLst>
          </a:blip>
          <a:srcRect t="18821" r="9651" b="24186"/>
          <a:stretch/>
        </p:blipFill>
        <p:spPr>
          <a:xfrm>
            <a:off x="588335" y="2151486"/>
            <a:ext cx="11015330" cy="3274828"/>
          </a:xfrm>
          <a:prstGeom prst="rect">
            <a:avLst/>
          </a:prstGeom>
        </p:spPr>
      </p:pic>
      <p:sp>
        <p:nvSpPr>
          <p:cNvPr id="10" name="TextBox 9">
            <a:extLst>
              <a:ext uri="{FF2B5EF4-FFF2-40B4-BE49-F238E27FC236}">
                <a16:creationId xmlns:a16="http://schemas.microsoft.com/office/drawing/2014/main" id="{8FD4AA77-AEB0-4EAA-8B86-90C39AAA7A1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QUICKSIGHT</a:t>
            </a:r>
          </a:p>
        </p:txBody>
      </p:sp>
      <p:cxnSp>
        <p:nvCxnSpPr>
          <p:cNvPr id="13" name="Connector: Elbow 12">
            <a:extLst>
              <a:ext uri="{FF2B5EF4-FFF2-40B4-BE49-F238E27FC236}">
                <a16:creationId xmlns:a16="http://schemas.microsoft.com/office/drawing/2014/main" id="{6EF379D2-E315-4E64-AAD8-8296F908266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F0A069-8D4C-4335-B045-DAD506423363}"/>
              </a:ext>
            </a:extLst>
          </p:cNvPr>
          <p:cNvSpPr txBox="1"/>
          <p:nvPr/>
        </p:nvSpPr>
        <p:spPr>
          <a:xfrm>
            <a:off x="440267" y="1064383"/>
            <a:ext cx="9381066" cy="369332"/>
          </a:xfrm>
          <a:prstGeom prst="rect">
            <a:avLst/>
          </a:prstGeom>
          <a:noFill/>
        </p:spPr>
        <p:txBody>
          <a:bodyPr wrap="square" rtlCol="0">
            <a:spAutoFit/>
          </a:bodyPr>
          <a:lstStyle/>
          <a:p>
            <a:pPr lvl="1"/>
            <a:r>
              <a:rPr lang="en-US" b="1"/>
              <a:t>AWS Business Intelligence Tool</a:t>
            </a:r>
          </a:p>
        </p:txBody>
      </p:sp>
      <p:pic>
        <p:nvPicPr>
          <p:cNvPr id="15" name="Picture 14">
            <a:extLst>
              <a:ext uri="{FF2B5EF4-FFF2-40B4-BE49-F238E27FC236}">
                <a16:creationId xmlns:a16="http://schemas.microsoft.com/office/drawing/2014/main" id="{229829BC-63FA-4FD4-89B9-2BAAF5A1E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9" y="137578"/>
            <a:ext cx="1028474" cy="1028474"/>
          </a:xfrm>
          <a:prstGeom prst="rect">
            <a:avLst/>
          </a:prstGeom>
        </p:spPr>
      </p:pic>
      <p:sp>
        <p:nvSpPr>
          <p:cNvPr id="16" name="Oval 15">
            <a:extLst>
              <a:ext uri="{FF2B5EF4-FFF2-40B4-BE49-F238E27FC236}">
                <a16:creationId xmlns:a16="http://schemas.microsoft.com/office/drawing/2014/main" id="{4FED725A-AA0C-4954-ACF2-57E8072A0B36}"/>
              </a:ext>
            </a:extLst>
          </p:cNvPr>
          <p:cNvSpPr/>
          <p:nvPr/>
        </p:nvSpPr>
        <p:spPr>
          <a:xfrm>
            <a:off x="8726514" y="3552961"/>
            <a:ext cx="3051503" cy="103268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211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generated with very high confidence">
            <a:extLst>
              <a:ext uri="{FF2B5EF4-FFF2-40B4-BE49-F238E27FC236}">
                <a16:creationId xmlns:a16="http://schemas.microsoft.com/office/drawing/2014/main" id="{5E886163-3118-4B93-8554-14F6D5EFA252}"/>
              </a:ext>
            </a:extLst>
          </p:cNvPr>
          <p:cNvPicPr>
            <a:picLocks noChangeAspect="1"/>
          </p:cNvPicPr>
          <p:nvPr/>
        </p:nvPicPr>
        <p:blipFill rotWithShape="1">
          <a:blip r:embed="rId2">
            <a:extLst>
              <a:ext uri="{28A0092B-C50C-407E-A947-70E740481C1C}">
                <a14:useLocalDpi xmlns:a14="http://schemas.microsoft.com/office/drawing/2010/main" val="0"/>
              </a:ext>
            </a:extLst>
          </a:blip>
          <a:srcRect l="30967" t="15335" r="32948" b="12269"/>
          <a:stretch/>
        </p:blipFill>
        <p:spPr>
          <a:xfrm>
            <a:off x="3896264" y="1538904"/>
            <a:ext cx="4399472" cy="4733256"/>
          </a:xfrm>
          <a:prstGeom prst="rect">
            <a:avLst/>
          </a:prstGeom>
          <a:ln>
            <a:solidFill>
              <a:schemeClr val="tx1"/>
            </a:solidFill>
          </a:ln>
        </p:spPr>
      </p:pic>
      <p:sp>
        <p:nvSpPr>
          <p:cNvPr id="10" name="TextBox 9">
            <a:extLst>
              <a:ext uri="{FF2B5EF4-FFF2-40B4-BE49-F238E27FC236}">
                <a16:creationId xmlns:a16="http://schemas.microsoft.com/office/drawing/2014/main" id="{8FD4AA77-AEB0-4EAA-8B86-90C39AAA7A1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QUICKSIGHT</a:t>
            </a:r>
          </a:p>
        </p:txBody>
      </p:sp>
      <p:cxnSp>
        <p:nvCxnSpPr>
          <p:cNvPr id="13" name="Connector: Elbow 12">
            <a:extLst>
              <a:ext uri="{FF2B5EF4-FFF2-40B4-BE49-F238E27FC236}">
                <a16:creationId xmlns:a16="http://schemas.microsoft.com/office/drawing/2014/main" id="{6EF379D2-E315-4E64-AAD8-8296F908266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F0A069-8D4C-4335-B045-DAD506423363}"/>
              </a:ext>
            </a:extLst>
          </p:cNvPr>
          <p:cNvSpPr txBox="1"/>
          <p:nvPr/>
        </p:nvSpPr>
        <p:spPr>
          <a:xfrm>
            <a:off x="440267" y="1064383"/>
            <a:ext cx="9381066" cy="369332"/>
          </a:xfrm>
          <a:prstGeom prst="rect">
            <a:avLst/>
          </a:prstGeom>
          <a:noFill/>
        </p:spPr>
        <p:txBody>
          <a:bodyPr wrap="square" rtlCol="0">
            <a:spAutoFit/>
          </a:bodyPr>
          <a:lstStyle/>
          <a:p>
            <a:pPr lvl="1"/>
            <a:r>
              <a:rPr lang="en-US" b="1"/>
              <a:t>AWS Business Intelligence Tool</a:t>
            </a:r>
          </a:p>
        </p:txBody>
      </p:sp>
      <p:pic>
        <p:nvPicPr>
          <p:cNvPr id="15" name="Picture 14">
            <a:extLst>
              <a:ext uri="{FF2B5EF4-FFF2-40B4-BE49-F238E27FC236}">
                <a16:creationId xmlns:a16="http://schemas.microsoft.com/office/drawing/2014/main" id="{229829BC-63FA-4FD4-89B9-2BAAF5A1E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9" y="137578"/>
            <a:ext cx="1028474" cy="1028474"/>
          </a:xfrm>
          <a:prstGeom prst="rect">
            <a:avLst/>
          </a:prstGeom>
        </p:spPr>
      </p:pic>
      <p:sp>
        <p:nvSpPr>
          <p:cNvPr id="16" name="Oval 15">
            <a:extLst>
              <a:ext uri="{FF2B5EF4-FFF2-40B4-BE49-F238E27FC236}">
                <a16:creationId xmlns:a16="http://schemas.microsoft.com/office/drawing/2014/main" id="{4FED725A-AA0C-4954-ACF2-57E8072A0B36}"/>
              </a:ext>
            </a:extLst>
          </p:cNvPr>
          <p:cNvSpPr/>
          <p:nvPr/>
        </p:nvSpPr>
        <p:spPr>
          <a:xfrm>
            <a:off x="6731841" y="5820913"/>
            <a:ext cx="1511409"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E6422A-0F21-4F97-BA03-27E99DBF47DE}"/>
              </a:ext>
            </a:extLst>
          </p:cNvPr>
          <p:cNvSpPr/>
          <p:nvPr/>
        </p:nvSpPr>
        <p:spPr>
          <a:xfrm>
            <a:off x="3948751" y="5820913"/>
            <a:ext cx="1511409"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87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2112B988-56F8-47AA-A8CE-3FDA3F44FFE1}"/>
              </a:ext>
            </a:extLst>
          </p:cNvPr>
          <p:cNvPicPr>
            <a:picLocks noChangeAspect="1"/>
          </p:cNvPicPr>
          <p:nvPr/>
        </p:nvPicPr>
        <p:blipFill rotWithShape="1">
          <a:blip r:embed="rId2">
            <a:extLst>
              <a:ext uri="{28A0092B-C50C-407E-A947-70E740481C1C}">
                <a14:useLocalDpi xmlns:a14="http://schemas.microsoft.com/office/drawing/2010/main" val="0"/>
              </a:ext>
            </a:extLst>
          </a:blip>
          <a:srcRect l="8843" t="3506" r="13412" b="14894"/>
          <a:stretch/>
        </p:blipFill>
        <p:spPr>
          <a:xfrm>
            <a:off x="3243539" y="1623940"/>
            <a:ext cx="5800299" cy="4683763"/>
          </a:xfrm>
          <a:prstGeom prst="rect">
            <a:avLst/>
          </a:prstGeom>
        </p:spPr>
      </p:pic>
      <p:sp>
        <p:nvSpPr>
          <p:cNvPr id="10" name="TextBox 9">
            <a:extLst>
              <a:ext uri="{FF2B5EF4-FFF2-40B4-BE49-F238E27FC236}">
                <a16:creationId xmlns:a16="http://schemas.microsoft.com/office/drawing/2014/main" id="{8FD4AA77-AEB0-4EAA-8B86-90C39AAA7A1E}"/>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QUICKSIGHT</a:t>
            </a:r>
          </a:p>
        </p:txBody>
      </p:sp>
      <p:cxnSp>
        <p:nvCxnSpPr>
          <p:cNvPr id="13" name="Connector: Elbow 12">
            <a:extLst>
              <a:ext uri="{FF2B5EF4-FFF2-40B4-BE49-F238E27FC236}">
                <a16:creationId xmlns:a16="http://schemas.microsoft.com/office/drawing/2014/main" id="{6EF379D2-E315-4E64-AAD8-8296F9082663}"/>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F0A069-8D4C-4335-B045-DAD506423363}"/>
              </a:ext>
            </a:extLst>
          </p:cNvPr>
          <p:cNvSpPr txBox="1"/>
          <p:nvPr/>
        </p:nvSpPr>
        <p:spPr>
          <a:xfrm>
            <a:off x="440267" y="1064383"/>
            <a:ext cx="9381066" cy="369332"/>
          </a:xfrm>
          <a:prstGeom prst="rect">
            <a:avLst/>
          </a:prstGeom>
          <a:noFill/>
        </p:spPr>
        <p:txBody>
          <a:bodyPr wrap="square" rtlCol="0">
            <a:spAutoFit/>
          </a:bodyPr>
          <a:lstStyle/>
          <a:p>
            <a:pPr lvl="1"/>
            <a:r>
              <a:rPr lang="en-US" b="1"/>
              <a:t>AWS Business Intelligence Tool</a:t>
            </a:r>
          </a:p>
        </p:txBody>
      </p:sp>
      <p:pic>
        <p:nvPicPr>
          <p:cNvPr id="15" name="Picture 14">
            <a:extLst>
              <a:ext uri="{FF2B5EF4-FFF2-40B4-BE49-F238E27FC236}">
                <a16:creationId xmlns:a16="http://schemas.microsoft.com/office/drawing/2014/main" id="{229829BC-63FA-4FD4-89B9-2BAAF5A1E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9" y="137578"/>
            <a:ext cx="1028474" cy="1028474"/>
          </a:xfrm>
          <a:prstGeom prst="rect">
            <a:avLst/>
          </a:prstGeom>
        </p:spPr>
      </p:pic>
    </p:spTree>
    <p:extLst>
      <p:ext uri="{BB962C8B-B14F-4D97-AF65-F5344CB8AC3E}">
        <p14:creationId xmlns:p14="http://schemas.microsoft.com/office/powerpoint/2010/main" val="3333114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163826" y="2467436"/>
            <a:ext cx="7864348" cy="3316144"/>
          </a:xfrm>
        </p:spPr>
        <p:txBody>
          <a:bodyPr>
            <a:normAutofit/>
          </a:bodyPr>
          <a:lstStyle/>
          <a:p>
            <a:pPr marL="274320" lvl="1" indent="0">
              <a:buNone/>
            </a:pPr>
            <a:endParaRPr lang="en-US" sz="2800"/>
          </a:p>
          <a:p>
            <a:pPr lvl="3"/>
            <a:endParaRPr lang="en-US"/>
          </a:p>
        </p:txBody>
      </p:sp>
      <p:pic>
        <p:nvPicPr>
          <p:cNvPr id="2" name="Picture 1">
            <a:extLst>
              <a:ext uri="{FF2B5EF4-FFF2-40B4-BE49-F238E27FC236}">
                <a16:creationId xmlns:a16="http://schemas.microsoft.com/office/drawing/2014/main" id="{A7D67A88-A740-4223-9075-B8B5D5A193A5}"/>
              </a:ext>
            </a:extLst>
          </p:cNvPr>
          <p:cNvPicPr>
            <a:picLocks noChangeAspect="1"/>
          </p:cNvPicPr>
          <p:nvPr/>
        </p:nvPicPr>
        <p:blipFill>
          <a:blip r:embed="rId2"/>
          <a:stretch>
            <a:fillRect/>
          </a:stretch>
        </p:blipFill>
        <p:spPr>
          <a:xfrm>
            <a:off x="462844" y="1567040"/>
            <a:ext cx="9764889" cy="5012629"/>
          </a:xfrm>
          <a:prstGeom prst="rect">
            <a:avLst/>
          </a:prstGeom>
        </p:spPr>
      </p:pic>
      <p:sp>
        <p:nvSpPr>
          <p:cNvPr id="9" name="TextBox 8">
            <a:extLst>
              <a:ext uri="{FF2B5EF4-FFF2-40B4-BE49-F238E27FC236}">
                <a16:creationId xmlns:a16="http://schemas.microsoft.com/office/drawing/2014/main" id="{A825581D-D429-4546-8972-364A9C7ACCC7}"/>
              </a:ext>
            </a:extLst>
          </p:cNvPr>
          <p:cNvSpPr txBox="1"/>
          <p:nvPr/>
        </p:nvSpPr>
        <p:spPr>
          <a:xfrm>
            <a:off x="440267" y="239247"/>
            <a:ext cx="3022024" cy="923330"/>
          </a:xfrm>
          <a:prstGeom prst="rect">
            <a:avLst/>
          </a:prstGeom>
          <a:noFill/>
        </p:spPr>
        <p:txBody>
          <a:bodyPr wrap="square" rtlCol="0">
            <a:spAutoFit/>
          </a:bodyPr>
          <a:lstStyle/>
          <a:p>
            <a:r>
              <a:rPr lang="en-US" sz="5400">
                <a:latin typeface="+mj-lt"/>
              </a:rPr>
              <a:t>QUICKSIGHT</a:t>
            </a:r>
          </a:p>
        </p:txBody>
      </p:sp>
      <p:cxnSp>
        <p:nvCxnSpPr>
          <p:cNvPr id="10" name="Connector: Elbow 9">
            <a:extLst>
              <a:ext uri="{FF2B5EF4-FFF2-40B4-BE49-F238E27FC236}">
                <a16:creationId xmlns:a16="http://schemas.microsoft.com/office/drawing/2014/main" id="{307F59B5-0DCC-4F20-9087-249346AD1EFD}"/>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BB3615-1D12-4C1B-9FF3-2C58064F8F51}"/>
              </a:ext>
            </a:extLst>
          </p:cNvPr>
          <p:cNvSpPr txBox="1"/>
          <p:nvPr/>
        </p:nvSpPr>
        <p:spPr>
          <a:xfrm>
            <a:off x="440267" y="1064383"/>
            <a:ext cx="4193877" cy="369332"/>
          </a:xfrm>
          <a:prstGeom prst="rect">
            <a:avLst/>
          </a:prstGeom>
          <a:noFill/>
        </p:spPr>
        <p:txBody>
          <a:bodyPr wrap="square" rtlCol="0">
            <a:spAutoFit/>
          </a:bodyPr>
          <a:lstStyle/>
          <a:p>
            <a:pPr lvl="1"/>
            <a:r>
              <a:rPr lang="en-US" b="1"/>
              <a:t>AWS Business Intelligence Tool</a:t>
            </a:r>
          </a:p>
        </p:txBody>
      </p:sp>
      <p:pic>
        <p:nvPicPr>
          <p:cNvPr id="12" name="Picture 11">
            <a:extLst>
              <a:ext uri="{FF2B5EF4-FFF2-40B4-BE49-F238E27FC236}">
                <a16:creationId xmlns:a16="http://schemas.microsoft.com/office/drawing/2014/main" id="{72D37AB5-9002-4485-8E54-8332ABCC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539" y="137578"/>
            <a:ext cx="1028474" cy="1028474"/>
          </a:xfrm>
          <a:prstGeom prst="rect">
            <a:avLst/>
          </a:prstGeom>
        </p:spPr>
      </p:pic>
    </p:spTree>
    <p:extLst>
      <p:ext uri="{BB962C8B-B14F-4D97-AF65-F5344CB8AC3E}">
        <p14:creationId xmlns:p14="http://schemas.microsoft.com/office/powerpoint/2010/main" val="2432164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400B43-AD1C-4892-B5D7-40230062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4" y="2579283"/>
            <a:ext cx="1123903" cy="965607"/>
          </a:xfrm>
          <a:prstGeom prst="rect">
            <a:avLst/>
          </a:prstGeom>
        </p:spPr>
      </p:pic>
      <p:pic>
        <p:nvPicPr>
          <p:cNvPr id="6" name="Picture 5">
            <a:extLst>
              <a:ext uri="{FF2B5EF4-FFF2-40B4-BE49-F238E27FC236}">
                <a16:creationId xmlns:a16="http://schemas.microsoft.com/office/drawing/2014/main" id="{7EC4F418-43D8-42F8-948F-6881F2BF0AE8}"/>
              </a:ext>
            </a:extLst>
          </p:cNvPr>
          <p:cNvPicPr>
            <a:picLocks noChangeAspect="1"/>
          </p:cNvPicPr>
          <p:nvPr/>
        </p:nvPicPr>
        <p:blipFill>
          <a:blip r:embed="rId4"/>
          <a:stretch>
            <a:fillRect/>
          </a:stretch>
        </p:blipFill>
        <p:spPr>
          <a:xfrm>
            <a:off x="4883307" y="2517442"/>
            <a:ext cx="1089285" cy="1089285"/>
          </a:xfrm>
          <a:prstGeom prst="rect">
            <a:avLst/>
          </a:prstGeom>
        </p:spPr>
      </p:pic>
      <p:pic>
        <p:nvPicPr>
          <p:cNvPr id="8" name="Picture 7">
            <a:extLst>
              <a:ext uri="{FF2B5EF4-FFF2-40B4-BE49-F238E27FC236}">
                <a16:creationId xmlns:a16="http://schemas.microsoft.com/office/drawing/2014/main" id="{E38735BD-555F-4362-A751-C17FDE405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981" y="2444548"/>
            <a:ext cx="1235075" cy="1235075"/>
          </a:xfrm>
          <a:prstGeom prst="rect">
            <a:avLst/>
          </a:prstGeom>
        </p:spPr>
      </p:pic>
      <p:pic>
        <p:nvPicPr>
          <p:cNvPr id="9" name="Picture 8">
            <a:extLst>
              <a:ext uri="{FF2B5EF4-FFF2-40B4-BE49-F238E27FC236}">
                <a16:creationId xmlns:a16="http://schemas.microsoft.com/office/drawing/2014/main" id="{52BBAA8E-0F15-4DC5-892B-2449B7CEB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034" y="2547847"/>
            <a:ext cx="1028474" cy="1028474"/>
          </a:xfrm>
          <a:prstGeom prst="rect">
            <a:avLst/>
          </a:prstGeom>
        </p:spPr>
      </p:pic>
      <p:pic>
        <p:nvPicPr>
          <p:cNvPr id="10" name="Picture 9">
            <a:extLst>
              <a:ext uri="{FF2B5EF4-FFF2-40B4-BE49-F238E27FC236}">
                <a16:creationId xmlns:a16="http://schemas.microsoft.com/office/drawing/2014/main" id="{C8CEC594-2C94-4C7E-827D-3F4C39E5C68F}"/>
              </a:ext>
            </a:extLst>
          </p:cNvPr>
          <p:cNvPicPr>
            <a:picLocks noChangeAspect="1"/>
          </p:cNvPicPr>
          <p:nvPr/>
        </p:nvPicPr>
        <p:blipFill rotWithShape="1">
          <a:blip r:embed="rId7">
            <a:extLst>
              <a:ext uri="{28A0092B-C50C-407E-A947-70E740481C1C}">
                <a14:useLocalDpi xmlns:a14="http://schemas.microsoft.com/office/drawing/2010/main" val="0"/>
              </a:ext>
            </a:extLst>
          </a:blip>
          <a:srcRect l="30842" t="8398" r="59765" b="77474"/>
          <a:stretch/>
        </p:blipFill>
        <p:spPr>
          <a:xfrm>
            <a:off x="2373518" y="5067009"/>
            <a:ext cx="1322002" cy="1046552"/>
          </a:xfrm>
          <a:prstGeom prst="rect">
            <a:avLst/>
          </a:prstGeom>
        </p:spPr>
      </p:pic>
      <p:pic>
        <p:nvPicPr>
          <p:cNvPr id="11" name="Picture 10">
            <a:extLst>
              <a:ext uri="{FF2B5EF4-FFF2-40B4-BE49-F238E27FC236}">
                <a16:creationId xmlns:a16="http://schemas.microsoft.com/office/drawing/2014/main" id="{C1F63C30-FE72-42BC-A183-93AF1DC8FF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9901" y="5076048"/>
            <a:ext cx="1336099" cy="1028474"/>
          </a:xfrm>
          <a:prstGeom prst="rect">
            <a:avLst/>
          </a:prstGeom>
          <a:blipFill dpi="0" rotWithShape="1">
            <a:blip r:embed="rId9">
              <a:alphaModFix amt="27000"/>
            </a:blip>
            <a:srcRect/>
            <a:tile tx="0" ty="0" sx="100000" sy="100000" flip="none" algn="tl"/>
          </a:blipFill>
        </p:spPr>
      </p:pic>
      <p:pic>
        <p:nvPicPr>
          <p:cNvPr id="13" name="Picture 12">
            <a:extLst>
              <a:ext uri="{FF2B5EF4-FFF2-40B4-BE49-F238E27FC236}">
                <a16:creationId xmlns:a16="http://schemas.microsoft.com/office/drawing/2014/main" id="{809CFFA8-E6CD-4AA1-A070-7B7D4737E6C8}"/>
              </a:ext>
            </a:extLst>
          </p:cNvPr>
          <p:cNvPicPr>
            <a:picLocks noChangeAspect="1"/>
          </p:cNvPicPr>
          <p:nvPr/>
        </p:nvPicPr>
        <p:blipFill rotWithShape="1">
          <a:blip r:embed="rId10"/>
          <a:srcRect l="-868" t="8383" r="868" b="1556"/>
          <a:stretch/>
        </p:blipFill>
        <p:spPr>
          <a:xfrm>
            <a:off x="6923813" y="5180551"/>
            <a:ext cx="1085850" cy="1046552"/>
          </a:xfrm>
          <a:prstGeom prst="rect">
            <a:avLst/>
          </a:prstGeom>
        </p:spPr>
      </p:pic>
      <p:cxnSp>
        <p:nvCxnSpPr>
          <p:cNvPr id="33" name="Straight Arrow Connector 32">
            <a:extLst>
              <a:ext uri="{FF2B5EF4-FFF2-40B4-BE49-F238E27FC236}">
                <a16:creationId xmlns:a16="http://schemas.microsoft.com/office/drawing/2014/main" id="{9E0B101D-FAE6-48D2-BE5F-4EBC974161AA}"/>
              </a:ext>
            </a:extLst>
          </p:cNvPr>
          <p:cNvCxnSpPr>
            <a:stCxn id="6" idx="1"/>
            <a:endCxn id="8" idx="3"/>
          </p:cNvCxnSpPr>
          <p:nvPr/>
        </p:nvCxnSpPr>
        <p:spPr>
          <a:xfrm flipH="1">
            <a:off x="3652056" y="3062085"/>
            <a:ext cx="123125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698CED-DCCF-48F3-AE21-F8413CBEF344}"/>
              </a:ext>
            </a:extLst>
          </p:cNvPr>
          <p:cNvCxnSpPr>
            <a:cxnSpLocks/>
            <a:stCxn id="5" idx="3"/>
            <a:endCxn id="8" idx="1"/>
          </p:cNvCxnSpPr>
          <p:nvPr/>
        </p:nvCxnSpPr>
        <p:spPr>
          <a:xfrm flipV="1">
            <a:off x="1565217" y="3062086"/>
            <a:ext cx="85176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DE2E19-32D5-422B-958F-5C8F9A1B1D52}"/>
              </a:ext>
            </a:extLst>
          </p:cNvPr>
          <p:cNvCxnSpPr>
            <a:cxnSpLocks/>
            <a:stCxn id="6" idx="3"/>
            <a:endCxn id="1028" idx="1"/>
          </p:cNvCxnSpPr>
          <p:nvPr/>
        </p:nvCxnSpPr>
        <p:spPr>
          <a:xfrm>
            <a:off x="5972592" y="3062085"/>
            <a:ext cx="87660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06F0F0-DC90-4501-B773-91436E54C812}"/>
              </a:ext>
            </a:extLst>
          </p:cNvPr>
          <p:cNvCxnSpPr>
            <a:cxnSpLocks/>
            <a:stCxn id="1028" idx="3"/>
            <a:endCxn id="9" idx="1"/>
          </p:cNvCxnSpPr>
          <p:nvPr/>
        </p:nvCxnSpPr>
        <p:spPr>
          <a:xfrm flipV="1">
            <a:off x="8084276" y="3062084"/>
            <a:ext cx="1154758"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redshift icon">
            <a:extLst>
              <a:ext uri="{FF2B5EF4-FFF2-40B4-BE49-F238E27FC236}">
                <a16:creationId xmlns:a16="http://schemas.microsoft.com/office/drawing/2014/main" id="{9D917B1E-0574-4043-A147-3432FD0E8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9201" y="2444548"/>
            <a:ext cx="1235075" cy="1235075"/>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785FBF61-BC22-4EC4-B1E6-499939A10568}"/>
              </a:ext>
            </a:extLst>
          </p:cNvPr>
          <p:cNvCxnSpPr>
            <a:cxnSpLocks/>
            <a:stCxn id="13" idx="0"/>
          </p:cNvCxnSpPr>
          <p:nvPr/>
        </p:nvCxnSpPr>
        <p:spPr>
          <a:xfrm flipV="1">
            <a:off x="7466738" y="3914503"/>
            <a:ext cx="0" cy="1266048"/>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55AEB8-984A-4DFF-89B2-F576EFAB5642}"/>
              </a:ext>
            </a:extLst>
          </p:cNvPr>
          <p:cNvCxnSpPr>
            <a:cxnSpLocks/>
            <a:stCxn id="10" idx="0"/>
            <a:endCxn id="22" idx="2"/>
          </p:cNvCxnSpPr>
          <p:nvPr/>
        </p:nvCxnSpPr>
        <p:spPr>
          <a:xfrm flipH="1" flipV="1">
            <a:off x="3034518" y="3914502"/>
            <a:ext cx="1" cy="115250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61925ED-EC7D-4A9D-AAB8-33F5EBC6A528}"/>
              </a:ext>
            </a:extLst>
          </p:cNvPr>
          <p:cNvCxnSpPr>
            <a:stCxn id="10" idx="3"/>
            <a:endCxn id="11" idx="1"/>
          </p:cNvCxnSpPr>
          <p:nvPr/>
        </p:nvCxnSpPr>
        <p:spPr>
          <a:xfrm>
            <a:off x="3695520" y="5590285"/>
            <a:ext cx="1064381" cy="0"/>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A4B9378-A147-4FAE-A2DF-BBFCA6D70030}"/>
              </a:ext>
            </a:extLst>
          </p:cNvPr>
          <p:cNvSpPr txBox="1"/>
          <p:nvPr/>
        </p:nvSpPr>
        <p:spPr>
          <a:xfrm>
            <a:off x="521435" y="3606727"/>
            <a:ext cx="973541" cy="307777"/>
          </a:xfrm>
          <a:prstGeom prst="rect">
            <a:avLst/>
          </a:prstGeom>
          <a:noFill/>
        </p:spPr>
        <p:txBody>
          <a:bodyPr wrap="square" rtlCol="0">
            <a:spAutoFit/>
          </a:bodyPr>
          <a:lstStyle/>
          <a:p>
            <a:r>
              <a:rPr lang="en-US" sz="1400"/>
              <a:t>Data File</a:t>
            </a:r>
          </a:p>
        </p:txBody>
      </p:sp>
      <p:sp>
        <p:nvSpPr>
          <p:cNvPr id="22" name="TextBox 21">
            <a:extLst>
              <a:ext uri="{FF2B5EF4-FFF2-40B4-BE49-F238E27FC236}">
                <a16:creationId xmlns:a16="http://schemas.microsoft.com/office/drawing/2014/main" id="{D89CF840-7819-4E52-B493-728F6BFC9891}"/>
              </a:ext>
            </a:extLst>
          </p:cNvPr>
          <p:cNvSpPr txBox="1"/>
          <p:nvPr/>
        </p:nvSpPr>
        <p:spPr>
          <a:xfrm>
            <a:off x="2833320" y="3606725"/>
            <a:ext cx="402396" cy="307777"/>
          </a:xfrm>
          <a:prstGeom prst="rect">
            <a:avLst/>
          </a:prstGeom>
          <a:noFill/>
        </p:spPr>
        <p:txBody>
          <a:bodyPr wrap="square" rtlCol="0">
            <a:spAutoFit/>
          </a:bodyPr>
          <a:lstStyle/>
          <a:p>
            <a:r>
              <a:rPr lang="en-US" sz="1400"/>
              <a:t>S3</a:t>
            </a:r>
          </a:p>
        </p:txBody>
      </p:sp>
      <p:sp>
        <p:nvSpPr>
          <p:cNvPr id="26" name="TextBox 25">
            <a:extLst>
              <a:ext uri="{FF2B5EF4-FFF2-40B4-BE49-F238E27FC236}">
                <a16:creationId xmlns:a16="http://schemas.microsoft.com/office/drawing/2014/main" id="{CAE2890D-DD13-4DBD-A26D-FBE50DC0D549}"/>
              </a:ext>
            </a:extLst>
          </p:cNvPr>
          <p:cNvSpPr txBox="1"/>
          <p:nvPr/>
        </p:nvSpPr>
        <p:spPr>
          <a:xfrm>
            <a:off x="5116962" y="3604623"/>
            <a:ext cx="607728" cy="307777"/>
          </a:xfrm>
          <a:prstGeom prst="rect">
            <a:avLst/>
          </a:prstGeom>
          <a:noFill/>
        </p:spPr>
        <p:txBody>
          <a:bodyPr wrap="square" rtlCol="0">
            <a:spAutoFit/>
          </a:bodyPr>
          <a:lstStyle/>
          <a:p>
            <a:r>
              <a:rPr lang="en-US" sz="1400"/>
              <a:t>Glue</a:t>
            </a:r>
          </a:p>
        </p:txBody>
      </p:sp>
      <p:sp>
        <p:nvSpPr>
          <p:cNvPr id="41" name="TextBox 40">
            <a:extLst>
              <a:ext uri="{FF2B5EF4-FFF2-40B4-BE49-F238E27FC236}">
                <a16:creationId xmlns:a16="http://schemas.microsoft.com/office/drawing/2014/main" id="{B167F1D8-6322-4DEB-972D-A707D5F369BD}"/>
              </a:ext>
            </a:extLst>
          </p:cNvPr>
          <p:cNvSpPr txBox="1"/>
          <p:nvPr/>
        </p:nvSpPr>
        <p:spPr>
          <a:xfrm>
            <a:off x="9208785" y="3609588"/>
            <a:ext cx="1096698" cy="307777"/>
          </a:xfrm>
          <a:prstGeom prst="rect">
            <a:avLst/>
          </a:prstGeom>
          <a:noFill/>
        </p:spPr>
        <p:txBody>
          <a:bodyPr wrap="square" rtlCol="0">
            <a:spAutoFit/>
          </a:bodyPr>
          <a:lstStyle/>
          <a:p>
            <a:r>
              <a:rPr lang="en-US" sz="1400" err="1"/>
              <a:t>QuickSight</a:t>
            </a:r>
            <a:endParaRPr lang="en-US" sz="1400"/>
          </a:p>
        </p:txBody>
      </p:sp>
      <p:sp>
        <p:nvSpPr>
          <p:cNvPr id="42" name="TextBox 41">
            <a:extLst>
              <a:ext uri="{FF2B5EF4-FFF2-40B4-BE49-F238E27FC236}">
                <a16:creationId xmlns:a16="http://schemas.microsoft.com/office/drawing/2014/main" id="{0B68997C-3893-4CA7-B911-068EDE6962B1}"/>
              </a:ext>
            </a:extLst>
          </p:cNvPr>
          <p:cNvSpPr txBox="1"/>
          <p:nvPr/>
        </p:nvSpPr>
        <p:spPr>
          <a:xfrm>
            <a:off x="2373520" y="6062901"/>
            <a:ext cx="1322000" cy="307777"/>
          </a:xfrm>
          <a:prstGeom prst="rect">
            <a:avLst/>
          </a:prstGeom>
          <a:noFill/>
        </p:spPr>
        <p:txBody>
          <a:bodyPr wrap="square" rtlCol="0">
            <a:spAutoFit/>
          </a:bodyPr>
          <a:lstStyle/>
          <a:p>
            <a:r>
              <a:rPr lang="en-US" sz="1400"/>
              <a:t>Glue Crawler</a:t>
            </a:r>
          </a:p>
        </p:txBody>
      </p:sp>
      <p:sp>
        <p:nvSpPr>
          <p:cNvPr id="43" name="TextBox 42">
            <a:extLst>
              <a:ext uri="{FF2B5EF4-FFF2-40B4-BE49-F238E27FC236}">
                <a16:creationId xmlns:a16="http://schemas.microsoft.com/office/drawing/2014/main" id="{B22DB219-1146-4E50-9B5A-E019D9EE125A}"/>
              </a:ext>
            </a:extLst>
          </p:cNvPr>
          <p:cNvSpPr txBox="1"/>
          <p:nvPr/>
        </p:nvSpPr>
        <p:spPr>
          <a:xfrm>
            <a:off x="5037140" y="6113561"/>
            <a:ext cx="767371" cy="307777"/>
          </a:xfrm>
          <a:prstGeom prst="rect">
            <a:avLst/>
          </a:prstGeom>
          <a:noFill/>
        </p:spPr>
        <p:txBody>
          <a:bodyPr wrap="square" rtlCol="0">
            <a:spAutoFit/>
          </a:bodyPr>
          <a:lstStyle/>
          <a:p>
            <a:r>
              <a:rPr lang="en-US" sz="1400"/>
              <a:t>Athena</a:t>
            </a:r>
          </a:p>
        </p:txBody>
      </p:sp>
      <p:sp>
        <p:nvSpPr>
          <p:cNvPr id="27" name="TextBox 26">
            <a:extLst>
              <a:ext uri="{FF2B5EF4-FFF2-40B4-BE49-F238E27FC236}">
                <a16:creationId xmlns:a16="http://schemas.microsoft.com/office/drawing/2014/main" id="{CE68E218-C464-40B8-B752-EA3B83035665}"/>
              </a:ext>
            </a:extLst>
          </p:cNvPr>
          <p:cNvSpPr txBox="1"/>
          <p:nvPr/>
        </p:nvSpPr>
        <p:spPr>
          <a:xfrm>
            <a:off x="7038670" y="3609190"/>
            <a:ext cx="852498" cy="307777"/>
          </a:xfrm>
          <a:prstGeom prst="rect">
            <a:avLst/>
          </a:prstGeom>
          <a:noFill/>
        </p:spPr>
        <p:txBody>
          <a:bodyPr wrap="square" rtlCol="0">
            <a:spAutoFit/>
          </a:bodyPr>
          <a:lstStyle/>
          <a:p>
            <a:r>
              <a:rPr lang="en-US" sz="1400"/>
              <a:t>Redshift</a:t>
            </a:r>
          </a:p>
        </p:txBody>
      </p:sp>
      <p:sp>
        <p:nvSpPr>
          <p:cNvPr id="28" name="TextBox 27">
            <a:extLst>
              <a:ext uri="{FF2B5EF4-FFF2-40B4-BE49-F238E27FC236}">
                <a16:creationId xmlns:a16="http://schemas.microsoft.com/office/drawing/2014/main" id="{B18A3DF9-05C6-4504-94B7-659718C84350}"/>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SUMMARY</a:t>
            </a:r>
          </a:p>
        </p:txBody>
      </p:sp>
      <p:cxnSp>
        <p:nvCxnSpPr>
          <p:cNvPr id="30" name="Connector: Elbow 29">
            <a:extLst>
              <a:ext uri="{FF2B5EF4-FFF2-40B4-BE49-F238E27FC236}">
                <a16:creationId xmlns:a16="http://schemas.microsoft.com/office/drawing/2014/main" id="{CAB1549E-CE48-49CB-A94E-FE0ECC65D69E}"/>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849E393-4BAD-4CA7-B851-CB24A010FEE2}"/>
              </a:ext>
            </a:extLst>
          </p:cNvPr>
          <p:cNvSpPr txBox="1"/>
          <p:nvPr/>
        </p:nvSpPr>
        <p:spPr>
          <a:xfrm>
            <a:off x="440267" y="1064383"/>
            <a:ext cx="9381066" cy="369332"/>
          </a:xfrm>
          <a:prstGeom prst="rect">
            <a:avLst/>
          </a:prstGeom>
          <a:noFill/>
        </p:spPr>
        <p:txBody>
          <a:bodyPr wrap="square" rtlCol="0">
            <a:spAutoFit/>
          </a:bodyPr>
          <a:lstStyle/>
          <a:p>
            <a:pPr lvl="1"/>
            <a:r>
              <a:rPr lang="en-US" b="1"/>
              <a:t>AWS Data Workflow</a:t>
            </a:r>
          </a:p>
        </p:txBody>
      </p:sp>
      <p:sp>
        <p:nvSpPr>
          <p:cNvPr id="32" name="TextBox 31">
            <a:extLst>
              <a:ext uri="{FF2B5EF4-FFF2-40B4-BE49-F238E27FC236}">
                <a16:creationId xmlns:a16="http://schemas.microsoft.com/office/drawing/2014/main" id="{CD1A09D9-4035-425C-A386-6151A7B47835}"/>
              </a:ext>
            </a:extLst>
          </p:cNvPr>
          <p:cNvSpPr txBox="1"/>
          <p:nvPr/>
        </p:nvSpPr>
        <p:spPr>
          <a:xfrm>
            <a:off x="6652868" y="6216789"/>
            <a:ext cx="1624102" cy="307777"/>
          </a:xfrm>
          <a:prstGeom prst="rect">
            <a:avLst/>
          </a:prstGeom>
          <a:noFill/>
        </p:spPr>
        <p:txBody>
          <a:bodyPr wrap="square" rtlCol="0">
            <a:spAutoFit/>
          </a:bodyPr>
          <a:lstStyle/>
          <a:p>
            <a:r>
              <a:rPr lang="en-US" sz="1400"/>
              <a:t>SQL Workbench/J</a:t>
            </a:r>
          </a:p>
        </p:txBody>
      </p:sp>
      <p:cxnSp>
        <p:nvCxnSpPr>
          <p:cNvPr id="34" name="Straight Arrow Connector 33">
            <a:extLst>
              <a:ext uri="{FF2B5EF4-FFF2-40B4-BE49-F238E27FC236}">
                <a16:creationId xmlns:a16="http://schemas.microsoft.com/office/drawing/2014/main" id="{017AEC6E-BED8-4ED7-A132-530C4BC14EDC}"/>
              </a:ext>
            </a:extLst>
          </p:cNvPr>
          <p:cNvCxnSpPr>
            <a:cxnSpLocks/>
            <a:stCxn id="26" idx="2"/>
            <a:endCxn id="11" idx="0"/>
          </p:cNvCxnSpPr>
          <p:nvPr/>
        </p:nvCxnSpPr>
        <p:spPr>
          <a:xfrm>
            <a:off x="5420826" y="3912400"/>
            <a:ext cx="7125" cy="1163648"/>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6" name="L-Shape 35">
            <a:extLst>
              <a:ext uri="{FF2B5EF4-FFF2-40B4-BE49-F238E27FC236}">
                <a16:creationId xmlns:a16="http://schemas.microsoft.com/office/drawing/2014/main" id="{AEE3FDC9-A3AC-4E8A-A484-0C8927CC8506}"/>
              </a:ext>
            </a:extLst>
          </p:cNvPr>
          <p:cNvSpPr/>
          <p:nvPr/>
        </p:nvSpPr>
        <p:spPr>
          <a:xfrm rot="5400000">
            <a:off x="3898564" y="-65752"/>
            <a:ext cx="4710436" cy="8658579"/>
          </a:xfrm>
          <a:prstGeom prst="corner">
            <a:avLst>
              <a:gd name="adj1" fmla="val 93694"/>
              <a:gd name="adj2" fmla="val 51246"/>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3912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12EE5-5FBC-43AF-A9DA-E15C156858E1}"/>
              </a:ext>
            </a:extLst>
          </p:cNvPr>
          <p:cNvSpPr txBox="1"/>
          <p:nvPr/>
        </p:nvSpPr>
        <p:spPr>
          <a:xfrm>
            <a:off x="440267" y="292105"/>
            <a:ext cx="8658578" cy="923330"/>
          </a:xfrm>
          <a:prstGeom prst="rect">
            <a:avLst/>
          </a:prstGeom>
          <a:noFill/>
        </p:spPr>
        <p:txBody>
          <a:bodyPr wrap="square" rtlCol="0" anchor="t">
            <a:spAutoFit/>
          </a:bodyPr>
          <a:lstStyle/>
          <a:p>
            <a:r>
              <a:rPr lang="en-US" sz="5400">
                <a:latin typeface="+mj-lt"/>
              </a:rPr>
              <a:t>CONCLUSION</a:t>
            </a:r>
          </a:p>
        </p:txBody>
      </p:sp>
      <p:cxnSp>
        <p:nvCxnSpPr>
          <p:cNvPr id="3" name="Connector: Elbow 2">
            <a:extLst>
              <a:ext uri="{FF2B5EF4-FFF2-40B4-BE49-F238E27FC236}">
                <a16:creationId xmlns:a16="http://schemas.microsoft.com/office/drawing/2014/main" id="{2D05FFC4-915A-45EA-8063-A3EC11C68ECA}"/>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EE8DDD3-73FC-41DF-8821-6E48E9B4B085}"/>
              </a:ext>
            </a:extLst>
          </p:cNvPr>
          <p:cNvSpPr txBox="1"/>
          <p:nvPr/>
        </p:nvSpPr>
        <p:spPr>
          <a:xfrm>
            <a:off x="440267" y="1064383"/>
            <a:ext cx="9381066" cy="369332"/>
          </a:xfrm>
          <a:prstGeom prst="rect">
            <a:avLst/>
          </a:prstGeom>
          <a:noFill/>
        </p:spPr>
        <p:txBody>
          <a:bodyPr wrap="square" rtlCol="0">
            <a:spAutoFit/>
          </a:bodyPr>
          <a:lstStyle/>
          <a:p>
            <a:pPr lvl="1"/>
            <a:r>
              <a:rPr lang="en-US" b="1"/>
              <a:t>Glue - AWS ETL Tool</a:t>
            </a:r>
          </a:p>
        </p:txBody>
      </p:sp>
      <p:sp>
        <p:nvSpPr>
          <p:cNvPr id="7" name="Rectangle 6">
            <a:extLst>
              <a:ext uri="{FF2B5EF4-FFF2-40B4-BE49-F238E27FC236}">
                <a16:creationId xmlns:a16="http://schemas.microsoft.com/office/drawing/2014/main" id="{31FFBE9C-7CE7-43F8-B71B-332DACA82C31}"/>
              </a:ext>
            </a:extLst>
          </p:cNvPr>
          <p:cNvSpPr/>
          <p:nvPr/>
        </p:nvSpPr>
        <p:spPr>
          <a:xfrm>
            <a:off x="440267" y="1657907"/>
            <a:ext cx="8940800" cy="3970318"/>
          </a:xfrm>
          <a:prstGeom prst="rect">
            <a:avLst/>
          </a:prstGeom>
        </p:spPr>
        <p:txBody>
          <a:bodyPr wrap="square" anchor="t">
            <a:spAutoFit/>
          </a:bodyPr>
          <a:lstStyle/>
          <a:p>
            <a:r>
              <a:rPr lang="en-US" b="1"/>
              <a:t>Simple –</a:t>
            </a:r>
          </a:p>
          <a:p>
            <a:endParaRPr lang="en-US" b="1"/>
          </a:p>
          <a:p>
            <a:r>
              <a:rPr lang="en-US" b="1"/>
              <a:t>		 </a:t>
            </a:r>
            <a:r>
              <a:rPr lang="en-US"/>
              <a:t>Use AWS for your entire ETL workflow</a:t>
            </a:r>
          </a:p>
          <a:p>
            <a:r>
              <a:rPr lang="en-US"/>
              <a:t>		 Less Setup</a:t>
            </a:r>
          </a:p>
          <a:p>
            <a:r>
              <a:rPr lang="en-US"/>
              <a:t>		</a:t>
            </a:r>
          </a:p>
          <a:p>
            <a:r>
              <a:rPr lang="en-US" b="1"/>
              <a:t>Flexible –</a:t>
            </a:r>
          </a:p>
          <a:p>
            <a:endParaRPr lang="en-US" b="1"/>
          </a:p>
          <a:p>
            <a:r>
              <a:rPr lang="en-US" b="1"/>
              <a:t>		</a:t>
            </a:r>
            <a:r>
              <a:rPr lang="en-US"/>
              <a:t>Good for developers as well as non-developers</a:t>
            </a:r>
          </a:p>
          <a:p>
            <a:r>
              <a:rPr lang="en-US"/>
              <a:t>		Customizable</a:t>
            </a:r>
          </a:p>
          <a:p>
            <a:endParaRPr lang="en-US" b="1"/>
          </a:p>
          <a:p>
            <a:r>
              <a:rPr lang="en-US" b="1"/>
              <a:t>Cost Effective –</a:t>
            </a:r>
          </a:p>
          <a:p>
            <a:endParaRPr lang="en-US" b="1"/>
          </a:p>
          <a:p>
            <a:r>
              <a:rPr lang="en-US" b="1"/>
              <a:t>		</a:t>
            </a:r>
            <a:r>
              <a:rPr lang="en-US"/>
              <a:t>Cheaper than other ETL tools</a:t>
            </a:r>
          </a:p>
          <a:p>
            <a:r>
              <a:rPr lang="en-US"/>
              <a:t>		Pay only when you use Glue</a:t>
            </a:r>
          </a:p>
        </p:txBody>
      </p:sp>
    </p:spTree>
    <p:extLst>
      <p:ext uri="{BB962C8B-B14F-4D97-AF65-F5344CB8AC3E}">
        <p14:creationId xmlns:p14="http://schemas.microsoft.com/office/powerpoint/2010/main" val="198519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A5B48-9AA3-4355-AFD9-D59E1AF38E45}"/>
              </a:ext>
            </a:extLst>
          </p:cNvPr>
          <p:cNvSpPr>
            <a:spLocks noGrp="1"/>
          </p:cNvSpPr>
          <p:nvPr>
            <p:ph idx="1"/>
          </p:nvPr>
        </p:nvSpPr>
        <p:spPr>
          <a:xfrm>
            <a:off x="1069848" y="1389413"/>
            <a:ext cx="10058400" cy="4904509"/>
          </a:xfrm>
        </p:spPr>
        <p:txBody>
          <a:bodyPr>
            <a:normAutofit lnSpcReduction="10000"/>
          </a:bodyPr>
          <a:lstStyle/>
          <a:p>
            <a:r>
              <a:rPr lang="en-US" sz="2400"/>
              <a:t>Serverless </a:t>
            </a:r>
          </a:p>
          <a:p>
            <a:pPr lvl="1"/>
            <a:r>
              <a:rPr lang="en-US" sz="2200"/>
              <a:t>companies do not have to invest and maintain on premise servers</a:t>
            </a:r>
          </a:p>
          <a:p>
            <a:r>
              <a:rPr lang="en-US" sz="2400"/>
              <a:t>Easily scalable </a:t>
            </a:r>
          </a:p>
          <a:p>
            <a:pPr lvl="1"/>
            <a:r>
              <a:rPr lang="en-US" sz="2200"/>
              <a:t>adjust storage needs up and down based on need</a:t>
            </a:r>
          </a:p>
          <a:p>
            <a:r>
              <a:rPr lang="en-US" sz="2400"/>
              <a:t>Cost Effective – Glue is cheaper than other ETL Services</a:t>
            </a:r>
          </a:p>
          <a:p>
            <a:pPr lvl="1"/>
            <a:r>
              <a:rPr lang="en-US" sz="2000"/>
              <a:t>Only pay when being used, where </a:t>
            </a:r>
            <a:r>
              <a:rPr lang="en-US" sz="2000" err="1"/>
              <a:t>Matillion</a:t>
            </a:r>
            <a:r>
              <a:rPr lang="en-US" sz="2000"/>
              <a:t> and </a:t>
            </a:r>
            <a:r>
              <a:rPr lang="en-US" sz="2000" err="1"/>
              <a:t>Informatica</a:t>
            </a:r>
            <a:r>
              <a:rPr lang="en-US" sz="2000"/>
              <a:t> charge hourly or yearly</a:t>
            </a:r>
          </a:p>
          <a:p>
            <a:pPr lvl="1"/>
            <a:r>
              <a:rPr lang="en-US" sz="2000" err="1"/>
              <a:t>Matillion</a:t>
            </a:r>
            <a:r>
              <a:rPr lang="en-US" sz="2000"/>
              <a:t>: $2.74 per hour (m4.large EC2), Informatica $3.66 per hour (m4.large EC2), Glue $0.44 per DPU-Hour</a:t>
            </a:r>
          </a:p>
          <a:p>
            <a:r>
              <a:rPr lang="en-US" sz="2400"/>
              <a:t>Code based (Python or Scala) so you can do anything you can program</a:t>
            </a:r>
          </a:p>
          <a:p>
            <a:r>
              <a:rPr lang="en-US" sz="2400"/>
              <a:t>Easy integration with other AWS tools</a:t>
            </a:r>
          </a:p>
          <a:p>
            <a:r>
              <a:rPr lang="en-US" sz="2400"/>
              <a:t>Automatic error handling and logging</a:t>
            </a:r>
          </a:p>
        </p:txBody>
      </p:sp>
      <p:sp>
        <p:nvSpPr>
          <p:cNvPr id="4" name="TextBox 3">
            <a:extLst>
              <a:ext uri="{FF2B5EF4-FFF2-40B4-BE49-F238E27FC236}">
                <a16:creationId xmlns:a16="http://schemas.microsoft.com/office/drawing/2014/main" id="{0EA4B9FE-A7BD-42E2-903D-697A4D0D24E9}"/>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Why use Glue?</a:t>
            </a:r>
          </a:p>
        </p:txBody>
      </p:sp>
    </p:spTree>
    <p:extLst>
      <p:ext uri="{BB962C8B-B14F-4D97-AF65-F5344CB8AC3E}">
        <p14:creationId xmlns:p14="http://schemas.microsoft.com/office/powerpoint/2010/main" val="370921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12EE5-5FBC-43AF-A9DA-E15C156858E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CLEAN UP</a:t>
            </a:r>
          </a:p>
        </p:txBody>
      </p:sp>
      <p:cxnSp>
        <p:nvCxnSpPr>
          <p:cNvPr id="3" name="Connector: Elbow 2">
            <a:extLst>
              <a:ext uri="{FF2B5EF4-FFF2-40B4-BE49-F238E27FC236}">
                <a16:creationId xmlns:a16="http://schemas.microsoft.com/office/drawing/2014/main" id="{2D05FFC4-915A-45EA-8063-A3EC11C68ECA}"/>
              </a:ext>
            </a:extLst>
          </p:cNvPr>
          <p:cNvCxnSpPr>
            <a:cxnSpLocks/>
          </p:cNvCxnSpPr>
          <p:nvPr/>
        </p:nvCxnSpPr>
        <p:spPr>
          <a:xfrm>
            <a:off x="671327" y="1064562"/>
            <a:ext cx="300938" cy="150873"/>
          </a:xfrm>
          <a:prstGeom prst="bentConnector3">
            <a:avLst>
              <a:gd name="adj1" fmla="val 442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EE8DDD3-73FC-41DF-8821-6E48E9B4B085}"/>
              </a:ext>
            </a:extLst>
          </p:cNvPr>
          <p:cNvSpPr txBox="1"/>
          <p:nvPr/>
        </p:nvSpPr>
        <p:spPr>
          <a:xfrm>
            <a:off x="440267" y="1064383"/>
            <a:ext cx="9381066" cy="369332"/>
          </a:xfrm>
          <a:prstGeom prst="rect">
            <a:avLst/>
          </a:prstGeom>
          <a:noFill/>
        </p:spPr>
        <p:txBody>
          <a:bodyPr wrap="square" rtlCol="0">
            <a:spAutoFit/>
          </a:bodyPr>
          <a:lstStyle/>
          <a:p>
            <a:pPr lvl="1"/>
            <a:r>
              <a:rPr lang="en-US" b="1"/>
              <a:t>AWS </a:t>
            </a:r>
          </a:p>
        </p:txBody>
      </p:sp>
      <p:sp>
        <p:nvSpPr>
          <p:cNvPr id="5" name="TextBox 4">
            <a:extLst>
              <a:ext uri="{FF2B5EF4-FFF2-40B4-BE49-F238E27FC236}">
                <a16:creationId xmlns:a16="http://schemas.microsoft.com/office/drawing/2014/main" id="{6157D0D8-7AC4-446D-A9BA-F0A08EAEFC95}"/>
              </a:ext>
            </a:extLst>
          </p:cNvPr>
          <p:cNvSpPr txBox="1"/>
          <p:nvPr/>
        </p:nvSpPr>
        <p:spPr>
          <a:xfrm>
            <a:off x="671327" y="2030243"/>
            <a:ext cx="7899991" cy="3970318"/>
          </a:xfrm>
          <a:prstGeom prst="rect">
            <a:avLst/>
          </a:prstGeom>
          <a:noFill/>
        </p:spPr>
        <p:txBody>
          <a:bodyPr wrap="square" rtlCol="0">
            <a:spAutoFit/>
          </a:bodyPr>
          <a:lstStyle/>
          <a:p>
            <a:r>
              <a:rPr lang="en-US" sz="2400"/>
              <a:t>Delete the following resources:</a:t>
            </a:r>
          </a:p>
          <a:p>
            <a:r>
              <a:rPr lang="en-US" sz="2400"/>
              <a:t>	</a:t>
            </a:r>
            <a:r>
              <a:rPr lang="en-US" sz="2400">
                <a:solidFill>
                  <a:srgbClr val="FF0000"/>
                </a:solidFill>
              </a:rPr>
              <a:t>Redshift Cluster *</a:t>
            </a:r>
          </a:p>
          <a:p>
            <a:r>
              <a:rPr lang="en-US" sz="2400">
                <a:solidFill>
                  <a:srgbClr val="FF0000"/>
                </a:solidFill>
              </a:rPr>
              <a:t>	S3 Bucket *</a:t>
            </a:r>
          </a:p>
          <a:p>
            <a:r>
              <a:rPr lang="en-US" sz="2400">
                <a:solidFill>
                  <a:srgbClr val="FF0000"/>
                </a:solidFill>
              </a:rPr>
              <a:t>	</a:t>
            </a:r>
            <a:r>
              <a:rPr lang="en-US" sz="2400" err="1">
                <a:solidFill>
                  <a:srgbClr val="FF0000"/>
                </a:solidFill>
              </a:rPr>
              <a:t>QuickSight</a:t>
            </a:r>
            <a:r>
              <a:rPr lang="en-US" sz="2400">
                <a:solidFill>
                  <a:srgbClr val="FF0000"/>
                </a:solidFill>
              </a:rPr>
              <a:t> Account *</a:t>
            </a:r>
          </a:p>
          <a:p>
            <a:r>
              <a:rPr lang="en-US" sz="2400"/>
              <a:t>	Glue Job</a:t>
            </a:r>
          </a:p>
          <a:p>
            <a:r>
              <a:rPr lang="en-US" sz="2400"/>
              <a:t>	Glue Database</a:t>
            </a:r>
          </a:p>
          <a:p>
            <a:r>
              <a:rPr lang="en-US" sz="2400"/>
              <a:t>	Glue Table</a:t>
            </a:r>
          </a:p>
          <a:p>
            <a:r>
              <a:rPr lang="en-US" sz="2400"/>
              <a:t>	Glue Connection</a:t>
            </a:r>
          </a:p>
          <a:p>
            <a:r>
              <a:rPr lang="en-US" sz="2400"/>
              <a:t>		</a:t>
            </a:r>
          </a:p>
          <a:p>
            <a:r>
              <a:rPr lang="en-US"/>
              <a:t>	</a:t>
            </a:r>
          </a:p>
          <a:p>
            <a:r>
              <a:rPr lang="en-US">
                <a:solidFill>
                  <a:srgbClr val="FF0000"/>
                </a:solidFill>
              </a:rPr>
              <a:t>*</a:t>
            </a:r>
            <a:r>
              <a:rPr lang="en-US"/>
              <a:t> </a:t>
            </a:r>
            <a:r>
              <a:rPr lang="en-US">
                <a:solidFill>
                  <a:srgbClr val="FF0000"/>
                </a:solidFill>
              </a:rPr>
              <a:t>These services will accrue charges to your AWS account if not removed</a:t>
            </a:r>
          </a:p>
        </p:txBody>
      </p:sp>
    </p:spTree>
    <p:extLst>
      <p:ext uri="{BB962C8B-B14F-4D97-AF65-F5344CB8AC3E}">
        <p14:creationId xmlns:p14="http://schemas.microsoft.com/office/powerpoint/2010/main" val="4257382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12EE5-5FBC-43AF-A9DA-E15C156858E1}"/>
              </a:ext>
            </a:extLst>
          </p:cNvPr>
          <p:cNvSpPr txBox="1"/>
          <p:nvPr/>
        </p:nvSpPr>
        <p:spPr>
          <a:xfrm>
            <a:off x="440267" y="239247"/>
            <a:ext cx="8658578" cy="923330"/>
          </a:xfrm>
          <a:prstGeom prst="rect">
            <a:avLst/>
          </a:prstGeom>
          <a:noFill/>
        </p:spPr>
        <p:txBody>
          <a:bodyPr wrap="square" rtlCol="0">
            <a:spAutoFit/>
          </a:bodyPr>
          <a:lstStyle/>
          <a:p>
            <a:r>
              <a:rPr lang="en-US" sz="5400">
                <a:latin typeface="+mj-lt"/>
              </a:rPr>
              <a:t>RESOURCES</a:t>
            </a:r>
          </a:p>
        </p:txBody>
      </p:sp>
      <p:sp>
        <p:nvSpPr>
          <p:cNvPr id="5" name="Rectangle 4">
            <a:extLst>
              <a:ext uri="{FF2B5EF4-FFF2-40B4-BE49-F238E27FC236}">
                <a16:creationId xmlns:a16="http://schemas.microsoft.com/office/drawing/2014/main" id="{2A881DA3-C78F-40D9-AD49-8BCD94A73E2A}"/>
              </a:ext>
            </a:extLst>
          </p:cNvPr>
          <p:cNvSpPr/>
          <p:nvPr/>
        </p:nvSpPr>
        <p:spPr>
          <a:xfrm>
            <a:off x="440267" y="4612562"/>
            <a:ext cx="4564006" cy="646331"/>
          </a:xfrm>
          <a:prstGeom prst="rect">
            <a:avLst/>
          </a:prstGeom>
        </p:spPr>
        <p:txBody>
          <a:bodyPr wrap="none">
            <a:spAutoFit/>
          </a:bodyPr>
          <a:lstStyle/>
          <a:p>
            <a:r>
              <a:rPr lang="en-US"/>
              <a:t>AWS Services Documentation</a:t>
            </a:r>
          </a:p>
          <a:p>
            <a:r>
              <a:rPr lang="en-US">
                <a:hlinkClick r:id="rId2"/>
              </a:rPr>
              <a:t>https://aws.amazon.com/documentation/</a:t>
            </a:r>
            <a:endParaRPr lang="en-US"/>
          </a:p>
        </p:txBody>
      </p:sp>
      <p:sp>
        <p:nvSpPr>
          <p:cNvPr id="7" name="Rectangle 6">
            <a:extLst>
              <a:ext uri="{FF2B5EF4-FFF2-40B4-BE49-F238E27FC236}">
                <a16:creationId xmlns:a16="http://schemas.microsoft.com/office/drawing/2014/main" id="{19C7EB6F-6421-4F71-A8C3-BA6E63A9D210}"/>
              </a:ext>
            </a:extLst>
          </p:cNvPr>
          <p:cNvSpPr/>
          <p:nvPr/>
        </p:nvSpPr>
        <p:spPr>
          <a:xfrm>
            <a:off x="440267" y="1657907"/>
            <a:ext cx="3451522" cy="646331"/>
          </a:xfrm>
          <a:prstGeom prst="rect">
            <a:avLst/>
          </a:prstGeom>
        </p:spPr>
        <p:txBody>
          <a:bodyPr wrap="none">
            <a:spAutoFit/>
          </a:bodyPr>
          <a:lstStyle/>
          <a:p>
            <a:r>
              <a:rPr lang="en-US" b="1"/>
              <a:t>AWS Glue Documentation</a:t>
            </a:r>
          </a:p>
          <a:p>
            <a:r>
              <a:rPr lang="en-US">
                <a:hlinkClick r:id="rId3"/>
              </a:rPr>
              <a:t>https://aws.amazon.com/glue/</a:t>
            </a:r>
            <a:endParaRPr lang="en-US"/>
          </a:p>
        </p:txBody>
      </p:sp>
      <p:sp>
        <p:nvSpPr>
          <p:cNvPr id="9" name="Rectangle 8">
            <a:extLst>
              <a:ext uri="{FF2B5EF4-FFF2-40B4-BE49-F238E27FC236}">
                <a16:creationId xmlns:a16="http://schemas.microsoft.com/office/drawing/2014/main" id="{AC6F90D4-FF31-47DF-82BB-E791E5C62091}"/>
              </a:ext>
            </a:extLst>
          </p:cNvPr>
          <p:cNvSpPr/>
          <p:nvPr/>
        </p:nvSpPr>
        <p:spPr>
          <a:xfrm>
            <a:off x="440267" y="2304238"/>
            <a:ext cx="8826006" cy="2308324"/>
          </a:xfrm>
          <a:prstGeom prst="rect">
            <a:avLst/>
          </a:prstGeom>
        </p:spPr>
        <p:txBody>
          <a:bodyPr wrap="none">
            <a:spAutoFit/>
          </a:bodyPr>
          <a:lstStyle/>
          <a:p>
            <a:r>
              <a:rPr lang="en-US" b="1"/>
              <a:t>Pricing</a:t>
            </a:r>
          </a:p>
          <a:p>
            <a:r>
              <a:rPr lang="en-US"/>
              <a:t>Informatica</a:t>
            </a:r>
          </a:p>
          <a:p>
            <a:r>
              <a:rPr lang="en-US">
                <a:hlinkClick r:id="rId4"/>
              </a:rPr>
              <a:t>https://aws.amazon.com/marketplace/pp/B0752DY9DV?qid=1534179668153&amp;sr=</a:t>
            </a:r>
          </a:p>
          <a:p>
            <a:r>
              <a:rPr lang="en-US">
                <a:hlinkClick r:id="rId4"/>
              </a:rPr>
              <a:t>0-1&amp;ref_=srh_res_product_title</a:t>
            </a:r>
            <a:endParaRPr lang="en-US"/>
          </a:p>
          <a:p>
            <a:r>
              <a:rPr lang="en-US"/>
              <a:t>Glue</a:t>
            </a:r>
          </a:p>
          <a:p>
            <a:r>
              <a:rPr lang="en-US">
                <a:hlinkClick r:id="rId5"/>
              </a:rPr>
              <a:t>https://aws.amazon.com/glue/pricing/</a:t>
            </a:r>
            <a:endParaRPr lang="en-US"/>
          </a:p>
          <a:p>
            <a:r>
              <a:rPr lang="en-US" err="1"/>
              <a:t>Matillion</a:t>
            </a:r>
            <a:endParaRPr lang="en-US"/>
          </a:p>
          <a:p>
            <a:r>
              <a:rPr lang="en-US">
                <a:hlinkClick r:id="rId6"/>
              </a:rPr>
              <a:t>https://aws.amazon.com/marketplace/pp/B010ED5YF8</a:t>
            </a:r>
            <a:endParaRPr lang="en-US"/>
          </a:p>
        </p:txBody>
      </p:sp>
      <p:sp>
        <p:nvSpPr>
          <p:cNvPr id="11" name="Rectangle 10">
            <a:extLst>
              <a:ext uri="{FF2B5EF4-FFF2-40B4-BE49-F238E27FC236}">
                <a16:creationId xmlns:a16="http://schemas.microsoft.com/office/drawing/2014/main" id="{BA177A22-5647-4C23-B958-4A00C78EE4C4}"/>
              </a:ext>
            </a:extLst>
          </p:cNvPr>
          <p:cNvSpPr/>
          <p:nvPr/>
        </p:nvSpPr>
        <p:spPr>
          <a:xfrm>
            <a:off x="440267" y="5258893"/>
            <a:ext cx="9445791" cy="1200329"/>
          </a:xfrm>
          <a:prstGeom prst="rect">
            <a:avLst/>
          </a:prstGeom>
        </p:spPr>
        <p:txBody>
          <a:bodyPr wrap="none">
            <a:spAutoFit/>
          </a:bodyPr>
          <a:lstStyle/>
          <a:p>
            <a:r>
              <a:rPr lang="en-US"/>
              <a:t>Hadoop vs AWS</a:t>
            </a:r>
          </a:p>
          <a:p>
            <a:r>
              <a:rPr lang="en-US">
                <a:hlinkClick r:id="rId7"/>
              </a:rPr>
              <a:t>https://www.trustradius.com/compare-products/amazon-web-services-vs-hadoop</a:t>
            </a:r>
            <a:endParaRPr lang="en-US"/>
          </a:p>
          <a:p>
            <a:r>
              <a:rPr lang="en-US">
                <a:hlinkClick r:id="rId8"/>
              </a:rPr>
              <a:t>https://databricks.com/blog/2017/05/31/top-5-reasons-for-choosing-s3-over-hdfs.html</a:t>
            </a:r>
            <a:endParaRPr lang="en-US"/>
          </a:p>
          <a:p>
            <a:r>
              <a:rPr lang="en-US">
                <a:hlinkClick r:id="rId9"/>
              </a:rPr>
              <a:t>https://data-flair.training/blogs/13-limitations-of-hadoop/</a:t>
            </a:r>
            <a:endParaRPr lang="en-US"/>
          </a:p>
        </p:txBody>
      </p:sp>
    </p:spTree>
    <p:extLst>
      <p:ext uri="{BB962C8B-B14F-4D97-AF65-F5344CB8AC3E}">
        <p14:creationId xmlns:p14="http://schemas.microsoft.com/office/powerpoint/2010/main" val="11923573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4DADC4-D892-4F37-8EFB-08B071AEF0F5}"/>
              </a:ext>
            </a:extLst>
          </p:cNvPr>
          <p:cNvPicPr>
            <a:picLocks noChangeAspect="1"/>
          </p:cNvPicPr>
          <p:nvPr/>
        </p:nvPicPr>
        <p:blipFill>
          <a:blip r:embed="rId3"/>
          <a:stretch>
            <a:fillRect/>
          </a:stretch>
        </p:blipFill>
        <p:spPr>
          <a:xfrm>
            <a:off x="10363200" y="4901184"/>
            <a:ext cx="1828800" cy="1828800"/>
          </a:xfrm>
          <a:prstGeom prst="rect">
            <a:avLst/>
          </a:prstGeom>
        </p:spPr>
      </p:pic>
      <p:sp>
        <p:nvSpPr>
          <p:cNvPr id="3" name="Content Placeholder 2">
            <a:extLst>
              <a:ext uri="{FF2B5EF4-FFF2-40B4-BE49-F238E27FC236}">
                <a16:creationId xmlns:a16="http://schemas.microsoft.com/office/drawing/2014/main" id="{3A02917A-B759-4CDB-BA57-2B0A8A8FF9C2}"/>
              </a:ext>
            </a:extLst>
          </p:cNvPr>
          <p:cNvSpPr>
            <a:spLocks noGrp="1"/>
          </p:cNvSpPr>
          <p:nvPr>
            <p:ph idx="1"/>
          </p:nvPr>
        </p:nvSpPr>
        <p:spPr/>
        <p:txBody>
          <a:bodyPr vert="horz" lIns="91440" tIns="45720" rIns="91440" bIns="45720" rtlCol="0" anchor="t">
            <a:normAutofit/>
          </a:bodyPr>
          <a:lstStyle/>
          <a:p>
            <a:pPr marL="342900" indent="-342900"/>
            <a:r>
              <a:rPr lang="en-US" dirty="0"/>
              <a:t>AWS Glue Tutorial Presentation: </a:t>
            </a:r>
            <a:r>
              <a:rPr lang="en-US" dirty="0">
                <a:hlinkClick r:id="rId4"/>
              </a:rPr>
              <a:t>https://github.com/jackdsilverman/aws-glue-tutorial/blob/master/glue-tutorial.pptx</a:t>
            </a:r>
          </a:p>
          <a:p>
            <a:pPr marL="342900" indent="-342900"/>
            <a:r>
              <a:rPr lang="en-US" dirty="0"/>
              <a:t>AWS Glue Workshop: </a:t>
            </a:r>
            <a:r>
              <a:rPr lang="en-US" dirty="0">
                <a:hlinkClick r:id="rId5"/>
              </a:rPr>
              <a:t>https://github.com/jackdsilverman/aws-glue-tutorial</a:t>
            </a:r>
          </a:p>
          <a:p>
            <a:pPr marL="342900" indent="-342900"/>
            <a:endParaRPr lang="en-US" dirty="0"/>
          </a:p>
          <a:p>
            <a:pPr marL="0" indent="0">
              <a:buNone/>
            </a:pPr>
            <a:r>
              <a:rPr lang="en-US" dirty="0"/>
              <a:t>James Zhang    </a:t>
            </a:r>
            <a:r>
              <a:rPr lang="en-US" dirty="0">
                <a:hlinkClick r:id="rId6"/>
              </a:rPr>
              <a:t>jzhang@manifestcorp.com</a:t>
            </a:r>
            <a:endParaRPr lang="en-US" dirty="0"/>
          </a:p>
          <a:p>
            <a:pPr marL="0" indent="0">
              <a:buNone/>
            </a:pPr>
            <a:r>
              <a:rPr lang="en-US" dirty="0"/>
              <a:t>Lydia White     </a:t>
            </a:r>
            <a:r>
              <a:rPr lang="en-US" dirty="0">
                <a:hlinkClick r:id="rId7"/>
              </a:rPr>
              <a:t>lwhite@manifestcorp.com</a:t>
            </a:r>
            <a:endParaRPr lang="en-US" dirty="0"/>
          </a:p>
          <a:p>
            <a:pPr marL="0" indent="0">
              <a:buNone/>
            </a:pPr>
            <a:endParaRPr lang="en-US" dirty="0"/>
          </a:p>
          <a:p>
            <a:pPr marL="0" indent="0">
              <a:buNone/>
            </a:pPr>
            <a:r>
              <a:rPr lang="en-US" dirty="0"/>
              <a:t>Thanks to Jack Silverman and Jerry Ralph</a:t>
            </a:r>
          </a:p>
        </p:txBody>
      </p:sp>
      <p:sp>
        <p:nvSpPr>
          <p:cNvPr id="5" name="TextBox 4">
            <a:extLst>
              <a:ext uri="{FF2B5EF4-FFF2-40B4-BE49-F238E27FC236}">
                <a16:creationId xmlns:a16="http://schemas.microsoft.com/office/drawing/2014/main" id="{D3B16E68-10A3-48DC-9815-F05DF6EF8C84}"/>
              </a:ext>
            </a:extLst>
          </p:cNvPr>
          <p:cNvSpPr txBox="1"/>
          <p:nvPr/>
        </p:nvSpPr>
        <p:spPr>
          <a:xfrm>
            <a:off x="440267" y="239247"/>
            <a:ext cx="8658578" cy="923330"/>
          </a:xfrm>
          <a:prstGeom prst="rect">
            <a:avLst/>
          </a:prstGeom>
          <a:noFill/>
        </p:spPr>
        <p:txBody>
          <a:bodyPr wrap="square" rtlCol="0" anchor="t">
            <a:spAutoFit/>
          </a:bodyPr>
          <a:lstStyle/>
          <a:p>
            <a:r>
              <a:rPr lang="en-US" sz="5400" dirty="0">
                <a:latin typeface="+mj-lt"/>
              </a:rPr>
              <a:t>Links</a:t>
            </a:r>
          </a:p>
        </p:txBody>
      </p:sp>
    </p:spTree>
    <p:extLst>
      <p:ext uri="{BB962C8B-B14F-4D97-AF65-F5344CB8AC3E}">
        <p14:creationId xmlns:p14="http://schemas.microsoft.com/office/powerpoint/2010/main" val="338487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A5B48-9AA3-4355-AFD9-D59E1AF38E45}"/>
              </a:ext>
            </a:extLst>
          </p:cNvPr>
          <p:cNvSpPr>
            <a:spLocks noGrp="1"/>
          </p:cNvSpPr>
          <p:nvPr>
            <p:ph idx="1"/>
          </p:nvPr>
        </p:nvSpPr>
        <p:spPr>
          <a:xfrm>
            <a:off x="1069848" y="1611085"/>
            <a:ext cx="10058400" cy="5246915"/>
          </a:xfrm>
        </p:spPr>
        <p:txBody>
          <a:bodyPr vert="horz" lIns="91440" tIns="45720" rIns="91440" bIns="45720" rtlCol="0" anchor="t">
            <a:normAutofit fontScale="85000" lnSpcReduction="20000"/>
          </a:bodyPr>
          <a:lstStyle/>
          <a:p>
            <a:r>
              <a:rPr lang="en-US" sz="2400"/>
              <a:t>AWS is more flexible – scale up or down storage based on need</a:t>
            </a:r>
          </a:p>
          <a:p>
            <a:r>
              <a:rPr lang="en-US" sz="2400"/>
              <a:t>AWS is less complex – no need to set up and maintain servers</a:t>
            </a:r>
          </a:p>
          <a:p>
            <a:r>
              <a:rPr lang="en-US" sz="2400"/>
              <a:t>AWS cheaper</a:t>
            </a:r>
          </a:p>
          <a:p>
            <a:pPr lvl="1"/>
            <a:r>
              <a:rPr lang="en-US" sz="2400"/>
              <a:t>No start up cost</a:t>
            </a:r>
          </a:p>
          <a:p>
            <a:pPr lvl="1"/>
            <a:r>
              <a:rPr lang="en-US" sz="2400"/>
              <a:t>No maintenance cost</a:t>
            </a:r>
          </a:p>
          <a:p>
            <a:pPr lvl="1"/>
            <a:r>
              <a:rPr lang="en-US" sz="2400"/>
              <a:t>Pay as you go</a:t>
            </a:r>
          </a:p>
          <a:p>
            <a:r>
              <a:rPr lang="en-US" sz="2400"/>
              <a:t>Hadoop has challenges handling a lot of small files</a:t>
            </a:r>
          </a:p>
          <a:p>
            <a:r>
              <a:rPr lang="en-US" sz="2400"/>
              <a:t>AWS – End to End solution for data needs</a:t>
            </a:r>
          </a:p>
          <a:p>
            <a:pPr lvl="1"/>
            <a:r>
              <a:rPr lang="en-US" sz="2400"/>
              <a:t>Storage</a:t>
            </a:r>
          </a:p>
          <a:p>
            <a:pPr lvl="1"/>
            <a:r>
              <a:rPr lang="en-US" sz="2400"/>
              <a:t>Transform</a:t>
            </a:r>
          </a:p>
          <a:p>
            <a:pPr lvl="1"/>
            <a:r>
              <a:rPr lang="en-US" sz="2400"/>
              <a:t>Business Intelligence</a:t>
            </a:r>
          </a:p>
          <a:p>
            <a:r>
              <a:rPr lang="en-US" sz="2400"/>
              <a:t>ETL(AWS) vs. ELT(Hadoop)</a:t>
            </a:r>
          </a:p>
          <a:p>
            <a:r>
              <a:rPr lang="en-US" sz="2400"/>
              <a:t>Durability</a:t>
            </a:r>
          </a:p>
          <a:p>
            <a:pPr lvl="1"/>
            <a:r>
              <a:rPr lang="en-US" sz="2400"/>
              <a:t>Data stored in multiple locations within region</a:t>
            </a:r>
          </a:p>
          <a:p>
            <a:pPr lvl="1"/>
            <a:r>
              <a:rPr lang="en-US" sz="2400"/>
              <a:t>If a location fails data is still available</a:t>
            </a:r>
          </a:p>
          <a:p>
            <a:pPr marL="274320" lvl="1" indent="0">
              <a:buNone/>
            </a:pPr>
            <a:endParaRPr lang="en-US" sz="2200"/>
          </a:p>
          <a:p>
            <a:pPr marL="274320" lvl="1" indent="0">
              <a:buNone/>
            </a:pPr>
            <a:endParaRPr lang="en-US" sz="2200"/>
          </a:p>
        </p:txBody>
      </p:sp>
      <p:sp>
        <p:nvSpPr>
          <p:cNvPr id="4" name="TextBox 3">
            <a:extLst>
              <a:ext uri="{FF2B5EF4-FFF2-40B4-BE49-F238E27FC236}">
                <a16:creationId xmlns:a16="http://schemas.microsoft.com/office/drawing/2014/main" id="{0EA4B9FE-A7BD-42E2-903D-697A4D0D24E9}"/>
              </a:ext>
            </a:extLst>
          </p:cNvPr>
          <p:cNvSpPr txBox="1"/>
          <p:nvPr/>
        </p:nvSpPr>
        <p:spPr>
          <a:xfrm>
            <a:off x="440267" y="239247"/>
            <a:ext cx="8658578" cy="1169551"/>
          </a:xfrm>
          <a:prstGeom prst="rect">
            <a:avLst/>
          </a:prstGeom>
          <a:noFill/>
        </p:spPr>
        <p:txBody>
          <a:bodyPr wrap="square" rtlCol="0">
            <a:spAutoFit/>
          </a:bodyPr>
          <a:lstStyle/>
          <a:p>
            <a:r>
              <a:rPr lang="en-US" sz="5400">
                <a:latin typeface="+mj-lt"/>
              </a:rPr>
              <a:t>AWS vs. Hadoop </a:t>
            </a:r>
          </a:p>
          <a:p>
            <a:r>
              <a:rPr lang="en-US" sz="1600"/>
              <a:t>Hadoop – A popular platform used to store and transform big data</a:t>
            </a:r>
          </a:p>
        </p:txBody>
      </p:sp>
    </p:spTree>
    <p:extLst>
      <p:ext uri="{BB962C8B-B14F-4D97-AF65-F5344CB8AC3E}">
        <p14:creationId xmlns:p14="http://schemas.microsoft.com/office/powerpoint/2010/main" val="46054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9E3E83-F9C5-40CF-BFCC-633F4BF40E44}"/>
              </a:ext>
            </a:extLst>
          </p:cNvPr>
          <p:cNvSpPr txBox="1"/>
          <p:nvPr/>
        </p:nvSpPr>
        <p:spPr>
          <a:xfrm>
            <a:off x="8156350" y="484632"/>
            <a:ext cx="3544035" cy="1609344"/>
          </a:xfrm>
          <a:prstGeom prst="rect">
            <a:avLst/>
          </a:prstGeom>
          <a:ln>
            <a:noFill/>
          </a:ln>
        </p:spPr>
        <p:txBody>
          <a:bodyPr vert="horz" lIns="91440" tIns="45720" rIns="91440" bIns="45720" rtlCol="0" anchor="ctr">
            <a:normAutofit/>
          </a:bodyPr>
          <a:lstStyle/>
          <a:p>
            <a:pPr defTabSz="914400">
              <a:lnSpc>
                <a:spcPct val="90000"/>
              </a:lnSpc>
              <a:spcBef>
                <a:spcPct val="0"/>
              </a:spcBef>
              <a:spcAft>
                <a:spcPts val="600"/>
              </a:spcAft>
            </a:pPr>
            <a:r>
              <a:rPr lang="en-US" sz="3200" cap="all">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Glue Tutorial Overview</a:t>
            </a:r>
          </a:p>
        </p:txBody>
      </p:sp>
      <p:sp>
        <p:nvSpPr>
          <p:cNvPr id="3" name="Content Placeholder 2">
            <a:extLst>
              <a:ext uri="{FF2B5EF4-FFF2-40B4-BE49-F238E27FC236}">
                <a16:creationId xmlns:a16="http://schemas.microsoft.com/office/drawing/2014/main" id="{3A02917A-B759-4CDB-BA57-2B0A8A8FF9C2}"/>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n-US" sz="1600"/>
              <a:t>Setup Redshift Cluster</a:t>
            </a:r>
          </a:p>
          <a:p>
            <a:r>
              <a:rPr lang="en-US" sz="1600"/>
              <a:t>Create Redshift table</a:t>
            </a:r>
          </a:p>
          <a:p>
            <a:r>
              <a:rPr lang="en-US" sz="1600"/>
              <a:t>S3 bucket for storing the file</a:t>
            </a:r>
          </a:p>
          <a:p>
            <a:r>
              <a:rPr lang="en-US" sz="1600"/>
              <a:t>Athena table to access data in file</a:t>
            </a:r>
          </a:p>
          <a:p>
            <a:r>
              <a:rPr lang="en-US" sz="1600"/>
              <a:t>Glue connection</a:t>
            </a:r>
          </a:p>
          <a:p>
            <a:r>
              <a:rPr lang="en-US" sz="1600"/>
              <a:t>Glue job</a:t>
            </a:r>
          </a:p>
          <a:p>
            <a:r>
              <a:rPr lang="en-US" sz="1600"/>
              <a:t>Run Glue job</a:t>
            </a:r>
          </a:p>
          <a:p>
            <a:r>
              <a:rPr lang="en-US" sz="1600" err="1"/>
              <a:t>QuickSight</a:t>
            </a:r>
            <a:endParaRPr lang="en-US" sz="1600"/>
          </a:p>
          <a:p>
            <a:endParaRPr lang="en-US" sz="1600"/>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4" name="Picture 43">
            <a:extLst>
              <a:ext uri="{FF2B5EF4-FFF2-40B4-BE49-F238E27FC236}">
                <a16:creationId xmlns:a16="http://schemas.microsoft.com/office/drawing/2014/main" id="{DD6F181B-C489-4BFC-BDF6-7719993C7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831" y="2073315"/>
            <a:ext cx="971634" cy="834784"/>
          </a:xfrm>
          <a:prstGeom prst="rect">
            <a:avLst/>
          </a:prstGeom>
        </p:spPr>
      </p:pic>
      <p:pic>
        <p:nvPicPr>
          <p:cNvPr id="45" name="Picture 44">
            <a:extLst>
              <a:ext uri="{FF2B5EF4-FFF2-40B4-BE49-F238E27FC236}">
                <a16:creationId xmlns:a16="http://schemas.microsoft.com/office/drawing/2014/main" id="{F8380893-321F-4F55-AC5B-C979D77DEF64}"/>
              </a:ext>
            </a:extLst>
          </p:cNvPr>
          <p:cNvPicPr>
            <a:picLocks noChangeAspect="1"/>
          </p:cNvPicPr>
          <p:nvPr/>
        </p:nvPicPr>
        <p:blipFill>
          <a:blip r:embed="rId7"/>
          <a:stretch>
            <a:fillRect/>
          </a:stretch>
        </p:blipFill>
        <p:spPr>
          <a:xfrm>
            <a:off x="3661725" y="2018795"/>
            <a:ext cx="941706" cy="941706"/>
          </a:xfrm>
          <a:prstGeom prst="rect">
            <a:avLst/>
          </a:prstGeom>
        </p:spPr>
      </p:pic>
      <p:pic>
        <p:nvPicPr>
          <p:cNvPr id="46" name="Picture 45">
            <a:extLst>
              <a:ext uri="{FF2B5EF4-FFF2-40B4-BE49-F238E27FC236}">
                <a16:creationId xmlns:a16="http://schemas.microsoft.com/office/drawing/2014/main" id="{F2FADF52-0B30-460A-849D-E0994355A4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7425" y="1956835"/>
            <a:ext cx="1067744" cy="1067744"/>
          </a:xfrm>
          <a:prstGeom prst="rect">
            <a:avLst/>
          </a:prstGeom>
        </p:spPr>
      </p:pic>
      <p:pic>
        <p:nvPicPr>
          <p:cNvPr id="47" name="Picture 46">
            <a:extLst>
              <a:ext uri="{FF2B5EF4-FFF2-40B4-BE49-F238E27FC236}">
                <a16:creationId xmlns:a16="http://schemas.microsoft.com/office/drawing/2014/main" id="{3B8371E0-44BE-4274-8884-C9DC1D156C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7156" y="2039589"/>
            <a:ext cx="889134" cy="889134"/>
          </a:xfrm>
          <a:prstGeom prst="rect">
            <a:avLst/>
          </a:prstGeom>
        </p:spPr>
      </p:pic>
      <p:pic>
        <p:nvPicPr>
          <p:cNvPr id="48" name="Picture 47">
            <a:extLst>
              <a:ext uri="{FF2B5EF4-FFF2-40B4-BE49-F238E27FC236}">
                <a16:creationId xmlns:a16="http://schemas.microsoft.com/office/drawing/2014/main" id="{D963AEA5-46C2-4E31-BB00-BC34E51C3BD8}"/>
              </a:ext>
            </a:extLst>
          </p:cNvPr>
          <p:cNvPicPr>
            <a:picLocks noChangeAspect="1"/>
          </p:cNvPicPr>
          <p:nvPr/>
        </p:nvPicPr>
        <p:blipFill rotWithShape="1">
          <a:blip r:embed="rId10">
            <a:extLst>
              <a:ext uri="{28A0092B-C50C-407E-A947-70E740481C1C}">
                <a14:useLocalDpi xmlns:a14="http://schemas.microsoft.com/office/drawing/2010/main" val="0"/>
              </a:ext>
            </a:extLst>
          </a:blip>
          <a:srcRect l="30842" t="8398" r="59765" b="77474"/>
          <a:stretch/>
        </p:blipFill>
        <p:spPr>
          <a:xfrm>
            <a:off x="1959850" y="4431307"/>
            <a:ext cx="1142894" cy="904763"/>
          </a:xfrm>
          <a:prstGeom prst="rect">
            <a:avLst/>
          </a:prstGeom>
        </p:spPr>
      </p:pic>
      <p:pic>
        <p:nvPicPr>
          <p:cNvPr id="49" name="Picture 48">
            <a:extLst>
              <a:ext uri="{FF2B5EF4-FFF2-40B4-BE49-F238E27FC236}">
                <a16:creationId xmlns:a16="http://schemas.microsoft.com/office/drawing/2014/main" id="{392EE58F-7AAA-4BA5-A13E-4F85B8D9C7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0890" y="4439121"/>
            <a:ext cx="1155081" cy="889134"/>
          </a:xfrm>
          <a:prstGeom prst="rect">
            <a:avLst/>
          </a:prstGeom>
          <a:blipFill dpi="0" rotWithShape="1">
            <a:blip r:embed="rId12">
              <a:alphaModFix amt="27000"/>
            </a:blip>
            <a:srcRect/>
            <a:tile tx="0" ty="0" sx="100000" sy="100000" flip="none" algn="tl"/>
          </a:blipFill>
        </p:spPr>
      </p:pic>
      <p:pic>
        <p:nvPicPr>
          <p:cNvPr id="50" name="Picture 49">
            <a:extLst>
              <a:ext uri="{FF2B5EF4-FFF2-40B4-BE49-F238E27FC236}">
                <a16:creationId xmlns:a16="http://schemas.microsoft.com/office/drawing/2014/main" id="{9E74ADF9-0C26-4271-B5FC-3E1EB12FFC89}"/>
              </a:ext>
            </a:extLst>
          </p:cNvPr>
          <p:cNvPicPr>
            <a:picLocks noChangeAspect="1"/>
          </p:cNvPicPr>
          <p:nvPr/>
        </p:nvPicPr>
        <p:blipFill rotWithShape="1">
          <a:blip r:embed="rId13"/>
          <a:srcRect l="-868" t="8383" r="868" b="1556"/>
          <a:stretch/>
        </p:blipFill>
        <p:spPr>
          <a:xfrm>
            <a:off x="5250046" y="4682373"/>
            <a:ext cx="938737" cy="904763"/>
          </a:xfrm>
          <a:prstGeom prst="rect">
            <a:avLst/>
          </a:prstGeom>
        </p:spPr>
      </p:pic>
      <p:sp>
        <p:nvSpPr>
          <p:cNvPr id="51" name="L-Shape 50">
            <a:extLst>
              <a:ext uri="{FF2B5EF4-FFF2-40B4-BE49-F238E27FC236}">
                <a16:creationId xmlns:a16="http://schemas.microsoft.com/office/drawing/2014/main" id="{7EED1F99-D6A0-4031-B743-FC514725446A}"/>
              </a:ext>
            </a:extLst>
          </p:cNvPr>
          <p:cNvSpPr/>
          <p:nvPr/>
        </p:nvSpPr>
        <p:spPr>
          <a:xfrm rot="5400000">
            <a:off x="2731907" y="811841"/>
            <a:ext cx="4132728" cy="5938056"/>
          </a:xfrm>
          <a:prstGeom prst="corner">
            <a:avLst>
              <a:gd name="adj1" fmla="val 68013"/>
              <a:gd name="adj2" fmla="val 45147"/>
            </a:avLst>
          </a:prstGeom>
          <a:no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62BBAC9A-88B0-4BAF-A3E6-07B71026E3F4}"/>
              </a:ext>
            </a:extLst>
          </p:cNvPr>
          <p:cNvCxnSpPr>
            <a:stCxn id="45" idx="1"/>
            <a:endCxn id="46" idx="3"/>
          </p:cNvCxnSpPr>
          <p:nvPr/>
        </p:nvCxnSpPr>
        <p:spPr>
          <a:xfrm flipH="1">
            <a:off x="3065169" y="2489648"/>
            <a:ext cx="596556" cy="10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13041C0-4FB6-4D46-AF8E-BC4A0BC86ADD}"/>
              </a:ext>
            </a:extLst>
          </p:cNvPr>
          <p:cNvCxnSpPr>
            <a:cxnSpLocks/>
            <a:stCxn id="44" idx="3"/>
            <a:endCxn id="46" idx="1"/>
          </p:cNvCxnSpPr>
          <p:nvPr/>
        </p:nvCxnSpPr>
        <p:spPr>
          <a:xfrm>
            <a:off x="1273465" y="2490707"/>
            <a:ext cx="7239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F9F2109-432C-42E9-BE3D-CDD648E28424}"/>
              </a:ext>
            </a:extLst>
          </p:cNvPr>
          <p:cNvCxnSpPr>
            <a:cxnSpLocks/>
            <a:stCxn id="45" idx="3"/>
            <a:endCxn id="56" idx="1"/>
          </p:cNvCxnSpPr>
          <p:nvPr/>
        </p:nvCxnSpPr>
        <p:spPr>
          <a:xfrm flipV="1">
            <a:off x="4603431" y="2484156"/>
            <a:ext cx="573448" cy="54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783FF0E-71A3-4FBB-921E-D5679F55BEA6}"/>
              </a:ext>
            </a:extLst>
          </p:cNvPr>
          <p:cNvCxnSpPr>
            <a:cxnSpLocks/>
            <a:stCxn id="56" idx="3"/>
            <a:endCxn id="47" idx="1"/>
          </p:cNvCxnSpPr>
          <p:nvPr/>
        </p:nvCxnSpPr>
        <p:spPr>
          <a:xfrm>
            <a:off x="6244623" y="2484156"/>
            <a:ext cx="5425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redshift icon">
            <a:extLst>
              <a:ext uri="{FF2B5EF4-FFF2-40B4-BE49-F238E27FC236}">
                <a16:creationId xmlns:a16="http://schemas.microsoft.com/office/drawing/2014/main" id="{85E1A0D8-E19C-4C14-9037-A6377717F4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6879" y="1950284"/>
            <a:ext cx="1067744" cy="106774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E057619D-9C4E-4675-9B90-20786E338EBD}"/>
              </a:ext>
            </a:extLst>
          </p:cNvPr>
          <p:cNvCxnSpPr>
            <a:cxnSpLocks/>
            <a:stCxn id="50" idx="0"/>
            <a:endCxn id="64" idx="2"/>
          </p:cNvCxnSpPr>
          <p:nvPr/>
        </p:nvCxnSpPr>
        <p:spPr>
          <a:xfrm flipH="1" flipV="1">
            <a:off x="5710751" y="3207551"/>
            <a:ext cx="8664" cy="147482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6794971-F5DC-449B-BA9C-7B206EED69B8}"/>
              </a:ext>
            </a:extLst>
          </p:cNvPr>
          <p:cNvCxnSpPr>
            <a:cxnSpLocks/>
            <a:stCxn id="48" idx="0"/>
            <a:endCxn id="62" idx="2"/>
          </p:cNvCxnSpPr>
          <p:nvPr/>
        </p:nvCxnSpPr>
        <p:spPr>
          <a:xfrm flipV="1">
            <a:off x="2531297" y="3211295"/>
            <a:ext cx="0" cy="1220012"/>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C0F3C1E-CF0C-44A3-AEA0-61A1E0C1C19A}"/>
              </a:ext>
            </a:extLst>
          </p:cNvPr>
          <p:cNvCxnSpPr>
            <a:stCxn id="48" idx="3"/>
            <a:endCxn id="49" idx="1"/>
          </p:cNvCxnSpPr>
          <p:nvPr/>
        </p:nvCxnSpPr>
        <p:spPr>
          <a:xfrm flipV="1">
            <a:off x="3102744" y="4883688"/>
            <a:ext cx="458146" cy="1"/>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065E044-936A-4C04-8F8D-0ADBCCC444BA}"/>
              </a:ext>
            </a:extLst>
          </p:cNvPr>
          <p:cNvCxnSpPr>
            <a:cxnSpLocks/>
            <a:stCxn id="63" idx="2"/>
            <a:endCxn id="49" idx="0"/>
          </p:cNvCxnSpPr>
          <p:nvPr/>
        </p:nvCxnSpPr>
        <p:spPr>
          <a:xfrm>
            <a:off x="4132578" y="3211294"/>
            <a:ext cx="5853" cy="1227827"/>
          </a:xfrm>
          <a:prstGeom prst="straightConnector1">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2E8B587-9788-43D1-A7CF-86FFC34016CC}"/>
              </a:ext>
            </a:extLst>
          </p:cNvPr>
          <p:cNvSpPr txBox="1"/>
          <p:nvPr/>
        </p:nvSpPr>
        <p:spPr>
          <a:xfrm>
            <a:off x="339856" y="2908099"/>
            <a:ext cx="958925" cy="307777"/>
          </a:xfrm>
          <a:prstGeom prst="rect">
            <a:avLst/>
          </a:prstGeom>
          <a:noFill/>
        </p:spPr>
        <p:txBody>
          <a:bodyPr wrap="square" rtlCol="0">
            <a:spAutoFit/>
          </a:bodyPr>
          <a:lstStyle/>
          <a:p>
            <a:r>
              <a:rPr lang="en-US" sz="1400"/>
              <a:t>Data File</a:t>
            </a:r>
          </a:p>
        </p:txBody>
      </p:sp>
      <p:sp>
        <p:nvSpPr>
          <p:cNvPr id="62" name="TextBox 61">
            <a:extLst>
              <a:ext uri="{FF2B5EF4-FFF2-40B4-BE49-F238E27FC236}">
                <a16:creationId xmlns:a16="http://schemas.microsoft.com/office/drawing/2014/main" id="{B1B34CB5-B3EE-41A6-A9F2-6552FA1ED7B1}"/>
              </a:ext>
            </a:extLst>
          </p:cNvPr>
          <p:cNvSpPr txBox="1"/>
          <p:nvPr/>
        </p:nvSpPr>
        <p:spPr>
          <a:xfrm>
            <a:off x="2327874" y="2903518"/>
            <a:ext cx="406846" cy="307777"/>
          </a:xfrm>
          <a:prstGeom prst="rect">
            <a:avLst/>
          </a:prstGeom>
          <a:noFill/>
        </p:spPr>
        <p:txBody>
          <a:bodyPr wrap="square" rtlCol="0">
            <a:spAutoFit/>
          </a:bodyPr>
          <a:lstStyle/>
          <a:p>
            <a:r>
              <a:rPr lang="en-US" sz="1400"/>
              <a:t>S3</a:t>
            </a:r>
          </a:p>
        </p:txBody>
      </p:sp>
      <p:sp>
        <p:nvSpPr>
          <p:cNvPr id="63" name="TextBox 62">
            <a:extLst>
              <a:ext uri="{FF2B5EF4-FFF2-40B4-BE49-F238E27FC236}">
                <a16:creationId xmlns:a16="http://schemas.microsoft.com/office/drawing/2014/main" id="{93D220F3-6A2B-4FBE-9C57-00AF392885FA}"/>
              </a:ext>
            </a:extLst>
          </p:cNvPr>
          <p:cNvSpPr txBox="1"/>
          <p:nvPr/>
        </p:nvSpPr>
        <p:spPr>
          <a:xfrm>
            <a:off x="3829992" y="2903517"/>
            <a:ext cx="605171" cy="307777"/>
          </a:xfrm>
          <a:prstGeom prst="rect">
            <a:avLst/>
          </a:prstGeom>
          <a:noFill/>
        </p:spPr>
        <p:txBody>
          <a:bodyPr wrap="square" rtlCol="0">
            <a:spAutoFit/>
          </a:bodyPr>
          <a:lstStyle/>
          <a:p>
            <a:r>
              <a:rPr lang="en-US" sz="1400"/>
              <a:t>Glue</a:t>
            </a:r>
          </a:p>
        </p:txBody>
      </p:sp>
      <p:sp>
        <p:nvSpPr>
          <p:cNvPr id="64" name="TextBox 63">
            <a:extLst>
              <a:ext uri="{FF2B5EF4-FFF2-40B4-BE49-F238E27FC236}">
                <a16:creationId xmlns:a16="http://schemas.microsoft.com/office/drawing/2014/main" id="{CCD5C80E-82DE-4B5D-828B-ADAE73C9872E}"/>
              </a:ext>
            </a:extLst>
          </p:cNvPr>
          <p:cNvSpPr txBox="1"/>
          <p:nvPr/>
        </p:nvSpPr>
        <p:spPr>
          <a:xfrm>
            <a:off x="5266184" y="2899774"/>
            <a:ext cx="889134" cy="307777"/>
          </a:xfrm>
          <a:prstGeom prst="rect">
            <a:avLst/>
          </a:prstGeom>
          <a:noFill/>
        </p:spPr>
        <p:txBody>
          <a:bodyPr wrap="square" rtlCol="0">
            <a:spAutoFit/>
          </a:bodyPr>
          <a:lstStyle/>
          <a:p>
            <a:r>
              <a:rPr lang="en-US" sz="1400"/>
              <a:t>Redshift</a:t>
            </a:r>
          </a:p>
        </p:txBody>
      </p:sp>
      <p:sp>
        <p:nvSpPr>
          <p:cNvPr id="65" name="TextBox 64">
            <a:extLst>
              <a:ext uri="{FF2B5EF4-FFF2-40B4-BE49-F238E27FC236}">
                <a16:creationId xmlns:a16="http://schemas.microsoft.com/office/drawing/2014/main" id="{0F8D73C6-848E-4CCA-824A-1F62C4673ED0}"/>
              </a:ext>
            </a:extLst>
          </p:cNvPr>
          <p:cNvSpPr txBox="1"/>
          <p:nvPr/>
        </p:nvSpPr>
        <p:spPr>
          <a:xfrm>
            <a:off x="6679876" y="2899773"/>
            <a:ext cx="1103693" cy="307777"/>
          </a:xfrm>
          <a:prstGeom prst="rect">
            <a:avLst/>
          </a:prstGeom>
          <a:noFill/>
        </p:spPr>
        <p:txBody>
          <a:bodyPr wrap="square" rtlCol="0">
            <a:spAutoFit/>
          </a:bodyPr>
          <a:lstStyle/>
          <a:p>
            <a:r>
              <a:rPr lang="en-US" sz="1400" err="1"/>
              <a:t>QuickSight</a:t>
            </a:r>
            <a:endParaRPr lang="en-US" sz="1400"/>
          </a:p>
        </p:txBody>
      </p:sp>
      <p:sp>
        <p:nvSpPr>
          <p:cNvPr id="66" name="TextBox 65">
            <a:extLst>
              <a:ext uri="{FF2B5EF4-FFF2-40B4-BE49-F238E27FC236}">
                <a16:creationId xmlns:a16="http://schemas.microsoft.com/office/drawing/2014/main" id="{216DDCBB-9B6C-4348-BD90-51A085CB49D0}"/>
              </a:ext>
            </a:extLst>
          </p:cNvPr>
          <p:cNvSpPr txBox="1"/>
          <p:nvPr/>
        </p:nvSpPr>
        <p:spPr>
          <a:xfrm>
            <a:off x="1859505" y="5279359"/>
            <a:ext cx="1399389" cy="307777"/>
          </a:xfrm>
          <a:prstGeom prst="rect">
            <a:avLst/>
          </a:prstGeom>
          <a:noFill/>
        </p:spPr>
        <p:txBody>
          <a:bodyPr wrap="square" rtlCol="0">
            <a:spAutoFit/>
          </a:bodyPr>
          <a:lstStyle/>
          <a:p>
            <a:r>
              <a:rPr lang="en-US" sz="1400"/>
              <a:t>Glue Crawler</a:t>
            </a:r>
          </a:p>
        </p:txBody>
      </p:sp>
      <p:sp>
        <p:nvSpPr>
          <p:cNvPr id="67" name="TextBox 66">
            <a:extLst>
              <a:ext uri="{FF2B5EF4-FFF2-40B4-BE49-F238E27FC236}">
                <a16:creationId xmlns:a16="http://schemas.microsoft.com/office/drawing/2014/main" id="{2F6AB24F-50E2-4D01-879C-0D374AEDFFCE}"/>
              </a:ext>
            </a:extLst>
          </p:cNvPr>
          <p:cNvSpPr txBox="1"/>
          <p:nvPr/>
        </p:nvSpPr>
        <p:spPr>
          <a:xfrm>
            <a:off x="3746676" y="5279359"/>
            <a:ext cx="771801" cy="307777"/>
          </a:xfrm>
          <a:prstGeom prst="rect">
            <a:avLst/>
          </a:prstGeom>
          <a:noFill/>
        </p:spPr>
        <p:txBody>
          <a:bodyPr wrap="square" rtlCol="0">
            <a:spAutoFit/>
          </a:bodyPr>
          <a:lstStyle/>
          <a:p>
            <a:r>
              <a:rPr lang="en-US" sz="1400"/>
              <a:t>Athena</a:t>
            </a:r>
          </a:p>
        </p:txBody>
      </p:sp>
      <p:sp>
        <p:nvSpPr>
          <p:cNvPr id="35" name="TextBox 34">
            <a:extLst>
              <a:ext uri="{FF2B5EF4-FFF2-40B4-BE49-F238E27FC236}">
                <a16:creationId xmlns:a16="http://schemas.microsoft.com/office/drawing/2014/main" id="{778A62EA-EE6A-4C31-B6CF-8E54577BC6DF}"/>
              </a:ext>
            </a:extLst>
          </p:cNvPr>
          <p:cNvSpPr txBox="1"/>
          <p:nvPr/>
        </p:nvSpPr>
        <p:spPr>
          <a:xfrm>
            <a:off x="4868459" y="5563296"/>
            <a:ext cx="1647430" cy="307777"/>
          </a:xfrm>
          <a:prstGeom prst="rect">
            <a:avLst/>
          </a:prstGeom>
          <a:noFill/>
        </p:spPr>
        <p:txBody>
          <a:bodyPr wrap="square" rtlCol="0">
            <a:spAutoFit/>
          </a:bodyPr>
          <a:lstStyle/>
          <a:p>
            <a:r>
              <a:rPr lang="en-US" sz="1400"/>
              <a:t>SQL Workbench/J</a:t>
            </a:r>
          </a:p>
        </p:txBody>
      </p:sp>
      <p:sp>
        <p:nvSpPr>
          <p:cNvPr id="36" name="Rectangle 35">
            <a:extLst>
              <a:ext uri="{FF2B5EF4-FFF2-40B4-BE49-F238E27FC236}">
                <a16:creationId xmlns:a16="http://schemas.microsoft.com/office/drawing/2014/main" id="{DC7DEACD-2541-4DB3-AC26-CCD0FE8D2204}"/>
              </a:ext>
            </a:extLst>
          </p:cNvPr>
          <p:cNvSpPr/>
          <p:nvPr/>
        </p:nvSpPr>
        <p:spPr>
          <a:xfrm>
            <a:off x="5218606" y="2039589"/>
            <a:ext cx="947136" cy="8672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C905FD5-4188-4342-AB04-7F7C42613EE6}"/>
              </a:ext>
            </a:extLst>
          </p:cNvPr>
          <p:cNvSpPr/>
          <p:nvPr/>
        </p:nvSpPr>
        <p:spPr>
          <a:xfrm>
            <a:off x="2062336" y="2039588"/>
            <a:ext cx="947136" cy="86725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A2D98A9-CAE2-4655-B753-0728B406BCD3}"/>
              </a:ext>
            </a:extLst>
          </p:cNvPr>
          <p:cNvSpPr/>
          <p:nvPr/>
        </p:nvSpPr>
        <p:spPr>
          <a:xfrm>
            <a:off x="3653302" y="4438062"/>
            <a:ext cx="947136" cy="8891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BD41704-E692-4CE0-8525-A27495E16854}"/>
              </a:ext>
            </a:extLst>
          </p:cNvPr>
          <p:cNvSpPr/>
          <p:nvPr/>
        </p:nvSpPr>
        <p:spPr>
          <a:xfrm>
            <a:off x="3672326" y="2039588"/>
            <a:ext cx="947136" cy="8601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98EE5C8-9FC9-4F62-8369-7DDBDFC441B0}"/>
              </a:ext>
            </a:extLst>
          </p:cNvPr>
          <p:cNvSpPr/>
          <p:nvPr/>
        </p:nvSpPr>
        <p:spPr>
          <a:xfrm>
            <a:off x="1999540" y="4457426"/>
            <a:ext cx="996510" cy="8672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5E5E2EE-60F4-4695-9A9B-362D9CF6DD6F}"/>
              </a:ext>
            </a:extLst>
          </p:cNvPr>
          <p:cNvSpPr/>
          <p:nvPr/>
        </p:nvSpPr>
        <p:spPr>
          <a:xfrm>
            <a:off x="6808389" y="2082057"/>
            <a:ext cx="846665" cy="7938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55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animBg="1"/>
      <p:bldP spid="37" grpId="0" animBg="1"/>
      <p:bldP spid="37" grpId="1" animBg="1"/>
      <p:bldP spid="38" grpId="0" animBg="1"/>
      <p:bldP spid="38" grpId="1" animBg="1"/>
      <p:bldP spid="39" grpId="0" animBg="1"/>
      <p:bldP spid="39" grpId="1" animBg="1"/>
      <p:bldP spid="40" grpId="0" animBg="1"/>
      <p:bldP spid="40" grpId="1" animBg="1"/>
      <p:bldP spid="4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72</Slides>
  <Notes>36</Notes>
  <HiddenSlides>4</HiddenSlide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Wood Type</vt:lpstr>
      <vt:lpstr> Arts &amp; Crafts  with AWS Glue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Silverman</dc:creator>
  <cp:revision>77</cp:revision>
  <dcterms:created xsi:type="dcterms:W3CDTF">2018-07-27T13:09:52Z</dcterms:created>
  <dcterms:modified xsi:type="dcterms:W3CDTF">2019-01-11T17:46:43Z</dcterms:modified>
</cp:coreProperties>
</file>