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7" r:id="rId10"/>
    <p:sldId id="268" r:id="rId11"/>
    <p:sldId id="265" r:id="rId12"/>
    <p:sldId id="266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19C06-4EDC-4EFC-ADE0-04523A3BDE4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3219C06-4EDC-4EFC-ADE0-04523A3BDE4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2736"/>
            <a:ext cx="8385048" cy="2448272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tx1">
                    <a:lumMod val="95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Assessment for Data Science - Sagility</a:t>
            </a:r>
            <a:endParaRPr lang="en-IN" sz="5400" dirty="0">
              <a:solidFill>
                <a:schemeClr val="tx1">
                  <a:lumMod val="9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812" y="5589240"/>
            <a:ext cx="4644684" cy="108012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Savita</a:t>
            </a:r>
            <a:r>
              <a:rPr lang="en-US" sz="4000" dirty="0" smtClean="0"/>
              <a:t> R S</a:t>
            </a:r>
            <a:endParaRPr lang="en-IN" sz="4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0"/>
            <a:ext cx="2411760" cy="112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26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050904" cy="35097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57808"/>
            <a:ext cx="417646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K Means clustering</a:t>
            </a:r>
            <a:br>
              <a:rPr lang="en-US" sz="3200" dirty="0"/>
            </a:br>
            <a:r>
              <a:rPr lang="en-US" sz="3200" dirty="0"/>
              <a:t>RFM plot</a:t>
            </a:r>
            <a:endParaRPr lang="en-IN" sz="32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712879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52320" y="2060848"/>
            <a:ext cx="1691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Scatter plot of Monetary and Recency shows the data differentiation using </a:t>
            </a:r>
            <a:r>
              <a:rPr lang="en-US" dirty="0" smtClean="0">
                <a:latin typeface="+mj-lt"/>
              </a:rPr>
              <a:t>labels 0,1,2</a:t>
            </a:r>
            <a:endParaRPr lang="en-IN" dirty="0">
              <a:latin typeface="+mj-lt"/>
            </a:endParaRPr>
          </a:p>
          <a:p>
            <a:endParaRPr lang="en-I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48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763956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709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RFM values of the label 0,1,2 from the scatter plots</a:t>
            </a:r>
            <a:endParaRPr lang="en-IN" sz="32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93096"/>
            <a:ext cx="4359560" cy="25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18261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33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+mj-lt"/>
              </a:rPr>
              <a:t>As we can cluster 0 recency is very low compared to other clusters customers</a:t>
            </a:r>
            <a:r>
              <a:rPr lang="en-US" sz="2800" dirty="0" smtClean="0">
                <a:latin typeface="+mj-lt"/>
              </a:rPr>
              <a:t>.</a:t>
            </a:r>
          </a:p>
          <a:p>
            <a:r>
              <a:rPr lang="en-US" sz="2800" dirty="0" smtClean="0">
                <a:latin typeface="+mj-lt"/>
              </a:rPr>
              <a:t>We can </a:t>
            </a:r>
            <a:r>
              <a:rPr lang="en-US" sz="2800" dirty="0">
                <a:latin typeface="+mj-lt"/>
              </a:rPr>
              <a:t>also see that cluster 0 frequency is </a:t>
            </a:r>
            <a:r>
              <a:rPr lang="en-US" sz="2800" dirty="0" smtClean="0">
                <a:latin typeface="+mj-lt"/>
              </a:rPr>
              <a:t>high.</a:t>
            </a:r>
          </a:p>
          <a:p>
            <a:r>
              <a:rPr lang="en-US" sz="2800" dirty="0" smtClean="0">
                <a:latin typeface="+mj-lt"/>
              </a:rPr>
              <a:t>We can see </a:t>
            </a:r>
            <a:r>
              <a:rPr lang="en-US" sz="2800" dirty="0">
                <a:latin typeface="+mj-lt"/>
              </a:rPr>
              <a:t>that Monetary is very high </a:t>
            </a:r>
            <a:r>
              <a:rPr lang="en-US" sz="2800" dirty="0" smtClean="0">
                <a:latin typeface="+mj-lt"/>
              </a:rPr>
              <a:t>for </a:t>
            </a:r>
            <a:r>
              <a:rPr lang="en-US" sz="2800" dirty="0">
                <a:latin typeface="+mj-lt"/>
              </a:rPr>
              <a:t>cluster </a:t>
            </a:r>
            <a:r>
              <a:rPr lang="en-US" sz="2800" dirty="0" smtClean="0">
                <a:latin typeface="+mj-lt"/>
              </a:rPr>
              <a:t>0.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This </a:t>
            </a:r>
            <a:r>
              <a:rPr lang="en-US" sz="2800" dirty="0">
                <a:latin typeface="+mj-lt"/>
              </a:rPr>
              <a:t>indicates that customers how </a:t>
            </a:r>
            <a:r>
              <a:rPr lang="en-US" sz="2800" dirty="0" smtClean="0">
                <a:latin typeface="+mj-lt"/>
              </a:rPr>
              <a:t>belongs </a:t>
            </a:r>
            <a:r>
              <a:rPr lang="en-US" sz="2800" dirty="0">
                <a:latin typeface="+mj-lt"/>
              </a:rPr>
              <a:t>to the cluster 0 are the golden </a:t>
            </a:r>
            <a:r>
              <a:rPr lang="en-US" sz="2800" dirty="0" smtClean="0">
                <a:latin typeface="+mj-lt"/>
              </a:rPr>
              <a:t>customers, because </a:t>
            </a:r>
            <a:r>
              <a:rPr lang="en-US" sz="2800" dirty="0">
                <a:latin typeface="+mj-lt"/>
              </a:rPr>
              <a:t>they are frequent in terms of ordering products, they </a:t>
            </a:r>
            <a:r>
              <a:rPr lang="en-US" sz="2800" dirty="0" smtClean="0">
                <a:latin typeface="+mj-lt"/>
              </a:rPr>
              <a:t>are also </a:t>
            </a:r>
            <a:r>
              <a:rPr lang="en-US" sz="2800" dirty="0">
                <a:latin typeface="+mj-lt"/>
              </a:rPr>
              <a:t>very recency in nature, and they spend </a:t>
            </a:r>
            <a:r>
              <a:rPr lang="en-US" sz="2800" dirty="0" smtClean="0">
                <a:latin typeface="+mj-lt"/>
              </a:rPr>
              <a:t>a lot </a:t>
            </a:r>
            <a:r>
              <a:rPr lang="en-US" sz="2800" dirty="0">
                <a:latin typeface="+mj-lt"/>
              </a:rPr>
              <a:t>compared to others.</a:t>
            </a:r>
            <a:endParaRPr lang="en-IN" sz="2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Conclusion</a:t>
            </a:r>
            <a:endParaRPr lang="en-IN" sz="4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12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564904"/>
            <a:ext cx="6897088" cy="356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>
                <a:latin typeface="Algerian" pitchFamily="82" charset="0"/>
              </a:rPr>
              <a:t>Thank you</a:t>
            </a:r>
            <a:endParaRPr lang="en-IN" sz="8800" dirty="0"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dirty="0" smtClean="0"/>
              <a:t>.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9413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22016"/>
            <a:ext cx="4392488" cy="435525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Autofit/>
          </a:bodyPr>
          <a:lstStyle/>
          <a:p>
            <a:r>
              <a:rPr lang="en-IN" sz="4400" dirty="0"/>
              <a:t>Sample - Superstore Sales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256659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1988840"/>
            <a:ext cx="2664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There are total  8399 number of rows and 13 number of columns  present.</a:t>
            </a:r>
          </a:p>
          <a:p>
            <a:r>
              <a:rPr lang="en-US" dirty="0" smtClean="0">
                <a:latin typeface="+mj-lt"/>
              </a:rPr>
              <a:t>  </a:t>
            </a:r>
          </a:p>
          <a:p>
            <a:r>
              <a:rPr lang="en-US" dirty="0" smtClean="0">
                <a:latin typeface="+mj-lt"/>
              </a:rPr>
              <a:t>There are no missing values and all the data types have been identified correctly,</a:t>
            </a:r>
            <a:endParaRPr lang="en-IN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35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1" y="1412775"/>
            <a:ext cx="6035973" cy="306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7427168" cy="708688"/>
          </a:xfrm>
        </p:spPr>
        <p:txBody>
          <a:bodyPr>
            <a:noAutofit/>
          </a:bodyPr>
          <a:lstStyle/>
          <a:p>
            <a:r>
              <a:rPr lang="en-US" sz="4400" dirty="0" smtClean="0"/>
              <a:t>Data description</a:t>
            </a:r>
            <a:endParaRPr lang="en-IN" sz="4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653136"/>
            <a:ext cx="6048672" cy="199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4208" y="1484784"/>
            <a:ext cx="23762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latin typeface="+mj-lt"/>
            </a:endParaRPr>
          </a:p>
          <a:p>
            <a:endParaRPr lang="en-US" u="sng" dirty="0" smtClean="0">
              <a:latin typeface="+mj-lt"/>
            </a:endParaRPr>
          </a:p>
          <a:p>
            <a:r>
              <a:rPr lang="en-US" u="sng" dirty="0" smtClean="0">
                <a:latin typeface="+mj-lt"/>
              </a:rPr>
              <a:t>For numerical variables</a:t>
            </a:r>
          </a:p>
          <a:p>
            <a:r>
              <a:rPr lang="en-US" dirty="0" smtClean="0">
                <a:latin typeface="+mj-lt"/>
              </a:rPr>
              <a:t>The mean of Order  quantity is less than Sales.</a:t>
            </a:r>
          </a:p>
          <a:p>
            <a:r>
              <a:rPr lang="en-US" dirty="0" smtClean="0">
                <a:latin typeface="+mj-lt"/>
              </a:rPr>
              <a:t>The std is 14.4810 which is very less than Sales .</a:t>
            </a:r>
          </a:p>
          <a:p>
            <a:endParaRPr lang="en-US" dirty="0" smtClean="0">
              <a:latin typeface="+mj-lt"/>
            </a:endParaRPr>
          </a:p>
          <a:p>
            <a:r>
              <a:rPr lang="en-US" u="sng" dirty="0" smtClean="0">
                <a:latin typeface="+mj-lt"/>
              </a:rPr>
              <a:t>For categorical variables</a:t>
            </a:r>
          </a:p>
          <a:p>
            <a:r>
              <a:rPr lang="en-US" dirty="0" smtClean="0">
                <a:latin typeface="+mj-lt"/>
              </a:rPr>
              <a:t>Count of all variables is same , hence no missing values present.</a:t>
            </a:r>
          </a:p>
          <a:p>
            <a:r>
              <a:rPr lang="en-US" dirty="0" smtClean="0">
                <a:latin typeface="+mj-lt"/>
              </a:rPr>
              <a:t>Frequency is more in Province column.</a:t>
            </a:r>
          </a:p>
          <a:p>
            <a:endParaRPr lang="en-US" u="sng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484784"/>
            <a:ext cx="6552728" cy="517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6995120" cy="78069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Average sales per Customer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1916832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Craig Carreira  has highest average sales compared to any other customers</a:t>
            </a:r>
            <a:endParaRPr lang="en-IN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80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8589639" cy="1080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Average transaction size by product category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6264697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2240" y="2060848"/>
            <a:ext cx="19442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ssuming that indicating the number transaction that took place for each product category is the office supplies is the product that has done a lot of transactions.</a:t>
            </a:r>
            <a:endParaRPr lang="en-I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91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5050904" cy="331236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6635080" cy="636680"/>
          </a:xfrm>
        </p:spPr>
        <p:txBody>
          <a:bodyPr>
            <a:noAutofit/>
          </a:bodyPr>
          <a:lstStyle/>
          <a:p>
            <a:r>
              <a:rPr lang="en-US" sz="3600" dirty="0" smtClean="0"/>
              <a:t>Average sales Region wise</a:t>
            </a:r>
            <a:endParaRPr lang="en-IN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3367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4" y="1888280"/>
            <a:ext cx="2016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Northwest Territories has slightly highest average sales but key thing to note here is that Nunavut has lowest sales which needs to be looked into.</a:t>
            </a:r>
            <a:endParaRPr lang="en-IN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-27384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33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2650654"/>
            <a:ext cx="2808312" cy="185846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Autofit/>
          </a:bodyPr>
          <a:lstStyle/>
          <a:p>
            <a:r>
              <a:rPr lang="en-US" sz="3600" dirty="0" smtClean="0"/>
              <a:t>Elbow plot</a:t>
            </a:r>
            <a:endParaRPr lang="en-IN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622771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9632" y="1673336"/>
            <a:ext cx="1872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+mj-lt"/>
              </a:rPr>
              <a:t>Elbow plot we can say that 3 or 4 are the optical cluster size. Let's try with silhouette score</a:t>
            </a:r>
            <a:endParaRPr lang="en-IN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5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212976"/>
            <a:ext cx="4474840" cy="311162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49296"/>
            <a:ext cx="4104456" cy="564672"/>
          </a:xfrm>
        </p:spPr>
        <p:txBody>
          <a:bodyPr>
            <a:noAutofit/>
          </a:bodyPr>
          <a:lstStyle/>
          <a:p>
            <a:r>
              <a:rPr lang="en-US" sz="3200" dirty="0" smtClean="0"/>
              <a:t>K Means clustering</a:t>
            </a:r>
            <a:br>
              <a:rPr lang="en-US" sz="3200" dirty="0" smtClean="0"/>
            </a:br>
            <a:r>
              <a:rPr lang="en-US" sz="3200" dirty="0" smtClean="0"/>
              <a:t>RFM plot</a:t>
            </a:r>
            <a:endParaRPr lang="en-IN" sz="3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4022"/>
            <a:ext cx="7128792" cy="482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52320" y="1936350"/>
            <a:ext cx="1584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Scatter plot of Frequency and Recency shows the data differentiation using labels 0,1,2</a:t>
            </a:r>
            <a:endParaRPr lang="en-IN" dirty="0">
              <a:latin typeface="+mj-lt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1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690864" cy="27896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4186808" cy="1224136"/>
          </a:xfrm>
        </p:spPr>
        <p:txBody>
          <a:bodyPr>
            <a:normAutofit/>
          </a:bodyPr>
          <a:lstStyle/>
          <a:p>
            <a:r>
              <a:rPr lang="en-US" sz="3200" dirty="0"/>
              <a:t>K Means clustering</a:t>
            </a:r>
            <a:br>
              <a:rPr lang="en-US" sz="3200" dirty="0"/>
            </a:br>
            <a:r>
              <a:rPr lang="en-US" sz="3200" dirty="0"/>
              <a:t>RFM plot</a:t>
            </a:r>
            <a:endParaRPr lang="en-IN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200800" cy="489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24328" y="2060848"/>
            <a:ext cx="1368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Scatter plot of </a:t>
            </a:r>
            <a:r>
              <a:rPr lang="en-US" dirty="0" smtClean="0">
                <a:latin typeface="+mj-lt"/>
              </a:rPr>
              <a:t>Monetary and </a:t>
            </a:r>
            <a:r>
              <a:rPr lang="en-US" dirty="0">
                <a:latin typeface="+mj-lt"/>
              </a:rPr>
              <a:t>Recency shows the data differentiation using </a:t>
            </a:r>
            <a:r>
              <a:rPr lang="en-US" dirty="0" smtClean="0">
                <a:latin typeface="+mj-lt"/>
              </a:rPr>
              <a:t>labels 0,1,2</a:t>
            </a:r>
            <a:endParaRPr lang="en-IN" dirty="0">
              <a:latin typeface="+mj-lt"/>
            </a:endParaRPr>
          </a:p>
          <a:p>
            <a:endParaRPr lang="en-I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568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118</TotalTime>
  <Words>335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Hardcover</vt:lpstr>
      <vt:lpstr>Assessment for Data Science - Sagility</vt:lpstr>
      <vt:lpstr>Sample - Superstore Sales</vt:lpstr>
      <vt:lpstr>Data description</vt:lpstr>
      <vt:lpstr>Average sales per Customer</vt:lpstr>
      <vt:lpstr>Average transaction size by product category</vt:lpstr>
      <vt:lpstr>Average sales Region wise</vt:lpstr>
      <vt:lpstr>Elbow plot</vt:lpstr>
      <vt:lpstr>K Means clustering RFM plot</vt:lpstr>
      <vt:lpstr>K Means clustering RFM plot</vt:lpstr>
      <vt:lpstr>K Means clustering RFM plot</vt:lpstr>
      <vt:lpstr>RFM values of the label 0,1,2 from the scatter plots</vt:lpstr>
      <vt:lpstr>Conclusion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2023-10-08T09:45:38Z</dcterms:created>
  <dcterms:modified xsi:type="dcterms:W3CDTF">2023-10-08T11:44:05Z</dcterms:modified>
</cp:coreProperties>
</file>