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4" r:id="rId9"/>
    <p:sldId id="267" r:id="rId10"/>
    <p:sldId id="268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219C06-4EDC-4EFC-ADE0-04523A3BDE41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E0704A-30AA-476B-8580-E601596846B7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9C06-4EDC-4EFC-ADE0-04523A3BDE41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704A-30AA-476B-8580-E601596846B7}" type="slidenum">
              <a:rPr lang="en-IN" smtClean="0"/>
              <a:t>‹#›</a:t>
            </a:fld>
            <a:endParaRPr lang="en-IN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9C06-4EDC-4EFC-ADE0-04523A3BDE41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704A-30AA-476B-8580-E601596846B7}" type="slidenum">
              <a:rPr lang="en-IN" smtClean="0"/>
              <a:t>‹#›</a:t>
            </a:fld>
            <a:endParaRPr lang="en-IN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9C06-4EDC-4EFC-ADE0-04523A3BDE41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704A-30AA-476B-8580-E601596846B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9C06-4EDC-4EFC-ADE0-04523A3BDE41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704A-30AA-476B-8580-E601596846B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9C06-4EDC-4EFC-ADE0-04523A3BDE41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704A-30AA-476B-8580-E601596846B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9C06-4EDC-4EFC-ADE0-04523A3BDE41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704A-30AA-476B-8580-E601596846B7}" type="slidenum">
              <a:rPr lang="en-IN" smtClean="0"/>
              <a:t>‹#›</a:t>
            </a:fld>
            <a:endParaRPr lang="en-IN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9C06-4EDC-4EFC-ADE0-04523A3BDE41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704A-30AA-476B-8580-E601596846B7}" type="slidenum">
              <a:rPr lang="en-IN" smtClean="0"/>
              <a:t>‹#›</a:t>
            </a:fld>
            <a:endParaRPr lang="en-IN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9C06-4EDC-4EFC-ADE0-04523A3BDE41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704A-30AA-476B-8580-E601596846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9C06-4EDC-4EFC-ADE0-04523A3BDE41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704A-30AA-476B-8580-E601596846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9C06-4EDC-4EFC-ADE0-04523A3BDE41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704A-30AA-476B-8580-E601596846B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3219C06-4EDC-4EFC-ADE0-04523A3BDE41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2E0704A-30AA-476B-8580-E601596846B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52736"/>
            <a:ext cx="8385048" cy="2448272"/>
          </a:xfrm>
        </p:spPr>
        <p:txBody>
          <a:bodyPr>
            <a:normAutofit/>
          </a:bodyPr>
          <a:lstStyle/>
          <a:p>
            <a:r>
              <a:rPr lang="en-US" sz="5400" b="0" dirty="0">
                <a:solidFill>
                  <a:schemeClr val="tx1">
                    <a:lumMod val="95000"/>
                  </a:schemeClr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Data Visualization</a:t>
            </a:r>
            <a:endParaRPr lang="en-IN" sz="5400" dirty="0">
              <a:solidFill>
                <a:schemeClr val="tx1">
                  <a:lumMod val="95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1812" y="5589240"/>
            <a:ext cx="4644684" cy="1080120"/>
          </a:xfrm>
        </p:spPr>
        <p:txBody>
          <a:bodyPr>
            <a:normAutofit/>
          </a:bodyPr>
          <a:lstStyle/>
          <a:p>
            <a:r>
              <a:rPr lang="en-US" sz="4000" dirty="0" err="1"/>
              <a:t>Savita</a:t>
            </a:r>
            <a:r>
              <a:rPr lang="en-US" sz="4000" dirty="0"/>
              <a:t> R 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548268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5050904" cy="350974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557808"/>
            <a:ext cx="4176464" cy="1143000"/>
          </a:xfrm>
        </p:spPr>
        <p:txBody>
          <a:bodyPr>
            <a:normAutofit/>
          </a:bodyPr>
          <a:lstStyle/>
          <a:p>
            <a:r>
              <a:rPr lang="en-US" sz="3200" dirty="0"/>
              <a:t>K Means clustering</a:t>
            </a:r>
            <a:br>
              <a:rPr lang="en-US" sz="3200" dirty="0"/>
            </a:br>
            <a:r>
              <a:rPr lang="en-US" sz="3200" dirty="0"/>
              <a:t>RFM plot</a:t>
            </a:r>
            <a:endParaRPr lang="en-IN" sz="32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7128792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52320" y="2060848"/>
            <a:ext cx="16916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Scatter plot of Monetary and Recency shows the data differentiation using labels 0,1,2</a:t>
            </a:r>
            <a:endParaRPr lang="en-IN" dirty="0">
              <a:latin typeface="+mj-lt"/>
            </a:endParaRPr>
          </a:p>
          <a:p>
            <a:endParaRPr lang="en-IN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0"/>
            <a:ext cx="1403648" cy="6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8483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3763956" cy="2651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070992"/>
          </a:xfrm>
        </p:spPr>
        <p:txBody>
          <a:bodyPr>
            <a:normAutofit/>
          </a:bodyPr>
          <a:lstStyle/>
          <a:p>
            <a:r>
              <a:rPr lang="en-US" sz="3200" dirty="0"/>
              <a:t>RFM values of the label 0,1,2 from the scatter plots</a:t>
            </a:r>
            <a:endParaRPr lang="en-IN" sz="3200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293096"/>
            <a:ext cx="4359560" cy="25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556792"/>
            <a:ext cx="4182616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0"/>
            <a:ext cx="1403648" cy="6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2336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>
                <a:latin typeface="+mj-lt"/>
              </a:rPr>
              <a:t>As we can cluster 0 recency is very low compared to other clusters customers.</a:t>
            </a:r>
          </a:p>
          <a:p>
            <a:r>
              <a:rPr lang="en-US" sz="2800" dirty="0">
                <a:latin typeface="+mj-lt"/>
              </a:rPr>
              <a:t>We can also see that cluster 0 frequency is high.</a:t>
            </a:r>
          </a:p>
          <a:p>
            <a:r>
              <a:rPr lang="en-US" sz="2800" dirty="0">
                <a:latin typeface="+mj-lt"/>
              </a:rPr>
              <a:t>We can see that Monetary is very high for cluster 0.</a:t>
            </a:r>
          </a:p>
          <a:p>
            <a:pPr marL="0" indent="0">
              <a:buNone/>
            </a:pPr>
            <a:endParaRPr lang="en-US" sz="2800" dirty="0">
              <a:latin typeface="+mj-lt"/>
            </a:endParaRPr>
          </a:p>
          <a:p>
            <a:pPr marL="0" indent="0">
              <a:buNone/>
            </a:pPr>
            <a:r>
              <a:rPr lang="en-US" sz="2800" dirty="0">
                <a:latin typeface="+mj-lt"/>
              </a:rPr>
              <a:t>This indicates that customers how belongs to the cluster 0 are the golden customers, because they are frequent in terms of ordering products, they are also very recency in nature, and they spend a lot compared to others.</a:t>
            </a:r>
            <a:endParaRPr lang="en-IN" sz="28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/>
              <a:t>Conclusion</a:t>
            </a:r>
            <a:endParaRPr lang="en-IN" sz="44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0"/>
            <a:ext cx="1403648" cy="6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1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22016"/>
            <a:ext cx="4392488" cy="435525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Autofit/>
          </a:bodyPr>
          <a:lstStyle/>
          <a:p>
            <a:r>
              <a:rPr lang="en-IN" sz="4400" dirty="0"/>
              <a:t>Sample - Superstore Sales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5256659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12160" y="1988840"/>
            <a:ext cx="26642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There are total  8399 number of rows and 13 number of columns  present.</a:t>
            </a:r>
          </a:p>
          <a:p>
            <a:r>
              <a:rPr lang="en-US" dirty="0">
                <a:latin typeface="+mj-lt"/>
              </a:rPr>
              <a:t>  </a:t>
            </a:r>
          </a:p>
          <a:p>
            <a:r>
              <a:rPr lang="en-US" dirty="0">
                <a:latin typeface="+mj-lt"/>
              </a:rPr>
              <a:t>There are no missing values and all the data types have been identified correctly,</a:t>
            </a:r>
            <a:endParaRPr lang="en-IN" dirty="0">
              <a:latin typeface="+mj-lt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0"/>
            <a:ext cx="1403648" cy="6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635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11" y="1412775"/>
            <a:ext cx="6035973" cy="306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7427168" cy="708688"/>
          </a:xfrm>
        </p:spPr>
        <p:txBody>
          <a:bodyPr>
            <a:noAutofit/>
          </a:bodyPr>
          <a:lstStyle/>
          <a:p>
            <a:r>
              <a:rPr lang="en-US" sz="4400" dirty="0"/>
              <a:t>Data description</a:t>
            </a:r>
            <a:endParaRPr lang="en-IN" sz="4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4653136"/>
            <a:ext cx="6048672" cy="1993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44208" y="1484784"/>
            <a:ext cx="23762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>
              <a:latin typeface="+mj-lt"/>
            </a:endParaRPr>
          </a:p>
          <a:p>
            <a:endParaRPr lang="en-US" u="sng" dirty="0">
              <a:latin typeface="+mj-lt"/>
            </a:endParaRPr>
          </a:p>
          <a:p>
            <a:r>
              <a:rPr lang="en-US" u="sng" dirty="0">
                <a:latin typeface="+mj-lt"/>
              </a:rPr>
              <a:t>For numerical variables</a:t>
            </a:r>
          </a:p>
          <a:p>
            <a:r>
              <a:rPr lang="en-US" dirty="0">
                <a:latin typeface="+mj-lt"/>
              </a:rPr>
              <a:t>The mean of Order  quantity is less than Sales.</a:t>
            </a:r>
          </a:p>
          <a:p>
            <a:r>
              <a:rPr lang="en-US" dirty="0">
                <a:latin typeface="+mj-lt"/>
              </a:rPr>
              <a:t>The std is 14.4810 which is very less than Sales .</a:t>
            </a:r>
          </a:p>
          <a:p>
            <a:endParaRPr lang="en-US" dirty="0">
              <a:latin typeface="+mj-lt"/>
            </a:endParaRPr>
          </a:p>
          <a:p>
            <a:r>
              <a:rPr lang="en-US" u="sng" dirty="0">
                <a:latin typeface="+mj-lt"/>
              </a:rPr>
              <a:t>For categorical variables</a:t>
            </a:r>
          </a:p>
          <a:p>
            <a:r>
              <a:rPr lang="en-US" dirty="0">
                <a:latin typeface="+mj-lt"/>
              </a:rPr>
              <a:t>Count of all variables is same , hence no missing values present.</a:t>
            </a:r>
          </a:p>
          <a:p>
            <a:r>
              <a:rPr lang="en-US" dirty="0">
                <a:latin typeface="+mj-lt"/>
              </a:rPr>
              <a:t>Frequency is more in Province column.</a:t>
            </a:r>
          </a:p>
          <a:p>
            <a:endParaRPr lang="en-US" u="sng" dirty="0">
              <a:latin typeface="+mj-lt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0"/>
            <a:ext cx="1403648" cy="6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7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536" y="1484784"/>
            <a:ext cx="6552728" cy="517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6995120" cy="780696"/>
          </a:xfrm>
        </p:spPr>
        <p:txBody>
          <a:bodyPr>
            <a:normAutofit/>
          </a:bodyPr>
          <a:lstStyle/>
          <a:p>
            <a:r>
              <a:rPr lang="en-US" sz="4000" dirty="0"/>
              <a:t>Average sales per Customer</a:t>
            </a:r>
            <a:endParaRPr lang="en-IN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7020272" y="1916832"/>
            <a:ext cx="1944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Craig Carreira  has highest average sales compared to any other customers</a:t>
            </a:r>
            <a:endParaRPr lang="en-IN" dirty="0">
              <a:latin typeface="+mj-lt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0"/>
            <a:ext cx="1403648" cy="6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1804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62379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548680"/>
            <a:ext cx="8589639" cy="1080120"/>
          </a:xfrm>
        </p:spPr>
        <p:txBody>
          <a:bodyPr>
            <a:noAutofit/>
          </a:bodyPr>
          <a:lstStyle/>
          <a:p>
            <a:r>
              <a:rPr lang="en-US" sz="3200" dirty="0"/>
              <a:t>Average transaction size by product category</a:t>
            </a:r>
            <a:endParaRPr lang="en-IN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556792"/>
            <a:ext cx="6264697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32240" y="2060848"/>
            <a:ext cx="19442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that indicating the number transaction that took place for each product category is the office supplies is the product that has done a lot of transactions.</a:t>
            </a:r>
            <a:endParaRPr lang="en-IN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0"/>
            <a:ext cx="1403648" cy="6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6913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6912"/>
            <a:ext cx="5050904" cy="331236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6635080" cy="636680"/>
          </a:xfrm>
        </p:spPr>
        <p:txBody>
          <a:bodyPr>
            <a:noAutofit/>
          </a:bodyPr>
          <a:lstStyle/>
          <a:p>
            <a:r>
              <a:rPr lang="en-US" sz="3600" dirty="0"/>
              <a:t>Average sales Region wise</a:t>
            </a:r>
            <a:endParaRPr lang="en-IN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6336704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48264" y="1888280"/>
            <a:ext cx="20162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Northwest Territories has slightly highest average sales but key thing to note here is that Nunavut has lowest sales which needs to be looked into.</a:t>
            </a:r>
            <a:endParaRPr lang="en-IN" dirty="0">
              <a:latin typeface="+mj-lt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-27384"/>
            <a:ext cx="1403648" cy="6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3331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0" y="2650654"/>
            <a:ext cx="2808312" cy="185846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Autofit/>
          </a:bodyPr>
          <a:lstStyle/>
          <a:p>
            <a:r>
              <a:rPr lang="en-US" sz="3600" dirty="0"/>
              <a:t>Elbow plot</a:t>
            </a:r>
            <a:endParaRPr lang="en-IN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6227718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9632" y="1673336"/>
            <a:ext cx="18722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+mj-lt"/>
              </a:rPr>
              <a:t>Elbow plot we can say that 3 or 4 are the optical cluster size. Let's try with silhouette score</a:t>
            </a:r>
            <a:endParaRPr lang="en-IN" dirty="0">
              <a:latin typeface="+mj-lt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0"/>
            <a:ext cx="1403648" cy="6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2504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212976"/>
            <a:ext cx="4474840" cy="311162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49296"/>
            <a:ext cx="4104456" cy="564672"/>
          </a:xfrm>
        </p:spPr>
        <p:txBody>
          <a:bodyPr>
            <a:noAutofit/>
          </a:bodyPr>
          <a:lstStyle/>
          <a:p>
            <a:r>
              <a:rPr lang="en-US" sz="3200" dirty="0"/>
              <a:t>K Means clustering</a:t>
            </a:r>
            <a:br>
              <a:rPr lang="en-US" sz="3200" dirty="0"/>
            </a:br>
            <a:r>
              <a:rPr lang="en-US" sz="3200" dirty="0"/>
              <a:t>RFM plot</a:t>
            </a:r>
            <a:endParaRPr lang="en-IN" sz="32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4022"/>
            <a:ext cx="7128792" cy="482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52320" y="1936350"/>
            <a:ext cx="15841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Scatter plot of Frequency and Recency shows the data differentiation using labels 0,1,2</a:t>
            </a:r>
            <a:endParaRPr lang="en-IN" dirty="0">
              <a:latin typeface="+mj-lt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0"/>
            <a:ext cx="1403648" cy="6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911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690864" cy="278966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4186808" cy="1224136"/>
          </a:xfrm>
        </p:spPr>
        <p:txBody>
          <a:bodyPr>
            <a:normAutofit/>
          </a:bodyPr>
          <a:lstStyle/>
          <a:p>
            <a:r>
              <a:rPr lang="en-US" sz="3200" dirty="0"/>
              <a:t>K Means clustering</a:t>
            </a:r>
            <a:br>
              <a:rPr lang="en-US" sz="3200" dirty="0"/>
            </a:br>
            <a:r>
              <a:rPr lang="en-US" sz="3200" dirty="0"/>
              <a:t>RFM plot</a:t>
            </a:r>
            <a:endParaRPr lang="en-IN" sz="32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7200800" cy="4898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24328" y="2060848"/>
            <a:ext cx="13681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Scatter plot of Monetary and Recency shows the data differentiation using labels 0,1,2</a:t>
            </a:r>
            <a:endParaRPr lang="en-IN" dirty="0">
              <a:latin typeface="+mj-lt"/>
            </a:endParaRPr>
          </a:p>
          <a:p>
            <a:endParaRPr lang="en-IN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0"/>
            <a:ext cx="1403648" cy="6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3568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118</TotalTime>
  <Words>337</Words>
  <Application>Microsoft Office PowerPoint</Application>
  <PresentationFormat>On-screen Show (4:3)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 Unicode MS</vt:lpstr>
      <vt:lpstr>Book Antiqua</vt:lpstr>
      <vt:lpstr>Wingdings</vt:lpstr>
      <vt:lpstr>Hardcover</vt:lpstr>
      <vt:lpstr>Data Visualization</vt:lpstr>
      <vt:lpstr>Sample - Superstore Sales</vt:lpstr>
      <vt:lpstr>Data description</vt:lpstr>
      <vt:lpstr>Average sales per Customer</vt:lpstr>
      <vt:lpstr>Average transaction size by product category</vt:lpstr>
      <vt:lpstr>Average sales Region wise</vt:lpstr>
      <vt:lpstr>Elbow plot</vt:lpstr>
      <vt:lpstr>K Means clustering RFM plot</vt:lpstr>
      <vt:lpstr>K Means clustering RFM plot</vt:lpstr>
      <vt:lpstr>K Means clustering RFM plot</vt:lpstr>
      <vt:lpstr>RFM values of the label 0,1,2 from the scatter plots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Jashwanth Shekar</cp:lastModifiedBy>
  <cp:revision>13</cp:revision>
  <dcterms:created xsi:type="dcterms:W3CDTF">2023-10-08T09:45:38Z</dcterms:created>
  <dcterms:modified xsi:type="dcterms:W3CDTF">2024-03-02T08:30:43Z</dcterms:modified>
</cp:coreProperties>
</file>