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6.jpg" ContentType="image/jpg"/>
  <Override PartName="/ppt/media/image7.jpg" ContentType="image/jp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0" r:id="rId1"/>
  </p:sldMasterIdLst>
  <p:notesMasterIdLst>
    <p:notesMasterId r:id="rId15"/>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 id="272"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946" y="4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sh\Downloads\employee_data.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c:v>
                </c:pt>
                <c:pt idx="1">
                  <c:v>44</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71E8-4452-9078-E7B173328EFA}"/>
            </c:ext>
          </c:extLst>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71E8-4452-9078-E7B173328EFA}"/>
            </c:ext>
          </c:extLst>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71E8-4452-9078-E7B173328EFA}"/>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3-71E8-4452-9078-E7B173328EFA}"/>
            </c:ext>
          </c:extLst>
        </c:ser>
        <c:dLbls>
          <c:showLegendKey val="0"/>
          <c:showVal val="0"/>
          <c:showCatName val="0"/>
          <c:showSerName val="0"/>
          <c:showPercent val="0"/>
          <c:showBubbleSize val="0"/>
        </c:dLbls>
        <c:gapWidth val="65"/>
        <c:shape val="box"/>
        <c:axId val="774829840"/>
        <c:axId val="774830800"/>
        <c:axId val="0"/>
      </c:bar3DChart>
      <c:catAx>
        <c:axId val="77482984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774830800"/>
        <c:crosses val="autoZero"/>
        <c:auto val="1"/>
        <c:lblAlgn val="ctr"/>
        <c:lblOffset val="100"/>
        <c:noMultiLvlLbl val="0"/>
      </c:catAx>
      <c:valAx>
        <c:axId val="77483080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774829840"/>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30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8723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96741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33230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824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528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98249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14883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75533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9/8/2024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76491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75149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80642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1D8BD707-D9CF-40AE-B4C6-C98DA3205C09}" type="datetimeFigureOut">
              <a:rPr lang="en-US" smtClean="0"/>
              <a:t>9/8/2024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85300793"/>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914400" y="1346665"/>
            <a:ext cx="12953999" cy="903068"/>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Roboto" panose="020F0502020204030204" pitchFamily="2" charset="0"/>
              </a:rPr>
              <a:t>EMPLOYEE DATA ANALYTICS USING EXCEL</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14600" y="3161409"/>
            <a:ext cx="8610600" cy="1938992"/>
          </a:xfrm>
          <a:prstGeom prst="rect">
            <a:avLst/>
          </a:prstGeom>
          <a:noFill/>
        </p:spPr>
        <p:txBody>
          <a:bodyPr wrap="square" rtlCol="0">
            <a:spAutoFit/>
          </a:bodyPr>
          <a:lstStyle/>
          <a:p>
            <a:r>
              <a:rPr lang="en-US" sz="2400" b="1" dirty="0">
                <a:latin typeface="Aptos" panose="020B0004020202020204" pitchFamily="34" charset="0"/>
              </a:rPr>
              <a:t>STUDENT NAME</a:t>
            </a:r>
            <a:r>
              <a:rPr lang="en-US" sz="2400">
                <a:latin typeface="Aptos" panose="020B0004020202020204" pitchFamily="34" charset="0"/>
              </a:rPr>
              <a:t>: SAVITHA SHREE.S </a:t>
            </a:r>
            <a:endParaRPr lang="en-US" sz="2400" dirty="0">
              <a:latin typeface="Aptos" panose="020B0004020202020204" pitchFamily="34" charset="0"/>
            </a:endParaRPr>
          </a:p>
          <a:p>
            <a:r>
              <a:rPr lang="en-US" sz="2400" b="1" dirty="0">
                <a:latin typeface="Aptos" panose="020B0004020202020204" pitchFamily="34" charset="0"/>
              </a:rPr>
              <a:t>REGISTER NO</a:t>
            </a:r>
            <a:r>
              <a:rPr lang="en-US" sz="2400">
                <a:latin typeface="Aptos" panose="020B0004020202020204" pitchFamily="34" charset="0"/>
              </a:rPr>
              <a:t>: 312215635</a:t>
            </a:r>
            <a:endParaRPr lang="en-US" sz="2400" dirty="0">
              <a:latin typeface="Aptos" panose="020B0004020202020204" pitchFamily="34" charset="0"/>
            </a:endParaRPr>
          </a:p>
          <a:p>
            <a:r>
              <a:rPr lang="en-US" sz="2400" b="1" dirty="0">
                <a:latin typeface="Aptos" panose="020B0004020202020204" pitchFamily="34" charset="0"/>
              </a:rPr>
              <a:t>DEPARTMENT</a:t>
            </a:r>
            <a:r>
              <a:rPr lang="en-US" sz="2400" dirty="0">
                <a:latin typeface="Aptos" panose="020B0004020202020204" pitchFamily="34" charset="0"/>
              </a:rPr>
              <a:t>: B.COM GENERAL</a:t>
            </a:r>
          </a:p>
          <a:p>
            <a:r>
              <a:rPr lang="en-US" sz="2400" b="1" dirty="0">
                <a:latin typeface="Aptos" panose="020B0004020202020204" pitchFamily="34" charset="0"/>
              </a:rPr>
              <a:t>COLLEGE</a:t>
            </a:r>
            <a:r>
              <a:rPr lang="en-US" sz="2400" dirty="0">
                <a:latin typeface="Aptos" panose="020B0004020202020204" pitchFamily="34" charset="0"/>
              </a:rPr>
              <a:t>: PATRICIAN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a:extLst>
              <a:ext uri="{FF2B5EF4-FFF2-40B4-BE49-F238E27FC236}">
                <a16:creationId xmlns:a16="http://schemas.microsoft.com/office/drawing/2014/main" id="{D6CB87B1-337D-1A52-0ABD-671392C012F0}"/>
              </a:ext>
            </a:extLst>
          </p:cNvPr>
          <p:cNvSpPr txBox="1"/>
          <p:nvPr/>
        </p:nvSpPr>
        <p:spPr>
          <a:xfrm>
            <a:off x="1295400" y="1635681"/>
            <a:ext cx="8686800" cy="5262979"/>
          </a:xfrm>
          <a:prstGeom prst="rect">
            <a:avLst/>
          </a:prstGeom>
          <a:noFill/>
        </p:spPr>
        <p:txBody>
          <a:bodyPr wrap="square" rtlCol="0">
            <a:spAutoFit/>
          </a:bodyPr>
          <a:lstStyle/>
          <a:p>
            <a:r>
              <a:rPr lang="en-IN" sz="2000" b="1" dirty="0">
                <a:latin typeface="Aptos Display" panose="020B0004020202020204" pitchFamily="34" charset="0"/>
              </a:rPr>
              <a:t>DATA COLLECTION:</a:t>
            </a:r>
          </a:p>
          <a:p>
            <a:pPr marL="285750" indent="-285750">
              <a:buFont typeface="Wingdings" panose="05000000000000000000" pitchFamily="2" charset="2"/>
              <a:buChar char="Ø"/>
            </a:pPr>
            <a:r>
              <a:rPr lang="en-IN" sz="2000" dirty="0">
                <a:latin typeface="Aptos Display" panose="020B0004020202020204" pitchFamily="34" charset="0"/>
              </a:rPr>
              <a:t>Data downloaded from </a:t>
            </a:r>
            <a:r>
              <a:rPr lang="en-IN" sz="2000" dirty="0" err="1">
                <a:latin typeface="Aptos Display" panose="020B0004020202020204" pitchFamily="34" charset="0"/>
              </a:rPr>
              <a:t>Edunet</a:t>
            </a:r>
            <a:r>
              <a:rPr lang="en-IN" sz="2000" dirty="0">
                <a:latin typeface="Aptos Display" panose="020B0004020202020204" pitchFamily="34" charset="0"/>
              </a:rPr>
              <a:t> Dashboard</a:t>
            </a:r>
          </a:p>
          <a:p>
            <a:r>
              <a:rPr lang="en-IN" sz="2000" b="1" dirty="0">
                <a:latin typeface="Aptos Display" panose="020B0004020202020204" pitchFamily="34" charset="0"/>
              </a:rPr>
              <a:t>FEATURE COLLECTION:</a:t>
            </a:r>
          </a:p>
          <a:p>
            <a:pPr marL="285750" indent="-285750">
              <a:buFont typeface="Wingdings" panose="05000000000000000000" pitchFamily="2" charset="2"/>
              <a:buChar char="Ø"/>
            </a:pPr>
            <a:r>
              <a:rPr lang="en-IN" sz="2000" dirty="0">
                <a:latin typeface="Aptos Display" panose="020B0004020202020204" pitchFamily="34" charset="0"/>
              </a:rPr>
              <a:t>Identifying features of the employees from the data set</a:t>
            </a:r>
          </a:p>
          <a:p>
            <a:pPr marL="285750" indent="-285750">
              <a:buFont typeface="Wingdings" panose="05000000000000000000" pitchFamily="2" charset="2"/>
              <a:buChar char="Ø"/>
            </a:pPr>
            <a:r>
              <a:rPr lang="en-IN" sz="2000" dirty="0">
                <a:latin typeface="Aptos Display" panose="020B0004020202020204" pitchFamily="34" charset="0"/>
              </a:rPr>
              <a:t>Gender ,Ratings ,Business unit ,type, Performance score  …</a:t>
            </a:r>
          </a:p>
          <a:p>
            <a:r>
              <a:rPr lang="en-IN" sz="2000" b="1" dirty="0">
                <a:latin typeface="Aptos Display" panose="020B0004020202020204" pitchFamily="34" charset="0"/>
              </a:rPr>
              <a:t>DATA CLEANING:</a:t>
            </a:r>
          </a:p>
          <a:p>
            <a:pPr marL="285750" indent="-285750">
              <a:buFont typeface="Wingdings" panose="05000000000000000000" pitchFamily="2" charset="2"/>
              <a:buChar char="Ø"/>
            </a:pPr>
            <a:r>
              <a:rPr lang="en-IN" sz="2000" dirty="0">
                <a:latin typeface="Aptos Display" panose="020B0004020202020204" pitchFamily="34" charset="0"/>
              </a:rPr>
              <a:t>Identifying missing values</a:t>
            </a:r>
          </a:p>
          <a:p>
            <a:pPr marL="285750" indent="-285750">
              <a:buFont typeface="Wingdings" panose="05000000000000000000" pitchFamily="2" charset="2"/>
              <a:buChar char="Ø"/>
            </a:pPr>
            <a:r>
              <a:rPr lang="en-IN" sz="2000" dirty="0">
                <a:latin typeface="Aptos Display" panose="020B0004020202020204" pitchFamily="34" charset="0"/>
              </a:rPr>
              <a:t>Filtering missing values and removing them</a:t>
            </a:r>
          </a:p>
          <a:p>
            <a:r>
              <a:rPr lang="en-IN" sz="2000" b="1" dirty="0">
                <a:latin typeface="Aptos Display" panose="020B0004020202020204" pitchFamily="34" charset="0"/>
              </a:rPr>
              <a:t>PERFORMANCE LEVEL</a:t>
            </a:r>
            <a:r>
              <a:rPr lang="en-IN" sz="2000" dirty="0">
                <a:latin typeface="Aptos Display" panose="020B0004020202020204" pitchFamily="34" charset="0"/>
              </a:rPr>
              <a:t>:</a:t>
            </a:r>
          </a:p>
          <a:p>
            <a:pPr marL="285750" indent="-285750">
              <a:buFont typeface="Wingdings" panose="05000000000000000000" pitchFamily="2" charset="2"/>
              <a:buChar char="Ø"/>
            </a:pPr>
            <a:r>
              <a:rPr lang="en-IN" sz="2000" dirty="0">
                <a:latin typeface="Aptos Display" panose="020B0004020202020204" pitchFamily="34" charset="0"/>
              </a:rPr>
              <a:t>Calculating performance level of employees using built in function</a:t>
            </a:r>
          </a:p>
          <a:p>
            <a:r>
              <a:rPr lang="en-IN" sz="2000" b="1" dirty="0">
                <a:latin typeface="Aptos Display" panose="020B0004020202020204" pitchFamily="34" charset="0"/>
              </a:rPr>
              <a:t>SUMMARY:</a:t>
            </a:r>
          </a:p>
          <a:p>
            <a:pPr marL="285750" indent="-285750">
              <a:buFont typeface="Wingdings" panose="05000000000000000000" pitchFamily="2" charset="2"/>
              <a:buChar char="Ø"/>
            </a:pPr>
            <a:r>
              <a:rPr lang="en-IN" sz="2000" dirty="0">
                <a:latin typeface="Aptos Display" panose="020B0004020202020204" pitchFamily="34" charset="0"/>
              </a:rPr>
              <a:t>Selecting required fields and the columns</a:t>
            </a:r>
          </a:p>
          <a:p>
            <a:pPr marL="285750" indent="-285750">
              <a:buFont typeface="Wingdings" panose="05000000000000000000" pitchFamily="2" charset="2"/>
              <a:buChar char="Ø"/>
            </a:pPr>
            <a:r>
              <a:rPr lang="en-IN" sz="2000" dirty="0">
                <a:latin typeface="Aptos Display" panose="020B0004020202020204" pitchFamily="34" charset="0"/>
              </a:rPr>
              <a:t>Choosing the fields which are  necessary for evaluating employee performance in the pivot chart field.</a:t>
            </a:r>
          </a:p>
          <a:p>
            <a:pPr marL="285750" indent="-285750">
              <a:buFont typeface="Wingdings" panose="05000000000000000000" pitchFamily="2" charset="2"/>
              <a:buChar char="Ø"/>
            </a:pPr>
            <a:r>
              <a:rPr lang="en-IN" sz="2000" dirty="0">
                <a:latin typeface="Aptos Display" panose="020B0004020202020204" pitchFamily="34" charset="0"/>
              </a:rPr>
              <a:t>Converting the selected employee data into Pivot table</a:t>
            </a:r>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626339"/>
            <a:ext cx="3511868" cy="690574"/>
          </a:xfrm>
          <a:prstGeom prst="rect">
            <a:avLst/>
          </a:prstGeom>
        </p:spPr>
        <p:txBody>
          <a:bodyPr vert="horz" wrap="square" lIns="0" tIns="13335" rIns="0" bIns="0" rtlCol="0">
            <a:spAutoFit/>
          </a:bodyPr>
          <a:lstStyle/>
          <a:p>
            <a:pPr marL="12700">
              <a:lnSpc>
                <a:spcPct val="100000"/>
              </a:lnSpc>
              <a:spcBef>
                <a:spcPts val="105"/>
              </a:spcBef>
            </a:pPr>
            <a:r>
              <a:rPr b="1" dirty="0">
                <a:solidFill>
                  <a:schemeClr val="tx1"/>
                </a:solidFill>
              </a:rPr>
              <a:t>R</a:t>
            </a:r>
            <a:r>
              <a:rPr b="1" spc="-40" dirty="0">
                <a:solidFill>
                  <a:schemeClr val="tx1"/>
                </a:solidFill>
              </a:rPr>
              <a:t>E</a:t>
            </a:r>
            <a:r>
              <a:rPr b="1" spc="15" dirty="0">
                <a:solidFill>
                  <a:schemeClr val="tx1"/>
                </a:solidFill>
              </a:rPr>
              <a:t>S</a:t>
            </a:r>
            <a:r>
              <a:rPr b="1" spc="-30" dirty="0">
                <a:solidFill>
                  <a:schemeClr val="tx1"/>
                </a:solidFill>
              </a:rPr>
              <a:t>U</a:t>
            </a:r>
            <a:r>
              <a:rPr b="1" spc="-405" dirty="0">
                <a:solidFill>
                  <a:schemeClr val="tx1"/>
                </a:solidFill>
              </a:rPr>
              <a:t>L</a:t>
            </a:r>
            <a:r>
              <a:rPr b="1" dirty="0">
                <a:solidFill>
                  <a:schemeClr val="tx1"/>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0FD59C3-F73B-D9C4-3EA7-95D0CEF417D5}"/>
              </a:ext>
            </a:extLst>
          </p:cNvPr>
          <p:cNvGraphicFramePr>
            <a:graphicFrameLocks/>
          </p:cNvGraphicFramePr>
          <p:nvPr>
            <p:extLst>
              <p:ext uri="{D42A27DB-BD31-4B8C-83A1-F6EECF244321}">
                <p14:modId xmlns:p14="http://schemas.microsoft.com/office/powerpoint/2010/main" val="2124722053"/>
              </p:ext>
            </p:extLst>
          </p:nvPr>
        </p:nvGraphicFramePr>
        <p:xfrm>
          <a:off x="2590800" y="1600200"/>
          <a:ext cx="7543800" cy="3886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659F92F1-1A9F-CCD6-6AA6-C3DDD34D59B9}"/>
              </a:ext>
            </a:extLst>
          </p:cNvPr>
          <p:cNvSpPr txBox="1"/>
          <p:nvPr/>
        </p:nvSpPr>
        <p:spPr>
          <a:xfrm>
            <a:off x="1524000" y="1965960"/>
            <a:ext cx="9494520" cy="2677656"/>
          </a:xfrm>
          <a:prstGeom prst="rect">
            <a:avLst/>
          </a:prstGeom>
          <a:noFill/>
        </p:spPr>
        <p:txBody>
          <a:bodyPr wrap="square" rtlCol="0">
            <a:spAutoFit/>
          </a:bodyPr>
          <a:lstStyle/>
          <a:p>
            <a:r>
              <a:rPr lang="en-IN" sz="2400" dirty="0">
                <a:latin typeface="Aptos Display" panose="020B0004020202020204" pitchFamily="34" charset="0"/>
              </a:rPr>
              <a:t>By </a:t>
            </a:r>
            <a:r>
              <a:rPr lang="en-IN" sz="2400" dirty="0" err="1">
                <a:latin typeface="Aptos Display" panose="020B0004020202020204" pitchFamily="34" charset="0"/>
              </a:rPr>
              <a:t>refering</a:t>
            </a:r>
            <a:r>
              <a:rPr lang="en-IN" sz="2400" dirty="0">
                <a:latin typeface="Aptos Display" panose="020B0004020202020204" pitchFamily="34" charset="0"/>
              </a:rPr>
              <a:t>  the Pivot table we can conclude that the average working employees are the maximum in number while the very high working employees are the lowest in number .So in order to improve their performance to a very high position it is necessary to motivate them , provide necessary training needs, identify their strengths and address their weakness so as to ensure alignment with the organization’s goal and enhance overall productivity and  success.</a:t>
            </a:r>
          </a:p>
        </p:txBody>
      </p:sp>
    </p:spTree>
    <p:extLst>
      <p:ext uri="{BB962C8B-B14F-4D97-AF65-F5344CB8AC3E}">
        <p14:creationId xmlns:p14="http://schemas.microsoft.com/office/powerpoint/2010/main" val="298644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F2705-D030-D840-BF84-6D58C5E9A5A0}"/>
              </a:ext>
            </a:extLst>
          </p:cNvPr>
          <p:cNvSpPr>
            <a:spLocks noGrp="1"/>
          </p:cNvSpPr>
          <p:nvPr>
            <p:ph type="title"/>
          </p:nvPr>
        </p:nvSpPr>
        <p:spPr>
          <a:xfrm>
            <a:off x="3774523" y="2267939"/>
            <a:ext cx="9875520" cy="2322121"/>
          </a:xfrm>
        </p:spPr>
        <p:txBody>
          <a:bodyPr>
            <a:normAutofit/>
          </a:bodyPr>
          <a:lstStyle/>
          <a:p>
            <a:r>
              <a:rPr lang="en-US" sz="7200"/>
              <a:t>Thank you</a:t>
            </a:r>
          </a:p>
        </p:txBody>
      </p:sp>
    </p:spTree>
    <p:extLst>
      <p:ext uri="{BB962C8B-B14F-4D97-AF65-F5344CB8AC3E}">
        <p14:creationId xmlns:p14="http://schemas.microsoft.com/office/powerpoint/2010/main" val="3187602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7CDAB-24BA-E56D-CB6B-8097141C5EB4}"/>
              </a:ext>
            </a:extLst>
          </p:cNvPr>
          <p:cNvSpPr>
            <a:spLocks noGrp="1"/>
          </p:cNvSpPr>
          <p:nvPr>
            <p:ph type="title"/>
          </p:nvPr>
        </p:nvSpPr>
        <p:spPr/>
        <p:txBody>
          <a:bodyPr/>
          <a:lstStyle/>
          <a:p>
            <a:r>
              <a:rPr lang="en-IN" b="1" dirty="0">
                <a:solidFill>
                  <a:schemeClr val="tx1"/>
                </a:solidFill>
              </a:rPr>
              <a:t>PROJECT TITLE</a:t>
            </a:r>
          </a:p>
        </p:txBody>
      </p:sp>
      <p:sp>
        <p:nvSpPr>
          <p:cNvPr id="3" name="Content Placeholder 2">
            <a:extLst>
              <a:ext uri="{FF2B5EF4-FFF2-40B4-BE49-F238E27FC236}">
                <a16:creationId xmlns:a16="http://schemas.microsoft.com/office/drawing/2014/main" id="{4D7097C4-24FF-8422-8A84-30FEFE473D7B}"/>
              </a:ext>
            </a:extLst>
          </p:cNvPr>
          <p:cNvSpPr>
            <a:spLocks noGrp="1"/>
          </p:cNvSpPr>
          <p:nvPr>
            <p:ph idx="1"/>
          </p:nvPr>
        </p:nvSpPr>
        <p:spPr/>
        <p:txBody>
          <a:bodyPr>
            <a:normAutofit/>
          </a:bodyPr>
          <a:lstStyle/>
          <a:p>
            <a:pPr marL="45720" indent="0">
              <a:buNone/>
            </a:pPr>
            <a:r>
              <a:rPr lang="en-IN" sz="4800" b="1" dirty="0">
                <a:solidFill>
                  <a:schemeClr val="tx1"/>
                </a:solidFill>
              </a:rPr>
              <a:t>EMPLOYEE PERFORMANCE ANALYSIS USING EXCEL</a:t>
            </a:r>
          </a:p>
        </p:txBody>
      </p:sp>
    </p:spTree>
    <p:extLst>
      <p:ext uri="{BB962C8B-B14F-4D97-AF65-F5344CB8AC3E}">
        <p14:creationId xmlns:p14="http://schemas.microsoft.com/office/powerpoint/2010/main" val="1334270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DFF3-A6B0-CE65-0B88-412FC85C9F8B}"/>
              </a:ext>
            </a:extLst>
          </p:cNvPr>
          <p:cNvSpPr>
            <a:spLocks noGrp="1"/>
          </p:cNvSpPr>
          <p:nvPr>
            <p:ph type="title"/>
          </p:nvPr>
        </p:nvSpPr>
        <p:spPr/>
        <p:txBody>
          <a:bodyPr/>
          <a:lstStyle/>
          <a:p>
            <a:r>
              <a:rPr lang="en-IN" b="1" spc="25" dirty="0">
                <a:solidFill>
                  <a:schemeClr val="tx1"/>
                </a:solidFill>
              </a:rPr>
              <a:t>A</a:t>
            </a:r>
            <a:r>
              <a:rPr lang="en-IN" b="1" spc="-5" dirty="0">
                <a:solidFill>
                  <a:schemeClr val="tx1"/>
                </a:solidFill>
              </a:rPr>
              <a:t>G</a:t>
            </a:r>
            <a:r>
              <a:rPr lang="en-IN" b="1" spc="-35" dirty="0">
                <a:solidFill>
                  <a:schemeClr val="tx1"/>
                </a:solidFill>
              </a:rPr>
              <a:t>E</a:t>
            </a:r>
            <a:r>
              <a:rPr lang="en-IN" b="1" spc="15" dirty="0">
                <a:solidFill>
                  <a:schemeClr val="tx1"/>
                </a:solidFill>
              </a:rPr>
              <a:t>N</a:t>
            </a:r>
            <a:r>
              <a:rPr lang="en-IN" b="1" dirty="0">
                <a:solidFill>
                  <a:schemeClr val="tx1"/>
                </a:solidFill>
              </a:rPr>
              <a:t>DA</a:t>
            </a:r>
          </a:p>
        </p:txBody>
      </p:sp>
      <p:sp>
        <p:nvSpPr>
          <p:cNvPr id="3" name="Content Placeholder 2">
            <a:extLst>
              <a:ext uri="{FF2B5EF4-FFF2-40B4-BE49-F238E27FC236}">
                <a16:creationId xmlns:a16="http://schemas.microsoft.com/office/drawing/2014/main" id="{BB022D14-DCDE-ABF7-8644-709F98C35AD3}"/>
              </a:ext>
            </a:extLst>
          </p:cNvPr>
          <p:cNvSpPr>
            <a:spLocks noGrp="1"/>
          </p:cNvSpPr>
          <p:nvPr>
            <p:ph idx="1"/>
          </p:nvPr>
        </p:nvSpPr>
        <p:spPr/>
        <p:txBody>
          <a:bodyPr/>
          <a:lstStyle/>
          <a:p>
            <a:pPr algn="l">
              <a:buFont typeface="+mj-lt"/>
              <a:buAutoNum type="arabicPeriod"/>
            </a:pPr>
            <a:r>
              <a:rPr lang="en-US" sz="2400" b="1" i="0" dirty="0">
                <a:solidFill>
                  <a:srgbClr val="0D0D0D"/>
                </a:solidFill>
                <a:effectLst/>
                <a:cs typeface="Times New Roman" panose="02020603050405020304" pitchFamily="18" charset="0"/>
              </a:rPr>
              <a:t>Problem Statement</a:t>
            </a:r>
          </a:p>
          <a:p>
            <a:pPr algn="l">
              <a:buFont typeface="+mj-lt"/>
              <a:buAutoNum type="arabicPeriod"/>
            </a:pPr>
            <a:r>
              <a:rPr lang="en-US" sz="2400" b="1" i="0" dirty="0">
                <a:solidFill>
                  <a:srgbClr val="0D0D0D"/>
                </a:solidFill>
                <a:effectLst/>
                <a:cs typeface="Times New Roman" panose="02020603050405020304" pitchFamily="18" charset="0"/>
              </a:rPr>
              <a:t>Project Overview</a:t>
            </a:r>
          </a:p>
          <a:p>
            <a:pPr algn="l">
              <a:buFont typeface="+mj-lt"/>
              <a:buAutoNum type="arabicPeriod"/>
            </a:pPr>
            <a:r>
              <a:rPr lang="en-US" sz="2400" b="1" i="0" dirty="0">
                <a:solidFill>
                  <a:srgbClr val="0D0D0D"/>
                </a:solidFill>
                <a:effectLst/>
                <a:cs typeface="Times New Roman" panose="02020603050405020304" pitchFamily="18" charset="0"/>
              </a:rPr>
              <a:t>End Users</a:t>
            </a:r>
          </a:p>
          <a:p>
            <a:pPr algn="l">
              <a:buFont typeface="+mj-lt"/>
              <a:buAutoNum type="arabicPeriod"/>
            </a:pPr>
            <a:r>
              <a:rPr lang="en-US" sz="2400" b="1" i="0" dirty="0">
                <a:solidFill>
                  <a:srgbClr val="0D0D0D"/>
                </a:solidFill>
                <a:effectLst/>
                <a:cs typeface="Times New Roman" panose="02020603050405020304" pitchFamily="18" charset="0"/>
              </a:rPr>
              <a:t>Our Solution and Proposition</a:t>
            </a:r>
          </a:p>
          <a:p>
            <a:pPr algn="l">
              <a:buFont typeface="+mj-lt"/>
              <a:buAutoNum type="arabicPeriod"/>
            </a:pPr>
            <a:r>
              <a:rPr lang="en-US" sz="2400" b="1" dirty="0">
                <a:solidFill>
                  <a:srgbClr val="0D0D0D"/>
                </a:solidFill>
                <a:cs typeface="Times New Roman" panose="02020603050405020304" pitchFamily="18" charset="0"/>
              </a:rPr>
              <a:t>Dataset Description</a:t>
            </a:r>
            <a:endParaRPr lang="en-US" sz="2400" b="1" i="0" dirty="0">
              <a:solidFill>
                <a:srgbClr val="0D0D0D"/>
              </a:solidFill>
              <a:effectLst/>
              <a:cs typeface="Times New Roman" panose="02020603050405020304" pitchFamily="18" charset="0"/>
            </a:endParaRPr>
          </a:p>
          <a:p>
            <a:pPr algn="l">
              <a:buFont typeface="+mj-lt"/>
              <a:buAutoNum type="arabicPeriod"/>
            </a:pPr>
            <a:r>
              <a:rPr lang="en-US" sz="2400" b="1" i="0" dirty="0">
                <a:solidFill>
                  <a:srgbClr val="0D0D0D"/>
                </a:solidFill>
                <a:effectLst/>
                <a:cs typeface="Times New Roman" panose="02020603050405020304" pitchFamily="18" charset="0"/>
              </a:rPr>
              <a:t>Modelling Approach</a:t>
            </a:r>
          </a:p>
          <a:p>
            <a:pPr algn="l">
              <a:buFont typeface="+mj-lt"/>
              <a:buAutoNum type="arabicPeriod"/>
            </a:pPr>
            <a:r>
              <a:rPr lang="en-US" sz="2400" b="1" i="0" dirty="0">
                <a:solidFill>
                  <a:srgbClr val="0D0D0D"/>
                </a:solidFill>
                <a:effectLst/>
                <a:cs typeface="Times New Roman" panose="02020603050405020304" pitchFamily="18" charset="0"/>
              </a:rPr>
              <a:t>Results and </a:t>
            </a:r>
            <a:r>
              <a:rPr lang="en-US" sz="2400" b="1" dirty="0">
                <a:solidFill>
                  <a:srgbClr val="0D0D0D"/>
                </a:solidFill>
                <a:cs typeface="Times New Roman" panose="02020603050405020304" pitchFamily="18" charset="0"/>
              </a:rPr>
              <a:t>Discussion</a:t>
            </a:r>
            <a:endParaRPr lang="en-US" sz="2400" b="1" i="0" dirty="0">
              <a:solidFill>
                <a:srgbClr val="0D0D0D"/>
              </a:solidFill>
              <a:effectLst/>
              <a:cs typeface="Times New Roman" panose="02020603050405020304" pitchFamily="18" charset="0"/>
            </a:endParaRPr>
          </a:p>
          <a:p>
            <a:pPr algn="l">
              <a:buFont typeface="+mj-lt"/>
              <a:buAutoNum type="arabicPeriod"/>
            </a:pPr>
            <a:r>
              <a:rPr lang="en-US" sz="2400" b="1" i="0" dirty="0">
                <a:solidFill>
                  <a:srgbClr val="0D0D0D"/>
                </a:solidFill>
                <a:effectLst/>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3351288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34400" y="2966278"/>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866578"/>
            <a:ext cx="57191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solidFill>
                  <a:schemeClr val="tx1"/>
                </a:solidFill>
              </a:rPr>
              <a:t>P</a:t>
            </a:r>
            <a:r>
              <a:rPr sz="4250" b="1" spc="15" dirty="0">
                <a:solidFill>
                  <a:schemeClr val="tx1"/>
                </a:solidFill>
              </a:rPr>
              <a:t>ROB</a:t>
            </a:r>
            <a:r>
              <a:rPr sz="4250" b="1" spc="55" dirty="0">
                <a:solidFill>
                  <a:schemeClr val="tx1"/>
                </a:solidFill>
              </a:rPr>
              <a:t>L</a:t>
            </a:r>
            <a:r>
              <a:rPr sz="4250" b="1" spc="-20" dirty="0">
                <a:solidFill>
                  <a:schemeClr val="tx1"/>
                </a:solidFill>
              </a:rPr>
              <a:t>E</a:t>
            </a:r>
            <a:r>
              <a:rPr sz="4250" b="1" spc="20" dirty="0">
                <a:solidFill>
                  <a:schemeClr val="tx1"/>
                </a:solidFill>
              </a:rPr>
              <a:t>M</a:t>
            </a:r>
            <a:r>
              <a:rPr sz="4250" b="1" dirty="0">
                <a:solidFill>
                  <a:schemeClr val="tx1"/>
                </a:solidFill>
              </a:rPr>
              <a:t>	</a:t>
            </a:r>
            <a:r>
              <a:rPr sz="4250" b="1" spc="10" dirty="0">
                <a:solidFill>
                  <a:schemeClr val="tx1"/>
                </a:solidFill>
              </a:rPr>
              <a:t>S</a:t>
            </a:r>
            <a:r>
              <a:rPr sz="4250" b="1" spc="-370" dirty="0">
                <a:solidFill>
                  <a:schemeClr val="tx1"/>
                </a:solidFill>
              </a:rPr>
              <a:t>T</a:t>
            </a:r>
            <a:r>
              <a:rPr sz="4250" b="1" spc="-375" dirty="0">
                <a:solidFill>
                  <a:schemeClr val="tx1"/>
                </a:solidFill>
              </a:rPr>
              <a:t>A</a:t>
            </a:r>
            <a:r>
              <a:rPr sz="4250" b="1" spc="15" dirty="0">
                <a:solidFill>
                  <a:schemeClr val="tx1"/>
                </a:solidFill>
              </a:rPr>
              <a:t>T</a:t>
            </a:r>
            <a:r>
              <a:rPr sz="4250" b="1" spc="-10" dirty="0">
                <a:solidFill>
                  <a:schemeClr val="tx1"/>
                </a:solidFill>
              </a:rPr>
              <a:t>E</a:t>
            </a:r>
            <a:r>
              <a:rPr sz="4250" b="1" spc="-20" dirty="0">
                <a:solidFill>
                  <a:schemeClr val="tx1"/>
                </a:solidFill>
              </a:rPr>
              <a:t>ME</a:t>
            </a:r>
            <a:r>
              <a:rPr sz="4250" b="1" spc="10" dirty="0">
                <a:solidFill>
                  <a:schemeClr val="tx1"/>
                </a:solidFill>
              </a:rPr>
              <a:t>NT</a:t>
            </a:r>
            <a:endParaRPr sz="4250" b="1" dirty="0">
              <a:solidFill>
                <a:schemeClr val="tx1"/>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EA9EA7B7-2155-5380-09C2-2C21192C6A0E}"/>
              </a:ext>
            </a:extLst>
          </p:cNvPr>
          <p:cNvSpPr txBox="1"/>
          <p:nvPr/>
        </p:nvSpPr>
        <p:spPr>
          <a:xfrm>
            <a:off x="834072" y="2133848"/>
            <a:ext cx="6957207" cy="3046988"/>
          </a:xfrm>
          <a:prstGeom prst="rect">
            <a:avLst/>
          </a:prstGeom>
          <a:noFill/>
        </p:spPr>
        <p:txBody>
          <a:bodyPr wrap="square" rtlCol="0">
            <a:spAutoFit/>
          </a:bodyPr>
          <a:lstStyle/>
          <a:p>
            <a:r>
              <a:rPr lang="en-US" sz="2400" dirty="0"/>
              <a:t>Organizations face challenges in maximizing employee potential and aligning performance with strategic goals. Without systematic employee performance analysis and  identifying strengths &amp;weaknesses, making informed decisions about development and promotions become difficult .Thus hindering overall productivity and organizational success.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83382"/>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b="1" spc="5">
                <a:solidFill>
                  <a:schemeClr val="tx1"/>
                </a:solidFill>
              </a:rPr>
              <a:t>PROJECT</a:t>
            </a:r>
            <a:r>
              <a:rPr lang="en-US" sz="3600" b="1" spc="5">
                <a:solidFill>
                  <a:schemeClr val="tx1"/>
                </a:solidFill>
              </a:rPr>
              <a:t> </a:t>
            </a:r>
            <a:r>
              <a:rPr sz="3600" b="1" spc="-20">
                <a:solidFill>
                  <a:schemeClr val="tx1"/>
                </a:solidFill>
              </a:rPr>
              <a:t>OVERVIE</a:t>
            </a:r>
            <a:r>
              <a:rPr lang="en-IN" sz="3600" b="1" spc="-20" dirty="0">
                <a:solidFill>
                  <a:schemeClr val="tx1"/>
                </a:solidFill>
              </a:rPr>
              <a:t>W</a:t>
            </a:r>
            <a:endParaRPr sz="3600" b="1" dirty="0">
              <a:solidFill>
                <a:schemeClr val="tx1"/>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r>
              <a:rPr lang="en-US" sz="2400" dirty="0"/>
              <a:t>This performance analysis aims to evaluate and enhance organizational effectiveness by analyzing different categories of employee performance data by taking into consideration key factors like their performance level, business unit, performance score, full time or part time status and gender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chemeClr val="tx1"/>
                </a:solidFill>
              </a:rPr>
              <a:t>W</a:t>
            </a:r>
            <a:r>
              <a:rPr sz="3200" b="1" spc="-20" dirty="0">
                <a:solidFill>
                  <a:schemeClr val="tx1"/>
                </a:solidFill>
              </a:rPr>
              <a:t>H</a:t>
            </a:r>
            <a:r>
              <a:rPr sz="3200" b="1" spc="20" dirty="0">
                <a:solidFill>
                  <a:schemeClr val="tx1"/>
                </a:solidFill>
              </a:rPr>
              <a:t>O</a:t>
            </a:r>
            <a:r>
              <a:rPr sz="3200" b="1" spc="-235" dirty="0">
                <a:solidFill>
                  <a:schemeClr val="tx1"/>
                </a:solidFill>
              </a:rPr>
              <a:t> </a:t>
            </a:r>
            <a:r>
              <a:rPr sz="3200" b="1" spc="-10" dirty="0">
                <a:solidFill>
                  <a:schemeClr val="tx1"/>
                </a:solidFill>
              </a:rPr>
              <a:t>AR</a:t>
            </a:r>
            <a:r>
              <a:rPr sz="3200" b="1" spc="15" dirty="0">
                <a:solidFill>
                  <a:schemeClr val="tx1"/>
                </a:solidFill>
              </a:rPr>
              <a:t>E</a:t>
            </a:r>
            <a:r>
              <a:rPr sz="3200" b="1" spc="-35" dirty="0">
                <a:solidFill>
                  <a:schemeClr val="tx1"/>
                </a:solidFill>
              </a:rPr>
              <a:t> </a:t>
            </a:r>
            <a:r>
              <a:rPr sz="3200" b="1" spc="-10" dirty="0">
                <a:solidFill>
                  <a:schemeClr val="tx1"/>
                </a:solidFill>
              </a:rPr>
              <a:t>T</a:t>
            </a:r>
            <a:r>
              <a:rPr sz="3200" b="1" spc="-15" dirty="0">
                <a:solidFill>
                  <a:schemeClr val="tx1"/>
                </a:solidFill>
              </a:rPr>
              <a:t>H</a:t>
            </a:r>
            <a:r>
              <a:rPr sz="3200" b="1" spc="15" dirty="0">
                <a:solidFill>
                  <a:schemeClr val="tx1"/>
                </a:solidFill>
              </a:rPr>
              <a:t>E</a:t>
            </a:r>
            <a:r>
              <a:rPr sz="3200" b="1" spc="-35" dirty="0">
                <a:solidFill>
                  <a:schemeClr val="tx1"/>
                </a:solidFill>
              </a:rPr>
              <a:t> </a:t>
            </a:r>
            <a:r>
              <a:rPr sz="3200" b="1" spc="-20" dirty="0">
                <a:solidFill>
                  <a:schemeClr val="tx1"/>
                </a:solidFill>
              </a:rPr>
              <a:t>E</a:t>
            </a:r>
            <a:r>
              <a:rPr sz="3200" b="1" spc="30" dirty="0">
                <a:solidFill>
                  <a:schemeClr val="tx1"/>
                </a:solidFill>
              </a:rPr>
              <a:t>N</a:t>
            </a:r>
            <a:r>
              <a:rPr sz="3200" b="1" spc="15" dirty="0">
                <a:solidFill>
                  <a:schemeClr val="tx1"/>
                </a:solidFill>
              </a:rPr>
              <a:t>D</a:t>
            </a:r>
            <a:r>
              <a:rPr sz="3200" b="1" spc="-45" dirty="0">
                <a:solidFill>
                  <a:schemeClr val="tx1"/>
                </a:solidFill>
              </a:rPr>
              <a:t> </a:t>
            </a:r>
            <a:r>
              <a:rPr sz="3200" b="1" dirty="0">
                <a:solidFill>
                  <a:schemeClr val="tx1"/>
                </a:solidFill>
              </a:rPr>
              <a:t>U</a:t>
            </a:r>
            <a:r>
              <a:rPr sz="3200" b="1" spc="10" dirty="0">
                <a:solidFill>
                  <a:schemeClr val="tx1"/>
                </a:solidFill>
              </a:rPr>
              <a:t>S</a:t>
            </a:r>
            <a:r>
              <a:rPr sz="3200" b="1" spc="-25" dirty="0">
                <a:solidFill>
                  <a:schemeClr val="tx1"/>
                </a:solidFill>
              </a:rPr>
              <a:t>E</a:t>
            </a:r>
            <a:r>
              <a:rPr sz="3200" b="1" spc="-10" dirty="0">
                <a:solidFill>
                  <a:schemeClr val="tx1"/>
                </a:solidFill>
              </a:rPr>
              <a:t>R</a:t>
            </a:r>
            <a:r>
              <a:rPr sz="3200" b="1" spc="5" dirty="0">
                <a:solidFill>
                  <a:schemeClr val="tx1"/>
                </a:solidFill>
              </a:rPr>
              <a:t>S?</a:t>
            </a:r>
            <a:endParaRPr sz="3200" b="1" dirty="0">
              <a:solidFill>
                <a:schemeClr val="tx1"/>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90D400CA-B9C3-02C5-4C06-7F6535882994}"/>
              </a:ext>
            </a:extLst>
          </p:cNvPr>
          <p:cNvSpPr txBox="1"/>
          <p:nvPr/>
        </p:nvSpPr>
        <p:spPr>
          <a:xfrm>
            <a:off x="1233804" y="2057399"/>
            <a:ext cx="5014595" cy="3385542"/>
          </a:xfrm>
          <a:prstGeom prst="rect">
            <a:avLst/>
          </a:prstGeom>
          <a:noFill/>
        </p:spPr>
        <p:txBody>
          <a:bodyPr wrap="square" rtlCol="0">
            <a:spAutoFit/>
          </a:bodyPr>
          <a:lstStyle/>
          <a:p>
            <a:pPr marL="285750" indent="-285750">
              <a:buFont typeface="Wingdings" panose="05000000000000000000" pitchFamily="2" charset="2"/>
              <a:buChar char="q"/>
            </a:pPr>
            <a:r>
              <a:rPr lang="en-IN" sz="2800" b="1" dirty="0"/>
              <a:t>Executives</a:t>
            </a:r>
          </a:p>
          <a:p>
            <a:pPr marL="285750" indent="-285750">
              <a:buFont typeface="Wingdings" panose="05000000000000000000" pitchFamily="2" charset="2"/>
              <a:buChar char="q"/>
            </a:pPr>
            <a:r>
              <a:rPr lang="en-IN" sz="2800" b="1" dirty="0"/>
              <a:t>HR Managers</a:t>
            </a:r>
          </a:p>
          <a:p>
            <a:pPr marL="285750" indent="-285750">
              <a:buFont typeface="Wingdings" panose="05000000000000000000" pitchFamily="2" charset="2"/>
              <a:buChar char="q"/>
            </a:pPr>
            <a:r>
              <a:rPr lang="en-IN" sz="2800" b="1" dirty="0"/>
              <a:t>Department Heads and Managers</a:t>
            </a:r>
          </a:p>
          <a:p>
            <a:pPr marL="285750" indent="-285750">
              <a:buFont typeface="Wingdings" panose="05000000000000000000" pitchFamily="2" charset="2"/>
              <a:buChar char="q"/>
            </a:pPr>
            <a:r>
              <a:rPr lang="en-IN" sz="2800" b="1" dirty="0"/>
              <a:t>Employees</a:t>
            </a:r>
          </a:p>
          <a:p>
            <a:pPr marL="285750" indent="-285750">
              <a:buFont typeface="Wingdings" panose="05000000000000000000" pitchFamily="2" charset="2"/>
              <a:buChar char="q"/>
            </a:pPr>
            <a:r>
              <a:rPr lang="en-IN" sz="2800" b="1" dirty="0"/>
              <a:t>Training and Development Teams</a:t>
            </a:r>
          </a:p>
          <a:p>
            <a:endParaRPr lang="en-IN" dirty="0"/>
          </a:p>
        </p:txBody>
      </p:sp>
      <p:pic>
        <p:nvPicPr>
          <p:cNvPr id="10" name="Picture 9">
            <a:extLst>
              <a:ext uri="{FF2B5EF4-FFF2-40B4-BE49-F238E27FC236}">
                <a16:creationId xmlns:a16="http://schemas.microsoft.com/office/drawing/2014/main" id="{BFE8D54E-7C3E-3D76-FB53-FE0C1AB0F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1630" y="2838286"/>
            <a:ext cx="4495800" cy="33855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4400" y="2105243"/>
            <a:ext cx="2019299"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solidFill>
                  <a:schemeClr val="tx1"/>
                </a:solidFill>
              </a:rPr>
              <a:t>O</a:t>
            </a:r>
            <a:r>
              <a:rPr sz="3600" b="1" spc="25" dirty="0">
                <a:solidFill>
                  <a:schemeClr val="tx1"/>
                </a:solidFill>
              </a:rPr>
              <a:t>U</a:t>
            </a:r>
            <a:r>
              <a:rPr sz="3600" b="1" dirty="0">
                <a:solidFill>
                  <a:schemeClr val="tx1"/>
                </a:solidFill>
              </a:rPr>
              <a:t>R</a:t>
            </a:r>
            <a:r>
              <a:rPr sz="3600" b="1" spc="5" dirty="0">
                <a:solidFill>
                  <a:schemeClr val="tx1"/>
                </a:solidFill>
              </a:rPr>
              <a:t> </a:t>
            </a:r>
            <a:r>
              <a:rPr sz="3600" b="1" spc="25" dirty="0">
                <a:solidFill>
                  <a:schemeClr val="tx1"/>
                </a:solidFill>
              </a:rPr>
              <a:t>S</a:t>
            </a:r>
            <a:r>
              <a:rPr sz="3600" b="1" spc="10" dirty="0">
                <a:solidFill>
                  <a:schemeClr val="tx1"/>
                </a:solidFill>
              </a:rPr>
              <a:t>O</a:t>
            </a:r>
            <a:r>
              <a:rPr sz="3600" b="1" spc="25" dirty="0">
                <a:solidFill>
                  <a:schemeClr val="tx1"/>
                </a:solidFill>
              </a:rPr>
              <a:t>LU</a:t>
            </a:r>
            <a:r>
              <a:rPr sz="3600" b="1" spc="-35" dirty="0">
                <a:solidFill>
                  <a:schemeClr val="tx1"/>
                </a:solidFill>
              </a:rPr>
              <a:t>T</a:t>
            </a:r>
            <a:r>
              <a:rPr sz="3600" b="1" spc="-30" dirty="0">
                <a:solidFill>
                  <a:schemeClr val="tx1"/>
                </a:solidFill>
              </a:rPr>
              <a:t>I</a:t>
            </a:r>
            <a:r>
              <a:rPr sz="3600" b="1" spc="10" dirty="0">
                <a:solidFill>
                  <a:schemeClr val="tx1"/>
                </a:solidFill>
              </a:rPr>
              <a:t>O</a:t>
            </a:r>
            <a:r>
              <a:rPr sz="3600" b="1" dirty="0">
                <a:solidFill>
                  <a:schemeClr val="tx1"/>
                </a:solidFill>
              </a:rPr>
              <a:t>N</a:t>
            </a:r>
            <a:r>
              <a:rPr sz="3600" b="1" spc="-345" dirty="0">
                <a:solidFill>
                  <a:schemeClr val="tx1"/>
                </a:solidFill>
              </a:rPr>
              <a:t> </a:t>
            </a:r>
            <a:r>
              <a:rPr sz="3600" b="1" spc="-35" dirty="0">
                <a:solidFill>
                  <a:schemeClr val="tx1"/>
                </a:solidFill>
              </a:rPr>
              <a:t>A</a:t>
            </a:r>
            <a:r>
              <a:rPr sz="3600" b="1" spc="-5" dirty="0">
                <a:solidFill>
                  <a:schemeClr val="tx1"/>
                </a:solidFill>
              </a:rPr>
              <a:t>N</a:t>
            </a:r>
            <a:r>
              <a:rPr sz="3600" b="1" dirty="0">
                <a:solidFill>
                  <a:schemeClr val="tx1"/>
                </a:solidFill>
              </a:rPr>
              <a:t>D</a:t>
            </a:r>
            <a:r>
              <a:rPr sz="3600" b="1" spc="35" dirty="0">
                <a:solidFill>
                  <a:schemeClr val="tx1"/>
                </a:solidFill>
              </a:rPr>
              <a:t> </a:t>
            </a:r>
            <a:r>
              <a:rPr sz="3600" b="1" spc="-30" dirty="0">
                <a:solidFill>
                  <a:schemeClr val="tx1"/>
                </a:solidFill>
              </a:rPr>
              <a:t>I</a:t>
            </a:r>
            <a:r>
              <a:rPr sz="3600" b="1" spc="-35" dirty="0">
                <a:solidFill>
                  <a:schemeClr val="tx1"/>
                </a:solidFill>
              </a:rPr>
              <a:t>T</a:t>
            </a:r>
            <a:r>
              <a:rPr sz="3600" b="1" dirty="0">
                <a:solidFill>
                  <a:schemeClr val="tx1"/>
                </a:solidFill>
              </a:rPr>
              <a:t>S</a:t>
            </a:r>
            <a:r>
              <a:rPr sz="3600" b="1" spc="60" dirty="0">
                <a:solidFill>
                  <a:schemeClr val="tx1"/>
                </a:solidFill>
              </a:rPr>
              <a:t> </a:t>
            </a:r>
            <a:r>
              <a:rPr sz="3600" b="1" spc="-295" dirty="0">
                <a:solidFill>
                  <a:schemeClr val="tx1"/>
                </a:solidFill>
              </a:rPr>
              <a:t>V</a:t>
            </a:r>
            <a:r>
              <a:rPr sz="3600" b="1" spc="-35" dirty="0">
                <a:solidFill>
                  <a:schemeClr val="tx1"/>
                </a:solidFill>
              </a:rPr>
              <a:t>A</a:t>
            </a:r>
            <a:r>
              <a:rPr sz="3600" b="1" spc="25" dirty="0">
                <a:solidFill>
                  <a:schemeClr val="tx1"/>
                </a:solidFill>
              </a:rPr>
              <a:t>LU</a:t>
            </a:r>
            <a:r>
              <a:rPr sz="3600" b="1" dirty="0">
                <a:solidFill>
                  <a:schemeClr val="tx1"/>
                </a:solidFill>
              </a:rPr>
              <a:t>E</a:t>
            </a:r>
            <a:r>
              <a:rPr sz="3600" b="1" spc="-65" dirty="0">
                <a:solidFill>
                  <a:schemeClr val="tx1"/>
                </a:solidFill>
              </a:rPr>
              <a:t> </a:t>
            </a:r>
            <a:r>
              <a:rPr sz="3600" b="1" spc="-15" dirty="0">
                <a:solidFill>
                  <a:schemeClr val="tx1"/>
                </a:solidFill>
              </a:rPr>
              <a:t>P</a:t>
            </a:r>
            <a:r>
              <a:rPr sz="3600" b="1" spc="-30" dirty="0">
                <a:solidFill>
                  <a:schemeClr val="tx1"/>
                </a:solidFill>
              </a:rPr>
              <a:t>R</a:t>
            </a:r>
            <a:r>
              <a:rPr sz="3600" b="1" spc="10" dirty="0">
                <a:solidFill>
                  <a:schemeClr val="tx1"/>
                </a:solidFill>
              </a:rPr>
              <a:t>O</a:t>
            </a:r>
            <a:r>
              <a:rPr sz="3600" b="1" spc="-15" dirty="0">
                <a:solidFill>
                  <a:schemeClr val="tx1"/>
                </a:solidFill>
              </a:rPr>
              <a:t>P</a:t>
            </a:r>
            <a:r>
              <a:rPr sz="3600" b="1" spc="10" dirty="0">
                <a:solidFill>
                  <a:schemeClr val="tx1"/>
                </a:solidFill>
              </a:rPr>
              <a:t>O</a:t>
            </a:r>
            <a:r>
              <a:rPr sz="3600" b="1" spc="25" dirty="0">
                <a:solidFill>
                  <a:schemeClr val="tx1"/>
                </a:solidFill>
              </a:rPr>
              <a:t>S</a:t>
            </a:r>
            <a:r>
              <a:rPr sz="3600" b="1" spc="-30" dirty="0">
                <a:solidFill>
                  <a:schemeClr val="tx1"/>
                </a:solidFill>
              </a:rPr>
              <a:t>I</a:t>
            </a:r>
            <a:r>
              <a:rPr sz="3600" b="1" spc="-35" dirty="0">
                <a:solidFill>
                  <a:schemeClr val="tx1"/>
                </a:solidFill>
              </a:rPr>
              <a:t>T</a:t>
            </a:r>
            <a:r>
              <a:rPr sz="3600" b="1" spc="-30" dirty="0">
                <a:solidFill>
                  <a:schemeClr val="tx1"/>
                </a:solidFill>
              </a:rPr>
              <a:t>I</a:t>
            </a:r>
            <a:r>
              <a:rPr sz="3600" b="1" spc="10" dirty="0">
                <a:solidFill>
                  <a:schemeClr val="tx1"/>
                </a:solidFill>
              </a:rPr>
              <a:t>O</a:t>
            </a:r>
            <a:r>
              <a:rPr sz="3600" b="1" dirty="0">
                <a:solidFill>
                  <a:schemeClr val="tx1"/>
                </a:solidFill>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338ABE37-9DC7-D1FB-114B-78B81347F6A5}"/>
              </a:ext>
            </a:extLst>
          </p:cNvPr>
          <p:cNvSpPr txBox="1"/>
          <p:nvPr/>
        </p:nvSpPr>
        <p:spPr>
          <a:xfrm>
            <a:off x="3373120" y="2225040"/>
            <a:ext cx="7606747" cy="3108543"/>
          </a:xfrm>
          <a:prstGeom prst="rect">
            <a:avLst/>
          </a:prstGeom>
          <a:noFill/>
        </p:spPr>
        <p:txBody>
          <a:bodyPr wrap="square" rtlCol="0">
            <a:spAutoFit/>
          </a:bodyPr>
          <a:lstStyle/>
          <a:p>
            <a:r>
              <a:rPr lang="en-IN" sz="2800" b="1" dirty="0"/>
              <a:t>CONDITIONAL FORMATTING</a:t>
            </a:r>
            <a:r>
              <a:rPr lang="en-IN" sz="2800" dirty="0"/>
              <a:t>: for selecting missing values</a:t>
            </a:r>
          </a:p>
          <a:p>
            <a:r>
              <a:rPr lang="en-IN" sz="2800" b="1" dirty="0"/>
              <a:t>FILTER </a:t>
            </a:r>
            <a:r>
              <a:rPr lang="en-IN" sz="2800" dirty="0"/>
              <a:t>: for removing missing values</a:t>
            </a:r>
          </a:p>
          <a:p>
            <a:r>
              <a:rPr lang="en-IN" sz="2800" b="1" dirty="0"/>
              <a:t>FORMULA</a:t>
            </a:r>
            <a:r>
              <a:rPr lang="en-IN" sz="2800" dirty="0"/>
              <a:t>: for finding performance category (med ,low, high, very high)</a:t>
            </a:r>
          </a:p>
          <a:p>
            <a:r>
              <a:rPr lang="en-IN" sz="2800" b="1" dirty="0"/>
              <a:t>PIVOT TABLE</a:t>
            </a:r>
            <a:r>
              <a:rPr lang="en-IN" sz="2800" dirty="0"/>
              <a:t>: summarize data</a:t>
            </a:r>
          </a:p>
          <a:p>
            <a:r>
              <a:rPr lang="en-IN" sz="2800" b="1" dirty="0"/>
              <a:t>GRAPH</a:t>
            </a:r>
            <a:r>
              <a:rPr lang="en-IN" sz="2800" dirty="0"/>
              <a:t>: pictorial visualization of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solidFill>
                  <a:schemeClr val="tx1"/>
                </a:solidFill>
              </a:rPr>
              <a:t>DATASET DESCRIPTION</a:t>
            </a:r>
          </a:p>
        </p:txBody>
      </p:sp>
      <p:sp>
        <p:nvSpPr>
          <p:cNvPr id="3" name="TextBox 2">
            <a:extLst>
              <a:ext uri="{FF2B5EF4-FFF2-40B4-BE49-F238E27FC236}">
                <a16:creationId xmlns:a16="http://schemas.microsoft.com/office/drawing/2014/main" id="{1BF4D64C-C2EA-E66A-C787-950677841E72}"/>
              </a:ext>
            </a:extLst>
          </p:cNvPr>
          <p:cNvSpPr txBox="1"/>
          <p:nvPr/>
        </p:nvSpPr>
        <p:spPr>
          <a:xfrm>
            <a:off x="1295400" y="2133600"/>
            <a:ext cx="7620000" cy="4585871"/>
          </a:xfrm>
          <a:prstGeom prst="rect">
            <a:avLst/>
          </a:prstGeom>
          <a:noFill/>
        </p:spPr>
        <p:txBody>
          <a:bodyPr wrap="square" rtlCol="0">
            <a:spAutoFit/>
          </a:bodyPr>
          <a:lstStyle/>
          <a:p>
            <a:r>
              <a:rPr lang="en-IN" sz="2000" b="1" dirty="0">
                <a:latin typeface="Aptos Display" panose="020B0004020202020204" pitchFamily="34" charset="0"/>
              </a:rPr>
              <a:t>EMPLOYEE DATASET- </a:t>
            </a:r>
            <a:r>
              <a:rPr lang="en-IN" sz="2000" dirty="0" err="1">
                <a:latin typeface="Aptos Display" panose="020B0004020202020204" pitchFamily="34" charset="0"/>
              </a:rPr>
              <a:t>Edunet</a:t>
            </a:r>
            <a:endParaRPr lang="en-IN" sz="2000" dirty="0">
              <a:latin typeface="Aptos Display" panose="020B0004020202020204" pitchFamily="34" charset="0"/>
            </a:endParaRPr>
          </a:p>
          <a:p>
            <a:r>
              <a:rPr lang="en-IN" sz="2000" b="1" dirty="0">
                <a:latin typeface="Aptos Display" panose="020B0004020202020204" pitchFamily="34" charset="0"/>
              </a:rPr>
              <a:t>FEATURES</a:t>
            </a:r>
            <a:r>
              <a:rPr lang="en-IN" sz="2000" dirty="0">
                <a:latin typeface="Aptos Display" panose="020B0004020202020204" pitchFamily="34" charset="0"/>
              </a:rPr>
              <a:t>-26 </a:t>
            </a:r>
          </a:p>
          <a:p>
            <a:r>
              <a:rPr lang="en-IN" sz="2000" b="1" dirty="0">
                <a:latin typeface="Aptos Display" panose="020B0004020202020204" pitchFamily="34" charset="0"/>
              </a:rPr>
              <a:t>FEATURED</a:t>
            </a:r>
            <a:r>
              <a:rPr lang="en-IN" sz="2000" dirty="0">
                <a:latin typeface="Aptos Display" panose="020B0004020202020204" pitchFamily="34" charset="0"/>
              </a:rPr>
              <a:t>-8</a:t>
            </a:r>
          </a:p>
          <a:p>
            <a:pPr marL="285750" indent="-285750">
              <a:buFont typeface="Courier New" panose="02070309020205020404" pitchFamily="49" charset="0"/>
              <a:buChar char="o"/>
            </a:pPr>
            <a:r>
              <a:rPr lang="en-IN" sz="2000" b="1" i="0" u="none" strike="noStrike" dirty="0">
                <a:solidFill>
                  <a:srgbClr val="000000"/>
                </a:solidFill>
                <a:effectLst/>
                <a:latin typeface="Aptos Display" panose="020B0004020202020204" pitchFamily="34" charset="0"/>
              </a:rPr>
              <a:t>Name</a:t>
            </a:r>
            <a:r>
              <a:rPr lang="en-IN" sz="2000" b="0" i="0" u="none" strike="noStrike" dirty="0">
                <a:solidFill>
                  <a:srgbClr val="000000"/>
                </a:solidFill>
                <a:effectLst/>
                <a:latin typeface="Aptos Display" panose="020B0004020202020204" pitchFamily="34" charset="0"/>
              </a:rPr>
              <a:t>-First and Last Name</a:t>
            </a:r>
            <a:r>
              <a:rPr lang="en-IN" sz="2000" dirty="0">
                <a:latin typeface="Aptos Display" panose="020B0004020202020204" pitchFamily="34" charset="0"/>
              </a:rPr>
              <a:t> </a:t>
            </a:r>
          </a:p>
          <a:p>
            <a:pPr marL="285750" indent="-285750">
              <a:buFont typeface="Courier New" panose="02070309020205020404" pitchFamily="49" charset="0"/>
              <a:buChar char="o"/>
            </a:pPr>
            <a:r>
              <a:rPr lang="en-IN" sz="2000" b="1" i="0" u="none" strike="noStrike" dirty="0">
                <a:solidFill>
                  <a:srgbClr val="000000"/>
                </a:solidFill>
                <a:effectLst/>
                <a:latin typeface="Aptos Display" panose="020B0004020202020204" pitchFamily="34" charset="0"/>
              </a:rPr>
              <a:t>Business Unit- </a:t>
            </a:r>
            <a:r>
              <a:rPr lang="en-IN" sz="2000" b="0" i="0" u="none" strike="noStrike" dirty="0">
                <a:solidFill>
                  <a:srgbClr val="000000"/>
                </a:solidFill>
                <a:effectLst/>
                <a:latin typeface="Aptos Display" panose="020B0004020202020204" pitchFamily="34" charset="0"/>
              </a:rPr>
              <a:t>Dept</a:t>
            </a:r>
          </a:p>
          <a:p>
            <a:pPr marL="285750" indent="-285750">
              <a:buFont typeface="Courier New" panose="02070309020205020404" pitchFamily="49" charset="0"/>
              <a:buChar char="o"/>
            </a:pPr>
            <a:r>
              <a:rPr lang="en-IN" sz="2000" b="1" i="0" u="none" strike="noStrike" dirty="0">
                <a:solidFill>
                  <a:srgbClr val="000000"/>
                </a:solidFill>
                <a:effectLst/>
                <a:latin typeface="Aptos Display" panose="020B0004020202020204" pitchFamily="34" charset="0"/>
              </a:rPr>
              <a:t>Employee Status</a:t>
            </a:r>
            <a:r>
              <a:rPr lang="en-IN" sz="2000" b="1" dirty="0">
                <a:latin typeface="Aptos Display" panose="020B0004020202020204" pitchFamily="34" charset="0"/>
              </a:rPr>
              <a:t> </a:t>
            </a:r>
            <a:r>
              <a:rPr lang="en-IN" sz="2000" dirty="0">
                <a:latin typeface="Aptos Display" panose="020B0004020202020204" pitchFamily="34" charset="0"/>
              </a:rPr>
              <a:t>– Active/Future start</a:t>
            </a:r>
          </a:p>
          <a:p>
            <a:pPr marL="285750" indent="-285750">
              <a:buFont typeface="Courier New" panose="02070309020205020404" pitchFamily="49" charset="0"/>
              <a:buChar char="o"/>
            </a:pPr>
            <a:r>
              <a:rPr lang="en-IN" sz="2000" b="1" i="0" u="none" strike="noStrike" dirty="0">
                <a:solidFill>
                  <a:srgbClr val="000000"/>
                </a:solidFill>
                <a:effectLst/>
                <a:latin typeface="Aptos Display" panose="020B0004020202020204" pitchFamily="34" charset="0"/>
              </a:rPr>
              <a:t>Employee classification type </a:t>
            </a:r>
            <a:r>
              <a:rPr lang="en-IN" sz="2000" b="0" i="0" u="none" strike="noStrike" dirty="0">
                <a:solidFill>
                  <a:srgbClr val="000000"/>
                </a:solidFill>
                <a:effectLst/>
                <a:latin typeface="Aptos Display" panose="020B0004020202020204" pitchFamily="34" charset="0"/>
              </a:rPr>
              <a:t>-Full time/Part time/Temporary</a:t>
            </a:r>
          </a:p>
          <a:p>
            <a:pPr marL="285750" indent="-285750">
              <a:buFont typeface="Courier New" panose="02070309020205020404" pitchFamily="49" charset="0"/>
              <a:buChar char="o"/>
            </a:pPr>
            <a:r>
              <a:rPr lang="en-IN" sz="2000" b="1" dirty="0">
                <a:solidFill>
                  <a:srgbClr val="000000"/>
                </a:solidFill>
                <a:latin typeface="Aptos Display" panose="020B0004020202020204" pitchFamily="34" charset="0"/>
              </a:rPr>
              <a:t>Employee type </a:t>
            </a:r>
            <a:r>
              <a:rPr lang="en-IN" sz="2000" dirty="0">
                <a:solidFill>
                  <a:srgbClr val="000000"/>
                </a:solidFill>
                <a:latin typeface="Aptos Display" panose="020B0004020202020204" pitchFamily="34" charset="0"/>
              </a:rPr>
              <a:t>-Full time/Part time/Contract</a:t>
            </a:r>
          </a:p>
          <a:p>
            <a:pPr marL="285750" indent="-285750">
              <a:buFont typeface="Courier New" panose="02070309020205020404" pitchFamily="49" charset="0"/>
              <a:buChar char="o"/>
            </a:pPr>
            <a:r>
              <a:rPr lang="en-IN" sz="2000" b="1" i="0" u="none" strike="noStrike" dirty="0">
                <a:solidFill>
                  <a:srgbClr val="000000"/>
                </a:solidFill>
                <a:effectLst/>
                <a:latin typeface="Aptos Display" panose="020B0004020202020204" pitchFamily="34" charset="0"/>
              </a:rPr>
              <a:t>Gender</a:t>
            </a:r>
            <a:r>
              <a:rPr lang="en-IN" sz="2000" b="0" i="0" u="none" strike="noStrike" dirty="0">
                <a:solidFill>
                  <a:srgbClr val="000000"/>
                </a:solidFill>
                <a:effectLst/>
                <a:latin typeface="Aptos Display" panose="020B0004020202020204" pitchFamily="34" charset="0"/>
              </a:rPr>
              <a:t> - Male/Female</a:t>
            </a:r>
          </a:p>
          <a:p>
            <a:pPr marL="285750" indent="-285750">
              <a:buFont typeface="Courier New" panose="02070309020205020404" pitchFamily="49" charset="0"/>
              <a:buChar char="o"/>
            </a:pPr>
            <a:r>
              <a:rPr lang="en-IN" sz="2000" b="1" dirty="0">
                <a:solidFill>
                  <a:srgbClr val="000000"/>
                </a:solidFill>
                <a:latin typeface="Aptos Display" panose="020B0004020202020204" pitchFamily="34" charset="0"/>
              </a:rPr>
              <a:t>Performance Category </a:t>
            </a:r>
            <a:r>
              <a:rPr lang="en-IN" sz="2000" dirty="0">
                <a:solidFill>
                  <a:srgbClr val="000000"/>
                </a:solidFill>
                <a:latin typeface="Aptos Display" panose="020B0004020202020204" pitchFamily="34" charset="0"/>
              </a:rPr>
              <a:t>-very high/high/med/low</a:t>
            </a:r>
          </a:p>
          <a:p>
            <a:pPr marL="285750" indent="-285750">
              <a:buFont typeface="Courier New" panose="02070309020205020404" pitchFamily="49" charset="0"/>
              <a:buChar char="o"/>
            </a:pPr>
            <a:r>
              <a:rPr lang="en-IN" sz="2000" b="1" dirty="0">
                <a:solidFill>
                  <a:srgbClr val="000000"/>
                </a:solidFill>
                <a:latin typeface="Aptos Display" panose="020B0004020202020204" pitchFamily="34" charset="0"/>
              </a:rPr>
              <a:t>Employee Ratings </a:t>
            </a:r>
            <a:r>
              <a:rPr lang="en-IN" sz="2000" dirty="0">
                <a:solidFill>
                  <a:srgbClr val="000000"/>
                </a:solidFill>
                <a:latin typeface="Aptos Display" panose="020B0004020202020204" pitchFamily="34" charset="0"/>
              </a:rPr>
              <a:t>- numbers</a:t>
            </a:r>
            <a:endParaRPr lang="en-IN" sz="2000" b="0" i="0" u="none" strike="noStrike" dirty="0">
              <a:solidFill>
                <a:srgbClr val="000000"/>
              </a:solidFill>
              <a:effectLst/>
              <a:latin typeface="Aptos Display" panose="020B0004020202020204" pitchFamily="34" charset="0"/>
            </a:endParaRPr>
          </a:p>
          <a:p>
            <a:endParaRPr lang="en-IN" dirty="0"/>
          </a:p>
          <a:p>
            <a:endParaRPr lang="en-IN" dirty="0"/>
          </a:p>
          <a:p>
            <a:endParaRPr lang="en-IN" b="1"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457200" y="2783587"/>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b="1" spc="15" dirty="0">
                <a:solidFill>
                  <a:schemeClr val="tx1"/>
                </a:solidFill>
              </a:rPr>
              <a:t>THE</a:t>
            </a:r>
            <a:r>
              <a:rPr sz="4250" b="1" spc="20" dirty="0">
                <a:solidFill>
                  <a:schemeClr val="tx1"/>
                </a:solidFill>
              </a:rPr>
              <a:t> </a:t>
            </a:r>
            <a:r>
              <a:rPr lang="en-US" sz="4250" b="1" spc="20" dirty="0">
                <a:solidFill>
                  <a:schemeClr val="tx1"/>
                </a:solidFill>
              </a:rPr>
              <a:t>"</a:t>
            </a:r>
            <a:r>
              <a:rPr sz="4250" b="1" spc="10" dirty="0">
                <a:solidFill>
                  <a:schemeClr val="tx1"/>
                </a:solidFill>
              </a:rPr>
              <a:t>WOW</a:t>
            </a:r>
            <a:r>
              <a:rPr lang="en-US" sz="4250" b="1" spc="10" dirty="0">
                <a:solidFill>
                  <a:schemeClr val="tx1"/>
                </a:solidFill>
              </a:rPr>
              <a:t>"</a:t>
            </a:r>
            <a:r>
              <a:rPr sz="4250" b="1" spc="85" dirty="0">
                <a:solidFill>
                  <a:schemeClr val="tx1"/>
                </a:solidFill>
              </a:rPr>
              <a:t> </a:t>
            </a:r>
            <a:r>
              <a:rPr sz="4250" b="1" spc="10" dirty="0">
                <a:solidFill>
                  <a:schemeClr val="tx1"/>
                </a:solidFill>
              </a:rPr>
              <a:t>IN</a:t>
            </a:r>
            <a:r>
              <a:rPr sz="4250" b="1" spc="-5" dirty="0">
                <a:solidFill>
                  <a:schemeClr val="tx1"/>
                </a:solidFill>
              </a:rPr>
              <a:t> </a:t>
            </a:r>
            <a:r>
              <a:rPr sz="4250" b="1" spc="15" dirty="0">
                <a:solidFill>
                  <a:schemeClr val="tx1"/>
                </a:solidFill>
              </a:rPr>
              <a:t>OUR</a:t>
            </a:r>
            <a:r>
              <a:rPr sz="4250" b="1" spc="-10" dirty="0">
                <a:solidFill>
                  <a:schemeClr val="tx1"/>
                </a:solidFill>
              </a:rPr>
              <a:t> </a:t>
            </a:r>
            <a:r>
              <a:rPr sz="4250" b="1" spc="20" dirty="0">
                <a:solidFill>
                  <a:schemeClr val="tx1"/>
                </a:solidFill>
              </a:rPr>
              <a:t>SOLUTION</a:t>
            </a:r>
            <a:endParaRPr sz="4250" b="1" dirty="0">
              <a:solidFill>
                <a:schemeClr val="tx1"/>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968609A-3DC7-651D-C407-621DA99FA8C1}"/>
              </a:ext>
            </a:extLst>
          </p:cNvPr>
          <p:cNvSpPr txBox="1"/>
          <p:nvPr/>
        </p:nvSpPr>
        <p:spPr>
          <a:xfrm>
            <a:off x="2954655" y="2169276"/>
            <a:ext cx="8810625" cy="1815882"/>
          </a:xfrm>
          <a:prstGeom prst="rect">
            <a:avLst/>
          </a:prstGeom>
          <a:noFill/>
        </p:spPr>
        <p:txBody>
          <a:bodyPr wrap="square" rtlCol="0">
            <a:spAutoFit/>
          </a:bodyPr>
          <a:lstStyle/>
          <a:p>
            <a:r>
              <a:rPr lang="en-US" sz="2800" b="1" dirty="0"/>
              <a:t>PERFORMANCE CATEGORY CALCULATION</a:t>
            </a:r>
            <a:r>
              <a:rPr lang="en-US" sz="2800" dirty="0"/>
              <a:t>:</a:t>
            </a:r>
          </a:p>
          <a:p>
            <a:r>
              <a:rPr lang="en-US" sz="2800" dirty="0"/>
              <a:t> </a:t>
            </a:r>
            <a:r>
              <a:rPr lang="en-US" sz="2800" dirty="0">
                <a:latin typeface="Calibri" panose="020F0502020204030204" pitchFamily="34" charset="0"/>
                <a:ea typeface="Calibri" panose="020F0502020204030204" pitchFamily="34" charset="0"/>
                <a:cs typeface="Calibri" panose="020F0502020204030204" pitchFamily="34" charset="0"/>
              </a:rPr>
              <a:t>=IFS(Z8&gt;=5,"VERYHIGH",Z8&gt;=4,"HIGH",Z8&gt;=3,"MED",TRUE,"LOW")</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411</TotalTime>
  <Words>496</Words>
  <Application>Microsoft Office PowerPoint</Application>
  <PresentationFormat>Widescreen</PresentationFormat>
  <Paragraphs>79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Basis</vt:lpstr>
      <vt:lpstr>EMPLOYEE DATA ANALYTICS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Unknown User</cp:lastModifiedBy>
  <cp:revision>15</cp:revision>
  <dcterms:created xsi:type="dcterms:W3CDTF">2024-03-29T15:07:22Z</dcterms:created>
  <dcterms:modified xsi:type="dcterms:W3CDTF">2024-09-08T13:36:01Z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