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77" r:id="rId4"/>
    <p:sldId id="259" r:id="rId5"/>
    <p:sldId id="261" r:id="rId6"/>
    <p:sldId id="286" r:id="rId7"/>
    <p:sldId id="287" r:id="rId8"/>
    <p:sldId id="289" r:id="rId9"/>
    <p:sldId id="292" r:id="rId10"/>
    <p:sldId id="293" r:id="rId11"/>
    <p:sldId id="294" r:id="rId12"/>
    <p:sldId id="295" r:id="rId13"/>
    <p:sldId id="298" r:id="rId14"/>
    <p:sldId id="301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14865A-DE07-83DF-0D59-974FF7FBC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3147" y="2952553"/>
            <a:ext cx="6456830" cy="869159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8A6A3-02C0-101F-0293-042DC76E7902}"/>
              </a:ext>
            </a:extLst>
          </p:cNvPr>
          <p:cNvSpPr txBox="1"/>
          <p:nvPr/>
        </p:nvSpPr>
        <p:spPr>
          <a:xfrm>
            <a:off x="514325" y="4916964"/>
            <a:ext cx="52392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DAB37-330D-92FC-47CD-050946FD8D8D}"/>
              </a:ext>
            </a:extLst>
          </p:cNvPr>
          <p:cNvSpPr txBox="1"/>
          <p:nvPr/>
        </p:nvSpPr>
        <p:spPr>
          <a:xfrm>
            <a:off x="7313422" y="4902727"/>
            <a:ext cx="4750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RAMYASHREE V                             2LG21CS033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SAVITHRA LINGANAGOUDRU    2LG21CS037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KUMAR T                              2LG21CS050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IMAMSAB BEDAVATTI                   2LG21CS056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Image1">
            <a:extLst>
              <a:ext uri="{FF2B5EF4-FFF2-40B4-BE49-F238E27FC236}">
                <a16:creationId xmlns:a16="http://schemas.microsoft.com/office/drawing/2014/main" id="{74CA3D24-059A-4825-A1BA-131A77D5A10C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9979618" y="618442"/>
            <a:ext cx="1464460" cy="14719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7212" y="170169"/>
            <a:ext cx="10397576" cy="4200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OF KARNATAKA  </a:t>
            </a:r>
          </a:p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COLLEGIATE TECHNICAL EDUCATION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ENGINEERING COLLEGE </a:t>
            </a:r>
            <a:r>
              <a:rPr lang="en-US" sz="1700" b="1" spc="-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TALAKAL,</a:t>
            </a:r>
            <a:r>
              <a:rPr lang="en-US" sz="1700" b="1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KOPPAL-583238</a:t>
            </a:r>
          </a:p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8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7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 </a:t>
            </a:r>
            <a:endParaRPr lang="en-IN" sz="17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 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“CONSTRUCTION DYNAMIC PROJECT</a:t>
            </a: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11" name="Image1">
            <a:extLst>
              <a:ext uri="{FF2B5EF4-FFF2-40B4-BE49-F238E27FC236}">
                <a16:creationId xmlns:a16="http://schemas.microsoft.com/office/drawing/2014/main" id="{B85FF089-3F29-4C14-9083-34FFBA439C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5" y="618442"/>
            <a:ext cx="1398972" cy="13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2.jpeg">
            <a:extLst>
              <a:ext uri="{FF2B5EF4-FFF2-40B4-BE49-F238E27FC236}">
                <a16:creationId xmlns:a16="http://schemas.microsoft.com/office/drawing/2014/main" id="{B12D5AE7-6105-8AC6-C27B-542F4AC79B4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3397" y="1209395"/>
            <a:ext cx="1346200" cy="10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0690" y="1080254"/>
            <a:ext cx="4893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6">
              <a:spcBef>
                <a:spcPts val="130"/>
              </a:spcBef>
            </a:pPr>
            <a:r>
              <a:rPr lang="en-IN" sz="3600" b="1" spc="-30" dirty="0">
                <a:latin typeface="Times New Roman"/>
                <a:cs typeface="Times New Roman"/>
              </a:rPr>
              <a:t>PROPOSED PROCESS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FC93D-520E-2230-5023-51258225F0DF}"/>
              </a:ext>
            </a:extLst>
          </p:cNvPr>
          <p:cNvSpPr txBox="1"/>
          <p:nvPr/>
        </p:nvSpPr>
        <p:spPr>
          <a:xfrm>
            <a:off x="1763485" y="2392200"/>
            <a:ext cx="8108302" cy="21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Resource Allocation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Task Assignments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Budgeting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9586" y="977930"/>
            <a:ext cx="7308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309" indent="-300248" algn="ctr">
              <a:spcBef>
                <a:spcPts val="91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1800" b="1" spc="21" dirty="0">
                <a:latin typeface="Times New Roman"/>
                <a:cs typeface="Times New Roman"/>
              </a:rPr>
              <a:t> </a:t>
            </a:r>
            <a:r>
              <a:rPr lang="en-US" sz="3600" b="1" spc="21" dirty="0">
                <a:latin typeface="Times New Roman"/>
                <a:cs typeface="Times New Roman"/>
              </a:rPr>
              <a:t>FUNCTIONAL REQUIREMENTS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9EC86-330A-3BCB-2BB0-010800796A4B}"/>
              </a:ext>
            </a:extLst>
          </p:cNvPr>
          <p:cNvSpPr txBox="1"/>
          <p:nvPr/>
        </p:nvSpPr>
        <p:spPr>
          <a:xfrm>
            <a:off x="1518283" y="2196771"/>
            <a:ext cx="751114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-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Role Management   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Project Creation and Updates   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Progress Tracking   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Allocation and Monitoring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3653" y="914399"/>
            <a:ext cx="8475654" cy="9361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6" algn="ctr">
              <a:spcBef>
                <a:spcPts val="100"/>
              </a:spcBef>
            </a:pPr>
            <a:r>
              <a:rPr lang="en-US" sz="1050" b="1" spc="21" dirty="0">
                <a:latin typeface="Times New Roman"/>
                <a:cs typeface="Times New Roman"/>
              </a:rPr>
              <a:t> </a:t>
            </a:r>
            <a:r>
              <a:rPr lang="en-US" sz="3600" b="1" spc="21" dirty="0">
                <a:latin typeface="Times New Roman"/>
                <a:cs typeface="Times New Roman"/>
              </a:rPr>
              <a:t>NON-FUNCTIONAL REQUIREMENTS</a:t>
            </a:r>
            <a:endParaRPr lang="en-US" sz="3600" b="1" dirty="0">
              <a:latin typeface="Times New Roman"/>
              <a:cs typeface="Times New Roman"/>
            </a:endParaRPr>
          </a:p>
          <a:p>
            <a:pPr marL="12696" algn="ctr">
              <a:spcBef>
                <a:spcPts val="100"/>
              </a:spcBef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D6F217-EC57-29C7-0837-655FF1991B54}"/>
              </a:ext>
            </a:extLst>
          </p:cNvPr>
          <p:cNvSpPr txBox="1"/>
          <p:nvPr/>
        </p:nvSpPr>
        <p:spPr>
          <a:xfrm>
            <a:off x="1203649" y="2258803"/>
            <a:ext cx="778173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2587" y="950714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5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0084" y="1727673"/>
            <a:ext cx="8321040" cy="2989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1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94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839" marR="508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dynamic construction project has demonstrated the importance of flexibility, effective project management, and real-time decision-making in the face of changing conditions and requirements.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839" marR="508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Flexibility in planning and real-time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decision-making plays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crucial role in keeping the project aligned with its goals.</a:t>
            </a:r>
          </a:p>
          <a:p>
            <a:pPr marL="12061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C4C61-F63E-C071-A27E-BB1E9A14F221}"/>
              </a:ext>
            </a:extLst>
          </p:cNvPr>
          <p:cNvSpPr txBox="1"/>
          <p:nvPr/>
        </p:nvSpPr>
        <p:spPr>
          <a:xfrm>
            <a:off x="2379306" y="1362269"/>
            <a:ext cx="73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09EA7-42D0-DC1A-C5B0-ADCB6D1164B0}"/>
              </a:ext>
            </a:extLst>
          </p:cNvPr>
          <p:cNvSpPr txBox="1"/>
          <p:nvPr/>
        </p:nvSpPr>
        <p:spPr>
          <a:xfrm>
            <a:off x="1651518" y="2463282"/>
            <a:ext cx="817361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Spring Boot Documentation(</a:t>
            </a:r>
            <a:r>
              <a:rPr lang="en-US" dirty="0">
                <a:hlinkClick r:id="rId2"/>
              </a:rPr>
              <a:t>https://spring.io/projects/spring-boot</a:t>
            </a:r>
            <a:r>
              <a:rPr lang="en-US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MySQL Reference Manual](https://dev.mysql.com/doc/refman/8.0/en/)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Construction Project Best Practices(https://www.thymeleaf.org/doc/tutorials/3.0/usingthymeleaf.html)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66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9A77-553D-57BE-864D-373663FEC923}"/>
              </a:ext>
            </a:extLst>
          </p:cNvPr>
          <p:cNvSpPr txBox="1">
            <a:spLocks/>
          </p:cNvSpPr>
          <p:nvPr/>
        </p:nvSpPr>
        <p:spPr>
          <a:xfrm>
            <a:off x="1724793" y="686466"/>
            <a:ext cx="9603275" cy="10492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94BBB-8D43-F86F-2C3D-F087947955A9}"/>
              </a:ext>
            </a:extLst>
          </p:cNvPr>
          <p:cNvSpPr txBox="1"/>
          <p:nvPr/>
        </p:nvSpPr>
        <p:spPr>
          <a:xfrm>
            <a:off x="2365131" y="1433146"/>
            <a:ext cx="1023131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6811" y="950714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2160" y="1844226"/>
            <a:ext cx="6096000" cy="78252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2309" indent="-300248">
              <a:spcBef>
                <a:spcPts val="100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ABSTRACT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EXECUTION SUMMARY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PROJECT DESCRIPTION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PROJECT SCOPE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BUSINUESS DRIVERS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CURRENT PROCESS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PROPOSED PROCESS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FUNCTIONAL REQUIREMENTS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NONFUNCTIONAL REQUIREMENTS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CONCLUSION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REFERENCES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spc="21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spc="21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spc="21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RESULTS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0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CONCLUSION</a:t>
            </a:r>
          </a:p>
          <a:p>
            <a:pPr marL="12061">
              <a:spcBef>
                <a:spcPts val="910"/>
              </a:spcBef>
              <a:buClr>
                <a:srgbClr val="343434"/>
              </a:buClr>
              <a:tabLst>
                <a:tab pos="31294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0046" y="1781298"/>
            <a:ext cx="8897815" cy="81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0260" y="633019"/>
            <a:ext cx="33059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3140" y="16172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2E"/>
                </a:solidFill>
                <a:latin typeface="Times New Roman" pitchFamily="18" charset="0"/>
                <a:ea typeface="PT Sans" pitchFamily="34" charset="-122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3261" y="1217414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744980" y="2076971"/>
            <a:ext cx="862584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9344" y="1186934"/>
            <a:ext cx="2710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309" indent="-300248" algn="ctr">
              <a:spcBef>
                <a:spcPts val="1005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1181" y="2387180"/>
            <a:ext cx="7828658" cy="213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839" marR="635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construction projects aim to address the growing demand for adaptable, efficient, and technology-driven project management in the construction industry.</a:t>
            </a:r>
          </a:p>
          <a:p>
            <a:pPr marL="354839" marR="635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integrates real-time adaptability, advanced technologies like IoT and predictive analytics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129301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E3B59-7212-DD61-FDDF-BA64DF5FD726}"/>
              </a:ext>
            </a:extLst>
          </p:cNvPr>
          <p:cNvSpPr txBox="1"/>
          <p:nvPr/>
        </p:nvSpPr>
        <p:spPr>
          <a:xfrm>
            <a:off x="398728" y="851774"/>
            <a:ext cx="1080515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9640" y="2117555"/>
            <a:ext cx="982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316" y="2245444"/>
            <a:ext cx="99285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0680" y="2258675"/>
            <a:ext cx="10195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9777" y="2328759"/>
            <a:ext cx="9829800" cy="2561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309" marR="5080" indent="-30024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construction projects represent a modern approach to managing construction processes in an environment of constant change and evolving demands.</a:t>
            </a:r>
          </a:p>
          <a:p>
            <a:pPr marL="312309" marR="5080" indent="-30024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as a communication tool between business stakeholders, project managers, and development teams, ensuring clarity on expectations. </a:t>
            </a:r>
          </a:p>
          <a:p>
            <a:pPr marL="312309" marR="5080" indent="-30024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address challenges such as unexpected design modifications, material shortages, and regulatory updates while maintaining project timelines, budgets, and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158776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>
            <a:extLst>
              <a:ext uri="{FF2B5EF4-FFF2-40B4-BE49-F238E27FC236}">
                <a16:creationId xmlns:a16="http://schemas.microsoft.com/office/drawing/2014/main" id="{19B3B001-947A-2173-482B-1F6EB7231801}"/>
              </a:ext>
            </a:extLst>
          </p:cNvPr>
          <p:cNvSpPr txBox="1"/>
          <p:nvPr/>
        </p:nvSpPr>
        <p:spPr>
          <a:xfrm>
            <a:off x="1371600" y="1059180"/>
            <a:ext cx="96774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Rectangle 3"/>
          <p:cNvSpPr>
            <a:spLocks noChangeArrowheads="1"/>
          </p:cNvSpPr>
          <p:nvPr/>
        </p:nvSpPr>
        <p:spPr bwMode="auto">
          <a:xfrm>
            <a:off x="890533" y="5795777"/>
            <a:ext cx="10060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                                        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" name="Rectangle 148"/>
          <p:cNvSpPr>
            <a:spLocks noChangeArrowheads="1"/>
          </p:cNvSpPr>
          <p:nvPr/>
        </p:nvSpPr>
        <p:spPr bwMode="auto">
          <a:xfrm>
            <a:off x="2621865" y="-1175658"/>
            <a:ext cx="10060238" cy="67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1" name="Rectangle 184"/>
          <p:cNvSpPr>
            <a:spLocks noChangeArrowheads="1"/>
          </p:cNvSpPr>
          <p:nvPr/>
        </p:nvSpPr>
        <p:spPr bwMode="auto">
          <a:xfrm>
            <a:off x="1847089" y="1577711"/>
            <a:ext cx="938174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24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24288" algn="l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24288" algn="l"/>
              </a:tabLs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24288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24873" y="5862677"/>
            <a:ext cx="242374" cy="415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9758004" y="1118354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0378" y="1133594"/>
            <a:ext cx="8041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309" indent="-300248" algn="ctr">
              <a:spcBef>
                <a:spcPts val="91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EXECUTIVE SUMMARY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FB0567-C482-4396-7942-FE40276370CF}"/>
              </a:ext>
            </a:extLst>
          </p:cNvPr>
          <p:cNvSpPr txBox="1"/>
          <p:nvPr/>
        </p:nvSpPr>
        <p:spPr>
          <a:xfrm>
            <a:off x="1520890" y="1922106"/>
            <a:ext cx="8824021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Define business needs, scope, functional requirements, and expected outcomes for the Construction Dynamic Project.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Audience: Stakeholders, project managers, construction/engineering teams, and regulatory bodies.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Current challenges in construction processes.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Proposed solutions and process improvements.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Key functional requirements and scope.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1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4622" y="5410285"/>
            <a:ext cx="242374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9690" y="1080254"/>
            <a:ext cx="5664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309" indent="-300248" algn="ctr">
              <a:spcBef>
                <a:spcPts val="915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dirty="0">
                <a:latin typeface="Times New Roman"/>
                <a:cs typeface="Times New Roman"/>
              </a:rPr>
              <a:t>PROJECT DESCRIPTION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6710" y="1726586"/>
            <a:ext cx="8070980" cy="448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309" indent="-300248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Objective: Enhance construction efficiency, safety, and sustainability.  </a:t>
            </a:r>
          </a:p>
          <a:p>
            <a:pPr marL="312309" indent="-300248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Challenges Addressed: </a:t>
            </a:r>
          </a:p>
          <a:p>
            <a:pPr marL="312309" indent="-300248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-    Time Management    </a:t>
            </a:r>
          </a:p>
          <a:p>
            <a:pPr marL="354961" indent="-342900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buFontTx/>
              <a:buChar char="-"/>
              <a:tabLst>
                <a:tab pos="31294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Budget Oversight  </a:t>
            </a:r>
          </a:p>
          <a:p>
            <a:pPr marL="354961" indent="-342900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buFontTx/>
              <a:buChar char="-"/>
              <a:tabLst>
                <a:tab pos="31294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Resource Allocation </a:t>
            </a:r>
          </a:p>
          <a:p>
            <a:pPr marL="354961" indent="-342900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buFontTx/>
              <a:buChar char="-"/>
              <a:tabLst>
                <a:tab pos="31294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Safety Concerns    </a:t>
            </a:r>
          </a:p>
          <a:p>
            <a:pPr marL="354961" indent="-342900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buFontTx/>
              <a:buChar char="-"/>
              <a:tabLst>
                <a:tab pos="31294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Technology Integration  </a:t>
            </a:r>
          </a:p>
          <a:p>
            <a:pPr marL="12061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2100" dirty="0">
                <a:latin typeface="Times New Roman"/>
                <a:cs typeface="Times New Roman"/>
              </a:rPr>
              <a:t>Proposed Solution: Real-time tracking, AI-driven analytics, digital tools, and workflow automation.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7710" y="5270585"/>
            <a:ext cx="242374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19E0A-4125-A9EB-7222-E6CCA4A1E5D6}"/>
              </a:ext>
            </a:extLst>
          </p:cNvPr>
          <p:cNvSpPr txBox="1"/>
          <p:nvPr/>
        </p:nvSpPr>
        <p:spPr>
          <a:xfrm>
            <a:off x="2855167" y="746449"/>
            <a:ext cx="6969968" cy="587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2309" indent="-300248" algn="ctr">
              <a:spcBef>
                <a:spcPts val="10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spc="-35" dirty="0">
                <a:latin typeface="Times New Roman"/>
                <a:cs typeface="Times New Roman"/>
              </a:rPr>
              <a:t>PROJECT SCOPE</a:t>
            </a:r>
          </a:p>
          <a:p>
            <a:pPr marL="312309" indent="-300248" algn="ctr">
              <a:spcBef>
                <a:spcPts val="100"/>
              </a:spcBef>
              <a:buClr>
                <a:srgbClr val="343434"/>
              </a:buClr>
              <a:tabLst>
                <a:tab pos="312945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16753" lvl="1" algn="just">
              <a:lnSpc>
                <a:spcPct val="150000"/>
              </a:lnSpc>
              <a:buClr>
                <a:srgbClr val="343434"/>
              </a:buClr>
              <a:tabLst>
                <a:tab pos="673496" algn="l"/>
                <a:tab pos="674131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In-Scope Items: </a:t>
            </a:r>
          </a:p>
          <a:p>
            <a:pPr marL="316753" lvl="1" algn="just">
              <a:lnSpc>
                <a:spcPct val="150000"/>
              </a:lnSpc>
              <a:buClr>
                <a:srgbClr val="343434"/>
              </a:buClr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Site Preparation </a:t>
            </a:r>
          </a:p>
          <a:p>
            <a:pPr marL="316753" lvl="1" algn="just">
              <a:lnSpc>
                <a:spcPct val="150000"/>
              </a:lnSpc>
              <a:buClr>
                <a:srgbClr val="343434"/>
              </a:buClr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Foundation Work  </a:t>
            </a:r>
          </a:p>
          <a:p>
            <a:pPr marL="316753" lvl="1" algn="just">
              <a:lnSpc>
                <a:spcPct val="150000"/>
              </a:lnSpc>
              <a:buClr>
                <a:srgbClr val="343434"/>
              </a:buClr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Structural Construction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Tx/>
              <a:buChar char="-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Installation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Tx/>
              <a:buChar char="-"/>
              <a:tabLst>
                <a:tab pos="673496" algn="l"/>
                <a:tab pos="674131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753" lvl="1" algn="just">
              <a:lnSpc>
                <a:spcPct val="150000"/>
              </a:lnSpc>
              <a:buClr>
                <a:srgbClr val="343434"/>
              </a:buClr>
              <a:tabLst>
                <a:tab pos="673496" algn="l"/>
                <a:tab pos="674131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Out-of-Scope Items: 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Tx/>
              <a:buChar char="-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Acquisition 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Tx/>
              <a:buChar char="-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Decoration 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Tx/>
              <a:buChar char="-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Off-Site Infrastructure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Tx/>
              <a:buChar char="-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Third-Party Approvals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9160" y="1148834"/>
            <a:ext cx="4664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309" indent="-300248" algn="ctr">
              <a:spcBef>
                <a:spcPts val="91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spc="21" dirty="0">
                <a:latin typeface="Times New Roman"/>
                <a:cs typeface="Times New Roman"/>
              </a:rPr>
              <a:t>BUSINESS DRIVERS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4565B-3888-F921-D620-1931D285C621}"/>
              </a:ext>
            </a:extLst>
          </p:cNvPr>
          <p:cNvSpPr txBox="1"/>
          <p:nvPr/>
        </p:nvSpPr>
        <p:spPr>
          <a:xfrm>
            <a:off x="1324947" y="2118049"/>
            <a:ext cx="9358604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Project Timelines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48040" y="973574"/>
            <a:ext cx="4716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6" algn="ctr">
              <a:spcBef>
                <a:spcPts val="130"/>
              </a:spcBef>
            </a:pPr>
            <a:r>
              <a:rPr lang="en-US" sz="3600" b="1" dirty="0">
                <a:latin typeface="Times New Roman"/>
                <a:cs typeface="Times New Roman"/>
              </a:rPr>
              <a:t>CURRENT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4907" y="1756607"/>
            <a:ext cx="9489232" cy="471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1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dirty="0">
                <a:latin typeface="Times New Roman"/>
                <a:cs typeface="Times New Roman"/>
              </a:rPr>
              <a:t>Description:   </a:t>
            </a:r>
          </a:p>
          <a:p>
            <a:pPr marL="12061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dirty="0">
                <a:latin typeface="Times New Roman"/>
                <a:cs typeface="Times New Roman"/>
              </a:rPr>
              <a:t> - Manual tracking via spreadsheets and paper-based systems.   </a:t>
            </a:r>
          </a:p>
          <a:p>
            <a:pPr marL="12061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dirty="0">
                <a:latin typeface="Times New Roman"/>
                <a:cs typeface="Times New Roman"/>
              </a:rPr>
              <a:t> - Verbal communication for task assignments.    </a:t>
            </a:r>
          </a:p>
          <a:p>
            <a:pPr marL="297811" indent="-285750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buFontTx/>
              <a:buChar char="-"/>
              <a:tabLst>
                <a:tab pos="312945" algn="l"/>
              </a:tabLst>
            </a:pPr>
            <a:r>
              <a:rPr lang="en-US" dirty="0">
                <a:latin typeface="Times New Roman"/>
                <a:cs typeface="Times New Roman"/>
              </a:rPr>
              <a:t>Fragmented resource allocation and outdated scheduling. </a:t>
            </a:r>
          </a:p>
          <a:p>
            <a:pPr marL="12061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dirty="0">
                <a:latin typeface="Times New Roman"/>
                <a:cs typeface="Times New Roman"/>
              </a:rPr>
              <a:t>Challenges:    </a:t>
            </a:r>
          </a:p>
          <a:p>
            <a:pPr marL="297811" indent="-285750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buFontTx/>
              <a:buChar char="-"/>
              <a:tabLst>
                <a:tab pos="312945" algn="l"/>
              </a:tabLst>
            </a:pPr>
            <a:r>
              <a:rPr lang="en-US" dirty="0">
                <a:latin typeface="Times New Roman"/>
                <a:cs typeface="Times New Roman"/>
              </a:rPr>
              <a:t>- Delays in progress updates.   </a:t>
            </a:r>
          </a:p>
          <a:p>
            <a:pPr marL="297811" indent="-285750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buFontTx/>
              <a:buChar char="-"/>
              <a:tabLst>
                <a:tab pos="312945" algn="l"/>
              </a:tabLst>
            </a:pPr>
            <a:r>
              <a:rPr lang="en-US" dirty="0">
                <a:latin typeface="Times New Roman"/>
                <a:cs typeface="Times New Roman"/>
              </a:rPr>
              <a:t> - Limited budget control.  </a:t>
            </a:r>
          </a:p>
          <a:p>
            <a:pPr marL="297811" indent="-285750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buFontTx/>
              <a:buChar char="-"/>
              <a:tabLst>
                <a:tab pos="312945" algn="l"/>
              </a:tabLst>
            </a:pPr>
            <a:r>
              <a:rPr lang="en-US" dirty="0">
                <a:latin typeface="Times New Roman"/>
                <a:cs typeface="Times New Roman"/>
              </a:rPr>
              <a:t>  - Disorganized reporting and analytics.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6265</TotalTime>
  <Words>556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Rohit Veerapur</dc:creator>
  <cp:lastModifiedBy>Ramya shree</cp:lastModifiedBy>
  <cp:revision>341</cp:revision>
  <dcterms:created xsi:type="dcterms:W3CDTF">2022-06-20T10:04:04Z</dcterms:created>
  <dcterms:modified xsi:type="dcterms:W3CDTF">2025-04-04T07:43:40Z</dcterms:modified>
</cp:coreProperties>
</file>