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0" r:id="rId5"/>
    <p:sldId id="279" r:id="rId6"/>
    <p:sldId id="380" r:id="rId7"/>
    <p:sldId id="381" r:id="rId8"/>
    <p:sldId id="382" r:id="rId9"/>
    <p:sldId id="383" r:id="rId10"/>
    <p:sldId id="384" r:id="rId11"/>
    <p:sldId id="385" r:id="rId12"/>
    <p:sldId id="386" r:id="rId13"/>
    <p:sldId id="267" r:id="rId14"/>
    <p:sldId id="259" r:id="rId15"/>
    <p:sldId id="260" r:id="rId16"/>
    <p:sldId id="387" r:id="rId17"/>
    <p:sldId id="388" r:id="rId18"/>
    <p:sldId id="261" r:id="rId19"/>
    <p:sldId id="287" r:id="rId20"/>
    <p:sldId id="328" r:id="rId21"/>
    <p:sldId id="289" r:id="rId22"/>
    <p:sldId id="292" r:id="rId23"/>
    <p:sldId id="298" r:id="rId24"/>
    <p:sldId id="297" r:id="rId25"/>
    <p:sldId id="307" r:id="rId26"/>
    <p:sldId id="262" r:id="rId27"/>
    <p:sldId id="263" r:id="rId28"/>
    <p:sldId id="314" r:id="rId29"/>
    <p:sldId id="290" r:id="rId30"/>
    <p:sldId id="301" r:id="rId31"/>
    <p:sldId id="308" r:id="rId32"/>
    <p:sldId id="309" r:id="rId33"/>
    <p:sldId id="311" r:id="rId34"/>
    <p:sldId id="364" r:id="rId35"/>
    <p:sldId id="365" r:id="rId36"/>
    <p:sldId id="312" r:id="rId37"/>
    <p:sldId id="264" r:id="rId38"/>
    <p:sldId id="265" r:id="rId39"/>
    <p:sldId id="316" r:id="rId40"/>
    <p:sldId id="317" r:id="rId41"/>
    <p:sldId id="268" r:id="rId42"/>
    <p:sldId id="26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5196" autoAdjust="0"/>
  </p:normalViewPr>
  <p:slideViewPr>
    <p:cSldViewPr snapToGrid="0">
      <p:cViewPr varScale="1">
        <p:scale>
          <a:sx n="81" d="100"/>
          <a:sy n="81" d="100"/>
        </p:scale>
        <p:origin x="76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994CE30-7D40-4BC0-BA0D-56C992D5B4BD}" type="datetimeFigureOut">
              <a:rPr lang="en-GB" smtClean="0"/>
              <a:t>17/01/2024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994CE30-7D40-4BC0-BA0D-56C992D5B4BD}" type="datetimeFigureOut">
              <a:rPr lang="en-GB" smtClean="0"/>
              <a:t>17/01/2024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17/01/2024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US" altLang="en-GB" sz="3200" b="1" dirty="0">
                <a:latin typeface="Verdana" panose="020B0604030504040204" pitchFamily="34" charset="0"/>
                <a:ea typeface="Verdana" panose="020B0604030504040204" pitchFamily="34" charset="0"/>
              </a:rPr>
              <a:t>ONLINE INTERACTIVE ENTREPRENEUR CLUB</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r>
              <a:rPr lang="en-US" altLang="en-GB" b="1" dirty="0"/>
              <a:t> G-164</a:t>
            </a:r>
            <a:endParaRPr lang="en-GB" b="1" dirty="0"/>
          </a:p>
          <a:p>
            <a:pPr algn="l"/>
            <a:endParaRPr lang="en-GB" dirty="0"/>
          </a:p>
        </p:txBody>
      </p:sp>
      <p:graphicFrame>
        <p:nvGraphicFramePr>
          <p:cNvPr id="4" name="Table 3"/>
          <p:cNvGraphicFramePr>
            <a:graphicFrameLocks noGrp="1"/>
          </p:cNvGraphicFramePr>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ltLang="en-GB" dirty="0">
                          <a:solidFill>
                            <a:schemeClr val="tx1"/>
                          </a:solidFill>
                        </a:rPr>
                        <a:t>20201CSE0877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altLang="en-GB" dirty="0">
                          <a:solidFill>
                            <a:schemeClr val="tx1"/>
                          </a:solidFill>
                        </a:rPr>
                        <a:t>              Savitri Hiremath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altLang="en-GB" dirty="0">
                          <a:solidFill>
                            <a:schemeClr val="tx1"/>
                          </a:solidFill>
                        </a:rPr>
                        <a:t>20201CSE0898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altLang="en-GB" dirty="0">
                          <a:solidFill>
                            <a:schemeClr val="tx1"/>
                          </a:solidFill>
                        </a:rPr>
                        <a:t>              Nandini S H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altLang="en-GB">
                          <a:solidFill>
                            <a:schemeClr val="tx1"/>
                          </a:solidFill>
                        </a:rPr>
                        <a:t>20201CSE0904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altLang="en-GB" dirty="0">
                          <a:solidFill>
                            <a:schemeClr val="tx1"/>
                          </a:solidFill>
                        </a:rPr>
                        <a:t>              </a:t>
                      </a:r>
                      <a:r>
                        <a:rPr lang="en-US" altLang="en-GB" dirty="0" err="1">
                          <a:solidFill>
                            <a:schemeClr val="tx1"/>
                          </a:solidFill>
                        </a:rPr>
                        <a:t>Ranjitha</a:t>
                      </a:r>
                      <a:r>
                        <a:rPr lang="en-US" altLang="en-GB" dirty="0">
                          <a:solidFill>
                            <a:schemeClr val="tx1"/>
                          </a:solidFill>
                        </a:rPr>
                        <a:t>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altLang="en-GB">
                          <a:solidFill>
                            <a:schemeClr val="tx1"/>
                          </a:solidFill>
                        </a:rPr>
                        <a:t>20201CSE0046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altLang="en-GB" dirty="0">
                          <a:solidFill>
                            <a:schemeClr val="tx1"/>
                          </a:solidFill>
                        </a:rPr>
                        <a:t>              </a:t>
                      </a:r>
                      <a:r>
                        <a:rPr lang="en-US" altLang="en-GB" dirty="0" err="1">
                          <a:solidFill>
                            <a:schemeClr val="tx1"/>
                          </a:solidFill>
                        </a:rPr>
                        <a:t>Ganapriya</a:t>
                      </a:r>
                      <a:r>
                        <a:rPr lang="en-US" altLang="en-GB" dirty="0">
                          <a:solidFill>
                            <a:schemeClr val="tx1"/>
                          </a:solidFill>
                        </a:rPr>
                        <a:t> H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	Mr.</a:t>
            </a:r>
            <a:r>
              <a:rPr lang="en-US" altLang="en-GB" sz="1700" dirty="0">
                <a:solidFill>
                  <a:schemeClr val="tx1"/>
                </a:solidFill>
              </a:rPr>
              <a:t> Jerrin Joe Francis,</a:t>
            </a:r>
            <a:endParaRPr lang="en-GB" sz="1700" dirty="0">
              <a:solidFill>
                <a:schemeClr val="tx1"/>
              </a:solidFill>
            </a:endParaRPr>
          </a:p>
          <a:p>
            <a:pPr algn="l"/>
            <a:r>
              <a:rPr lang="en-GB" sz="1700" dirty="0">
                <a:solidFill>
                  <a:schemeClr val="tx1"/>
                </a:solidFill>
              </a:rPr>
              <a:t>	Assistant Professor,</a:t>
            </a:r>
          </a:p>
          <a:p>
            <a:pPr algn="l"/>
            <a:r>
              <a:rPr lang="en-GB" sz="1700" dirty="0">
                <a:solidFill>
                  <a:schemeClr val="tx1"/>
                </a:solidFill>
              </a:rPr>
              <a:t>	School of Computer Science 	Engineering &amp; Information Science,</a:t>
            </a:r>
          </a:p>
          <a:p>
            <a:pPr algn="l"/>
            <a:r>
              <a:rPr lang="en-GB" sz="1700" dirty="0">
                <a:solidFill>
                  <a:schemeClr val="tx1"/>
                </a:solidFill>
              </a:rPr>
              <a:t>	Presidency University</a:t>
            </a:r>
          </a:p>
          <a:p>
            <a:pPr algn="l"/>
            <a:endParaRPr lang="en-GB" dirty="0"/>
          </a:p>
        </p:txBody>
      </p:sp>
      <p:sp>
        <p:nvSpPr>
          <p:cNvPr id="6" name="Subtitle 2"/>
          <p:cNvSpPr txBox="1"/>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39140"/>
            <a:ext cx="10515600" cy="4351338"/>
          </a:xfrm>
        </p:spPr>
        <p:txBody>
          <a:bodyPr>
            <a:normAutofit fontScale="25000" lnSpcReduction="20000"/>
          </a:bodyPr>
          <a:lstStyle/>
          <a:p>
            <a:pPr marL="0" indent="0" algn="just">
              <a:lnSpc>
                <a:spcPct val="150000"/>
              </a:lnSpc>
              <a:buNone/>
            </a:pPr>
            <a:r>
              <a:rPr lang="en-US" sz="7200" b="1" dirty="0">
                <a:sym typeface="+mn-ea"/>
              </a:rPr>
              <a:t>[8]Entrepreneurship in Digital Platforms: A Network Centric View</a:t>
            </a:r>
            <a:endParaRPr lang="en-US" sz="7200" b="1" dirty="0"/>
          </a:p>
          <a:p>
            <a:pPr algn="just">
              <a:lnSpc>
                <a:spcPct val="150000"/>
              </a:lnSpc>
            </a:pPr>
            <a:r>
              <a:rPr lang="en-US" sz="7200" dirty="0">
                <a:sym typeface="+mn-ea"/>
              </a:rPr>
              <a:t>Authors: Arati Srinivasan, N. Venkatraman</a:t>
            </a:r>
            <a:endParaRPr lang="en-US" sz="7200" dirty="0"/>
          </a:p>
          <a:p>
            <a:pPr algn="just">
              <a:lnSpc>
                <a:spcPct val="150000"/>
              </a:lnSpc>
            </a:pPr>
            <a:r>
              <a:rPr lang="en-US" sz="7200" dirty="0">
                <a:sym typeface="+mn-ea"/>
              </a:rPr>
              <a:t>Published in: Strategic Entrepreneurship Journal, 2017/09/09, Volume 12</a:t>
            </a:r>
            <a:endParaRPr lang="en-US" sz="7200" dirty="0"/>
          </a:p>
          <a:p>
            <a:pPr algn="just">
              <a:lnSpc>
                <a:spcPct val="150000"/>
              </a:lnSpc>
            </a:pPr>
            <a:r>
              <a:rPr lang="en-US" sz="7200" dirty="0">
                <a:sym typeface="+mn-ea"/>
              </a:rPr>
              <a:t>Merits:</a:t>
            </a:r>
            <a:endParaRPr lang="en-US" sz="7200" dirty="0"/>
          </a:p>
          <a:p>
            <a:pPr marL="0" indent="0" algn="just">
              <a:lnSpc>
                <a:spcPct val="150000"/>
              </a:lnSpc>
              <a:buNone/>
            </a:pPr>
            <a:r>
              <a:rPr lang="en-US" sz="7200" dirty="0">
                <a:sym typeface="+mn-ea"/>
              </a:rPr>
              <a:t>The study offers a nuanced view of how entrepreneurs engage in digital ecosystems. The paper provides valuable insights into the intricate dynamics of entrepreneurship in the context of digital platforms, emphasizing the role of networks.</a:t>
            </a:r>
            <a:endParaRPr lang="en-US" sz="7200" dirty="0"/>
          </a:p>
          <a:p>
            <a:pPr algn="just">
              <a:lnSpc>
                <a:spcPct val="150000"/>
              </a:lnSpc>
            </a:pPr>
            <a:r>
              <a:rPr lang="en-US" sz="7200" dirty="0">
                <a:sym typeface="+mn-ea"/>
              </a:rPr>
              <a:t>Challenges:</a:t>
            </a:r>
            <a:endParaRPr lang="en-US" sz="7200" dirty="0"/>
          </a:p>
          <a:p>
            <a:pPr marL="0" indent="0" algn="just">
              <a:lnSpc>
                <a:spcPct val="120000"/>
              </a:lnSpc>
              <a:buNone/>
            </a:pPr>
            <a:r>
              <a:rPr lang="en-US" sz="7200" dirty="0">
                <a:sym typeface="+mn-ea"/>
              </a:rPr>
              <a:t>The abstract lacks specific details about the methodologies employed or the focus within digital platforms. A more detailed overview of the network-centric view and its implications for entrepreneurship would enhance the paper's practical relevance.</a:t>
            </a:r>
            <a:endParaRPr lang="en-US"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8845" y="814705"/>
            <a:ext cx="10515600" cy="4351338"/>
          </a:xfrm>
        </p:spPr>
        <p:txBody>
          <a:bodyPr>
            <a:noAutofit/>
          </a:bodyPr>
          <a:lstStyle/>
          <a:p>
            <a:pPr marL="0" indent="0" algn="just">
              <a:lnSpc>
                <a:spcPct val="100000"/>
              </a:lnSpc>
              <a:buNone/>
            </a:pPr>
            <a:r>
              <a:rPr lang="en-US" sz="1800" b="1" dirty="0"/>
              <a:t>[9]The Research Review of Entrepreneur Social Network</a:t>
            </a:r>
          </a:p>
          <a:p>
            <a:pPr marL="0" indent="0" algn="just">
              <a:lnSpc>
                <a:spcPct val="100000"/>
              </a:lnSpc>
              <a:buNone/>
            </a:pPr>
            <a:endParaRPr lang="en-US" sz="1800" dirty="0"/>
          </a:p>
          <a:p>
            <a:pPr algn="just">
              <a:lnSpc>
                <a:spcPct val="100000"/>
              </a:lnSpc>
            </a:pPr>
            <a:r>
              <a:rPr lang="en-US" sz="1800" dirty="0"/>
              <a:t>Author: </a:t>
            </a:r>
            <a:r>
              <a:rPr lang="en-US" sz="1800" dirty="0" err="1"/>
              <a:t>Yonghai</a:t>
            </a:r>
            <a:r>
              <a:rPr lang="en-US" sz="1800" dirty="0"/>
              <a:t> Yu</a:t>
            </a:r>
          </a:p>
          <a:p>
            <a:pPr algn="just">
              <a:lnSpc>
                <a:spcPct val="100000"/>
              </a:lnSpc>
            </a:pPr>
            <a:r>
              <a:rPr lang="en-US" sz="1800" dirty="0"/>
              <a:t>Published in: 2010 International Conference on Networking and Digital Society, Wenzhou</a:t>
            </a:r>
          </a:p>
          <a:p>
            <a:pPr algn="just">
              <a:lnSpc>
                <a:spcPct val="100000"/>
              </a:lnSpc>
            </a:pPr>
            <a:r>
              <a:rPr lang="en-US" sz="1800" dirty="0"/>
              <a:t>Merits:</a:t>
            </a:r>
          </a:p>
          <a:p>
            <a:pPr marL="0" indent="0" algn="just">
              <a:lnSpc>
                <a:spcPct val="100000"/>
              </a:lnSpc>
              <a:buNone/>
            </a:pPr>
            <a:r>
              <a:rPr lang="en-US" sz="1800" dirty="0"/>
              <a:t>The study offers a comprehensive overview of the existing body of research in the domain of entrepreneur social networks. The paper provides valuable insights into the evolution and current state of understanding in this field.</a:t>
            </a:r>
          </a:p>
          <a:p>
            <a:pPr marL="0" indent="0" algn="just">
              <a:lnSpc>
                <a:spcPct val="100000"/>
              </a:lnSpc>
              <a:buNone/>
            </a:pPr>
            <a:r>
              <a:rPr lang="en-US" sz="1800" dirty="0"/>
              <a:t>Challenges:</a:t>
            </a:r>
          </a:p>
          <a:p>
            <a:pPr marL="0" indent="0" algn="just">
              <a:lnSpc>
                <a:spcPct val="100000"/>
              </a:lnSpc>
              <a:buNone/>
            </a:pPr>
            <a:r>
              <a:rPr lang="en-US" sz="1800" dirty="0"/>
              <a:t>The paper lacks specific details about the depth and scope of the research review presented. A more comprehensive outline of key themes, trends, or gaps identified in entrepreneur social network research would enhance the paper's practical relevance.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010" y="515620"/>
            <a:ext cx="10515600" cy="4351338"/>
          </a:xfrm>
        </p:spPr>
        <p:txBody>
          <a:bodyPr>
            <a:noAutofit/>
          </a:bodyPr>
          <a:lstStyle/>
          <a:p>
            <a:pPr marL="0" indent="0" algn="just">
              <a:lnSpc>
                <a:spcPct val="100000"/>
              </a:lnSpc>
              <a:buNone/>
            </a:pPr>
            <a:r>
              <a:rPr lang="en-US" sz="800" b="1" dirty="0"/>
              <a:t>[</a:t>
            </a:r>
            <a:r>
              <a:rPr lang="en-US" sz="1800" b="1" dirty="0"/>
              <a:t>10]Pitching as a Communication Technology and Pitch as a Tool for Investor Relations in the Digital Environment</a:t>
            </a:r>
          </a:p>
          <a:p>
            <a:pPr algn="just">
              <a:lnSpc>
                <a:spcPct val="100000"/>
              </a:lnSpc>
            </a:pPr>
            <a:r>
              <a:rPr lang="en-US" sz="1800" dirty="0"/>
              <a:t>Authors: L. V. </a:t>
            </a:r>
            <a:r>
              <a:rPr lang="en-US" sz="1800" dirty="0" err="1"/>
              <a:t>Balakhonskaya</a:t>
            </a:r>
            <a:r>
              <a:rPr lang="en-US" sz="1800" dirty="0"/>
              <a:t>, V. V. </a:t>
            </a:r>
            <a:r>
              <a:rPr lang="en-US" sz="1800" dirty="0" err="1"/>
              <a:t>Balakhonsky</a:t>
            </a:r>
            <a:endParaRPr lang="en-US" sz="1800" dirty="0"/>
          </a:p>
          <a:p>
            <a:pPr algn="just">
              <a:lnSpc>
                <a:spcPct val="100000"/>
              </a:lnSpc>
            </a:pPr>
            <a:r>
              <a:rPr lang="en-US" sz="1800" dirty="0"/>
              <a:t>Published in: 2021 Communication Strategies in Digital Society Seminar (</a:t>
            </a:r>
            <a:r>
              <a:rPr lang="en-US" sz="1800" dirty="0" err="1"/>
              <a:t>ComSDS</a:t>
            </a:r>
            <a:r>
              <a:rPr lang="en-US" sz="1800" dirty="0"/>
              <a:t>), St. Petersburg, Russia</a:t>
            </a:r>
          </a:p>
          <a:p>
            <a:pPr algn="just">
              <a:lnSpc>
                <a:spcPct val="100000"/>
              </a:lnSpc>
            </a:pPr>
            <a:r>
              <a:rPr lang="en-US" sz="1800" dirty="0"/>
              <a:t>Merits:</a:t>
            </a:r>
          </a:p>
          <a:p>
            <a:pPr algn="just">
              <a:lnSpc>
                <a:spcPct val="100000"/>
              </a:lnSpc>
            </a:pPr>
            <a:r>
              <a:rPr lang="en-US" sz="1800" dirty="0"/>
              <a:t>This paper explores the role of pitching as a communication technology and its application in investor relations within the digital environment. The study, presented at the Communication Strategies in Digital Society Seminar, sheds light on the evolving dynamics of communication strategies, especially in the context of pitching. The paper contributes to understanding how digital platforms shape and influence investor relations.</a:t>
            </a:r>
          </a:p>
          <a:p>
            <a:pPr algn="just">
              <a:lnSpc>
                <a:spcPct val="100000"/>
              </a:lnSpc>
            </a:pPr>
            <a:r>
              <a:rPr lang="en-US" sz="1800" dirty="0"/>
              <a:t>Challenges:</a:t>
            </a:r>
          </a:p>
          <a:p>
            <a:pPr marL="0" indent="0" algn="just">
              <a:lnSpc>
                <a:spcPct val="100000"/>
              </a:lnSpc>
              <a:buNone/>
            </a:pPr>
            <a:r>
              <a:rPr lang="en-US" sz="1800" dirty="0"/>
              <a:t>While valuable, the paper may benefit from a more detailed examination of specific case studies or examples illustrating the application of pitching in the digital context. Providing practical insights into the challenges and opportunities faced by individuals or businesses using pitching for investor relations would enhance the paper's applicability.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691005"/>
            <a:ext cx="10515600" cy="4351338"/>
          </a:xfrm>
        </p:spPr>
        <p:txBody>
          <a:bodyPr>
            <a:noAutofit/>
          </a:bodyPr>
          <a:lstStyle/>
          <a:p>
            <a:pPr algn="just">
              <a:lnSpc>
                <a:spcPct val="100000"/>
              </a:lnSpc>
            </a:pPr>
            <a:r>
              <a:rPr sz="1700">
                <a:latin typeface="Calibri" panose="020F0502020204030204" charset="0"/>
                <a:cs typeface="Calibri" panose="020F0502020204030204" charset="0"/>
                <a:sym typeface="+mn-ea"/>
              </a:rPr>
              <a:t>1. The Entrepreneur Club lacks events and webinars, prompting research into their potential benefits and strategies for integration to bring about positive change and growth.</a:t>
            </a:r>
          </a:p>
          <a:p>
            <a:pPr algn="just">
              <a:lnSpc>
                <a:spcPct val="100000"/>
              </a:lnSpc>
            </a:pPr>
            <a:r>
              <a:rPr sz="1700">
                <a:latin typeface="Calibri" panose="020F0502020204030204" charset="0"/>
                <a:cs typeface="Calibri" panose="020F0502020204030204" charset="0"/>
                <a:sym typeface="+mn-ea"/>
              </a:rPr>
              <a:t>2. The club currently restricts multimedia content to pictures, excluding videos. Research is underway to understand the impact on member interaction, knowledge-sharing, and community vibrancy, with the aim of finding opportunities for improvement.</a:t>
            </a:r>
          </a:p>
          <a:p>
            <a:pPr algn="just">
              <a:lnSpc>
                <a:spcPct val="100000"/>
              </a:lnSpc>
            </a:pPr>
            <a:r>
              <a:rPr sz="1700">
                <a:latin typeface="Calibri" panose="020F0502020204030204" charset="0"/>
                <a:cs typeface="Calibri" panose="020F0502020204030204" charset="0"/>
                <a:sym typeface="+mn-ea"/>
              </a:rPr>
              <a:t>3. Entrepreneurs face financial challenges, and the research focuses on evaluating the club's effectiveness in providing accessible funding. This includes exploring different funding mechanisms, success rates, and the overall impact on overcoming financial barriers.</a:t>
            </a:r>
          </a:p>
          <a:p>
            <a:pPr algn="just">
              <a:lnSpc>
                <a:spcPct val="100000"/>
              </a:lnSpc>
            </a:pPr>
            <a:r>
              <a:rPr sz="1700">
                <a:latin typeface="Calibri" panose="020F0502020204030204" charset="0"/>
                <a:cs typeface="Calibri" panose="020F0502020204030204" charset="0"/>
                <a:sym typeface="+mn-ea"/>
              </a:rPr>
              <a:t>4. Collaboration within industries remains a challenge for entrepreneurs. The research investigates the club's role in facilitating industry-wide collaborations, examining existing partnerships, identifying collaboration barriers, and proposing strategies for improvement.</a:t>
            </a:r>
          </a:p>
          <a:p>
            <a:pPr marL="0" indent="0" algn="just">
              <a:lnSpc>
                <a:spcPct val="150000"/>
              </a:lnSpc>
              <a:buNone/>
            </a:pPr>
            <a:endParaRPr lang="en-GB" sz="1500" dirty="0">
              <a:latin typeface="Calibri" panose="020F0502020204030204" charset="0"/>
              <a:cs typeface="Calibri" panose="020F05020202040302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GB" sz="1800">
                <a:latin typeface="Calibri" panose="020F0502020204030204" charset="0"/>
                <a:cs typeface="Calibri" panose="020F0502020204030204" charset="0"/>
                <a:sym typeface="+mn-ea"/>
              </a:rPr>
              <a:t>We propose a comprehensive methodology for developing the</a:t>
            </a:r>
            <a:r>
              <a:rPr lang="en-IN" altLang="en-GB" sz="1800">
                <a:latin typeface="Calibri" panose="020F0502020204030204" charset="0"/>
                <a:cs typeface="Calibri" panose="020F0502020204030204" charset="0"/>
                <a:sym typeface="+mn-ea"/>
              </a:rPr>
              <a:t> web</a:t>
            </a:r>
            <a:r>
              <a:rPr lang="en-GB" sz="1800">
                <a:latin typeface="Calibri" panose="020F0502020204030204" charset="0"/>
                <a:cs typeface="Calibri" panose="020F0502020204030204" charset="0"/>
                <a:sym typeface="+mn-ea"/>
              </a:rPr>
              <a:t> app, focusing on leveraging machine learning for intelligent collaboration recommendations while prioritizing user security through robust authentication measures.</a:t>
            </a:r>
            <a:endParaRPr lang="en-GB" sz="1800">
              <a:latin typeface="Calibri" panose="020F0502020204030204" charset="0"/>
              <a:cs typeface="Calibri" panose="020F0502020204030204" charset="0"/>
            </a:endParaRPr>
          </a:p>
          <a:p>
            <a:pPr algn="just">
              <a:lnSpc>
                <a:spcPct val="150000"/>
              </a:lnSpc>
              <a:buFont typeface="Arial" panose="020B0604020202020204" pitchFamily="34" charset="0"/>
              <a:buChar char="•"/>
            </a:pPr>
            <a:r>
              <a:rPr lang="en-GB" sz="1800">
                <a:latin typeface="Calibri" panose="020F0502020204030204" charset="0"/>
                <a:cs typeface="Calibri" panose="020F0502020204030204" charset="0"/>
                <a:sym typeface="+mn-ea"/>
              </a:rPr>
              <a:t>Our step-by-step plan ensures a secure, user-friendly experience, emphasizing continuous feedback integration for iterative improvements.  </a:t>
            </a:r>
            <a:endParaRPr lang="en-GB" sz="1800">
              <a:latin typeface="Calibri" panose="020F0502020204030204" charset="0"/>
              <a:cs typeface="Calibri" panose="020F0502020204030204" charset="0"/>
            </a:endParaRPr>
          </a:p>
          <a:p>
            <a:pPr algn="just">
              <a:lnSpc>
                <a:spcPct val="150000"/>
              </a:lnSpc>
              <a:buFont typeface="Arial" panose="020B0604020202020204" pitchFamily="34" charset="0"/>
              <a:buChar char="•"/>
            </a:pPr>
            <a:r>
              <a:rPr lang="en-GB" sz="1800">
                <a:latin typeface="Calibri" panose="020F0502020204030204" charset="0"/>
                <a:cs typeface="Calibri" panose="020F0502020204030204" charset="0"/>
                <a:sym typeface="+mn-ea"/>
              </a:rPr>
              <a:t>We commit to promoting clarity in app architecture and fostering a dynamic, collaborative community within the Entrepreneur's Interactive Club.</a:t>
            </a:r>
            <a:endParaRPr lang="en-GB" sz="1800">
              <a:latin typeface="Calibri" panose="020F0502020204030204" charset="0"/>
              <a:cs typeface="Calibri" panose="020F0502020204030204" charset="0"/>
            </a:endParaRPr>
          </a:p>
          <a:p>
            <a:endParaRPr lang="en-GB">
              <a:latin typeface="Verdana" panose="020B0604030504040204" pitchFamily="34" charset="0"/>
              <a:cs typeface="Verdana" panose="020B0604030504040204" pitchFamily="34" charset="0"/>
            </a:endParaRPr>
          </a:p>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720" y="431165"/>
            <a:ext cx="10397490" cy="956310"/>
          </a:xfrm>
        </p:spPr>
        <p:txBody>
          <a:bodyPr/>
          <a:lstStyle/>
          <a:p>
            <a:r>
              <a:rPr lang="en-GB" b="1" dirty="0"/>
              <a:t>Objectives</a:t>
            </a:r>
          </a:p>
        </p:txBody>
      </p:sp>
      <p:sp>
        <p:nvSpPr>
          <p:cNvPr id="6" name="TextBox 5"/>
          <p:cNvSpPr txBox="1"/>
          <p:nvPr/>
        </p:nvSpPr>
        <p:spPr>
          <a:xfrm>
            <a:off x="934720" y="1737448"/>
            <a:ext cx="8229600" cy="2542363"/>
          </a:xfrm>
          <a:prstGeom prst="rect">
            <a:avLst/>
          </a:prstGeom>
          <a:noFill/>
        </p:spPr>
        <p:txBody>
          <a:bodyPr wrap="square" rtlCol="0">
            <a:spAutoFit/>
          </a:bodyPr>
          <a:lstStyle/>
          <a:p>
            <a:pPr marL="342900" indent="-342900">
              <a:lnSpc>
                <a:spcPct val="150000"/>
              </a:lnSpc>
              <a:buAutoNum type="arabicPeriod"/>
            </a:pPr>
            <a:r>
              <a:rPr lang="en-US" dirty="0"/>
              <a:t>Establish the Online Interactive Entrepreneur Club as a comprehensive support system.</a:t>
            </a:r>
          </a:p>
          <a:p>
            <a:pPr marL="342900" indent="-342900">
              <a:lnSpc>
                <a:spcPct val="150000"/>
              </a:lnSpc>
              <a:buAutoNum type="arabicPeriod"/>
            </a:pPr>
            <a:r>
              <a:rPr lang="en-US" dirty="0"/>
              <a:t>Address challenges related to connection and funding for entrepreneurs.</a:t>
            </a:r>
          </a:p>
          <a:p>
            <a:pPr marL="342900" indent="-342900">
              <a:lnSpc>
                <a:spcPct val="150000"/>
              </a:lnSpc>
              <a:buAutoNum type="arabicPeriod"/>
            </a:pPr>
            <a:r>
              <a:rPr lang="en-US" dirty="0"/>
              <a:t>Integrate cutting-edge machine learning models for intelligent funding recommendations, emphasizing empowerment for entrepreneurs and investors within the ecosystem.</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jpeg" descr="_Architecture.pdf - Google Chrome"/>
          <p:cNvPicPr>
            <a:picLocks noChangeAspect="1"/>
          </p:cNvPicPr>
          <p:nvPr/>
        </p:nvPicPr>
        <p:blipFill>
          <a:blip r:embed="rId2" cstate="print"/>
          <a:stretch>
            <a:fillRect/>
          </a:stretch>
        </p:blipFill>
        <p:spPr>
          <a:xfrm>
            <a:off x="1257939" y="946870"/>
            <a:ext cx="9694976" cy="4569142"/>
          </a:xfrm>
          <a:prstGeom prst="rect">
            <a:avLst/>
          </a:prstGeom>
        </p:spPr>
      </p:pic>
      <p:sp>
        <p:nvSpPr>
          <p:cNvPr id="3" name="Title 1">
            <a:extLst>
              <a:ext uri="{FF2B5EF4-FFF2-40B4-BE49-F238E27FC236}">
                <a16:creationId xmlns:a16="http://schemas.microsoft.com/office/drawing/2014/main" id="{F798AE91-300F-AB6E-FD4B-16B8337C822B}"/>
              </a:ext>
            </a:extLst>
          </p:cNvPr>
          <p:cNvSpPr txBox="1">
            <a:spLocks/>
          </p:cNvSpPr>
          <p:nvPr/>
        </p:nvSpPr>
        <p:spPr>
          <a:xfrm>
            <a:off x="2865748" y="158617"/>
            <a:ext cx="6838313" cy="788253"/>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mn-lt"/>
              </a:rPr>
              <a:t>System Design and Implementation</a:t>
            </a:r>
            <a:endParaRPr lang="en-GB" sz="3600" b="1" dirty="0">
              <a:latin typeface="+mn-lt"/>
            </a:endParaRPr>
          </a:p>
        </p:txBody>
      </p:sp>
      <p:sp>
        <p:nvSpPr>
          <p:cNvPr id="4" name="TextBox 3">
            <a:extLst>
              <a:ext uri="{FF2B5EF4-FFF2-40B4-BE49-F238E27FC236}">
                <a16:creationId xmlns:a16="http://schemas.microsoft.com/office/drawing/2014/main" id="{D3EB494B-1DE6-0239-834F-415A9BE75D93}"/>
              </a:ext>
            </a:extLst>
          </p:cNvPr>
          <p:cNvSpPr txBox="1"/>
          <p:nvPr/>
        </p:nvSpPr>
        <p:spPr>
          <a:xfrm>
            <a:off x="5062194" y="5516012"/>
            <a:ext cx="4807670" cy="369332"/>
          </a:xfrm>
          <a:prstGeom prst="rect">
            <a:avLst/>
          </a:prstGeom>
          <a:noFill/>
        </p:spPr>
        <p:txBody>
          <a:bodyPr wrap="square" rtlCol="0">
            <a:spAutoFit/>
          </a:bodyPr>
          <a:lstStyle/>
          <a:p>
            <a:r>
              <a:rPr lang="en-IN" dirty="0"/>
              <a:t>Fig 1. Architecture Diagram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520" y="416560"/>
            <a:ext cx="11572240"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diagram illustrates a multi-tier web application with server-side and client-side components.</a:t>
            </a:r>
          </a:p>
          <a:p>
            <a:pPr marL="285750" indent="-285750">
              <a:lnSpc>
                <a:spcPct val="150000"/>
              </a:lnSpc>
              <a:buFont typeface="Arial" panose="020B0604020202020204" pitchFamily="34" charset="0"/>
              <a:buChar char="•"/>
            </a:pPr>
            <a:r>
              <a:rPr lang="en-US" dirty="0"/>
              <a:t>On the server-side, the web server contains logic for handling client requests and interacts with databases and external systems.</a:t>
            </a:r>
          </a:p>
          <a:p>
            <a:pPr marL="285750" indent="-285750">
              <a:lnSpc>
                <a:spcPct val="150000"/>
              </a:lnSpc>
              <a:buFont typeface="Arial" panose="020B0604020202020204" pitchFamily="34" charset="0"/>
              <a:buChar char="•"/>
            </a:pPr>
            <a:r>
              <a:rPr lang="en-US" dirty="0"/>
              <a:t>The API Gateway serves as a central entry point for client-side applications, routing requests to appropriate services and managing communication.</a:t>
            </a:r>
          </a:p>
          <a:p>
            <a:pPr marL="285750" indent="-285750">
              <a:lnSpc>
                <a:spcPct val="150000"/>
              </a:lnSpc>
              <a:buFont typeface="Arial" panose="020B0604020202020204" pitchFamily="34" charset="0"/>
              <a:buChar char="•"/>
            </a:pPr>
            <a:r>
              <a:rPr lang="en-US" dirty="0"/>
              <a:t>The client-side involves the user interface responsible for rendering and sending user input to the server.</a:t>
            </a:r>
          </a:p>
          <a:p>
            <a:pPr marL="285750" indent="-285750">
              <a:lnSpc>
                <a:spcPct val="150000"/>
              </a:lnSpc>
              <a:buFont typeface="Arial" panose="020B0604020202020204" pitchFamily="34" charset="0"/>
              <a:buChar char="•"/>
            </a:pPr>
            <a:r>
              <a:rPr lang="en-US" dirty="0"/>
              <a:t>An external system, like the Investor System, interacts with the web application for investment-related functionalities.</a:t>
            </a:r>
          </a:p>
          <a:p>
            <a:pPr marL="285750" indent="-285750">
              <a:lnSpc>
                <a:spcPct val="150000"/>
              </a:lnSpc>
              <a:buFont typeface="Arial" panose="020B0604020202020204" pitchFamily="34" charset="0"/>
              <a:buChar char="•"/>
            </a:pPr>
            <a:r>
              <a:rPr lang="en-US" dirty="0"/>
              <a:t>Databases include User, Friend, Chat, and Pitch databases, storing various user-related and application-specific data.</a:t>
            </a:r>
          </a:p>
          <a:p>
            <a:pPr marL="285750" indent="-285750">
              <a:lnSpc>
                <a:spcPct val="150000"/>
              </a:lnSpc>
              <a:buFont typeface="Arial" panose="020B0604020202020204" pitchFamily="34" charset="0"/>
              <a:buChar char="•"/>
            </a:pPr>
            <a:r>
              <a:rPr lang="en-US" dirty="0"/>
              <a:t>Integration represents connections between different parts, managing data flow between databases, services, and external systems.</a:t>
            </a:r>
          </a:p>
          <a:p>
            <a:pPr marL="285750" indent="-285750">
              <a:lnSpc>
                <a:spcPct val="150000"/>
              </a:lnSpc>
              <a:buFont typeface="Arial" panose="020B0604020202020204" pitchFamily="34" charset="0"/>
              <a:buChar char="•"/>
            </a:pPr>
            <a:r>
              <a:rPr lang="en-US" dirty="0"/>
              <a:t>The API Gateway efficiently manages and routes requests, while services handle distinct functionalities for a modular and scalable system.</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322"/>
            <a:ext cx="6838313" cy="788253"/>
          </a:xfrm>
        </p:spPr>
        <p:txBody>
          <a:bodyPr>
            <a:normAutofit/>
          </a:bodyPr>
          <a:lstStyle/>
          <a:p>
            <a:r>
              <a:rPr lang="en-US" sz="3600" b="1" dirty="0">
                <a:latin typeface="+mn-lt"/>
              </a:rPr>
              <a:t>Sequence Diagram</a:t>
            </a:r>
            <a:endParaRPr lang="en-GB" sz="3600" b="1" dirty="0">
              <a:latin typeface="+mn-lt"/>
            </a:endParaRPr>
          </a:p>
        </p:txBody>
      </p:sp>
      <p:pic>
        <p:nvPicPr>
          <p:cNvPr id="5" name="image12.jpeg" descr="Sequence.drawio.pdf - Google Chrome"/>
          <p:cNvPicPr>
            <a:picLocks noChangeAspect="1"/>
          </p:cNvPicPr>
          <p:nvPr/>
        </p:nvPicPr>
        <p:blipFill>
          <a:blip r:embed="rId2" cstate="print"/>
          <a:stretch>
            <a:fillRect/>
          </a:stretch>
        </p:blipFill>
        <p:spPr>
          <a:xfrm>
            <a:off x="483573" y="608756"/>
            <a:ext cx="4820285" cy="4648942"/>
          </a:xfrm>
          <a:prstGeom prst="rect">
            <a:avLst/>
          </a:prstGeom>
        </p:spPr>
      </p:pic>
      <p:sp>
        <p:nvSpPr>
          <p:cNvPr id="4" name="TextBox 3">
            <a:extLst>
              <a:ext uri="{FF2B5EF4-FFF2-40B4-BE49-F238E27FC236}">
                <a16:creationId xmlns:a16="http://schemas.microsoft.com/office/drawing/2014/main" id="{DE1C0DCF-42F3-3162-ED50-6DF8F92BB645}"/>
              </a:ext>
            </a:extLst>
          </p:cNvPr>
          <p:cNvSpPr txBox="1"/>
          <p:nvPr/>
        </p:nvSpPr>
        <p:spPr>
          <a:xfrm>
            <a:off x="5601879" y="1010380"/>
            <a:ext cx="6188696" cy="4247317"/>
          </a:xfrm>
          <a:prstGeom prst="rect">
            <a:avLst/>
          </a:prstGeom>
          <a:noFill/>
        </p:spPr>
        <p:txBody>
          <a:bodyPr wrap="square">
            <a:spAutoFit/>
          </a:bodyPr>
          <a:lstStyle/>
          <a:p>
            <a:pPr algn="just"/>
            <a:r>
              <a:rPr lang="en-IN" dirty="0"/>
              <a:t>1.Users access the login page, enter credentials, and the server verifies the login request.</a:t>
            </a:r>
          </a:p>
          <a:p>
            <a:pPr algn="just"/>
            <a:endParaRPr lang="en-IN" dirty="0"/>
          </a:p>
          <a:p>
            <a:pPr algn="just"/>
            <a:r>
              <a:rPr lang="en-IN" dirty="0"/>
              <a:t>2. Registration involves users providing details to the server, which stores the information and communicates the results.</a:t>
            </a:r>
          </a:p>
          <a:p>
            <a:pPr algn="just"/>
            <a:endParaRPr lang="en-IN" dirty="0"/>
          </a:p>
          <a:p>
            <a:pPr algn="just"/>
            <a:r>
              <a:rPr lang="en-IN" dirty="0"/>
              <a:t>3. Friend interactions include adding friends, sending friend requests, and the server storing these requests, along with handling message transmission.</a:t>
            </a:r>
          </a:p>
          <a:p>
            <a:pPr algn="just"/>
            <a:endParaRPr lang="en-IN" dirty="0"/>
          </a:p>
          <a:p>
            <a:pPr algn="just"/>
            <a:r>
              <a:rPr lang="en-IN" dirty="0"/>
              <a:t>4. Messaging allows users to send messages, with the server storing and displaying the results.</a:t>
            </a:r>
          </a:p>
          <a:p>
            <a:pPr algn="just"/>
            <a:endParaRPr lang="en-IN" dirty="0"/>
          </a:p>
          <a:p>
            <a:pPr algn="just"/>
            <a:r>
              <a:rPr lang="en-IN" dirty="0"/>
              <a:t>5. Pitch submission entails users sending pitches, and the server storing details while presenting the final outcome.</a:t>
            </a:r>
          </a:p>
        </p:txBody>
      </p:sp>
      <p:sp>
        <p:nvSpPr>
          <p:cNvPr id="6" name="TextBox 5">
            <a:extLst>
              <a:ext uri="{FF2B5EF4-FFF2-40B4-BE49-F238E27FC236}">
                <a16:creationId xmlns:a16="http://schemas.microsoft.com/office/drawing/2014/main" id="{B61462DE-B31F-C9A0-1558-C36090A6C47C}"/>
              </a:ext>
            </a:extLst>
          </p:cNvPr>
          <p:cNvSpPr txBox="1"/>
          <p:nvPr/>
        </p:nvSpPr>
        <p:spPr>
          <a:xfrm flipH="1">
            <a:off x="1608178" y="5476973"/>
            <a:ext cx="2841274" cy="369332"/>
          </a:xfrm>
          <a:prstGeom prst="rect">
            <a:avLst/>
          </a:prstGeom>
          <a:noFill/>
        </p:spPr>
        <p:txBody>
          <a:bodyPr wrap="square" rtlCol="0">
            <a:spAutoFit/>
          </a:bodyPr>
          <a:lstStyle/>
          <a:p>
            <a:r>
              <a:rPr lang="en-IN" dirty="0"/>
              <a:t>Fig 2. Sequence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675" y="73660"/>
            <a:ext cx="10515600" cy="1325563"/>
          </a:xfrm>
        </p:spPr>
        <p:txBody>
          <a:bodyPr/>
          <a:lstStyle/>
          <a:p>
            <a:r>
              <a:rPr lang="en-US" b="1">
                <a:latin typeface="+mn-lt"/>
                <a:cs typeface="+mn-lt"/>
              </a:rPr>
              <a:t>Modules</a:t>
            </a:r>
          </a:p>
        </p:txBody>
      </p:sp>
      <p:sp>
        <p:nvSpPr>
          <p:cNvPr id="3" name="Content Placeholder 2"/>
          <p:cNvSpPr>
            <a:spLocks noGrp="1"/>
          </p:cNvSpPr>
          <p:nvPr>
            <p:ph idx="1"/>
          </p:nvPr>
        </p:nvSpPr>
        <p:spPr>
          <a:xfrm>
            <a:off x="701675" y="665480"/>
            <a:ext cx="10566400" cy="2972435"/>
          </a:xfrm>
        </p:spPr>
        <p:txBody>
          <a:bodyPr>
            <a:noAutofit/>
          </a:bodyPr>
          <a:lstStyle/>
          <a:p>
            <a:pPr marL="0" indent="0" algn="just">
              <a:lnSpc>
                <a:spcPct val="150000"/>
              </a:lnSpc>
              <a:buNone/>
            </a:pPr>
            <a:endParaRPr lang="en-US" sz="1800" b="1" u="sng" dirty="0">
              <a:sym typeface="+mn-ea"/>
            </a:endParaRPr>
          </a:p>
          <a:p>
            <a:pPr marL="0" indent="0" algn="just">
              <a:lnSpc>
                <a:spcPct val="100000"/>
              </a:lnSpc>
              <a:buNone/>
            </a:pPr>
            <a:r>
              <a:rPr lang="en-IN" altLang="en-US" sz="1800" b="1" u="sng" dirty="0">
                <a:sym typeface="+mn-ea"/>
              </a:rPr>
              <a:t>Login module</a:t>
            </a:r>
          </a:p>
          <a:p>
            <a:pPr algn="just">
              <a:lnSpc>
                <a:spcPct val="100000"/>
              </a:lnSpc>
            </a:pPr>
            <a:r>
              <a:rPr lang="en-IN" altLang="en-US" sz="1800" dirty="0">
                <a:sym typeface="+mn-ea"/>
              </a:rPr>
              <a:t>Authentication : The login module includes a secure authentication mechanism to verify the identity of users attempting to access the system. This involves validating credentials such as usernames and passwords through robust encryption methods.</a:t>
            </a:r>
          </a:p>
          <a:p>
            <a:pPr algn="just">
              <a:lnSpc>
                <a:spcPct val="100000"/>
              </a:lnSpc>
            </a:pPr>
            <a:r>
              <a:rPr lang="en-IN" altLang="en-US" sz="1800" dirty="0">
                <a:sym typeface="+mn-ea"/>
              </a:rPr>
              <a:t>Access Control : Once authenticated, the login module enforces access control policies to determine the level of permissions granted to the user. This ensures that users have appropriate and authorized access to specific resources or functionalities within the system.</a:t>
            </a:r>
          </a:p>
          <a:p>
            <a:pPr algn="just">
              <a:lnSpc>
                <a:spcPct val="100000"/>
              </a:lnSpc>
            </a:pPr>
            <a:endParaRPr lang="en-IN" altLang="en-US" sz="1800" b="1" u="sng" dirty="0">
              <a:sym typeface="+mn-ea"/>
            </a:endParaRPr>
          </a:p>
          <a:p>
            <a:pPr marL="0" indent="0" algn="just">
              <a:lnSpc>
                <a:spcPct val="100000"/>
              </a:lnSpc>
              <a:buNone/>
            </a:pPr>
            <a:r>
              <a:rPr lang="en-IN" altLang="en-US" sz="1800" b="1" u="sng" dirty="0">
                <a:sym typeface="+mn-ea"/>
              </a:rPr>
              <a:t>Investor module</a:t>
            </a:r>
          </a:p>
          <a:p>
            <a:pPr algn="just">
              <a:lnSpc>
                <a:spcPct val="100000"/>
              </a:lnSpc>
            </a:pPr>
            <a:r>
              <a:rPr lang="en-IN" altLang="en-US" sz="1800" dirty="0">
                <a:sym typeface="+mn-ea"/>
              </a:rPr>
              <a:t>The Investor Module provides tools for investors to manage their investment portfolios efficiently. </a:t>
            </a:r>
          </a:p>
          <a:p>
            <a:pPr algn="just">
              <a:lnSpc>
                <a:spcPct val="100000"/>
              </a:lnSpc>
            </a:pPr>
            <a:r>
              <a:rPr lang="en-IN" altLang="en-US" sz="1800" dirty="0">
                <a:sym typeface="+mn-ea"/>
              </a:rPr>
              <a:t>This feature assists investors in discovering and evaluating potential investment opportunities. The Investor Module may include a deal discovery platform where investors can explore various projects or businesses seeking funding. </a:t>
            </a:r>
            <a:endParaRPr lang="en-IN" altLang="en-US" sz="1800" b="1" u="sng" dirty="0">
              <a:sym typeface="+mn-ea"/>
            </a:endParaRPr>
          </a:p>
          <a:p>
            <a:pPr marL="0" indent="0" algn="just">
              <a:lnSpc>
                <a:spcPct val="100000"/>
              </a:lnSpc>
              <a:buNone/>
            </a:pPr>
            <a:endParaRPr lang="en-IN" altLang="en-US" sz="1800" b="1" u="sng" dirty="0">
              <a:sym typeface="+mn-ea"/>
            </a:endParaRPr>
          </a:p>
          <a:p>
            <a:pPr algn="just">
              <a:lnSpc>
                <a:spcPct val="150000"/>
              </a:lnSpc>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304145" cy="1075690"/>
          </a:xfrm>
        </p:spPr>
        <p:txBody>
          <a:bodyPr/>
          <a:lstStyle/>
          <a:p>
            <a:r>
              <a:rPr lang="en-GB" b="1" dirty="0"/>
              <a:t>Introduction</a:t>
            </a:r>
          </a:p>
        </p:txBody>
      </p:sp>
      <p:sp>
        <p:nvSpPr>
          <p:cNvPr id="3" name="Content Placeholder 2"/>
          <p:cNvSpPr>
            <a:spLocks noGrp="1"/>
          </p:cNvSpPr>
          <p:nvPr>
            <p:ph idx="1"/>
          </p:nvPr>
        </p:nvSpPr>
        <p:spPr>
          <a:xfrm>
            <a:off x="557212" y="816610"/>
            <a:ext cx="10866120" cy="5634990"/>
          </a:xfrm>
        </p:spPr>
        <p:txBody>
          <a:bodyPr>
            <a:noAutofit/>
          </a:bodyPr>
          <a:lstStyle/>
          <a:p>
            <a:pPr algn="just">
              <a:lnSpc>
                <a:spcPct val="100000"/>
              </a:lnSpc>
            </a:pPr>
            <a:r>
              <a:rPr lang="en-US" sz="1800" dirty="0"/>
              <a:t>Entrepreneurs are key drivers of innovation and play a crucial role in economic progress.</a:t>
            </a:r>
          </a:p>
          <a:p>
            <a:pPr algn="just">
              <a:lnSpc>
                <a:spcPct val="100000"/>
              </a:lnSpc>
            </a:pPr>
            <a:r>
              <a:rPr lang="en-US" sz="1800" dirty="0"/>
              <a:t>They navigate a dynamic business landscape with a strong desire to create, innovate, and influence industries.</a:t>
            </a:r>
          </a:p>
          <a:p>
            <a:pPr algn="just">
              <a:lnSpc>
                <a:spcPct val="100000"/>
              </a:lnSpc>
            </a:pPr>
            <a:r>
              <a:rPr lang="en-US" sz="1800" dirty="0"/>
              <a:t>Entrepreneurs embody qualities such as resilience, risk-taking, and the transformative power of ideas.</a:t>
            </a:r>
          </a:p>
          <a:p>
            <a:pPr algn="just">
              <a:lnSpc>
                <a:spcPct val="100000"/>
              </a:lnSpc>
            </a:pPr>
            <a:r>
              <a:rPr lang="en-US" sz="1800" dirty="0"/>
              <a:t>Their pursuit of groundbreaking concepts contributes to economic growth, job creation, and societal advancement.</a:t>
            </a:r>
          </a:p>
          <a:p>
            <a:pPr algn="just">
              <a:lnSpc>
                <a:spcPct val="100000"/>
              </a:lnSpc>
            </a:pPr>
            <a:r>
              <a:rPr lang="en-US" sz="1800" dirty="0"/>
              <a:t>Despite being catalysts for change, entrepreneurs face challenges, including limited funding opportunities and difficulties in industry collaboration.</a:t>
            </a:r>
          </a:p>
          <a:p>
            <a:pPr algn="just">
              <a:lnSpc>
                <a:spcPct val="100000"/>
              </a:lnSpc>
            </a:pPr>
            <a:r>
              <a:rPr lang="en-US" sz="1800" dirty="0"/>
              <a:t>Securing adequate funds for business endeavors is often a significant hurdle.</a:t>
            </a:r>
          </a:p>
          <a:p>
            <a:pPr algn="just">
              <a:lnSpc>
                <a:spcPct val="100000"/>
              </a:lnSpc>
            </a:pPr>
            <a:r>
              <a:rPr lang="en-US" sz="1800" dirty="0"/>
              <a:t>Building partnerships within the industry can be challenging, limiting growth and collaboration potential.</a:t>
            </a:r>
          </a:p>
          <a:p>
            <a:pPr algn="just">
              <a:lnSpc>
                <a:spcPct val="100000"/>
              </a:lnSpc>
            </a:pPr>
            <a:r>
              <a:rPr lang="en-US" sz="1800" dirty="0"/>
              <a:t>Limited connectivity with peers restricts networking opportunities, shared insights, and mutual support.</a:t>
            </a:r>
          </a:p>
          <a:p>
            <a:pPr algn="just">
              <a:lnSpc>
                <a:spcPct val="100000"/>
              </a:lnSpc>
            </a:pPr>
            <a:r>
              <a:rPr lang="en-US" sz="1800" dirty="0"/>
              <a:t>The Entrepreneurs Interactive Club addresses these challenges by providing accessible funding avenues, fostering collaboration, and enhancing connectivity.</a:t>
            </a:r>
          </a:p>
          <a:p>
            <a:pPr algn="just">
              <a:lnSpc>
                <a:spcPct val="100000"/>
              </a:lnSpc>
            </a:pPr>
            <a:r>
              <a:rPr lang="en-US" sz="1800" dirty="0"/>
              <a:t>The club aims to create a multifaceted solution hub, enabling entrepreneurs to thrive in the dynamic entrepreneurial ecosystem.</a:t>
            </a:r>
            <a:endParaRPr lang="en-GB"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155" y="313055"/>
            <a:ext cx="10761980" cy="5288280"/>
          </a:xfrm>
        </p:spPr>
        <p:txBody>
          <a:bodyPr>
            <a:normAutofit/>
          </a:bodyPr>
          <a:lstStyle/>
          <a:p>
            <a:pPr marL="0" indent="0" algn="just">
              <a:lnSpc>
                <a:spcPct val="100000"/>
              </a:lnSpc>
              <a:buNone/>
            </a:pPr>
            <a:r>
              <a:rPr lang="en-IN" altLang="en-US" sz="1800" b="1" u="sng">
                <a:sym typeface="+mn-ea"/>
              </a:rPr>
              <a:t>Home module</a:t>
            </a:r>
          </a:p>
          <a:p>
            <a:pPr algn="just">
              <a:lnSpc>
                <a:spcPct val="100000"/>
              </a:lnSpc>
            </a:pPr>
            <a:r>
              <a:rPr lang="en-IN" altLang="en-US" sz="1800">
                <a:sym typeface="+mn-ea"/>
              </a:rPr>
              <a:t>T</a:t>
            </a:r>
            <a:r>
              <a:rPr lang="en-US" sz="1800">
                <a:sym typeface="+mn-ea"/>
              </a:rPr>
              <a:t>he Home Module provides users with a personalized dashboard that offers a snapshot of relevant information and activities. This may include a summary of recent notifications, account status, or key metrics related to the user's engagement with the platform.</a:t>
            </a:r>
          </a:p>
          <a:p>
            <a:pPr algn="just">
              <a:lnSpc>
                <a:spcPct val="100000"/>
              </a:lnSpc>
            </a:pPr>
            <a:r>
              <a:rPr lang="en-US" sz="1800">
                <a:sym typeface="+mn-ea"/>
              </a:rPr>
              <a:t>It serves as a central hub for navigation, offering quick access to various modules and features within the platform. Users can easily navigate to different sections, such as profiles, settings, or specific functional modules, directly from the Home Module.</a:t>
            </a:r>
          </a:p>
          <a:p>
            <a:pPr marL="0" indent="0" algn="just">
              <a:lnSpc>
                <a:spcPct val="100000"/>
              </a:lnSpc>
              <a:buNone/>
            </a:pPr>
            <a:endParaRPr lang="en-US" sz="1800">
              <a:sym typeface="+mn-ea"/>
            </a:endParaRPr>
          </a:p>
          <a:p>
            <a:pPr marL="0" indent="0" algn="just">
              <a:lnSpc>
                <a:spcPct val="100000"/>
              </a:lnSpc>
              <a:buNone/>
            </a:pPr>
            <a:r>
              <a:rPr lang="en-US" sz="1800" b="1" u="sng">
                <a:sym typeface="+mn-ea"/>
              </a:rPr>
              <a:t>Admin Module </a:t>
            </a:r>
            <a:endParaRPr lang="en-US" sz="1800" b="1" u="sng"/>
          </a:p>
          <a:p>
            <a:pPr marL="0" indent="0" algn="just">
              <a:lnSpc>
                <a:spcPct val="100000"/>
              </a:lnSpc>
              <a:buNone/>
            </a:pPr>
            <a:r>
              <a:rPr lang="en-US" sz="1800"/>
              <a:t>The Admin Module includes features for managing user accounts and permissions. Administrators can create, modify, or deactivate user accounts, assign roles, and control access levels. This functionality ensures proper security and compliance with organizational policies.</a:t>
            </a:r>
          </a:p>
          <a:p>
            <a:pPr marL="0" indent="0" algn="just">
              <a:lnSpc>
                <a:spcPct val="100000"/>
              </a:lnSpc>
              <a:buNone/>
            </a:pPr>
            <a:r>
              <a:rPr lang="en-US" sz="1800"/>
              <a:t>This module allows administrators to configure and customize various settings within the system. It may include options to modify system parameters, set up notifications, and adjust overall system behavior. System configuration tools help tailor the platform to meet specific organizational needs.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915" y="0"/>
            <a:ext cx="10515600" cy="1325563"/>
          </a:xfrm>
        </p:spPr>
        <p:txBody>
          <a:bodyPr/>
          <a:lstStyle/>
          <a:p>
            <a:r>
              <a:rPr lang="en-IN" altLang="en-US" sz="3600" b="1">
                <a:latin typeface="+mn-lt"/>
                <a:cs typeface="+mn-lt"/>
                <a:sym typeface="+mn-ea"/>
              </a:rPr>
              <a:t>Database Module</a:t>
            </a:r>
          </a:p>
        </p:txBody>
      </p:sp>
      <p:pic>
        <p:nvPicPr>
          <p:cNvPr id="1009343453" name="Picture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2915" y="958850"/>
            <a:ext cx="6386195" cy="4837430"/>
          </a:xfrm>
          <a:prstGeom prst="rect">
            <a:avLst/>
          </a:prstGeom>
        </p:spPr>
      </p:pic>
      <p:sp>
        <p:nvSpPr>
          <p:cNvPr id="4" name="Text Box 3"/>
          <p:cNvSpPr txBox="1"/>
          <p:nvPr/>
        </p:nvSpPr>
        <p:spPr>
          <a:xfrm>
            <a:off x="6974840" y="1084580"/>
            <a:ext cx="5066030" cy="7149465"/>
          </a:xfrm>
          <a:prstGeom prst="rect">
            <a:avLst/>
          </a:prstGeom>
          <a:noFill/>
        </p:spPr>
        <p:txBody>
          <a:bodyPr wrap="square" rtlCol="0">
            <a:noAutofit/>
          </a:bodyPr>
          <a:lstStyle/>
          <a:p>
            <a:pPr algn="just">
              <a:lnSpc>
                <a:spcPct val="100000"/>
              </a:lnSpc>
              <a:buFont typeface="Wingdings" panose="05000000000000000000" charset="0"/>
              <a:buChar char="§"/>
            </a:pPr>
            <a:r>
              <a:rPr lang="en-US" dirty="0">
                <a:cs typeface="+mn-lt"/>
                <a:sym typeface="+mn-ea"/>
              </a:rPr>
              <a:t>  The database consists of a table with six columns: id, name, email, password, code, and status.</a:t>
            </a:r>
          </a:p>
          <a:p>
            <a:pPr algn="just">
              <a:lnSpc>
                <a:spcPct val="100000"/>
              </a:lnSpc>
              <a:buFont typeface="Wingdings" panose="05000000000000000000" charset="0"/>
              <a:buChar char="§"/>
            </a:pPr>
            <a:endParaRPr lang="en-US" dirty="0">
              <a:cs typeface="+mn-lt"/>
              <a:sym typeface="+mn-ea"/>
            </a:endParaRPr>
          </a:p>
          <a:p>
            <a:pPr algn="just">
              <a:lnSpc>
                <a:spcPct val="100000"/>
              </a:lnSpc>
              <a:buFont typeface="Wingdings" panose="05000000000000000000" charset="0"/>
              <a:buChar char="§"/>
            </a:pPr>
            <a:r>
              <a:rPr lang="en-US" dirty="0">
                <a:cs typeface="+mn-lt"/>
                <a:sym typeface="+mn-ea"/>
              </a:rPr>
              <a:t>  Name and email columns are varchar with a maximum length of 255 characters, suitable for storing names and email addresses.</a:t>
            </a:r>
          </a:p>
          <a:p>
            <a:pPr algn="just">
              <a:lnSpc>
                <a:spcPct val="100000"/>
              </a:lnSpc>
              <a:buFont typeface="Wingdings" panose="05000000000000000000" charset="0"/>
              <a:buChar char="§"/>
            </a:pPr>
            <a:endParaRPr lang="en-US" dirty="0">
              <a:cs typeface="+mn-lt"/>
              <a:sym typeface="+mn-ea"/>
            </a:endParaRPr>
          </a:p>
          <a:p>
            <a:pPr algn="just">
              <a:lnSpc>
                <a:spcPct val="100000"/>
              </a:lnSpc>
              <a:buFont typeface="Wingdings" panose="05000000000000000000" charset="0"/>
              <a:buChar char="§"/>
            </a:pPr>
            <a:r>
              <a:rPr lang="en-US" dirty="0">
                <a:cs typeface="+mn-lt"/>
                <a:sym typeface="+mn-ea"/>
              </a:rPr>
              <a:t>  The password column, also varchar, has a maximum length of 255 characters, designed for secure storage of user passwords.</a:t>
            </a:r>
          </a:p>
          <a:p>
            <a:pPr algn="just">
              <a:lnSpc>
                <a:spcPct val="100000"/>
              </a:lnSpc>
              <a:buFont typeface="Wingdings" panose="05000000000000000000" charset="0"/>
              <a:buChar char="§"/>
            </a:pPr>
            <a:endParaRPr lang="en-US" dirty="0">
              <a:cs typeface="+mn-lt"/>
              <a:sym typeface="+mn-ea"/>
            </a:endParaRPr>
          </a:p>
          <a:p>
            <a:pPr algn="just">
              <a:lnSpc>
                <a:spcPct val="100000"/>
              </a:lnSpc>
              <a:buFont typeface="Wingdings" panose="05000000000000000000" charset="0"/>
              <a:buChar char="§"/>
            </a:pPr>
            <a:r>
              <a:rPr lang="en-US" dirty="0">
                <a:cs typeface="+mn-lt"/>
                <a:sym typeface="+mn-ea"/>
              </a:rPr>
              <a:t>  The code column is specified as a medium integer with a length of 50, likely used for storing activation codes or similar numerical values.</a:t>
            </a:r>
            <a:endParaRPr lang="en-US" dirty="0">
              <a:cs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380" y="0"/>
            <a:ext cx="10515600" cy="1325563"/>
          </a:xfrm>
        </p:spPr>
        <p:txBody>
          <a:bodyPr/>
          <a:lstStyle/>
          <a:p>
            <a:r>
              <a:rPr lang="en-IN" altLang="en-US" sz="3600" b="1">
                <a:latin typeface="+mn-lt"/>
                <a:cs typeface="+mn-lt"/>
                <a:sym typeface="+mn-ea"/>
              </a:rPr>
              <a:t>Login Module</a:t>
            </a:r>
            <a:endParaRPr lang="en-US" sz="3600" b="1">
              <a:latin typeface="+mn-lt"/>
              <a:cs typeface="+mn-lt"/>
            </a:endParaRPr>
          </a:p>
        </p:txBody>
      </p:sp>
      <p:sp>
        <p:nvSpPr>
          <p:cNvPr id="4" name="Text Box 3"/>
          <p:cNvSpPr txBox="1"/>
          <p:nvPr/>
        </p:nvSpPr>
        <p:spPr>
          <a:xfrm>
            <a:off x="6308725" y="1325880"/>
            <a:ext cx="5347970" cy="3692525"/>
          </a:xfrm>
          <a:prstGeom prst="rect">
            <a:avLst/>
          </a:prstGeom>
          <a:noFill/>
        </p:spPr>
        <p:txBody>
          <a:bodyPr wrap="square" rtlCol="0">
            <a:spAutoFit/>
          </a:bodyPr>
          <a:lstStyle/>
          <a:p>
            <a:pPr marL="285750" indent="-285750" algn="just">
              <a:lnSpc>
                <a:spcPct val="100000"/>
              </a:lnSpc>
              <a:buFont typeface="Wingdings" panose="05000000000000000000" charset="0"/>
              <a:buChar char="§"/>
            </a:pPr>
            <a:r>
              <a:rPr lang="en-US">
                <a:cs typeface="+mn-lt"/>
                <a:sym typeface="+mn-ea"/>
              </a:rPr>
              <a:t>This </a:t>
            </a:r>
            <a:r>
              <a:rPr lang="en-IN" altLang="en-US">
                <a:cs typeface="+mn-lt"/>
                <a:sym typeface="+mn-ea"/>
              </a:rPr>
              <a:t>module</a:t>
            </a:r>
            <a:r>
              <a:rPr lang="en-US">
                <a:cs typeface="+mn-lt"/>
                <a:sym typeface="+mn-ea"/>
              </a:rPr>
              <a:t> defines a user login form with </a:t>
            </a:r>
            <a:r>
              <a:rPr lang="en-IN" altLang="en-US">
                <a:cs typeface="+mn-lt"/>
                <a:sym typeface="+mn-ea"/>
              </a:rPr>
              <a:t>effective</a:t>
            </a:r>
            <a:r>
              <a:rPr lang="en-US">
                <a:cs typeface="+mn-lt"/>
                <a:sym typeface="+mn-ea"/>
              </a:rPr>
              <a:t> styling. It includes a title, "NEXUS," a subtitle, "INNOVATE . CONNECT. THRIVE," and a form for users to input their email and password. </a:t>
            </a:r>
            <a:endParaRPr lang="en-US">
              <a:cs typeface="+mn-lt"/>
            </a:endParaRPr>
          </a:p>
          <a:p>
            <a:pPr marL="285750" indent="-285750" algn="just">
              <a:lnSpc>
                <a:spcPct val="100000"/>
              </a:lnSpc>
              <a:buFont typeface="Wingdings" panose="05000000000000000000" charset="0"/>
              <a:buChar char="§"/>
            </a:pPr>
            <a:r>
              <a:rPr lang="en-US">
                <a:cs typeface="+mn-lt"/>
                <a:sym typeface="+mn-ea"/>
              </a:rPr>
              <a:t>The form is connected to the server-side logic through the action attribute, pointing to "login-user.php," where the authentication process is handled. </a:t>
            </a:r>
            <a:endParaRPr lang="en-US">
              <a:cs typeface="+mn-lt"/>
            </a:endParaRPr>
          </a:p>
          <a:p>
            <a:pPr marL="285750" indent="-285750" algn="just">
              <a:lnSpc>
                <a:spcPct val="100000"/>
              </a:lnSpc>
              <a:buFont typeface="Wingdings" panose="05000000000000000000" charset="0"/>
              <a:buChar char="§"/>
            </a:pPr>
            <a:r>
              <a:rPr lang="en-US">
                <a:cs typeface="+mn-lt"/>
                <a:sym typeface="+mn-ea"/>
              </a:rPr>
              <a:t>The form fields include email and password inputs, and any errors during login attempts are displayed in a red alert box.</a:t>
            </a:r>
            <a:endParaRPr lang="en-US">
              <a:cs typeface="+mn-lt"/>
            </a:endParaRPr>
          </a:p>
          <a:p>
            <a:pPr marL="285750" indent="-285750" algn="just">
              <a:lnSpc>
                <a:spcPct val="100000"/>
              </a:lnSpc>
              <a:buFont typeface="Wingdings" panose="05000000000000000000" charset="0"/>
              <a:buChar char="§"/>
            </a:pPr>
            <a:r>
              <a:rPr lang="en-US">
                <a:cs typeface="+mn-lt"/>
                <a:sym typeface="+mn-ea"/>
              </a:rPr>
              <a:t> The form also includes a "Forgot password?" link that directs users to a password recovery page. </a:t>
            </a:r>
            <a:endParaRPr lang="en-US">
              <a:cs typeface="+mn-lt"/>
            </a:endParaRPr>
          </a:p>
        </p:txBody>
      </p:sp>
      <p:pic>
        <p:nvPicPr>
          <p:cNvPr id="6" name="image23.png" descr="Entrepreneur Club - Login - Google Chrome"/>
          <p:cNvPicPr>
            <a:picLocks noChangeAspect="1"/>
          </p:cNvPicPr>
          <p:nvPr/>
        </p:nvPicPr>
        <p:blipFill>
          <a:blip r:embed="rId2" cstate="print"/>
          <a:stretch>
            <a:fillRect/>
          </a:stretch>
        </p:blipFill>
        <p:spPr>
          <a:xfrm>
            <a:off x="275969" y="1566703"/>
            <a:ext cx="5990211" cy="321087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30" y="126365"/>
            <a:ext cx="10515600" cy="1325563"/>
          </a:xfrm>
        </p:spPr>
        <p:txBody>
          <a:bodyPr/>
          <a:lstStyle/>
          <a:p>
            <a:r>
              <a:rPr lang="en-US" sz="3600" b="1" dirty="0">
                <a:latin typeface="+mn-lt"/>
                <a:cs typeface="+mn-lt"/>
              </a:rPr>
              <a:t>Home Page Module</a:t>
            </a:r>
          </a:p>
        </p:txBody>
      </p:sp>
      <p:pic>
        <p:nvPicPr>
          <p:cNvPr id="4" name="Content Placeholder 3"/>
          <p:cNvPicPr>
            <a:picLocks noGrp="1" noChangeAspect="1"/>
          </p:cNvPicPr>
          <p:nvPr>
            <p:ph idx="1"/>
          </p:nvPr>
        </p:nvPicPr>
        <p:blipFill>
          <a:blip r:embed="rId2"/>
          <a:stretch>
            <a:fillRect/>
          </a:stretch>
        </p:blipFill>
        <p:spPr>
          <a:xfrm>
            <a:off x="1337310" y="1314450"/>
            <a:ext cx="8545830" cy="41681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143510"/>
            <a:ext cx="10652125" cy="1325880"/>
          </a:xfrm>
        </p:spPr>
        <p:txBody>
          <a:bodyPr/>
          <a:lstStyle/>
          <a:p>
            <a:r>
              <a:rPr lang="en-IN" altLang="en-US" sz="3600" b="1" dirty="0">
                <a:latin typeface="+mn-lt"/>
                <a:cs typeface="+mn-lt"/>
                <a:sym typeface="+mn-ea"/>
              </a:rPr>
              <a:t>Home Page</a:t>
            </a:r>
          </a:p>
        </p:txBody>
      </p:sp>
      <p:sp>
        <p:nvSpPr>
          <p:cNvPr id="3" name="Content Placeholder 2"/>
          <p:cNvSpPr>
            <a:spLocks noGrp="1"/>
          </p:cNvSpPr>
          <p:nvPr>
            <p:ph idx="1"/>
          </p:nvPr>
        </p:nvSpPr>
        <p:spPr>
          <a:xfrm>
            <a:off x="750570" y="1469390"/>
            <a:ext cx="10515600" cy="4351338"/>
          </a:xfrm>
        </p:spPr>
        <p:txBody>
          <a:bodyPr>
            <a:normAutofit/>
          </a:bodyPr>
          <a:lstStyle/>
          <a:p>
            <a:pPr marL="0" indent="0">
              <a:lnSpc>
                <a:spcPct val="100000"/>
              </a:lnSpc>
              <a:buNone/>
            </a:pPr>
            <a:r>
              <a:rPr lang="en-US" sz="1800" dirty="0">
                <a:cs typeface="+mn-lt"/>
                <a:sym typeface="+mn-ea"/>
              </a:rPr>
              <a:t>The home page includes:</a:t>
            </a:r>
          </a:p>
          <a:p>
            <a:pPr marL="0" indent="0">
              <a:lnSpc>
                <a:spcPct val="100000"/>
              </a:lnSpc>
              <a:buNone/>
            </a:pPr>
            <a:r>
              <a:rPr lang="en-US" sz="1800" dirty="0">
                <a:cs typeface="+mn-lt"/>
                <a:sym typeface="+mn-ea"/>
              </a:rPr>
              <a:t>1. Profile Details: Users can input extensive professional information, enhancing clarity on each member's skills and interests.</a:t>
            </a:r>
          </a:p>
          <a:p>
            <a:pPr marL="0" indent="0">
              <a:lnSpc>
                <a:spcPct val="100000"/>
              </a:lnSpc>
              <a:buNone/>
            </a:pPr>
            <a:r>
              <a:rPr lang="en-US" sz="1800" dirty="0">
                <a:cs typeface="+mn-lt"/>
                <a:sym typeface="+mn-ea"/>
              </a:rPr>
              <a:t>2. Posting: Encourages members to share updates, insights, or project details. Consider organizing posts into categories for improved structure.</a:t>
            </a:r>
          </a:p>
          <a:p>
            <a:pPr marL="0" indent="0">
              <a:lnSpc>
                <a:spcPct val="100000"/>
              </a:lnSpc>
              <a:buNone/>
            </a:pPr>
            <a:r>
              <a:rPr lang="en-US" sz="1800" dirty="0">
                <a:cs typeface="+mn-lt"/>
                <a:sym typeface="+mn-ea"/>
              </a:rPr>
              <a:t>3. Liking and Commenting: Features designed to cultivate a sense of community. Ensure user-friendly interactions that promote positivity.</a:t>
            </a:r>
          </a:p>
          <a:p>
            <a:pPr marL="0" indent="0">
              <a:lnSpc>
                <a:spcPct val="100000"/>
              </a:lnSpc>
              <a:buNone/>
            </a:pPr>
            <a:r>
              <a:rPr lang="en-US" sz="1800" dirty="0">
                <a:cs typeface="+mn-lt"/>
                <a:sym typeface="+mn-ea"/>
              </a:rPr>
              <a:t>4. Chatting: Private messaging or group chat features facilitate direct communication, fostering meaningful connections among members.</a:t>
            </a:r>
            <a:endParaRPr lang="en-US" sz="1800" dirty="0">
              <a:cs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latin typeface="Calibri (Body)" charset="0"/>
                <a:cs typeface="Calibri (Body)" charset="0"/>
                <a:sym typeface="+mn-ea"/>
              </a:rPr>
              <a:t>Investment Module</a:t>
            </a:r>
          </a:p>
        </p:txBody>
      </p:sp>
      <p:sp>
        <p:nvSpPr>
          <p:cNvPr id="3" name="Content Placeholder 2"/>
          <p:cNvSpPr>
            <a:spLocks noGrp="1"/>
          </p:cNvSpPr>
          <p:nvPr>
            <p:ph idx="1"/>
          </p:nvPr>
        </p:nvSpPr>
        <p:spPr>
          <a:xfrm>
            <a:off x="3293110" y="1250315"/>
            <a:ext cx="8060690" cy="4926965"/>
          </a:xfrm>
        </p:spPr>
        <p:txBody>
          <a:bodyPr>
            <a:normAutofit/>
          </a:bodyPr>
          <a:lstStyle/>
          <a:p>
            <a:pPr marL="0" indent="0">
              <a:buNone/>
            </a:pPr>
            <a:r>
              <a:rPr lang="en-US"/>
              <a:t>                                                         </a:t>
            </a:r>
          </a:p>
        </p:txBody>
      </p:sp>
      <p:pic>
        <p:nvPicPr>
          <p:cNvPr id="7" name="Content Placeholder 6"/>
          <p:cNvPicPr>
            <a:picLocks noGrp="1" noChangeAspect="1"/>
          </p:cNvPicPr>
          <p:nvPr/>
        </p:nvPicPr>
        <p:blipFill>
          <a:blip r:embed="rId2"/>
          <a:stretch>
            <a:fillRect/>
          </a:stretch>
        </p:blipFill>
        <p:spPr>
          <a:xfrm>
            <a:off x="5834380" y="1250950"/>
            <a:ext cx="5763895" cy="4356100"/>
          </a:xfrm>
          <a:prstGeom prst="rect">
            <a:avLst/>
          </a:prstGeom>
        </p:spPr>
      </p:pic>
      <p:sp>
        <p:nvSpPr>
          <p:cNvPr id="4" name="Text Box 3"/>
          <p:cNvSpPr txBox="1"/>
          <p:nvPr/>
        </p:nvSpPr>
        <p:spPr>
          <a:xfrm>
            <a:off x="838200" y="1517015"/>
            <a:ext cx="4660265" cy="3824605"/>
          </a:xfrm>
          <a:prstGeom prst="rect">
            <a:avLst/>
          </a:prstGeom>
          <a:noFill/>
        </p:spPr>
        <p:txBody>
          <a:bodyPr wrap="square" rtlCol="0">
            <a:noAutofit/>
          </a:bodyPr>
          <a:lstStyle/>
          <a:p>
            <a:pPr algn="just">
              <a:lnSpc>
                <a:spcPct val="100000"/>
              </a:lnSpc>
            </a:pPr>
            <a:r>
              <a:rPr lang="en-IN" altLang="en-US">
                <a:cs typeface="+mn-lt"/>
                <a:sym typeface="+mn-ea"/>
              </a:rPr>
              <a:t>The Investor’s should fill in the form with the details like Amount, Type etc.</a:t>
            </a:r>
            <a:endParaRPr lang="en-IN" altLang="en-US">
              <a:cs typeface="+mn-lt"/>
            </a:endParaRPr>
          </a:p>
          <a:p>
            <a:pPr algn="just">
              <a:lnSpc>
                <a:spcPct val="100000"/>
              </a:lnSpc>
            </a:pPr>
            <a:endParaRPr lang="en-IN" altLang="en-US">
              <a:cs typeface="+mn-lt"/>
            </a:endParaRPr>
          </a:p>
          <a:p>
            <a:pPr algn="just">
              <a:lnSpc>
                <a:spcPct val="100000"/>
              </a:lnSpc>
            </a:pPr>
            <a:r>
              <a:rPr lang="en-IN" altLang="en-US">
                <a:cs typeface="+mn-lt"/>
                <a:sym typeface="+mn-ea"/>
              </a:rPr>
              <a:t>The password should have minimum 1 caps, 1 small letter, 1 digit, 1 symbol and it will be stored in the database in hashed format for security reasons.</a:t>
            </a:r>
            <a:endParaRPr lang="en-IN" altLang="en-US">
              <a:cs typeface="+mn-lt"/>
            </a:endParaRPr>
          </a:p>
          <a:p>
            <a:pPr algn="just">
              <a:lnSpc>
                <a:spcPct val="100000"/>
              </a:lnSpc>
            </a:pPr>
            <a:endParaRPr lang="en-IN" altLang="en-US">
              <a:cs typeface="+mn-lt"/>
            </a:endParaRPr>
          </a:p>
          <a:p>
            <a:pPr algn="just">
              <a:lnSpc>
                <a:spcPct val="100000"/>
              </a:lnSpc>
            </a:pPr>
            <a:r>
              <a:rPr lang="en-IN" altLang="en-US">
                <a:cs typeface="+mn-lt"/>
                <a:sym typeface="+mn-ea"/>
              </a:rPr>
              <a:t>The investment announcement will be available in the funding section for all entreprenuer’s to view and apply</a:t>
            </a:r>
            <a:endParaRPr lang="en-IN" altLang="en-US">
              <a:cs typeface="+mn-lt"/>
            </a:endParaRPr>
          </a:p>
          <a:p>
            <a:pPr algn="just">
              <a:lnSpc>
                <a:spcPct val="100000"/>
              </a:lnSpc>
            </a:pPr>
            <a:endParaRPr lang="en-US">
              <a:cs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450" y="1691005"/>
            <a:ext cx="10070465" cy="34016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80" y="0"/>
            <a:ext cx="10515600" cy="1325563"/>
          </a:xfrm>
        </p:spPr>
        <p:txBody>
          <a:bodyPr/>
          <a:lstStyle/>
          <a:p>
            <a:r>
              <a:rPr lang="en-GB" b="1" dirty="0"/>
              <a:t>Outcomes / Results Obtained</a:t>
            </a:r>
          </a:p>
        </p:txBody>
      </p:sp>
      <p:sp>
        <p:nvSpPr>
          <p:cNvPr id="3" name="Content Placeholder 2"/>
          <p:cNvSpPr>
            <a:spLocks noGrp="1"/>
          </p:cNvSpPr>
          <p:nvPr>
            <p:ph idx="1"/>
          </p:nvPr>
        </p:nvSpPr>
        <p:spPr>
          <a:xfrm>
            <a:off x="684530" y="1092835"/>
            <a:ext cx="10515600" cy="4351338"/>
          </a:xfrm>
        </p:spPr>
        <p:txBody>
          <a:bodyPr>
            <a:noAutofit/>
          </a:bodyPr>
          <a:lstStyle/>
          <a:p>
            <a:pPr marL="0" indent="0">
              <a:lnSpc>
                <a:spcPct val="150000"/>
              </a:lnSpc>
              <a:buNone/>
            </a:pPr>
            <a:r>
              <a:rPr lang="en-GB" sz="1800" dirty="0">
                <a:cs typeface="+mn-lt"/>
              </a:rPr>
              <a:t>This entrepreneurial platform offers valuable outcomes for its members:</a:t>
            </a:r>
          </a:p>
          <a:p>
            <a:pPr marL="0" indent="0">
              <a:lnSpc>
                <a:spcPct val="150000"/>
              </a:lnSpc>
              <a:buNone/>
            </a:pPr>
            <a:r>
              <a:rPr lang="en-GB" sz="1800" dirty="0">
                <a:cs typeface="+mn-lt"/>
              </a:rPr>
              <a:t>1)Expanded Professional Network: Entrepreneurs can seamlessly connect with like-minded individuals, potential</a:t>
            </a:r>
            <a:r>
              <a:rPr lang="en-US" altLang="en-GB" sz="1800" dirty="0">
                <a:cs typeface="+mn-lt"/>
              </a:rPr>
              <a:t> </a:t>
            </a:r>
            <a:r>
              <a:rPr lang="en-GB" sz="1800" dirty="0">
                <a:cs typeface="+mn-lt"/>
              </a:rPr>
              <a:t>collaborators, or investors, thereby expanding their professional network and fostering mutually beneficial relationships.</a:t>
            </a:r>
          </a:p>
          <a:p>
            <a:pPr marL="0" indent="0" algn="just">
              <a:lnSpc>
                <a:spcPct val="150000"/>
              </a:lnSpc>
              <a:buNone/>
            </a:pPr>
            <a:r>
              <a:rPr lang="en-GB" sz="1800" dirty="0">
                <a:cs typeface="+mn-lt"/>
              </a:rPr>
              <a:t>2)Collaboration and Partnership Opportunities: Members have the opportunity to discover collaboration prospects, joint</a:t>
            </a:r>
          </a:p>
          <a:p>
            <a:pPr marL="0" indent="0" algn="just">
              <a:lnSpc>
                <a:spcPct val="150000"/>
              </a:lnSpc>
              <a:buNone/>
            </a:pPr>
            <a:r>
              <a:rPr lang="en-GB" sz="1800" dirty="0">
                <a:cs typeface="+mn-lt"/>
              </a:rPr>
              <a:t>ventures, or partnerships within the club, creating a conducive environment for entrepreneurial synergy.</a:t>
            </a:r>
          </a:p>
          <a:p>
            <a:pPr marL="0" indent="0" algn="just">
              <a:lnSpc>
                <a:spcPct val="150000"/>
              </a:lnSpc>
              <a:buNone/>
            </a:pPr>
            <a:r>
              <a:rPr lang="en-GB" sz="1800" dirty="0">
                <a:cs typeface="+mn-lt"/>
              </a:rPr>
              <a:t>3)Continuous Improvement Through Member Feedback: The club undergoes continuous improvement, evolving </a:t>
            </a:r>
            <a:r>
              <a:rPr lang="en-GB" sz="1800" dirty="0" err="1">
                <a:cs typeface="+mn-lt"/>
              </a:rPr>
              <a:t>basedon</a:t>
            </a:r>
            <a:r>
              <a:rPr lang="en-GB" sz="1800" dirty="0">
                <a:cs typeface="+mn-lt"/>
              </a:rPr>
              <a:t> member feedback, ensuring that it remains relevant, dynamic, and consistently valuable to its entrepreneurial</a:t>
            </a:r>
            <a:r>
              <a:rPr lang="en-US" altLang="en-GB" sz="1800" dirty="0">
                <a:cs typeface="+mn-lt"/>
              </a:rPr>
              <a:t>  </a:t>
            </a:r>
            <a:r>
              <a:rPr lang="en-GB" sz="1800" dirty="0">
                <a:cs typeface="+mn-lt"/>
              </a:rPr>
              <a:t>community</a:t>
            </a:r>
            <a:r>
              <a:rPr lang="en-GB" sz="1600" dirty="0">
                <a:cs typeface="+mn-lt"/>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24510" y="495935"/>
            <a:ext cx="11142980" cy="5073015"/>
          </a:xfrm>
          <a:prstGeom prst="rect">
            <a:avLst/>
          </a:prstGeom>
          <a:noFill/>
        </p:spPr>
        <p:txBody>
          <a:bodyPr wrap="square" rtlCol="0" anchor="t">
            <a:noAutofit/>
          </a:bodyPr>
          <a:lstStyle/>
          <a:p>
            <a:pPr algn="just">
              <a:lnSpc>
                <a:spcPct val="150000"/>
              </a:lnSpc>
            </a:pPr>
            <a:r>
              <a:rPr lang="en-US"/>
              <a:t>4</a:t>
            </a:r>
            <a:r>
              <a:rPr lang="en-US">
                <a:cs typeface="+mn-lt"/>
              </a:rPr>
              <a:t>)Dedicated Investment and Funding Platform: The platform serves as a dedicated space where members can explore</a:t>
            </a:r>
          </a:p>
          <a:p>
            <a:pPr algn="just">
              <a:lnSpc>
                <a:spcPct val="150000"/>
              </a:lnSpc>
            </a:pPr>
            <a:r>
              <a:rPr lang="en-US">
                <a:cs typeface="+mn-lt"/>
              </a:rPr>
              <a:t>investment opportunities, pitch ideas, and connect with potential investors or funding sources, fostering an ecosystem for financial growth.</a:t>
            </a:r>
          </a:p>
          <a:p>
            <a:pPr algn="just">
              <a:lnSpc>
                <a:spcPct val="150000"/>
              </a:lnSpc>
            </a:pPr>
            <a:endParaRPr lang="en-US">
              <a:cs typeface="+mn-lt"/>
            </a:endParaRPr>
          </a:p>
          <a:p>
            <a:pPr algn="just">
              <a:lnSpc>
                <a:spcPct val="150000"/>
              </a:lnSpc>
            </a:pPr>
            <a:r>
              <a:rPr lang="en-US">
                <a:cs typeface="+mn-lt"/>
              </a:rPr>
              <a:t> 5)Informed Decision-Making for Investors: Investors benefit from recommendations based on projected revenue,</a:t>
            </a:r>
          </a:p>
          <a:p>
            <a:pPr algn="just">
              <a:lnSpc>
                <a:spcPct val="150000"/>
              </a:lnSpc>
            </a:pPr>
            <a:r>
              <a:rPr lang="en-US">
                <a:cs typeface="+mn-lt"/>
              </a:rPr>
              <a:t>enabling them to make informed decisions. This feature enhances the platform's value by providing data-driven insights to investors, contributing to more strategic investment choices.</a:t>
            </a:r>
          </a:p>
          <a:p>
            <a:pPr algn="just">
              <a:lnSpc>
                <a:spcPct val="150000"/>
              </a:lnSpc>
            </a:pPr>
            <a:endParaRPr lang="en-US">
              <a:cs typeface="+mn-lt"/>
            </a:endParaRPr>
          </a:p>
          <a:p>
            <a:pPr algn="just">
              <a:lnSpc>
                <a:spcPct val="150000"/>
              </a:lnSpc>
            </a:pPr>
            <a:r>
              <a:rPr lang="en-US">
                <a:cs typeface="+mn-lt"/>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95" y="0"/>
            <a:ext cx="10515600" cy="1325563"/>
          </a:xfrm>
        </p:spPr>
        <p:txBody>
          <a:bodyPr/>
          <a:lstStyle/>
          <a:p>
            <a:r>
              <a:rPr lang="en-IN" altLang="en-US" sz="3600" b="1">
                <a:latin typeface="+mn-lt"/>
                <a:cs typeface="+mn-lt"/>
                <a:sym typeface="+mn-ea"/>
              </a:rPr>
              <a:t>Registration </a:t>
            </a:r>
            <a:endParaRPr lang="en-US" sz="3600" b="1">
              <a:latin typeface="+mn-lt"/>
              <a:cs typeface="+mn-lt"/>
            </a:endParaRPr>
          </a:p>
        </p:txBody>
      </p:sp>
      <p:sp>
        <p:nvSpPr>
          <p:cNvPr id="5" name="Content Placeholder 4"/>
          <p:cNvSpPr>
            <a:spLocks noGrp="1"/>
          </p:cNvSpPr>
          <p:nvPr>
            <p:ph sz="half" idx="2"/>
          </p:nvPr>
        </p:nvSpPr>
        <p:spPr>
          <a:xfrm>
            <a:off x="6410960" y="1039495"/>
            <a:ext cx="5625465" cy="4629150"/>
          </a:xfrm>
        </p:spPr>
        <p:txBody>
          <a:bodyPr>
            <a:noAutofit/>
          </a:bodyPr>
          <a:lstStyle/>
          <a:p>
            <a:pPr>
              <a:lnSpc>
                <a:spcPct val="100000"/>
              </a:lnSpc>
              <a:buFont typeface="Wingdings" panose="05000000000000000000" charset="0"/>
              <a:buChar char="§"/>
            </a:pPr>
            <a:r>
              <a:rPr lang="en-US" sz="1800" dirty="0">
                <a:latin typeface="Calibri" panose="020F0502020204030204" charset="0"/>
                <a:cs typeface="Calibri" panose="020F0502020204030204" charset="0"/>
              </a:rPr>
              <a:t>This</a:t>
            </a:r>
            <a:r>
              <a:rPr lang="en-IN" altLang="en-US" sz="1800" dirty="0">
                <a:latin typeface="Calibri" panose="020F0502020204030204" charset="0"/>
                <a:cs typeface="Calibri" panose="020F0502020204030204" charset="0"/>
              </a:rPr>
              <a:t> is a</a:t>
            </a:r>
            <a:r>
              <a:rPr lang="en-US" sz="1800" dirty="0">
                <a:latin typeface="Calibri" panose="020F0502020204030204" charset="0"/>
                <a:cs typeface="Calibri" panose="020F0502020204030204" charset="0"/>
              </a:rPr>
              <a:t> registration form with Bootstrap styling. The form includes fields for the user to input their full name, email address, password, and confirm password.</a:t>
            </a:r>
            <a:r>
              <a:rPr lang="en-IN" altLang="en-US" sz="1800" dirty="0">
                <a:latin typeface="Calibri" panose="020F0502020204030204" charset="0"/>
                <a:cs typeface="Calibri" panose="020F0502020204030204" charset="0"/>
              </a:rPr>
              <a:t> </a:t>
            </a:r>
          </a:p>
          <a:p>
            <a:pPr>
              <a:lnSpc>
                <a:spcPct val="100000"/>
              </a:lnSpc>
              <a:buFont typeface="Wingdings" panose="05000000000000000000" charset="0"/>
              <a:buChar char="§"/>
            </a:pPr>
            <a:r>
              <a:rPr lang="en-US" sz="1800" dirty="0">
                <a:latin typeface="Calibri" panose="020F0502020204030204" charset="0"/>
                <a:cs typeface="Calibri" panose="020F0502020204030204" charset="0"/>
              </a:rPr>
              <a:t>The form includes a dynamic section to display error messages. If there is exactly one error, it will be shown as a single alert.</a:t>
            </a:r>
          </a:p>
          <a:p>
            <a:pPr>
              <a:lnSpc>
                <a:spcPct val="100000"/>
              </a:lnSpc>
              <a:buFont typeface="Wingdings" panose="05000000000000000000" charset="0"/>
              <a:buChar char="§"/>
            </a:pPr>
            <a:r>
              <a:rPr lang="en-US" sz="1800" dirty="0">
                <a:latin typeface="Calibri" panose="020F0502020204030204" charset="0"/>
                <a:cs typeface="Calibri" panose="020F0502020204030204" charset="0"/>
              </a:rPr>
              <a:t>If there are multiple errors, they will be displayed as an unordered list for better readability.</a:t>
            </a:r>
            <a:r>
              <a:rPr lang="en-IN" altLang="en-US" sz="1800" dirty="0">
                <a:latin typeface="Calibri" panose="020F0502020204030204" charset="0"/>
                <a:cs typeface="Calibri" panose="020F0502020204030204" charset="0"/>
              </a:rPr>
              <a:t> </a:t>
            </a:r>
          </a:p>
          <a:p>
            <a:pPr>
              <a:lnSpc>
                <a:spcPct val="100000"/>
              </a:lnSpc>
              <a:buFont typeface="Wingdings" panose="05000000000000000000" charset="0"/>
              <a:buChar char="§"/>
            </a:pPr>
            <a:r>
              <a:rPr lang="en-IN" altLang="en-US" sz="1800" dirty="0">
                <a:latin typeface="Calibri" panose="020F0502020204030204" charset="0"/>
                <a:cs typeface="Calibri" panose="020F0502020204030204" charset="0"/>
              </a:rPr>
              <a:t>Overall, it establishes the structure of a user-friendly registration interface with input validation and error handling. </a:t>
            </a:r>
          </a:p>
        </p:txBody>
      </p:sp>
      <p:pic>
        <p:nvPicPr>
          <p:cNvPr id="6" name="image23.png" descr="Entrepreneur Club - Login - Google Chrome"/>
          <p:cNvPicPr>
            <a:picLocks noChangeAspect="1"/>
          </p:cNvPicPr>
          <p:nvPr/>
        </p:nvPicPr>
        <p:blipFill>
          <a:blip r:embed="rId2" cstate="print"/>
          <a:stretch>
            <a:fillRect/>
          </a:stretch>
        </p:blipFill>
        <p:spPr>
          <a:xfrm>
            <a:off x="155574" y="1493203"/>
            <a:ext cx="5971257" cy="32007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68230" cy="1162685"/>
          </a:xfrm>
        </p:spPr>
        <p:txBody>
          <a:bodyPr/>
          <a:lstStyle/>
          <a:p>
            <a:r>
              <a:rPr lang="en-GB" b="1" dirty="0"/>
              <a:t>Literature Review</a:t>
            </a:r>
          </a:p>
        </p:txBody>
      </p:sp>
      <p:sp>
        <p:nvSpPr>
          <p:cNvPr id="3" name="Content Placeholder 2"/>
          <p:cNvSpPr>
            <a:spLocks noGrp="1"/>
          </p:cNvSpPr>
          <p:nvPr>
            <p:ph idx="1"/>
          </p:nvPr>
        </p:nvSpPr>
        <p:spPr>
          <a:xfrm>
            <a:off x="838200" y="1450340"/>
            <a:ext cx="10515600" cy="4351338"/>
          </a:xfrm>
        </p:spPr>
        <p:txBody>
          <a:bodyPr>
            <a:noAutofit/>
          </a:bodyPr>
          <a:lstStyle/>
          <a:p>
            <a:pPr marL="0" indent="0" algn="just">
              <a:lnSpc>
                <a:spcPct val="100000"/>
              </a:lnSpc>
              <a:buNone/>
            </a:pPr>
            <a:r>
              <a:rPr lang="en-US" sz="1800" b="1" dirty="0"/>
              <a:t>[1]Social Media Analysis with Machine Learning </a:t>
            </a:r>
          </a:p>
          <a:p>
            <a:pPr algn="just">
              <a:lnSpc>
                <a:spcPct val="100000"/>
              </a:lnSpc>
            </a:pPr>
            <a:r>
              <a:rPr lang="en-US" sz="1800" dirty="0"/>
              <a:t>Authors: A. M. </a:t>
            </a:r>
            <a:r>
              <a:rPr lang="en-US" sz="1800" dirty="0" err="1"/>
              <a:t>Khasanova</a:t>
            </a:r>
            <a:r>
              <a:rPr lang="en-US" sz="1800" dirty="0"/>
              <a:t> and M. O. Pasechnik</a:t>
            </a:r>
          </a:p>
          <a:p>
            <a:pPr algn="just">
              <a:lnSpc>
                <a:spcPct val="100000"/>
              </a:lnSpc>
            </a:pPr>
            <a:r>
              <a:rPr lang="en-US" sz="1800" dirty="0"/>
              <a:t>Published in: 2021 IEEE Conference of Russian Young Researchers in Electrical and Electronic Engineering (</a:t>
            </a:r>
            <a:r>
              <a:rPr lang="en-US" sz="1800" dirty="0" err="1"/>
              <a:t>ElConRus</a:t>
            </a:r>
            <a:r>
              <a:rPr lang="en-US" sz="1800" dirty="0"/>
              <a:t>), St. Petersburg, Moscow, Russia</a:t>
            </a:r>
          </a:p>
          <a:p>
            <a:pPr algn="just">
              <a:lnSpc>
                <a:spcPct val="100000"/>
              </a:lnSpc>
            </a:pPr>
            <a:r>
              <a:rPr lang="en-US" sz="1800" dirty="0"/>
              <a:t>Merits:</a:t>
            </a:r>
          </a:p>
          <a:p>
            <a:pPr marL="0" indent="0" algn="just">
              <a:lnSpc>
                <a:spcPct val="100000"/>
              </a:lnSpc>
              <a:buNone/>
            </a:pPr>
            <a:r>
              <a:rPr lang="en-US" sz="1800" dirty="0"/>
              <a:t>This paper delves into social media analysis using machine learning techniques. The study holds promise in advancing our understanding of the applications and implications of machine learning in the context of social media. It contributes to the evolving field by exploring the intersection of social media and advanced analytics.</a:t>
            </a:r>
          </a:p>
          <a:p>
            <a:pPr algn="just">
              <a:lnSpc>
                <a:spcPct val="100000"/>
              </a:lnSpc>
            </a:pPr>
            <a:r>
              <a:rPr lang="en-US" sz="1800" dirty="0"/>
              <a:t>Challenges:</a:t>
            </a:r>
          </a:p>
          <a:p>
            <a:pPr marL="0" indent="0" algn="just">
              <a:lnSpc>
                <a:spcPct val="100000"/>
              </a:lnSpc>
              <a:buNone/>
            </a:pPr>
            <a:r>
              <a:rPr lang="en-US" sz="1800" dirty="0"/>
              <a:t>While the paper showcases merits, challenges may include the need for a more detailed exploration of specific machine learning methodologies employed. Providing insights into the practical implications of the findings and potential real-world applications would enhance the paper's value.</a:t>
            </a:r>
          </a:p>
          <a:p>
            <a:pPr marL="0" indent="0" algn="just">
              <a:buNone/>
            </a:pPr>
            <a:endParaRPr lang="en-US" sz="1800" dirty="0"/>
          </a:p>
          <a:p>
            <a:pPr marL="0" indent="0" algn="just">
              <a:buNone/>
            </a:pPr>
            <a:endParaRPr lang="en-US" sz="17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latin typeface="+mn-lt"/>
                <a:cs typeface="+mn-lt"/>
                <a:sym typeface="+mn-ea"/>
              </a:rPr>
              <a:t>Home Page</a:t>
            </a:r>
            <a:r>
              <a:rPr lang="en-IN" altLang="en-US" b="1" dirty="0">
                <a:latin typeface="+mn-lt"/>
                <a:cs typeface="+mn-lt"/>
                <a:sym typeface="+mn-ea"/>
              </a:rPr>
              <a:t> :</a:t>
            </a:r>
            <a:r>
              <a:rPr lang="en-IN" altLang="en-US" b="1" dirty="0">
                <a:sym typeface="+mn-ea"/>
              </a:rPr>
              <a:t> </a:t>
            </a:r>
            <a:r>
              <a:rPr lang="en-IN" altLang="en-US" sz="2800" dirty="0">
                <a:sym typeface="+mn-ea"/>
              </a:rPr>
              <a:t>Navigation bar</a:t>
            </a:r>
            <a:r>
              <a:rPr lang="en-US" altLang="en-IN" sz="2800" dirty="0">
                <a:sym typeface="+mn-ea"/>
              </a:rPr>
              <a:t> : </a:t>
            </a:r>
            <a:r>
              <a:rPr lang="en-US" altLang="en-IN" sz="2000" dirty="0">
                <a:sym typeface="+mn-ea"/>
              </a:rPr>
              <a:t>Post</a:t>
            </a:r>
          </a:p>
        </p:txBody>
      </p:sp>
      <p:pic>
        <p:nvPicPr>
          <p:cNvPr id="4" name="Image 88" descr="Home - Google Chrome"/>
          <p:cNvPicPr>
            <a:picLocks noGrp="1" noChangeAspect="1"/>
          </p:cNvPicPr>
          <p:nvPr>
            <p:ph idx="1"/>
          </p:nvPr>
        </p:nvPicPr>
        <p:blipFill>
          <a:blip r:embed="rId2" cstate="print"/>
          <a:stretch>
            <a:fillRect/>
          </a:stretch>
        </p:blipFill>
        <p:spPr>
          <a:xfrm>
            <a:off x="1008380" y="1691005"/>
            <a:ext cx="6208395" cy="3803650"/>
          </a:xfrm>
          <a:prstGeom prst="rect">
            <a:avLst/>
          </a:prstGeom>
        </p:spPr>
      </p:pic>
      <p:sp>
        <p:nvSpPr>
          <p:cNvPr id="6" name="Rectangle 5"/>
          <p:cNvSpPr/>
          <p:nvPr/>
        </p:nvSpPr>
        <p:spPr>
          <a:xfrm>
            <a:off x="2617694" y="1427891"/>
            <a:ext cx="2805953" cy="4329953"/>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Text Box 4"/>
          <p:cNvSpPr txBox="1"/>
          <p:nvPr/>
        </p:nvSpPr>
        <p:spPr>
          <a:xfrm>
            <a:off x="7570470" y="1842135"/>
            <a:ext cx="4064000" cy="2168525"/>
          </a:xfrm>
          <a:prstGeom prst="rect">
            <a:avLst/>
          </a:prstGeom>
          <a:noFill/>
        </p:spPr>
        <p:txBody>
          <a:bodyPr wrap="square" rtlCol="0">
            <a:spAutoFit/>
          </a:bodyPr>
          <a:lstStyle/>
          <a:p>
            <a:pPr>
              <a:lnSpc>
                <a:spcPct val="150000"/>
              </a:lnSpc>
            </a:pPr>
            <a:r>
              <a:rPr lang="en-US" dirty="0">
                <a:cs typeface="+mn-lt"/>
                <a:sym typeface="+mn-ea"/>
              </a:rPr>
              <a:t>This allows the users to post the content. Once the post content is selected it saves in the database having the updates in his profile too.</a:t>
            </a:r>
            <a:endParaRPr lang="en-IN" dirty="0">
              <a:cs typeface="+mn-lt"/>
            </a:endParaRPr>
          </a:p>
          <a:p>
            <a:pPr>
              <a:lnSpc>
                <a:spcPct val="150000"/>
              </a:lnSpc>
            </a:pPr>
            <a:endParaRPr lang="en-US">
              <a:cs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800"/>
            <a:ext cx="10515600" cy="1325563"/>
          </a:xfrm>
        </p:spPr>
        <p:txBody>
          <a:bodyPr/>
          <a:lstStyle/>
          <a:p>
            <a:r>
              <a:rPr lang="en-IN" altLang="en-US" sz="3600" b="1">
                <a:latin typeface="+mn-lt"/>
                <a:cs typeface="+mn-lt"/>
                <a:sym typeface="+mn-ea"/>
              </a:rPr>
              <a:t>Funding Section</a:t>
            </a:r>
            <a:endParaRPr lang="en-US" sz="3600" b="1">
              <a:latin typeface="+mn-lt"/>
              <a:cs typeface="+mn-lt"/>
            </a:endParaRPr>
          </a:p>
        </p:txBody>
      </p:sp>
      <p:pic>
        <p:nvPicPr>
          <p:cNvPr id="5" name="Content Placeholder 4"/>
          <p:cNvPicPr>
            <a:picLocks noGrp="1" noChangeAspect="1"/>
          </p:cNvPicPr>
          <p:nvPr>
            <p:ph idx="1"/>
          </p:nvPr>
        </p:nvPicPr>
        <p:blipFill>
          <a:blip r:embed="rId2"/>
          <a:stretch>
            <a:fillRect/>
          </a:stretch>
        </p:blipFill>
        <p:spPr>
          <a:xfrm>
            <a:off x="5882005" y="1253490"/>
            <a:ext cx="5167630" cy="4351655"/>
          </a:xfrm>
          <a:prstGeom prst="rect">
            <a:avLst/>
          </a:prstGeom>
        </p:spPr>
      </p:pic>
      <p:sp>
        <p:nvSpPr>
          <p:cNvPr id="4" name="Text Box 3"/>
          <p:cNvSpPr txBox="1"/>
          <p:nvPr/>
        </p:nvSpPr>
        <p:spPr>
          <a:xfrm>
            <a:off x="916940" y="1253490"/>
            <a:ext cx="4527550" cy="4246245"/>
          </a:xfrm>
          <a:prstGeom prst="rect">
            <a:avLst/>
          </a:prstGeom>
          <a:noFill/>
        </p:spPr>
        <p:txBody>
          <a:bodyPr wrap="square" rtlCol="0">
            <a:spAutoFit/>
          </a:bodyPr>
          <a:lstStyle/>
          <a:p>
            <a:pPr algn="just">
              <a:lnSpc>
                <a:spcPct val="100000"/>
              </a:lnSpc>
            </a:pPr>
            <a:r>
              <a:rPr lang="en-IN" altLang="en-US">
                <a:sym typeface="+mn-ea"/>
              </a:rPr>
              <a:t>The funding section contains all the investment announcements released by the investors.</a:t>
            </a:r>
            <a:endParaRPr lang="en-IN" altLang="en-US"/>
          </a:p>
          <a:p>
            <a:pPr algn="just">
              <a:lnSpc>
                <a:spcPct val="100000"/>
              </a:lnSpc>
            </a:pPr>
            <a:endParaRPr lang="en-IN" altLang="en-US"/>
          </a:p>
          <a:p>
            <a:pPr algn="just">
              <a:lnSpc>
                <a:spcPct val="100000"/>
              </a:lnSpc>
            </a:pPr>
            <a:r>
              <a:rPr lang="en-IN" altLang="en-US">
                <a:sym typeface="+mn-ea"/>
              </a:rPr>
              <a:t>It also contains Results button, which upon clicking will proceed to the login form. Here investors and entreprenuers should enter their credentials to view the result.</a:t>
            </a:r>
            <a:endParaRPr lang="en-IN" altLang="en-US"/>
          </a:p>
          <a:p>
            <a:pPr algn="just">
              <a:lnSpc>
                <a:spcPct val="100000"/>
              </a:lnSpc>
            </a:pPr>
            <a:endParaRPr lang="en-IN" altLang="en-US"/>
          </a:p>
          <a:p>
            <a:pPr algn="just">
              <a:lnSpc>
                <a:spcPct val="100000"/>
              </a:lnSpc>
            </a:pPr>
            <a:r>
              <a:rPr lang="en-IN" altLang="en-US">
                <a:sym typeface="+mn-ea"/>
              </a:rPr>
              <a:t>The apply button in each announcement will allow the entreprenuers to apply to that particular investment. </a:t>
            </a:r>
            <a:endParaRPr lang="en-IN" altLang="en-US"/>
          </a:p>
          <a:p>
            <a:pPr algn="just">
              <a:lnSpc>
                <a:spcPct val="100000"/>
              </a:lnSpc>
            </a:pPr>
            <a:endParaRPr lang="en-IN" altLang="en-US"/>
          </a:p>
          <a:p>
            <a:pPr algn="just">
              <a:lnSpc>
                <a:spcPct val="100000"/>
              </a:lnSpc>
            </a:pPr>
            <a:r>
              <a:rPr lang="en-IN" altLang="en-US">
                <a:sym typeface="+mn-ea"/>
              </a:rPr>
              <a:t>The entries will be stored in the database.</a:t>
            </a:r>
            <a:endParaRPr lang="en-IN" altLang="en-US"/>
          </a:p>
          <a:p>
            <a:pPr algn="just">
              <a:lnSpc>
                <a:spcPct val="100000"/>
              </a:lnSpc>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810" y="143510"/>
            <a:ext cx="10515600" cy="1325880"/>
          </a:xfrm>
        </p:spPr>
        <p:txBody>
          <a:bodyPr/>
          <a:lstStyle/>
          <a:p>
            <a:r>
              <a:rPr lang="en-IN" altLang="en-US" sz="3600" b="1">
                <a:latin typeface="+mn-lt"/>
                <a:cs typeface="+mn-lt"/>
                <a:sym typeface="+mn-ea"/>
              </a:rPr>
              <a:t>Entreprenuer’s Application</a:t>
            </a:r>
            <a:r>
              <a:rPr lang="en-IN" altLang="en-US">
                <a:sym typeface="+mn-ea"/>
              </a:rPr>
              <a:t> </a:t>
            </a:r>
            <a:endParaRPr lang="en-US"/>
          </a:p>
        </p:txBody>
      </p:sp>
      <p:pic>
        <p:nvPicPr>
          <p:cNvPr id="5" name="Content Placeholder 4"/>
          <p:cNvPicPr>
            <a:picLocks noGrp="1" noChangeAspect="1"/>
          </p:cNvPicPr>
          <p:nvPr>
            <p:ph idx="1"/>
          </p:nvPr>
        </p:nvPicPr>
        <p:blipFill>
          <a:blip r:embed="rId2"/>
          <a:stretch>
            <a:fillRect/>
          </a:stretch>
        </p:blipFill>
        <p:spPr>
          <a:xfrm>
            <a:off x="5628005" y="1315720"/>
            <a:ext cx="5555615" cy="4521200"/>
          </a:xfrm>
          <a:prstGeom prst="rect">
            <a:avLst/>
          </a:prstGeom>
        </p:spPr>
      </p:pic>
      <p:sp>
        <p:nvSpPr>
          <p:cNvPr id="4" name="Text Box 3"/>
          <p:cNvSpPr txBox="1"/>
          <p:nvPr/>
        </p:nvSpPr>
        <p:spPr>
          <a:xfrm>
            <a:off x="699135" y="1315720"/>
            <a:ext cx="4779645" cy="2861310"/>
          </a:xfrm>
          <a:prstGeom prst="rect">
            <a:avLst/>
          </a:prstGeom>
          <a:noFill/>
        </p:spPr>
        <p:txBody>
          <a:bodyPr wrap="square" rtlCol="0">
            <a:spAutoFit/>
          </a:bodyPr>
          <a:lstStyle/>
          <a:p>
            <a:pPr algn="just">
              <a:lnSpc>
                <a:spcPct val="100000"/>
              </a:lnSpc>
            </a:pPr>
            <a:r>
              <a:rPr lang="en-IN" altLang="en-US">
                <a:cs typeface="+mn-lt"/>
                <a:sym typeface="+mn-ea"/>
              </a:rPr>
              <a:t>The Entreprenuer’s should fill in the details and it will be stored in the database. </a:t>
            </a:r>
            <a:endParaRPr lang="en-IN" altLang="en-US">
              <a:cs typeface="+mn-lt"/>
            </a:endParaRPr>
          </a:p>
          <a:p>
            <a:pPr algn="just">
              <a:lnSpc>
                <a:spcPct val="100000"/>
              </a:lnSpc>
            </a:pPr>
            <a:endParaRPr lang="en-IN" altLang="en-US">
              <a:cs typeface="+mn-lt"/>
            </a:endParaRPr>
          </a:p>
          <a:p>
            <a:pPr algn="just">
              <a:lnSpc>
                <a:spcPct val="100000"/>
              </a:lnSpc>
            </a:pPr>
            <a:r>
              <a:rPr lang="en-IN" altLang="en-US">
                <a:cs typeface="+mn-lt"/>
                <a:sym typeface="+mn-ea"/>
              </a:rPr>
              <a:t>The results sections will stores these entries in the particular investment they the Entreprenuers have applied. </a:t>
            </a:r>
            <a:endParaRPr lang="en-IN" altLang="en-US">
              <a:cs typeface="+mn-lt"/>
            </a:endParaRPr>
          </a:p>
          <a:p>
            <a:pPr algn="just">
              <a:lnSpc>
                <a:spcPct val="100000"/>
              </a:lnSpc>
            </a:pPr>
            <a:endParaRPr lang="en-IN" altLang="en-US">
              <a:cs typeface="+mn-lt"/>
            </a:endParaRPr>
          </a:p>
          <a:p>
            <a:pPr algn="just">
              <a:lnSpc>
                <a:spcPct val="100000"/>
              </a:lnSpc>
            </a:pPr>
            <a:r>
              <a:rPr lang="en-IN" altLang="en-US">
                <a:cs typeface="+mn-lt"/>
                <a:sym typeface="+mn-ea"/>
              </a:rPr>
              <a:t>The ID, Investor Name will be displayed while filling the form and the same will be stored in the database. </a:t>
            </a:r>
            <a:endParaRPr lang="en-US">
              <a:cs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latin typeface="+mn-lt"/>
                <a:cs typeface="+mn-lt"/>
                <a:sym typeface="+mn-ea"/>
              </a:rPr>
              <a:t>Investor’s View Page</a:t>
            </a:r>
            <a:endParaRPr lang="en-US" sz="3600" dirty="0">
              <a:latin typeface="+mn-lt"/>
              <a:cs typeface="+mn-lt"/>
            </a:endParaRPr>
          </a:p>
        </p:txBody>
      </p:sp>
      <p:pic>
        <p:nvPicPr>
          <p:cNvPr id="4" name="Content Placeholder 3"/>
          <p:cNvPicPr>
            <a:picLocks noGrp="1" noChangeAspect="1"/>
          </p:cNvPicPr>
          <p:nvPr>
            <p:ph idx="1"/>
          </p:nvPr>
        </p:nvPicPr>
        <p:blipFill>
          <a:blip r:embed="rId2"/>
          <a:stretch>
            <a:fillRect/>
          </a:stretch>
        </p:blipFill>
        <p:spPr>
          <a:xfrm>
            <a:off x="838200" y="1450340"/>
            <a:ext cx="4687570" cy="4351655"/>
          </a:xfrm>
          <a:prstGeom prst="rect">
            <a:avLst/>
          </a:prstGeom>
        </p:spPr>
      </p:pic>
      <p:sp>
        <p:nvSpPr>
          <p:cNvPr id="5" name="Text Box 4"/>
          <p:cNvSpPr txBox="1"/>
          <p:nvPr/>
        </p:nvSpPr>
        <p:spPr>
          <a:xfrm>
            <a:off x="5848985" y="995045"/>
            <a:ext cx="5844540" cy="5077460"/>
          </a:xfrm>
          <a:prstGeom prst="rect">
            <a:avLst/>
          </a:prstGeom>
          <a:noFill/>
        </p:spPr>
        <p:txBody>
          <a:bodyPr wrap="square" rtlCol="0">
            <a:spAutoFit/>
          </a:bodyPr>
          <a:lstStyle/>
          <a:p>
            <a:pPr marL="285750" indent="-285750">
              <a:lnSpc>
                <a:spcPct val="100000"/>
              </a:lnSpc>
              <a:buFont typeface="Wingdings" panose="05000000000000000000" charset="0"/>
              <a:buChar char="§"/>
            </a:pPr>
            <a:r>
              <a:rPr lang="en-US">
                <a:cs typeface="+mn-lt"/>
                <a:sym typeface="+mn-ea"/>
              </a:rPr>
              <a:t>The investor opens the web browser and navigates to the "Investor View" page.</a:t>
            </a:r>
          </a:p>
          <a:p>
            <a:pPr marL="285750" indent="-285750">
              <a:lnSpc>
                <a:spcPct val="100000"/>
              </a:lnSpc>
              <a:buFont typeface="Wingdings" panose="05000000000000000000" charset="0"/>
              <a:buChar char="§"/>
            </a:pPr>
            <a:endParaRPr lang="en-US">
              <a:cs typeface="+mn-lt"/>
            </a:endParaRPr>
          </a:p>
          <a:p>
            <a:pPr marL="285750" indent="-285750">
              <a:lnSpc>
                <a:spcPct val="100000"/>
              </a:lnSpc>
              <a:buFont typeface="Wingdings" panose="05000000000000000000" charset="0"/>
              <a:buChar char="§"/>
            </a:pPr>
            <a:r>
              <a:rPr lang="en-US">
                <a:cs typeface="+mn-lt"/>
                <a:sym typeface="+mn-ea"/>
              </a:rPr>
              <a:t>When the page loads, the </a:t>
            </a:r>
            <a:r>
              <a:rPr lang="en-IN" altLang="en-US">
                <a:cs typeface="+mn-lt"/>
                <a:sym typeface="+mn-ea"/>
              </a:rPr>
              <a:t>php file</a:t>
            </a:r>
            <a:r>
              <a:rPr lang="en-US">
                <a:cs typeface="+mn-lt"/>
                <a:sym typeface="+mn-ea"/>
              </a:rPr>
              <a:t> is executed.</a:t>
            </a:r>
          </a:p>
          <a:p>
            <a:pPr marL="285750" indent="-285750">
              <a:lnSpc>
                <a:spcPct val="100000"/>
              </a:lnSpc>
              <a:buFont typeface="Wingdings" panose="05000000000000000000" charset="0"/>
              <a:buChar char="§"/>
            </a:pPr>
            <a:endParaRPr lang="en-US">
              <a:cs typeface="+mn-lt"/>
            </a:endParaRPr>
          </a:p>
          <a:p>
            <a:pPr marL="285750" indent="-285750">
              <a:lnSpc>
                <a:spcPct val="100000"/>
              </a:lnSpc>
              <a:buFont typeface="Wingdings" panose="05000000000000000000" charset="0"/>
              <a:buChar char="§"/>
            </a:pPr>
            <a:r>
              <a:rPr lang="en-US">
                <a:cs typeface="+mn-lt"/>
                <a:sym typeface="+mn-ea"/>
              </a:rPr>
              <a:t>The fetchData function is triggered, making an asynchronous request to the server to fetch startup data.</a:t>
            </a:r>
          </a:p>
          <a:p>
            <a:pPr marL="285750" indent="-285750">
              <a:lnSpc>
                <a:spcPct val="100000"/>
              </a:lnSpc>
              <a:buFont typeface="Wingdings" panose="05000000000000000000" charset="0"/>
              <a:buChar char="§"/>
            </a:pPr>
            <a:endParaRPr lang="en-US">
              <a:cs typeface="+mn-lt"/>
            </a:endParaRPr>
          </a:p>
          <a:p>
            <a:pPr marL="285750" indent="-285750">
              <a:lnSpc>
                <a:spcPct val="100000"/>
              </a:lnSpc>
              <a:buFont typeface="Wingdings" panose="05000000000000000000" charset="0"/>
              <a:buChar char="§"/>
            </a:pPr>
            <a:r>
              <a:rPr lang="en-US">
                <a:cs typeface="+mn-lt"/>
                <a:sym typeface="+mn-ea"/>
              </a:rPr>
              <a:t>The dynamically generated HTML, including startup names, images, industry types, revenues, profits, growth rates, and pitching videos, is injected into the designated div element on the page The investor view page is now populated with information about various startups.</a:t>
            </a:r>
          </a:p>
          <a:p>
            <a:pPr marL="285750" indent="-285750">
              <a:lnSpc>
                <a:spcPct val="100000"/>
              </a:lnSpc>
              <a:buFont typeface="Wingdings" panose="05000000000000000000" charset="0"/>
              <a:buChar char="§"/>
            </a:pPr>
            <a:endParaRPr lang="en-US">
              <a:cs typeface="+mn-lt"/>
            </a:endParaRPr>
          </a:p>
          <a:p>
            <a:pPr marL="285750" indent="-285750">
              <a:lnSpc>
                <a:spcPct val="100000"/>
              </a:lnSpc>
              <a:buFont typeface="Wingdings" panose="05000000000000000000" charset="0"/>
              <a:buChar char="§"/>
            </a:pPr>
            <a:r>
              <a:rPr lang="en-US">
                <a:cs typeface="+mn-lt"/>
                <a:sym typeface="+mn-ea"/>
              </a:rPr>
              <a:t>Each startup's details, including business model images, industry types, financials, and pitching videos, are displayed.</a:t>
            </a:r>
          </a:p>
          <a:p>
            <a:pPr>
              <a:lnSpc>
                <a:spcPct val="100000"/>
              </a:lnSpc>
            </a:pPr>
            <a:endParaRPr lang="en-US">
              <a:cs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660"/>
            <a:ext cx="10515600" cy="1325880"/>
          </a:xfrm>
        </p:spPr>
        <p:txBody>
          <a:bodyPr/>
          <a:lstStyle/>
          <a:p>
            <a:r>
              <a:rPr lang="en-US" sz="3600" b="1">
                <a:latin typeface="+mn-lt"/>
                <a:cs typeface="+mn-lt"/>
                <a:sym typeface="+mn-ea"/>
              </a:rPr>
              <a:t>Application view page for Investors</a:t>
            </a:r>
            <a:endParaRPr lang="en-US" sz="3600"/>
          </a:p>
        </p:txBody>
      </p:sp>
      <p:sp>
        <p:nvSpPr>
          <p:cNvPr id="4" name="Text Box 3"/>
          <p:cNvSpPr txBox="1"/>
          <p:nvPr/>
        </p:nvSpPr>
        <p:spPr>
          <a:xfrm>
            <a:off x="3048000" y="3106420"/>
            <a:ext cx="6096000" cy="645160"/>
          </a:xfrm>
          <a:prstGeom prst="rect">
            <a:avLst/>
          </a:prstGeom>
          <a:noFill/>
        </p:spPr>
        <p:txBody>
          <a:bodyPr wrap="square" rtlCol="0" anchor="t">
            <a:spAutoFit/>
          </a:bodyPr>
          <a:lstStyle/>
          <a:p>
            <a:endParaRPr lang="en-IN" altLang="en-US" sz="3600" b="1">
              <a:cs typeface="+mn-lt"/>
              <a:sym typeface="+mn-ea"/>
            </a:endParaRPr>
          </a:p>
        </p:txBody>
      </p:sp>
      <p:pic>
        <p:nvPicPr>
          <p:cNvPr id="5" name="Content Placeholder 3" descr="WhatsApp Image 2024-01-10 at 1.48.26 AM"/>
          <p:cNvPicPr>
            <a:picLocks noGrp="1" noChangeAspect="1"/>
          </p:cNvPicPr>
          <p:nvPr>
            <p:ph idx="1"/>
          </p:nvPr>
        </p:nvPicPr>
        <p:blipFill>
          <a:blip r:embed="rId2"/>
          <a:stretch>
            <a:fillRect/>
          </a:stretch>
        </p:blipFill>
        <p:spPr>
          <a:xfrm>
            <a:off x="1026160" y="1252855"/>
            <a:ext cx="5941695" cy="4351655"/>
          </a:xfrm>
          <a:prstGeom prst="rect">
            <a:avLst/>
          </a:prstGeom>
        </p:spPr>
      </p:pic>
      <p:sp>
        <p:nvSpPr>
          <p:cNvPr id="6" name="Text Box 5"/>
          <p:cNvSpPr txBox="1"/>
          <p:nvPr/>
        </p:nvSpPr>
        <p:spPr>
          <a:xfrm>
            <a:off x="7195820" y="1252855"/>
            <a:ext cx="4404995" cy="3692525"/>
          </a:xfrm>
          <a:prstGeom prst="rect">
            <a:avLst/>
          </a:prstGeom>
          <a:noFill/>
        </p:spPr>
        <p:txBody>
          <a:bodyPr wrap="square" rtlCol="0">
            <a:spAutoFit/>
          </a:bodyPr>
          <a:lstStyle/>
          <a:p>
            <a:pPr algn="just">
              <a:lnSpc>
                <a:spcPct val="150000"/>
              </a:lnSpc>
            </a:pPr>
            <a:r>
              <a:rPr lang="en-US">
                <a:sym typeface="+mn-ea"/>
              </a:rPr>
              <a:t>In reviewing the funding application</a:t>
            </a:r>
            <a:endParaRPr lang="en-US"/>
          </a:p>
          <a:p>
            <a:pPr algn="just">
              <a:lnSpc>
                <a:spcPct val="150000"/>
              </a:lnSpc>
            </a:pPr>
            <a:endParaRPr lang="en-US"/>
          </a:p>
          <a:p>
            <a:pPr algn="just">
              <a:lnSpc>
                <a:spcPct val="150000"/>
              </a:lnSpc>
            </a:pPr>
            <a:r>
              <a:rPr lang="en-US">
                <a:sym typeface="+mn-ea"/>
              </a:rPr>
              <a:t>1. Startup details include the name, domain, and business model.</a:t>
            </a:r>
            <a:endParaRPr lang="en-US"/>
          </a:p>
          <a:p>
            <a:pPr algn="just">
              <a:lnSpc>
                <a:spcPct val="150000"/>
              </a:lnSpc>
            </a:pPr>
            <a:r>
              <a:rPr lang="en-US">
                <a:sym typeface="+mn-ea"/>
              </a:rPr>
              <a:t>2. Financial information consists of  revenue and profit.</a:t>
            </a:r>
            <a:endParaRPr lang="en-US"/>
          </a:p>
          <a:p>
            <a:pPr algn="just">
              <a:lnSpc>
                <a:spcPct val="150000"/>
              </a:lnSpc>
            </a:pPr>
            <a:r>
              <a:rPr lang="en-US">
                <a:sym typeface="+mn-ea"/>
              </a:rPr>
              <a:t>3. Decision options are to either approve the application or reject it.</a:t>
            </a:r>
            <a:endParaRPr lang="en-US"/>
          </a:p>
          <a:p>
            <a:pPr algn="just"/>
            <a:endParaRPr lang="en-US"/>
          </a:p>
        </p:txBody>
      </p:sp>
    </p:spTree>
    <p:extLst>
      <p:ext uri="{BB962C8B-B14F-4D97-AF65-F5344CB8AC3E}">
        <p14:creationId xmlns:p14="http://schemas.microsoft.com/office/powerpoint/2010/main" val="1811157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4-01-10 at 1.50.13 AM"/>
          <p:cNvPicPr>
            <a:picLocks noGrp="1" noChangeAspect="1"/>
          </p:cNvPicPr>
          <p:nvPr>
            <p:ph idx="1"/>
          </p:nvPr>
        </p:nvPicPr>
        <p:blipFill>
          <a:blip r:embed="rId2"/>
          <a:stretch>
            <a:fillRect/>
          </a:stretch>
        </p:blipFill>
        <p:spPr>
          <a:xfrm>
            <a:off x="838200" y="1109345"/>
            <a:ext cx="5207635" cy="4351655"/>
          </a:xfrm>
          <a:prstGeom prst="rect">
            <a:avLst/>
          </a:prstGeom>
        </p:spPr>
      </p:pic>
      <p:sp>
        <p:nvSpPr>
          <p:cNvPr id="5" name="Text Box 4"/>
          <p:cNvSpPr txBox="1"/>
          <p:nvPr/>
        </p:nvSpPr>
        <p:spPr>
          <a:xfrm>
            <a:off x="6343015" y="1398905"/>
            <a:ext cx="4779645" cy="2030095"/>
          </a:xfrm>
          <a:prstGeom prst="rect">
            <a:avLst/>
          </a:prstGeom>
          <a:noFill/>
        </p:spPr>
        <p:txBody>
          <a:bodyPr wrap="square" rtlCol="0">
            <a:spAutoFit/>
          </a:bodyPr>
          <a:lstStyle/>
          <a:p>
            <a:pPr indent="0" algn="just">
              <a:lnSpc>
                <a:spcPct val="150000"/>
              </a:lnSpc>
              <a:buFont typeface="Arial" panose="020B0604020202020204" pitchFamily="34" charset="0"/>
              <a:buNone/>
            </a:pPr>
            <a:r>
              <a:rPr lang="en-US">
                <a:sym typeface="+mn-ea"/>
              </a:rPr>
              <a:t>1. Accepted applications are highlighted in green.</a:t>
            </a:r>
            <a:endParaRPr lang="en-US"/>
          </a:p>
          <a:p>
            <a:pPr indent="0" algn="just">
              <a:lnSpc>
                <a:spcPct val="150000"/>
              </a:lnSpc>
              <a:buFont typeface="Arial" panose="020B0604020202020204" pitchFamily="34" charset="0"/>
              <a:buNone/>
            </a:pPr>
            <a:r>
              <a:rPr lang="en-US">
                <a:sym typeface="+mn-ea"/>
              </a:rPr>
              <a:t>2. Rejected applications are marked in red.</a:t>
            </a:r>
            <a:endParaRPr lang="en-US"/>
          </a:p>
          <a:p>
            <a:pPr indent="0" algn="just">
              <a:lnSpc>
                <a:spcPct val="150000"/>
              </a:lnSpc>
              <a:buFont typeface="Arial" panose="020B0604020202020204" pitchFamily="34" charset="0"/>
              <a:buNone/>
            </a:pPr>
            <a:r>
              <a:rPr lang="en-US">
                <a:sym typeface="+mn-ea"/>
              </a:rPr>
              <a:t>3. Applications yet to be reviewed or decided retain the default white color.</a:t>
            </a:r>
            <a:endParaRPr lang="en-US"/>
          </a:p>
          <a:p>
            <a:endParaRPr lang="en-US"/>
          </a:p>
        </p:txBody>
      </p:sp>
      <p:sp>
        <p:nvSpPr>
          <p:cNvPr id="6" name="Title 1"/>
          <p:cNvSpPr>
            <a:spLocks noGrp="1"/>
          </p:cNvSpPr>
          <p:nvPr>
            <p:ph type="title"/>
          </p:nvPr>
        </p:nvSpPr>
        <p:spPr>
          <a:xfrm>
            <a:off x="838200" y="0"/>
            <a:ext cx="10515600" cy="1325563"/>
          </a:xfrm>
        </p:spPr>
        <p:txBody>
          <a:bodyPr/>
          <a:lstStyle/>
          <a:p>
            <a:r>
              <a:rPr lang="en-IN" sz="3600" b="1" dirty="0">
                <a:latin typeface="+mn-lt"/>
                <a:cs typeface="+mn-lt"/>
                <a:sym typeface="+mn-ea"/>
              </a:rPr>
              <a:t>Fund Application Results</a:t>
            </a:r>
            <a:endParaRPr lang="en-US" sz="3600" dirty="0">
              <a:latin typeface="+mn-lt"/>
              <a:cs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a:latin typeface="+mn-lt"/>
                <a:cs typeface="+mn-lt"/>
                <a:sym typeface="+mn-ea"/>
              </a:rPr>
              <a:t>Recommendations by ML</a:t>
            </a:r>
          </a:p>
        </p:txBody>
      </p:sp>
      <p:pic>
        <p:nvPicPr>
          <p:cNvPr id="7" name="Content Placeholder 6"/>
          <p:cNvPicPr>
            <a:picLocks noGrp="1" noChangeAspect="1"/>
          </p:cNvPicPr>
          <p:nvPr>
            <p:ph idx="1"/>
          </p:nvPr>
        </p:nvPicPr>
        <p:blipFill>
          <a:blip r:embed="rId2"/>
          <a:stretch>
            <a:fillRect/>
          </a:stretch>
        </p:blipFill>
        <p:spPr>
          <a:xfrm>
            <a:off x="5513705" y="1432560"/>
            <a:ext cx="6125845" cy="3992880"/>
          </a:xfrm>
          <a:prstGeom prst="rect">
            <a:avLst/>
          </a:prstGeom>
        </p:spPr>
      </p:pic>
      <p:sp>
        <p:nvSpPr>
          <p:cNvPr id="4" name="Text Box 3"/>
          <p:cNvSpPr txBox="1"/>
          <p:nvPr/>
        </p:nvSpPr>
        <p:spPr>
          <a:xfrm>
            <a:off x="1073150" y="1691005"/>
            <a:ext cx="4064000" cy="3692525"/>
          </a:xfrm>
          <a:prstGeom prst="rect">
            <a:avLst/>
          </a:prstGeom>
          <a:noFill/>
        </p:spPr>
        <p:txBody>
          <a:bodyPr wrap="square" rtlCol="0">
            <a:spAutoFit/>
          </a:bodyPr>
          <a:lstStyle/>
          <a:p>
            <a:pPr algn="just">
              <a:lnSpc>
                <a:spcPct val="100000"/>
              </a:lnSpc>
            </a:pPr>
            <a:r>
              <a:rPr lang="en-IN" altLang="en-US" dirty="0">
                <a:cs typeface="+mn-lt"/>
                <a:sym typeface="+mn-ea"/>
              </a:rPr>
              <a:t>The recommendations are based on K-Clustering model and Random Forest Regressor.</a:t>
            </a:r>
            <a:endParaRPr lang="en-IN" altLang="en-US" dirty="0">
              <a:cs typeface="+mn-lt"/>
            </a:endParaRPr>
          </a:p>
          <a:p>
            <a:pPr algn="just">
              <a:lnSpc>
                <a:spcPct val="100000"/>
              </a:lnSpc>
            </a:pPr>
            <a:endParaRPr lang="en-IN" altLang="en-US" dirty="0">
              <a:cs typeface="+mn-lt"/>
            </a:endParaRPr>
          </a:p>
          <a:p>
            <a:pPr algn="just">
              <a:lnSpc>
                <a:spcPct val="100000"/>
              </a:lnSpc>
            </a:pPr>
            <a:r>
              <a:rPr lang="en-IN" altLang="en-US" dirty="0">
                <a:cs typeface="+mn-lt"/>
                <a:sym typeface="+mn-ea"/>
              </a:rPr>
              <a:t> The K-Clustering model will group the investments into clusters. </a:t>
            </a:r>
            <a:endParaRPr lang="en-IN" altLang="en-US" dirty="0">
              <a:cs typeface="+mn-lt"/>
            </a:endParaRPr>
          </a:p>
          <a:p>
            <a:pPr algn="just">
              <a:lnSpc>
                <a:spcPct val="100000"/>
              </a:lnSpc>
            </a:pPr>
            <a:endParaRPr lang="en-IN" altLang="en-US" dirty="0">
              <a:cs typeface="+mn-lt"/>
            </a:endParaRPr>
          </a:p>
          <a:p>
            <a:pPr algn="just">
              <a:lnSpc>
                <a:spcPct val="100000"/>
              </a:lnSpc>
            </a:pPr>
            <a:r>
              <a:rPr lang="en-IN" altLang="en-US" dirty="0">
                <a:cs typeface="+mn-lt"/>
                <a:sym typeface="+mn-ea"/>
              </a:rPr>
              <a:t> These clusters are then ranked in order and the projected revenue for 2024 is obtained using Random Forest Regressor.</a:t>
            </a:r>
            <a:endParaRPr lang="en-IN" altLang="en-US" dirty="0">
              <a:cs typeface="+mn-lt"/>
            </a:endParaRPr>
          </a:p>
          <a:p>
            <a:pPr algn="just">
              <a:lnSpc>
                <a:spcPct val="100000"/>
              </a:lnSpc>
            </a:pPr>
            <a:endParaRPr lang="en-IN" altLang="en-US" dirty="0">
              <a:cs typeface="+mn-lt"/>
            </a:endParaRPr>
          </a:p>
          <a:p>
            <a:pPr algn="just">
              <a:lnSpc>
                <a:spcPct val="100000"/>
              </a:lnSpc>
            </a:pPr>
            <a:r>
              <a:rPr lang="en-IN" altLang="en-US" dirty="0">
                <a:cs typeface="+mn-lt"/>
                <a:sym typeface="+mn-ea"/>
              </a:rPr>
              <a:t> The obtained result is displayed in tabular format.  </a:t>
            </a:r>
            <a:endParaRPr lang="en-US">
              <a:cs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0"/>
            <a:ext cx="10515600" cy="1325563"/>
          </a:xfrm>
        </p:spPr>
        <p:txBody>
          <a:bodyPr/>
          <a:lstStyle/>
          <a:p>
            <a:r>
              <a:rPr lang="en-GB" b="1" dirty="0"/>
              <a:t>Conclusion</a:t>
            </a:r>
          </a:p>
        </p:txBody>
      </p:sp>
      <p:sp>
        <p:nvSpPr>
          <p:cNvPr id="4" name="Content Placeholder 3"/>
          <p:cNvSpPr>
            <a:spLocks noGrp="1"/>
          </p:cNvSpPr>
          <p:nvPr>
            <p:ph idx="1"/>
          </p:nvPr>
        </p:nvSpPr>
        <p:spPr>
          <a:xfrm>
            <a:off x="289560" y="1253331"/>
            <a:ext cx="11760200" cy="4351338"/>
          </a:xfrm>
        </p:spPr>
        <p:txBody>
          <a:bodyPr>
            <a:normAutofit fontScale="25000" lnSpcReduction="20000"/>
          </a:bodyPr>
          <a:lstStyle/>
          <a:p>
            <a:pPr marL="0" indent="0" algn="just">
              <a:lnSpc>
                <a:spcPct val="120000"/>
              </a:lnSpc>
              <a:buNone/>
            </a:pPr>
            <a:r>
              <a:rPr lang="en-US" sz="7200" dirty="0"/>
              <a:t>1. The online entrepreneur club functions as a supportive hub, creating an environment for entrepreneurs to connect and thrive, drawing inspiration from industry peers and diverse sectors.</a:t>
            </a:r>
          </a:p>
          <a:p>
            <a:pPr marL="0" indent="0" algn="just">
              <a:lnSpc>
                <a:spcPct val="120000"/>
              </a:lnSpc>
              <a:buNone/>
            </a:pPr>
            <a:r>
              <a:rPr lang="en-US" sz="7200" dirty="0"/>
              <a:t>2. Through strategic planning and proactive methods, the club fosters a lively community, encourages knowledge sharing, and provides valuable support, facilitating connections within and beyond one's industry.</a:t>
            </a:r>
          </a:p>
          <a:p>
            <a:pPr marL="0" indent="0" algn="just">
              <a:lnSpc>
                <a:spcPct val="120000"/>
              </a:lnSpc>
              <a:buNone/>
            </a:pPr>
            <a:r>
              <a:rPr lang="en-US" sz="7200" dirty="0"/>
              <a:t>3. Within the club, businesses flourish, partnerships form, and members enhance their skills through meaningful interactions, contributing to individual and collective growth.</a:t>
            </a:r>
          </a:p>
          <a:p>
            <a:pPr marL="0" indent="0" algn="just">
              <a:lnSpc>
                <a:spcPct val="120000"/>
              </a:lnSpc>
              <a:buNone/>
            </a:pPr>
            <a:r>
              <a:rPr lang="en-US" sz="7200" dirty="0"/>
              <a:t>4. It serves as a space where entrepreneurs not only grow individually but also connect with others in their industry, gaining insights and inspiration.</a:t>
            </a:r>
          </a:p>
          <a:p>
            <a:pPr marL="0" indent="0" algn="just">
              <a:lnSpc>
                <a:spcPct val="120000"/>
              </a:lnSpc>
              <a:buNone/>
            </a:pPr>
            <a:r>
              <a:rPr lang="en-US" sz="7200" dirty="0"/>
              <a:t>5. The club offers valuable funding opportunities for entrepreneurs and assists investors in making informed decisions, contributing to the overall growth and innovation in the entrepreneurial community.</a:t>
            </a:r>
          </a:p>
          <a:p>
            <a:pPr marL="0" indent="0" algn="just">
              <a:lnSpc>
                <a:spcPct val="120000"/>
              </a:lnSpc>
              <a:buNone/>
            </a:pPr>
            <a:r>
              <a:rPr lang="en-US" sz="7200" dirty="0"/>
              <a:t>6. In summary, the online entrepreneur club is a dynamic space that goes beyond personal development, playing a pivotal role in the entire entrepreneurial journey. It ensures members connect within their industry and draw inspiration from the broader entrepreneurial landscape.</a:t>
            </a:r>
          </a:p>
          <a:p>
            <a:pPr marL="0" indent="0" algn="just">
              <a:lnSpc>
                <a:spcPct val="150000"/>
              </a:lnSpc>
              <a:buNone/>
            </a:pPr>
            <a:endParaRPr lang="en-US" sz="7200" dirty="0"/>
          </a:p>
          <a:p>
            <a:pPr marL="0" indent="0" algn="just">
              <a:lnSpc>
                <a:spcPct val="150000"/>
              </a:lnSpc>
              <a:buNone/>
            </a:pPr>
            <a:r>
              <a:rPr lang="en-US" sz="7200"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75" y="141605"/>
            <a:ext cx="10515600" cy="1325563"/>
          </a:xfrm>
        </p:spPr>
        <p:txBody>
          <a:bodyPr/>
          <a:lstStyle/>
          <a:p>
            <a:r>
              <a:rPr lang="en-GB" b="1" dirty="0"/>
              <a:t>References</a:t>
            </a:r>
          </a:p>
        </p:txBody>
      </p:sp>
      <p:sp>
        <p:nvSpPr>
          <p:cNvPr id="3" name="Content Placeholder 2"/>
          <p:cNvSpPr>
            <a:spLocks noGrp="1"/>
          </p:cNvSpPr>
          <p:nvPr>
            <p:ph idx="1"/>
          </p:nvPr>
        </p:nvSpPr>
        <p:spPr>
          <a:xfrm>
            <a:off x="428625" y="1253172"/>
            <a:ext cx="11112500" cy="4351655"/>
          </a:xfrm>
        </p:spPr>
        <p:txBody>
          <a:bodyPr>
            <a:normAutofit fontScale="25000" lnSpcReduction="20000"/>
          </a:bodyPr>
          <a:lstStyle/>
          <a:p>
            <a:pPr marL="0" indent="0" algn="just">
              <a:lnSpc>
                <a:spcPct val="100000"/>
              </a:lnSpc>
              <a:buNone/>
            </a:pPr>
            <a:r>
              <a:rPr sz="7200" dirty="0">
                <a:sym typeface="+mn-ea"/>
              </a:rPr>
              <a:t>[1]A. M. </a:t>
            </a:r>
            <a:r>
              <a:rPr sz="7200" dirty="0" err="1">
                <a:sym typeface="+mn-ea"/>
              </a:rPr>
              <a:t>Khasanova</a:t>
            </a:r>
            <a:r>
              <a:rPr sz="7200" dirty="0">
                <a:sym typeface="+mn-ea"/>
              </a:rPr>
              <a:t> and M. O. Pasechnik, "Social Media Analysis with Machine Learning," 2021 IEEE Conference of Russian Young Researchers in Electrical and Electronic Engineering (</a:t>
            </a:r>
            <a:r>
              <a:rPr sz="7200" dirty="0" err="1">
                <a:sym typeface="+mn-ea"/>
              </a:rPr>
              <a:t>ElConRus</a:t>
            </a:r>
            <a:r>
              <a:rPr sz="7200" dirty="0">
                <a:sym typeface="+mn-ea"/>
              </a:rPr>
              <a:t>), St. Petersburg, Moscow, Russia, 2021, pp. 32-35, </a:t>
            </a:r>
            <a:r>
              <a:rPr sz="7200" dirty="0" err="1">
                <a:sym typeface="+mn-ea"/>
              </a:rPr>
              <a:t>doi</a:t>
            </a:r>
            <a:r>
              <a:rPr sz="7200" dirty="0">
                <a:sym typeface="+mn-ea"/>
              </a:rPr>
              <a:t>: 10.1109/ElConRus51938.2021.9396713.</a:t>
            </a:r>
          </a:p>
          <a:p>
            <a:pPr marL="0" indent="0" algn="just">
              <a:lnSpc>
                <a:spcPct val="100000"/>
              </a:lnSpc>
              <a:buNone/>
            </a:pPr>
            <a:endParaRPr sz="7200" dirty="0">
              <a:sym typeface="+mn-ea"/>
            </a:endParaRPr>
          </a:p>
          <a:p>
            <a:pPr marL="0" indent="0" algn="just">
              <a:lnSpc>
                <a:spcPct val="100000"/>
              </a:lnSpc>
              <a:buNone/>
            </a:pPr>
            <a:r>
              <a:rPr sz="7200" dirty="0">
                <a:sym typeface="+mn-ea"/>
              </a:rPr>
              <a:t>[2]Mair and I. Marti, “Entrepreneurship in and around institutional voids:</a:t>
            </a:r>
          </a:p>
          <a:p>
            <a:pPr marL="0" indent="0" algn="just">
              <a:lnSpc>
                <a:spcPct val="100000"/>
              </a:lnSpc>
              <a:buNone/>
            </a:pPr>
            <a:r>
              <a:rPr sz="7200" dirty="0">
                <a:sym typeface="+mn-ea"/>
              </a:rPr>
              <a:t>A case study from Bangladesh,” J. Bus. Venturing, vol. 24, no. 5, pp. 419– 435, 2009.</a:t>
            </a:r>
          </a:p>
          <a:p>
            <a:pPr marL="0" indent="0" algn="just">
              <a:lnSpc>
                <a:spcPct val="100000"/>
              </a:lnSpc>
              <a:buNone/>
            </a:pPr>
            <a:endParaRPr sz="7200" dirty="0">
              <a:sym typeface="+mn-ea"/>
            </a:endParaRPr>
          </a:p>
          <a:p>
            <a:pPr marL="0" indent="0" algn="just">
              <a:lnSpc>
                <a:spcPct val="100000"/>
              </a:lnSpc>
              <a:buNone/>
            </a:pPr>
            <a:r>
              <a:rPr sz="7200" dirty="0">
                <a:sym typeface="+mn-ea"/>
              </a:rPr>
              <a:t>[3]H. </a:t>
            </a:r>
            <a:r>
              <a:rPr sz="7200" dirty="0" err="1">
                <a:sym typeface="+mn-ea"/>
              </a:rPr>
              <a:t>Alsulami</a:t>
            </a:r>
            <a:r>
              <a:rPr sz="7200" dirty="0">
                <a:sym typeface="+mn-ea"/>
              </a:rPr>
              <a:t> and R. </a:t>
            </a:r>
            <a:r>
              <a:rPr sz="7200" dirty="0" err="1">
                <a:sym typeface="+mn-ea"/>
              </a:rPr>
              <a:t>Abutaha</a:t>
            </a:r>
            <a:r>
              <a:rPr sz="7200" dirty="0">
                <a:sym typeface="+mn-ea"/>
              </a:rPr>
              <a:t>, "Saudi Female Entrepreneurs, Situation and Challenges," 2018 Portland International Conference on Management of Engineering and Technology (PICMET), Honolulu, HI, USA, 2018, pp. 1-6, </a:t>
            </a:r>
            <a:r>
              <a:rPr sz="7200" dirty="0" err="1">
                <a:sym typeface="+mn-ea"/>
              </a:rPr>
              <a:t>doi</a:t>
            </a:r>
            <a:r>
              <a:rPr sz="7200" dirty="0">
                <a:sym typeface="+mn-ea"/>
              </a:rPr>
              <a:t>: 10.23919/PICMET.2018.8481859</a:t>
            </a:r>
          </a:p>
          <a:p>
            <a:pPr marL="0" indent="0" algn="just">
              <a:lnSpc>
                <a:spcPct val="100000"/>
              </a:lnSpc>
              <a:buNone/>
            </a:pPr>
            <a:endParaRPr sz="7200" dirty="0">
              <a:sym typeface="+mn-ea"/>
            </a:endParaRPr>
          </a:p>
          <a:p>
            <a:pPr marL="0" indent="0" algn="just">
              <a:lnSpc>
                <a:spcPct val="100000"/>
              </a:lnSpc>
              <a:buNone/>
            </a:pPr>
            <a:r>
              <a:rPr sz="7200" dirty="0">
                <a:sym typeface="+mn-ea"/>
              </a:rPr>
              <a:t>[4]</a:t>
            </a:r>
            <a:r>
              <a:rPr sz="7200" dirty="0" err="1">
                <a:sym typeface="+mn-ea"/>
              </a:rPr>
              <a:t>Cenamor</a:t>
            </a:r>
            <a:r>
              <a:rPr sz="7200" dirty="0">
                <a:sym typeface="+mn-ea"/>
              </a:rPr>
              <a:t>, Javier &amp; </a:t>
            </a:r>
            <a:r>
              <a:rPr sz="7200" dirty="0" err="1">
                <a:sym typeface="+mn-ea"/>
              </a:rPr>
              <a:t>Parida</a:t>
            </a:r>
            <a:r>
              <a:rPr sz="7200" dirty="0">
                <a:sym typeface="+mn-ea"/>
              </a:rPr>
              <a:t>, Vinit &amp; </a:t>
            </a:r>
            <a:r>
              <a:rPr sz="7200" dirty="0" err="1">
                <a:sym typeface="+mn-ea"/>
              </a:rPr>
              <a:t>Wincent</a:t>
            </a:r>
            <a:r>
              <a:rPr sz="7200" dirty="0">
                <a:sym typeface="+mn-ea"/>
              </a:rPr>
              <a:t>, Joakim. (2019). How entrepreneurial SMEs compete through digital platforms: The roles of digital platform capability, network capability, and ambidexterity. Journal of Business Research. 100. 196-206. 10.1016/j.jbusres.2019.03.035.</a:t>
            </a:r>
          </a:p>
          <a:p>
            <a:pPr marL="0" indent="0" algn="just">
              <a:lnSpc>
                <a:spcPct val="100000"/>
              </a:lnSpc>
              <a:buNone/>
            </a:pPr>
            <a:endParaRPr lang="en-US" sz="7200" dirty="0">
              <a:cs typeface="+mn-lt"/>
            </a:endParaRPr>
          </a:p>
          <a:p>
            <a:pPr marL="0" indent="0" algn="just">
              <a:lnSpc>
                <a:spcPct val="100000"/>
              </a:lnSpc>
              <a:buNone/>
            </a:pPr>
            <a:endParaRPr lang="en-US" sz="6000" dirty="0">
              <a:latin typeface="Verdana" panose="020B0604030504040204" pitchFamily="34" charset="0"/>
              <a:cs typeface="Verdana" panose="020B0604030504040204" pitchFamily="34" charset="0"/>
            </a:endParaRPr>
          </a:p>
          <a:p>
            <a:pPr>
              <a:lnSpc>
                <a:spcPct val="100000"/>
              </a:lnSpc>
            </a:pPr>
            <a:endParaRPr lang="en-US" altLang="en-IN" dirty="0">
              <a:solidFill>
                <a:srgbClr val="00B0F0"/>
              </a:solidFill>
              <a:latin typeface="Times New Roman" panose="02020603050405020304" charset="0"/>
              <a:cs typeface="Times New Roman" panose="02020603050405020304" charset="0"/>
              <a:sym typeface="+mn-ea"/>
            </a:endParaRPr>
          </a:p>
          <a:p>
            <a:pPr>
              <a:lnSpc>
                <a:spcPct val="100000"/>
              </a:lnSpc>
            </a:pP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310" y="742315"/>
            <a:ext cx="10515600" cy="5373370"/>
          </a:xfrm>
        </p:spPr>
        <p:txBody>
          <a:bodyPr>
            <a:noAutofit/>
          </a:bodyPr>
          <a:lstStyle/>
          <a:p>
            <a:pPr marL="0" indent="0" algn="just">
              <a:lnSpc>
                <a:spcPct val="100000"/>
              </a:lnSpc>
              <a:buNone/>
            </a:pPr>
            <a:r>
              <a:rPr lang="en-US" sz="1800" dirty="0">
                <a:cs typeface="+mn-lt"/>
                <a:sym typeface="+mn-ea"/>
              </a:rPr>
              <a:t>[5]B. Lauren and S. Pigg, "Toward entrepreneurial pedagogies: Rethinking professional networking as knowledge making," 2016 IEEE International Professional Communication Conference (IPCC), Austin, TX, USA, 2016, pp. 1-4, </a:t>
            </a:r>
            <a:r>
              <a:rPr lang="en-US" sz="1800" dirty="0" err="1">
                <a:cs typeface="+mn-lt"/>
                <a:sym typeface="+mn-ea"/>
              </a:rPr>
              <a:t>doi</a:t>
            </a:r>
            <a:r>
              <a:rPr lang="en-US" sz="1800" dirty="0">
                <a:cs typeface="+mn-lt"/>
                <a:sym typeface="+mn-ea"/>
              </a:rPr>
              <a:t>: 10.1109/IPCC.2016.7740535.</a:t>
            </a:r>
          </a:p>
          <a:p>
            <a:pPr marL="0" indent="0" algn="just">
              <a:lnSpc>
                <a:spcPct val="100000"/>
              </a:lnSpc>
              <a:buNone/>
            </a:pPr>
            <a:endParaRPr lang="en-US" sz="1800" dirty="0">
              <a:cs typeface="+mn-lt"/>
              <a:sym typeface="+mn-ea"/>
            </a:endParaRPr>
          </a:p>
          <a:p>
            <a:pPr marL="0" indent="0" algn="just">
              <a:lnSpc>
                <a:spcPct val="100000"/>
              </a:lnSpc>
              <a:buNone/>
            </a:pPr>
            <a:r>
              <a:rPr lang="en-US" sz="1800" dirty="0">
                <a:cs typeface="+mn-lt"/>
                <a:sym typeface="+mn-ea"/>
              </a:rPr>
              <a:t>[6]W. Lim and Y. Lee, "The impact of social networks on technology entrepreneurs’ opportunity recognition process," 2019 7th International Conference on Information and Communication Technology (</a:t>
            </a:r>
            <a:r>
              <a:rPr lang="en-US" sz="1800" dirty="0" err="1">
                <a:cs typeface="+mn-lt"/>
                <a:sym typeface="+mn-ea"/>
              </a:rPr>
              <a:t>ICoICT</a:t>
            </a:r>
            <a:r>
              <a:rPr lang="en-US" sz="1800" dirty="0">
                <a:cs typeface="+mn-lt"/>
                <a:sym typeface="+mn-ea"/>
              </a:rPr>
              <a:t>), Kuala Lumpur, Malaysia, 2019, pp. 1-7, </a:t>
            </a:r>
            <a:r>
              <a:rPr lang="en-US" sz="1800" dirty="0" err="1">
                <a:cs typeface="+mn-lt"/>
                <a:sym typeface="+mn-ea"/>
              </a:rPr>
              <a:t>doi</a:t>
            </a:r>
            <a:r>
              <a:rPr lang="en-US" sz="1800" dirty="0">
                <a:cs typeface="+mn-lt"/>
                <a:sym typeface="+mn-ea"/>
              </a:rPr>
              <a:t>: 10.1109/ICoICT.2019.8835289.</a:t>
            </a:r>
          </a:p>
          <a:p>
            <a:pPr marL="0" indent="0" algn="just">
              <a:lnSpc>
                <a:spcPct val="100000"/>
              </a:lnSpc>
              <a:buNone/>
            </a:pPr>
            <a:endParaRPr lang="en-US" sz="1800" dirty="0">
              <a:cs typeface="+mn-lt"/>
              <a:sym typeface="+mn-ea"/>
            </a:endParaRPr>
          </a:p>
          <a:p>
            <a:pPr marL="0" indent="0" algn="just">
              <a:lnSpc>
                <a:spcPct val="100000"/>
              </a:lnSpc>
              <a:buNone/>
            </a:pPr>
            <a:r>
              <a:rPr lang="en-US" sz="1800" dirty="0">
                <a:cs typeface="+mn-lt"/>
                <a:sym typeface="+mn-ea"/>
              </a:rPr>
              <a:t>[7]Hsieh, Ying-</a:t>
            </a:r>
            <a:r>
              <a:rPr lang="en-US" sz="1800" dirty="0" err="1">
                <a:cs typeface="+mn-lt"/>
                <a:sym typeface="+mn-ea"/>
              </a:rPr>
              <a:t>Jiun</a:t>
            </a:r>
            <a:r>
              <a:rPr lang="en-US" sz="1800" dirty="0">
                <a:cs typeface="+mn-lt"/>
                <a:sym typeface="+mn-ea"/>
              </a:rPr>
              <a:t> &amp; Wu, </a:t>
            </a:r>
            <a:r>
              <a:rPr lang="en-US" sz="1800" dirty="0" err="1">
                <a:cs typeface="+mn-lt"/>
                <a:sym typeface="+mn-ea"/>
              </a:rPr>
              <a:t>Yenchun</a:t>
            </a:r>
            <a:r>
              <a:rPr lang="en-US" sz="1800" dirty="0">
                <a:cs typeface="+mn-lt"/>
                <a:sym typeface="+mn-ea"/>
              </a:rPr>
              <a:t>. (2019). Entrepreneurship through the platform strategy in the digital era: Insights and research opportunities. Computers in Human Behavior. 95. 315-323. 10.1016/j.chb.2018.03.033.</a:t>
            </a:r>
          </a:p>
          <a:p>
            <a:pPr marL="0" indent="0" algn="just">
              <a:lnSpc>
                <a:spcPct val="100000"/>
              </a:lnSpc>
              <a:buNone/>
            </a:pPr>
            <a:endParaRPr lang="en-US" sz="1800" dirty="0">
              <a:cs typeface="+mn-lt"/>
              <a:sym typeface="+mn-ea"/>
            </a:endParaRPr>
          </a:p>
          <a:p>
            <a:pPr marL="0" indent="0" algn="just">
              <a:lnSpc>
                <a:spcPct val="100000"/>
              </a:lnSpc>
              <a:buNone/>
            </a:pPr>
            <a:r>
              <a:rPr lang="en-US" sz="1800" dirty="0">
                <a:cs typeface="+mn-lt"/>
                <a:sym typeface="+mn-ea"/>
              </a:rPr>
              <a:t>[8]Srinivasan, Arati &amp; Venkatraman, N.. (2017). Entrepreneurship in Digital Platforms: A Network Centric View. Strategic Entrepreneurship Journal. 12. 10.1002/sej.1272.</a:t>
            </a:r>
          </a:p>
          <a:p>
            <a:pPr marL="0" indent="0" algn="just">
              <a:lnSpc>
                <a:spcPct val="100000"/>
              </a:lnSpc>
              <a:buNone/>
            </a:pPr>
            <a:endParaRPr lang="en-US" sz="1800" dirty="0">
              <a:cs typeface="+mn-lt"/>
              <a:sym typeface="+mn-ea"/>
            </a:endParaRPr>
          </a:p>
          <a:p>
            <a:pPr marL="0" indent="0" algn="just">
              <a:lnSpc>
                <a:spcPct val="100000"/>
              </a:lnSpc>
              <a:buNone/>
            </a:pPr>
            <a:endParaRPr lang="en-GB" sz="1800" dirty="0">
              <a:latin typeface="Verdana" panose="020B0604030504040204" pitchFamily="34" charset="0"/>
              <a:cs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205" y="974090"/>
            <a:ext cx="10515600" cy="4888230"/>
          </a:xfrm>
        </p:spPr>
        <p:txBody>
          <a:bodyPr>
            <a:normAutofit fontScale="97500"/>
          </a:bodyPr>
          <a:lstStyle/>
          <a:p>
            <a:pPr marL="0" indent="0" algn="just">
              <a:lnSpc>
                <a:spcPct val="100000"/>
              </a:lnSpc>
              <a:buNone/>
            </a:pPr>
            <a:r>
              <a:rPr lang="en-US" sz="1800" b="1" dirty="0">
                <a:sym typeface="+mn-ea"/>
              </a:rPr>
              <a:t>[2]Entrepreneurship in and around Institutional Voids: A Case Study from Bangladesh </a:t>
            </a:r>
          </a:p>
          <a:p>
            <a:pPr algn="just">
              <a:lnSpc>
                <a:spcPct val="100000"/>
              </a:lnSpc>
            </a:pPr>
            <a:r>
              <a:rPr lang="en-US" sz="1800" dirty="0">
                <a:sym typeface="+mn-ea"/>
              </a:rPr>
              <a:t>Authors: Mair and I. Marti</a:t>
            </a:r>
            <a:endParaRPr lang="en-US" sz="1800" dirty="0"/>
          </a:p>
          <a:p>
            <a:pPr algn="just">
              <a:lnSpc>
                <a:spcPct val="100000"/>
              </a:lnSpc>
            </a:pPr>
            <a:r>
              <a:rPr lang="en-US" sz="1800" dirty="0">
                <a:sym typeface="+mn-ea"/>
              </a:rPr>
              <a:t>Published in: Journal of Business Venturing</a:t>
            </a:r>
            <a:endParaRPr lang="en-US" sz="1800" dirty="0"/>
          </a:p>
          <a:p>
            <a:pPr algn="just">
              <a:lnSpc>
                <a:spcPct val="100000"/>
              </a:lnSpc>
            </a:pPr>
            <a:r>
              <a:rPr lang="en-US" sz="1800" dirty="0">
                <a:sym typeface="+mn-ea"/>
              </a:rPr>
              <a:t>Merits:</a:t>
            </a:r>
            <a:endParaRPr lang="en-US" sz="1800" dirty="0"/>
          </a:p>
          <a:p>
            <a:pPr marL="0" indent="0" algn="just">
              <a:lnSpc>
                <a:spcPct val="100000"/>
              </a:lnSpc>
              <a:buNone/>
            </a:pPr>
            <a:r>
              <a:rPr lang="en-US" sz="1800" dirty="0">
                <a:sym typeface="+mn-ea"/>
              </a:rPr>
              <a:t>The study provides valuable insights through a focused case study on entrepreneurship in Bangladesh. It illuminates nuanced challenges for entrepreneurs in developing economies, offering significant perspectives on entrepreneurial dynamics.</a:t>
            </a:r>
          </a:p>
          <a:p>
            <a:pPr algn="just">
              <a:lnSpc>
                <a:spcPct val="100000"/>
              </a:lnSpc>
            </a:pPr>
            <a:r>
              <a:rPr lang="en-US" sz="1800" dirty="0"/>
              <a:t>Challenges:</a:t>
            </a:r>
          </a:p>
          <a:p>
            <a:pPr marL="0" indent="0" algn="just">
              <a:lnSpc>
                <a:spcPct val="100000"/>
              </a:lnSpc>
              <a:buNone/>
            </a:pPr>
            <a:r>
              <a:rPr lang="en-US" sz="1800" dirty="0"/>
              <a:t>Despite its merits, the study faces inherent limitations of case studies, limiting generalizability. Enhancing relevance by addressing the temporal aspect and considering changes over time is crucial.</a:t>
            </a:r>
          </a:p>
          <a:p>
            <a:pPr algn="just">
              <a:lnSpc>
                <a:spcPct val="100000"/>
              </a:lnSpc>
            </a:pPr>
            <a:endParaRPr 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030"/>
            <a:ext cx="10515600" cy="4351338"/>
          </a:xfrm>
        </p:spPr>
        <p:txBody>
          <a:bodyPr>
            <a:normAutofit/>
          </a:bodyPr>
          <a:lstStyle/>
          <a:p>
            <a:pPr marL="0" indent="0" algn="just">
              <a:lnSpc>
                <a:spcPct val="100000"/>
              </a:lnSpc>
              <a:buNone/>
            </a:pPr>
            <a:r>
              <a:rPr lang="en-US" sz="1800" dirty="0"/>
              <a:t>[9]</a:t>
            </a:r>
            <a:r>
              <a:rPr lang="en-US" sz="1800" dirty="0" err="1"/>
              <a:t>Yonghai</a:t>
            </a:r>
            <a:r>
              <a:rPr lang="en-US" sz="1800" dirty="0"/>
              <a:t> Yu, "The research review of entrepreneur social network," 2010 International Conference on Networking and Digital Society, Wenzhou, 2010, pp. 244-248, </a:t>
            </a:r>
            <a:r>
              <a:rPr lang="en-US" sz="1800" dirty="0" err="1"/>
              <a:t>doi</a:t>
            </a:r>
            <a:r>
              <a:rPr lang="en-US" sz="1800" dirty="0"/>
              <a:t>: 10.1109/ICNDS.2010.5479357.</a:t>
            </a:r>
          </a:p>
          <a:p>
            <a:pPr marL="0" indent="0" algn="just">
              <a:lnSpc>
                <a:spcPct val="100000"/>
              </a:lnSpc>
              <a:buNone/>
            </a:pPr>
            <a:endParaRPr lang="en-US" sz="1800" dirty="0"/>
          </a:p>
          <a:p>
            <a:pPr marL="0" indent="0" algn="just">
              <a:lnSpc>
                <a:spcPct val="100000"/>
              </a:lnSpc>
              <a:buNone/>
            </a:pPr>
            <a:r>
              <a:rPr lang="en-US" sz="1800" dirty="0"/>
              <a:t>[10]L. V. </a:t>
            </a:r>
            <a:r>
              <a:rPr lang="en-US" sz="1800" dirty="0" err="1"/>
              <a:t>Balakhonskaya</a:t>
            </a:r>
            <a:r>
              <a:rPr lang="en-US" sz="1800" dirty="0"/>
              <a:t> and V. V. </a:t>
            </a:r>
            <a:r>
              <a:rPr lang="en-US" sz="1800" dirty="0" err="1"/>
              <a:t>Balakhonsky</a:t>
            </a:r>
            <a:r>
              <a:rPr lang="en-US" sz="1800" dirty="0"/>
              <a:t>, "Pitching as a Communication Technology and Pitch as a Tool for Investor Relations in the Digital Environment," 2021 Communication Strategies in Digital Society Seminar (</a:t>
            </a:r>
            <a:r>
              <a:rPr lang="en-US" sz="1800" dirty="0" err="1"/>
              <a:t>ComSDS</a:t>
            </a:r>
            <a:r>
              <a:rPr lang="en-US" sz="1800" dirty="0"/>
              <a:t>), St. Petersburg, Russia, 2021, pp. 166-172, </a:t>
            </a:r>
            <a:r>
              <a:rPr lang="en-US" sz="1800" dirty="0" err="1"/>
              <a:t>doi</a:t>
            </a:r>
            <a:r>
              <a:rPr lang="en-US" sz="1800" dirty="0"/>
              <a:t>: 10.1109/ComSDS52473.2021.9422852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1" y="0"/>
            <a:ext cx="10515600" cy="1325563"/>
          </a:xfrm>
        </p:spPr>
        <p:txBody>
          <a:bodyPr/>
          <a:lstStyle/>
          <a:p>
            <a:r>
              <a:rPr lang="en-GB" b="1" dirty="0"/>
              <a:t>Publication Details</a:t>
            </a:r>
          </a:p>
        </p:txBody>
      </p:sp>
      <p:pic>
        <p:nvPicPr>
          <p:cNvPr id="4" name="Picture 3">
            <a:extLst>
              <a:ext uri="{FF2B5EF4-FFF2-40B4-BE49-F238E27FC236}">
                <a16:creationId xmlns:a16="http://schemas.microsoft.com/office/drawing/2014/main" id="{58C54F3E-E4E5-C97B-560B-DD6DEF6FA3A0}"/>
              </a:ext>
            </a:extLst>
          </p:cNvPr>
          <p:cNvPicPr>
            <a:picLocks noChangeAspect="1"/>
          </p:cNvPicPr>
          <p:nvPr/>
        </p:nvPicPr>
        <p:blipFill rotWithShape="1">
          <a:blip r:embed="rId2">
            <a:extLst>
              <a:ext uri="{28A0092B-C50C-407E-A947-70E740481C1C}">
                <a14:useLocalDpi xmlns:a14="http://schemas.microsoft.com/office/drawing/2010/main" val="0"/>
              </a:ext>
            </a:extLst>
          </a:blip>
          <a:srcRect l="37809" t="38926" r="19124" b="16924"/>
          <a:stretch/>
        </p:blipFill>
        <p:spPr>
          <a:xfrm>
            <a:off x="1536568" y="1084081"/>
            <a:ext cx="8163614" cy="448485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480" y="2259281"/>
            <a:ext cx="5468203" cy="941696"/>
          </a:xfrm>
        </p:spPr>
        <p:txBody>
          <a:bodyPr>
            <a:noAutofit/>
          </a:bodyPr>
          <a:lstStyle/>
          <a:p>
            <a:pPr marL="0" indent="0" algn="ctr">
              <a:buNone/>
            </a:pPr>
            <a:r>
              <a:rPr lang="en-GB" sz="9600" dirty="0"/>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719455"/>
            <a:ext cx="10515600" cy="4351338"/>
          </a:xfrm>
        </p:spPr>
        <p:txBody>
          <a:bodyPr>
            <a:noAutofit/>
          </a:bodyPr>
          <a:lstStyle/>
          <a:p>
            <a:pPr marL="0" indent="0" algn="just">
              <a:lnSpc>
                <a:spcPct val="100000"/>
              </a:lnSpc>
              <a:buNone/>
            </a:pPr>
            <a:r>
              <a:rPr lang="en-US" sz="1800" b="1" dirty="0"/>
              <a:t>[3]Saudi Female Entrepreneurs, Situation and Challenges </a:t>
            </a:r>
          </a:p>
          <a:p>
            <a:pPr algn="just">
              <a:lnSpc>
                <a:spcPct val="100000"/>
              </a:lnSpc>
            </a:pPr>
            <a:r>
              <a:rPr lang="en-US" sz="1800" dirty="0"/>
              <a:t>Authors: H. </a:t>
            </a:r>
            <a:r>
              <a:rPr lang="en-US" sz="1800" dirty="0" err="1"/>
              <a:t>Alsulami</a:t>
            </a:r>
            <a:r>
              <a:rPr lang="en-US" sz="1800" dirty="0"/>
              <a:t> and R. </a:t>
            </a:r>
            <a:r>
              <a:rPr lang="en-US" sz="1800" dirty="0" err="1"/>
              <a:t>Abutaha</a:t>
            </a:r>
            <a:endParaRPr lang="en-US" sz="1800" dirty="0"/>
          </a:p>
          <a:p>
            <a:pPr algn="just">
              <a:lnSpc>
                <a:spcPct val="100000"/>
              </a:lnSpc>
            </a:pPr>
            <a:r>
              <a:rPr lang="en-US" sz="1800" dirty="0"/>
              <a:t>Published in: 2018 Portland International Conference on Management of Engineering and Technology (PICMET), Honolulu, HI, USA</a:t>
            </a:r>
          </a:p>
          <a:p>
            <a:pPr algn="just">
              <a:lnSpc>
                <a:spcPct val="100000"/>
              </a:lnSpc>
            </a:pPr>
            <a:r>
              <a:rPr lang="en-US" sz="1800" dirty="0"/>
              <a:t>Merits:</a:t>
            </a:r>
          </a:p>
          <a:p>
            <a:pPr marL="0" indent="0" algn="just">
              <a:lnSpc>
                <a:spcPct val="100000"/>
              </a:lnSpc>
              <a:buNone/>
            </a:pPr>
            <a:r>
              <a:rPr lang="en-US" sz="1800" dirty="0"/>
              <a:t>This study explores the situation and challenges faced by Saudi female entrepreneurs. The focused examination provides valuable insights into the unique aspects of entrepreneurship in the Saudi context, shedding light on the experiences and obstacles like funding encountered by women entrepreneurs.</a:t>
            </a:r>
          </a:p>
          <a:p>
            <a:pPr algn="just">
              <a:lnSpc>
                <a:spcPct val="100000"/>
              </a:lnSpc>
            </a:pPr>
            <a:r>
              <a:rPr lang="en-US" sz="1800" dirty="0"/>
              <a:t>Challenges:</a:t>
            </a:r>
          </a:p>
          <a:p>
            <a:pPr marL="0" indent="0" algn="just">
              <a:lnSpc>
                <a:spcPct val="100000"/>
              </a:lnSpc>
              <a:buNone/>
            </a:pPr>
            <a:r>
              <a:rPr lang="en-US" sz="1800" dirty="0"/>
              <a:t>Despite its merits, the study may face challenges in generalizability beyond the specific Saudi context. An enhanced exploration of the identified challenges and potential solutions could strengthen the paper's practical implications.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430"/>
            <a:ext cx="10515600" cy="4351338"/>
          </a:xfrm>
        </p:spPr>
        <p:txBody>
          <a:bodyPr>
            <a:noAutofit/>
          </a:bodyPr>
          <a:lstStyle/>
          <a:p>
            <a:pPr marL="0" indent="0" algn="just">
              <a:lnSpc>
                <a:spcPct val="100000"/>
              </a:lnSpc>
              <a:buNone/>
            </a:pPr>
            <a:r>
              <a:rPr lang="en-US" sz="1800" b="1" dirty="0"/>
              <a:t>[4]How entrepreneurial SMEs compete through digital platforms: The roles of digital platform capability, network capability, and ambidexterity</a:t>
            </a:r>
          </a:p>
          <a:p>
            <a:pPr algn="just">
              <a:lnSpc>
                <a:spcPct val="100000"/>
              </a:lnSpc>
            </a:pPr>
            <a:r>
              <a:rPr lang="en-US" sz="1800" dirty="0"/>
              <a:t>Authors: Javier </a:t>
            </a:r>
            <a:r>
              <a:rPr lang="en-US" sz="1800" dirty="0" err="1"/>
              <a:t>Cenamor</a:t>
            </a:r>
            <a:r>
              <a:rPr lang="en-US" sz="1800" dirty="0"/>
              <a:t>, Vinit </a:t>
            </a:r>
            <a:r>
              <a:rPr lang="en-US" sz="1800" dirty="0" err="1"/>
              <a:t>Parida</a:t>
            </a:r>
            <a:r>
              <a:rPr lang="en-US" sz="1800" dirty="0"/>
              <a:t>, Joakim </a:t>
            </a:r>
            <a:r>
              <a:rPr lang="en-US" sz="1800" dirty="0" err="1"/>
              <a:t>Wincent</a:t>
            </a:r>
            <a:r>
              <a:rPr lang="en-US" sz="1800" dirty="0"/>
              <a:t> Published in: Journal of Business Research, 2019/04/03</a:t>
            </a:r>
          </a:p>
          <a:p>
            <a:pPr algn="just">
              <a:lnSpc>
                <a:spcPct val="100000"/>
              </a:lnSpc>
            </a:pPr>
            <a:r>
              <a:rPr lang="en-US" sz="1800" dirty="0"/>
              <a:t>Merits:</a:t>
            </a:r>
          </a:p>
          <a:p>
            <a:pPr marL="0" indent="0" algn="just">
              <a:lnSpc>
                <a:spcPct val="100000"/>
              </a:lnSpc>
              <a:buNone/>
            </a:pPr>
            <a:r>
              <a:rPr lang="en-US" sz="1800" dirty="0"/>
              <a:t>This study explores how entrepreneurial SMEs excel in the digital landscape. Focusing on digital platform capability, network capability, and ambidexterity, the research provides key insights into the strategies driving competitiveness. It significantly contributes to understanding how small and medium-sized enterprises leverage digital platforms for a competitive edge.</a:t>
            </a:r>
          </a:p>
          <a:p>
            <a:pPr algn="just">
              <a:lnSpc>
                <a:spcPct val="100000"/>
              </a:lnSpc>
            </a:pPr>
            <a:r>
              <a:rPr lang="en-US" sz="1800" dirty="0"/>
              <a:t>Challenges:</a:t>
            </a:r>
          </a:p>
          <a:p>
            <a:pPr marL="0" indent="0" algn="just">
              <a:lnSpc>
                <a:spcPct val="100000"/>
              </a:lnSpc>
              <a:buNone/>
            </a:pPr>
            <a:r>
              <a:rPr lang="en-US" sz="1800" dirty="0"/>
              <a:t>While valuable, a deeper dive into SME strategies on digital platforms would enhance practical insights. More exploration of real-world implications and challenges faced by SMEs in the digital realm would strengthen the paper. How Entrepreneurial SMEs Compete through Digital Platforms: The Roles of Digital Platform Capability, Network Capability, and Ambidexterity effectively through digital </a:t>
            </a:r>
            <a:r>
              <a:rPr lang="en-US" sz="1800" dirty="0" err="1"/>
              <a:t>platfor</a:t>
            </a:r>
            <a:r>
              <a:rPr lang="en-IN" altLang="en-US" sz="1800" dirty="0" err="1"/>
              <a:t>ms</a:t>
            </a:r>
            <a:endParaRPr lang="en-I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0405"/>
            <a:ext cx="10515600" cy="4351338"/>
          </a:xfrm>
        </p:spPr>
        <p:txBody>
          <a:bodyPr>
            <a:noAutofit/>
          </a:bodyPr>
          <a:lstStyle/>
          <a:p>
            <a:pPr marL="0" indent="0" algn="just">
              <a:lnSpc>
                <a:spcPct val="100000"/>
              </a:lnSpc>
              <a:buNone/>
            </a:pPr>
            <a:r>
              <a:rPr lang="en-US" sz="1800" b="1" dirty="0"/>
              <a:t>[5]Toward entrepreneurial pedagogies: Rethinking professional networking as knowledge making</a:t>
            </a:r>
          </a:p>
          <a:p>
            <a:pPr algn="just">
              <a:lnSpc>
                <a:spcPct val="100000"/>
              </a:lnSpc>
            </a:pPr>
            <a:r>
              <a:rPr lang="en-US" sz="1800" dirty="0"/>
              <a:t>Authors: B. Lauren, S. Pigg</a:t>
            </a:r>
          </a:p>
          <a:p>
            <a:pPr algn="just">
              <a:lnSpc>
                <a:spcPct val="100000"/>
              </a:lnSpc>
            </a:pPr>
            <a:r>
              <a:rPr lang="en-US" sz="1800" dirty="0"/>
              <a:t>Published in: 2016 IEEE International Professional Communication Conference (IPCC), Austin, TX, USA</a:t>
            </a:r>
          </a:p>
          <a:p>
            <a:pPr algn="just">
              <a:lnSpc>
                <a:spcPct val="100000"/>
              </a:lnSpc>
            </a:pPr>
            <a:r>
              <a:rPr lang="en-US" sz="1800" dirty="0"/>
              <a:t>Merits:</a:t>
            </a:r>
          </a:p>
          <a:p>
            <a:pPr marL="0" indent="0" algn="just">
              <a:lnSpc>
                <a:spcPct val="100000"/>
              </a:lnSpc>
              <a:buNone/>
            </a:pPr>
            <a:r>
              <a:rPr lang="en-US" sz="1800" dirty="0"/>
              <a:t>Presented at the 2016 IEEE International Professional Communication Conference, the study delves into rethinking professional networking as a form of knowledge creation. The paper offers valuable insights into the intersection of entrepreneurial education and professional networking, challenging traditional perspectives and paving the way for innovative pedagogical approaches.</a:t>
            </a:r>
          </a:p>
          <a:p>
            <a:pPr algn="just">
              <a:lnSpc>
                <a:spcPct val="100000"/>
              </a:lnSpc>
            </a:pPr>
            <a:r>
              <a:rPr lang="en-US" sz="1800" dirty="0"/>
              <a:t>Challenges:</a:t>
            </a:r>
          </a:p>
          <a:p>
            <a:pPr marL="0" indent="0" algn="just">
              <a:lnSpc>
                <a:spcPct val="100000"/>
              </a:lnSpc>
              <a:buNone/>
            </a:pPr>
            <a:r>
              <a:rPr lang="en-US" sz="1800" dirty="0"/>
              <a:t>While commendable, the paper's abstract doesn't provide specific details about the methodologies or specific cases explored. A more in-depth examination of practical examples or case studies could enhance the paper's applicability.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0575"/>
            <a:ext cx="10515600" cy="4351338"/>
          </a:xfrm>
        </p:spPr>
        <p:txBody>
          <a:bodyPr>
            <a:noAutofit/>
          </a:bodyPr>
          <a:lstStyle/>
          <a:p>
            <a:pPr marL="0" indent="0" algn="just">
              <a:lnSpc>
                <a:spcPct val="100000"/>
              </a:lnSpc>
              <a:buNone/>
            </a:pPr>
            <a:r>
              <a:rPr lang="en-US" sz="1800" b="1" dirty="0"/>
              <a:t>[6]The impact of social networks on technology entrepreneurs’ opportunity recognition process</a:t>
            </a:r>
          </a:p>
          <a:p>
            <a:pPr algn="just">
              <a:lnSpc>
                <a:spcPct val="100000"/>
              </a:lnSpc>
            </a:pPr>
            <a:r>
              <a:rPr lang="en-US" sz="1800" dirty="0"/>
              <a:t>Authors: W. Lim, Y. Lee</a:t>
            </a:r>
          </a:p>
          <a:p>
            <a:pPr algn="just">
              <a:lnSpc>
                <a:spcPct val="100000"/>
              </a:lnSpc>
            </a:pPr>
            <a:r>
              <a:rPr lang="en-US" sz="1800" dirty="0"/>
              <a:t>Published in: 2019 7th International Conference on Information and Communication Technology (</a:t>
            </a:r>
            <a:r>
              <a:rPr lang="en-US" sz="1800" dirty="0" err="1"/>
              <a:t>ICoICT</a:t>
            </a:r>
            <a:r>
              <a:rPr lang="en-US" sz="1800" dirty="0"/>
              <a:t>), Kuala Lumpur, Malaysia</a:t>
            </a:r>
          </a:p>
          <a:p>
            <a:pPr algn="just">
              <a:lnSpc>
                <a:spcPct val="100000"/>
              </a:lnSpc>
            </a:pPr>
            <a:r>
              <a:rPr lang="en-US" sz="1800" dirty="0"/>
              <a:t>Merits:</a:t>
            </a:r>
          </a:p>
          <a:p>
            <a:pPr marL="0" indent="0" algn="just">
              <a:lnSpc>
                <a:spcPct val="100000"/>
              </a:lnSpc>
              <a:buNone/>
            </a:pPr>
            <a:r>
              <a:rPr lang="en-US" sz="1800" dirty="0"/>
              <a:t>The study explores the intricate relationship between social networks and the identification of entrepreneurial opportunities within the technology sector. The paper contributes valuable insights into the dynamics that shape entrepreneurs' perceptions and actions in recognizing opportunities within the evolving landscape of technology.</a:t>
            </a:r>
          </a:p>
          <a:p>
            <a:pPr algn="just">
              <a:lnSpc>
                <a:spcPct val="100000"/>
              </a:lnSpc>
            </a:pPr>
            <a:r>
              <a:rPr lang="en-US" sz="1800" dirty="0"/>
              <a:t>Challenges:</a:t>
            </a:r>
          </a:p>
          <a:p>
            <a:pPr marL="0" indent="0" algn="just">
              <a:lnSpc>
                <a:spcPct val="100000"/>
              </a:lnSpc>
              <a:buNone/>
            </a:pPr>
            <a:r>
              <a:rPr lang="en-US" sz="1800" dirty="0"/>
              <a:t>While promising, the abstract lacks specifics about the methodologies employed or the scope of the technology sector covered. A more detailed explanation of the research design and the specific impact on technology entrepreneurs' opportunity recognition would enhance the paper's depth.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0750" y="426720"/>
            <a:ext cx="10515600" cy="4351338"/>
          </a:xfrm>
        </p:spPr>
        <p:txBody>
          <a:bodyPr>
            <a:normAutofit fontScale="25000" lnSpcReduction="20000"/>
          </a:bodyPr>
          <a:lstStyle/>
          <a:p>
            <a:pPr marL="0" indent="0" algn="just">
              <a:lnSpc>
                <a:spcPct val="150000"/>
              </a:lnSpc>
              <a:buNone/>
            </a:pPr>
            <a:r>
              <a:rPr lang="en-US" sz="7200" b="1" dirty="0"/>
              <a:t>[7]Entrepreneurship through the platform strategy in the digital era: Insights and research opportunities</a:t>
            </a:r>
          </a:p>
          <a:p>
            <a:pPr algn="just">
              <a:lnSpc>
                <a:spcPct val="150000"/>
              </a:lnSpc>
            </a:pPr>
            <a:r>
              <a:rPr lang="en-US" sz="7200" dirty="0"/>
              <a:t>Authors: Ying-</a:t>
            </a:r>
            <a:r>
              <a:rPr lang="en-US" sz="7200" dirty="0" err="1"/>
              <a:t>Jiun</a:t>
            </a:r>
            <a:r>
              <a:rPr lang="en-US" sz="7200" dirty="0"/>
              <a:t> Hsieh, </a:t>
            </a:r>
            <a:r>
              <a:rPr lang="en-US" sz="7200" dirty="0" err="1"/>
              <a:t>Yenchun</a:t>
            </a:r>
            <a:r>
              <a:rPr lang="en-US" sz="7200" dirty="0"/>
              <a:t> Wu</a:t>
            </a:r>
          </a:p>
          <a:p>
            <a:pPr algn="just">
              <a:lnSpc>
                <a:spcPct val="150000"/>
              </a:lnSpc>
            </a:pPr>
            <a:r>
              <a:rPr lang="en-US" sz="7200" dirty="0"/>
              <a:t>Published in: Computers in Human Behavior, 2019/06/01</a:t>
            </a:r>
          </a:p>
          <a:p>
            <a:pPr algn="just">
              <a:lnSpc>
                <a:spcPct val="150000"/>
              </a:lnSpc>
            </a:pPr>
            <a:r>
              <a:rPr lang="en-US" sz="7200" dirty="0"/>
              <a:t>Merits:</a:t>
            </a:r>
          </a:p>
          <a:p>
            <a:pPr marL="0" indent="0" algn="just">
              <a:lnSpc>
                <a:spcPct val="150000"/>
              </a:lnSpc>
              <a:buNone/>
            </a:pPr>
            <a:r>
              <a:rPr lang="en-US" sz="7200" dirty="0"/>
              <a:t>The study offers valuable perspectives on how entrepreneurs navigate and capitalize on digital platforms. The paper contributes to understanding the dynamics of entrepreneurship in the evolving digital landscape, identifying research opportunities for further exploration.</a:t>
            </a:r>
          </a:p>
          <a:p>
            <a:pPr algn="just">
              <a:lnSpc>
                <a:spcPct val="150000"/>
              </a:lnSpc>
            </a:pPr>
            <a:r>
              <a:rPr lang="en-US" sz="7200" dirty="0"/>
              <a:t>Challenges:</a:t>
            </a:r>
          </a:p>
          <a:p>
            <a:pPr marL="0" indent="0" algn="just">
              <a:lnSpc>
                <a:spcPct val="150000"/>
              </a:lnSpc>
              <a:buNone/>
            </a:pPr>
            <a:r>
              <a:rPr lang="en-US" sz="7200" dirty="0"/>
              <a:t>While commendable, the abstract does not delve into specific methodologies employed or the particular focus within the digital era. A more detailed overview of the insights and potential research avenues explored would enhance the paper's applicability.</a:t>
            </a:r>
          </a:p>
          <a:p>
            <a:pPr marL="0" indent="0" algn="just">
              <a:lnSpc>
                <a:spcPct val="150000"/>
              </a:lnSpc>
              <a:buNone/>
            </a:pPr>
            <a:endParaRPr lang="en-US" sz="7200" dirty="0"/>
          </a:p>
          <a:p>
            <a:pPr marL="0" indent="0" algn="just">
              <a:lnSpc>
                <a:spcPct val="150000"/>
              </a:lnSpc>
              <a:buNone/>
            </a:pPr>
            <a:endParaRPr lang="en-US" sz="7200" dirty="0"/>
          </a:p>
          <a:p>
            <a:pPr marL="0" indent="0" algn="just">
              <a:lnSpc>
                <a:spcPct val="150000"/>
              </a:lnSpc>
              <a:buNone/>
            </a:pPr>
            <a:endParaRPr lang="en-US" sz="7200" dirty="0"/>
          </a:p>
        </p:txBody>
      </p:sp>
    </p:spTree>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115</TotalTime>
  <Words>4165</Words>
  <Application>Microsoft Office PowerPoint</Application>
  <PresentationFormat>Widescreen</PresentationFormat>
  <Paragraphs>275</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(Body)</vt:lpstr>
      <vt:lpstr>Calibri Light</vt:lpstr>
      <vt:lpstr>Times New Roman</vt:lpstr>
      <vt:lpstr>Verdana</vt:lpstr>
      <vt:lpstr>Wingdings</vt:lpstr>
      <vt:lpstr>Presidency University 45 Yrs</vt:lpstr>
      <vt:lpstr>ONLINE INTERACTIVE ENTREPRENEUR CLUB</vt:lpstr>
      <vt:lpstr>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Gaps Identified</vt:lpstr>
      <vt:lpstr>Proposed Methodology</vt:lpstr>
      <vt:lpstr>Objectives</vt:lpstr>
      <vt:lpstr>PowerPoint Presentation</vt:lpstr>
      <vt:lpstr>PowerPoint Presentation</vt:lpstr>
      <vt:lpstr>Sequence Diagram</vt:lpstr>
      <vt:lpstr>Modules</vt:lpstr>
      <vt:lpstr>PowerPoint Presentation</vt:lpstr>
      <vt:lpstr>Database Module</vt:lpstr>
      <vt:lpstr>Login Module</vt:lpstr>
      <vt:lpstr>Home Page Module</vt:lpstr>
      <vt:lpstr>Home Page</vt:lpstr>
      <vt:lpstr>Investment Module</vt:lpstr>
      <vt:lpstr>Timeline of Project</vt:lpstr>
      <vt:lpstr>Outcomes / Results Obtained</vt:lpstr>
      <vt:lpstr>PowerPoint Presentation</vt:lpstr>
      <vt:lpstr>Registration </vt:lpstr>
      <vt:lpstr>Home Page : Navigation bar : Post</vt:lpstr>
      <vt:lpstr>Funding Section</vt:lpstr>
      <vt:lpstr>Entreprenuer’s Application </vt:lpstr>
      <vt:lpstr>Investor’s View Page</vt:lpstr>
      <vt:lpstr>Application view page for Investors</vt:lpstr>
      <vt:lpstr>Fund Application Results</vt:lpstr>
      <vt:lpstr>Recommendations by ML</vt:lpstr>
      <vt:lpstr>Conclusion</vt:lpstr>
      <vt:lpstr>References</vt:lpstr>
      <vt:lpstr>PowerPoint Presentation</vt:lpstr>
      <vt:lpstr>PowerPoint Presentation</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Gana Priya</cp:lastModifiedBy>
  <cp:revision>46</cp:revision>
  <dcterms:created xsi:type="dcterms:W3CDTF">2023-03-16T03:26:00Z</dcterms:created>
  <dcterms:modified xsi:type="dcterms:W3CDTF">2024-01-17T09:56:14Z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12477C83524049DEB781E2BDEEE7D279_13</vt:lpwstr>
  </property>
  <property fmtid="{D5CDD505-2E9C-101B-9397-08002B2CF9AE}" pid="3" name="KSOProductBuildVer">
    <vt:lpwstr>1033-12.2.0.13412</vt:lpwstr>
  </property>
</Properties>
</file>