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20104100" cy="11309350"/>
  <p:embeddedFontLst>
    <p:embeddedFont>
      <p:font typeface="Calibri" panose="020F0502020204030204" pitchFamily="34" charset="0"/>
      <p:regular r:id="rId26"/>
      <p:bold r:id="rId27"/>
      <p:italic r:id="rId28"/>
      <p:boldItalic r:id="rId29"/>
    </p:embeddedFont>
    <p:embeddedFont>
      <p:font typeface="Helvetica Neue" panose="020B0604020202020204" charset="0"/>
      <p:regular r:id="rId30"/>
      <p:bold r:id="rId31"/>
      <p:italic r:id="rId32"/>
      <p:boldItalic r:id="rId33"/>
    </p:embeddedFont>
    <p:embeddedFont>
      <p:font typeface="Playfair Display"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1">
          <p15:clr>
            <a:srgbClr val="A4A3A4"/>
          </p15:clr>
        </p15:guide>
        <p15:guide id="2" pos="28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6lu79TG5Kp6uHPBhKmI/rNC3+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A5398E-9F54-41DD-AE44-82E97CF8E237}">
  <a:tblStyle styleId="{92A5398E-9F54-41DD-AE44-82E97CF8E2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ED4587-DE02-4585-9E7C-729069C3FD70}"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guide orient="horz" pos="341"/>
        <p:guide pos="2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1: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6: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441a666f6f_0_28: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441a666f6f_0_2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41a666f6f_1_0: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41a666f6f_1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2: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41a666f6f_0_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441a666f6f_0_4: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41a666f6f_0_1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1441a666f6f_0_16: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41a666f6f_1_13: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41a666f6f_1_1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41a666f6f_1_23: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41a666f6f_1_2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441a666f6f_1_28: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441a666f6f_1_2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441a666f6f_1_33: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441a666f6f_1_3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441a666f6f_1_38: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441a666f6f_1_3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spTree>
      <p:nvGrpSpPr>
        <p:cNvPr id="1" name="Shape 9"/>
        <p:cNvGrpSpPr/>
        <p:nvPr/>
      </p:nvGrpSpPr>
      <p:grpSpPr>
        <a:xfrm>
          <a:off x="0" y="0"/>
          <a:ext cx="0" cy="0"/>
          <a:chOff x="0" y="0"/>
          <a:chExt cx="0" cy="0"/>
        </a:xfrm>
      </p:grpSpPr>
      <p:sp>
        <p:nvSpPr>
          <p:cNvPr id="10" name="Google Shape;10;p21"/>
          <p:cNvSpPr/>
          <p:nvPr/>
        </p:nvSpPr>
        <p:spPr>
          <a:xfrm>
            <a:off x="0" y="0"/>
            <a:ext cx="9144000" cy="5143500"/>
          </a:xfrm>
          <a:prstGeom prst="rect">
            <a:avLst/>
          </a:prstGeom>
          <a:solidFill>
            <a:schemeClr val="lt1">
              <a:alpha val="98431"/>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 name="Google Shape;11;p21"/>
          <p:cNvSpPr/>
          <p:nvPr/>
        </p:nvSpPr>
        <p:spPr>
          <a:xfrm>
            <a:off x="-2888" y="7220"/>
            <a:ext cx="4257387" cy="2939564"/>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21"/>
          <p:cNvSpPr/>
          <p:nvPr/>
        </p:nvSpPr>
        <p:spPr>
          <a:xfrm>
            <a:off x="214448" y="189163"/>
            <a:ext cx="839700" cy="8376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21"/>
          <p:cNvSpPr txBox="1"/>
          <p:nvPr/>
        </p:nvSpPr>
        <p:spPr>
          <a:xfrm>
            <a:off x="1140834" y="327786"/>
            <a:ext cx="1732800" cy="545700"/>
          </a:xfrm>
          <a:prstGeom prst="rect">
            <a:avLst/>
          </a:prstGeom>
          <a:noFill/>
          <a:ln>
            <a:noFill/>
          </a:ln>
        </p:spPr>
        <p:txBody>
          <a:bodyPr spcFirstLastPara="1" wrap="square" lIns="0" tIns="6050" rIns="0" bIns="0" anchor="t" anchorCtr="0">
            <a:noAutofit/>
          </a:bodyPr>
          <a:lstStyle/>
          <a:p>
            <a:pPr marL="5775" marR="0" lvl="0" indent="0" algn="l" rtl="0">
              <a:lnSpc>
                <a:spcPct val="100000"/>
              </a:lnSpc>
              <a:spcBef>
                <a:spcPts val="0"/>
              </a:spcBef>
              <a:spcAft>
                <a:spcPts val="0"/>
              </a:spcAft>
              <a:buClr>
                <a:srgbClr val="000000"/>
              </a:buClr>
              <a:buSzPts val="1933"/>
              <a:buFont typeface="Arial"/>
              <a:buNone/>
            </a:pPr>
            <a:r>
              <a:rPr lang="en-IN" sz="1933" b="1" i="0" u="none" strike="noStrike" cap="none">
                <a:solidFill>
                  <a:srgbClr val="FFFFFF"/>
                </a:solidFill>
                <a:latin typeface="Helvetica Neue"/>
                <a:ea typeface="Helvetica Neue"/>
                <a:cs typeface="Helvetica Neue"/>
                <a:sym typeface="Helvetica Neue"/>
              </a:rPr>
              <a:t>RV College of </a:t>
            </a:r>
            <a:endParaRPr sz="1400" b="0" i="0" u="none" strike="noStrike" cap="none">
              <a:solidFill>
                <a:srgbClr val="000000"/>
              </a:solidFill>
              <a:latin typeface="Arial"/>
              <a:ea typeface="Arial"/>
              <a:cs typeface="Arial"/>
              <a:sym typeface="Arial"/>
            </a:endParaRPr>
          </a:p>
          <a:p>
            <a:pPr marL="5775" marR="0" lvl="0" indent="0" algn="l" rtl="0">
              <a:lnSpc>
                <a:spcPct val="100000"/>
              </a:lnSpc>
              <a:spcBef>
                <a:spcPts val="0"/>
              </a:spcBef>
              <a:spcAft>
                <a:spcPts val="0"/>
              </a:spcAft>
              <a:buClr>
                <a:srgbClr val="000000"/>
              </a:buClr>
              <a:buSzPts val="1933"/>
              <a:buFont typeface="Arial"/>
              <a:buNone/>
            </a:pPr>
            <a:r>
              <a:rPr lang="en-IN" sz="1933" b="1" i="0" u="none" strike="noStrike" cap="none">
                <a:solidFill>
                  <a:srgbClr val="FFFFFF"/>
                </a:solidFill>
                <a:latin typeface="Helvetica Neue"/>
                <a:ea typeface="Helvetica Neue"/>
                <a:cs typeface="Helvetica Neue"/>
                <a:sym typeface="Helvetica Neue"/>
              </a:rPr>
              <a:t>Engineering</a:t>
            </a:r>
            <a:endParaRPr sz="1933" b="1" i="0" u="none" strike="noStrike" cap="none">
              <a:solidFill>
                <a:schemeClr val="dk1"/>
              </a:solidFill>
              <a:latin typeface="Helvetica Neue"/>
              <a:ea typeface="Helvetica Neue"/>
              <a:cs typeface="Helvetica Neue"/>
              <a:sym typeface="Helvetica Neue"/>
            </a:endParaRPr>
          </a:p>
        </p:txBody>
      </p:sp>
      <p:sp>
        <p:nvSpPr>
          <p:cNvPr id="14" name="Google Shape;14;p21"/>
          <p:cNvSpPr txBox="1"/>
          <p:nvPr/>
        </p:nvSpPr>
        <p:spPr>
          <a:xfrm>
            <a:off x="7330941" y="185554"/>
            <a:ext cx="1548900" cy="215700"/>
          </a:xfrm>
          <a:prstGeom prst="rect">
            <a:avLst/>
          </a:prstGeom>
          <a:noFill/>
          <a:ln>
            <a:noFill/>
          </a:ln>
        </p:spPr>
        <p:txBody>
          <a:bodyPr spcFirstLastPara="1" wrap="square" lIns="0" tIns="5775" rIns="0" bIns="0" anchor="t" anchorCtr="0">
            <a:noAutofit/>
          </a:bodyPr>
          <a:lstStyle/>
          <a:p>
            <a:pPr marL="5775"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
        <p:nvSpPr>
          <p:cNvPr id="15" name="Google Shape;15;p21"/>
          <p:cNvSpPr txBox="1">
            <a:spLocks noGrp="1"/>
          </p:cNvSpPr>
          <p:nvPr>
            <p:ph type="ctrTitle"/>
          </p:nvPr>
        </p:nvSpPr>
        <p:spPr>
          <a:xfrm>
            <a:off x="2457847" y="1456960"/>
            <a:ext cx="6229200" cy="1340100"/>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SzPts val="2800"/>
              <a:buNone/>
              <a:defRPr sz="2800" b="1">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6" name="Google Shape;16;p21"/>
          <p:cNvSpPr txBox="1">
            <a:spLocks noGrp="1"/>
          </p:cNvSpPr>
          <p:nvPr>
            <p:ph type="subTitle" idx="1"/>
          </p:nvPr>
        </p:nvSpPr>
        <p:spPr>
          <a:xfrm>
            <a:off x="1054188" y="2880359"/>
            <a:ext cx="7632900" cy="1746900"/>
          </a:xfrm>
          <a:prstGeom prst="rect">
            <a:avLst/>
          </a:prstGeom>
          <a:noFill/>
          <a:ln>
            <a:noFill/>
          </a:ln>
        </p:spPr>
        <p:txBody>
          <a:bodyPr spcFirstLastPara="1" wrap="square" lIns="0" tIns="0" rIns="0" bIns="0" anchor="t" anchorCtr="0">
            <a:normAutofit/>
          </a:bodyPr>
          <a:lstStyle>
            <a:lvl1pPr lvl="0" algn="l">
              <a:lnSpc>
                <a:spcPct val="115000"/>
              </a:lnSpc>
              <a:spcBef>
                <a:spcPts val="480"/>
              </a:spcBef>
              <a:spcAft>
                <a:spcPts val="0"/>
              </a:spcAft>
              <a:buSzPts val="1800"/>
              <a:buNone/>
              <a:defRPr sz="2400">
                <a:solidFill>
                  <a:schemeClr val="dk1"/>
                </a:solidFill>
                <a:latin typeface="Times New Roman"/>
                <a:ea typeface="Times New Roman"/>
                <a:cs typeface="Times New Roman"/>
                <a:sym typeface="Times New Roman"/>
              </a:defRPr>
            </a:lvl1pPr>
            <a:lvl2pPr lvl="1" algn="l">
              <a:lnSpc>
                <a:spcPct val="115000"/>
              </a:lnSpc>
              <a:spcBef>
                <a:spcPts val="360"/>
              </a:spcBef>
              <a:spcAft>
                <a:spcPts val="0"/>
              </a:spcAft>
              <a:buSzPts val="1400"/>
              <a:buNone/>
              <a:defRPr/>
            </a:lvl2pPr>
            <a:lvl3pPr lvl="2" algn="l">
              <a:lnSpc>
                <a:spcPct val="115000"/>
              </a:lnSpc>
              <a:spcBef>
                <a:spcPts val="360"/>
              </a:spcBef>
              <a:spcAft>
                <a:spcPts val="0"/>
              </a:spcAft>
              <a:buSzPts val="1400"/>
              <a:buNone/>
              <a:defRPr/>
            </a:lvl3pPr>
            <a:lvl4pPr lvl="3" algn="l">
              <a:lnSpc>
                <a:spcPct val="115000"/>
              </a:lnSpc>
              <a:spcBef>
                <a:spcPts val="360"/>
              </a:spcBef>
              <a:spcAft>
                <a:spcPts val="0"/>
              </a:spcAft>
              <a:buSzPts val="1400"/>
              <a:buNone/>
              <a:defRPr/>
            </a:lvl4pPr>
            <a:lvl5pPr lvl="4" algn="l">
              <a:lnSpc>
                <a:spcPct val="115000"/>
              </a:lnSpc>
              <a:spcBef>
                <a:spcPts val="36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
        <p:nvSpPr>
          <p:cNvPr id="17" name="Google Shape;17;p21"/>
          <p:cNvSpPr/>
          <p:nvPr/>
        </p:nvSpPr>
        <p:spPr>
          <a:xfrm>
            <a:off x="2548824" y="684121"/>
            <a:ext cx="66300" cy="6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7" name="Google Shape;57;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9" name="Google Shape;5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2" name="Google Shape;6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5" name="Google Shape;65;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6" name="Google Shape;66;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18"/>
        <p:cNvGrpSpPr/>
        <p:nvPr/>
      </p:nvGrpSpPr>
      <p:grpSpPr>
        <a:xfrm>
          <a:off x="0" y="0"/>
          <a:ext cx="0" cy="0"/>
          <a:chOff x="0" y="0"/>
          <a:chExt cx="0" cy="0"/>
        </a:xfrm>
      </p:grpSpPr>
      <p:sp>
        <p:nvSpPr>
          <p:cNvPr id="19" name="Google Shape;19;p22"/>
          <p:cNvSpPr/>
          <p:nvPr/>
        </p:nvSpPr>
        <p:spPr>
          <a:xfrm>
            <a:off x="0" y="0"/>
            <a:ext cx="9144000" cy="5143500"/>
          </a:xfrm>
          <a:prstGeom prst="rect">
            <a:avLst/>
          </a:prstGeom>
          <a:solidFill>
            <a:schemeClr val="lt1">
              <a:alpha val="98431"/>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81748"/>
              </a:solidFill>
              <a:latin typeface="Calibri"/>
              <a:ea typeface="Calibri"/>
              <a:cs typeface="Calibri"/>
              <a:sym typeface="Calibri"/>
            </a:endParaRPr>
          </a:p>
        </p:txBody>
      </p:sp>
      <p:sp>
        <p:nvSpPr>
          <p:cNvPr id="20" name="Google Shape;20;p22"/>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22"/>
          <p:cNvSpPr/>
          <p:nvPr/>
        </p:nvSpPr>
        <p:spPr>
          <a:xfrm>
            <a:off x="457056" y="137180"/>
            <a:ext cx="321900" cy="322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22"/>
          <p:cNvSpPr txBox="1"/>
          <p:nvPr/>
        </p:nvSpPr>
        <p:spPr>
          <a:xfrm>
            <a:off x="828898" y="199275"/>
            <a:ext cx="730200" cy="225900"/>
          </a:xfrm>
          <a:prstGeom prst="rect">
            <a:avLst/>
          </a:prstGeom>
          <a:noFill/>
          <a:ln>
            <a:noFill/>
          </a:ln>
        </p:spPr>
        <p:txBody>
          <a:bodyPr spcFirstLastPara="1" wrap="square" lIns="0" tIns="7775" rIns="0" bIns="0" anchor="t" anchorCtr="0">
            <a:noAutofit/>
          </a:bodyPr>
          <a:lstStyle/>
          <a:p>
            <a:pPr marL="5775"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5775"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Engineering </a:t>
            </a:r>
            <a:endParaRPr sz="728" b="1" i="0" u="none" strike="noStrike" cap="none">
              <a:solidFill>
                <a:schemeClr val="dk1"/>
              </a:solidFill>
              <a:latin typeface="Helvetica Neue"/>
              <a:ea typeface="Helvetica Neue"/>
              <a:cs typeface="Helvetica Neue"/>
              <a:sym typeface="Helvetica Neue"/>
            </a:endParaRPr>
          </a:p>
        </p:txBody>
      </p:sp>
      <p:sp>
        <p:nvSpPr>
          <p:cNvPr id="23" name="Google Shape;23;p22"/>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SzPts val="2800"/>
              <a:buNone/>
              <a:defRPr sz="2400" b="1">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4" name="Google Shape;24;p22"/>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rmAutofit/>
          </a:bodyPr>
          <a:lstStyle>
            <a:lvl1pPr marL="457200" lvl="0" indent="-355600" algn="l">
              <a:lnSpc>
                <a:spcPct val="115000"/>
              </a:lnSpc>
              <a:spcBef>
                <a:spcPts val="400"/>
              </a:spcBef>
              <a:spcAft>
                <a:spcPts val="0"/>
              </a:spcAft>
              <a:buClr>
                <a:schemeClr val="dk1"/>
              </a:buClr>
              <a:buSzPts val="2000"/>
              <a:buFont typeface="Noto Sans Symbols"/>
              <a:buChar char="⮚"/>
              <a:defRPr sz="2000">
                <a:solidFill>
                  <a:schemeClr val="dk1"/>
                </a:solidFill>
                <a:latin typeface="Times New Roman"/>
                <a:ea typeface="Times New Roman"/>
                <a:cs typeface="Times New Roman"/>
                <a:sym typeface="Times New Roman"/>
              </a:defRPr>
            </a:lvl1pPr>
            <a:lvl2pPr marL="914400" lvl="1" indent="-228600" algn="l">
              <a:lnSpc>
                <a:spcPct val="115000"/>
              </a:lnSpc>
              <a:spcBef>
                <a:spcPts val="360"/>
              </a:spcBef>
              <a:spcAft>
                <a:spcPts val="0"/>
              </a:spcAft>
              <a:buSzPts val="1400"/>
              <a:buFont typeface="Times New Roman"/>
              <a:buNone/>
              <a:defRPr>
                <a:latin typeface="Times New Roman"/>
                <a:ea typeface="Times New Roman"/>
                <a:cs typeface="Times New Roman"/>
                <a:sym typeface="Times New Roman"/>
              </a:defRPr>
            </a:lvl2pPr>
            <a:lvl3pPr marL="1371600" lvl="2" indent="-228600" algn="l">
              <a:lnSpc>
                <a:spcPct val="115000"/>
              </a:lnSpc>
              <a:spcBef>
                <a:spcPts val="360"/>
              </a:spcBef>
              <a:spcAft>
                <a:spcPts val="0"/>
              </a:spcAft>
              <a:buSzPts val="1400"/>
              <a:buFont typeface="Times New Roman"/>
              <a:buNone/>
              <a:defRPr>
                <a:latin typeface="Times New Roman"/>
                <a:ea typeface="Times New Roman"/>
                <a:cs typeface="Times New Roman"/>
                <a:sym typeface="Times New Roman"/>
              </a:defRPr>
            </a:lvl3pPr>
            <a:lvl4pPr marL="1828800" lvl="3" indent="-228600" algn="l">
              <a:lnSpc>
                <a:spcPct val="115000"/>
              </a:lnSpc>
              <a:spcBef>
                <a:spcPts val="360"/>
              </a:spcBef>
              <a:spcAft>
                <a:spcPts val="0"/>
              </a:spcAft>
              <a:buSzPts val="1400"/>
              <a:buFont typeface="Times New Roman"/>
              <a:buNone/>
              <a:defRPr>
                <a:latin typeface="Times New Roman"/>
                <a:ea typeface="Times New Roman"/>
                <a:cs typeface="Times New Roman"/>
                <a:sym typeface="Times New Roman"/>
              </a:defRPr>
            </a:lvl4pPr>
            <a:lvl5pPr marL="2286000" lvl="4" indent="-228600" algn="l">
              <a:lnSpc>
                <a:spcPct val="115000"/>
              </a:lnSpc>
              <a:spcBef>
                <a:spcPts val="360"/>
              </a:spcBef>
              <a:spcAft>
                <a:spcPts val="0"/>
              </a:spcAft>
              <a:buSzPts val="1400"/>
              <a:buFont typeface="Times New Roman"/>
              <a:buNone/>
              <a:defRPr>
                <a:latin typeface="Times New Roman"/>
                <a:ea typeface="Times New Roman"/>
                <a:cs typeface="Times New Roman"/>
                <a:sym typeface="Times New Roman"/>
              </a:defRPr>
            </a:lvl5pPr>
            <a:lvl6pPr marL="2743200" lvl="5" indent="-228600" algn="l">
              <a:lnSpc>
                <a:spcPct val="115000"/>
              </a:lnSpc>
              <a:spcBef>
                <a:spcPts val="0"/>
              </a:spcBef>
              <a:spcAft>
                <a:spcPts val="0"/>
              </a:spcAft>
              <a:buSzPts val="1400"/>
              <a:buFont typeface="Times New Roman"/>
              <a:buNone/>
              <a:defRPr>
                <a:latin typeface="Times New Roman"/>
                <a:ea typeface="Times New Roman"/>
                <a:cs typeface="Times New Roman"/>
                <a:sym typeface="Times New Roman"/>
              </a:defRPr>
            </a:lvl6pPr>
            <a:lvl7pPr marL="3200400" lvl="6" indent="-228600" algn="l">
              <a:lnSpc>
                <a:spcPct val="115000"/>
              </a:lnSpc>
              <a:spcBef>
                <a:spcPts val="1200"/>
              </a:spcBef>
              <a:spcAft>
                <a:spcPts val="0"/>
              </a:spcAft>
              <a:buSzPts val="1400"/>
              <a:buFont typeface="Times New Roman"/>
              <a:buNone/>
              <a:defRPr>
                <a:latin typeface="Times New Roman"/>
                <a:ea typeface="Times New Roman"/>
                <a:cs typeface="Times New Roman"/>
                <a:sym typeface="Times New Roman"/>
              </a:defRPr>
            </a:lvl7pPr>
            <a:lvl8pPr marL="3657600" lvl="7" indent="-228600" algn="l">
              <a:lnSpc>
                <a:spcPct val="115000"/>
              </a:lnSpc>
              <a:spcBef>
                <a:spcPts val="1200"/>
              </a:spcBef>
              <a:spcAft>
                <a:spcPts val="0"/>
              </a:spcAft>
              <a:buSzPts val="1400"/>
              <a:buFont typeface="Times New Roman"/>
              <a:buNone/>
              <a:defRPr>
                <a:latin typeface="Times New Roman"/>
                <a:ea typeface="Times New Roman"/>
                <a:cs typeface="Times New Roman"/>
                <a:sym typeface="Times New Roman"/>
              </a:defRPr>
            </a:lvl8pPr>
            <a:lvl9pPr marL="4114800" lvl="8" indent="-228600" algn="l">
              <a:lnSpc>
                <a:spcPct val="115000"/>
              </a:lnSpc>
              <a:spcBef>
                <a:spcPts val="1200"/>
              </a:spcBef>
              <a:spcAft>
                <a:spcPts val="1200"/>
              </a:spcAft>
              <a:buSzPts val="1400"/>
              <a:buFont typeface="Times New Roman"/>
              <a:buNone/>
              <a:defRPr>
                <a:latin typeface="Times New Roman"/>
                <a:ea typeface="Times New Roman"/>
                <a:cs typeface="Times New Roman"/>
                <a:sym typeface="Times New Roman"/>
              </a:defRPr>
            </a:lvl9pPr>
          </a:lstStyle>
          <a:p>
            <a:endParaRPr/>
          </a:p>
        </p:txBody>
      </p:sp>
      <p:sp>
        <p:nvSpPr>
          <p:cNvPr id="25" name="Google Shape;25;p22"/>
          <p:cNvSpPr/>
          <p:nvPr/>
        </p:nvSpPr>
        <p:spPr>
          <a:xfrm>
            <a:off x="1372547" y="339427"/>
            <a:ext cx="21844" cy="2730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extrusionOk="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extrusionOk="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22"/>
          <p:cNvSpPr/>
          <p:nvPr/>
        </p:nvSpPr>
        <p:spPr>
          <a:xfrm>
            <a:off x="1358899" y="328501"/>
            <a:ext cx="49167" cy="49168"/>
          </a:xfrm>
          <a:custGeom>
            <a:avLst/>
            <a:gdLst/>
            <a:ahLst/>
            <a:cxnLst/>
            <a:rect l="l" t="t" r="r" b="b"/>
            <a:pathLst>
              <a:path w="56514" h="56515" extrusionOk="0">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extrusionOk="0">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22"/>
          <p:cNvSpPr txBox="1"/>
          <p:nvPr/>
        </p:nvSpPr>
        <p:spPr>
          <a:xfrm>
            <a:off x="7330950" y="185550"/>
            <a:ext cx="1548900" cy="215700"/>
          </a:xfrm>
          <a:prstGeom prst="rect">
            <a:avLst/>
          </a:prstGeom>
          <a:noFill/>
          <a:ln>
            <a:noFill/>
          </a:ln>
        </p:spPr>
        <p:txBody>
          <a:bodyPr spcFirstLastPara="1" wrap="square" lIns="0" tIns="5775" rIns="0" bIns="0" anchor="t" anchorCtr="0">
            <a:noAutofit/>
          </a:bodyPr>
          <a:lstStyle/>
          <a:p>
            <a:pPr marL="5775"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0" name="Google Shape;30;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 name="Google Shape;3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8" name="Google Shape;3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0" name="Google Shape;5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3" name="Google Shape;5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p:nvPr/>
        </p:nvSpPr>
        <p:spPr>
          <a:xfrm>
            <a:off x="2438112" y="1373174"/>
            <a:ext cx="531316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1" u="none" strike="noStrike" cap="none" dirty="0">
                <a:solidFill>
                  <a:srgbClr val="005893"/>
                </a:solidFill>
                <a:latin typeface="Calibri"/>
                <a:ea typeface="Calibri"/>
                <a:cs typeface="Calibri"/>
                <a:sym typeface="Calibri"/>
              </a:rPr>
              <a:t>ARTIFICIAL INTELLIGENCE AND MACHINE LEARNING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IN" sz="1800" b="0" i="1" u="none" strike="noStrike" cap="none">
                <a:solidFill>
                  <a:srgbClr val="005893"/>
                </a:solidFill>
                <a:latin typeface="Calibri"/>
                <a:ea typeface="Calibri"/>
                <a:cs typeface="Calibri"/>
                <a:sym typeface="Calibri"/>
              </a:rPr>
              <a:t>                                      18CS62</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IN"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
        <p:nvSpPr>
          <p:cNvPr id="74" name="Google Shape;74;p1"/>
          <p:cNvSpPr txBox="1"/>
          <p:nvPr/>
        </p:nvSpPr>
        <p:spPr>
          <a:xfrm>
            <a:off x="2250588" y="2329049"/>
            <a:ext cx="5236369"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800" b="0" i="0" u="none" strike="noStrike" cap="none">
                <a:solidFill>
                  <a:srgbClr val="44546A"/>
                </a:solidFill>
                <a:latin typeface="Calibri"/>
                <a:ea typeface="Calibri"/>
                <a:cs typeface="Calibri"/>
                <a:sym typeface="Calibri"/>
              </a:rPr>
              <a:t>“</a:t>
            </a:r>
            <a:r>
              <a:rPr lang="en-IN" sz="1800" b="0" i="1" u="none" strike="noStrike" cap="none">
                <a:solidFill>
                  <a:srgbClr val="000000"/>
                </a:solidFill>
                <a:latin typeface="Calibri"/>
                <a:ea typeface="Calibri"/>
                <a:cs typeface="Calibri"/>
                <a:sym typeface="Calibri"/>
              </a:rPr>
              <a:t>Fraudulent Credit Card Detection Using Ensemble Machine Learning Models</a:t>
            </a:r>
            <a:r>
              <a:rPr lang="en-IN" sz="1800" b="0" i="0" u="none" strike="noStrike" cap="none">
                <a:solidFill>
                  <a:srgbClr val="44546A"/>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I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75" name="Google Shape;75;p1"/>
          <p:cNvSpPr txBox="1"/>
          <p:nvPr/>
        </p:nvSpPr>
        <p:spPr>
          <a:xfrm>
            <a:off x="5192028" y="4029011"/>
            <a:ext cx="458985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rgbClr val="44546A"/>
                </a:solidFill>
                <a:latin typeface="Calibri"/>
                <a:ea typeface="Calibri"/>
                <a:cs typeface="Calibri"/>
                <a:sym typeface="Calibri"/>
              </a:rPr>
              <a:t>Presented by – T J S L Savitri     1RV19CS171</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IN" sz="1600" b="0" i="0" u="none" strike="noStrike" cap="none">
                <a:solidFill>
                  <a:srgbClr val="44546A"/>
                </a:solidFill>
                <a:latin typeface="Calibri"/>
                <a:ea typeface="Calibri"/>
                <a:cs typeface="Calibri"/>
                <a:sym typeface="Calibri"/>
              </a:rPr>
              <a:t>                            Sinchana Raj     1RV19CS158</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I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76" name="Google Shape;76;p1" descr="Credit Card - Credit Cards Service Provider from Jaipur"/>
          <p:cNvPicPr preferRelativeResize="0"/>
          <p:nvPr/>
        </p:nvPicPr>
        <p:blipFill rotWithShape="1">
          <a:blip r:embed="rId3">
            <a:alphaModFix/>
          </a:blip>
          <a:srcRect/>
          <a:stretch/>
        </p:blipFill>
        <p:spPr>
          <a:xfrm>
            <a:off x="285443" y="3024188"/>
            <a:ext cx="2743200" cy="166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Approach</a:t>
            </a:r>
            <a:endParaRPr i="1"/>
          </a:p>
        </p:txBody>
      </p:sp>
      <p:sp>
        <p:nvSpPr>
          <p:cNvPr id="130" name="Google Shape;130;p5"/>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rmAutofit/>
          </a:bodyPr>
          <a:lstStyle/>
          <a:p>
            <a:pPr marL="457200" lvl="0" indent="0" algn="l" rtl="0">
              <a:lnSpc>
                <a:spcPct val="115000"/>
              </a:lnSpc>
              <a:spcBef>
                <a:spcPts val="400"/>
              </a:spcBef>
              <a:spcAft>
                <a:spcPts val="0"/>
              </a:spcAft>
              <a:buSzPts val="2000"/>
              <a:buNone/>
            </a:pPr>
            <a:endParaRPr sz="1900" i="1"/>
          </a:p>
          <a:p>
            <a:pPr marL="457200" lvl="0" indent="-228600" algn="l" rtl="0">
              <a:lnSpc>
                <a:spcPct val="115000"/>
              </a:lnSpc>
              <a:spcBef>
                <a:spcPts val="0"/>
              </a:spcBef>
              <a:spcAft>
                <a:spcPts val="0"/>
              </a:spcAft>
              <a:buSzPts val="1900"/>
              <a:buNone/>
            </a:pPr>
            <a:endParaRPr sz="1900" i="1"/>
          </a:p>
        </p:txBody>
      </p:sp>
      <p:grpSp>
        <p:nvGrpSpPr>
          <p:cNvPr id="131" name="Google Shape;131;p5"/>
          <p:cNvGrpSpPr/>
          <p:nvPr/>
        </p:nvGrpSpPr>
        <p:grpSpPr>
          <a:xfrm>
            <a:off x="604836" y="703143"/>
            <a:ext cx="7934327" cy="3951526"/>
            <a:chOff x="0" y="1017468"/>
            <a:chExt cx="7934327" cy="3951526"/>
          </a:xfrm>
        </p:grpSpPr>
        <p:sp>
          <p:nvSpPr>
            <p:cNvPr id="132" name="Google Shape;132;p5"/>
            <p:cNvSpPr/>
            <p:nvPr/>
          </p:nvSpPr>
          <p:spPr>
            <a:xfrm>
              <a:off x="0" y="1434077"/>
              <a:ext cx="7934327" cy="327600"/>
            </a:xfrm>
            <a:prstGeom prst="rect">
              <a:avLst/>
            </a:prstGeom>
            <a:solidFill>
              <a:schemeClr val="lt1">
                <a:alpha val="89803"/>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96716" y="1017468"/>
              <a:ext cx="4453831" cy="608489"/>
            </a:xfrm>
            <a:prstGeom prst="roundRect">
              <a:avLst>
                <a:gd name="adj" fmla="val 16667"/>
              </a:avLst>
            </a:prstGeom>
            <a:solidFill>
              <a:srgbClr val="4185F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txBox="1"/>
            <p:nvPr/>
          </p:nvSpPr>
          <p:spPr>
            <a:xfrm>
              <a:off x="426420" y="1047172"/>
              <a:ext cx="4394423" cy="549081"/>
            </a:xfrm>
            <a:prstGeom prst="rect">
              <a:avLst/>
            </a:prstGeom>
            <a:noFill/>
            <a:ln>
              <a:noFill/>
            </a:ln>
          </p:spPr>
          <p:txBody>
            <a:bodyPr spcFirstLastPara="1" wrap="square" lIns="209925" tIns="0" rIns="209925" bIns="0" anchor="ctr" anchorCtr="0">
              <a:noAutofit/>
            </a:bodyPr>
            <a:lstStyle/>
            <a:p>
              <a:pPr marL="0" marR="0" lvl="0" indent="0" algn="l" rtl="0">
                <a:lnSpc>
                  <a:spcPct val="90000"/>
                </a:lnSpc>
                <a:spcBef>
                  <a:spcPts val="0"/>
                </a:spcBef>
                <a:spcAft>
                  <a:spcPts val="0"/>
                </a:spcAft>
                <a:buClr>
                  <a:srgbClr val="000000"/>
                </a:buClr>
                <a:buSzPts val="1900"/>
                <a:buFont typeface="Arial"/>
                <a:buNone/>
              </a:pPr>
              <a:r>
                <a:rPr lang="en-IN" sz="1300" b="0" i="1" u="none" strike="noStrike" cap="none">
                  <a:solidFill>
                    <a:schemeClr val="lt1"/>
                  </a:solidFill>
                  <a:latin typeface="Arial"/>
                  <a:ea typeface="Arial"/>
                  <a:cs typeface="Arial"/>
                  <a:sym typeface="Arial"/>
                </a:rPr>
                <a:t>Collect the dataset for the online transactions of the acquired credit card.</a:t>
              </a:r>
              <a:endParaRPr sz="1300" b="0" i="0" u="none" strike="noStrike" cap="none">
                <a:solidFill>
                  <a:schemeClr val="lt1"/>
                </a:solidFill>
                <a:latin typeface="Arial"/>
                <a:ea typeface="Arial"/>
                <a:cs typeface="Arial"/>
                <a:sym typeface="Arial"/>
              </a:endParaRPr>
            </a:p>
          </p:txBody>
        </p:sp>
        <p:sp>
          <p:nvSpPr>
            <p:cNvPr id="135" name="Google Shape;135;p5"/>
            <p:cNvSpPr/>
            <p:nvPr/>
          </p:nvSpPr>
          <p:spPr>
            <a:xfrm>
              <a:off x="0" y="2281444"/>
              <a:ext cx="7934327" cy="327600"/>
            </a:xfrm>
            <a:prstGeom prst="rect">
              <a:avLst/>
            </a:prstGeom>
            <a:solidFill>
              <a:schemeClr val="lt1">
                <a:alpha val="89803"/>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96716" y="1831877"/>
              <a:ext cx="4444389" cy="647437"/>
            </a:xfrm>
            <a:prstGeom prst="roundRect">
              <a:avLst>
                <a:gd name="adj" fmla="val 16667"/>
              </a:avLst>
            </a:prstGeom>
            <a:solidFill>
              <a:srgbClr val="4185F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txBox="1"/>
            <p:nvPr/>
          </p:nvSpPr>
          <p:spPr>
            <a:xfrm>
              <a:off x="428321" y="1863482"/>
              <a:ext cx="4381179" cy="584227"/>
            </a:xfrm>
            <a:prstGeom prst="rect">
              <a:avLst/>
            </a:prstGeom>
            <a:noFill/>
            <a:ln>
              <a:noFill/>
            </a:ln>
          </p:spPr>
          <p:txBody>
            <a:bodyPr spcFirstLastPara="1" wrap="square" lIns="209925" tIns="0" rIns="2099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IN" sz="1300" b="0" i="1" u="none" strike="noStrike" cap="none">
                  <a:solidFill>
                    <a:schemeClr val="lt1"/>
                  </a:solidFill>
                  <a:latin typeface="Arial"/>
                  <a:ea typeface="Arial"/>
                  <a:cs typeface="Arial"/>
                  <a:sym typeface="Arial"/>
                </a:rPr>
                <a:t>Observe the patterns and behaviour of the dataset on oversampling, standardizing and on application of the autoencoder.</a:t>
              </a:r>
              <a:endParaRPr sz="1300" b="0" i="0" u="none" strike="noStrike" cap="none">
                <a:solidFill>
                  <a:schemeClr val="lt1"/>
                </a:solidFill>
                <a:latin typeface="Arial"/>
                <a:ea typeface="Arial"/>
                <a:cs typeface="Arial"/>
                <a:sym typeface="Arial"/>
              </a:endParaRPr>
            </a:p>
          </p:txBody>
        </p:sp>
        <p:sp>
          <p:nvSpPr>
            <p:cNvPr id="138" name="Google Shape;138;p5"/>
            <p:cNvSpPr/>
            <p:nvPr/>
          </p:nvSpPr>
          <p:spPr>
            <a:xfrm>
              <a:off x="0" y="3136401"/>
              <a:ext cx="7934327" cy="327600"/>
            </a:xfrm>
            <a:prstGeom prst="rect">
              <a:avLst/>
            </a:prstGeom>
            <a:solidFill>
              <a:schemeClr val="lt1">
                <a:alpha val="89803"/>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396716" y="2685235"/>
              <a:ext cx="4453886" cy="633150"/>
            </a:xfrm>
            <a:prstGeom prst="roundRect">
              <a:avLst>
                <a:gd name="adj" fmla="val 16667"/>
              </a:avLst>
            </a:prstGeom>
            <a:solidFill>
              <a:srgbClr val="4185F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txBox="1"/>
            <p:nvPr/>
          </p:nvSpPr>
          <p:spPr>
            <a:xfrm>
              <a:off x="427624" y="2716143"/>
              <a:ext cx="4392070" cy="571334"/>
            </a:xfrm>
            <a:prstGeom prst="rect">
              <a:avLst/>
            </a:prstGeom>
            <a:noFill/>
            <a:ln>
              <a:noFill/>
            </a:ln>
          </p:spPr>
          <p:txBody>
            <a:bodyPr spcFirstLastPara="1" wrap="square" lIns="209925" tIns="0" rIns="209925" bIns="0" anchor="ctr" anchorCtr="0">
              <a:noAutofit/>
            </a:bodyPr>
            <a:lstStyle/>
            <a:p>
              <a:pPr marL="0" marR="0" lvl="0" indent="0" algn="l" rtl="0">
                <a:lnSpc>
                  <a:spcPct val="90000"/>
                </a:lnSpc>
                <a:spcBef>
                  <a:spcPts val="0"/>
                </a:spcBef>
                <a:spcAft>
                  <a:spcPts val="0"/>
                </a:spcAft>
                <a:buClr>
                  <a:srgbClr val="000000"/>
                </a:buClr>
                <a:buSzPts val="1900"/>
                <a:buFont typeface="Arial"/>
                <a:buNone/>
              </a:pPr>
              <a:r>
                <a:rPr lang="en-IN" sz="1300" b="0" i="1" u="none" strike="noStrike" cap="none">
                  <a:solidFill>
                    <a:schemeClr val="lt1"/>
                  </a:solidFill>
                  <a:latin typeface="Arial"/>
                  <a:ea typeface="Arial"/>
                  <a:cs typeface="Arial"/>
                  <a:sym typeface="Arial"/>
                </a:rPr>
                <a:t>Train the model using fully connected neural network</a:t>
              </a:r>
              <a:endParaRPr sz="1300" b="0" i="0" u="none" strike="noStrike" cap="none">
                <a:solidFill>
                  <a:schemeClr val="lt1"/>
                </a:solidFill>
                <a:latin typeface="Arial"/>
                <a:ea typeface="Arial"/>
                <a:cs typeface="Arial"/>
                <a:sym typeface="Arial"/>
              </a:endParaRPr>
            </a:p>
          </p:txBody>
        </p:sp>
        <p:sp>
          <p:nvSpPr>
            <p:cNvPr id="141" name="Google Shape;141;p5"/>
            <p:cNvSpPr/>
            <p:nvPr/>
          </p:nvSpPr>
          <p:spPr>
            <a:xfrm>
              <a:off x="0" y="3856561"/>
              <a:ext cx="7934327" cy="327600"/>
            </a:xfrm>
            <a:prstGeom prst="rect">
              <a:avLst/>
            </a:prstGeom>
            <a:solidFill>
              <a:schemeClr val="lt1">
                <a:alpha val="89803"/>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396716" y="3524305"/>
              <a:ext cx="4458663" cy="524135"/>
            </a:xfrm>
            <a:prstGeom prst="roundRect">
              <a:avLst>
                <a:gd name="adj" fmla="val 16667"/>
              </a:avLst>
            </a:prstGeom>
            <a:solidFill>
              <a:srgbClr val="4185F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txBox="1"/>
            <p:nvPr/>
          </p:nvSpPr>
          <p:spPr>
            <a:xfrm>
              <a:off x="422302" y="3549891"/>
              <a:ext cx="4407491" cy="472963"/>
            </a:xfrm>
            <a:prstGeom prst="rect">
              <a:avLst/>
            </a:prstGeom>
            <a:noFill/>
            <a:ln>
              <a:noFill/>
            </a:ln>
          </p:spPr>
          <p:txBody>
            <a:bodyPr spcFirstLastPara="1" wrap="square" lIns="209925" tIns="0" rIns="209925" bIns="0" anchor="ctr" anchorCtr="0">
              <a:noAutofit/>
            </a:bodyPr>
            <a:lstStyle/>
            <a:p>
              <a:pPr marL="0" marR="0" lvl="0" indent="0" algn="l" rtl="0">
                <a:lnSpc>
                  <a:spcPct val="90000"/>
                </a:lnSpc>
                <a:spcBef>
                  <a:spcPts val="0"/>
                </a:spcBef>
                <a:spcAft>
                  <a:spcPts val="0"/>
                </a:spcAft>
                <a:buClr>
                  <a:srgbClr val="000000"/>
                </a:buClr>
                <a:buSzPts val="1900"/>
                <a:buFont typeface="Arial"/>
                <a:buNone/>
              </a:pPr>
              <a:r>
                <a:rPr lang="en-IN" sz="1300" b="0" i="1" u="none" strike="noStrike" cap="none">
                  <a:solidFill>
                    <a:schemeClr val="lt1"/>
                  </a:solidFill>
                  <a:latin typeface="Arial"/>
                  <a:ea typeface="Arial"/>
                  <a:cs typeface="Arial"/>
                  <a:sym typeface="Arial"/>
                </a:rPr>
                <a:t>Find AROC score of the trained system and depict all the required statistics.</a:t>
              </a:r>
              <a:endParaRPr/>
            </a:p>
          </p:txBody>
        </p:sp>
        <p:sp>
          <p:nvSpPr>
            <p:cNvPr id="144" name="Google Shape;144;p5"/>
            <p:cNvSpPr/>
            <p:nvPr/>
          </p:nvSpPr>
          <p:spPr>
            <a:xfrm>
              <a:off x="0" y="4641394"/>
              <a:ext cx="7934327" cy="327600"/>
            </a:xfrm>
            <a:prstGeom prst="rect">
              <a:avLst/>
            </a:prstGeom>
            <a:solidFill>
              <a:schemeClr val="lt1">
                <a:alpha val="89803"/>
              </a:schemeClr>
            </a:solidFill>
            <a:ln w="25400" cap="flat" cmpd="sng">
              <a:solidFill>
                <a:srgbClr val="4185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96716" y="4254361"/>
              <a:ext cx="4511037" cy="578913"/>
            </a:xfrm>
            <a:prstGeom prst="roundRect">
              <a:avLst>
                <a:gd name="adj" fmla="val 16667"/>
              </a:avLst>
            </a:prstGeom>
            <a:solidFill>
              <a:srgbClr val="4185F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424976" y="4282621"/>
              <a:ext cx="4454517" cy="522393"/>
            </a:xfrm>
            <a:prstGeom prst="rect">
              <a:avLst/>
            </a:prstGeom>
            <a:noFill/>
            <a:ln>
              <a:noFill/>
            </a:ln>
          </p:spPr>
          <p:txBody>
            <a:bodyPr spcFirstLastPara="1" wrap="square" lIns="209925" tIns="0" rIns="209925" bIns="0" anchor="ctr" anchorCtr="0">
              <a:noAutofit/>
            </a:bodyPr>
            <a:lstStyle/>
            <a:p>
              <a:pPr marL="0" marR="0" lvl="0" indent="0" algn="l" rtl="0">
                <a:lnSpc>
                  <a:spcPct val="90000"/>
                </a:lnSpc>
                <a:spcBef>
                  <a:spcPts val="0"/>
                </a:spcBef>
                <a:spcAft>
                  <a:spcPts val="0"/>
                </a:spcAft>
                <a:buClr>
                  <a:srgbClr val="000000"/>
                </a:buClr>
                <a:buSzPts val="1900"/>
                <a:buFont typeface="Arial"/>
                <a:buNone/>
              </a:pPr>
              <a:r>
                <a:rPr lang="en-IN" sz="1300" b="0" i="1" u="none" strike="noStrike" cap="none">
                  <a:solidFill>
                    <a:schemeClr val="lt1"/>
                  </a:solidFill>
                  <a:latin typeface="Arial"/>
                  <a:ea typeface="Arial"/>
                  <a:cs typeface="Arial"/>
                  <a:sym typeface="Arial"/>
                </a:rPr>
                <a:t>Comparative analysis at different thresholds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Novelty</a:t>
            </a:r>
            <a:endParaRPr i="1"/>
          </a:p>
        </p:txBody>
      </p:sp>
      <p:sp>
        <p:nvSpPr>
          <p:cNvPr id="152" name="Google Shape;152;p6"/>
          <p:cNvSpPr txBox="1">
            <a:spLocks noGrp="1"/>
          </p:cNvSpPr>
          <p:nvPr>
            <p:ph type="body" idx="1"/>
          </p:nvPr>
        </p:nvSpPr>
        <p:spPr>
          <a:xfrm>
            <a:off x="446100" y="1210049"/>
            <a:ext cx="8422800" cy="2876175"/>
          </a:xfrm>
          <a:prstGeom prst="rect">
            <a:avLst/>
          </a:prstGeom>
          <a:noFill/>
          <a:ln>
            <a:noFill/>
          </a:ln>
        </p:spPr>
        <p:txBody>
          <a:bodyPr spcFirstLastPara="1" wrap="square" lIns="0" tIns="0" rIns="0" bIns="0" anchor="t" anchorCtr="0">
            <a:normAutofit/>
          </a:bodyPr>
          <a:lstStyle/>
          <a:p>
            <a:pPr marL="342900" lvl="0" indent="-342900" algn="l" rtl="0">
              <a:lnSpc>
                <a:spcPct val="115000"/>
              </a:lnSpc>
              <a:spcBef>
                <a:spcPts val="400"/>
              </a:spcBef>
              <a:spcAft>
                <a:spcPts val="0"/>
              </a:spcAft>
              <a:buSzPts val="2000"/>
              <a:buChar char="⮚"/>
            </a:pPr>
            <a:r>
              <a:rPr lang="en-IN" sz="1800">
                <a:latin typeface="Calibri"/>
                <a:ea typeface="Calibri"/>
                <a:cs typeface="Calibri"/>
                <a:sym typeface="Calibri"/>
              </a:rPr>
              <a:t>There is no substantial work done on ensemble ANN models for card not present fraud detection.</a:t>
            </a:r>
            <a:endParaRPr/>
          </a:p>
          <a:p>
            <a:pPr marL="342900" lvl="0" indent="-342900" algn="l" rtl="0">
              <a:lnSpc>
                <a:spcPct val="115000"/>
              </a:lnSpc>
              <a:spcBef>
                <a:spcPts val="400"/>
              </a:spcBef>
              <a:spcAft>
                <a:spcPts val="0"/>
              </a:spcAft>
              <a:buSzPts val="2000"/>
              <a:buChar char="⮚"/>
            </a:pPr>
            <a:r>
              <a:rPr lang="en-IN" sz="1800">
                <a:latin typeface="Calibri"/>
                <a:ea typeface="Calibri"/>
                <a:cs typeface="Calibri"/>
                <a:sym typeface="Calibri"/>
              </a:rPr>
              <a:t>As the dataset is very imbalanced, we use an auto-encoder algorithm to balance the data by oversampling the minority class by taking care of the noise in the data. </a:t>
            </a:r>
            <a:endParaRPr/>
          </a:p>
          <a:p>
            <a:pPr marL="342900" lvl="0" indent="-342900" algn="l" rtl="0">
              <a:lnSpc>
                <a:spcPct val="115000"/>
              </a:lnSpc>
              <a:spcBef>
                <a:spcPts val="400"/>
              </a:spcBef>
              <a:spcAft>
                <a:spcPts val="0"/>
              </a:spcAft>
              <a:buSzPts val="2000"/>
              <a:buChar char="⮚"/>
            </a:pPr>
            <a:r>
              <a:rPr lang="en-IN" sz="1800">
                <a:latin typeface="Calibri"/>
                <a:ea typeface="Calibri"/>
                <a:cs typeface="Calibri"/>
                <a:sym typeface="Calibri"/>
              </a:rPr>
              <a:t>Now, this balanced data is fed to the fully connected ANN model to compare AROC scores at different thresholds, understanding the behaviour based on the condition of the dataset</a:t>
            </a:r>
            <a:endParaRPr/>
          </a:p>
          <a:p>
            <a:pPr marL="342900" lvl="0" indent="-342900" algn="l" rtl="0">
              <a:lnSpc>
                <a:spcPct val="115000"/>
              </a:lnSpc>
              <a:spcBef>
                <a:spcPts val="400"/>
              </a:spcBef>
              <a:spcAft>
                <a:spcPts val="0"/>
              </a:spcAft>
              <a:buSzPts val="2000"/>
              <a:buChar char="⮚"/>
            </a:pPr>
            <a:r>
              <a:rPr lang="en-IN" sz="1800">
                <a:latin typeface="Calibri"/>
                <a:ea typeface="Calibri"/>
                <a:cs typeface="Calibri"/>
                <a:sym typeface="Calibri"/>
              </a:rPr>
              <a:t>ANN models are chosen because of their better representation</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Model used </a:t>
            </a:r>
            <a:endParaRPr/>
          </a:p>
        </p:txBody>
      </p:sp>
      <p:pic>
        <p:nvPicPr>
          <p:cNvPr id="158" name="Google Shape;158;p7" descr="Autoencoder – TikZ.net"/>
          <p:cNvPicPr preferRelativeResize="0"/>
          <p:nvPr/>
        </p:nvPicPr>
        <p:blipFill rotWithShape="1">
          <a:blip r:embed="rId3">
            <a:alphaModFix/>
          </a:blip>
          <a:srcRect/>
          <a:stretch/>
        </p:blipFill>
        <p:spPr>
          <a:xfrm>
            <a:off x="1855340" y="774672"/>
            <a:ext cx="5179219" cy="3298134"/>
          </a:xfrm>
          <a:prstGeom prst="rect">
            <a:avLst/>
          </a:prstGeom>
          <a:noFill/>
          <a:ln>
            <a:noFill/>
          </a:ln>
        </p:spPr>
      </p:pic>
      <p:sp>
        <p:nvSpPr>
          <p:cNvPr id="159" name="Google Shape;159;p7"/>
          <p:cNvSpPr txBox="1"/>
          <p:nvPr/>
        </p:nvSpPr>
        <p:spPr>
          <a:xfrm>
            <a:off x="3100387" y="4238023"/>
            <a:ext cx="2943225"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100" b="0" i="1" u="none" strike="noStrike" cap="none">
                <a:solidFill>
                  <a:srgbClr val="000000"/>
                </a:solidFill>
                <a:latin typeface="Calibri"/>
                <a:ea typeface="Calibri"/>
                <a:cs typeface="Calibri"/>
                <a:sym typeface="Calibri"/>
              </a:rPr>
              <a:t>Auto encoder model which is used for balancing imbalanced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a:t>Models used - Autoencoder</a:t>
            </a:r>
            <a:endParaRPr/>
          </a:p>
        </p:txBody>
      </p:sp>
      <p:sp>
        <p:nvSpPr>
          <p:cNvPr id="165" name="Google Shape;165;p8"/>
          <p:cNvSpPr txBox="1">
            <a:spLocks noGrp="1"/>
          </p:cNvSpPr>
          <p:nvPr>
            <p:ph type="body" idx="1"/>
          </p:nvPr>
        </p:nvSpPr>
        <p:spPr>
          <a:xfrm>
            <a:off x="457051" y="624549"/>
            <a:ext cx="7421833" cy="4010553"/>
          </a:xfrm>
          <a:prstGeom prst="rect">
            <a:avLst/>
          </a:prstGeom>
          <a:blipFill rotWithShape="1">
            <a:blip r:embed="rId3">
              <a:alphaModFix/>
            </a:blip>
            <a:stretch>
              <a:fillRect l="-409"/>
            </a:stretch>
          </a:blipFill>
          <a:ln>
            <a:noFill/>
          </a:ln>
        </p:spPr>
        <p:txBody>
          <a:bodyPr spcFirstLastPara="1" wrap="square" lIns="0" tIns="0" rIns="0" bIns="0" anchor="t" anchorCtr="0">
            <a:normAutofit/>
          </a:bodyPr>
          <a:lstStyle/>
          <a:p>
            <a:pPr marL="457200" lvl="0" indent="-355600" algn="l" rtl="0">
              <a:lnSpc>
                <a:spcPct val="115000"/>
              </a:lnSpc>
              <a:spcBef>
                <a:spcPts val="400"/>
              </a:spcBef>
              <a:spcAft>
                <a:spcPts val="0"/>
              </a:spcAft>
              <a:buClr>
                <a:schemeClr val="dk1"/>
              </a:buClr>
              <a:buSzPts val="2000"/>
              <a:buFont typeface="Noto Sans Symbols"/>
              <a:buChar char="⮚"/>
            </a:pPr>
            <a:r>
              <a:rPr lang="en-IN"/>
              <a:t> </a:t>
            </a:r>
            <a:endParaRPr/>
          </a:p>
        </p:txBody>
      </p:sp>
      <p:pic>
        <p:nvPicPr>
          <p:cNvPr id="166" name="Google Shape;166;p8"/>
          <p:cNvPicPr preferRelativeResize="0"/>
          <p:nvPr/>
        </p:nvPicPr>
        <p:blipFill rotWithShape="1">
          <a:blip r:embed="rId4">
            <a:alphaModFix/>
          </a:blip>
          <a:srcRect/>
          <a:stretch/>
        </p:blipFill>
        <p:spPr>
          <a:xfrm>
            <a:off x="589560" y="765639"/>
            <a:ext cx="4337548" cy="2020424"/>
          </a:xfrm>
          <a:prstGeom prst="rect">
            <a:avLst/>
          </a:prstGeom>
          <a:noFill/>
          <a:ln>
            <a:noFill/>
          </a:ln>
        </p:spPr>
      </p:pic>
      <p:pic>
        <p:nvPicPr>
          <p:cNvPr id="167" name="Google Shape;167;p8"/>
          <p:cNvPicPr preferRelativeResize="0"/>
          <p:nvPr/>
        </p:nvPicPr>
        <p:blipFill rotWithShape="1">
          <a:blip r:embed="rId5">
            <a:alphaModFix/>
          </a:blip>
          <a:srcRect/>
          <a:stretch/>
        </p:blipFill>
        <p:spPr>
          <a:xfrm>
            <a:off x="4625167" y="2067304"/>
            <a:ext cx="4390246" cy="1408942"/>
          </a:xfrm>
          <a:prstGeom prst="rect">
            <a:avLst/>
          </a:prstGeom>
          <a:noFill/>
          <a:ln>
            <a:noFill/>
          </a:ln>
        </p:spPr>
      </p:pic>
      <p:sp>
        <p:nvSpPr>
          <p:cNvPr id="168" name="Google Shape;168;p8"/>
          <p:cNvSpPr txBox="1"/>
          <p:nvPr/>
        </p:nvSpPr>
        <p:spPr>
          <a:xfrm>
            <a:off x="5348678" y="1664612"/>
            <a:ext cx="2943224" cy="353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700" b="0" i="0" u="none" strike="noStrike" cap="none">
                <a:solidFill>
                  <a:srgbClr val="000000"/>
                </a:solidFill>
                <a:latin typeface="Arial"/>
                <a:ea typeface="Arial"/>
                <a:cs typeface="Arial"/>
                <a:sym typeface="Arial"/>
              </a:rPr>
              <a:t>Autoencoder loss function:</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a:t>Models used - Autoencoder</a:t>
            </a:r>
            <a:endParaRPr/>
          </a:p>
        </p:txBody>
      </p:sp>
      <p:sp>
        <p:nvSpPr>
          <p:cNvPr id="174" name="Google Shape;174;p9"/>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rmAutofit/>
          </a:bodyPr>
          <a:lstStyle/>
          <a:p>
            <a:pPr marL="101600" lvl="0" indent="0" algn="l" rtl="0">
              <a:lnSpc>
                <a:spcPct val="115000"/>
              </a:lnSpc>
              <a:spcBef>
                <a:spcPts val="400"/>
              </a:spcBef>
              <a:spcAft>
                <a:spcPts val="0"/>
              </a:spcAft>
              <a:buSzPts val="2000"/>
              <a:buNone/>
            </a:pPr>
            <a:endParaRPr/>
          </a:p>
        </p:txBody>
      </p:sp>
      <p:pic>
        <p:nvPicPr>
          <p:cNvPr id="175" name="Google Shape;175;p9"/>
          <p:cNvPicPr preferRelativeResize="0"/>
          <p:nvPr/>
        </p:nvPicPr>
        <p:blipFill rotWithShape="1">
          <a:blip r:embed="rId3">
            <a:alphaModFix/>
          </a:blip>
          <a:srcRect/>
          <a:stretch/>
        </p:blipFill>
        <p:spPr>
          <a:xfrm>
            <a:off x="556031" y="693275"/>
            <a:ext cx="4112419" cy="1495425"/>
          </a:xfrm>
          <a:prstGeom prst="rect">
            <a:avLst/>
          </a:prstGeom>
          <a:noFill/>
          <a:ln>
            <a:noFill/>
          </a:ln>
        </p:spPr>
      </p:pic>
      <p:pic>
        <p:nvPicPr>
          <p:cNvPr id="176" name="Google Shape;176;p9"/>
          <p:cNvPicPr preferRelativeResize="0"/>
          <p:nvPr/>
        </p:nvPicPr>
        <p:blipFill rotWithShape="1">
          <a:blip r:embed="rId4">
            <a:alphaModFix/>
          </a:blip>
          <a:srcRect/>
          <a:stretch/>
        </p:blipFill>
        <p:spPr>
          <a:xfrm>
            <a:off x="556031" y="2385100"/>
            <a:ext cx="2952750" cy="685800"/>
          </a:xfrm>
          <a:prstGeom prst="rect">
            <a:avLst/>
          </a:prstGeom>
          <a:noFill/>
          <a:ln>
            <a:noFill/>
          </a:ln>
        </p:spPr>
      </p:pic>
      <p:pic>
        <p:nvPicPr>
          <p:cNvPr id="177" name="Google Shape;177;p9"/>
          <p:cNvPicPr preferRelativeResize="0"/>
          <p:nvPr/>
        </p:nvPicPr>
        <p:blipFill rotWithShape="1">
          <a:blip r:embed="rId5">
            <a:alphaModFix/>
          </a:blip>
          <a:srcRect/>
          <a:stretch/>
        </p:blipFill>
        <p:spPr>
          <a:xfrm>
            <a:off x="457050" y="3098567"/>
            <a:ext cx="3448050" cy="762000"/>
          </a:xfrm>
          <a:prstGeom prst="rect">
            <a:avLst/>
          </a:prstGeom>
          <a:noFill/>
          <a:ln>
            <a:noFill/>
          </a:ln>
        </p:spPr>
      </p:pic>
      <p:pic>
        <p:nvPicPr>
          <p:cNvPr id="178" name="Google Shape;178;p9"/>
          <p:cNvPicPr preferRelativeResize="0"/>
          <p:nvPr/>
        </p:nvPicPr>
        <p:blipFill rotWithShape="1">
          <a:blip r:embed="rId6">
            <a:alphaModFix/>
          </a:blip>
          <a:srcRect/>
          <a:stretch/>
        </p:blipFill>
        <p:spPr>
          <a:xfrm>
            <a:off x="964406" y="3888234"/>
            <a:ext cx="7215188" cy="684213"/>
          </a:xfrm>
          <a:prstGeom prst="rect">
            <a:avLst/>
          </a:prstGeom>
          <a:noFill/>
          <a:ln>
            <a:noFill/>
          </a:ln>
        </p:spPr>
      </p:pic>
      <p:sp>
        <p:nvSpPr>
          <p:cNvPr id="179" name="Google Shape;179;p9"/>
          <p:cNvSpPr txBox="1"/>
          <p:nvPr/>
        </p:nvSpPr>
        <p:spPr>
          <a:xfrm>
            <a:off x="5029200" y="958645"/>
            <a:ext cx="3448050" cy="22467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92929"/>
                </a:solidFill>
                <a:latin typeface="Arial"/>
                <a:ea typeface="Arial"/>
                <a:cs typeface="Arial"/>
                <a:sym typeface="Arial"/>
              </a:rPr>
              <a:t>X is the original data</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92929"/>
                </a:solidFill>
                <a:latin typeface="Arial"/>
                <a:ea typeface="Arial"/>
                <a:cs typeface="Arial"/>
                <a:sym typeface="Arial"/>
              </a:rPr>
              <a:t>F is the latent space at the bottle neck of the output</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92929"/>
                </a:solidFill>
                <a:latin typeface="Arial"/>
                <a:ea typeface="Arial"/>
                <a:cs typeface="Arial"/>
                <a:sym typeface="Arial"/>
              </a:rPr>
              <a:t>𝞼 is the activation function of the neural networks</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92929"/>
                </a:solidFill>
                <a:latin typeface="Arial"/>
                <a:ea typeface="Arial"/>
                <a:cs typeface="Arial"/>
                <a:sym typeface="Arial"/>
              </a:rPr>
              <a:t>W is the weight and b is the bias</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92929"/>
                </a:solidFill>
                <a:latin typeface="Arial"/>
                <a:ea typeface="Arial"/>
                <a:cs typeface="Arial"/>
                <a:sym typeface="Arial"/>
              </a:rPr>
              <a:t>L(x, x’) is this loss function that we will use to train the neural network through the standard backpropagation procedure.</a:t>
            </a:r>
            <a:endParaRPr sz="1400" b="0" i="0" u="none" strike="noStrike" cap="none">
              <a:solidFill>
                <a:srgbClr val="29292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441a666f6f_0_28"/>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Models Used - ANN</a:t>
            </a:r>
            <a:endParaRPr/>
          </a:p>
        </p:txBody>
      </p:sp>
      <p:sp>
        <p:nvSpPr>
          <p:cNvPr id="185" name="Google Shape;185;g1441a666f6f_0_28"/>
          <p:cNvSpPr txBox="1">
            <a:spLocks noGrp="1"/>
          </p:cNvSpPr>
          <p:nvPr>
            <p:ph type="body" idx="1"/>
          </p:nvPr>
        </p:nvSpPr>
        <p:spPr>
          <a:xfrm>
            <a:off x="457050" y="624550"/>
            <a:ext cx="4865100" cy="4215600"/>
          </a:xfrm>
          <a:prstGeom prst="rect">
            <a:avLst/>
          </a:prstGeom>
        </p:spPr>
        <p:txBody>
          <a:bodyPr spcFirstLastPara="1" wrap="square" lIns="0" tIns="0" rIns="0" bIns="0" anchor="t" anchorCtr="0">
            <a:normAutofit fontScale="92500" lnSpcReduction="20000"/>
          </a:bodyPr>
          <a:lstStyle/>
          <a:p>
            <a:pPr marL="457200" lvl="0" indent="-346075" algn="l" rtl="0">
              <a:spcBef>
                <a:spcPts val="400"/>
              </a:spcBef>
              <a:spcAft>
                <a:spcPts val="0"/>
              </a:spcAft>
              <a:buSzPct val="100000"/>
              <a:buFont typeface="Calibri"/>
              <a:buChar char="⮚"/>
            </a:pPr>
            <a:r>
              <a:rPr lang="en-IN">
                <a:latin typeface="Calibri"/>
                <a:ea typeface="Calibri"/>
                <a:cs typeface="Calibri"/>
                <a:sym typeface="Calibri"/>
              </a:rPr>
              <a:t>Fully connected ANN is used</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Weight is attached to all the input nodes</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Input value and weight are multiplied</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Weighted sum is calculated at hidden layers</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Weighted sum is given to the activation function</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Based on the values obtained from the activation function, input is given to the next layer</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Finally, the output layer has the number of nodes = number of target classes</a:t>
            </a:r>
            <a:endParaRPr>
              <a:latin typeface="Calibri"/>
              <a:ea typeface="Calibri"/>
              <a:cs typeface="Calibri"/>
              <a:sym typeface="Calibri"/>
            </a:endParaRPr>
          </a:p>
          <a:p>
            <a:pPr marL="457200" lvl="0" indent="-346075" algn="l" rtl="0">
              <a:spcBef>
                <a:spcPts val="0"/>
              </a:spcBef>
              <a:spcAft>
                <a:spcPts val="0"/>
              </a:spcAft>
              <a:buSzPct val="100000"/>
              <a:buFont typeface="Calibri"/>
              <a:buChar char="⮚"/>
            </a:pPr>
            <a:r>
              <a:rPr lang="en-IN">
                <a:latin typeface="Calibri"/>
                <a:ea typeface="Calibri"/>
                <a:cs typeface="Calibri"/>
                <a:sym typeface="Calibri"/>
              </a:rPr>
              <a:t>Based on the values obtained at the output layer, classification is done based on different probabilities (thresholds)</a:t>
            </a:r>
            <a:endParaRPr>
              <a:latin typeface="Calibri"/>
              <a:ea typeface="Calibri"/>
              <a:cs typeface="Calibri"/>
              <a:sym typeface="Calibri"/>
            </a:endParaRPr>
          </a:p>
        </p:txBody>
      </p:sp>
      <p:pic>
        <p:nvPicPr>
          <p:cNvPr id="186" name="Google Shape;186;g1441a666f6f_0_28"/>
          <p:cNvPicPr preferRelativeResize="0"/>
          <p:nvPr/>
        </p:nvPicPr>
        <p:blipFill>
          <a:blip r:embed="rId3">
            <a:alphaModFix/>
          </a:blip>
          <a:stretch>
            <a:fillRect/>
          </a:stretch>
        </p:blipFill>
        <p:spPr>
          <a:xfrm>
            <a:off x="5534125" y="855963"/>
            <a:ext cx="3517051" cy="2461936"/>
          </a:xfrm>
          <a:prstGeom prst="rect">
            <a:avLst/>
          </a:prstGeom>
          <a:noFill/>
          <a:ln>
            <a:noFill/>
          </a:ln>
        </p:spPr>
      </p:pic>
      <p:sp>
        <p:nvSpPr>
          <p:cNvPr id="187" name="Google Shape;187;g1441a666f6f_0_28"/>
          <p:cNvSpPr txBox="1"/>
          <p:nvPr/>
        </p:nvSpPr>
        <p:spPr>
          <a:xfrm>
            <a:off x="4994575" y="3544850"/>
            <a:ext cx="31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t>Value calculator by hidden layer = </a:t>
            </a:r>
            <a:endParaRPr/>
          </a:p>
        </p:txBody>
      </p:sp>
      <p:pic>
        <p:nvPicPr>
          <p:cNvPr id="188" name="Google Shape;188;g1441a666f6f_0_28"/>
          <p:cNvPicPr preferRelativeResize="0"/>
          <p:nvPr/>
        </p:nvPicPr>
        <p:blipFill>
          <a:blip r:embed="rId4">
            <a:alphaModFix/>
          </a:blip>
          <a:stretch>
            <a:fillRect/>
          </a:stretch>
        </p:blipFill>
        <p:spPr>
          <a:xfrm>
            <a:off x="7887425" y="3544925"/>
            <a:ext cx="904875" cy="400050"/>
          </a:xfrm>
          <a:prstGeom prst="rect">
            <a:avLst/>
          </a:prstGeom>
          <a:noFill/>
          <a:ln>
            <a:noFill/>
          </a:ln>
        </p:spPr>
      </p:pic>
      <p:sp>
        <p:nvSpPr>
          <p:cNvPr id="189" name="Google Shape;189;g1441a666f6f_0_28"/>
          <p:cNvSpPr txBox="1"/>
          <p:nvPr/>
        </p:nvSpPr>
        <p:spPr>
          <a:xfrm>
            <a:off x="5275150" y="3951950"/>
            <a:ext cx="35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t>Output of hidden layer = activation(</a:t>
            </a:r>
            <a:endParaRPr/>
          </a:p>
        </p:txBody>
      </p:sp>
      <p:pic>
        <p:nvPicPr>
          <p:cNvPr id="190" name="Google Shape;190;g1441a666f6f_0_28"/>
          <p:cNvPicPr preferRelativeResize="0"/>
          <p:nvPr/>
        </p:nvPicPr>
        <p:blipFill>
          <a:blip r:embed="rId4">
            <a:alphaModFix/>
          </a:blip>
          <a:stretch>
            <a:fillRect/>
          </a:stretch>
        </p:blipFill>
        <p:spPr>
          <a:xfrm>
            <a:off x="8146300" y="3952025"/>
            <a:ext cx="904875" cy="400050"/>
          </a:xfrm>
          <a:prstGeom prst="rect">
            <a:avLst/>
          </a:prstGeom>
          <a:noFill/>
          <a:ln>
            <a:noFill/>
          </a:ln>
        </p:spPr>
      </p:pic>
      <p:sp>
        <p:nvSpPr>
          <p:cNvPr id="191" name="Google Shape;191;g1441a666f6f_0_28"/>
          <p:cNvSpPr txBox="1"/>
          <p:nvPr/>
        </p:nvSpPr>
        <p:spPr>
          <a:xfrm>
            <a:off x="8926650" y="3951950"/>
            <a:ext cx="3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Model description</a:t>
            </a:r>
            <a:endParaRPr/>
          </a:p>
        </p:txBody>
      </p:sp>
      <p:sp>
        <p:nvSpPr>
          <p:cNvPr id="197" name="Google Shape;197;p10"/>
          <p:cNvSpPr txBox="1"/>
          <p:nvPr/>
        </p:nvSpPr>
        <p:spPr>
          <a:xfrm>
            <a:off x="437554" y="831354"/>
            <a:ext cx="73419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Model: "model"</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_________________________________________________________________</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Layer (type)                Output Shape              Param #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Input (Input Layer)          [(None, 30)]               0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Encoding (Dense)            (None, 100)               3100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Latent (Dense)              (None, 50)                5050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Decoding (Dense)            (None, 100)               5100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Output (Dense)              (None, 30)                3030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Total params: 16,280</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Trainable params: 16,280</a:t>
            </a:r>
            <a:endParaRPr/>
          </a:p>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Non-trainable params: 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Methodology</a:t>
            </a:r>
            <a:endParaRPr/>
          </a:p>
        </p:txBody>
      </p:sp>
      <p:pic>
        <p:nvPicPr>
          <p:cNvPr id="203" name="Google Shape;203;p11"/>
          <p:cNvPicPr preferRelativeResize="0"/>
          <p:nvPr/>
        </p:nvPicPr>
        <p:blipFill>
          <a:blip r:embed="rId3">
            <a:alphaModFix/>
          </a:blip>
          <a:stretch>
            <a:fillRect/>
          </a:stretch>
        </p:blipFill>
        <p:spPr>
          <a:xfrm>
            <a:off x="1410325" y="625575"/>
            <a:ext cx="6352326" cy="4341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441a666f6f_1_0"/>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i="1"/>
              <a:t>Evaluation Metrics</a:t>
            </a:r>
            <a:endParaRPr i="1"/>
          </a:p>
        </p:txBody>
      </p:sp>
      <p:sp>
        <p:nvSpPr>
          <p:cNvPr id="209" name="Google Shape;209;g1441a666f6f_1_0"/>
          <p:cNvSpPr txBox="1"/>
          <p:nvPr/>
        </p:nvSpPr>
        <p:spPr>
          <a:xfrm>
            <a:off x="137275" y="665375"/>
            <a:ext cx="806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b="1" i="1">
                <a:latin typeface="Calibri"/>
                <a:ea typeface="Calibri"/>
                <a:cs typeface="Calibri"/>
                <a:sym typeface="Calibri"/>
              </a:rPr>
              <a:t>The project uses the AROC metric over accuracy, as it deals with the classification problem (classification of fraud and non-fraud cases)</a:t>
            </a:r>
            <a:endParaRPr sz="1500" b="1" i="1">
              <a:latin typeface="Calibri"/>
              <a:ea typeface="Calibri"/>
              <a:cs typeface="Calibri"/>
              <a:sym typeface="Calibri"/>
            </a:endParaRPr>
          </a:p>
        </p:txBody>
      </p:sp>
      <p:sp>
        <p:nvSpPr>
          <p:cNvPr id="210" name="Google Shape;210;g1441a666f6f_1_0"/>
          <p:cNvSpPr txBox="1"/>
          <p:nvPr/>
        </p:nvSpPr>
        <p:spPr>
          <a:xfrm>
            <a:off x="137275" y="1311875"/>
            <a:ext cx="5470800" cy="3809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0"/>
              </a:spcAft>
              <a:buNone/>
            </a:pPr>
            <a:r>
              <a:rPr lang="en-IN" sz="1100">
                <a:solidFill>
                  <a:srgbClr val="202124"/>
                </a:solidFill>
                <a:highlight>
                  <a:srgbClr val="FFFFFF"/>
                </a:highlight>
                <a:latin typeface="Calibri"/>
                <a:ea typeface="Calibri"/>
                <a:cs typeface="Calibri"/>
                <a:sym typeface="Calibri"/>
              </a:rPr>
              <a:t>An ROC curve (receiver operating characteristic curve) is a graph showing the performance of a classification model at all classification thresholds. This curve plots two parameters:</a:t>
            </a:r>
            <a:endParaRPr sz="1100">
              <a:solidFill>
                <a:srgbClr val="202124"/>
              </a:solidFill>
              <a:highlight>
                <a:srgbClr val="FFFFFF"/>
              </a:highlight>
              <a:latin typeface="Calibri"/>
              <a:ea typeface="Calibri"/>
              <a:cs typeface="Calibri"/>
              <a:sym typeface="Calibri"/>
            </a:endParaRPr>
          </a:p>
          <a:p>
            <a:pPr marL="457200" lvl="0" indent="-298450" algn="l" rtl="0">
              <a:lnSpc>
                <a:spcPct val="100000"/>
              </a:lnSpc>
              <a:spcBef>
                <a:spcPts val="1200"/>
              </a:spcBef>
              <a:spcAft>
                <a:spcPts val="0"/>
              </a:spcAft>
              <a:buClr>
                <a:srgbClr val="202124"/>
              </a:buClr>
              <a:buSzPts val="1100"/>
              <a:buFont typeface="Calibri"/>
              <a:buChar char="●"/>
            </a:pPr>
            <a:r>
              <a:rPr lang="en-IN" sz="1100">
                <a:solidFill>
                  <a:srgbClr val="202124"/>
                </a:solidFill>
                <a:highlight>
                  <a:srgbClr val="FFFFFF"/>
                </a:highlight>
                <a:latin typeface="Calibri"/>
                <a:ea typeface="Calibri"/>
                <a:cs typeface="Calibri"/>
                <a:sym typeface="Calibri"/>
              </a:rPr>
              <a:t>True Positive Rate (TPR=TP/(TP+FN))</a:t>
            </a:r>
            <a:endParaRPr sz="1100">
              <a:solidFill>
                <a:srgbClr val="202124"/>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02124"/>
              </a:buClr>
              <a:buSzPts val="1100"/>
              <a:buFont typeface="Calibri"/>
              <a:buChar char="●"/>
            </a:pPr>
            <a:r>
              <a:rPr lang="en-IN" sz="1100">
                <a:solidFill>
                  <a:srgbClr val="202124"/>
                </a:solidFill>
                <a:highlight>
                  <a:srgbClr val="FFFFFF"/>
                </a:highlight>
                <a:latin typeface="Calibri"/>
                <a:ea typeface="Calibri"/>
                <a:cs typeface="Calibri"/>
                <a:sym typeface="Calibri"/>
              </a:rPr>
              <a:t>False Positive Rate (FPR=FP/(FP+TN))</a:t>
            </a:r>
            <a:endParaRPr sz="1100">
              <a:solidFill>
                <a:srgbClr val="202124"/>
              </a:solidFill>
              <a:highlight>
                <a:srgbClr val="FFFFFF"/>
              </a:highlight>
              <a:latin typeface="Calibri"/>
              <a:ea typeface="Calibri"/>
              <a:cs typeface="Calibri"/>
              <a:sym typeface="Calibri"/>
            </a:endParaRPr>
          </a:p>
          <a:p>
            <a:pPr marL="0" lvl="0" indent="0" algn="l" rtl="0">
              <a:lnSpc>
                <a:spcPct val="100000"/>
              </a:lnSpc>
              <a:spcBef>
                <a:spcPts val="900"/>
              </a:spcBef>
              <a:spcAft>
                <a:spcPts val="0"/>
              </a:spcAft>
              <a:buNone/>
            </a:pPr>
            <a:r>
              <a:rPr lang="en-IN" sz="1100">
                <a:solidFill>
                  <a:srgbClr val="222222"/>
                </a:solidFill>
                <a:highlight>
                  <a:srgbClr val="FFFFFF"/>
                </a:highlight>
                <a:latin typeface="Calibri"/>
                <a:ea typeface="Calibri"/>
                <a:cs typeface="Calibri"/>
                <a:sym typeface="Calibri"/>
              </a:rPr>
              <a:t>AROC is the area beneath the ROC curve. It is a single estimate report of completion.</a:t>
            </a:r>
            <a:endParaRPr sz="1100">
              <a:solidFill>
                <a:srgbClr val="222222"/>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endParaRPr sz="1350">
              <a:solidFill>
                <a:srgbClr val="222222"/>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IN" sz="1350" i="1">
                <a:solidFill>
                  <a:srgbClr val="222222"/>
                </a:solidFill>
                <a:highlight>
                  <a:srgbClr val="FFFFFF"/>
                </a:highlight>
                <a:latin typeface="Calibri"/>
                <a:ea typeface="Calibri"/>
                <a:cs typeface="Calibri"/>
                <a:sym typeface="Calibri"/>
              </a:rPr>
              <a:t>Accuracy v/s AROC </a:t>
            </a:r>
            <a:endParaRPr sz="1350" i="1">
              <a:solidFill>
                <a:srgbClr val="222222"/>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endParaRPr sz="1350">
              <a:solidFill>
                <a:srgbClr val="222222"/>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n-IN" sz="1100" b="1" i="1">
                <a:solidFill>
                  <a:srgbClr val="222222"/>
                </a:solidFill>
                <a:highlight>
                  <a:srgbClr val="FFFFFF"/>
                </a:highlight>
                <a:latin typeface="Calibri"/>
                <a:ea typeface="Calibri"/>
                <a:cs typeface="Calibri"/>
                <a:sym typeface="Calibri"/>
              </a:rPr>
              <a:t>Accuracy:</a:t>
            </a:r>
            <a:r>
              <a:rPr lang="en-IN" sz="1100" i="1">
                <a:solidFill>
                  <a:srgbClr val="222222"/>
                </a:solidFill>
                <a:highlight>
                  <a:srgbClr val="FFFFFF"/>
                </a:highlight>
                <a:latin typeface="Calibri"/>
                <a:ea typeface="Calibri"/>
                <a:cs typeface="Calibri"/>
                <a:sym typeface="Calibri"/>
              </a:rPr>
              <a:t> </a:t>
            </a:r>
            <a:r>
              <a:rPr lang="en-IN" sz="1100">
                <a:solidFill>
                  <a:srgbClr val="222222"/>
                </a:solidFill>
                <a:highlight>
                  <a:srgbClr val="FFFFFF"/>
                </a:highlight>
                <a:latin typeface="Calibri"/>
                <a:ea typeface="Calibri"/>
                <a:cs typeface="Calibri"/>
                <a:sym typeface="Calibri"/>
              </a:rPr>
              <a:t>It estimates how many observations, both positive and negative, were accurately classified. It is typically used for training algorithms. You shouldn’t use Precision on imbalanced difficulties. Then, it is obvious to get an extraordinary accuracy score by solely transcribing all comments as the majority class. </a:t>
            </a:r>
            <a:endParaRPr sz="1100">
              <a:solidFill>
                <a:srgbClr val="222222"/>
              </a:solidFill>
              <a:highlight>
                <a:srgbClr val="FFFFFF"/>
              </a:highlight>
              <a:latin typeface="Calibri"/>
              <a:ea typeface="Calibri"/>
              <a:cs typeface="Calibri"/>
              <a:sym typeface="Calibri"/>
            </a:endParaRPr>
          </a:p>
          <a:p>
            <a:pPr marL="457200" lvl="0" indent="-298450" algn="l" rtl="0">
              <a:lnSpc>
                <a:spcPct val="100000"/>
              </a:lnSpc>
              <a:spcBef>
                <a:spcPts val="0"/>
              </a:spcBef>
              <a:spcAft>
                <a:spcPts val="0"/>
              </a:spcAft>
              <a:buClr>
                <a:srgbClr val="222222"/>
              </a:buClr>
              <a:buSzPts val="1100"/>
              <a:buFont typeface="Calibri"/>
              <a:buAutoNum type="arabicPeriod"/>
            </a:pPr>
            <a:r>
              <a:rPr lang="en-IN" sz="1100" b="1" i="1">
                <a:solidFill>
                  <a:srgbClr val="222222"/>
                </a:solidFill>
                <a:highlight>
                  <a:srgbClr val="FFFFFF"/>
                </a:highlight>
                <a:latin typeface="Calibri"/>
                <a:ea typeface="Calibri"/>
                <a:cs typeface="Calibri"/>
                <a:sym typeface="Calibri"/>
              </a:rPr>
              <a:t>ROC/ AROC:</a:t>
            </a:r>
            <a:r>
              <a:rPr lang="en-IN" sz="1100" b="1">
                <a:solidFill>
                  <a:srgbClr val="222222"/>
                </a:solidFill>
                <a:highlight>
                  <a:srgbClr val="FFFFFF"/>
                </a:highlight>
                <a:latin typeface="Calibri"/>
                <a:ea typeface="Calibri"/>
                <a:cs typeface="Calibri"/>
                <a:sym typeface="Calibri"/>
              </a:rPr>
              <a:t> </a:t>
            </a:r>
            <a:r>
              <a:rPr lang="en-IN" sz="1100">
                <a:solidFill>
                  <a:srgbClr val="222222"/>
                </a:solidFill>
                <a:highlight>
                  <a:srgbClr val="FFFFFF"/>
                </a:highlight>
                <a:latin typeface="Calibri"/>
                <a:ea typeface="Calibri"/>
                <a:cs typeface="Calibri"/>
                <a:sym typeface="Calibri"/>
              </a:rPr>
              <a:t>When it proceeds to a classification problem, we can calculate an AROC. A ROC curve (receiver operating characteristic curve) is a plot of achievement of a classification model at each classification threshold. It is one of the numerous fundamental evaluation metrics for monitoring any classification model’s achievement.</a:t>
            </a:r>
            <a:endParaRPr sz="1100">
              <a:solidFill>
                <a:srgbClr val="222222"/>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None/>
            </a:pPr>
            <a:endParaRPr sz="1350">
              <a:solidFill>
                <a:srgbClr val="222222"/>
              </a:solidFill>
              <a:highlight>
                <a:srgbClr val="FFFFFF"/>
              </a:highlight>
              <a:latin typeface="Calibri"/>
              <a:ea typeface="Calibri"/>
              <a:cs typeface="Calibri"/>
              <a:sym typeface="Calibri"/>
            </a:endParaRPr>
          </a:p>
        </p:txBody>
      </p:sp>
      <p:pic>
        <p:nvPicPr>
          <p:cNvPr id="211" name="Google Shape;211;g1441a666f6f_1_0"/>
          <p:cNvPicPr preferRelativeResize="0"/>
          <p:nvPr/>
        </p:nvPicPr>
        <p:blipFill rotWithShape="1">
          <a:blip r:embed="rId3">
            <a:alphaModFix/>
          </a:blip>
          <a:srcRect l="3351" r="1437"/>
          <a:stretch/>
        </p:blipFill>
        <p:spPr>
          <a:xfrm>
            <a:off x="5830000" y="1042550"/>
            <a:ext cx="3010050" cy="305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Results and Analysis </a:t>
            </a:r>
            <a:endParaRPr/>
          </a:p>
        </p:txBody>
      </p:sp>
      <p:sp>
        <p:nvSpPr>
          <p:cNvPr id="217" name="Google Shape;217;p15"/>
          <p:cNvSpPr txBox="1"/>
          <p:nvPr/>
        </p:nvSpPr>
        <p:spPr>
          <a:xfrm>
            <a:off x="1400075" y="609975"/>
            <a:ext cx="6515400" cy="3231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1200"/>
              </a:spcAft>
              <a:buSzPts val="1100"/>
              <a:buNone/>
            </a:pPr>
            <a:r>
              <a:rPr lang="en-IN" sz="1500" b="1">
                <a:solidFill>
                  <a:schemeClr val="dk1"/>
                </a:solidFill>
                <a:latin typeface="Calibri"/>
                <a:ea typeface="Calibri"/>
                <a:cs typeface="Calibri"/>
                <a:sym typeface="Calibri"/>
              </a:rPr>
              <a:t>Confusion matrices when the dataset is oversampled and given to ANN model:</a:t>
            </a:r>
            <a:endParaRPr sz="1700">
              <a:latin typeface="Calibri"/>
              <a:ea typeface="Calibri"/>
              <a:cs typeface="Calibri"/>
              <a:sym typeface="Calibri"/>
            </a:endParaRPr>
          </a:p>
        </p:txBody>
      </p:sp>
      <p:sp>
        <p:nvSpPr>
          <p:cNvPr id="218" name="Google Shape;218;p15"/>
          <p:cNvSpPr txBox="1"/>
          <p:nvPr/>
        </p:nvSpPr>
        <p:spPr>
          <a:xfrm>
            <a:off x="181916" y="4107406"/>
            <a:ext cx="4263000" cy="954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IN">
                <a:solidFill>
                  <a:schemeClr val="dk1"/>
                </a:solidFill>
                <a:latin typeface="Calibri"/>
                <a:ea typeface="Calibri"/>
                <a:cs typeface="Calibri"/>
                <a:sym typeface="Calibri"/>
              </a:rPr>
              <a:t>Classified 0 out of 98 fraud cases correctly</a:t>
            </a:r>
            <a:endParaRPr>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IN">
                <a:solidFill>
                  <a:schemeClr val="dk1"/>
                </a:solidFill>
                <a:latin typeface="Calibri"/>
                <a:ea typeface="Calibri"/>
                <a:cs typeface="Calibri"/>
                <a:sym typeface="Calibri"/>
              </a:rPr>
              <a:t>Misclassified 0 out of 56864 normal cases</a:t>
            </a:r>
            <a:endParaRPr>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IN">
                <a:solidFill>
                  <a:schemeClr val="dk1"/>
                </a:solidFill>
                <a:latin typeface="Calibri"/>
                <a:ea typeface="Calibri"/>
                <a:cs typeface="Calibri"/>
                <a:sym typeface="Calibri"/>
              </a:rPr>
              <a:t>AROC score: 0.5</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Threshold = 0.1</a:t>
            </a:r>
            <a:endParaRPr sz="1200">
              <a:solidFill>
                <a:schemeClr val="dk1"/>
              </a:solidFill>
              <a:latin typeface="Calibri"/>
              <a:ea typeface="Calibri"/>
              <a:cs typeface="Calibri"/>
              <a:sym typeface="Calibri"/>
            </a:endParaRPr>
          </a:p>
        </p:txBody>
      </p:sp>
      <p:sp>
        <p:nvSpPr>
          <p:cNvPr id="219" name="Google Shape;219;p15"/>
          <p:cNvSpPr txBox="1"/>
          <p:nvPr/>
        </p:nvSpPr>
        <p:spPr>
          <a:xfrm>
            <a:off x="4699052" y="4107406"/>
            <a:ext cx="42630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a:latin typeface="Calibri"/>
                <a:ea typeface="Calibri"/>
                <a:cs typeface="Calibri"/>
                <a:sym typeface="Calibri"/>
              </a:rPr>
              <a:t>Classified 0 out of 98 fraud cases correctly</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Misclassified 0 out of 56864 normal cases</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AROC score: 0.5</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Threshold = 0.9</a:t>
            </a:r>
            <a:endParaRPr>
              <a:latin typeface="Calibri"/>
              <a:ea typeface="Calibri"/>
              <a:cs typeface="Calibri"/>
              <a:sym typeface="Calibri"/>
            </a:endParaRPr>
          </a:p>
        </p:txBody>
      </p:sp>
      <p:pic>
        <p:nvPicPr>
          <p:cNvPr id="220" name="Google Shape;220;p15"/>
          <p:cNvPicPr preferRelativeResize="0"/>
          <p:nvPr/>
        </p:nvPicPr>
        <p:blipFill>
          <a:blip r:embed="rId3">
            <a:alphaModFix/>
          </a:blip>
          <a:stretch>
            <a:fillRect/>
          </a:stretch>
        </p:blipFill>
        <p:spPr>
          <a:xfrm>
            <a:off x="551375" y="1276588"/>
            <a:ext cx="3211925" cy="2844525"/>
          </a:xfrm>
          <a:prstGeom prst="rect">
            <a:avLst/>
          </a:prstGeom>
          <a:noFill/>
          <a:ln>
            <a:noFill/>
          </a:ln>
        </p:spPr>
      </p:pic>
      <p:pic>
        <p:nvPicPr>
          <p:cNvPr id="221" name="Google Shape;221;p15"/>
          <p:cNvPicPr preferRelativeResize="0"/>
          <p:nvPr/>
        </p:nvPicPr>
        <p:blipFill>
          <a:blip r:embed="rId4">
            <a:alphaModFix/>
          </a:blip>
          <a:stretch>
            <a:fillRect/>
          </a:stretch>
        </p:blipFill>
        <p:spPr>
          <a:xfrm>
            <a:off x="5224588" y="1336350"/>
            <a:ext cx="3211925" cy="272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latin typeface="Calibri"/>
                <a:ea typeface="Calibri"/>
                <a:cs typeface="Calibri"/>
                <a:sym typeface="Calibri"/>
              </a:rPr>
              <a:t>Introduction</a:t>
            </a:r>
            <a:endParaRPr i="1">
              <a:latin typeface="Calibri"/>
              <a:ea typeface="Calibri"/>
              <a:cs typeface="Calibri"/>
              <a:sym typeface="Calibri"/>
            </a:endParaRPr>
          </a:p>
        </p:txBody>
      </p:sp>
      <p:sp>
        <p:nvSpPr>
          <p:cNvPr id="82" name="Google Shape;82;p2"/>
          <p:cNvSpPr txBox="1">
            <a:spLocks noGrp="1"/>
          </p:cNvSpPr>
          <p:nvPr>
            <p:ph type="body" idx="1"/>
          </p:nvPr>
        </p:nvSpPr>
        <p:spPr>
          <a:xfrm>
            <a:off x="333000" y="993850"/>
            <a:ext cx="8478000" cy="3611694"/>
          </a:xfrm>
          <a:prstGeom prst="rect">
            <a:avLst/>
          </a:prstGeom>
          <a:noFill/>
          <a:ln>
            <a:noFill/>
          </a:ln>
        </p:spPr>
        <p:txBody>
          <a:bodyPr spcFirstLastPara="1" wrap="square" lIns="0" tIns="0" rIns="0" bIns="0" anchor="t" anchorCtr="0">
            <a:normAutofit lnSpcReduction="10000"/>
          </a:bodyPr>
          <a:lstStyle/>
          <a:p>
            <a:pPr marL="285750" lvl="0" indent="-285750" algn="just" rtl="0">
              <a:lnSpc>
                <a:spcPct val="115000"/>
              </a:lnSpc>
              <a:spcBef>
                <a:spcPts val="1000"/>
              </a:spcBef>
              <a:spcAft>
                <a:spcPts val="0"/>
              </a:spcAft>
              <a:buSzPts val="1600"/>
              <a:buFont typeface="Noto Sans Symbols"/>
              <a:buChar char="⮚"/>
            </a:pPr>
            <a:r>
              <a:rPr lang="en-IN" sz="1600">
                <a:latin typeface="Calibri"/>
                <a:ea typeface="Calibri"/>
                <a:cs typeface="Calibri"/>
                <a:sym typeface="Calibri"/>
              </a:rPr>
              <a:t>Stolen credit cards are used to make purchases in e-commerce websites which have vulnerabilities.</a:t>
            </a:r>
            <a:endParaRPr/>
          </a:p>
          <a:p>
            <a:pPr marL="285750" lvl="0" indent="-285750" algn="just" rtl="0">
              <a:lnSpc>
                <a:spcPct val="115000"/>
              </a:lnSpc>
              <a:spcBef>
                <a:spcPts val="1000"/>
              </a:spcBef>
              <a:spcAft>
                <a:spcPts val="0"/>
              </a:spcAft>
              <a:buClr>
                <a:schemeClr val="dk1"/>
              </a:buClr>
              <a:buSzPts val="1600"/>
              <a:buFont typeface="Noto Sans Symbols"/>
              <a:buChar char="⮚"/>
            </a:pPr>
            <a:r>
              <a:rPr lang="en-IN" sz="1600">
                <a:latin typeface="Calibri"/>
                <a:ea typeface="Calibri"/>
                <a:cs typeface="Calibri"/>
                <a:sym typeface="Calibri"/>
              </a:rPr>
              <a:t>The actual owners will be notified with the purchase and the details of the e-commerce application.</a:t>
            </a:r>
            <a:endParaRPr/>
          </a:p>
          <a:p>
            <a:pPr marL="285750" lvl="0" indent="-285750" algn="just" rtl="0">
              <a:lnSpc>
                <a:spcPct val="115000"/>
              </a:lnSpc>
              <a:spcBef>
                <a:spcPts val="1000"/>
              </a:spcBef>
              <a:spcAft>
                <a:spcPts val="0"/>
              </a:spcAft>
              <a:buSzPts val="1600"/>
              <a:buChar char="⮚"/>
            </a:pPr>
            <a:r>
              <a:rPr lang="en-IN" sz="1600">
                <a:latin typeface="Calibri"/>
                <a:ea typeface="Calibri"/>
                <a:cs typeface="Calibri"/>
                <a:sym typeface="Calibri"/>
              </a:rPr>
              <a:t>Later, illegal users of the stolen credit cards would request the e-commerce websites for refund, claiming that the previous transaction was a wrong one, and get a refund to a different account.</a:t>
            </a:r>
            <a:endParaRPr sz="1600">
              <a:latin typeface="Calibri"/>
              <a:ea typeface="Calibri"/>
              <a:cs typeface="Calibri"/>
              <a:sym typeface="Calibri"/>
            </a:endParaRPr>
          </a:p>
          <a:p>
            <a:pPr marL="285750" lvl="0" indent="-285750" algn="just" rtl="0">
              <a:lnSpc>
                <a:spcPct val="115000"/>
              </a:lnSpc>
              <a:spcBef>
                <a:spcPts val="1000"/>
              </a:spcBef>
              <a:spcAft>
                <a:spcPts val="0"/>
              </a:spcAft>
              <a:buClr>
                <a:schemeClr val="dk1"/>
              </a:buClr>
              <a:buSzPts val="1600"/>
              <a:buFont typeface="Noto Sans Symbols"/>
              <a:buChar char="⮚"/>
            </a:pPr>
            <a:r>
              <a:rPr lang="en-IN" sz="1600">
                <a:latin typeface="Calibri"/>
                <a:ea typeface="Calibri"/>
                <a:cs typeface="Calibri"/>
                <a:sym typeface="Calibri"/>
              </a:rPr>
              <a:t>Meanwhile, the legitimate users are notified that they are refunded with their money, when they actually aren’t.</a:t>
            </a:r>
            <a:endParaRPr/>
          </a:p>
          <a:p>
            <a:pPr marL="285750" lvl="0" indent="-285750" algn="just" rtl="0">
              <a:lnSpc>
                <a:spcPct val="115000"/>
              </a:lnSpc>
              <a:spcBef>
                <a:spcPts val="1000"/>
              </a:spcBef>
              <a:spcAft>
                <a:spcPts val="0"/>
              </a:spcAft>
              <a:buClr>
                <a:schemeClr val="dk1"/>
              </a:buClr>
              <a:buSzPts val="1600"/>
              <a:buFont typeface="Noto Sans Symbols"/>
              <a:buChar char="⮚"/>
            </a:pPr>
            <a:r>
              <a:rPr lang="en-IN" sz="1600">
                <a:latin typeface="Calibri"/>
                <a:ea typeface="Calibri"/>
                <a:cs typeface="Calibri"/>
                <a:sym typeface="Calibri"/>
              </a:rPr>
              <a:t>This causes damage to the reputation of the e-commerce websites because it would be believed that the authentication process was not proper.</a:t>
            </a:r>
            <a:endParaRPr sz="1600">
              <a:latin typeface="Calibri"/>
              <a:ea typeface="Calibri"/>
              <a:cs typeface="Calibri"/>
              <a:sym typeface="Calibri"/>
            </a:endParaRPr>
          </a:p>
          <a:p>
            <a:pPr marL="285750" lvl="0" indent="-285750" algn="just" rtl="0">
              <a:lnSpc>
                <a:spcPct val="115000"/>
              </a:lnSpc>
              <a:spcBef>
                <a:spcPts val="1000"/>
              </a:spcBef>
              <a:spcAft>
                <a:spcPts val="0"/>
              </a:spcAft>
              <a:buSzPts val="1600"/>
              <a:buChar char="⮚"/>
            </a:pPr>
            <a:r>
              <a:rPr lang="en-IN" sz="1600">
                <a:latin typeface="Calibri"/>
                <a:ea typeface="Calibri"/>
                <a:cs typeface="Calibri"/>
                <a:sym typeface="Calibri"/>
              </a:rPr>
              <a:t>Hence E-commerce websites are heading towards implementing a credit card fraud detection system.</a:t>
            </a:r>
            <a:endParaRPr sz="1900" i="1">
              <a:latin typeface="Calibri"/>
              <a:ea typeface="Calibri"/>
              <a:cs typeface="Calibri"/>
              <a:sym typeface="Calibri"/>
            </a:endParaRPr>
          </a:p>
          <a:p>
            <a:pPr marL="155966" lvl="0" indent="-28966" algn="l" rtl="0">
              <a:lnSpc>
                <a:spcPct val="115000"/>
              </a:lnSpc>
              <a:spcBef>
                <a:spcPts val="0"/>
              </a:spcBef>
              <a:spcAft>
                <a:spcPts val="0"/>
              </a:spcAft>
              <a:buClr>
                <a:schemeClr val="dk1"/>
              </a:buClr>
              <a:buSzPts val="2000"/>
              <a:buFont typeface="Noto Sans Symbols"/>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441a666f6f_0_4"/>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Results and Analysis </a:t>
            </a:r>
            <a:endParaRPr/>
          </a:p>
        </p:txBody>
      </p:sp>
      <p:sp>
        <p:nvSpPr>
          <p:cNvPr id="227" name="Google Shape;227;g1441a666f6f_0_4"/>
          <p:cNvSpPr txBox="1"/>
          <p:nvPr/>
        </p:nvSpPr>
        <p:spPr>
          <a:xfrm>
            <a:off x="1400075" y="609975"/>
            <a:ext cx="6515400" cy="3231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1200"/>
              </a:spcAft>
              <a:buSzPts val="1100"/>
              <a:buNone/>
            </a:pPr>
            <a:r>
              <a:rPr lang="en-IN" sz="1500" b="1">
                <a:solidFill>
                  <a:schemeClr val="dk1"/>
                </a:solidFill>
                <a:latin typeface="Calibri"/>
                <a:ea typeface="Calibri"/>
                <a:cs typeface="Calibri"/>
                <a:sym typeface="Calibri"/>
              </a:rPr>
              <a:t>Confusion matrices when the dataset is standardized and given to ANN model:</a:t>
            </a:r>
            <a:endParaRPr sz="1700">
              <a:latin typeface="Calibri"/>
              <a:ea typeface="Calibri"/>
              <a:cs typeface="Calibri"/>
              <a:sym typeface="Calibri"/>
            </a:endParaRPr>
          </a:p>
        </p:txBody>
      </p:sp>
      <p:sp>
        <p:nvSpPr>
          <p:cNvPr id="228" name="Google Shape;228;g1441a666f6f_0_4"/>
          <p:cNvSpPr txBox="1"/>
          <p:nvPr/>
        </p:nvSpPr>
        <p:spPr>
          <a:xfrm>
            <a:off x="181916" y="4107406"/>
            <a:ext cx="4263000" cy="954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IN">
                <a:solidFill>
                  <a:schemeClr val="dk1"/>
                </a:solidFill>
                <a:latin typeface="Calibri"/>
                <a:ea typeface="Calibri"/>
                <a:cs typeface="Calibri"/>
                <a:sym typeface="Calibri"/>
              </a:rPr>
              <a:t>Classified 120 out of 147 fraud cases correctly</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Misclassified 27 out of 85296 normal cases</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AROC score: 0.9080</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Threshold = 0.1</a:t>
            </a:r>
            <a:endParaRPr sz="1200">
              <a:solidFill>
                <a:schemeClr val="dk1"/>
              </a:solidFill>
              <a:latin typeface="Calibri"/>
              <a:ea typeface="Calibri"/>
              <a:cs typeface="Calibri"/>
              <a:sym typeface="Calibri"/>
            </a:endParaRPr>
          </a:p>
        </p:txBody>
      </p:sp>
      <p:sp>
        <p:nvSpPr>
          <p:cNvPr id="229" name="Google Shape;229;g1441a666f6f_0_4"/>
          <p:cNvSpPr txBox="1"/>
          <p:nvPr/>
        </p:nvSpPr>
        <p:spPr>
          <a:xfrm>
            <a:off x="4699052" y="4107406"/>
            <a:ext cx="42630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a:latin typeface="Calibri"/>
                <a:ea typeface="Calibri"/>
                <a:cs typeface="Calibri"/>
                <a:sym typeface="Calibri"/>
              </a:rPr>
              <a:t>Classified 86 out of 98 fraud cases correctly</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Misclassified 4 out of 56864 normal cases</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AROC score: 0.7924</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Threshold = 0.9</a:t>
            </a:r>
            <a:endParaRPr>
              <a:latin typeface="Calibri"/>
              <a:ea typeface="Calibri"/>
              <a:cs typeface="Calibri"/>
              <a:sym typeface="Calibri"/>
            </a:endParaRPr>
          </a:p>
        </p:txBody>
      </p:sp>
      <p:pic>
        <p:nvPicPr>
          <p:cNvPr id="230" name="Google Shape;230;g1441a666f6f_0_4"/>
          <p:cNvPicPr preferRelativeResize="0"/>
          <p:nvPr/>
        </p:nvPicPr>
        <p:blipFill>
          <a:blip r:embed="rId3">
            <a:alphaModFix/>
          </a:blip>
          <a:stretch>
            <a:fillRect/>
          </a:stretch>
        </p:blipFill>
        <p:spPr>
          <a:xfrm>
            <a:off x="646125" y="1336350"/>
            <a:ext cx="3211925" cy="2625525"/>
          </a:xfrm>
          <a:prstGeom prst="rect">
            <a:avLst/>
          </a:prstGeom>
          <a:noFill/>
          <a:ln>
            <a:noFill/>
          </a:ln>
        </p:spPr>
      </p:pic>
      <p:pic>
        <p:nvPicPr>
          <p:cNvPr id="231" name="Google Shape;231;g1441a666f6f_0_4"/>
          <p:cNvPicPr preferRelativeResize="0"/>
          <p:nvPr/>
        </p:nvPicPr>
        <p:blipFill>
          <a:blip r:embed="rId4">
            <a:alphaModFix/>
          </a:blip>
          <a:stretch>
            <a:fillRect/>
          </a:stretch>
        </p:blipFill>
        <p:spPr>
          <a:xfrm>
            <a:off x="5391750" y="1253075"/>
            <a:ext cx="3067900" cy="2701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441a666f6f_0_16"/>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Results and Analysis </a:t>
            </a:r>
            <a:endParaRPr/>
          </a:p>
        </p:txBody>
      </p:sp>
      <p:sp>
        <p:nvSpPr>
          <p:cNvPr id="237" name="Google Shape;237;g1441a666f6f_0_16"/>
          <p:cNvSpPr txBox="1"/>
          <p:nvPr/>
        </p:nvSpPr>
        <p:spPr>
          <a:xfrm>
            <a:off x="1400075" y="609975"/>
            <a:ext cx="6515400" cy="32310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1200"/>
              </a:spcBef>
              <a:spcAft>
                <a:spcPts val="1200"/>
              </a:spcAft>
              <a:buSzPts val="1100"/>
              <a:buNone/>
            </a:pPr>
            <a:r>
              <a:rPr lang="en-IN" sz="1500" b="1">
                <a:solidFill>
                  <a:schemeClr val="dk1"/>
                </a:solidFill>
                <a:latin typeface="Calibri"/>
                <a:ea typeface="Calibri"/>
                <a:cs typeface="Calibri"/>
                <a:sym typeface="Calibri"/>
              </a:rPr>
              <a:t>Confusion matrices when the dataset is outputted by the autoencoder</a:t>
            </a:r>
            <a:endParaRPr sz="1700">
              <a:latin typeface="Calibri"/>
              <a:ea typeface="Calibri"/>
              <a:cs typeface="Calibri"/>
              <a:sym typeface="Calibri"/>
            </a:endParaRPr>
          </a:p>
        </p:txBody>
      </p:sp>
      <p:sp>
        <p:nvSpPr>
          <p:cNvPr id="238" name="Google Shape;238;g1441a666f6f_0_16"/>
          <p:cNvSpPr txBox="1"/>
          <p:nvPr/>
        </p:nvSpPr>
        <p:spPr>
          <a:xfrm>
            <a:off x="181916" y="4107406"/>
            <a:ext cx="4263000" cy="954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IN">
                <a:solidFill>
                  <a:schemeClr val="dk1"/>
                </a:solidFill>
                <a:latin typeface="Calibri"/>
                <a:ea typeface="Calibri"/>
                <a:cs typeface="Calibri"/>
                <a:sym typeface="Calibri"/>
              </a:rPr>
              <a:t>Classified 89 out of 98 fraud cases correctly</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Misclassified 395 out of 56864 normal cases</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AROC score: 0.9506</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IN">
                <a:solidFill>
                  <a:schemeClr val="dk1"/>
                </a:solidFill>
                <a:latin typeface="Calibri"/>
                <a:ea typeface="Calibri"/>
                <a:cs typeface="Calibri"/>
                <a:sym typeface="Calibri"/>
              </a:rPr>
              <a:t>Threshold = 0.1</a:t>
            </a:r>
            <a:endParaRPr sz="1200">
              <a:solidFill>
                <a:schemeClr val="dk1"/>
              </a:solidFill>
              <a:latin typeface="Calibri"/>
              <a:ea typeface="Calibri"/>
              <a:cs typeface="Calibri"/>
              <a:sym typeface="Calibri"/>
            </a:endParaRPr>
          </a:p>
        </p:txBody>
      </p:sp>
      <p:sp>
        <p:nvSpPr>
          <p:cNvPr id="239" name="Google Shape;239;g1441a666f6f_0_16"/>
          <p:cNvSpPr txBox="1"/>
          <p:nvPr/>
        </p:nvSpPr>
        <p:spPr>
          <a:xfrm>
            <a:off x="4699052" y="4107406"/>
            <a:ext cx="42630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a:latin typeface="Calibri"/>
                <a:ea typeface="Calibri"/>
                <a:cs typeface="Calibri"/>
                <a:sym typeface="Calibri"/>
              </a:rPr>
              <a:t>Classified 86 out of 98 fraud cases correctly</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Misclassified 47 out of 56864 normal cases</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AROC score: 0.9383</a:t>
            </a:r>
            <a:endParaRPr>
              <a:latin typeface="Calibri"/>
              <a:ea typeface="Calibri"/>
              <a:cs typeface="Calibri"/>
              <a:sym typeface="Calibri"/>
            </a:endParaRPr>
          </a:p>
          <a:p>
            <a:pPr marL="0" marR="0" lvl="0" indent="0" algn="ctr" rtl="0">
              <a:lnSpc>
                <a:spcPct val="100000"/>
              </a:lnSpc>
              <a:spcBef>
                <a:spcPts val="0"/>
              </a:spcBef>
              <a:spcAft>
                <a:spcPts val="0"/>
              </a:spcAft>
              <a:buNone/>
            </a:pPr>
            <a:r>
              <a:rPr lang="en-IN">
                <a:latin typeface="Calibri"/>
                <a:ea typeface="Calibri"/>
                <a:cs typeface="Calibri"/>
                <a:sym typeface="Calibri"/>
              </a:rPr>
              <a:t>Threshold = 0.9</a:t>
            </a:r>
            <a:endParaRPr>
              <a:latin typeface="Calibri"/>
              <a:ea typeface="Calibri"/>
              <a:cs typeface="Calibri"/>
              <a:sym typeface="Calibri"/>
            </a:endParaRPr>
          </a:p>
        </p:txBody>
      </p:sp>
      <p:pic>
        <p:nvPicPr>
          <p:cNvPr id="240" name="Google Shape;240;g1441a666f6f_0_16"/>
          <p:cNvPicPr preferRelativeResize="0"/>
          <p:nvPr/>
        </p:nvPicPr>
        <p:blipFill>
          <a:blip r:embed="rId3">
            <a:alphaModFix/>
          </a:blip>
          <a:stretch>
            <a:fillRect/>
          </a:stretch>
        </p:blipFill>
        <p:spPr>
          <a:xfrm>
            <a:off x="1175150" y="1085475"/>
            <a:ext cx="2869531" cy="2869531"/>
          </a:xfrm>
          <a:prstGeom prst="rect">
            <a:avLst/>
          </a:prstGeom>
          <a:noFill/>
          <a:ln>
            <a:noFill/>
          </a:ln>
        </p:spPr>
      </p:pic>
      <p:pic>
        <p:nvPicPr>
          <p:cNvPr id="241" name="Google Shape;241;g1441a666f6f_0_16"/>
          <p:cNvPicPr preferRelativeResize="0"/>
          <p:nvPr/>
        </p:nvPicPr>
        <p:blipFill>
          <a:blip r:embed="rId4">
            <a:alphaModFix/>
          </a:blip>
          <a:stretch>
            <a:fillRect/>
          </a:stretch>
        </p:blipFill>
        <p:spPr>
          <a:xfrm>
            <a:off x="5338981" y="1085475"/>
            <a:ext cx="2869530" cy="28695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a:t>Tabular Information </a:t>
            </a:r>
            <a:endParaRPr/>
          </a:p>
        </p:txBody>
      </p:sp>
      <p:graphicFrame>
        <p:nvGraphicFramePr>
          <p:cNvPr id="247" name="Google Shape;247;p18"/>
          <p:cNvGraphicFramePr/>
          <p:nvPr>
            <p:extLst>
              <p:ext uri="{D42A27DB-BD31-4B8C-83A1-F6EECF244321}">
                <p14:modId xmlns:p14="http://schemas.microsoft.com/office/powerpoint/2010/main" val="1785159966"/>
              </p:ext>
            </p:extLst>
          </p:nvPr>
        </p:nvGraphicFramePr>
        <p:xfrm>
          <a:off x="1813200" y="476453"/>
          <a:ext cx="6044925" cy="4667047"/>
        </p:xfrm>
        <a:graphic>
          <a:graphicData uri="http://schemas.openxmlformats.org/drawingml/2006/table">
            <a:tbl>
              <a:tblPr>
                <a:noFill/>
                <a:tableStyleId>{19ED4587-DE02-4585-9E7C-729069C3FD70}</a:tableStyleId>
              </a:tblPr>
              <a:tblGrid>
                <a:gridCol w="787356">
                  <a:extLst>
                    <a:ext uri="{9D8B030D-6E8A-4147-A177-3AD203B41FA5}">
                      <a16:colId xmlns:a16="http://schemas.microsoft.com/office/drawing/2014/main" val="20000"/>
                    </a:ext>
                  </a:extLst>
                </a:gridCol>
                <a:gridCol w="195738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928582">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gridSpan="3">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AROC score</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189">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Threshold</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0"/>
                        </a:spcAft>
                        <a:buNone/>
                      </a:pPr>
                      <a:r>
                        <a:rPr lang="en-IN" sz="1200" dirty="0">
                          <a:latin typeface="Calibri"/>
                          <a:ea typeface="Calibri"/>
                          <a:cs typeface="Calibri"/>
                          <a:sym typeface="Calibri"/>
                        </a:rPr>
                        <a:t>ANN applied on autoencoder</a:t>
                      </a:r>
                      <a:endParaRPr sz="1200" i="0" u="none" strike="noStrike" cap="none" dirty="0">
                        <a:solidFill>
                          <a:srgbClr val="000000"/>
                        </a:solidFill>
                        <a:latin typeface="Calibri"/>
                        <a:ea typeface="Calibri"/>
                        <a:cs typeface="Calibri"/>
                        <a:sym typeface="Calibri"/>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0"/>
                        </a:spcAft>
                        <a:buNone/>
                      </a:pPr>
                      <a:r>
                        <a:rPr lang="en-IN" sz="1200">
                          <a:latin typeface="Calibri"/>
                          <a:ea typeface="Calibri"/>
                          <a:cs typeface="Calibri"/>
                          <a:sym typeface="Calibri"/>
                        </a:rPr>
                        <a:t>ANN on scaled data</a:t>
                      </a:r>
                      <a:endParaRPr sz="1200" i="0" u="none" strike="noStrike" cap="none">
                        <a:solidFill>
                          <a:srgbClr val="000000"/>
                        </a:solidFill>
                        <a:latin typeface="Calibri"/>
                        <a:ea typeface="Calibri"/>
                        <a:cs typeface="Calibri"/>
                        <a:sym typeface="Calibri"/>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0"/>
                        </a:spcAft>
                        <a:buNone/>
                      </a:pPr>
                      <a:r>
                        <a:rPr lang="en-IN" sz="1200" dirty="0">
                          <a:latin typeface="Calibri"/>
                          <a:ea typeface="Calibri"/>
                          <a:cs typeface="Calibri"/>
                          <a:sym typeface="Calibri"/>
                        </a:rPr>
                        <a:t>ANN on oversampled data</a:t>
                      </a:r>
                      <a:endParaRPr sz="1200" i="0" u="none" strike="noStrike" cap="none" dirty="0">
                        <a:solidFill>
                          <a:srgbClr val="000000"/>
                        </a:solidFill>
                        <a:latin typeface="Calibri"/>
                        <a:ea typeface="Calibri"/>
                        <a:cs typeface="Calibri"/>
                        <a:sym typeface="Calibri"/>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0.1</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0.9506</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0.908</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0.2</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0.9516</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0.9046</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0.3</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0.9471</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dirty="0">
                          <a:latin typeface="Times New Roman"/>
                          <a:ea typeface="Times New Roman"/>
                          <a:cs typeface="Times New Roman"/>
                          <a:sym typeface="Times New Roman"/>
                        </a:rPr>
                        <a:t>0.9012</a:t>
                      </a:r>
                      <a:endParaRPr sz="1200"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dirty="0">
                          <a:latin typeface="Times New Roman"/>
                          <a:ea typeface="Times New Roman"/>
                          <a:cs typeface="Times New Roman"/>
                          <a:sym typeface="Times New Roman"/>
                        </a:rPr>
                        <a:t>0.5</a:t>
                      </a:r>
                      <a:endParaRPr sz="1200"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0.4</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0.9474</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0.8978</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0.9425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0.8944</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0.6</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0.9428</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dirty="0">
                          <a:latin typeface="Times New Roman"/>
                          <a:ea typeface="Times New Roman"/>
                          <a:cs typeface="Times New Roman"/>
                          <a:sym typeface="Times New Roman"/>
                        </a:rPr>
                        <a:t>0.874</a:t>
                      </a:r>
                      <a:endParaRPr sz="1200"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0.7</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0.9429</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0.8502</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0.8</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0.9432</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dirty="0">
                          <a:latin typeface="Times New Roman"/>
                          <a:ea typeface="Times New Roman"/>
                          <a:cs typeface="Times New Roman"/>
                          <a:sym typeface="Times New Roman"/>
                        </a:rPr>
                        <a:t>0.8366</a:t>
                      </a:r>
                      <a:endParaRPr sz="1200" u="none" strike="noStrike" cap="none"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0.5</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a:latin typeface="Times New Roman"/>
                          <a:ea typeface="Times New Roman"/>
                          <a:cs typeface="Times New Roman"/>
                          <a:sym typeface="Times New Roman"/>
                        </a:rPr>
                        <a:t>0.9383</a:t>
                      </a:r>
                      <a:endParaRPr sz="1200" u="none" strike="noStrike" cap="none">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dirty="0">
                          <a:latin typeface="Times New Roman"/>
                          <a:ea typeface="Times New Roman"/>
                          <a:cs typeface="Times New Roman"/>
                          <a:sym typeface="Times New Roman"/>
                        </a:rPr>
                        <a:t>0.7924</a:t>
                      </a:r>
                      <a:endParaRPr sz="1200" u="none" strike="noStrike" cap="none"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0"/>
                        </a:spcAft>
                        <a:buNone/>
                      </a:pPr>
                      <a:r>
                        <a:rPr lang="en-IN" sz="1200" dirty="0">
                          <a:latin typeface="Times New Roman"/>
                          <a:ea typeface="Times New Roman"/>
                          <a:cs typeface="Times New Roman"/>
                          <a:sym typeface="Times New Roman"/>
                        </a:rPr>
                        <a:t>0.5</a:t>
                      </a:r>
                      <a:endParaRPr sz="1200" u="none" strike="noStrike" cap="none"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body" idx="1"/>
          </p:nvPr>
        </p:nvSpPr>
        <p:spPr>
          <a:xfrm>
            <a:off x="2677650" y="2107800"/>
            <a:ext cx="3788700" cy="927900"/>
          </a:xfrm>
          <a:prstGeom prst="rect">
            <a:avLst/>
          </a:prstGeom>
          <a:noFill/>
          <a:ln>
            <a:noFill/>
          </a:ln>
        </p:spPr>
        <p:txBody>
          <a:bodyPr spcFirstLastPara="1" wrap="square" lIns="0" tIns="0" rIns="0" bIns="0" anchor="t" anchorCtr="0">
            <a:normAutofit/>
          </a:bodyPr>
          <a:lstStyle/>
          <a:p>
            <a:pPr marL="0" lvl="0" indent="0" algn="l" rtl="0">
              <a:lnSpc>
                <a:spcPct val="115000"/>
              </a:lnSpc>
              <a:spcBef>
                <a:spcPts val="400"/>
              </a:spcBef>
              <a:spcAft>
                <a:spcPts val="0"/>
              </a:spcAft>
              <a:buSzPts val="2000"/>
              <a:buNone/>
            </a:pPr>
            <a:r>
              <a:rPr lang="en-IN" sz="5000" b="1" i="1">
                <a:solidFill>
                  <a:srgbClr val="005893"/>
                </a:solidFill>
              </a:rPr>
              <a:t>THANK YOU</a:t>
            </a:r>
            <a:endParaRPr sz="5000" b="1" i="1">
              <a:solidFill>
                <a:srgbClr val="00589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Objectives </a:t>
            </a:r>
            <a:endParaRPr i="1"/>
          </a:p>
        </p:txBody>
      </p:sp>
      <p:sp>
        <p:nvSpPr>
          <p:cNvPr id="88" name="Google Shape;88;p3"/>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rmAutofit/>
          </a:bodyPr>
          <a:lstStyle/>
          <a:p>
            <a:pPr marL="0" lvl="0" indent="0" algn="l" rtl="0">
              <a:lnSpc>
                <a:spcPct val="107000"/>
              </a:lnSpc>
              <a:spcBef>
                <a:spcPts val="1000"/>
              </a:spcBef>
              <a:spcAft>
                <a:spcPts val="0"/>
              </a:spcAft>
              <a:buClr>
                <a:schemeClr val="dk1"/>
              </a:buClr>
              <a:buSzPts val="1100"/>
              <a:buFont typeface="Arial"/>
              <a:buNone/>
            </a:pPr>
            <a:endParaRPr sz="1900">
              <a:latin typeface="Calibri"/>
              <a:ea typeface="Calibri"/>
              <a:cs typeface="Calibri"/>
              <a:sym typeface="Calibri"/>
            </a:endParaRPr>
          </a:p>
          <a:p>
            <a:pPr marL="0" lvl="0" indent="0" algn="l" rtl="0">
              <a:lnSpc>
                <a:spcPct val="107000"/>
              </a:lnSpc>
              <a:spcBef>
                <a:spcPts val="1000"/>
              </a:spcBef>
              <a:spcAft>
                <a:spcPts val="0"/>
              </a:spcAft>
              <a:buClr>
                <a:schemeClr val="dk1"/>
              </a:buClr>
              <a:buSzPts val="1100"/>
              <a:buFont typeface="Arial"/>
              <a:buNone/>
            </a:pPr>
            <a:r>
              <a:rPr lang="en-IN" sz="1900">
                <a:latin typeface="Calibri"/>
                <a:ea typeface="Calibri"/>
                <a:cs typeface="Calibri"/>
                <a:sym typeface="Calibri"/>
              </a:rPr>
              <a:t>The objective is to implement machine learning algorithms to detect credit card transactions which are fraudulent during any purchase so the real customers or the merchants aren’t charged for fraudulent transactions. </a:t>
            </a:r>
            <a:endParaRPr/>
          </a:p>
          <a:p>
            <a:pPr marL="0" lvl="0" indent="0" algn="l" rtl="0">
              <a:lnSpc>
                <a:spcPct val="107000"/>
              </a:lnSpc>
              <a:spcBef>
                <a:spcPts val="1000"/>
              </a:spcBef>
              <a:spcAft>
                <a:spcPts val="0"/>
              </a:spcAft>
              <a:buClr>
                <a:schemeClr val="dk1"/>
              </a:buClr>
              <a:buSzPts val="1100"/>
              <a:buFont typeface="Arial"/>
              <a:buNone/>
            </a:pPr>
            <a:endParaRPr sz="1900">
              <a:latin typeface="Calibri"/>
              <a:ea typeface="Calibri"/>
              <a:cs typeface="Calibri"/>
              <a:sym typeface="Calibri"/>
            </a:endParaRPr>
          </a:p>
          <a:p>
            <a:pPr marL="457200" lvl="0" indent="-349250" algn="l" rtl="0">
              <a:lnSpc>
                <a:spcPct val="100000"/>
              </a:lnSpc>
              <a:spcBef>
                <a:spcPts val="0"/>
              </a:spcBef>
              <a:spcAft>
                <a:spcPts val="0"/>
              </a:spcAft>
              <a:buSzPts val="1900"/>
              <a:buChar char="⮚"/>
            </a:pPr>
            <a:r>
              <a:rPr lang="en-IN" sz="1900">
                <a:latin typeface="Calibri"/>
                <a:ea typeface="Calibri"/>
                <a:cs typeface="Calibri"/>
                <a:sym typeface="Calibri"/>
              </a:rPr>
              <a:t>Analysing the dataset after standardizing, oversampling, sending through autoencoder</a:t>
            </a:r>
            <a:endParaRPr/>
          </a:p>
          <a:p>
            <a:pPr marL="457200" lvl="0" indent="-349250" algn="l" rtl="0">
              <a:lnSpc>
                <a:spcPct val="100000"/>
              </a:lnSpc>
              <a:spcBef>
                <a:spcPts val="0"/>
              </a:spcBef>
              <a:spcAft>
                <a:spcPts val="0"/>
              </a:spcAft>
              <a:buSzPts val="1900"/>
              <a:buChar char="⮚"/>
            </a:pPr>
            <a:r>
              <a:rPr lang="en-IN" sz="1900">
                <a:latin typeface="Calibri"/>
                <a:ea typeface="Calibri"/>
                <a:cs typeface="Calibri"/>
                <a:sym typeface="Calibri"/>
              </a:rPr>
              <a:t>Balancing and denoising the imbalanced dataset using autoencoder algorithm</a:t>
            </a:r>
            <a:endParaRPr/>
          </a:p>
          <a:p>
            <a:pPr marL="457200" lvl="0" indent="-349250" algn="l" rtl="0">
              <a:lnSpc>
                <a:spcPct val="100000"/>
              </a:lnSpc>
              <a:spcBef>
                <a:spcPts val="0"/>
              </a:spcBef>
              <a:spcAft>
                <a:spcPts val="0"/>
              </a:spcAft>
              <a:buSzPts val="1900"/>
              <a:buChar char="⮚"/>
            </a:pPr>
            <a:r>
              <a:rPr lang="en-IN" sz="1900">
                <a:latin typeface="Calibri"/>
                <a:ea typeface="Calibri"/>
                <a:cs typeface="Calibri"/>
                <a:sym typeface="Calibri"/>
              </a:rPr>
              <a:t>Finding AROC values at different thresholds at different dataset conditions on the application of ANN model</a:t>
            </a:r>
            <a:endParaRPr sz="1900">
              <a:latin typeface="Calibri"/>
              <a:ea typeface="Calibri"/>
              <a:cs typeface="Calibri"/>
              <a:sym typeface="Calibri"/>
            </a:endParaRPr>
          </a:p>
          <a:p>
            <a:pPr marL="0" lvl="0" indent="0" algn="l" rtl="0">
              <a:lnSpc>
                <a:spcPct val="115000"/>
              </a:lnSpc>
              <a:spcBef>
                <a:spcPts val="800"/>
              </a:spcBef>
              <a:spcAft>
                <a:spcPts val="0"/>
              </a:spcAft>
              <a:buSzPts val="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441a666f6f_1_13"/>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i="1"/>
              <a:t>Literature Survey </a:t>
            </a:r>
            <a:endParaRPr i="1"/>
          </a:p>
        </p:txBody>
      </p:sp>
      <p:graphicFrame>
        <p:nvGraphicFramePr>
          <p:cNvPr id="94" name="Google Shape;94;g1441a666f6f_1_13"/>
          <p:cNvGraphicFramePr/>
          <p:nvPr/>
        </p:nvGraphicFramePr>
        <p:xfrm>
          <a:off x="446100" y="1122850"/>
          <a:ext cx="7916925" cy="3175050"/>
        </p:xfrm>
        <a:graphic>
          <a:graphicData uri="http://schemas.openxmlformats.org/drawingml/2006/table">
            <a:tbl>
              <a:tblPr>
                <a:noFill/>
                <a:tableStyleId>{92A5398E-9F54-41DD-AE44-82E97CF8E237}</a:tableStyleId>
              </a:tblPr>
              <a:tblGrid>
                <a:gridCol w="689875">
                  <a:extLst>
                    <a:ext uri="{9D8B030D-6E8A-4147-A177-3AD203B41FA5}">
                      <a16:colId xmlns:a16="http://schemas.microsoft.com/office/drawing/2014/main" val="20000"/>
                    </a:ext>
                  </a:extLst>
                </a:gridCol>
                <a:gridCol w="1619300">
                  <a:extLst>
                    <a:ext uri="{9D8B030D-6E8A-4147-A177-3AD203B41FA5}">
                      <a16:colId xmlns:a16="http://schemas.microsoft.com/office/drawing/2014/main" val="20001"/>
                    </a:ext>
                  </a:extLst>
                </a:gridCol>
                <a:gridCol w="1397475">
                  <a:extLst>
                    <a:ext uri="{9D8B030D-6E8A-4147-A177-3AD203B41FA5}">
                      <a16:colId xmlns:a16="http://schemas.microsoft.com/office/drawing/2014/main" val="20002"/>
                    </a:ext>
                  </a:extLst>
                </a:gridCol>
                <a:gridCol w="1714350">
                  <a:extLst>
                    <a:ext uri="{9D8B030D-6E8A-4147-A177-3AD203B41FA5}">
                      <a16:colId xmlns:a16="http://schemas.microsoft.com/office/drawing/2014/main" val="20003"/>
                    </a:ext>
                  </a:extLst>
                </a:gridCol>
                <a:gridCol w="2495925">
                  <a:extLst>
                    <a:ext uri="{9D8B030D-6E8A-4147-A177-3AD203B41FA5}">
                      <a16:colId xmlns:a16="http://schemas.microsoft.com/office/drawing/2014/main" val="20004"/>
                    </a:ext>
                  </a:extLst>
                </a:gridCol>
              </a:tblGrid>
              <a:tr h="736075">
                <a:tc>
                  <a:txBody>
                    <a:bodyPr/>
                    <a:lstStyle/>
                    <a:p>
                      <a:pPr marL="0" lvl="0" indent="0" algn="ctr" rtl="0">
                        <a:lnSpc>
                          <a:spcPct val="115000"/>
                        </a:lnSpc>
                        <a:spcBef>
                          <a:spcPts val="1200"/>
                        </a:spcBef>
                        <a:spcAft>
                          <a:spcPts val="0"/>
                        </a:spcAft>
                        <a:buNone/>
                      </a:pPr>
                      <a:r>
                        <a:rPr lang="en-IN" sz="1100" b="1">
                          <a:latin typeface="Calibri"/>
                          <a:ea typeface="Calibri"/>
                          <a:cs typeface="Calibri"/>
                          <a:sym typeface="Calibri"/>
                        </a:rPr>
                        <a:t>Sl. No.</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Title of the work</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Authors &amp; Publication Details</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Objectives of the work carried out</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Results obtained</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438975">
                <a:tc>
                  <a:txBody>
                    <a:bodyPr/>
                    <a:lstStyle/>
                    <a:p>
                      <a:pPr marL="0" lvl="0" indent="0" algn="ctr" rtl="0">
                        <a:lnSpc>
                          <a:spcPct val="115000"/>
                        </a:lnSpc>
                        <a:spcBef>
                          <a:spcPts val="1200"/>
                        </a:spcBef>
                        <a:spcAft>
                          <a:spcPts val="0"/>
                        </a:spcAft>
                        <a:buNone/>
                      </a:pPr>
                      <a:r>
                        <a:rPr lang="en-IN" sz="1200">
                          <a:latin typeface="Calibri"/>
                          <a:ea typeface="Calibri"/>
                          <a:cs typeface="Calibri"/>
                          <a:sym typeface="Calibri"/>
                        </a:rPr>
                        <a:t>1</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Credit Card Fraud Detection using Machine Learning Algorithms</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Varun Kumar K S, Vijaya Kumar V G, Vijay Shankar A, Pratibha K</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 </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Published in IJERT, ISSN: 2278-0181, Vol. 9, Issue 07, July 2020</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To implement machine learning algorithms to detect credit card fraud with respect to time and amount of transaction.</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By using the time and amount feature in the data set given in the Kaggle. First, we build the model using some machine learning algorithms such as logistic regression, decision tree, and support vector machine, these all are supervised machine learning algorithms in machine learning.</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441a666f6f_1_23"/>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i="1"/>
              <a:t>Literature Survey </a:t>
            </a:r>
            <a:endParaRPr i="1"/>
          </a:p>
        </p:txBody>
      </p:sp>
      <p:graphicFrame>
        <p:nvGraphicFramePr>
          <p:cNvPr id="100" name="Google Shape;100;g1441a666f6f_1_23"/>
          <p:cNvGraphicFramePr/>
          <p:nvPr/>
        </p:nvGraphicFramePr>
        <p:xfrm>
          <a:off x="715800" y="955025"/>
          <a:ext cx="7574475" cy="2620458"/>
        </p:xfrm>
        <a:graphic>
          <a:graphicData uri="http://schemas.openxmlformats.org/drawingml/2006/table">
            <a:tbl>
              <a:tblPr>
                <a:noFill/>
                <a:tableStyleId>{92A5398E-9F54-41DD-AE44-82E97CF8E237}</a:tableStyleId>
              </a:tblPr>
              <a:tblGrid>
                <a:gridCol w="615050">
                  <a:extLst>
                    <a:ext uri="{9D8B030D-6E8A-4147-A177-3AD203B41FA5}">
                      <a16:colId xmlns:a16="http://schemas.microsoft.com/office/drawing/2014/main" val="20000"/>
                    </a:ext>
                  </a:extLst>
                </a:gridCol>
                <a:gridCol w="1523350">
                  <a:extLst>
                    <a:ext uri="{9D8B030D-6E8A-4147-A177-3AD203B41FA5}">
                      <a16:colId xmlns:a16="http://schemas.microsoft.com/office/drawing/2014/main" val="20001"/>
                    </a:ext>
                  </a:extLst>
                </a:gridCol>
                <a:gridCol w="1776825">
                  <a:extLst>
                    <a:ext uri="{9D8B030D-6E8A-4147-A177-3AD203B41FA5}">
                      <a16:colId xmlns:a16="http://schemas.microsoft.com/office/drawing/2014/main" val="20002"/>
                    </a:ext>
                  </a:extLst>
                </a:gridCol>
                <a:gridCol w="1671200">
                  <a:extLst>
                    <a:ext uri="{9D8B030D-6E8A-4147-A177-3AD203B41FA5}">
                      <a16:colId xmlns:a16="http://schemas.microsoft.com/office/drawing/2014/main" val="20003"/>
                    </a:ext>
                  </a:extLst>
                </a:gridCol>
                <a:gridCol w="1988050">
                  <a:extLst>
                    <a:ext uri="{9D8B030D-6E8A-4147-A177-3AD203B41FA5}">
                      <a16:colId xmlns:a16="http://schemas.microsoft.com/office/drawing/2014/main" val="20004"/>
                    </a:ext>
                  </a:extLst>
                </a:gridCol>
              </a:tblGrid>
              <a:tr h="381000">
                <a:tc>
                  <a:txBody>
                    <a:bodyPr/>
                    <a:lstStyle/>
                    <a:p>
                      <a:pPr marL="0" lvl="0" indent="0" algn="ctr" rtl="0">
                        <a:lnSpc>
                          <a:spcPct val="115000"/>
                        </a:lnSpc>
                        <a:spcBef>
                          <a:spcPts val="1200"/>
                        </a:spcBef>
                        <a:spcAft>
                          <a:spcPts val="0"/>
                        </a:spcAft>
                        <a:buNone/>
                      </a:pPr>
                      <a:r>
                        <a:rPr lang="en-IN" sz="1100" b="1">
                          <a:latin typeface="Calibri"/>
                          <a:ea typeface="Calibri"/>
                          <a:cs typeface="Calibri"/>
                          <a:sym typeface="Calibri"/>
                        </a:rPr>
                        <a:t>Sl. No.</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Title of the work</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Authors &amp; Publication Details</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Objectives of the work carried out</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Results obtained</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1200"/>
                        </a:spcBef>
                        <a:spcAft>
                          <a:spcPts val="0"/>
                        </a:spcAft>
                        <a:buNone/>
                      </a:pPr>
                      <a:r>
                        <a:rPr lang="en-IN" sz="1200">
                          <a:latin typeface="Calibri"/>
                          <a:ea typeface="Calibri"/>
                          <a:cs typeface="Calibri"/>
                          <a:sym typeface="Calibri"/>
                        </a:rPr>
                        <a:t>2</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Credit card fraud detection using machine learning algorithms.</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Vaishnavi Nath Dornadulaa, Subbiah Geetha, Vellore Institute of Technology, Chennai-600127, India </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Published in the journal: Procedia Computer Science, in the year 2019</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To design and develop a novel fraud detection method for Streaming Transaction Data, with an objective, to analyze the past transaction details of the customers and extract the behavioral patterns.</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Logistic regression, decision tree and random forest are the algorithms that gave better results. It was also observed that the Matthews Correlation Coefficient was the better parameter to deal with imbalance dataset</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441a666f6f_1_28"/>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i="1"/>
              <a:t>Literature Survey</a:t>
            </a:r>
            <a:endParaRPr i="1"/>
          </a:p>
        </p:txBody>
      </p:sp>
      <p:graphicFrame>
        <p:nvGraphicFramePr>
          <p:cNvPr id="106" name="Google Shape;106;g1441a666f6f_1_28"/>
          <p:cNvGraphicFramePr/>
          <p:nvPr/>
        </p:nvGraphicFramePr>
        <p:xfrm>
          <a:off x="647588" y="1044814"/>
          <a:ext cx="7856875" cy="3354825"/>
        </p:xfrm>
        <a:graphic>
          <a:graphicData uri="http://schemas.openxmlformats.org/drawingml/2006/table">
            <a:tbl>
              <a:tblPr>
                <a:noFill/>
                <a:tableStyleId>{92A5398E-9F54-41DD-AE44-82E97CF8E237}</a:tableStyleId>
              </a:tblPr>
              <a:tblGrid>
                <a:gridCol w="621225">
                  <a:extLst>
                    <a:ext uri="{9D8B030D-6E8A-4147-A177-3AD203B41FA5}">
                      <a16:colId xmlns:a16="http://schemas.microsoft.com/office/drawing/2014/main" val="20000"/>
                    </a:ext>
                  </a:extLst>
                </a:gridCol>
                <a:gridCol w="1132750">
                  <a:extLst>
                    <a:ext uri="{9D8B030D-6E8A-4147-A177-3AD203B41FA5}">
                      <a16:colId xmlns:a16="http://schemas.microsoft.com/office/drawing/2014/main" val="20001"/>
                    </a:ext>
                  </a:extLst>
                </a:gridCol>
                <a:gridCol w="1504325">
                  <a:extLst>
                    <a:ext uri="{9D8B030D-6E8A-4147-A177-3AD203B41FA5}">
                      <a16:colId xmlns:a16="http://schemas.microsoft.com/office/drawing/2014/main" val="20002"/>
                    </a:ext>
                  </a:extLst>
                </a:gridCol>
                <a:gridCol w="1785500">
                  <a:extLst>
                    <a:ext uri="{9D8B030D-6E8A-4147-A177-3AD203B41FA5}">
                      <a16:colId xmlns:a16="http://schemas.microsoft.com/office/drawing/2014/main" val="20003"/>
                    </a:ext>
                  </a:extLst>
                </a:gridCol>
                <a:gridCol w="2813075">
                  <a:extLst>
                    <a:ext uri="{9D8B030D-6E8A-4147-A177-3AD203B41FA5}">
                      <a16:colId xmlns:a16="http://schemas.microsoft.com/office/drawing/2014/main" val="20004"/>
                    </a:ext>
                  </a:extLst>
                </a:gridCol>
              </a:tblGrid>
              <a:tr h="586675">
                <a:tc>
                  <a:txBody>
                    <a:bodyPr/>
                    <a:lstStyle/>
                    <a:p>
                      <a:pPr marL="0" lvl="0" indent="0" algn="ctr" rtl="0">
                        <a:lnSpc>
                          <a:spcPct val="115000"/>
                        </a:lnSpc>
                        <a:spcBef>
                          <a:spcPts val="1200"/>
                        </a:spcBef>
                        <a:spcAft>
                          <a:spcPts val="0"/>
                        </a:spcAft>
                        <a:buNone/>
                      </a:pPr>
                      <a:r>
                        <a:rPr lang="en-IN" sz="1100" b="1">
                          <a:latin typeface="Calibri"/>
                          <a:ea typeface="Calibri"/>
                          <a:cs typeface="Calibri"/>
                          <a:sym typeface="Calibri"/>
                        </a:rPr>
                        <a:t>Sl. No.</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Title of the work</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Authors &amp; Publication Details</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Objectives of the work carried out</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Results obtained</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68150">
                <a:tc>
                  <a:txBody>
                    <a:bodyPr/>
                    <a:lstStyle/>
                    <a:p>
                      <a:pPr marL="0" lvl="0" indent="0" algn="ctr" rtl="0">
                        <a:lnSpc>
                          <a:spcPct val="115000"/>
                        </a:lnSpc>
                        <a:spcBef>
                          <a:spcPts val="1200"/>
                        </a:spcBef>
                        <a:spcAft>
                          <a:spcPts val="0"/>
                        </a:spcAft>
                        <a:buNone/>
                      </a:pPr>
                      <a:r>
                        <a:rPr lang="en-IN" sz="1200">
                          <a:latin typeface="Calibri"/>
                          <a:ea typeface="Calibri"/>
                          <a:cs typeface="Calibri"/>
                          <a:sym typeface="Calibri"/>
                        </a:rPr>
                        <a:t>3</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A survey paper on credit card fraud detection techniques.</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Aisha Mohammad Fayyomi, Derar Eleyan, Amina Eleyan</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Published in IJSTR, ISSN: 2277-8616, Volume-10, Issue-9, September 2021 edition</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This paper aims in using the multiple algorithms of Machine learning such as support vector machine (SVM), k-nearest neighbour (Knn) and artificial neural network (ANN) in predicting the occurrence of the fraud.</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In this model, using an artificial neural network (ANN) which gives accuracy approximately equal to 100% is best suited for credit card fraud detection. It gives accuracy more than that of the unsupervised learning algorithms. In this research work, data pre-processing, normalization and under-sampling were carried out to overcome the problems faced by using an imbalanced dataset.</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441a666f6f_1_33"/>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i="1"/>
              <a:t>Literature Survey</a:t>
            </a:r>
            <a:endParaRPr i="1"/>
          </a:p>
        </p:txBody>
      </p:sp>
      <p:graphicFrame>
        <p:nvGraphicFramePr>
          <p:cNvPr id="112" name="Google Shape;112;g1441a666f6f_1_33"/>
          <p:cNvGraphicFramePr/>
          <p:nvPr/>
        </p:nvGraphicFramePr>
        <p:xfrm>
          <a:off x="772950" y="955050"/>
          <a:ext cx="7693150" cy="3824418"/>
        </p:xfrm>
        <a:graphic>
          <a:graphicData uri="http://schemas.openxmlformats.org/drawingml/2006/table">
            <a:tbl>
              <a:tblPr>
                <a:noFill/>
                <a:tableStyleId>{92A5398E-9F54-41DD-AE44-82E97CF8E237}</a:tableStyleId>
              </a:tblPr>
              <a:tblGrid>
                <a:gridCol w="606600">
                  <a:extLst>
                    <a:ext uri="{9D8B030D-6E8A-4147-A177-3AD203B41FA5}">
                      <a16:colId xmlns:a16="http://schemas.microsoft.com/office/drawing/2014/main" val="20000"/>
                    </a:ext>
                  </a:extLst>
                </a:gridCol>
                <a:gridCol w="1211725">
                  <a:extLst>
                    <a:ext uri="{9D8B030D-6E8A-4147-A177-3AD203B41FA5}">
                      <a16:colId xmlns:a16="http://schemas.microsoft.com/office/drawing/2014/main" val="20001"/>
                    </a:ext>
                  </a:extLst>
                </a:gridCol>
                <a:gridCol w="1278825">
                  <a:extLst>
                    <a:ext uri="{9D8B030D-6E8A-4147-A177-3AD203B41FA5}">
                      <a16:colId xmlns:a16="http://schemas.microsoft.com/office/drawing/2014/main" val="20002"/>
                    </a:ext>
                  </a:extLst>
                </a:gridCol>
                <a:gridCol w="1796325">
                  <a:extLst>
                    <a:ext uri="{9D8B030D-6E8A-4147-A177-3AD203B41FA5}">
                      <a16:colId xmlns:a16="http://schemas.microsoft.com/office/drawing/2014/main" val="20003"/>
                    </a:ext>
                  </a:extLst>
                </a:gridCol>
                <a:gridCol w="2799675">
                  <a:extLst>
                    <a:ext uri="{9D8B030D-6E8A-4147-A177-3AD203B41FA5}">
                      <a16:colId xmlns:a16="http://schemas.microsoft.com/office/drawing/2014/main" val="20004"/>
                    </a:ext>
                  </a:extLst>
                </a:gridCol>
              </a:tblGrid>
              <a:tr h="381000">
                <a:tc>
                  <a:txBody>
                    <a:bodyPr/>
                    <a:lstStyle/>
                    <a:p>
                      <a:pPr marL="0" lvl="0" indent="0" algn="ctr" rtl="0">
                        <a:lnSpc>
                          <a:spcPct val="115000"/>
                        </a:lnSpc>
                        <a:spcBef>
                          <a:spcPts val="1200"/>
                        </a:spcBef>
                        <a:spcAft>
                          <a:spcPts val="0"/>
                        </a:spcAft>
                        <a:buNone/>
                      </a:pPr>
                      <a:r>
                        <a:rPr lang="en-IN" sz="1100" b="1">
                          <a:latin typeface="Calibri"/>
                          <a:ea typeface="Calibri"/>
                          <a:cs typeface="Calibri"/>
                          <a:sym typeface="Calibri"/>
                        </a:rPr>
                        <a:t>Sl. No.</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Title of the work</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Authors &amp; Publication Details</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Objectives of the work carried out</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Results obtained</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1200"/>
                        </a:spcBef>
                        <a:spcAft>
                          <a:spcPts val="0"/>
                        </a:spcAft>
                        <a:buNone/>
                      </a:pPr>
                      <a:r>
                        <a:rPr lang="en-IN" sz="1200">
                          <a:latin typeface="Calibri"/>
                          <a:ea typeface="Calibri"/>
                          <a:cs typeface="Calibri"/>
                          <a:sym typeface="Calibri"/>
                        </a:rPr>
                        <a:t>4</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Credit Card Fraud Detection Using Autoencoder Neural Network</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Ping Jiang, Jinliang Zhang, Junyi Zou</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Published in August 2019</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This paper proposes a denoising autoencoder neural network (DAE) algorithm which can not only oversample minority class samples through misclassification cost, but it can denoise and classify the sampled dataset.</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This study combined stacked denoising autoencoder neural networks with oversampling to build the model, which can achieve minority class sampling on the basis of misclassification cost, and denoise and classify the sampled datasets. The proposed algorithm increases the classification accuracy of minority classes compared to the former methods; we can achieve different accuracy by controlling the threshold. In this study, when the threshold equals 0.6, we can achieve the best performance, which is 97.93%.</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 </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441a666f6f_1_38"/>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i="1"/>
              <a:t>Literature Survey</a:t>
            </a:r>
            <a:endParaRPr i="1"/>
          </a:p>
        </p:txBody>
      </p:sp>
      <p:graphicFrame>
        <p:nvGraphicFramePr>
          <p:cNvPr id="118" name="Google Shape;118;g1441a666f6f_1_38"/>
          <p:cNvGraphicFramePr/>
          <p:nvPr/>
        </p:nvGraphicFramePr>
        <p:xfrm>
          <a:off x="535013" y="817725"/>
          <a:ext cx="7819875" cy="3882330"/>
        </p:xfrm>
        <a:graphic>
          <a:graphicData uri="http://schemas.openxmlformats.org/drawingml/2006/table">
            <a:tbl>
              <a:tblPr>
                <a:noFill/>
                <a:tableStyleId>{92A5398E-9F54-41DD-AE44-82E97CF8E237}</a:tableStyleId>
              </a:tblPr>
              <a:tblGrid>
                <a:gridCol w="708475">
                  <a:extLst>
                    <a:ext uri="{9D8B030D-6E8A-4147-A177-3AD203B41FA5}">
                      <a16:colId xmlns:a16="http://schemas.microsoft.com/office/drawing/2014/main" val="20000"/>
                    </a:ext>
                  </a:extLst>
                </a:gridCol>
                <a:gridCol w="110985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838550">
                  <a:extLst>
                    <a:ext uri="{9D8B030D-6E8A-4147-A177-3AD203B41FA5}">
                      <a16:colId xmlns:a16="http://schemas.microsoft.com/office/drawing/2014/main" val="20003"/>
                    </a:ext>
                  </a:extLst>
                </a:gridCol>
                <a:gridCol w="2715200">
                  <a:extLst>
                    <a:ext uri="{9D8B030D-6E8A-4147-A177-3AD203B41FA5}">
                      <a16:colId xmlns:a16="http://schemas.microsoft.com/office/drawing/2014/main" val="20004"/>
                    </a:ext>
                  </a:extLst>
                </a:gridCol>
              </a:tblGrid>
              <a:tr h="381000">
                <a:tc>
                  <a:txBody>
                    <a:bodyPr/>
                    <a:lstStyle/>
                    <a:p>
                      <a:pPr marL="0" lvl="0" indent="0" algn="ctr" rtl="0">
                        <a:lnSpc>
                          <a:spcPct val="115000"/>
                        </a:lnSpc>
                        <a:spcBef>
                          <a:spcPts val="1200"/>
                        </a:spcBef>
                        <a:spcAft>
                          <a:spcPts val="0"/>
                        </a:spcAft>
                        <a:buNone/>
                      </a:pPr>
                      <a:r>
                        <a:rPr lang="en-IN" sz="1100" b="1">
                          <a:latin typeface="Calibri"/>
                          <a:ea typeface="Calibri"/>
                          <a:cs typeface="Calibri"/>
                          <a:sym typeface="Calibri"/>
                        </a:rPr>
                        <a:t>Sl. No.</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Title of the work</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Authors &amp; Publication Details</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Objectives of the work carried out</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100" b="1">
                          <a:latin typeface="Calibri"/>
                          <a:ea typeface="Calibri"/>
                          <a:cs typeface="Calibri"/>
                          <a:sym typeface="Calibri"/>
                        </a:rPr>
                        <a:t>Results obtained</a:t>
                      </a:r>
                      <a:endParaRPr sz="1100" b="1">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1200"/>
                        </a:spcBef>
                        <a:spcAft>
                          <a:spcPts val="0"/>
                        </a:spcAft>
                        <a:buNone/>
                      </a:pPr>
                      <a:r>
                        <a:rPr lang="en-IN" sz="1200">
                          <a:latin typeface="Calibri"/>
                          <a:ea typeface="Calibri"/>
                          <a:cs typeface="Calibri"/>
                          <a:sym typeface="Calibri"/>
                        </a:rPr>
                        <a:t>5</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Credit Card Fraud Detection Using Autoencoder Model in Unbalanced Datasets</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August 2019</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Journal of Advances in Mathematics and Computer Science</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Authors: Mohammed Abdulhameed Al-Shabi</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IN" sz="1200">
                          <a:latin typeface="Calibri"/>
                          <a:ea typeface="Calibri"/>
                          <a:cs typeface="Calibri"/>
                          <a:sym typeface="Calibri"/>
                        </a:rPr>
                        <a:t>Taibah University</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This paper aims to propose an efficient approach that automatically detects fraud credit card related to insurance companies using deep learning algorithm called Autoencoders. The effectiveness of the proposed method has been proved in identifying fraud in actual data from transactions made by credit cards in September 2013 by European cardholders. </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Calibri"/>
                          <a:ea typeface="Calibri"/>
                          <a:cs typeface="Calibri"/>
                          <a:sym typeface="Calibri"/>
                        </a:rPr>
                        <a:t>In this paper, some advanced techniques have been introduced to detect the fraud credit card of the insurance company. This study reviewed how machine learning can be used to address some of the issues of financial fraud detection in credit cards.  The focus on the design model is capable of reporting the most fraud transactions for investigators using an autoencoder algorithm that can deal with unbalanced datasets. The algorithm was able to detect between 64% at the threshold = 0.5, 79% at the threshold = 0.3 and 91% at threshold= 0.07</a:t>
                      </a:r>
                      <a:endParaRPr sz="1200">
                        <a:latin typeface="Calibri"/>
                        <a:ea typeface="Calibri"/>
                        <a:cs typeface="Calibri"/>
                        <a:sym typeface="Calibri"/>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2800"/>
              <a:buNone/>
            </a:pPr>
            <a:r>
              <a:rPr lang="en-IN" i="1"/>
              <a:t>Dataset</a:t>
            </a:r>
            <a:endParaRPr i="1"/>
          </a:p>
        </p:txBody>
      </p:sp>
      <p:sp>
        <p:nvSpPr>
          <p:cNvPr id="124" name="Google Shape;124;p4"/>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rmAutofit/>
          </a:bodyPr>
          <a:lstStyle/>
          <a:p>
            <a:pPr marL="0" lvl="0" indent="0" algn="l" rtl="0">
              <a:lnSpc>
                <a:spcPct val="115000"/>
              </a:lnSpc>
              <a:spcBef>
                <a:spcPts val="400"/>
              </a:spcBef>
              <a:spcAft>
                <a:spcPts val="0"/>
              </a:spcAft>
              <a:buSzPts val="2000"/>
              <a:buNone/>
            </a:pPr>
            <a:endParaRPr sz="2200" i="1">
              <a:highlight>
                <a:srgbClr val="FFFFFF"/>
              </a:highlight>
            </a:endParaRPr>
          </a:p>
          <a:p>
            <a:pPr marL="285750" lvl="0" indent="-285750" algn="l" rtl="0">
              <a:lnSpc>
                <a:spcPct val="100000"/>
              </a:lnSpc>
              <a:spcBef>
                <a:spcPts val="400"/>
              </a:spcBef>
              <a:spcAft>
                <a:spcPts val="0"/>
              </a:spcAft>
              <a:buSzPts val="2000"/>
              <a:buFont typeface="Noto Sans Symbols"/>
              <a:buChar char="⮚"/>
            </a:pPr>
            <a:r>
              <a:rPr lang="en-IN" sz="1700">
                <a:highlight>
                  <a:srgbClr val="FFFFFF"/>
                </a:highlight>
                <a:latin typeface="Calibri"/>
                <a:ea typeface="Calibri"/>
                <a:cs typeface="Calibri"/>
                <a:sym typeface="Calibri"/>
              </a:rPr>
              <a:t>The dataset contains transactions made by credit cards in September 2013 by European cardholders.</a:t>
            </a:r>
            <a:endParaRPr/>
          </a:p>
          <a:p>
            <a:pPr marL="285750" lvl="0" indent="-285750" algn="l" rtl="0">
              <a:lnSpc>
                <a:spcPct val="100000"/>
              </a:lnSpc>
              <a:spcBef>
                <a:spcPts val="400"/>
              </a:spcBef>
              <a:spcAft>
                <a:spcPts val="0"/>
              </a:spcAft>
              <a:buSzPts val="2000"/>
              <a:buFont typeface="Noto Sans Symbols"/>
              <a:buChar char="⮚"/>
            </a:pPr>
            <a:r>
              <a:rPr lang="en-IN" sz="1700">
                <a:highlight>
                  <a:srgbClr val="FFFFFF"/>
                </a:highlight>
                <a:latin typeface="Calibri"/>
                <a:ea typeface="Calibri"/>
                <a:cs typeface="Calibri"/>
                <a:sym typeface="Calibri"/>
              </a:rPr>
              <a:t> This dataset presents transactions that occurred in two days, where we have 492 frauds out of 284,807 transactions.</a:t>
            </a:r>
            <a:endParaRPr/>
          </a:p>
          <a:p>
            <a:pPr marL="285750" lvl="0" indent="-285750" algn="l" rtl="0">
              <a:lnSpc>
                <a:spcPct val="100000"/>
              </a:lnSpc>
              <a:spcBef>
                <a:spcPts val="400"/>
              </a:spcBef>
              <a:spcAft>
                <a:spcPts val="0"/>
              </a:spcAft>
              <a:buSzPts val="2000"/>
              <a:buFont typeface="Noto Sans Symbols"/>
              <a:buChar char="⮚"/>
            </a:pPr>
            <a:r>
              <a:rPr lang="en-IN" sz="1700">
                <a:highlight>
                  <a:srgbClr val="FFFFFF"/>
                </a:highlight>
                <a:latin typeface="Calibri"/>
                <a:ea typeface="Calibri"/>
                <a:cs typeface="Calibri"/>
                <a:sym typeface="Calibri"/>
              </a:rPr>
              <a:t> The dataset is highly unbalanced, the positive class (frauds) account for 0.172% of all transactions.</a:t>
            </a:r>
            <a:endParaRPr/>
          </a:p>
          <a:p>
            <a:pPr marL="0" lvl="0" indent="0" algn="l" rtl="0">
              <a:lnSpc>
                <a:spcPct val="100000"/>
              </a:lnSpc>
              <a:spcBef>
                <a:spcPts val="400"/>
              </a:spcBef>
              <a:spcAft>
                <a:spcPts val="0"/>
              </a:spcAft>
              <a:buSzPts val="2000"/>
              <a:buNone/>
            </a:pPr>
            <a:endParaRPr sz="1700">
              <a:highlight>
                <a:srgbClr val="FFFFFF"/>
              </a:highlight>
              <a:latin typeface="Calibri"/>
              <a:ea typeface="Calibri"/>
              <a:cs typeface="Calibri"/>
              <a:sym typeface="Calibri"/>
            </a:endParaRPr>
          </a:p>
          <a:p>
            <a:pPr marL="457200" lvl="0" indent="-343217" algn="l" rtl="0">
              <a:lnSpc>
                <a:spcPct val="100000"/>
              </a:lnSpc>
              <a:spcBef>
                <a:spcPts val="400"/>
              </a:spcBef>
              <a:spcAft>
                <a:spcPts val="0"/>
              </a:spcAft>
              <a:buSzPts val="1600"/>
              <a:buFont typeface="Noto Sans Symbols"/>
              <a:buChar char="▪"/>
            </a:pPr>
            <a:r>
              <a:rPr lang="en-IN" sz="1600">
                <a:latin typeface="Calibri"/>
                <a:ea typeface="Calibri"/>
                <a:cs typeface="Calibri"/>
                <a:sym typeface="Calibri"/>
              </a:rPr>
              <a:t>Time – Number of seconds elapsed between the current transaction and the first transaction in the dataset</a:t>
            </a:r>
            <a:endParaRPr sz="1600">
              <a:latin typeface="Calibri"/>
              <a:ea typeface="Calibri"/>
              <a:cs typeface="Calibri"/>
              <a:sym typeface="Calibri"/>
            </a:endParaRPr>
          </a:p>
          <a:p>
            <a:pPr marL="487044" lvl="0" indent="-342899" algn="l" rtl="0">
              <a:lnSpc>
                <a:spcPct val="100000"/>
              </a:lnSpc>
              <a:spcBef>
                <a:spcPts val="0"/>
              </a:spcBef>
              <a:spcAft>
                <a:spcPts val="0"/>
              </a:spcAft>
              <a:buSzPts val="1600"/>
              <a:buFont typeface="Noto Sans Symbols"/>
              <a:buChar char="▪"/>
            </a:pPr>
            <a:r>
              <a:rPr lang="en-IN" sz="1600">
                <a:latin typeface="Calibri"/>
                <a:ea typeface="Calibri"/>
                <a:cs typeface="Calibri"/>
                <a:sym typeface="Calibri"/>
              </a:rPr>
              <a:t>v1 – v28 - </a:t>
            </a:r>
            <a:r>
              <a:rPr lang="en-IN" sz="1600" b="0">
                <a:solidFill>
                  <a:schemeClr val="dk1"/>
                </a:solidFill>
                <a:latin typeface="Calibri"/>
                <a:ea typeface="Calibri"/>
                <a:cs typeface="Calibri"/>
                <a:sym typeface="Calibri"/>
              </a:rPr>
              <a:t>Dimensionality reduction to protect user identities and sensitive features</a:t>
            </a:r>
            <a:endParaRPr sz="1600">
              <a:solidFill>
                <a:schemeClr val="dk1"/>
              </a:solidFill>
              <a:latin typeface="Calibri"/>
              <a:ea typeface="Calibri"/>
              <a:cs typeface="Calibri"/>
              <a:sym typeface="Calibri"/>
            </a:endParaRPr>
          </a:p>
          <a:p>
            <a:pPr marL="487044" lvl="0" indent="-342899" algn="l" rtl="0">
              <a:lnSpc>
                <a:spcPct val="100000"/>
              </a:lnSpc>
              <a:spcBef>
                <a:spcPts val="0"/>
              </a:spcBef>
              <a:spcAft>
                <a:spcPts val="0"/>
              </a:spcAft>
              <a:buSzPts val="1600"/>
              <a:buFont typeface="Noto Sans Symbols"/>
              <a:buChar char="▪"/>
            </a:pPr>
            <a:r>
              <a:rPr lang="en-IN" sz="1600">
                <a:latin typeface="Calibri"/>
                <a:ea typeface="Calibri"/>
                <a:cs typeface="Calibri"/>
                <a:sym typeface="Calibri"/>
              </a:rPr>
              <a:t>Amount – Transaction amount</a:t>
            </a:r>
            <a:endParaRPr sz="1600">
              <a:latin typeface="Calibri"/>
              <a:ea typeface="Calibri"/>
              <a:cs typeface="Calibri"/>
              <a:sym typeface="Calibri"/>
            </a:endParaRPr>
          </a:p>
          <a:p>
            <a:pPr marL="487044" lvl="0" indent="-342899" algn="l" rtl="0">
              <a:lnSpc>
                <a:spcPct val="100000"/>
              </a:lnSpc>
              <a:spcBef>
                <a:spcPts val="0"/>
              </a:spcBef>
              <a:spcAft>
                <a:spcPts val="0"/>
              </a:spcAft>
              <a:buSzPts val="1600"/>
              <a:buFont typeface="Noto Sans Symbols"/>
              <a:buChar char="▪"/>
            </a:pPr>
            <a:r>
              <a:rPr lang="en-IN" sz="1600">
                <a:latin typeface="Calibri"/>
                <a:ea typeface="Calibri"/>
                <a:cs typeface="Calibri"/>
                <a:sym typeface="Calibri"/>
              </a:rPr>
              <a:t>Class – 1 for fraudulent transactions, 0 otherwise</a:t>
            </a:r>
            <a:endParaRPr sz="1600">
              <a:latin typeface="Calibri"/>
              <a:ea typeface="Calibri"/>
              <a:cs typeface="Calibri"/>
              <a:sym typeface="Calibri"/>
            </a:endParaRPr>
          </a:p>
          <a:p>
            <a:pPr marL="0" lvl="0" indent="0" algn="l" rtl="0">
              <a:lnSpc>
                <a:spcPct val="150000"/>
              </a:lnSpc>
              <a:spcBef>
                <a:spcPts val="400"/>
              </a:spcBef>
              <a:spcAft>
                <a:spcPts val="0"/>
              </a:spcAft>
              <a:buSzPts val="2000"/>
              <a:buNone/>
            </a:pPr>
            <a:endParaRPr sz="1900" i="1"/>
          </a:p>
          <a:p>
            <a:pPr marL="457200" lvl="0" indent="0" algn="l" rtl="0">
              <a:lnSpc>
                <a:spcPct val="115000"/>
              </a:lnSpc>
              <a:spcBef>
                <a:spcPts val="400"/>
              </a:spcBef>
              <a:spcAft>
                <a:spcPts val="0"/>
              </a:spcAft>
              <a:buSzPts val="2000"/>
              <a:buNone/>
            </a:pPr>
            <a:endParaRPr sz="1800"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1995</Words>
  <Application>Microsoft Office PowerPoint</Application>
  <PresentationFormat>On-screen Show (16:9)</PresentationFormat>
  <Paragraphs>234</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Playfair Display</vt:lpstr>
      <vt:lpstr>Calibri</vt:lpstr>
      <vt:lpstr>Times New Roman</vt:lpstr>
      <vt:lpstr>Noto Sans Symbols</vt:lpstr>
      <vt:lpstr>Arial</vt:lpstr>
      <vt:lpstr>Helvetica Neue</vt:lpstr>
      <vt:lpstr>Simple Light</vt:lpstr>
      <vt:lpstr>PowerPoint Presentation</vt:lpstr>
      <vt:lpstr>Introduction</vt:lpstr>
      <vt:lpstr>Objectives </vt:lpstr>
      <vt:lpstr>Literature Survey </vt:lpstr>
      <vt:lpstr>Literature Survey </vt:lpstr>
      <vt:lpstr>Literature Survey</vt:lpstr>
      <vt:lpstr>Literature Survey</vt:lpstr>
      <vt:lpstr>Literature Survey</vt:lpstr>
      <vt:lpstr>Dataset</vt:lpstr>
      <vt:lpstr>Approach</vt:lpstr>
      <vt:lpstr>Novelty</vt:lpstr>
      <vt:lpstr>Model used </vt:lpstr>
      <vt:lpstr>Models used - Autoencoder</vt:lpstr>
      <vt:lpstr>Models used - Autoencoder</vt:lpstr>
      <vt:lpstr>Models Used - ANN</vt:lpstr>
      <vt:lpstr>Model description</vt:lpstr>
      <vt:lpstr>Methodology</vt:lpstr>
      <vt:lpstr>Evaluation Metrics</vt:lpstr>
      <vt:lpstr>Results and Analysis </vt:lpstr>
      <vt:lpstr>Results and Analysis </vt:lpstr>
      <vt:lpstr>Results and Analysis </vt:lpstr>
      <vt:lpstr>Tabular Information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SINCHANA</dc:creator>
  <cp:lastModifiedBy>Jaya Sree Lakshmi Savitri Tangirala</cp:lastModifiedBy>
  <cp:revision>2</cp:revision>
  <dcterms:modified xsi:type="dcterms:W3CDTF">2022-08-13T08:11:25Z</dcterms:modified>
</cp:coreProperties>
</file>