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5" r:id="rId7"/>
    <p:sldId id="267" r:id="rId8"/>
    <p:sldId id="270" r:id="rId9"/>
    <p:sldId id="271" r:id="rId10"/>
    <p:sldId id="273" r:id="rId11"/>
    <p:sldId id="266" r:id="rId12"/>
    <p:sldId id="274" r:id="rId13"/>
    <p:sldId id="275" r:id="rId14"/>
    <p:sldId id="276" r:id="rId15"/>
    <p:sldId id="279" r:id="rId16"/>
    <p:sldId id="277" r:id="rId17"/>
    <p:sldId id="280" r:id="rId18"/>
    <p:sldId id="281" r:id="rId19"/>
    <p:sldId id="27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414" y="2235200"/>
            <a:ext cx="9882441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5400" dirty="0">
                <a:latin typeface="Rockwell" panose="02060603020205020403" pitchFamily="18" charset="0"/>
              </a:rPr>
              <a:t>Primena konvolucionih neuronskih mreža u klasifikaciji listova biljaka prema zdravstvenom stanju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066" y="6030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sr-Latn-R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Nikola Savić IN35/2018</a:t>
            </a:r>
            <a:endParaRPr lang="en-US" sz="2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7" y="-247756"/>
            <a:ext cx="9905998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Obuka modela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13346"/>
            <a:ext cx="9905998" cy="57876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3200" dirty="0">
                <a:cs typeface="Calibri"/>
              </a:rPr>
              <a:t>Kombinovanje više različitih vrednosti parametara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+mj-lt"/>
              </a:rPr>
              <a:t>Obuka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modela</a:t>
            </a:r>
            <a:r>
              <a:rPr lang="en-US" sz="3200" dirty="0">
                <a:latin typeface="+mj-lt"/>
              </a:rPr>
              <a:t> </a:t>
            </a:r>
            <a:r>
              <a:rPr lang="sr-Latn-RS" sz="3200" dirty="0">
                <a:latin typeface="+mj-lt"/>
              </a:rPr>
              <a:t>je zasnovana na validaciji gde se biraju optimalne vrednosti parametra modela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22A9C-6DF2-7551-68D5-2B0A01CF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05" y="306003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98" y="368072"/>
            <a:ext cx="9905998" cy="1386745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Rockwell" panose="02060603020205020403" pitchFamily="18" charset="0"/>
              </a:rPr>
              <a:t>Za skup podataka </a:t>
            </a:r>
            <a:r>
              <a:rPr lang="sr-Latn-RS" sz="2000" i="1" dirty="0">
                <a:latin typeface="Rockwell" panose="02060603020205020403" pitchFamily="18" charset="0"/>
              </a:rPr>
              <a:t>iBEan</a:t>
            </a:r>
            <a:endParaRPr lang="en-US" sz="2000" i="1" dirty="0">
              <a:latin typeface="Rockwell" panose="020606030202050204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972A69-EB1F-06B8-7E60-ED118966B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96689"/>
              </p:ext>
            </p:extLst>
          </p:nvPr>
        </p:nvGraphicFramePr>
        <p:xfrm>
          <a:off x="1396498" y="1305189"/>
          <a:ext cx="990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3549815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30680350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4472359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96271980"/>
                    </a:ext>
                  </a:extLst>
                </a:gridCol>
              </a:tblGrid>
              <a:tr h="411055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Arhitektura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Tačnost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Preciznost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Skor F1 (%)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82958"/>
                  </a:ext>
                </a:extLst>
              </a:tr>
              <a:tr h="405424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LeNet5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80,47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81,19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80,60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48591"/>
                  </a:ext>
                </a:extLst>
              </a:tr>
              <a:tr h="411055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AlexNet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82,03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81,90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81,92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66231"/>
                  </a:ext>
                </a:extLst>
              </a:tr>
              <a:tr h="411055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VGG16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89,06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89,54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89,12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3931"/>
                  </a:ext>
                </a:extLst>
              </a:tr>
              <a:tr h="411055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DenseNet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88,28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88,34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88,29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422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AEC6695-252A-701C-FC8D-56983D80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77565"/>
              </p:ext>
            </p:extLst>
          </p:nvPr>
        </p:nvGraphicFramePr>
        <p:xfrm>
          <a:off x="1396496" y="4203928"/>
          <a:ext cx="990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94051486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79502709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4868528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3727356"/>
                    </a:ext>
                  </a:extLst>
                </a:gridCol>
              </a:tblGrid>
              <a:tr h="420303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Arhitektura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Tačnost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Preciznost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Skor F1 (%)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74080"/>
                  </a:ext>
                </a:extLst>
              </a:tr>
              <a:tr h="420303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LeNet5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75,37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75,29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75,79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71645"/>
                  </a:ext>
                </a:extLst>
              </a:tr>
              <a:tr h="420303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AlexNet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76,43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76,88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76,67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6305"/>
                  </a:ext>
                </a:extLst>
              </a:tr>
              <a:tr h="420303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VGG16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80,06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80,98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80,67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57330"/>
                  </a:ext>
                </a:extLst>
              </a:tr>
              <a:tr h="420303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DenseNet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82,28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82,34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82,29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4839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B31DBE3-D468-9BBE-A41B-0A75803A3DFC}"/>
              </a:ext>
            </a:extLst>
          </p:cNvPr>
          <p:cNvSpPr txBox="1">
            <a:spLocks/>
          </p:cNvSpPr>
          <p:nvPr/>
        </p:nvSpPr>
        <p:spPr>
          <a:xfrm>
            <a:off x="1396496" y="-325301"/>
            <a:ext cx="9905998" cy="1386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400" dirty="0">
                <a:latin typeface="Rockwell" panose="02060603020205020403" pitchFamily="18" charset="0"/>
              </a:rPr>
              <a:t>Performanse modela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00033-4EAF-8BB9-4868-B289E8259CF7}"/>
              </a:ext>
            </a:extLst>
          </p:cNvPr>
          <p:cNvSpPr txBox="1">
            <a:spLocks/>
          </p:cNvSpPr>
          <p:nvPr/>
        </p:nvSpPr>
        <p:spPr>
          <a:xfrm>
            <a:off x="1396496" y="3204186"/>
            <a:ext cx="9905998" cy="1386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000" dirty="0">
                <a:latin typeface="Rockwell" panose="02060603020205020403" pitchFamily="18" charset="0"/>
              </a:rPr>
              <a:t>Za skup podataka </a:t>
            </a:r>
            <a:r>
              <a:rPr lang="sr-Latn-RS" sz="2000" i="1" dirty="0">
                <a:latin typeface="Rockwell" panose="02060603020205020403" pitchFamily="18" charset="0"/>
              </a:rPr>
              <a:t>PLANTAEK</a:t>
            </a:r>
            <a:endParaRPr lang="en-US" sz="2000" i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8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6" y="-247756"/>
            <a:ext cx="10617451" cy="1478570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Rockwell" panose="02060603020205020403" pitchFamily="18" charset="0"/>
              </a:rPr>
              <a:t>MATRICA KONFUZIJE ModelA sa arhitekturom konvolucione neuronske mreže </a:t>
            </a:r>
            <a:r>
              <a:rPr lang="sr-Latn-RS" sz="2400" i="1" dirty="0">
                <a:latin typeface="Rockwell" panose="02060603020205020403" pitchFamily="18" charset="0"/>
              </a:rPr>
              <a:t>LeNet5 NAD SKUPOM PODATAKA IBEAN</a:t>
            </a:r>
            <a:endParaRPr lang="en-US" sz="2400" i="1" dirty="0">
              <a:latin typeface="Rockwell" panose="02060603020205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6A3AB-2DC4-4732-1BEE-7A849821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11" y="949426"/>
            <a:ext cx="8820736" cy="5579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94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CAE5E-B83D-6D55-A2F3-4F06CC5F8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32" b="6218"/>
          <a:stretch/>
        </p:blipFill>
        <p:spPr bwMode="auto">
          <a:xfrm>
            <a:off x="1526422" y="963780"/>
            <a:ext cx="8804694" cy="5572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8E9F359-A40C-B8FD-12AC-5789BE6EB31B}"/>
              </a:ext>
            </a:extLst>
          </p:cNvPr>
          <p:cNvSpPr txBox="1">
            <a:spLocks/>
          </p:cNvSpPr>
          <p:nvPr/>
        </p:nvSpPr>
        <p:spPr>
          <a:xfrm>
            <a:off x="1382044" y="-302590"/>
            <a:ext cx="1061745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>
                <a:latin typeface="Rockwell" panose="02060603020205020403" pitchFamily="18" charset="0"/>
              </a:rPr>
              <a:t>MATRICA KONFUZIJE ModelA sa arhitekturom konvolucione neuronske mreže </a:t>
            </a:r>
            <a:r>
              <a:rPr lang="sr-Latn-RS" sz="2400" i="1" dirty="0">
                <a:latin typeface="Rockwell" panose="02060603020205020403" pitchFamily="18" charset="0"/>
              </a:rPr>
              <a:t>VGG16 NAD SKUPOM PODATAKA IBEAN</a:t>
            </a:r>
            <a:endParaRPr lang="en-US" sz="2400" i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2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A816D-8270-00A5-CEF6-ABD072548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2" b="10936"/>
          <a:stretch/>
        </p:blipFill>
        <p:spPr bwMode="auto">
          <a:xfrm>
            <a:off x="2134811" y="1010653"/>
            <a:ext cx="8127609" cy="5483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4EBD9A-B8DE-57A2-713E-90E62B1751A2}"/>
              </a:ext>
            </a:extLst>
          </p:cNvPr>
          <p:cNvSpPr txBox="1">
            <a:spLocks/>
          </p:cNvSpPr>
          <p:nvPr/>
        </p:nvSpPr>
        <p:spPr>
          <a:xfrm>
            <a:off x="1382044" y="-302590"/>
            <a:ext cx="1061745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>
                <a:latin typeface="Rockwell" panose="02060603020205020403" pitchFamily="18" charset="0"/>
              </a:rPr>
              <a:t>MATRICA KONFUZIJE ModelA sa arhitekturom konvolucione neuronske mreže </a:t>
            </a:r>
            <a:r>
              <a:rPr lang="sr-Latn-RS" sz="2400" i="1" dirty="0">
                <a:latin typeface="Rockwell" panose="02060603020205020403" pitchFamily="18" charset="0"/>
              </a:rPr>
              <a:t>LeNet5 NAD SKUPOM PODATAKA PLANTAEK</a:t>
            </a:r>
            <a:endParaRPr lang="en-US" sz="2400" i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4EBD9A-B8DE-57A2-713E-90E62B1751A2}"/>
              </a:ext>
            </a:extLst>
          </p:cNvPr>
          <p:cNvSpPr txBox="1">
            <a:spLocks/>
          </p:cNvSpPr>
          <p:nvPr/>
        </p:nvSpPr>
        <p:spPr>
          <a:xfrm>
            <a:off x="1382044" y="-302590"/>
            <a:ext cx="1061745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>
                <a:latin typeface="Rockwell" panose="02060603020205020403" pitchFamily="18" charset="0"/>
              </a:rPr>
              <a:t>MATRICA KONFUZIJE ModelA sa arhitekturom konvolucione neuronske mreže </a:t>
            </a:r>
            <a:r>
              <a:rPr lang="sr-Latn-RS" sz="2400" i="1" dirty="0">
                <a:latin typeface="Rockwell" panose="02060603020205020403" pitchFamily="18" charset="0"/>
              </a:rPr>
              <a:t>Densenet NAD SKUPOM PODATAKA PLANTAEK</a:t>
            </a:r>
            <a:endParaRPr lang="en-US" sz="2400" i="1" dirty="0">
              <a:latin typeface="Rockwell" panose="020606030202050204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7A74D-2058-F566-6ACE-A07CDD86E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6" y="999634"/>
            <a:ext cx="8373978" cy="544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61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0"/>
            <a:ext cx="9905998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Zaključak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7" y="1911704"/>
            <a:ext cx="9905998" cy="57876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Dobijene performanse su od nasumične klasifikacije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Za skup podataka </a:t>
            </a:r>
            <a:r>
              <a:rPr lang="sr-Latn-RS" sz="2500" i="1" dirty="0">
                <a:cs typeface="Calibri"/>
              </a:rPr>
              <a:t>ibean</a:t>
            </a:r>
            <a:r>
              <a:rPr lang="sr-Latn-RS" sz="2500" dirty="0">
                <a:cs typeface="Calibri"/>
              </a:rPr>
              <a:t> model sa arhitekturom konvolucione neuronske mreže VGG16 se pokazao kao najbolji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Za skup podataka </a:t>
            </a:r>
            <a:r>
              <a:rPr lang="sr-Latn-RS" sz="2500" i="1" dirty="0">
                <a:cs typeface="Calibri"/>
              </a:rPr>
              <a:t>plantaeK</a:t>
            </a:r>
            <a:r>
              <a:rPr lang="sr-Latn-RS" sz="2500" dirty="0">
                <a:cs typeface="Calibri"/>
              </a:rPr>
              <a:t> model sa arhitekturom konvolucione neuronske mreže DenseNet se pokazao kao najbolji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25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4804-A1DB-CBAD-E98F-B8203AC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003" y="0"/>
            <a:ext cx="9905998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 budući rad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D785-9446-E163-24D5-E3CD0581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003" y="1658143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Moguće je koristiti neku drugu arhitekturu konvolucionih neuronskih mreža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Moguće je videti kako funkcionišu modeli sa korišćenim arhitekturama na drugim skupovima podataka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Moguće je pokušati balansiranje skupa podataka </a:t>
            </a:r>
            <a:r>
              <a:rPr lang="sr-Latn-RS" sz="2500" i="1" dirty="0">
                <a:cs typeface="Calibri"/>
              </a:rPr>
              <a:t>plantaeK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Moguće je koristiti druge postupke predobrade podataka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500" dirty="0">
                <a:cs typeface="Calibri"/>
              </a:rPr>
              <a:t>Moguće je koristiti pretrenirane modele sa poznatim arhitekturama konvolucionih neuronskih mreža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9" y="57044"/>
            <a:ext cx="9905998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Kratak opis rada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8" y="1535614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Uvod u konvolucione neuronske mreže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Korišćene tehnologije, postupci i metode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Opis arhitektura konvolucionih neuronskih mreža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Opis skupova podataka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Predobrada i učitavanje podataka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Obuka raznih modela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Diskusija o rezultatima modela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Zaključak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001" y="32084"/>
            <a:ext cx="9905998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  <a:cs typeface="Calibri" panose="020F0502020204030204" pitchFamily="34" charset="0"/>
              </a:rPr>
              <a:t>Korišćene tehnologije</a:t>
            </a:r>
            <a:endParaRPr lang="en-US" sz="4400" dirty="0"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AD7A998-6333-69BC-E6F9-028FB7C6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73" y="4054892"/>
            <a:ext cx="3657600" cy="2150851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F8762549-482F-5853-1AA0-720E8BC5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53" y="1510654"/>
            <a:ext cx="1638300" cy="1620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B238A-5A64-509F-541B-F3F1F6624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56" y="4485072"/>
            <a:ext cx="3658317" cy="1478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9E748-A5D0-C845-2C81-DAD855076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24" y="1826092"/>
            <a:ext cx="3820900" cy="9432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732E67-86A8-FBF7-5F97-C8F52D023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206" y="2471338"/>
            <a:ext cx="3269933" cy="20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8" y="185381"/>
            <a:ext cx="10098505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Kori</a:t>
            </a:r>
            <a:r>
              <a:rPr lang="sr-Latn-RS" sz="4400" dirty="0">
                <a:latin typeface="Rockwell" panose="02060603020205020403" pitchFamily="18" charset="0"/>
              </a:rPr>
              <a:t>šćene  arhitekture konvolucione neuronske mreže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8" y="2209383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4000" dirty="0"/>
              <a:t>LeNet5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4000" dirty="0"/>
              <a:t>AlexNet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4000" dirty="0"/>
              <a:t>VGG16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4000" dirty="0"/>
              <a:t>DenseNet</a:t>
            </a:r>
          </a:p>
        </p:txBody>
      </p:sp>
    </p:spTree>
    <p:extLst>
      <p:ext uri="{BB962C8B-B14F-4D97-AF65-F5344CB8AC3E}">
        <p14:creationId xmlns:p14="http://schemas.microsoft.com/office/powerpoint/2010/main" val="3392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8" y="0"/>
            <a:ext cx="10098505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Skupovi podataka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8" y="1478570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4000" dirty="0"/>
              <a:t>Skup podataka </a:t>
            </a:r>
            <a:r>
              <a:rPr lang="sr-Latn-RS" sz="4000" i="1" dirty="0"/>
              <a:t>ibean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4000" dirty="0"/>
              <a:t>Skup podataka </a:t>
            </a:r>
            <a:r>
              <a:rPr lang="sr-Latn-RS" sz="4000" i="1" dirty="0"/>
              <a:t>plantaeK</a:t>
            </a:r>
          </a:p>
        </p:txBody>
      </p:sp>
    </p:spTree>
    <p:extLst>
      <p:ext uri="{BB962C8B-B14F-4D97-AF65-F5344CB8AC3E}">
        <p14:creationId xmlns:p14="http://schemas.microsoft.com/office/powerpoint/2010/main" val="10929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55" y="-203486"/>
            <a:ext cx="10098505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Skup podataka </a:t>
            </a:r>
            <a:r>
              <a:rPr lang="sr-Latn-RS" sz="4400" i="1" dirty="0">
                <a:latin typeface="Rockwell" panose="02060603020205020403" pitchFamily="18" charset="0"/>
              </a:rPr>
              <a:t>iBEAn</a:t>
            </a:r>
            <a:endParaRPr lang="en-US" sz="4400" i="1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8" y="1259042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3200" dirty="0"/>
              <a:t>Ukupno 1296 slik</a:t>
            </a:r>
            <a:r>
              <a:rPr lang="en-US" sz="3200" dirty="0"/>
              <a:t>e</a:t>
            </a:r>
            <a:r>
              <a:rPr lang="sr-Latn-RS" sz="3200" dirty="0"/>
              <a:t> listova pasulja raspoređen</a:t>
            </a:r>
            <a:r>
              <a:rPr lang="en-US" sz="3200" dirty="0"/>
              <a:t>e</a:t>
            </a:r>
            <a:r>
              <a:rPr lang="sr-Latn-RS" sz="3200" dirty="0"/>
              <a:t> u tri klase</a:t>
            </a:r>
            <a:r>
              <a:rPr lang="en-US" sz="3200" dirty="0"/>
              <a:t>:</a:t>
            </a:r>
            <a:endParaRPr lang="sr-Latn-R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Zdravi</a:t>
            </a:r>
            <a:r>
              <a:rPr lang="en-US" sz="3200" dirty="0"/>
              <a:t> </a:t>
            </a:r>
            <a:r>
              <a:rPr lang="en-US" sz="3200" dirty="0" err="1"/>
              <a:t>listovi</a:t>
            </a:r>
            <a:r>
              <a:rPr lang="sr-Latn-RS" sz="3200" dirty="0"/>
              <a:t> – 428 uzorka</a:t>
            </a:r>
            <a:endParaRPr lang="en-US" sz="3200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 err="1"/>
              <a:t>Listovi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r</a:t>
            </a:r>
            <a:r>
              <a:rPr lang="sr-Latn-RS" sz="3200" dirty="0"/>
              <a:t>đom – 432 uzorka</a:t>
            </a:r>
            <a:endParaRPr lang="en-US" sz="3200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sr-Latn-RS" sz="3200" dirty="0"/>
              <a:t>Listovi sa bolešću lisne pege – 436 uzorka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sr-Latn-RS" sz="2800" dirty="0"/>
          </a:p>
          <a:p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429233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424" y="-176463"/>
            <a:ext cx="10098505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Skup podataka </a:t>
            </a:r>
            <a:r>
              <a:rPr lang="sr-Latn-RS" sz="4400" i="1" dirty="0">
                <a:latin typeface="Rockwell" panose="02060603020205020403" pitchFamily="18" charset="0"/>
              </a:rPr>
              <a:t>PLANTAEK</a:t>
            </a:r>
            <a:endParaRPr lang="en-US" sz="4400" i="1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424" y="1066537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3200" dirty="0"/>
              <a:t>Ukupno 2153 slike listova jabuke, kajsije, trešnje, brusnice, grožđa, breskve, kruške i oraha raspoređen</a:t>
            </a:r>
            <a:r>
              <a:rPr lang="en-US" sz="3200" dirty="0"/>
              <a:t>e</a:t>
            </a:r>
            <a:r>
              <a:rPr lang="sr-Latn-RS" sz="3200" dirty="0"/>
              <a:t> u dve klase</a:t>
            </a:r>
            <a:r>
              <a:rPr lang="en-US" sz="3200" dirty="0"/>
              <a:t>:</a:t>
            </a:r>
            <a:endParaRPr lang="sr-Latn-RS" sz="3200" dirty="0"/>
          </a:p>
          <a:p>
            <a:pPr marL="0" indent="0">
              <a:buNone/>
            </a:pPr>
            <a:endParaRPr lang="en-US" sz="32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sr-Latn-RS" sz="3200" dirty="0"/>
              <a:t>Zdravi listovi – 1219 uzoraka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sr-Latn-RS" sz="3200" dirty="0"/>
              <a:t>Bolesni listovi – 934 uzoraka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sr-Latn-RS" sz="2800" dirty="0"/>
          </a:p>
          <a:p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346332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044"/>
            <a:ext cx="11050588" cy="147857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Rockwell" panose="02060603020205020403" pitchFamily="18" charset="0"/>
              </a:rPr>
              <a:t>Predobrada</a:t>
            </a:r>
            <a:r>
              <a:rPr lang="sr-Latn-RS" sz="4000" dirty="0">
                <a:latin typeface="Rockwell" panose="02060603020205020403" pitchFamily="18" charset="0"/>
              </a:rPr>
              <a:t> i učitavanje podataka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8" y="1535614"/>
            <a:ext cx="9905999" cy="21059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Promena</a:t>
            </a:r>
            <a:r>
              <a:rPr lang="en-US" sz="2800" dirty="0"/>
              <a:t> </a:t>
            </a:r>
            <a:r>
              <a:rPr lang="en-US" sz="2800" dirty="0" err="1"/>
              <a:t>veli</a:t>
            </a:r>
            <a:r>
              <a:rPr lang="sr-Latn-RS" sz="2800" dirty="0"/>
              <a:t>čina slike u zavisnosti od arhitekture koju koristimo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Konvertovanje slike u pogodan format – format FloatTensor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Normalizacija podat</a:t>
            </a:r>
            <a:r>
              <a:rPr lang="en-US" sz="2800" dirty="0"/>
              <a:t>k</a:t>
            </a:r>
            <a:r>
              <a:rPr lang="sr-Latn-RS" sz="2800" dirty="0"/>
              <a:t>a</a:t>
            </a:r>
            <a:r>
              <a:rPr lang="en-US" sz="2800" dirty="0"/>
              <a:t>: </a:t>
            </a:r>
            <a:r>
              <a:rPr lang="en-US" sz="2800" dirty="0" err="1"/>
              <a:t>promena</a:t>
            </a:r>
            <a:r>
              <a:rPr lang="en-US" sz="2800" dirty="0"/>
              <a:t> </a:t>
            </a:r>
            <a:r>
              <a:rPr lang="en-US" sz="2800" dirty="0" err="1"/>
              <a:t>domena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[0, 1] </a:t>
            </a:r>
            <a:r>
              <a:rPr lang="en-US" sz="2800" dirty="0" err="1"/>
              <a:t>na</a:t>
            </a:r>
            <a:r>
              <a:rPr lang="en-US" sz="2800" dirty="0"/>
              <a:t> [-1, 1]</a:t>
            </a:r>
            <a:endParaRPr lang="sr-Latn-RS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320EC9E-7A7F-8517-80C5-128D7992477E}"/>
              </a:ext>
            </a:extLst>
          </p:cNvPr>
          <p:cNvSpPr txBox="1">
            <a:spLocks/>
          </p:cNvSpPr>
          <p:nvPr/>
        </p:nvSpPr>
        <p:spPr>
          <a:xfrm>
            <a:off x="1333917" y="4067156"/>
            <a:ext cx="9905999" cy="2105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Učitavanje podataka metodama iz biblioteke </a:t>
            </a:r>
            <a:r>
              <a:rPr lang="sr-Latn-RS" sz="2800" i="1" dirty="0"/>
              <a:t>Torch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Podešavanje parametra </a:t>
            </a:r>
            <a:r>
              <a:rPr lang="sr-Latn-RS" sz="2800" i="1" dirty="0"/>
              <a:t>batch</a:t>
            </a:r>
            <a:r>
              <a:rPr lang="en-US" sz="2800" i="1" dirty="0"/>
              <a:t>_size </a:t>
            </a:r>
            <a:r>
              <a:rPr lang="en-US" sz="2800" dirty="0"/>
              <a:t>koji </a:t>
            </a:r>
            <a:r>
              <a:rPr lang="en-US" sz="2800" dirty="0" err="1"/>
              <a:t>pokazuje</a:t>
            </a:r>
            <a:r>
              <a:rPr lang="en-US" sz="2800" dirty="0"/>
              <a:t> </a:t>
            </a:r>
            <a:r>
              <a:rPr lang="en-US" sz="2800" dirty="0" err="1"/>
              <a:t>koliki</a:t>
            </a:r>
            <a:r>
              <a:rPr lang="en-US" sz="2800" dirty="0"/>
              <a:t> </a:t>
            </a:r>
            <a:r>
              <a:rPr lang="sr-Latn-RS" sz="2800" dirty="0"/>
              <a:t>će broj uzoraka biti propagiran kroz mrežu</a:t>
            </a:r>
          </a:p>
        </p:txBody>
      </p:sp>
    </p:spTree>
    <p:extLst>
      <p:ext uri="{BB962C8B-B14F-4D97-AF65-F5344CB8AC3E}">
        <p14:creationId xmlns:p14="http://schemas.microsoft.com/office/powerpoint/2010/main" val="6586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7" y="-247756"/>
            <a:ext cx="9905998" cy="1478570"/>
          </a:xfrm>
        </p:spPr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Obuka modela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7F37-1E63-AACE-45F4-B7258C4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68967"/>
            <a:ext cx="9905998" cy="57876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Podela skupova podataka na skupove za obuku, validaciju i testiranje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 err="1">
                <a:latin typeface="+mj-lt"/>
              </a:rPr>
              <a:t>Skup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podataka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ibean</a:t>
            </a:r>
            <a:r>
              <a:rPr lang="sr-Latn-RS" sz="2800" i="1" dirty="0">
                <a:latin typeface="+mj-lt"/>
              </a:rPr>
              <a:t> (već podeljen)</a:t>
            </a:r>
            <a:r>
              <a:rPr lang="en-US" sz="2800" dirty="0">
                <a:latin typeface="+mj-lt"/>
              </a:rPr>
              <a:t>:                                 </a:t>
            </a:r>
          </a:p>
          <a:p>
            <a:r>
              <a:rPr lang="en-US" dirty="0">
                <a:latin typeface="+mj-lt"/>
              </a:rPr>
              <a:t>1035 </a:t>
            </a:r>
            <a:r>
              <a:rPr lang="en-US" dirty="0" err="1">
                <a:latin typeface="+mj-lt"/>
              </a:rPr>
              <a:t>uzoraka</a:t>
            </a:r>
            <a:r>
              <a:rPr lang="en-US" dirty="0">
                <a:latin typeface="+mj-lt"/>
              </a:rPr>
              <a:t> za </a:t>
            </a:r>
            <a:r>
              <a:rPr lang="en-US" dirty="0" err="1">
                <a:latin typeface="+mj-lt"/>
              </a:rPr>
              <a:t>obuku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133 </a:t>
            </a:r>
            <a:r>
              <a:rPr lang="en-US" dirty="0" err="1">
                <a:latin typeface="+mj-lt"/>
              </a:rPr>
              <a:t>uzorka</a:t>
            </a:r>
            <a:r>
              <a:rPr lang="en-US" dirty="0">
                <a:latin typeface="+mj-lt"/>
              </a:rPr>
              <a:t> za </a:t>
            </a:r>
            <a:r>
              <a:rPr lang="en-US" dirty="0" err="1">
                <a:latin typeface="+mj-lt"/>
              </a:rPr>
              <a:t>validaciju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128 </a:t>
            </a:r>
            <a:r>
              <a:rPr lang="en-US" dirty="0" err="1">
                <a:latin typeface="+mj-lt"/>
              </a:rPr>
              <a:t>uzoraka</a:t>
            </a:r>
            <a:r>
              <a:rPr lang="en-US" dirty="0">
                <a:latin typeface="+mj-lt"/>
              </a:rPr>
              <a:t> za </a:t>
            </a:r>
            <a:r>
              <a:rPr lang="en-US" dirty="0" err="1">
                <a:latin typeface="+mj-lt"/>
              </a:rPr>
              <a:t>testiranje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dirty="0" err="1">
                <a:latin typeface="+mj-lt"/>
              </a:rPr>
              <a:t>Skup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podataka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platnaeK</a:t>
            </a:r>
            <a:r>
              <a:rPr lang="en-US" sz="2800" i="1" dirty="0">
                <a:latin typeface="+mj-lt"/>
              </a:rPr>
              <a:t>:</a:t>
            </a:r>
          </a:p>
          <a:p>
            <a:r>
              <a:rPr lang="en-US" i="1" dirty="0">
                <a:latin typeface="+mj-lt"/>
              </a:rPr>
              <a:t>1609 </a:t>
            </a:r>
            <a:r>
              <a:rPr lang="en-US" i="1" dirty="0" err="1">
                <a:latin typeface="+mj-lt"/>
              </a:rPr>
              <a:t>uzoraka</a:t>
            </a:r>
            <a:r>
              <a:rPr lang="en-US" i="1" dirty="0">
                <a:latin typeface="+mj-lt"/>
              </a:rPr>
              <a:t> za </a:t>
            </a:r>
            <a:r>
              <a:rPr lang="en-US" i="1" dirty="0" err="1">
                <a:latin typeface="+mj-lt"/>
              </a:rPr>
              <a:t>obuku</a:t>
            </a:r>
            <a:r>
              <a:rPr lang="sr-Latn-RS" i="1" dirty="0">
                <a:latin typeface="+mj-lt"/>
              </a:rPr>
              <a:t> – 70% od ukupnog broja uzoraka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268 </a:t>
            </a:r>
            <a:r>
              <a:rPr lang="en-US" i="1" dirty="0" err="1">
                <a:latin typeface="+mj-lt"/>
              </a:rPr>
              <a:t>uzoraka</a:t>
            </a:r>
            <a:r>
              <a:rPr lang="en-US" i="1" dirty="0">
                <a:latin typeface="+mj-lt"/>
              </a:rPr>
              <a:t> za </a:t>
            </a:r>
            <a:r>
              <a:rPr lang="en-US" i="1" dirty="0" err="1">
                <a:latin typeface="+mj-lt"/>
              </a:rPr>
              <a:t>validaciju</a:t>
            </a:r>
            <a:r>
              <a:rPr lang="sr-Latn-RS" i="1" dirty="0">
                <a:latin typeface="+mj-lt"/>
              </a:rPr>
              <a:t> – 15% od ukupnog broja uzoraka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268 </a:t>
            </a:r>
            <a:r>
              <a:rPr lang="en-US" i="1" dirty="0" err="1">
                <a:latin typeface="+mj-lt"/>
              </a:rPr>
              <a:t>uzoraka</a:t>
            </a:r>
            <a:r>
              <a:rPr lang="en-US" i="1" dirty="0">
                <a:latin typeface="+mj-lt"/>
              </a:rPr>
              <a:t> za </a:t>
            </a:r>
            <a:r>
              <a:rPr lang="en-US" i="1" dirty="0" err="1">
                <a:latin typeface="+mj-lt"/>
              </a:rPr>
              <a:t>testiranje</a:t>
            </a:r>
            <a:r>
              <a:rPr lang="en-US" i="1" dirty="0">
                <a:latin typeface="+mj-lt"/>
              </a:rPr>
              <a:t> </a:t>
            </a:r>
            <a:r>
              <a:rPr lang="sr-Latn-RS" i="1" dirty="0">
                <a:latin typeface="+mj-lt"/>
              </a:rPr>
              <a:t>– 15% od ukupnog broja uzoraka</a:t>
            </a:r>
            <a:endParaRPr lang="en-US" i="1" dirty="0">
              <a:latin typeface="+mj-lt"/>
            </a:endParaRPr>
          </a:p>
          <a:p>
            <a:endParaRPr lang="sr-Latn-R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36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579</TotalTime>
  <Words>491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Primena konvolucionih neuronskih mreža u klasifikaciji listova biljaka prema zdravstvenom stanju</vt:lpstr>
      <vt:lpstr>Kratak opis rada</vt:lpstr>
      <vt:lpstr>Korišćene tehnologije</vt:lpstr>
      <vt:lpstr>Korišćene  arhitekture konvolucione neuronske mreže</vt:lpstr>
      <vt:lpstr>Skupovi podataka</vt:lpstr>
      <vt:lpstr>Skup podataka iBEAn</vt:lpstr>
      <vt:lpstr>Skup podataka PLANTAEK</vt:lpstr>
      <vt:lpstr>Predobrada i učitavanje podataka</vt:lpstr>
      <vt:lpstr>Obuka modela</vt:lpstr>
      <vt:lpstr>Obuka modela</vt:lpstr>
      <vt:lpstr>Za skup podataka iBEan</vt:lpstr>
      <vt:lpstr>MATRICA KONFUZIJE ModelA sa arhitekturom konvolucione neuronske mreže LeNet5 NAD SKUPOM PODATAKA IBEAN</vt:lpstr>
      <vt:lpstr>PowerPoint Presentation</vt:lpstr>
      <vt:lpstr>PowerPoint Presentation</vt:lpstr>
      <vt:lpstr>PowerPoint Presentation</vt:lpstr>
      <vt:lpstr>Zaključak</vt:lpstr>
      <vt:lpstr> budući 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raznih vrsta listova konvolucionim neuronskim mrežama</dc:title>
  <dc:creator>Nikola</dc:creator>
  <cp:lastModifiedBy>Nikola</cp:lastModifiedBy>
  <cp:revision>5</cp:revision>
  <dcterms:created xsi:type="dcterms:W3CDTF">2022-10-17T12:22:43Z</dcterms:created>
  <dcterms:modified xsi:type="dcterms:W3CDTF">2022-10-19T09:54:55Z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