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Kliknutím upravte štýl </a:t>
            </a:r>
            <a:r>
              <a:rPr b="0" lang="en-US" sz="6000" spc="-1" strike="noStrike">
                <a:solidFill>
                  <a:srgbClr val="000000"/>
                </a:solidFill>
                <a:latin typeface="Calibri Light"/>
              </a:rPr>
              <a:t>predlohy nadpisu</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6B2FE037-650A-4E15-A142-3FDAB7DA6B72}" type="datetime">
              <a:rPr b="0" lang="en-US" sz="1200" spc="-1" strike="noStrike">
                <a:solidFill>
                  <a:srgbClr val="8b8b8b"/>
                </a:solidFill>
                <a:latin typeface="Calibri"/>
              </a:rPr>
              <a:t>4/5/20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DB40E82A-102F-4134-A41A-665FE426A419}"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Kliknutím upravte štýl predlohy nadpisu</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Kliknite sem a upravte štýly predlohy textu</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Druhá úroveň</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Tretia úroveň</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Štvrtá úroveň</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Piata úroveň</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092B6183-C6E5-4D0C-89DC-FF5482BFB0DC}" type="datetime">
              <a:rPr b="0" lang="en-US" sz="1200" spc="-1" strike="noStrike">
                <a:solidFill>
                  <a:srgbClr val="8b8b8b"/>
                </a:solidFill>
                <a:latin typeface="Calibri"/>
              </a:rPr>
              <a:t>4/5/20</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F06D2807-6BEE-48AE-9C76-048C02D98C5D}"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input.sk/python2018/sk2018l1.html" TargetMode="External"/><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Refaktorizácia</a:t>
            </a:r>
            <a:endParaRPr b="0" lang="en-US" sz="6000" spc="-1" strike="noStrike">
              <a:solidFill>
                <a:srgbClr val="000000"/>
              </a:solidFill>
              <a:latin typeface="Calibri"/>
            </a:endParaRPr>
          </a:p>
        </p:txBody>
      </p:sp>
      <p:sp>
        <p:nvSpPr>
          <p:cNvPr id="83" name="TextShape 2"/>
          <p:cNvSpPr txBox="1"/>
          <p:nvPr/>
        </p:nvSpPr>
        <p:spPr>
          <a:xfrm>
            <a:off x="507240" y="3602160"/>
            <a:ext cx="10689840" cy="2507400"/>
          </a:xfrm>
          <a:prstGeom prst="rect">
            <a:avLst/>
          </a:prstGeom>
          <a:noFill/>
          <a:ln>
            <a:noFill/>
          </a:ln>
        </p:spPr>
        <p:txBody>
          <a:bodyPr>
            <a:normAutofit/>
          </a:bodyPr>
          <a:p>
            <a:pPr algn="ctr">
              <a:lnSpc>
                <a:spcPct val="90000"/>
              </a:lnSpc>
              <a:spcBef>
                <a:spcPts val="1001"/>
              </a:spcBef>
            </a:pPr>
            <a:r>
              <a:rPr b="0" lang="en-US" sz="2400" spc="-1" strike="noStrike">
                <a:solidFill>
                  <a:srgbClr val="000000"/>
                </a:solidFill>
                <a:latin typeface="Calibri"/>
              </a:rPr>
              <a:t>Vybrali sme si skúškové zadanie z predmetu Programovanie(2)</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s názvom Usilovný ježko(</a:t>
            </a:r>
            <a:r>
              <a:rPr b="0" lang="en-US" sz="2400" spc="-1" strike="noStrike" u="sng">
                <a:solidFill>
                  <a:srgbClr val="0563c1"/>
                </a:solidFill>
                <a:uFillTx/>
                <a:latin typeface="Calibri"/>
                <a:hlinkClick r:id="rId1"/>
              </a:rPr>
              <a:t>http://input.sk/python2018/sk2018l1.html</a:t>
            </a:r>
            <a:r>
              <a:rPr b="0" lang="en-US" sz="2400" spc="-1" strike="noStrike">
                <a:solidFill>
                  <a:srgbClr val="000000"/>
                </a:solidFill>
                <a:latin typeface="Calibri"/>
              </a:rPr>
              <a:t>),</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ktorého cieľom bolo naprogramovať pomocou backtrackingu trasu ježka po záhrade, </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pričom cestou mal pozbierať ovocia a z každého druhu práve jedno.</a:t>
            </a:r>
            <a:endParaRPr b="0" lang="en-US" sz="2400" spc="-1" strike="noStrike">
              <a:latin typeface="Arial"/>
            </a:endParaRPr>
          </a:p>
          <a:p>
            <a:pPr algn="ctr">
              <a:lnSpc>
                <a:spcPct val="90000"/>
              </a:lnSpc>
              <a:spcBef>
                <a:spcPts val="1001"/>
              </a:spcBef>
            </a:pPr>
            <a:r>
              <a:rPr b="0" lang="en-US" sz="1600" spc="-1" strike="noStrike">
                <a:solidFill>
                  <a:srgbClr val="000000"/>
                </a:solidFill>
                <a:latin typeface="Calibri"/>
              </a:rPr>
              <a:t>(Konkrétne refaktorizácie sú od tretej snímky, pričom na druhej je také všeobecnejšie zhrnutie)</a:t>
            </a:r>
            <a:endParaRPr b="0" lang="en-US" sz="1600" spc="-1" strike="noStrike">
              <a:latin typeface="Arial"/>
            </a:endParaRPr>
          </a:p>
          <a:p>
            <a:pPr algn="ctr">
              <a:lnSpc>
                <a:spcPct val="90000"/>
              </a:lnSpc>
              <a:spcBef>
                <a:spcPts val="1001"/>
              </a:spcBef>
            </a:pPr>
            <a:endParaRPr b="0" lang="en-US" sz="1600" spc="-1" strike="noStrike">
              <a:latin typeface="Arial"/>
            </a:endParaRPr>
          </a:p>
          <a:p>
            <a:pPr algn="ctr">
              <a:lnSpc>
                <a:spcPct val="90000"/>
              </a:lnSpc>
              <a:spcBef>
                <a:spcPts val="1001"/>
              </a:spcBef>
            </a:pPr>
            <a:endParaRPr b="0" lang="en-US" sz="1600" spc="-1" strike="noStrike">
              <a:latin typeface="Arial"/>
            </a:endParaRPr>
          </a:p>
          <a:p>
            <a:pPr algn="ctr">
              <a:lnSpc>
                <a:spcPct val="90000"/>
              </a:lnSpc>
              <a:spcBef>
                <a:spcPts val="1001"/>
              </a:spcBef>
            </a:pPr>
            <a:endParaRPr b="0" lang="en-US" sz="1600" spc="-1" strike="noStrike">
              <a:latin typeface="Arial"/>
            </a:endParaRPr>
          </a:p>
        </p:txBody>
      </p:sp>
      <p:sp>
        <p:nvSpPr>
          <p:cNvPr id="84" name="CustomShape 3"/>
          <p:cNvSpPr/>
          <p:nvPr/>
        </p:nvSpPr>
        <p:spPr>
          <a:xfrm>
            <a:off x="8495640" y="6259320"/>
            <a:ext cx="3075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Autori: Šimon Babál, Matúš Gál</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60" y="-319320"/>
            <a:ext cx="10515240" cy="1325160"/>
          </a:xfrm>
          <a:prstGeom prst="rect">
            <a:avLst/>
          </a:prstGeom>
          <a:noFill/>
          <a:ln>
            <a:noFill/>
          </a:ln>
        </p:spPr>
        <p:txBody>
          <a:bodyPr anchor="ctr"/>
          <a:p>
            <a:pPr>
              <a:lnSpc>
                <a:spcPct val="90000"/>
              </a:lnSpc>
            </a:pPr>
            <a:r>
              <a:rPr b="0" lang="en-US" sz="4000" spc="-1" strike="noStrike">
                <a:solidFill>
                  <a:srgbClr val="000000"/>
                </a:solidFill>
                <a:latin typeface="Calibri Light"/>
              </a:rPr>
              <a:t>Refaktorizácia __init__</a:t>
            </a:r>
            <a:endParaRPr b="0" lang="en-US" sz="4000" spc="-1" strike="noStrike">
              <a:solidFill>
                <a:srgbClr val="000000"/>
              </a:solidFill>
              <a:latin typeface="Calibri"/>
            </a:endParaRPr>
          </a:p>
        </p:txBody>
      </p:sp>
      <p:sp>
        <p:nvSpPr>
          <p:cNvPr id="86" name="CustomShape 2"/>
          <p:cNvSpPr/>
          <p:nvPr/>
        </p:nvSpPr>
        <p:spPr>
          <a:xfrm>
            <a:off x="-41040" y="1270080"/>
            <a:ext cx="6533280" cy="498780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cc7832"/>
                </a:solidFill>
                <a:latin typeface="Consolas"/>
              </a:rPr>
              <a:t>def </a:t>
            </a:r>
            <a:r>
              <a:rPr b="0" lang="en-US" sz="1600" spc="-1" strike="noStrike">
                <a:solidFill>
                  <a:srgbClr val="b200b2"/>
                </a:solidFill>
                <a:latin typeface="Consolas"/>
              </a:rPr>
              <a:t>__init__</a:t>
            </a:r>
            <a:r>
              <a:rPr b="0" lang="en-US" sz="1600" spc="-1" strike="noStrike">
                <a:solidFill>
                  <a:srgbClr val="a9b7c6"/>
                </a:solidFill>
                <a:latin typeface="Consolas"/>
              </a:rPr>
              <a:t>(</a:t>
            </a:r>
            <a:r>
              <a:rPr b="0" lang="en-US" sz="1600" spc="-1" strike="noStrike">
                <a:solidFill>
                  <a:srgbClr val="94558d"/>
                </a:solidFill>
                <a:latin typeface="Consolas"/>
              </a:rPr>
              <a:t>self</a:t>
            </a:r>
            <a:r>
              <a:rPr b="0" lang="en-US" sz="1600" spc="-1" strike="noStrike">
                <a:solidFill>
                  <a:srgbClr val="cc7832"/>
                </a:solidFill>
                <a:latin typeface="Consolas"/>
              </a:rPr>
              <a:t>, </a:t>
            </a:r>
            <a:r>
              <a:rPr b="0" lang="en-US" sz="1600" spc="-1" strike="noStrike">
                <a:solidFill>
                  <a:srgbClr val="a9b7c6"/>
                </a:solidFill>
                <a:latin typeface="Consolas"/>
              </a:rPr>
              <a:t>meno_suboru):</a:t>
            </a:r>
            <a:br/>
            <a:r>
              <a:rPr b="0" lang="en-US" sz="1600" spc="-1" strike="noStrike">
                <a:solidFill>
                  <a:srgbClr val="a9b7c6"/>
                </a:solidFill>
                <a:latin typeface="Consolas"/>
              </a:rPr>
              <a:t>    </a:t>
            </a:r>
            <a:r>
              <a:rPr b="0" lang="en-US" sz="1600" spc="-1" strike="noStrike">
                <a:solidFill>
                  <a:srgbClr val="cc7832"/>
                </a:solidFill>
                <a:latin typeface="Consolas"/>
              </a:rPr>
              <a:t>def </a:t>
            </a:r>
            <a:r>
              <a:rPr b="0" lang="en-US" sz="1600" spc="-1" strike="noStrike">
                <a:solidFill>
                  <a:srgbClr val="ffc66d"/>
                </a:solidFill>
                <a:latin typeface="Consolas"/>
              </a:rPr>
              <a:t>pridaj</a:t>
            </a:r>
            <a:r>
              <a:rPr b="0" lang="en-US" sz="1600" spc="-1" strike="noStrike">
                <a:solidFill>
                  <a:srgbClr val="a9b7c6"/>
                </a:solidFill>
                <a:latin typeface="Consolas"/>
              </a:rPr>
              <a:t>(v1</a:t>
            </a:r>
            <a:r>
              <a:rPr b="0" lang="en-US" sz="1600" spc="-1" strike="noStrike">
                <a:solidFill>
                  <a:srgbClr val="cc7832"/>
                </a:solidFill>
                <a:latin typeface="Consolas"/>
              </a:rPr>
              <a:t>, </a:t>
            </a:r>
            <a:r>
              <a:rPr b="0" lang="en-US" sz="1600" spc="-1" strike="noStrike">
                <a:solidFill>
                  <a:srgbClr val="a9b7c6"/>
                </a:solidFill>
                <a:latin typeface="Consolas"/>
              </a:rPr>
              <a:t>v2</a:t>
            </a:r>
            <a:r>
              <a:rPr b="0" lang="en-US" sz="1600" spc="-1" strike="noStrike">
                <a:solidFill>
                  <a:srgbClr val="cc7832"/>
                </a:solidFill>
                <a:latin typeface="Consolas"/>
              </a:rPr>
              <a:t>, </a:t>
            </a:r>
            <a:r>
              <a:rPr b="0" lang="en-US" sz="1600" spc="-1" strike="noStrike">
                <a:solidFill>
                  <a:srgbClr val="a9b7c6"/>
                </a:solidFill>
                <a:latin typeface="Consolas"/>
              </a:rPr>
              <a:t>o=</a:t>
            </a:r>
            <a:r>
              <a:rPr b="0" lang="en-US" sz="1600" spc="-1" strike="noStrike">
                <a:solidFill>
                  <a:srgbClr val="6a8759"/>
                </a:solidFill>
                <a:latin typeface="Consolas"/>
              </a:rPr>
              <a:t>''</a:t>
            </a:r>
            <a:r>
              <a:rPr b="0" lang="en-US" sz="1600" spc="-1" strike="noStrike">
                <a:solidFill>
                  <a:srgbClr val="a9b7c6"/>
                </a:solidFill>
                <a:latin typeface="Consolas"/>
              </a:rPr>
              <a:t>):</a:t>
            </a:r>
            <a:br/>
            <a:r>
              <a:rPr b="0" lang="en-US" sz="1600" spc="-1" strike="noStrike">
                <a:solidFill>
                  <a:srgbClr val="a9b7c6"/>
                </a:solidFill>
                <a:latin typeface="Consolas"/>
              </a:rPr>
              <a:t>        </a:t>
            </a:r>
            <a:r>
              <a:rPr b="0" lang="en-US" sz="1600" spc="-1" strike="noStrike">
                <a:solidFill>
                  <a:srgbClr val="cc7832"/>
                </a:solidFill>
                <a:latin typeface="Consolas"/>
              </a:rPr>
              <a:t>try</a:t>
            </a:r>
            <a:r>
              <a:rPr b="0" lang="en-US" sz="1600" spc="-1" strike="noStrike">
                <a:solidFill>
                  <a:srgbClr val="a9b7c6"/>
                </a:solidFill>
                <a:latin typeface="Consolas"/>
              </a:rPr>
              <a:t>:</a:t>
            </a:r>
            <a:br/>
            <a:r>
              <a:rPr b="0" lang="en-US" sz="1600" spc="-1" strike="noStrike">
                <a:solidFill>
                  <a:srgbClr val="a9b7c6"/>
                </a:solidFill>
                <a:latin typeface="Consolas"/>
              </a:rPr>
              <a:t>            self.g[v1][v2] = o</a:t>
            </a:r>
            <a:br/>
            <a:r>
              <a:rPr b="0" lang="en-US" sz="1600" spc="-1" strike="noStrike">
                <a:solidFill>
                  <a:srgbClr val="a9b7c6"/>
                </a:solidFill>
                <a:latin typeface="Consolas"/>
              </a:rPr>
              <a:t>        </a:t>
            </a:r>
            <a:r>
              <a:rPr b="0" lang="en-US" sz="1600" spc="-1" strike="noStrike">
                <a:solidFill>
                  <a:srgbClr val="cc7832"/>
                </a:solidFill>
                <a:latin typeface="Consolas"/>
              </a:rPr>
              <a:t>except </a:t>
            </a:r>
            <a:r>
              <a:rPr b="0" lang="en-US" sz="1600" spc="-1" strike="noStrike">
                <a:solidFill>
                  <a:srgbClr val="8888c6"/>
                </a:solidFill>
                <a:latin typeface="Consolas"/>
              </a:rPr>
              <a:t>KeyError</a:t>
            </a:r>
            <a:r>
              <a:rPr b="0" lang="en-US" sz="1600" spc="-1" strike="noStrike">
                <a:solidFill>
                  <a:srgbClr val="a9b7c6"/>
                </a:solidFill>
                <a:latin typeface="Consolas"/>
              </a:rPr>
              <a:t>:</a:t>
            </a:r>
            <a:br/>
            <a:r>
              <a:rPr b="0" lang="en-US" sz="1600" spc="-1" strike="noStrike">
                <a:solidFill>
                  <a:srgbClr val="a9b7c6"/>
                </a:solidFill>
                <a:latin typeface="Consolas"/>
              </a:rPr>
              <a:t>            self.g[v1] = {v2:o}</a:t>
            </a:r>
            <a:br/>
            <a:r>
              <a:rPr b="0" lang="en-US" sz="1600" spc="-1" strike="noStrike">
                <a:solidFill>
                  <a:srgbClr val="a9b7c6"/>
                </a:solidFill>
                <a:latin typeface="Consolas"/>
              </a:rPr>
              <a:t>    </a:t>
            </a:r>
            <a:r>
              <a:rPr b="0" lang="en-US" sz="1600" spc="-1" strike="noStrike">
                <a:solidFill>
                  <a:srgbClr val="cc7832"/>
                </a:solidFill>
                <a:latin typeface="Consolas"/>
              </a:rPr>
              <a:t>with </a:t>
            </a:r>
            <a:r>
              <a:rPr b="0" lang="en-US" sz="1600" spc="-1" strike="noStrike">
                <a:solidFill>
                  <a:srgbClr val="8888c6"/>
                </a:solidFill>
                <a:latin typeface="Consolas"/>
              </a:rPr>
              <a:t>open</a:t>
            </a:r>
            <a:r>
              <a:rPr b="0" lang="en-US" sz="1600" spc="-1" strike="noStrike">
                <a:solidFill>
                  <a:srgbClr val="a9b7c6"/>
                </a:solidFill>
                <a:latin typeface="Consolas"/>
              </a:rPr>
              <a:t>(meno_suboru</a:t>
            </a:r>
            <a:r>
              <a:rPr b="0" lang="en-US" sz="1600" spc="-1" strike="noStrike">
                <a:solidFill>
                  <a:srgbClr val="cc7832"/>
                </a:solidFill>
                <a:latin typeface="Consolas"/>
              </a:rPr>
              <a:t>, </a:t>
            </a:r>
            <a:r>
              <a:rPr b="0" lang="en-US" sz="1600" spc="-1" strike="noStrike">
                <a:solidFill>
                  <a:srgbClr val="6a8759"/>
                </a:solidFill>
                <a:latin typeface="Consolas"/>
              </a:rPr>
              <a:t>'r'</a:t>
            </a:r>
            <a:r>
              <a:rPr b="0" lang="en-US" sz="1600" spc="-1" strike="noStrike">
                <a:solidFill>
                  <a:srgbClr val="a9b7c6"/>
                </a:solidFill>
                <a:latin typeface="Consolas"/>
              </a:rPr>
              <a:t>) </a:t>
            </a:r>
            <a:r>
              <a:rPr b="0" lang="en-US" sz="1600" spc="-1" strike="noStrike">
                <a:solidFill>
                  <a:srgbClr val="cc7832"/>
                </a:solidFill>
                <a:latin typeface="Consolas"/>
              </a:rPr>
              <a:t>as </a:t>
            </a:r>
            <a:r>
              <a:rPr b="0" lang="en-US" sz="1600" spc="-1" strike="noStrike">
                <a:solidFill>
                  <a:srgbClr val="a9b7c6"/>
                </a:solidFill>
                <a:latin typeface="Consolas"/>
              </a:rPr>
              <a:t>file:</a:t>
            </a:r>
            <a:br/>
            <a:r>
              <a:rPr b="0" lang="en-US" sz="1600" spc="-1" strike="noStrike">
                <a:solidFill>
                  <a:srgbClr val="a9b7c6"/>
                </a:solidFill>
                <a:latin typeface="Consolas"/>
              </a:rPr>
              <a:t>        z = [_.split() </a:t>
            </a:r>
            <a:r>
              <a:rPr b="0" lang="en-US" sz="1600" spc="-1" strike="noStrike">
                <a:solidFill>
                  <a:srgbClr val="cc7832"/>
                </a:solidFill>
                <a:latin typeface="Consolas"/>
              </a:rPr>
              <a:t>for </a:t>
            </a:r>
            <a:r>
              <a:rPr b="0" lang="en-US" sz="1600" spc="-1" strike="noStrike">
                <a:solidFill>
                  <a:srgbClr val="a9b7c6"/>
                </a:solidFill>
                <a:latin typeface="Consolas"/>
              </a:rPr>
              <a:t>_ </a:t>
            </a:r>
            <a:r>
              <a:rPr b="0" lang="en-US" sz="1600" spc="-1" strike="noStrike">
                <a:solidFill>
                  <a:srgbClr val="cc7832"/>
                </a:solidFill>
                <a:latin typeface="Consolas"/>
              </a:rPr>
              <a:t>in </a:t>
            </a:r>
            <a:r>
              <a:rPr b="0" lang="en-US" sz="1600" spc="-1" strike="noStrike">
                <a:solidFill>
                  <a:srgbClr val="a9b7c6"/>
                </a:solidFill>
                <a:latin typeface="Consolas"/>
              </a:rPr>
              <a:t>file.read().splitlines()]</a:t>
            </a:r>
            <a:br/>
            <a:r>
              <a:rPr b="0" lang="en-US" sz="1600" spc="-1" strike="noStrike">
                <a:solidFill>
                  <a:srgbClr val="a9b7c6"/>
                </a:solidFill>
                <a:latin typeface="Consolas"/>
              </a:rPr>
              <a:t>    </a:t>
            </a:r>
            <a:r>
              <a:rPr b="0" lang="en-US" sz="1600" spc="-1" strike="noStrike">
                <a:solidFill>
                  <a:srgbClr val="94558d"/>
                </a:solidFill>
                <a:latin typeface="Consolas"/>
              </a:rPr>
              <a:t>self</a:t>
            </a:r>
            <a:r>
              <a:rPr b="0" lang="en-US" sz="1600" spc="-1" strike="noStrike">
                <a:solidFill>
                  <a:srgbClr val="a9b7c6"/>
                </a:solidFill>
                <a:latin typeface="Consolas"/>
              </a:rPr>
              <a:t>.g = {}</a:t>
            </a:r>
            <a:br/>
            <a:r>
              <a:rPr b="0" lang="en-US" sz="1600" spc="-1" strike="noStrike">
                <a:solidFill>
                  <a:srgbClr val="a9b7c6"/>
                </a:solidFill>
                <a:latin typeface="Consolas"/>
              </a:rPr>
              <a:t>    </a:t>
            </a:r>
            <a:r>
              <a:rPr b="0" lang="en-US" sz="1600" spc="-1" strike="noStrike">
                <a:solidFill>
                  <a:srgbClr val="94558d"/>
                </a:solidFill>
                <a:latin typeface="Consolas"/>
              </a:rPr>
              <a:t>self</a:t>
            </a:r>
            <a:r>
              <a:rPr b="0" lang="en-US" sz="1600" spc="-1" strike="noStrike">
                <a:solidFill>
                  <a:srgbClr val="a9b7c6"/>
                </a:solidFill>
                <a:latin typeface="Consolas"/>
              </a:rPr>
              <a:t>.o = </a:t>
            </a:r>
            <a:r>
              <a:rPr b="0" lang="en-US" sz="1600" spc="-1" strike="noStrike">
                <a:solidFill>
                  <a:srgbClr val="8888c6"/>
                </a:solidFill>
                <a:latin typeface="Consolas"/>
              </a:rPr>
              <a:t>set</a:t>
            </a:r>
            <a:r>
              <a:rPr b="0" lang="en-US" sz="1600" spc="-1" strike="noStrike">
                <a:solidFill>
                  <a:srgbClr val="a9b7c6"/>
                </a:solidFill>
                <a:latin typeface="Consolas"/>
              </a:rPr>
              <a:t>()</a:t>
            </a:r>
            <a:br/>
            <a:r>
              <a:rPr b="0" lang="en-US" sz="1600" spc="-1" strike="noStrike">
                <a:solidFill>
                  <a:srgbClr val="a9b7c6"/>
                </a:solidFill>
                <a:latin typeface="Consolas"/>
              </a:rPr>
              <a:t>    </a:t>
            </a:r>
            <a:r>
              <a:rPr b="0" lang="en-US" sz="1600" spc="-1" strike="noStrike">
                <a:solidFill>
                  <a:srgbClr val="cc7832"/>
                </a:solidFill>
                <a:latin typeface="Consolas"/>
              </a:rPr>
              <a:t>for </a:t>
            </a:r>
            <a:r>
              <a:rPr b="0" lang="en-US" sz="1600" spc="-1" strike="noStrike">
                <a:solidFill>
                  <a:srgbClr val="a9b7c6"/>
                </a:solidFill>
                <a:latin typeface="Consolas"/>
              </a:rPr>
              <a:t>_ </a:t>
            </a:r>
            <a:r>
              <a:rPr b="0" lang="en-US" sz="1600" spc="-1" strike="noStrike">
                <a:solidFill>
                  <a:srgbClr val="cc7832"/>
                </a:solidFill>
                <a:latin typeface="Consolas"/>
              </a:rPr>
              <a:t>in </a:t>
            </a:r>
            <a:r>
              <a:rPr b="0" lang="en-US" sz="1600" spc="-1" strike="noStrike">
                <a:solidFill>
                  <a:srgbClr val="a9b7c6"/>
                </a:solidFill>
                <a:latin typeface="Consolas"/>
              </a:rPr>
              <a:t>z:</a:t>
            </a:r>
            <a:br/>
            <a:r>
              <a:rPr b="0" lang="en-US" sz="1600" spc="-1" strike="noStrike">
                <a:solidFill>
                  <a:srgbClr val="a9b7c6"/>
                </a:solidFill>
                <a:latin typeface="Consolas"/>
              </a:rPr>
              <a:t>        </a:t>
            </a:r>
            <a:r>
              <a:rPr b="0" lang="en-US" sz="1600" spc="-1" strike="noStrike">
                <a:solidFill>
                  <a:srgbClr val="cc7832"/>
                </a:solidFill>
                <a:latin typeface="Consolas"/>
              </a:rPr>
              <a:t>if </a:t>
            </a:r>
            <a:r>
              <a:rPr b="0" lang="en-US" sz="1600" spc="-1" strike="noStrike">
                <a:solidFill>
                  <a:srgbClr val="8888c6"/>
                </a:solidFill>
                <a:latin typeface="Consolas"/>
              </a:rPr>
              <a:t>len</a:t>
            </a:r>
            <a:r>
              <a:rPr b="0" lang="en-US" sz="1600" spc="-1" strike="noStrike">
                <a:solidFill>
                  <a:srgbClr val="a9b7c6"/>
                </a:solidFill>
                <a:latin typeface="Consolas"/>
              </a:rPr>
              <a:t>(_) == </a:t>
            </a:r>
            <a:r>
              <a:rPr b="0" lang="en-US" sz="1600" spc="-1" strike="noStrike">
                <a:solidFill>
                  <a:srgbClr val="6897bb"/>
                </a:solidFill>
                <a:latin typeface="Consolas"/>
              </a:rPr>
              <a:t>2</a:t>
            </a:r>
            <a:r>
              <a:rPr b="0" lang="en-US" sz="1600" spc="-1" strike="noStrike">
                <a:solidFill>
                  <a:srgbClr val="a9b7c6"/>
                </a:solidFill>
                <a:latin typeface="Consolas"/>
              </a:rPr>
              <a:t>:</a:t>
            </a:r>
            <a:br/>
            <a:r>
              <a:rPr b="0" lang="en-US" sz="1600" spc="-1" strike="noStrike">
                <a:solidFill>
                  <a:srgbClr val="a9b7c6"/>
                </a:solidFill>
                <a:latin typeface="Consolas"/>
              </a:rPr>
              <a:t>            pridaj(_[</a:t>
            </a:r>
            <a:r>
              <a:rPr b="0" lang="en-US" sz="1600" spc="-1" strike="noStrike">
                <a:solidFill>
                  <a:srgbClr val="6897bb"/>
                </a:solidFill>
                <a:latin typeface="Consolas"/>
              </a:rPr>
              <a:t>0</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1</a:t>
            </a:r>
            <a:r>
              <a:rPr b="0" lang="en-US" sz="1600" spc="-1" strike="noStrike">
                <a:solidFill>
                  <a:srgbClr val="a9b7c6"/>
                </a:solidFill>
                <a:latin typeface="Consolas"/>
              </a:rPr>
              <a:t>])</a:t>
            </a:r>
            <a:br/>
            <a:r>
              <a:rPr b="0" lang="en-US" sz="1600" spc="-1" strike="noStrike">
                <a:solidFill>
                  <a:srgbClr val="a9b7c6"/>
                </a:solidFill>
                <a:latin typeface="Consolas"/>
              </a:rPr>
              <a:t>            pridaj(_[</a:t>
            </a:r>
            <a:r>
              <a:rPr b="0" lang="en-US" sz="1600" spc="-1" strike="noStrike">
                <a:solidFill>
                  <a:srgbClr val="6897bb"/>
                </a:solidFill>
                <a:latin typeface="Consolas"/>
              </a:rPr>
              <a:t>1</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0</a:t>
            </a:r>
            <a:r>
              <a:rPr b="0" lang="en-US" sz="1600" spc="-1" strike="noStrike">
                <a:solidFill>
                  <a:srgbClr val="a9b7c6"/>
                </a:solidFill>
                <a:latin typeface="Consolas"/>
              </a:rPr>
              <a:t>])</a:t>
            </a:r>
            <a:br/>
            <a:r>
              <a:rPr b="0" lang="en-US" sz="1600" spc="-1" strike="noStrike">
                <a:solidFill>
                  <a:srgbClr val="a9b7c6"/>
                </a:solidFill>
                <a:latin typeface="Consolas"/>
              </a:rPr>
              <a:t>        </a:t>
            </a:r>
            <a:r>
              <a:rPr b="0" lang="en-US" sz="1600" spc="-1" strike="noStrike">
                <a:solidFill>
                  <a:srgbClr val="cc7832"/>
                </a:solidFill>
                <a:latin typeface="Consolas"/>
              </a:rPr>
              <a:t>elif </a:t>
            </a:r>
            <a:r>
              <a:rPr b="0" lang="en-US" sz="1600" spc="-1" strike="noStrike">
                <a:solidFill>
                  <a:srgbClr val="8888c6"/>
                </a:solidFill>
                <a:latin typeface="Consolas"/>
              </a:rPr>
              <a:t>len</a:t>
            </a:r>
            <a:r>
              <a:rPr b="0" lang="en-US" sz="1600" spc="-1" strike="noStrike">
                <a:solidFill>
                  <a:srgbClr val="a9b7c6"/>
                </a:solidFill>
                <a:latin typeface="Consolas"/>
              </a:rPr>
              <a:t>(_) == </a:t>
            </a:r>
            <a:r>
              <a:rPr b="0" lang="en-US" sz="1600" spc="-1" strike="noStrike">
                <a:solidFill>
                  <a:srgbClr val="6897bb"/>
                </a:solidFill>
                <a:latin typeface="Consolas"/>
              </a:rPr>
              <a:t>3</a:t>
            </a:r>
            <a:r>
              <a:rPr b="0" lang="en-US" sz="1600" spc="-1" strike="noStrike">
                <a:solidFill>
                  <a:srgbClr val="a9b7c6"/>
                </a:solidFill>
                <a:latin typeface="Consolas"/>
              </a:rPr>
              <a:t>:</a:t>
            </a:r>
            <a:br/>
            <a:r>
              <a:rPr b="0" lang="en-US" sz="1600" spc="-1" strike="noStrike">
                <a:solidFill>
                  <a:srgbClr val="a9b7c6"/>
                </a:solidFill>
                <a:latin typeface="Consolas"/>
              </a:rPr>
              <a:t>            </a:t>
            </a:r>
            <a:r>
              <a:rPr b="0" lang="en-US" sz="1600" spc="-1" strike="noStrike">
                <a:solidFill>
                  <a:srgbClr val="94558d"/>
                </a:solidFill>
                <a:latin typeface="Consolas"/>
              </a:rPr>
              <a:t>self</a:t>
            </a:r>
            <a:r>
              <a:rPr b="0" lang="en-US" sz="1600" spc="-1" strike="noStrike">
                <a:solidFill>
                  <a:srgbClr val="a9b7c6"/>
                </a:solidFill>
                <a:latin typeface="Consolas"/>
              </a:rPr>
              <a:t>.o.add(_[</a:t>
            </a:r>
            <a:r>
              <a:rPr b="0" lang="en-US" sz="1600" spc="-1" strike="noStrike">
                <a:solidFill>
                  <a:srgbClr val="6897bb"/>
                </a:solidFill>
                <a:latin typeface="Consolas"/>
              </a:rPr>
              <a:t>1</a:t>
            </a:r>
            <a:r>
              <a:rPr b="0" lang="en-US" sz="1600" spc="-1" strike="noStrike">
                <a:solidFill>
                  <a:srgbClr val="a9b7c6"/>
                </a:solidFill>
                <a:latin typeface="Consolas"/>
              </a:rPr>
              <a:t>])</a:t>
            </a:r>
            <a:br/>
            <a:r>
              <a:rPr b="0" lang="en-US" sz="1600" spc="-1" strike="noStrike">
                <a:solidFill>
                  <a:srgbClr val="a9b7c6"/>
                </a:solidFill>
                <a:latin typeface="Consolas"/>
              </a:rPr>
              <a:t>            pridaj(_[</a:t>
            </a:r>
            <a:r>
              <a:rPr b="0" lang="en-US" sz="1600" spc="-1" strike="noStrike">
                <a:solidFill>
                  <a:srgbClr val="6897bb"/>
                </a:solidFill>
                <a:latin typeface="Consolas"/>
              </a:rPr>
              <a:t>0</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2</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1</a:t>
            </a:r>
            <a:r>
              <a:rPr b="0" lang="en-US" sz="1600" spc="-1" strike="noStrike">
                <a:solidFill>
                  <a:srgbClr val="a9b7c6"/>
                </a:solidFill>
                <a:latin typeface="Consolas"/>
              </a:rPr>
              <a:t>])</a:t>
            </a:r>
            <a:br/>
            <a:r>
              <a:rPr b="0" lang="en-US" sz="1600" spc="-1" strike="noStrike">
                <a:solidFill>
                  <a:srgbClr val="a9b7c6"/>
                </a:solidFill>
                <a:latin typeface="Consolas"/>
              </a:rPr>
              <a:t>            pridaj(_[</a:t>
            </a:r>
            <a:r>
              <a:rPr b="0" lang="en-US" sz="1600" spc="-1" strike="noStrike">
                <a:solidFill>
                  <a:srgbClr val="6897bb"/>
                </a:solidFill>
                <a:latin typeface="Consolas"/>
              </a:rPr>
              <a:t>2</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0</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1</a:t>
            </a:r>
            <a:r>
              <a:rPr b="0" lang="en-US" sz="1600" spc="-1" strike="noStrike">
                <a:solidFill>
                  <a:srgbClr val="a9b7c6"/>
                </a:solidFill>
                <a:latin typeface="Consolas"/>
              </a:rPr>
              <a:t>])</a:t>
            </a:r>
            <a:endParaRPr b="0" lang="en-US" sz="1600" spc="-1" strike="noStrike">
              <a:latin typeface="Consolas"/>
            </a:endParaRPr>
          </a:p>
          <a:p>
            <a:pPr>
              <a:lnSpc>
                <a:spcPct val="100000"/>
              </a:lnSpc>
            </a:pPr>
            <a:endParaRPr b="0" lang="en-US" sz="1600" spc="-1" strike="noStrike">
              <a:latin typeface="Consolas"/>
            </a:endParaRPr>
          </a:p>
        </p:txBody>
      </p:sp>
      <p:sp>
        <p:nvSpPr>
          <p:cNvPr id="87" name="CustomShape 3"/>
          <p:cNvSpPr/>
          <p:nvPr/>
        </p:nvSpPr>
        <p:spPr>
          <a:xfrm>
            <a:off x="5855400" y="0"/>
            <a:ext cx="6397560" cy="7025400"/>
          </a:xfrm>
          <a:prstGeom prst="rect">
            <a:avLst/>
          </a:prstGeom>
          <a:noFill/>
          <a:ln>
            <a:noFill/>
          </a:ln>
        </p:spPr>
        <p:style>
          <a:lnRef idx="0"/>
          <a:fillRef idx="0"/>
          <a:effectRef idx="0"/>
          <a:fontRef idx="minor"/>
        </p:style>
        <p:txBody>
          <a:bodyPr lIns="90000" rIns="90000" tIns="45000" bIns="45000"/>
          <a:p>
            <a:r>
              <a:rPr b="0" lang="en-US" sz="1200" spc="-1" strike="noStrike">
                <a:solidFill>
                  <a:srgbClr val="cc7832"/>
                </a:solidFill>
                <a:latin typeface="Consolas"/>
                <a:ea typeface="DejaVu Sans Mono"/>
              </a:rPr>
              <a:t>def </a:t>
            </a:r>
            <a:r>
              <a:rPr b="0" lang="en-US" sz="1200" spc="-1" strike="noStrike">
                <a:solidFill>
                  <a:srgbClr val="b200b2"/>
                </a:solidFill>
                <a:latin typeface="Consolas"/>
                <a:ea typeface="DejaVu Sans Mono"/>
              </a:rPr>
              <a:t>__init__</a:t>
            </a:r>
            <a:r>
              <a:rPr b="0" lang="en-US" sz="1200" spc="-1" strike="noStrike">
                <a:solidFill>
                  <a:srgbClr val="a9b7c6"/>
                </a:solidFill>
                <a:latin typeface="Consolas"/>
                <a:ea typeface="DejaVu Sans Mono"/>
              </a:rPr>
              <a:t>(</a:t>
            </a:r>
            <a:r>
              <a:rPr b="0" lang="en-US" sz="1200" spc="-1" strike="noStrike">
                <a:solidFill>
                  <a:srgbClr val="94558d"/>
                </a:solidFill>
                <a:latin typeface="Consolas"/>
                <a:ea typeface="DejaVu Sans Mono"/>
              </a:rPr>
              <a:t>self</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file_name: </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-&gt; </a:t>
            </a:r>
            <a:r>
              <a:rPr b="0" lang="en-US" sz="1200" spc="-1" strike="noStrike">
                <a:solidFill>
                  <a:srgbClr val="cc7832"/>
                </a:solidFill>
                <a:latin typeface="Consolas"/>
                <a:ea typeface="DejaVu Sans Mono"/>
              </a:rPr>
              <a:t>None</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.garden: Dict[</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Dict[</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 {}</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.file_name: </a:t>
            </a:r>
            <a:r>
              <a:rPr b="0" lang="en-US" sz="1200" spc="-1" strike="noStrike">
                <a:solidFill>
                  <a:srgbClr val="8888c6"/>
                </a:solidFill>
                <a:latin typeface="Consolas"/>
                <a:ea typeface="DejaVu Sans Mono"/>
              </a:rPr>
              <a:t>str </a:t>
            </a:r>
            <a:r>
              <a:rPr b="0" lang="en-US" sz="1200" spc="-1" strike="noStrike">
                <a:solidFill>
                  <a:srgbClr val="a9b7c6"/>
                </a:solidFill>
                <a:latin typeface="Consolas"/>
                <a:ea typeface="DejaVu Sans Mono"/>
              </a:rPr>
              <a:t>= file_name</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.fruits: Set[</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 </a:t>
            </a:r>
            <a:r>
              <a:rPr b="0" lang="en-US" sz="1200" spc="-1" strike="noStrike">
                <a:solidFill>
                  <a:srgbClr val="8888c6"/>
                </a:solidFill>
                <a:latin typeface="Consolas"/>
                <a:ea typeface="DejaVu Sans Mono"/>
              </a:rPr>
              <a:t>set</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.solution: List[</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 []</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._create_graph(</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._read_file())</a:t>
            </a:r>
            <a:br/>
            <a:br/>
            <a:r>
              <a:rPr b="0" lang="en-US" sz="1200" spc="-1" strike="noStrike">
                <a:solidFill>
                  <a:srgbClr val="cc7832"/>
                </a:solidFill>
                <a:latin typeface="Consolas"/>
                <a:ea typeface="DejaVu Sans Mono"/>
              </a:rPr>
              <a:t>def </a:t>
            </a:r>
            <a:r>
              <a:rPr b="0" lang="en-US" sz="1200" spc="-1" strike="noStrike">
                <a:solidFill>
                  <a:srgbClr val="ffc66d"/>
                </a:solidFill>
                <a:latin typeface="Consolas"/>
                <a:ea typeface="DejaVu Sans Mono"/>
              </a:rPr>
              <a:t>_read_file</a:t>
            </a:r>
            <a:r>
              <a:rPr b="0" lang="en-US" sz="1200" spc="-1" strike="noStrike">
                <a:solidFill>
                  <a:srgbClr val="a9b7c6"/>
                </a:solidFill>
                <a:latin typeface="Consolas"/>
                <a:ea typeface="DejaVu Sans Mono"/>
              </a:rPr>
              <a:t>(</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 -&gt; List[List[</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with </a:t>
            </a:r>
            <a:r>
              <a:rPr b="0" lang="en-US" sz="1200" spc="-1" strike="noStrike">
                <a:solidFill>
                  <a:srgbClr val="8888c6"/>
                </a:solidFill>
                <a:latin typeface="Consolas"/>
                <a:ea typeface="DejaVu Sans Mono"/>
              </a:rPr>
              <a:t>open</a:t>
            </a:r>
            <a:r>
              <a:rPr b="0" lang="en-US" sz="1200" spc="-1" strike="noStrike">
                <a:solidFill>
                  <a:srgbClr val="a9b7c6"/>
                </a:solidFill>
                <a:latin typeface="Consolas"/>
                <a:ea typeface="DejaVu Sans Mono"/>
              </a:rPr>
              <a:t>(</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.file_name</a:t>
            </a:r>
            <a:r>
              <a:rPr b="0" lang="en-US" sz="1200" spc="-1" strike="noStrike">
                <a:solidFill>
                  <a:srgbClr val="cc7832"/>
                </a:solidFill>
                <a:latin typeface="Consolas"/>
                <a:ea typeface="DejaVu Sans Mono"/>
              </a:rPr>
              <a:t>, </a:t>
            </a:r>
            <a:r>
              <a:rPr b="0" lang="en-US" sz="1200" spc="-1" strike="noStrike">
                <a:solidFill>
                  <a:srgbClr val="6a8759"/>
                </a:solidFill>
                <a:latin typeface="Consolas"/>
                <a:ea typeface="DejaVu Sans Mono"/>
              </a:rPr>
              <a:t>'r'</a:t>
            </a: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as </a:t>
            </a:r>
            <a:r>
              <a:rPr b="0" lang="en-US" sz="1200" spc="-1" strike="noStrike">
                <a:solidFill>
                  <a:srgbClr val="a9b7c6"/>
                </a:solidFill>
                <a:latin typeface="Consolas"/>
                <a:ea typeface="DejaVu Sans Mono"/>
              </a:rPr>
              <a:t>file:</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return </a:t>
            </a:r>
            <a:r>
              <a:rPr b="0" lang="en-US" sz="1200" spc="-1" strike="noStrike">
                <a:solidFill>
                  <a:srgbClr val="a9b7c6"/>
                </a:solidFill>
                <a:latin typeface="Consolas"/>
                <a:ea typeface="DejaVu Sans Mono"/>
              </a:rPr>
              <a:t>[row.split() </a:t>
            </a:r>
            <a:r>
              <a:rPr b="0" lang="en-US" sz="1200" spc="-1" strike="noStrike">
                <a:solidFill>
                  <a:srgbClr val="cc7832"/>
                </a:solidFill>
                <a:latin typeface="Consolas"/>
                <a:ea typeface="DejaVu Sans Mono"/>
              </a:rPr>
              <a:t>for </a:t>
            </a:r>
            <a:r>
              <a:rPr b="0" lang="en-US" sz="1200" spc="-1" strike="noStrike">
                <a:solidFill>
                  <a:srgbClr val="a9b7c6"/>
                </a:solidFill>
                <a:latin typeface="Consolas"/>
                <a:ea typeface="DejaVu Sans Mono"/>
              </a:rPr>
              <a:t>row </a:t>
            </a:r>
            <a:r>
              <a:rPr b="0" lang="en-US" sz="1200" spc="-1" strike="noStrike">
                <a:solidFill>
                  <a:srgbClr val="cc7832"/>
                </a:solidFill>
                <a:latin typeface="Consolas"/>
                <a:ea typeface="DejaVu Sans Mono"/>
              </a:rPr>
              <a:t>in </a:t>
            </a:r>
            <a:r>
              <a:rPr b="0" lang="en-US" sz="1200" spc="-1" strike="noStrike">
                <a:solidFill>
                  <a:srgbClr val="a9b7c6"/>
                </a:solidFill>
                <a:latin typeface="Consolas"/>
                <a:ea typeface="DejaVu Sans Mono"/>
              </a:rPr>
              <a:t>file.read().splitlines()]</a:t>
            </a:r>
            <a:br/>
            <a:br/>
            <a:r>
              <a:rPr b="0" lang="en-US" sz="1200" spc="-1" strike="noStrike">
                <a:solidFill>
                  <a:srgbClr val="cc7832"/>
                </a:solidFill>
                <a:latin typeface="Consolas"/>
                <a:ea typeface="DejaVu Sans Mono"/>
              </a:rPr>
              <a:t>def </a:t>
            </a:r>
            <a:r>
              <a:rPr b="0" lang="en-US" sz="1200" spc="-1" strike="noStrike">
                <a:solidFill>
                  <a:srgbClr val="ffc66d"/>
                </a:solidFill>
                <a:latin typeface="Consolas"/>
                <a:ea typeface="DejaVu Sans Mono"/>
              </a:rPr>
              <a:t>_add_edge</a:t>
            </a:r>
            <a:r>
              <a:rPr b="0" lang="en-US" sz="1200" spc="-1" strike="noStrike">
                <a:solidFill>
                  <a:srgbClr val="a9b7c6"/>
                </a:solidFill>
                <a:latin typeface="Consolas"/>
                <a:ea typeface="DejaVu Sans Mono"/>
              </a:rPr>
              <a:t>(</a:t>
            </a:r>
            <a:r>
              <a:rPr b="0" lang="en-US" sz="1200" spc="-1" strike="noStrike">
                <a:solidFill>
                  <a:srgbClr val="94558d"/>
                </a:solidFill>
                <a:latin typeface="Consolas"/>
                <a:ea typeface="DejaVu Sans Mono"/>
              </a:rPr>
              <a:t>self</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vertex1: </a:t>
            </a:r>
            <a:r>
              <a:rPr b="0" lang="en-US" sz="1200" spc="-1" strike="noStrike">
                <a:solidFill>
                  <a:srgbClr val="8888c6"/>
                </a:solidFill>
                <a:latin typeface="Consolas"/>
                <a:ea typeface="DejaVu Sans Mono"/>
              </a:rPr>
              <a:t>str</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vertex2: </a:t>
            </a:r>
            <a:r>
              <a:rPr b="0" lang="en-US" sz="1200" spc="-1" strike="noStrike">
                <a:solidFill>
                  <a:srgbClr val="8888c6"/>
                </a:solidFill>
                <a:latin typeface="Consolas"/>
                <a:ea typeface="DejaVu Sans Mono"/>
              </a:rPr>
              <a:t>str</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fruit: </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-&gt; </a:t>
            </a:r>
            <a:r>
              <a:rPr b="0" lang="en-US" sz="1200" spc="-1" strike="noStrike">
                <a:solidFill>
                  <a:srgbClr val="cc7832"/>
                </a:solidFill>
                <a:latin typeface="Consolas"/>
                <a:ea typeface="DejaVu Sans Mono"/>
              </a:rPr>
              <a:t>None</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if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._vertex_exists(vertex1):</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.garden[vertex1][vertex2] = fruit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else</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.garden[vertex1] = {vertex2: fruit}</a:t>
            </a:r>
            <a:br/>
            <a:br/>
            <a:r>
              <a:rPr b="0" lang="en-US" sz="1200" spc="-1" strike="noStrike">
                <a:solidFill>
                  <a:srgbClr val="cc7832"/>
                </a:solidFill>
                <a:latin typeface="Consolas"/>
                <a:ea typeface="DejaVu Sans Mono"/>
              </a:rPr>
              <a:t>def </a:t>
            </a:r>
            <a:r>
              <a:rPr b="0" lang="en-US" sz="1200" spc="-1" strike="noStrike">
                <a:solidFill>
                  <a:srgbClr val="ffc66d"/>
                </a:solidFill>
                <a:latin typeface="Consolas"/>
                <a:ea typeface="DejaVu Sans Mono"/>
              </a:rPr>
              <a:t>_vertex_exists</a:t>
            </a:r>
            <a:r>
              <a:rPr b="0" lang="en-US" sz="1200" spc="-1" strike="noStrike">
                <a:solidFill>
                  <a:srgbClr val="a9b7c6"/>
                </a:solidFill>
                <a:latin typeface="Consolas"/>
                <a:ea typeface="DejaVu Sans Mono"/>
              </a:rPr>
              <a:t>(</a:t>
            </a:r>
            <a:r>
              <a:rPr b="0" lang="en-US" sz="1200" spc="-1" strike="noStrike">
                <a:solidFill>
                  <a:srgbClr val="94558d"/>
                </a:solidFill>
                <a:latin typeface="Consolas"/>
                <a:ea typeface="DejaVu Sans Mono"/>
              </a:rPr>
              <a:t>self</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vertex: </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-&gt; </a:t>
            </a:r>
            <a:r>
              <a:rPr b="0" lang="en-US" sz="1200" spc="-1" strike="noStrike">
                <a:solidFill>
                  <a:srgbClr val="8888c6"/>
                </a:solidFill>
                <a:latin typeface="Consolas"/>
                <a:ea typeface="DejaVu Sans Mono"/>
              </a:rPr>
              <a:t>bool</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return </a:t>
            </a:r>
            <a:r>
              <a:rPr b="0" lang="en-US" sz="1200" spc="-1" strike="noStrike">
                <a:solidFill>
                  <a:srgbClr val="a9b7c6"/>
                </a:solidFill>
                <a:latin typeface="Consolas"/>
                <a:ea typeface="DejaVu Sans Mono"/>
              </a:rPr>
              <a:t>vertex </a:t>
            </a:r>
            <a:r>
              <a:rPr b="0" lang="en-US" sz="1200" spc="-1" strike="noStrike">
                <a:solidFill>
                  <a:srgbClr val="cc7832"/>
                </a:solidFill>
                <a:latin typeface="Consolas"/>
                <a:ea typeface="DejaVu Sans Mono"/>
              </a:rPr>
              <a:t>in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.garden</a:t>
            </a:r>
            <a:br/>
            <a:br/>
            <a:r>
              <a:rPr b="0" lang="en-US" sz="1200" spc="-1" strike="noStrike">
                <a:solidFill>
                  <a:srgbClr val="cc7832"/>
                </a:solidFill>
                <a:latin typeface="Consolas"/>
                <a:ea typeface="DejaVu Sans Mono"/>
              </a:rPr>
              <a:t>def </a:t>
            </a:r>
            <a:r>
              <a:rPr b="0" lang="en-US" sz="1200" spc="-1" strike="noStrike">
                <a:solidFill>
                  <a:srgbClr val="ffc66d"/>
                </a:solidFill>
                <a:latin typeface="Consolas"/>
                <a:ea typeface="DejaVu Sans Mono"/>
              </a:rPr>
              <a:t>_create_graph</a:t>
            </a:r>
            <a:r>
              <a:rPr b="0" lang="en-US" sz="1200" spc="-1" strike="noStrike">
                <a:solidFill>
                  <a:srgbClr val="a9b7c6"/>
                </a:solidFill>
                <a:latin typeface="Consolas"/>
                <a:ea typeface="DejaVu Sans Mono"/>
              </a:rPr>
              <a:t>(</a:t>
            </a:r>
            <a:r>
              <a:rPr b="0" lang="en-US" sz="1200" spc="-1" strike="noStrike">
                <a:solidFill>
                  <a:srgbClr val="94558d"/>
                </a:solidFill>
                <a:latin typeface="Consolas"/>
                <a:ea typeface="DejaVu Sans Mono"/>
              </a:rPr>
              <a:t>self</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rows: List[List[</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-&gt; </a:t>
            </a:r>
            <a:r>
              <a:rPr b="0" lang="en-US" sz="1200" spc="-1" strike="noStrike">
                <a:solidFill>
                  <a:srgbClr val="cc7832"/>
                </a:solidFill>
                <a:latin typeface="Consolas"/>
                <a:ea typeface="DejaVu Sans Mono"/>
              </a:rPr>
              <a:t>None</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for </a:t>
            </a:r>
            <a:r>
              <a:rPr b="0" lang="en-US" sz="1200" spc="-1" strike="noStrike">
                <a:solidFill>
                  <a:srgbClr val="a9b7c6"/>
                </a:solidFill>
                <a:latin typeface="Consolas"/>
                <a:ea typeface="DejaVu Sans Mono"/>
              </a:rPr>
              <a:t>row </a:t>
            </a:r>
            <a:r>
              <a:rPr b="0" lang="en-US" sz="1200" spc="-1" strike="noStrike">
                <a:solidFill>
                  <a:srgbClr val="cc7832"/>
                </a:solidFill>
                <a:latin typeface="Consolas"/>
                <a:ea typeface="DejaVu Sans Mono"/>
              </a:rPr>
              <a:t>in </a:t>
            </a:r>
            <a:r>
              <a:rPr b="0" lang="en-US" sz="1200" spc="-1" strike="noStrike">
                <a:solidFill>
                  <a:srgbClr val="a9b7c6"/>
                </a:solidFill>
                <a:latin typeface="Consolas"/>
                <a:ea typeface="DejaVu Sans Mono"/>
              </a:rPr>
              <a:t>rows:</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if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._row_contains_fruit(row):</a:t>
            </a:r>
            <a:br/>
            <a:r>
              <a:rPr b="0" lang="en-US" sz="1200" spc="-1" strike="noStrike">
                <a:solidFill>
                  <a:srgbClr val="a9b7c6"/>
                </a:solidFill>
                <a:latin typeface="Consolas"/>
                <a:ea typeface="DejaVu Sans Mono"/>
              </a:rPr>
              <a:t>            vertex1</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fruit</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vertex2 = row[</a:t>
            </a:r>
            <a:r>
              <a:rPr b="0" lang="en-US" sz="1200" spc="-1" strike="noStrike">
                <a:solidFill>
                  <a:srgbClr val="6897bb"/>
                </a:solidFill>
                <a:latin typeface="Consolas"/>
                <a:ea typeface="DejaVu Sans Mono"/>
              </a:rPr>
              <a:t>0</a:t>
            </a:r>
            <a:r>
              <a:rPr b="0" lang="en-US" sz="1200" spc="-1" strike="noStrike">
                <a:solidFill>
                  <a:srgbClr val="a9b7c6"/>
                </a:solidFill>
                <a:latin typeface="Consolas"/>
                <a:ea typeface="DejaVu Sans Mono"/>
              </a:rPr>
              <a:t>]</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row[</a:t>
            </a:r>
            <a:r>
              <a:rPr b="0" lang="en-US" sz="1200" spc="-1" strike="noStrike">
                <a:solidFill>
                  <a:srgbClr val="6897bb"/>
                </a:solidFill>
                <a:latin typeface="Consolas"/>
                <a:ea typeface="DejaVu Sans Mono"/>
              </a:rPr>
              <a:t>1</a:t>
            </a:r>
            <a:r>
              <a:rPr b="0" lang="en-US" sz="1200" spc="-1" strike="noStrike">
                <a:solidFill>
                  <a:srgbClr val="a9b7c6"/>
                </a:solidFill>
                <a:latin typeface="Consolas"/>
                <a:ea typeface="DejaVu Sans Mono"/>
              </a:rPr>
              <a:t>]</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row[</a:t>
            </a:r>
            <a:r>
              <a:rPr b="0" lang="en-US" sz="1200" spc="-1" strike="noStrike">
                <a:solidFill>
                  <a:srgbClr val="6897bb"/>
                </a:solidFill>
                <a:latin typeface="Consolas"/>
                <a:ea typeface="DejaVu Sans Mono"/>
              </a:rPr>
              <a:t>2</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.fruits.add(fruit)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else</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vertex1</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fruit</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vertex2 = row[</a:t>
            </a:r>
            <a:r>
              <a:rPr b="0" lang="en-US" sz="1200" spc="-1" strike="noStrike">
                <a:solidFill>
                  <a:srgbClr val="6897bb"/>
                </a:solidFill>
                <a:latin typeface="Consolas"/>
                <a:ea typeface="DejaVu Sans Mono"/>
              </a:rPr>
              <a:t>0</a:t>
            </a:r>
            <a:r>
              <a:rPr b="0" lang="en-US" sz="1200" spc="-1" strike="noStrike">
                <a:solidFill>
                  <a:srgbClr val="a9b7c6"/>
                </a:solidFill>
                <a:latin typeface="Consolas"/>
                <a:ea typeface="DejaVu Sans Mono"/>
              </a:rPr>
              <a:t>]</a:t>
            </a:r>
            <a:r>
              <a:rPr b="0" lang="en-US" sz="1200" spc="-1" strike="noStrike">
                <a:solidFill>
                  <a:srgbClr val="cc7832"/>
                </a:solidFill>
                <a:latin typeface="Consolas"/>
                <a:ea typeface="DejaVu Sans Mono"/>
              </a:rPr>
              <a:t>, </a:t>
            </a:r>
            <a:r>
              <a:rPr b="0" lang="en-US" sz="1200" spc="-1" strike="noStrike">
                <a:solidFill>
                  <a:srgbClr val="6a8759"/>
                </a:solidFill>
                <a:latin typeface="Consolas"/>
                <a:ea typeface="DejaVu Sans Mono"/>
              </a:rPr>
              <a:t>''</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row[</a:t>
            </a:r>
            <a:r>
              <a:rPr b="0" lang="en-US" sz="1200" spc="-1" strike="noStrike">
                <a:solidFill>
                  <a:srgbClr val="6897bb"/>
                </a:solidFill>
                <a:latin typeface="Consolas"/>
                <a:ea typeface="DejaVu Sans Mono"/>
              </a:rPr>
              <a:t>1</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._add_edge(vertex1</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vertex2</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fruit)</a:t>
            </a:r>
            <a:br/>
            <a:r>
              <a:rPr b="0" lang="en-US" sz="1200" spc="-1" strike="noStrike">
                <a:solidFill>
                  <a:srgbClr val="a9b7c6"/>
                </a:solidFill>
                <a:latin typeface="Consolas"/>
                <a:ea typeface="DejaVu Sans Mono"/>
              </a:rPr>
              <a:t>        </a:t>
            </a:r>
            <a:r>
              <a:rPr b="0" lang="en-US" sz="1200" spc="-1" strike="noStrike">
                <a:solidFill>
                  <a:srgbClr val="94558d"/>
                </a:solidFill>
                <a:latin typeface="Consolas"/>
                <a:ea typeface="DejaVu Sans Mono"/>
              </a:rPr>
              <a:t>self</a:t>
            </a:r>
            <a:r>
              <a:rPr b="0" lang="en-US" sz="1200" spc="-1" strike="noStrike">
                <a:solidFill>
                  <a:srgbClr val="a9b7c6"/>
                </a:solidFill>
                <a:latin typeface="Consolas"/>
                <a:ea typeface="DejaVu Sans Mono"/>
              </a:rPr>
              <a:t>._add_edge(vertex2</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vertex1</a:t>
            </a:r>
            <a:r>
              <a:rPr b="0" lang="en-US" sz="1200" spc="-1" strike="noStrike">
                <a:solidFill>
                  <a:srgbClr val="cc7832"/>
                </a:solidFill>
                <a:latin typeface="Consolas"/>
                <a:ea typeface="DejaVu Sans Mono"/>
              </a:rPr>
              <a:t>, </a:t>
            </a:r>
            <a:r>
              <a:rPr b="0" lang="en-US" sz="1200" spc="-1" strike="noStrike">
                <a:solidFill>
                  <a:srgbClr val="a9b7c6"/>
                </a:solidFill>
                <a:latin typeface="Consolas"/>
                <a:ea typeface="DejaVu Sans Mono"/>
              </a:rPr>
              <a:t>fruit)</a:t>
            </a:r>
            <a:br/>
            <a:br/>
            <a:r>
              <a:rPr b="0" lang="en-US" sz="1200" spc="-1" strike="noStrike">
                <a:solidFill>
                  <a:srgbClr val="bbb529"/>
                </a:solidFill>
                <a:latin typeface="Consolas"/>
                <a:ea typeface="DejaVu Sans Mono"/>
              </a:rPr>
              <a:t>@staticmethod</a:t>
            </a:r>
            <a:br/>
            <a:r>
              <a:rPr b="0" lang="en-US" sz="1200" spc="-1" strike="noStrike">
                <a:solidFill>
                  <a:srgbClr val="cc7832"/>
                </a:solidFill>
                <a:latin typeface="Consolas"/>
                <a:ea typeface="DejaVu Sans Mono"/>
              </a:rPr>
              <a:t>def </a:t>
            </a:r>
            <a:r>
              <a:rPr b="0" lang="en-US" sz="1200" spc="-1" strike="noStrike">
                <a:solidFill>
                  <a:srgbClr val="ffc66d"/>
                </a:solidFill>
                <a:latin typeface="Consolas"/>
                <a:ea typeface="DejaVu Sans Mono"/>
              </a:rPr>
              <a:t>_row_contains_fruit</a:t>
            </a:r>
            <a:r>
              <a:rPr b="0" lang="en-US" sz="1200" spc="-1" strike="noStrike">
                <a:solidFill>
                  <a:srgbClr val="a9b7c6"/>
                </a:solidFill>
                <a:latin typeface="Consolas"/>
                <a:ea typeface="DejaVu Sans Mono"/>
              </a:rPr>
              <a:t>(row: List[</a:t>
            </a:r>
            <a:r>
              <a:rPr b="0" lang="en-US" sz="1200" spc="-1" strike="noStrike">
                <a:solidFill>
                  <a:srgbClr val="8888c6"/>
                </a:solidFill>
                <a:latin typeface="Consolas"/>
                <a:ea typeface="DejaVu Sans Mono"/>
              </a:rPr>
              <a:t>str</a:t>
            </a:r>
            <a:r>
              <a:rPr b="0" lang="en-US" sz="1200" spc="-1" strike="noStrike">
                <a:solidFill>
                  <a:srgbClr val="a9b7c6"/>
                </a:solidFill>
                <a:latin typeface="Consolas"/>
                <a:ea typeface="DejaVu Sans Mono"/>
              </a:rPr>
              <a:t>]) -&gt; </a:t>
            </a:r>
            <a:r>
              <a:rPr b="0" lang="en-US" sz="1200" spc="-1" strike="noStrike">
                <a:solidFill>
                  <a:srgbClr val="8888c6"/>
                </a:solidFill>
                <a:latin typeface="Consolas"/>
                <a:ea typeface="DejaVu Sans Mono"/>
              </a:rPr>
              <a:t>bool</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if </a:t>
            </a:r>
            <a:r>
              <a:rPr b="0" lang="en-US" sz="1200" spc="-1" strike="noStrike">
                <a:solidFill>
                  <a:srgbClr val="8888c6"/>
                </a:solidFill>
                <a:latin typeface="Consolas"/>
                <a:ea typeface="DejaVu Sans Mono"/>
              </a:rPr>
              <a:t>len</a:t>
            </a:r>
            <a:r>
              <a:rPr b="0" lang="en-US" sz="1200" spc="-1" strike="noStrike">
                <a:solidFill>
                  <a:srgbClr val="a9b7c6"/>
                </a:solidFill>
                <a:latin typeface="Consolas"/>
                <a:ea typeface="DejaVu Sans Mono"/>
              </a:rPr>
              <a:t>(row) == </a:t>
            </a:r>
            <a:r>
              <a:rPr b="0" lang="en-US" sz="1200" spc="-1" strike="noStrike">
                <a:solidFill>
                  <a:srgbClr val="6897bb"/>
                </a:solidFill>
                <a:latin typeface="Consolas"/>
                <a:ea typeface="DejaVu Sans Mono"/>
              </a:rPr>
              <a:t>3</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return True</a:t>
            </a:r>
            <a:br/>
            <a:r>
              <a:rPr b="0" lang="en-US" sz="1200" spc="-1" strike="noStrike">
                <a:solidFill>
                  <a:srgbClr val="cc7832"/>
                </a:solidFill>
                <a:latin typeface="Consolas"/>
                <a:ea typeface="DejaVu Sans Mono"/>
              </a:rPr>
              <a:t>    elif </a:t>
            </a:r>
            <a:r>
              <a:rPr b="0" lang="en-US" sz="1200" spc="-1" strike="noStrike">
                <a:solidFill>
                  <a:srgbClr val="8888c6"/>
                </a:solidFill>
                <a:latin typeface="Consolas"/>
                <a:ea typeface="DejaVu Sans Mono"/>
              </a:rPr>
              <a:t>len</a:t>
            </a:r>
            <a:r>
              <a:rPr b="0" lang="en-US" sz="1200" spc="-1" strike="noStrike">
                <a:solidFill>
                  <a:srgbClr val="a9b7c6"/>
                </a:solidFill>
                <a:latin typeface="Consolas"/>
                <a:ea typeface="DejaVu Sans Mono"/>
              </a:rPr>
              <a:t>(row) == </a:t>
            </a:r>
            <a:r>
              <a:rPr b="0" lang="en-US" sz="1200" spc="-1" strike="noStrike">
                <a:solidFill>
                  <a:srgbClr val="6897bb"/>
                </a:solidFill>
                <a:latin typeface="Consolas"/>
                <a:ea typeface="DejaVu Sans Mono"/>
              </a:rPr>
              <a:t>2</a:t>
            </a:r>
            <a:r>
              <a:rPr b="0" lang="en-US" sz="1200" spc="-1" strike="noStrike">
                <a:solidFill>
                  <a:srgbClr val="a9b7c6"/>
                </a:solidFill>
                <a:latin typeface="Consolas"/>
                <a:ea typeface="DejaVu Sans Mono"/>
              </a:rPr>
              <a:t>:</a:t>
            </a:r>
            <a:br/>
            <a:r>
              <a:rPr b="0" lang="en-US" sz="1200" spc="-1" strike="noStrike">
                <a:solidFill>
                  <a:srgbClr val="a9b7c6"/>
                </a:solidFill>
                <a:latin typeface="Consolas"/>
                <a:ea typeface="DejaVu Sans Mono"/>
              </a:rPr>
              <a:t>        </a:t>
            </a:r>
            <a:r>
              <a:rPr b="0" lang="en-US" sz="1200" spc="-1" strike="noStrike">
                <a:solidFill>
                  <a:srgbClr val="cc7832"/>
                </a:solidFill>
                <a:latin typeface="Consolas"/>
                <a:ea typeface="DejaVu Sans Mono"/>
              </a:rPr>
              <a:t>return False</a:t>
            </a:r>
            <a:br/>
            <a:r>
              <a:rPr b="0" lang="en-US" sz="1200" spc="-1" strike="noStrike">
                <a:solidFill>
                  <a:srgbClr val="cc7832"/>
                </a:solidFill>
                <a:latin typeface="Consolas"/>
                <a:ea typeface="DejaVu Sans Mono"/>
              </a:rPr>
              <a:t>    raise </a:t>
            </a:r>
            <a:r>
              <a:rPr b="0" lang="en-US" sz="1200" spc="-1" strike="noStrike">
                <a:solidFill>
                  <a:srgbClr val="8888c6"/>
                </a:solidFill>
                <a:latin typeface="Consolas"/>
                <a:ea typeface="DejaVu Sans Mono"/>
              </a:rPr>
              <a:t>RuntimeError</a:t>
            </a:r>
            <a:r>
              <a:rPr b="0" lang="en-US" sz="1200" spc="-1" strike="noStrike">
                <a:solidFill>
                  <a:srgbClr val="a9b7c6"/>
                </a:solidFill>
                <a:latin typeface="Consolas"/>
                <a:ea typeface="DejaVu Sans Mono"/>
              </a:rPr>
              <a:t>(</a:t>
            </a:r>
            <a:r>
              <a:rPr b="0" lang="en-US" sz="1200" spc="-1" strike="noStrike">
                <a:solidFill>
                  <a:srgbClr val="6a8759"/>
                </a:solidFill>
                <a:latin typeface="Consolas"/>
                <a:ea typeface="DejaVu Sans Mono"/>
              </a:rPr>
              <a:t>"Row has incorrect number of items"</a:t>
            </a:r>
            <a:r>
              <a:rPr b="0" lang="en-US" sz="1200" spc="-1" strike="noStrike">
                <a:solidFill>
                  <a:srgbClr val="a9b7c6"/>
                </a:solidFill>
                <a:latin typeface="Consolas"/>
                <a:ea typeface="DejaVu Sans Mono"/>
              </a:rPr>
              <a:t>)</a:t>
            </a:r>
            <a:endParaRPr b="0" lang="en-US" sz="1200" spc="-1" strike="noStrike">
              <a:latin typeface="Consolas"/>
            </a:endParaRPr>
          </a:p>
        </p:txBody>
      </p:sp>
      <p:sp>
        <p:nvSpPr>
          <p:cNvPr id="88" name="CustomShape 4"/>
          <p:cNvSpPr/>
          <p:nvPr/>
        </p:nvSpPr>
        <p:spPr>
          <a:xfrm rot="20468400">
            <a:off x="3969000" y="960840"/>
            <a:ext cx="1853280" cy="48996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0" y="0"/>
            <a:ext cx="768096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Refaktorizácia 1(__init__)</a:t>
            </a:r>
            <a:endParaRPr b="0" lang="en-US" sz="4400" spc="-1" strike="noStrike">
              <a:solidFill>
                <a:srgbClr val="000000"/>
              </a:solidFill>
              <a:latin typeface="Calibri"/>
            </a:endParaRPr>
          </a:p>
        </p:txBody>
      </p:sp>
      <p:sp>
        <p:nvSpPr>
          <p:cNvPr id="90" name="CustomShape 2"/>
          <p:cNvSpPr/>
          <p:nvPr/>
        </p:nvSpPr>
        <p:spPr>
          <a:xfrm>
            <a:off x="-69120" y="993240"/>
            <a:ext cx="4640760" cy="17362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cc7832"/>
                </a:solidFill>
                <a:latin typeface="Consolas"/>
              </a:rPr>
              <a:t>def </a:t>
            </a:r>
            <a:r>
              <a:rPr b="0" lang="en-US" sz="1800" spc="-1" strike="noStrike">
                <a:solidFill>
                  <a:srgbClr val="ffc66d"/>
                </a:solidFill>
                <a:latin typeface="Consolas"/>
              </a:rPr>
              <a:t>pridaj</a:t>
            </a:r>
            <a:r>
              <a:rPr b="0" lang="en-US" sz="1800" spc="-1" strike="noStrike">
                <a:solidFill>
                  <a:srgbClr val="a9b7c6"/>
                </a:solidFill>
                <a:latin typeface="Consolas"/>
              </a:rPr>
              <a:t>(v1</a:t>
            </a:r>
            <a:r>
              <a:rPr b="0" lang="en-US" sz="1800" spc="-1" strike="noStrike">
                <a:solidFill>
                  <a:srgbClr val="cc7832"/>
                </a:solidFill>
                <a:latin typeface="Consolas"/>
              </a:rPr>
              <a:t>, </a:t>
            </a:r>
            <a:r>
              <a:rPr b="0" lang="en-US" sz="1800" spc="-1" strike="noStrike">
                <a:solidFill>
                  <a:srgbClr val="a9b7c6"/>
                </a:solidFill>
                <a:latin typeface="Consolas"/>
              </a:rPr>
              <a:t>v2</a:t>
            </a:r>
            <a:r>
              <a:rPr b="0" lang="en-US" sz="1800" spc="-1" strike="noStrike">
                <a:solidFill>
                  <a:srgbClr val="cc7832"/>
                </a:solidFill>
                <a:latin typeface="Consolas"/>
              </a:rPr>
              <a:t>, </a:t>
            </a:r>
            <a:r>
              <a:rPr b="0" lang="en-US" sz="1800" spc="-1" strike="noStrike">
                <a:solidFill>
                  <a:srgbClr val="a9b7c6"/>
                </a:solidFill>
                <a:latin typeface="Consolas"/>
              </a:rPr>
              <a:t>o=</a:t>
            </a:r>
            <a:r>
              <a:rPr b="0" lang="en-US" sz="1800" spc="-1" strike="noStrike">
                <a:solidFill>
                  <a:srgbClr val="6a8759"/>
                </a:solidFill>
                <a:latin typeface="Consolas"/>
              </a:rPr>
              <a:t>''</a:t>
            </a:r>
            <a:r>
              <a:rPr b="0" lang="en-US" sz="1800" spc="-1" strike="noStrike">
                <a:solidFill>
                  <a:srgbClr val="a9b7c6"/>
                </a:solidFill>
                <a:latin typeface="Consolas"/>
              </a:rPr>
              <a:t>):</a:t>
            </a:r>
            <a:br/>
            <a:r>
              <a:rPr b="0" lang="en-US" sz="1800" spc="-1" strike="noStrike">
                <a:solidFill>
                  <a:srgbClr val="a9b7c6"/>
                </a:solidFill>
                <a:latin typeface="Consolas"/>
              </a:rPr>
              <a:t>        </a:t>
            </a:r>
            <a:r>
              <a:rPr b="0" lang="en-US" sz="1800" spc="-1" strike="noStrike">
                <a:solidFill>
                  <a:srgbClr val="cc7832"/>
                </a:solidFill>
                <a:latin typeface="Consolas"/>
              </a:rPr>
              <a:t>try</a:t>
            </a:r>
            <a:r>
              <a:rPr b="0" lang="en-US" sz="1800" spc="-1" strike="noStrike">
                <a:solidFill>
                  <a:srgbClr val="a9b7c6"/>
                </a:solidFill>
                <a:latin typeface="Consolas"/>
              </a:rPr>
              <a:t>:</a:t>
            </a:r>
            <a:br/>
            <a:r>
              <a:rPr b="0" lang="en-US" sz="1800" spc="-1" strike="noStrike">
                <a:solidFill>
                  <a:srgbClr val="a9b7c6"/>
                </a:solidFill>
                <a:latin typeface="Consolas"/>
              </a:rPr>
              <a:t>            self.g[v1][v2] = o</a:t>
            </a:r>
            <a:br/>
            <a:r>
              <a:rPr b="0" lang="en-US" sz="1800" spc="-1" strike="noStrike">
                <a:solidFill>
                  <a:srgbClr val="a9b7c6"/>
                </a:solidFill>
                <a:latin typeface="Consolas"/>
              </a:rPr>
              <a:t>        </a:t>
            </a:r>
            <a:r>
              <a:rPr b="0" lang="en-US" sz="1800" spc="-1" strike="noStrike">
                <a:solidFill>
                  <a:srgbClr val="cc7832"/>
                </a:solidFill>
                <a:latin typeface="Consolas"/>
              </a:rPr>
              <a:t>except </a:t>
            </a:r>
            <a:r>
              <a:rPr b="0" lang="en-US" sz="1800" spc="-1" strike="noStrike">
                <a:solidFill>
                  <a:srgbClr val="8888c6"/>
                </a:solidFill>
                <a:latin typeface="Consolas"/>
              </a:rPr>
              <a:t>KeyError</a:t>
            </a:r>
            <a:r>
              <a:rPr b="0" lang="en-US" sz="1800" spc="-1" strike="noStrike">
                <a:solidFill>
                  <a:srgbClr val="a9b7c6"/>
                </a:solidFill>
                <a:latin typeface="Consolas"/>
              </a:rPr>
              <a:t>:</a:t>
            </a:r>
            <a:br/>
            <a:r>
              <a:rPr b="0" lang="en-US" sz="1800" spc="-1" strike="noStrike">
                <a:solidFill>
                  <a:srgbClr val="a9b7c6"/>
                </a:solidFill>
                <a:latin typeface="Consolas"/>
              </a:rPr>
              <a:t>            self.g[v1] = {v2:o}</a:t>
            </a:r>
            <a:br/>
            <a:endParaRPr b="0" lang="en-US" sz="1800" spc="-1" strike="noStrike">
              <a:latin typeface="Arial"/>
            </a:endParaRPr>
          </a:p>
        </p:txBody>
      </p:sp>
      <p:sp>
        <p:nvSpPr>
          <p:cNvPr id="91" name="CustomShape 3"/>
          <p:cNvSpPr/>
          <p:nvPr/>
        </p:nvSpPr>
        <p:spPr>
          <a:xfrm>
            <a:off x="3657600" y="2729520"/>
            <a:ext cx="9418320" cy="2037240"/>
          </a:xfrm>
          <a:prstGeom prst="rect">
            <a:avLst/>
          </a:prstGeom>
          <a:noFill/>
          <a:ln>
            <a:noFill/>
          </a:ln>
        </p:spPr>
        <p:style>
          <a:lnRef idx="0"/>
          <a:fillRef idx="0"/>
          <a:effectRef idx="0"/>
          <a:fontRef idx="minor"/>
        </p:style>
        <p:txBody>
          <a:bodyPr lIns="90000" rIns="90000" tIns="45000" bIns="45000"/>
          <a:p>
            <a:r>
              <a:rPr b="0" lang="en-US" sz="1600" spc="-1" strike="noStrike">
                <a:solidFill>
                  <a:srgbClr val="cc7832"/>
                </a:solidFill>
                <a:latin typeface="Consolas"/>
                <a:ea typeface="DejaVu Sans Mono"/>
              </a:rPr>
              <a:t>def </a:t>
            </a:r>
            <a:r>
              <a:rPr b="0" lang="en-US" sz="1600" spc="-1" strike="noStrike">
                <a:solidFill>
                  <a:srgbClr val="ffc66d"/>
                </a:solidFill>
                <a:latin typeface="Consolas"/>
                <a:ea typeface="DejaVu Sans Mono"/>
              </a:rPr>
              <a:t>_add_edge</a:t>
            </a:r>
            <a:r>
              <a:rPr b="0" lang="en-US" sz="1600" spc="-1" strike="noStrike">
                <a:solidFill>
                  <a:srgbClr val="a9b7c6"/>
                </a:solidFill>
                <a:latin typeface="Consolas"/>
                <a:ea typeface="DejaVu Sans Mono"/>
              </a:rPr>
              <a:t>(</a:t>
            </a:r>
            <a:r>
              <a:rPr b="0" lang="en-US" sz="1600" spc="-1" strike="noStrike">
                <a:solidFill>
                  <a:srgbClr val="94558d"/>
                </a:solidFill>
                <a:latin typeface="Consolas"/>
                <a:ea typeface="DejaVu Sans Mono"/>
              </a:rPr>
              <a:t>self</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vertex1: </a:t>
            </a:r>
            <a:r>
              <a:rPr b="0" lang="en-US" sz="1600" spc="-1" strike="noStrike">
                <a:solidFill>
                  <a:srgbClr val="8888c6"/>
                </a:solidFill>
                <a:latin typeface="Consolas"/>
                <a:ea typeface="DejaVu Sans Mono"/>
              </a:rPr>
              <a:t>str</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vertex2: </a:t>
            </a:r>
            <a:r>
              <a:rPr b="0" lang="en-US" sz="1600" spc="-1" strike="noStrike">
                <a:solidFill>
                  <a:srgbClr val="8888c6"/>
                </a:solidFill>
                <a:latin typeface="Consolas"/>
                <a:ea typeface="DejaVu Sans Mono"/>
              </a:rPr>
              <a:t>str</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fruit: </a:t>
            </a:r>
            <a:r>
              <a:rPr b="0" lang="en-US" sz="1600" spc="-1" strike="noStrike">
                <a:solidFill>
                  <a:srgbClr val="8888c6"/>
                </a:solidFill>
                <a:latin typeface="Consolas"/>
                <a:ea typeface="DejaVu Sans Mono"/>
              </a:rPr>
              <a:t>str</a:t>
            </a:r>
            <a:r>
              <a:rPr b="0" lang="en-US" sz="1600" spc="-1" strike="noStrike">
                <a:solidFill>
                  <a:srgbClr val="a9b7c6"/>
                </a:solidFill>
                <a:latin typeface="Consolas"/>
                <a:ea typeface="DejaVu Sans Mono"/>
              </a:rPr>
              <a:t>) -&gt; </a:t>
            </a:r>
            <a:r>
              <a:rPr b="0" lang="en-US" sz="1600" spc="-1" strike="noStrike">
                <a:solidFill>
                  <a:srgbClr val="cc7832"/>
                </a:solidFill>
                <a:latin typeface="Consolas"/>
                <a:ea typeface="DejaVu Sans Mono"/>
              </a:rPr>
              <a:t>None</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if </a:t>
            </a:r>
            <a:r>
              <a:rPr b="0" lang="en-US" sz="1600" spc="-1" strike="noStrike">
                <a:solidFill>
                  <a:srgbClr val="94558d"/>
                </a:solidFill>
                <a:latin typeface="Consolas"/>
                <a:ea typeface="DejaVu Sans Mono"/>
              </a:rPr>
              <a:t>self</a:t>
            </a:r>
            <a:r>
              <a:rPr b="0" lang="en-US" sz="1600" spc="-1" strike="noStrike">
                <a:solidFill>
                  <a:srgbClr val="a9b7c6"/>
                </a:solidFill>
                <a:latin typeface="Consolas"/>
                <a:ea typeface="DejaVu Sans Mono"/>
              </a:rPr>
              <a:t>._vertex_exists(vertex1):</a:t>
            </a:r>
            <a:br/>
            <a:r>
              <a:rPr b="0" lang="en-US" sz="1600" spc="-1" strike="noStrike">
                <a:solidFill>
                  <a:srgbClr val="a9b7c6"/>
                </a:solidFill>
                <a:latin typeface="Consolas"/>
                <a:ea typeface="DejaVu Sans Mono"/>
              </a:rPr>
              <a:t>        </a:t>
            </a:r>
            <a:r>
              <a:rPr b="0" lang="en-US" sz="1600" spc="-1" strike="noStrike">
                <a:solidFill>
                  <a:srgbClr val="94558d"/>
                </a:solidFill>
                <a:latin typeface="Consolas"/>
                <a:ea typeface="DejaVu Sans Mono"/>
              </a:rPr>
              <a:t>self</a:t>
            </a:r>
            <a:r>
              <a:rPr b="0" lang="en-US" sz="1600" spc="-1" strike="noStrike">
                <a:solidFill>
                  <a:srgbClr val="a9b7c6"/>
                </a:solidFill>
                <a:latin typeface="Consolas"/>
                <a:ea typeface="DejaVu Sans Mono"/>
              </a:rPr>
              <a:t>.garden[vertex1][vertex2] = fruit</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else</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94558d"/>
                </a:solidFill>
                <a:latin typeface="Consolas"/>
                <a:ea typeface="DejaVu Sans Mono"/>
              </a:rPr>
              <a:t>self</a:t>
            </a:r>
            <a:r>
              <a:rPr b="0" lang="en-US" sz="1600" spc="-1" strike="noStrike">
                <a:solidFill>
                  <a:srgbClr val="a9b7c6"/>
                </a:solidFill>
                <a:latin typeface="Consolas"/>
                <a:ea typeface="DejaVu Sans Mono"/>
              </a:rPr>
              <a:t>.garden[vertex1] = {vertex2: fruit}</a:t>
            </a:r>
            <a:br/>
            <a:br/>
            <a:r>
              <a:rPr b="0" lang="en-US" sz="1600" spc="-1" strike="noStrike">
                <a:solidFill>
                  <a:srgbClr val="cc7832"/>
                </a:solidFill>
                <a:latin typeface="Consolas"/>
                <a:ea typeface="DejaVu Sans Mono"/>
              </a:rPr>
              <a:t>def </a:t>
            </a:r>
            <a:r>
              <a:rPr b="0" lang="en-US" sz="1600" spc="-1" strike="noStrike">
                <a:solidFill>
                  <a:srgbClr val="ffc66d"/>
                </a:solidFill>
                <a:latin typeface="Consolas"/>
                <a:ea typeface="DejaVu Sans Mono"/>
              </a:rPr>
              <a:t>_vertex_exists</a:t>
            </a:r>
            <a:r>
              <a:rPr b="0" lang="en-US" sz="1600" spc="-1" strike="noStrike">
                <a:solidFill>
                  <a:srgbClr val="a9b7c6"/>
                </a:solidFill>
                <a:latin typeface="Consolas"/>
                <a:ea typeface="DejaVu Sans Mono"/>
              </a:rPr>
              <a:t>(</a:t>
            </a:r>
            <a:r>
              <a:rPr b="0" lang="en-US" sz="1600" spc="-1" strike="noStrike">
                <a:solidFill>
                  <a:srgbClr val="94558d"/>
                </a:solidFill>
                <a:latin typeface="Consolas"/>
                <a:ea typeface="DejaVu Sans Mono"/>
              </a:rPr>
              <a:t>self</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vertex: </a:t>
            </a:r>
            <a:r>
              <a:rPr b="0" lang="en-US" sz="1600" spc="-1" strike="noStrike">
                <a:solidFill>
                  <a:srgbClr val="8888c6"/>
                </a:solidFill>
                <a:latin typeface="Consolas"/>
                <a:ea typeface="DejaVu Sans Mono"/>
              </a:rPr>
              <a:t>str</a:t>
            </a:r>
            <a:r>
              <a:rPr b="0" lang="en-US" sz="1600" spc="-1" strike="noStrike">
                <a:solidFill>
                  <a:srgbClr val="a9b7c6"/>
                </a:solidFill>
                <a:latin typeface="Consolas"/>
                <a:ea typeface="DejaVu Sans Mono"/>
              </a:rPr>
              <a:t>) -&gt; </a:t>
            </a:r>
            <a:r>
              <a:rPr b="0" lang="en-US" sz="1600" spc="-1" strike="noStrike">
                <a:solidFill>
                  <a:srgbClr val="8888c6"/>
                </a:solidFill>
                <a:latin typeface="Consolas"/>
                <a:ea typeface="DejaVu Sans Mono"/>
              </a:rPr>
              <a:t>bool</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return </a:t>
            </a:r>
            <a:r>
              <a:rPr b="0" lang="en-US" sz="1600" spc="-1" strike="noStrike">
                <a:solidFill>
                  <a:srgbClr val="a9b7c6"/>
                </a:solidFill>
                <a:latin typeface="Consolas"/>
                <a:ea typeface="DejaVu Sans Mono"/>
              </a:rPr>
              <a:t>vertex </a:t>
            </a:r>
            <a:r>
              <a:rPr b="0" lang="en-US" sz="1600" spc="-1" strike="noStrike">
                <a:solidFill>
                  <a:srgbClr val="cc7832"/>
                </a:solidFill>
                <a:latin typeface="Consolas"/>
                <a:ea typeface="DejaVu Sans Mono"/>
              </a:rPr>
              <a:t>in </a:t>
            </a:r>
            <a:r>
              <a:rPr b="0" lang="en-US" sz="1600" spc="-1" strike="noStrike">
                <a:solidFill>
                  <a:srgbClr val="94558d"/>
                </a:solidFill>
                <a:latin typeface="Consolas"/>
                <a:ea typeface="DejaVu Sans Mono"/>
              </a:rPr>
              <a:t>self</a:t>
            </a:r>
            <a:r>
              <a:rPr b="0" lang="en-US" sz="1600" spc="-1" strike="noStrike">
                <a:solidFill>
                  <a:srgbClr val="a9b7c6"/>
                </a:solidFill>
                <a:latin typeface="Consolas"/>
                <a:ea typeface="DejaVu Sans Mono"/>
              </a:rPr>
              <a:t>.garden</a:t>
            </a:r>
            <a:endParaRPr b="0" lang="en-US" sz="1600" spc="-1" strike="noStrike">
              <a:latin typeface="Consolas"/>
            </a:endParaRPr>
          </a:p>
        </p:txBody>
      </p:sp>
      <p:sp>
        <p:nvSpPr>
          <p:cNvPr id="92" name="CustomShape 4"/>
          <p:cNvSpPr/>
          <p:nvPr/>
        </p:nvSpPr>
        <p:spPr>
          <a:xfrm rot="2395800">
            <a:off x="4156200" y="1812240"/>
            <a:ext cx="988920" cy="7394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93" name="CustomShape 5"/>
          <p:cNvSpPr/>
          <p:nvPr/>
        </p:nvSpPr>
        <p:spPr>
          <a:xfrm>
            <a:off x="498600" y="5511240"/>
            <a:ext cx="1078128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rPr>
              <a:t>Vysvetlenie: Namiesto toho, aby som skušal, či dostanem vynimku KeyError v pripade, ze dana krizovatka este neexistuje v mape zahradky som dal na to radsej samostatnu funkciu, ktora to overuje, pretoze vynimky by sa mali pouzivat len pri chybovych stavoch, pricom tento stav by nemal byt brany ako chybovy.</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60" y="9144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Refaktorizácia 2(__init__)</a:t>
            </a:r>
            <a:endParaRPr b="0" lang="en-US" sz="4400" spc="-1" strike="noStrike">
              <a:solidFill>
                <a:srgbClr val="000000"/>
              </a:solidFill>
              <a:latin typeface="Calibri"/>
            </a:endParaRPr>
          </a:p>
        </p:txBody>
      </p:sp>
      <p:sp>
        <p:nvSpPr>
          <p:cNvPr id="95" name="CustomShape 2"/>
          <p:cNvSpPr/>
          <p:nvPr/>
        </p:nvSpPr>
        <p:spPr>
          <a:xfrm>
            <a:off x="0" y="1252440"/>
            <a:ext cx="5943600" cy="20372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cc7832"/>
                </a:solidFill>
                <a:latin typeface="Consolas"/>
              </a:rPr>
              <a:t>for </a:t>
            </a:r>
            <a:r>
              <a:rPr b="0" lang="en-US" sz="1600" spc="-1" strike="noStrike">
                <a:solidFill>
                  <a:srgbClr val="a9b7c6"/>
                </a:solidFill>
                <a:latin typeface="Consolas"/>
              </a:rPr>
              <a:t>_ </a:t>
            </a:r>
            <a:r>
              <a:rPr b="0" lang="en-US" sz="1600" spc="-1" strike="noStrike">
                <a:solidFill>
                  <a:srgbClr val="cc7832"/>
                </a:solidFill>
                <a:latin typeface="Consolas"/>
              </a:rPr>
              <a:t>in </a:t>
            </a:r>
            <a:r>
              <a:rPr b="0" lang="en-US" sz="1600" spc="-1" strike="noStrike">
                <a:solidFill>
                  <a:srgbClr val="a9b7c6"/>
                </a:solidFill>
                <a:latin typeface="Consolas"/>
              </a:rPr>
              <a:t>z:</a:t>
            </a:r>
            <a:br/>
            <a:r>
              <a:rPr b="0" lang="en-US" sz="1600" spc="-1" strike="noStrike">
                <a:solidFill>
                  <a:srgbClr val="a9b7c6"/>
                </a:solidFill>
                <a:latin typeface="Consolas"/>
              </a:rPr>
              <a:t>        </a:t>
            </a:r>
            <a:r>
              <a:rPr b="0" lang="en-US" sz="1600" spc="-1" strike="noStrike">
                <a:solidFill>
                  <a:srgbClr val="cc7832"/>
                </a:solidFill>
                <a:latin typeface="Consolas"/>
              </a:rPr>
              <a:t>if </a:t>
            </a:r>
            <a:r>
              <a:rPr b="0" lang="en-US" sz="1600" spc="-1" strike="noStrike">
                <a:solidFill>
                  <a:srgbClr val="8888c6"/>
                </a:solidFill>
                <a:latin typeface="Consolas"/>
              </a:rPr>
              <a:t>len</a:t>
            </a:r>
            <a:r>
              <a:rPr b="0" lang="en-US" sz="1600" spc="-1" strike="noStrike">
                <a:solidFill>
                  <a:srgbClr val="a9b7c6"/>
                </a:solidFill>
                <a:latin typeface="Consolas"/>
              </a:rPr>
              <a:t>(_) == </a:t>
            </a:r>
            <a:r>
              <a:rPr b="0" lang="en-US" sz="1600" spc="-1" strike="noStrike">
                <a:solidFill>
                  <a:srgbClr val="6897bb"/>
                </a:solidFill>
                <a:latin typeface="Consolas"/>
              </a:rPr>
              <a:t>2</a:t>
            </a:r>
            <a:r>
              <a:rPr b="0" lang="en-US" sz="1600" spc="-1" strike="noStrike">
                <a:solidFill>
                  <a:srgbClr val="a9b7c6"/>
                </a:solidFill>
                <a:latin typeface="Consolas"/>
              </a:rPr>
              <a:t>:</a:t>
            </a:r>
            <a:br/>
            <a:r>
              <a:rPr b="0" lang="en-US" sz="1600" spc="-1" strike="noStrike">
                <a:solidFill>
                  <a:srgbClr val="a9b7c6"/>
                </a:solidFill>
                <a:latin typeface="Consolas"/>
              </a:rPr>
              <a:t>            pridaj(_[</a:t>
            </a:r>
            <a:r>
              <a:rPr b="0" lang="en-US" sz="1600" spc="-1" strike="noStrike">
                <a:solidFill>
                  <a:srgbClr val="6897bb"/>
                </a:solidFill>
                <a:latin typeface="Consolas"/>
              </a:rPr>
              <a:t>0</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1</a:t>
            </a:r>
            <a:r>
              <a:rPr b="0" lang="en-US" sz="1600" spc="-1" strike="noStrike">
                <a:solidFill>
                  <a:srgbClr val="a9b7c6"/>
                </a:solidFill>
                <a:latin typeface="Consolas"/>
              </a:rPr>
              <a:t>])</a:t>
            </a:r>
            <a:br/>
            <a:r>
              <a:rPr b="0" lang="en-US" sz="1600" spc="-1" strike="noStrike">
                <a:solidFill>
                  <a:srgbClr val="a9b7c6"/>
                </a:solidFill>
                <a:latin typeface="Consolas"/>
              </a:rPr>
              <a:t>            pridaj(_[</a:t>
            </a:r>
            <a:r>
              <a:rPr b="0" lang="en-US" sz="1600" spc="-1" strike="noStrike">
                <a:solidFill>
                  <a:srgbClr val="6897bb"/>
                </a:solidFill>
                <a:latin typeface="Consolas"/>
              </a:rPr>
              <a:t>1</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0</a:t>
            </a:r>
            <a:r>
              <a:rPr b="0" lang="en-US" sz="1600" spc="-1" strike="noStrike">
                <a:solidFill>
                  <a:srgbClr val="a9b7c6"/>
                </a:solidFill>
                <a:latin typeface="Consolas"/>
              </a:rPr>
              <a:t>])</a:t>
            </a:r>
            <a:br/>
            <a:r>
              <a:rPr b="0" lang="en-US" sz="1600" spc="-1" strike="noStrike">
                <a:solidFill>
                  <a:srgbClr val="a9b7c6"/>
                </a:solidFill>
                <a:latin typeface="Consolas"/>
              </a:rPr>
              <a:t>        </a:t>
            </a:r>
            <a:r>
              <a:rPr b="0" lang="en-US" sz="1600" spc="-1" strike="noStrike">
                <a:solidFill>
                  <a:srgbClr val="cc7832"/>
                </a:solidFill>
                <a:latin typeface="Consolas"/>
              </a:rPr>
              <a:t>elif </a:t>
            </a:r>
            <a:r>
              <a:rPr b="0" lang="en-US" sz="1600" spc="-1" strike="noStrike">
                <a:solidFill>
                  <a:srgbClr val="8888c6"/>
                </a:solidFill>
                <a:latin typeface="Consolas"/>
              </a:rPr>
              <a:t>len</a:t>
            </a:r>
            <a:r>
              <a:rPr b="0" lang="en-US" sz="1600" spc="-1" strike="noStrike">
                <a:solidFill>
                  <a:srgbClr val="a9b7c6"/>
                </a:solidFill>
                <a:latin typeface="Consolas"/>
              </a:rPr>
              <a:t>(_) == </a:t>
            </a:r>
            <a:r>
              <a:rPr b="0" lang="en-US" sz="1600" spc="-1" strike="noStrike">
                <a:solidFill>
                  <a:srgbClr val="6897bb"/>
                </a:solidFill>
                <a:latin typeface="Consolas"/>
              </a:rPr>
              <a:t>3</a:t>
            </a:r>
            <a:r>
              <a:rPr b="0" lang="en-US" sz="1600" spc="-1" strike="noStrike">
                <a:solidFill>
                  <a:srgbClr val="a9b7c6"/>
                </a:solidFill>
                <a:latin typeface="Consolas"/>
              </a:rPr>
              <a:t>:</a:t>
            </a:r>
            <a:br/>
            <a:r>
              <a:rPr b="0" lang="en-US" sz="1600" spc="-1" strike="noStrike">
                <a:solidFill>
                  <a:srgbClr val="a9b7c6"/>
                </a:solidFill>
                <a:latin typeface="Consolas"/>
              </a:rPr>
              <a:t>            </a:t>
            </a:r>
            <a:r>
              <a:rPr b="0" lang="en-US" sz="1600" spc="-1" strike="noStrike">
                <a:solidFill>
                  <a:srgbClr val="94558d"/>
                </a:solidFill>
                <a:latin typeface="Consolas"/>
              </a:rPr>
              <a:t>self</a:t>
            </a:r>
            <a:r>
              <a:rPr b="0" lang="en-US" sz="1600" spc="-1" strike="noStrike">
                <a:solidFill>
                  <a:srgbClr val="a9b7c6"/>
                </a:solidFill>
                <a:latin typeface="Consolas"/>
              </a:rPr>
              <a:t>.o.add(_[</a:t>
            </a:r>
            <a:r>
              <a:rPr b="0" lang="en-US" sz="1600" spc="-1" strike="noStrike">
                <a:solidFill>
                  <a:srgbClr val="6897bb"/>
                </a:solidFill>
                <a:latin typeface="Consolas"/>
              </a:rPr>
              <a:t>1</a:t>
            </a:r>
            <a:r>
              <a:rPr b="0" lang="en-US" sz="1600" spc="-1" strike="noStrike">
                <a:solidFill>
                  <a:srgbClr val="a9b7c6"/>
                </a:solidFill>
                <a:latin typeface="Consolas"/>
              </a:rPr>
              <a:t>])</a:t>
            </a:r>
            <a:br/>
            <a:r>
              <a:rPr b="0" lang="en-US" sz="1600" spc="-1" strike="noStrike">
                <a:solidFill>
                  <a:srgbClr val="a9b7c6"/>
                </a:solidFill>
                <a:latin typeface="Consolas"/>
              </a:rPr>
              <a:t>            pridaj(_[</a:t>
            </a:r>
            <a:r>
              <a:rPr b="0" lang="en-US" sz="1600" spc="-1" strike="noStrike">
                <a:solidFill>
                  <a:srgbClr val="6897bb"/>
                </a:solidFill>
                <a:latin typeface="Consolas"/>
              </a:rPr>
              <a:t>0</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2</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1</a:t>
            </a:r>
            <a:r>
              <a:rPr b="0" lang="en-US" sz="1600" spc="-1" strike="noStrike">
                <a:solidFill>
                  <a:srgbClr val="a9b7c6"/>
                </a:solidFill>
                <a:latin typeface="Consolas"/>
              </a:rPr>
              <a:t>])</a:t>
            </a:r>
            <a:br/>
            <a:r>
              <a:rPr b="0" lang="en-US" sz="1600" spc="-1" strike="noStrike">
                <a:solidFill>
                  <a:srgbClr val="a9b7c6"/>
                </a:solidFill>
                <a:latin typeface="Consolas"/>
              </a:rPr>
              <a:t>            pridaj(_[</a:t>
            </a:r>
            <a:r>
              <a:rPr b="0" lang="en-US" sz="1600" spc="-1" strike="noStrike">
                <a:solidFill>
                  <a:srgbClr val="6897bb"/>
                </a:solidFill>
                <a:latin typeface="Consolas"/>
              </a:rPr>
              <a:t>2</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0</a:t>
            </a:r>
            <a:r>
              <a:rPr b="0" lang="en-US" sz="1600" spc="-1" strike="noStrike">
                <a:solidFill>
                  <a:srgbClr val="a9b7c6"/>
                </a:solidFill>
                <a:latin typeface="Consolas"/>
              </a:rPr>
              <a:t>]</a:t>
            </a:r>
            <a:r>
              <a:rPr b="0" lang="en-US" sz="1600" spc="-1" strike="noStrike">
                <a:solidFill>
                  <a:srgbClr val="cc7832"/>
                </a:solidFill>
                <a:latin typeface="Consolas"/>
              </a:rPr>
              <a:t>, </a:t>
            </a:r>
            <a:r>
              <a:rPr b="0" lang="en-US" sz="1600" spc="-1" strike="noStrike">
                <a:solidFill>
                  <a:srgbClr val="a9b7c6"/>
                </a:solidFill>
                <a:latin typeface="Consolas"/>
              </a:rPr>
              <a:t>_[</a:t>
            </a:r>
            <a:r>
              <a:rPr b="0" lang="en-US" sz="1600" spc="-1" strike="noStrike">
                <a:solidFill>
                  <a:srgbClr val="6897bb"/>
                </a:solidFill>
                <a:latin typeface="Consolas"/>
              </a:rPr>
              <a:t>1</a:t>
            </a:r>
            <a:r>
              <a:rPr b="0" lang="en-US" sz="1600" spc="-1" strike="noStrike">
                <a:solidFill>
                  <a:srgbClr val="a9b7c6"/>
                </a:solidFill>
                <a:latin typeface="Consolas"/>
              </a:rPr>
              <a:t>])</a:t>
            </a:r>
            <a:endParaRPr b="0" lang="en-US" sz="1600" spc="-1" strike="noStrike">
              <a:latin typeface="Arial"/>
            </a:endParaRPr>
          </a:p>
        </p:txBody>
      </p:sp>
      <p:sp>
        <p:nvSpPr>
          <p:cNvPr id="96" name="CustomShape 3"/>
          <p:cNvSpPr/>
          <p:nvPr/>
        </p:nvSpPr>
        <p:spPr>
          <a:xfrm>
            <a:off x="4754880" y="2117160"/>
            <a:ext cx="7506000" cy="4227480"/>
          </a:xfrm>
          <a:prstGeom prst="rect">
            <a:avLst/>
          </a:prstGeom>
          <a:noFill/>
          <a:ln>
            <a:noFill/>
          </a:ln>
        </p:spPr>
        <p:style>
          <a:lnRef idx="0"/>
          <a:fillRef idx="0"/>
          <a:effectRef idx="0"/>
          <a:fontRef idx="minor"/>
        </p:style>
        <p:txBody>
          <a:bodyPr lIns="90000" rIns="90000" tIns="45000" bIns="45000"/>
          <a:p>
            <a:r>
              <a:rPr b="0" lang="en-US" sz="1600" spc="-1" strike="noStrike">
                <a:solidFill>
                  <a:srgbClr val="cc7832"/>
                </a:solidFill>
                <a:latin typeface="Consolas"/>
                <a:ea typeface="DejaVu Sans Mono"/>
              </a:rPr>
              <a:t>def </a:t>
            </a:r>
            <a:r>
              <a:rPr b="0" lang="en-US" sz="1600" spc="-1" strike="noStrike">
                <a:solidFill>
                  <a:srgbClr val="ffc66d"/>
                </a:solidFill>
                <a:latin typeface="Consolas"/>
                <a:ea typeface="DejaVu Sans Mono"/>
              </a:rPr>
              <a:t>_create_graph</a:t>
            </a:r>
            <a:r>
              <a:rPr b="0" lang="en-US" sz="1600" spc="-1" strike="noStrike">
                <a:solidFill>
                  <a:srgbClr val="a9b7c6"/>
                </a:solidFill>
                <a:latin typeface="Consolas"/>
                <a:ea typeface="DejaVu Sans Mono"/>
              </a:rPr>
              <a:t>(</a:t>
            </a:r>
            <a:r>
              <a:rPr b="0" lang="en-US" sz="1600" spc="-1" strike="noStrike">
                <a:solidFill>
                  <a:srgbClr val="94558d"/>
                </a:solidFill>
                <a:latin typeface="Consolas"/>
                <a:ea typeface="DejaVu Sans Mono"/>
              </a:rPr>
              <a:t>self</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rows: List[List[</a:t>
            </a:r>
            <a:r>
              <a:rPr b="0" lang="en-US" sz="1600" spc="-1" strike="noStrike">
                <a:solidFill>
                  <a:srgbClr val="8888c6"/>
                </a:solidFill>
                <a:latin typeface="Consolas"/>
                <a:ea typeface="DejaVu Sans Mono"/>
              </a:rPr>
              <a:t>str</a:t>
            </a:r>
            <a:r>
              <a:rPr b="0" lang="en-US" sz="1600" spc="-1" strike="noStrike">
                <a:solidFill>
                  <a:srgbClr val="a9b7c6"/>
                </a:solidFill>
                <a:latin typeface="Consolas"/>
                <a:ea typeface="DejaVu Sans Mono"/>
              </a:rPr>
              <a:t>]]) -&gt; </a:t>
            </a:r>
            <a:r>
              <a:rPr b="0" lang="en-US" sz="1600" spc="-1" strike="noStrike">
                <a:solidFill>
                  <a:srgbClr val="cc7832"/>
                </a:solidFill>
                <a:latin typeface="Consolas"/>
                <a:ea typeface="DejaVu Sans Mono"/>
              </a:rPr>
              <a:t>None</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for </a:t>
            </a:r>
            <a:r>
              <a:rPr b="0" lang="en-US" sz="1600" spc="-1" strike="noStrike">
                <a:solidFill>
                  <a:srgbClr val="a9b7c6"/>
                </a:solidFill>
                <a:latin typeface="Consolas"/>
                <a:ea typeface="DejaVu Sans Mono"/>
              </a:rPr>
              <a:t>row </a:t>
            </a:r>
            <a:r>
              <a:rPr b="0" lang="en-US" sz="1600" spc="-1" strike="noStrike">
                <a:solidFill>
                  <a:srgbClr val="cc7832"/>
                </a:solidFill>
                <a:latin typeface="Consolas"/>
                <a:ea typeface="DejaVu Sans Mono"/>
              </a:rPr>
              <a:t>in </a:t>
            </a:r>
            <a:r>
              <a:rPr b="0" lang="en-US" sz="1600" spc="-1" strike="noStrike">
                <a:solidFill>
                  <a:srgbClr val="a9b7c6"/>
                </a:solidFill>
                <a:latin typeface="Consolas"/>
                <a:ea typeface="DejaVu Sans Mono"/>
              </a:rPr>
              <a:t>rows:</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if </a:t>
            </a:r>
            <a:r>
              <a:rPr b="0" lang="en-US" sz="1600" spc="-1" strike="noStrike">
                <a:solidFill>
                  <a:srgbClr val="94558d"/>
                </a:solidFill>
                <a:latin typeface="Consolas"/>
                <a:ea typeface="DejaVu Sans Mono"/>
              </a:rPr>
              <a:t>self</a:t>
            </a:r>
            <a:r>
              <a:rPr b="0" lang="en-US" sz="1600" spc="-1" strike="noStrike">
                <a:solidFill>
                  <a:srgbClr val="a9b7c6"/>
                </a:solidFill>
                <a:latin typeface="Consolas"/>
                <a:ea typeface="DejaVu Sans Mono"/>
              </a:rPr>
              <a:t>._row_contains_fruit(row):</a:t>
            </a:r>
            <a:br/>
            <a:r>
              <a:rPr b="0" lang="en-US" sz="1600" spc="-1" strike="noStrike">
                <a:solidFill>
                  <a:srgbClr val="a9b7c6"/>
                </a:solidFill>
                <a:latin typeface="Consolas"/>
                <a:ea typeface="DejaVu Sans Mono"/>
              </a:rPr>
              <a:t>            vertex1</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fruit</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vertex2 = row[</a:t>
            </a:r>
            <a:r>
              <a:rPr b="0" lang="en-US" sz="1600" spc="-1" strike="noStrike">
                <a:solidFill>
                  <a:srgbClr val="6897bb"/>
                </a:solidFill>
                <a:latin typeface="Consolas"/>
                <a:ea typeface="DejaVu Sans Mono"/>
              </a:rPr>
              <a:t>0</a:t>
            </a:r>
            <a:r>
              <a:rPr b="0" lang="en-US" sz="1600" spc="-1" strike="noStrike">
                <a:solidFill>
                  <a:srgbClr val="a9b7c6"/>
                </a:solidFill>
                <a:latin typeface="Consolas"/>
                <a:ea typeface="DejaVu Sans Mono"/>
              </a:rPr>
              <a:t>]</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row[</a:t>
            </a:r>
            <a:r>
              <a:rPr b="0" lang="en-US" sz="1600" spc="-1" strike="noStrike">
                <a:solidFill>
                  <a:srgbClr val="6897bb"/>
                </a:solidFill>
                <a:latin typeface="Consolas"/>
                <a:ea typeface="DejaVu Sans Mono"/>
              </a:rPr>
              <a:t>1</a:t>
            </a:r>
            <a:r>
              <a:rPr b="0" lang="en-US" sz="1600" spc="-1" strike="noStrike">
                <a:solidFill>
                  <a:srgbClr val="a9b7c6"/>
                </a:solidFill>
                <a:latin typeface="Consolas"/>
                <a:ea typeface="DejaVu Sans Mono"/>
              </a:rPr>
              <a:t>]</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row[</a:t>
            </a:r>
            <a:r>
              <a:rPr b="0" lang="en-US" sz="1600" spc="-1" strike="noStrike">
                <a:solidFill>
                  <a:srgbClr val="6897bb"/>
                </a:solidFill>
                <a:latin typeface="Consolas"/>
                <a:ea typeface="DejaVu Sans Mono"/>
              </a:rPr>
              <a:t>2</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94558d"/>
                </a:solidFill>
                <a:latin typeface="Consolas"/>
                <a:ea typeface="DejaVu Sans Mono"/>
              </a:rPr>
              <a:t>self</a:t>
            </a:r>
            <a:r>
              <a:rPr b="0" lang="en-US" sz="1600" spc="-1" strike="noStrike">
                <a:solidFill>
                  <a:srgbClr val="a9b7c6"/>
                </a:solidFill>
                <a:latin typeface="Consolas"/>
                <a:ea typeface="DejaVu Sans Mono"/>
              </a:rPr>
              <a:t>.fruits.add(fruit)</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else</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vertex1</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fruit</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vertex2 = row[</a:t>
            </a:r>
            <a:r>
              <a:rPr b="0" lang="en-US" sz="1600" spc="-1" strike="noStrike">
                <a:solidFill>
                  <a:srgbClr val="6897bb"/>
                </a:solidFill>
                <a:latin typeface="Consolas"/>
                <a:ea typeface="DejaVu Sans Mono"/>
              </a:rPr>
              <a:t>0</a:t>
            </a:r>
            <a:r>
              <a:rPr b="0" lang="en-US" sz="1600" spc="-1" strike="noStrike">
                <a:solidFill>
                  <a:srgbClr val="a9b7c6"/>
                </a:solidFill>
                <a:latin typeface="Consolas"/>
                <a:ea typeface="DejaVu Sans Mono"/>
              </a:rPr>
              <a:t>]</a:t>
            </a:r>
            <a:r>
              <a:rPr b="0" lang="en-US" sz="1600" spc="-1" strike="noStrike">
                <a:solidFill>
                  <a:srgbClr val="cc7832"/>
                </a:solidFill>
                <a:latin typeface="Consolas"/>
                <a:ea typeface="DejaVu Sans Mono"/>
              </a:rPr>
              <a:t>, </a:t>
            </a:r>
            <a:r>
              <a:rPr b="0" lang="en-US" sz="1600" spc="-1" strike="noStrike">
                <a:solidFill>
                  <a:srgbClr val="6a8759"/>
                </a:solidFill>
                <a:latin typeface="Consolas"/>
                <a:ea typeface="DejaVu Sans Mono"/>
              </a:rPr>
              <a:t>''</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row[</a:t>
            </a:r>
            <a:r>
              <a:rPr b="0" lang="en-US" sz="1600" spc="-1" strike="noStrike">
                <a:solidFill>
                  <a:srgbClr val="6897bb"/>
                </a:solidFill>
                <a:latin typeface="Consolas"/>
                <a:ea typeface="DejaVu Sans Mono"/>
              </a:rPr>
              <a:t>1</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94558d"/>
                </a:solidFill>
                <a:latin typeface="Consolas"/>
                <a:ea typeface="DejaVu Sans Mono"/>
              </a:rPr>
              <a:t>self</a:t>
            </a:r>
            <a:r>
              <a:rPr b="0" lang="en-US" sz="1600" spc="-1" strike="noStrike">
                <a:solidFill>
                  <a:srgbClr val="a9b7c6"/>
                </a:solidFill>
                <a:latin typeface="Consolas"/>
                <a:ea typeface="DejaVu Sans Mono"/>
              </a:rPr>
              <a:t>._add_edge(vertex1</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vertex2</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fruit)</a:t>
            </a:r>
            <a:br/>
            <a:r>
              <a:rPr b="0" lang="en-US" sz="1600" spc="-1" strike="noStrike">
                <a:solidFill>
                  <a:srgbClr val="a9b7c6"/>
                </a:solidFill>
                <a:latin typeface="Consolas"/>
                <a:ea typeface="DejaVu Sans Mono"/>
              </a:rPr>
              <a:t>        </a:t>
            </a:r>
            <a:r>
              <a:rPr b="0" lang="en-US" sz="1600" spc="-1" strike="noStrike">
                <a:solidFill>
                  <a:srgbClr val="94558d"/>
                </a:solidFill>
                <a:latin typeface="Consolas"/>
                <a:ea typeface="DejaVu Sans Mono"/>
              </a:rPr>
              <a:t>self</a:t>
            </a:r>
            <a:r>
              <a:rPr b="0" lang="en-US" sz="1600" spc="-1" strike="noStrike">
                <a:solidFill>
                  <a:srgbClr val="a9b7c6"/>
                </a:solidFill>
                <a:latin typeface="Consolas"/>
                <a:ea typeface="DejaVu Sans Mono"/>
              </a:rPr>
              <a:t>._add_edge(vertex2</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vertex1</a:t>
            </a:r>
            <a:r>
              <a:rPr b="0" lang="en-US" sz="1600" spc="-1" strike="noStrike">
                <a:solidFill>
                  <a:srgbClr val="cc7832"/>
                </a:solidFill>
                <a:latin typeface="Consolas"/>
                <a:ea typeface="DejaVu Sans Mono"/>
              </a:rPr>
              <a:t>, </a:t>
            </a:r>
            <a:r>
              <a:rPr b="0" lang="en-US" sz="1600" spc="-1" strike="noStrike">
                <a:solidFill>
                  <a:srgbClr val="a9b7c6"/>
                </a:solidFill>
                <a:latin typeface="Consolas"/>
                <a:ea typeface="DejaVu Sans Mono"/>
              </a:rPr>
              <a:t>fruit)</a:t>
            </a:r>
            <a:br/>
            <a:br/>
            <a:r>
              <a:rPr b="0" lang="en-US" sz="1600" spc="-1" strike="noStrike">
                <a:solidFill>
                  <a:srgbClr val="bbb529"/>
                </a:solidFill>
                <a:latin typeface="Consolas"/>
                <a:ea typeface="DejaVu Sans Mono"/>
              </a:rPr>
              <a:t>@staticmethod</a:t>
            </a:r>
            <a:br/>
            <a:r>
              <a:rPr b="0" lang="en-US" sz="1600" spc="-1" strike="noStrike">
                <a:solidFill>
                  <a:srgbClr val="cc7832"/>
                </a:solidFill>
                <a:latin typeface="Consolas"/>
                <a:ea typeface="DejaVu Sans Mono"/>
              </a:rPr>
              <a:t>def </a:t>
            </a:r>
            <a:r>
              <a:rPr b="0" lang="en-US" sz="1600" spc="-1" strike="noStrike">
                <a:solidFill>
                  <a:srgbClr val="ffc66d"/>
                </a:solidFill>
                <a:latin typeface="Consolas"/>
                <a:ea typeface="DejaVu Sans Mono"/>
              </a:rPr>
              <a:t>_row_contains_fruit</a:t>
            </a:r>
            <a:r>
              <a:rPr b="0" lang="en-US" sz="1600" spc="-1" strike="noStrike">
                <a:solidFill>
                  <a:srgbClr val="a9b7c6"/>
                </a:solidFill>
                <a:latin typeface="Consolas"/>
                <a:ea typeface="DejaVu Sans Mono"/>
              </a:rPr>
              <a:t>(row: List[</a:t>
            </a:r>
            <a:r>
              <a:rPr b="0" lang="en-US" sz="1600" spc="-1" strike="noStrike">
                <a:solidFill>
                  <a:srgbClr val="8888c6"/>
                </a:solidFill>
                <a:latin typeface="Consolas"/>
                <a:ea typeface="DejaVu Sans Mono"/>
              </a:rPr>
              <a:t>str</a:t>
            </a:r>
            <a:r>
              <a:rPr b="0" lang="en-US" sz="1600" spc="-1" strike="noStrike">
                <a:solidFill>
                  <a:srgbClr val="a9b7c6"/>
                </a:solidFill>
                <a:latin typeface="Consolas"/>
                <a:ea typeface="DejaVu Sans Mono"/>
              </a:rPr>
              <a:t>]) -&gt; </a:t>
            </a:r>
            <a:r>
              <a:rPr b="0" lang="en-US" sz="1600" spc="-1" strike="noStrike">
                <a:solidFill>
                  <a:srgbClr val="8888c6"/>
                </a:solidFill>
                <a:latin typeface="Consolas"/>
                <a:ea typeface="DejaVu Sans Mono"/>
              </a:rPr>
              <a:t>bool</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if </a:t>
            </a:r>
            <a:r>
              <a:rPr b="0" lang="en-US" sz="1600" spc="-1" strike="noStrike">
                <a:solidFill>
                  <a:srgbClr val="8888c6"/>
                </a:solidFill>
                <a:latin typeface="Consolas"/>
                <a:ea typeface="DejaVu Sans Mono"/>
              </a:rPr>
              <a:t>len</a:t>
            </a:r>
            <a:r>
              <a:rPr b="0" lang="en-US" sz="1600" spc="-1" strike="noStrike">
                <a:solidFill>
                  <a:srgbClr val="a9b7c6"/>
                </a:solidFill>
                <a:latin typeface="Consolas"/>
                <a:ea typeface="DejaVu Sans Mono"/>
              </a:rPr>
              <a:t>(row) == </a:t>
            </a:r>
            <a:r>
              <a:rPr b="0" lang="en-US" sz="1600" spc="-1" strike="noStrike">
                <a:solidFill>
                  <a:srgbClr val="6897bb"/>
                </a:solidFill>
                <a:latin typeface="Consolas"/>
                <a:ea typeface="DejaVu Sans Mono"/>
              </a:rPr>
              <a:t>3</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return True</a:t>
            </a:r>
            <a:br/>
            <a:r>
              <a:rPr b="0" lang="en-US" sz="1600" spc="-1" strike="noStrike">
                <a:solidFill>
                  <a:srgbClr val="cc7832"/>
                </a:solidFill>
                <a:latin typeface="Consolas"/>
                <a:ea typeface="DejaVu Sans Mono"/>
              </a:rPr>
              <a:t>    elif </a:t>
            </a:r>
            <a:r>
              <a:rPr b="0" lang="en-US" sz="1600" spc="-1" strike="noStrike">
                <a:solidFill>
                  <a:srgbClr val="8888c6"/>
                </a:solidFill>
                <a:latin typeface="Consolas"/>
                <a:ea typeface="DejaVu Sans Mono"/>
              </a:rPr>
              <a:t>len</a:t>
            </a:r>
            <a:r>
              <a:rPr b="0" lang="en-US" sz="1600" spc="-1" strike="noStrike">
                <a:solidFill>
                  <a:srgbClr val="a9b7c6"/>
                </a:solidFill>
                <a:latin typeface="Consolas"/>
                <a:ea typeface="DejaVu Sans Mono"/>
              </a:rPr>
              <a:t>(row) == </a:t>
            </a:r>
            <a:r>
              <a:rPr b="0" lang="en-US" sz="1600" spc="-1" strike="noStrike">
                <a:solidFill>
                  <a:srgbClr val="6897bb"/>
                </a:solidFill>
                <a:latin typeface="Consolas"/>
                <a:ea typeface="DejaVu Sans Mono"/>
              </a:rPr>
              <a:t>2</a:t>
            </a:r>
            <a:r>
              <a:rPr b="0" lang="en-US" sz="1600" spc="-1" strike="noStrike">
                <a:solidFill>
                  <a:srgbClr val="a9b7c6"/>
                </a:solidFill>
                <a:latin typeface="Consolas"/>
                <a:ea typeface="DejaVu Sans Mono"/>
              </a:rPr>
              <a:t>:</a:t>
            </a:r>
            <a:br/>
            <a:r>
              <a:rPr b="0" lang="en-US" sz="1600" spc="-1" strike="noStrike">
                <a:solidFill>
                  <a:srgbClr val="a9b7c6"/>
                </a:solidFill>
                <a:latin typeface="Consolas"/>
                <a:ea typeface="DejaVu Sans Mono"/>
              </a:rPr>
              <a:t>        </a:t>
            </a:r>
            <a:r>
              <a:rPr b="0" lang="en-US" sz="1600" spc="-1" strike="noStrike">
                <a:solidFill>
                  <a:srgbClr val="cc7832"/>
                </a:solidFill>
                <a:latin typeface="Consolas"/>
                <a:ea typeface="DejaVu Sans Mono"/>
              </a:rPr>
              <a:t>return False</a:t>
            </a:r>
            <a:br/>
            <a:r>
              <a:rPr b="0" lang="en-US" sz="1600" spc="-1" strike="noStrike">
                <a:solidFill>
                  <a:srgbClr val="cc7832"/>
                </a:solidFill>
                <a:latin typeface="Consolas"/>
                <a:ea typeface="DejaVu Sans Mono"/>
              </a:rPr>
              <a:t>    raise </a:t>
            </a:r>
            <a:r>
              <a:rPr b="0" lang="en-US" sz="1600" spc="-1" strike="noStrike">
                <a:solidFill>
                  <a:srgbClr val="8888c6"/>
                </a:solidFill>
                <a:latin typeface="Consolas"/>
                <a:ea typeface="DejaVu Sans Mono"/>
              </a:rPr>
              <a:t>RuntimeError</a:t>
            </a:r>
            <a:r>
              <a:rPr b="0" lang="en-US" sz="1600" spc="-1" strike="noStrike">
                <a:solidFill>
                  <a:srgbClr val="a9b7c6"/>
                </a:solidFill>
                <a:latin typeface="Consolas"/>
                <a:ea typeface="DejaVu Sans Mono"/>
              </a:rPr>
              <a:t>(</a:t>
            </a:r>
            <a:r>
              <a:rPr b="0" lang="en-US" sz="1600" spc="-1" strike="noStrike">
                <a:solidFill>
                  <a:srgbClr val="6a8759"/>
                </a:solidFill>
                <a:latin typeface="Consolas"/>
                <a:ea typeface="DejaVu Sans Mono"/>
              </a:rPr>
              <a:t>"Row has incorrect number of items"</a:t>
            </a:r>
            <a:r>
              <a:rPr b="0" lang="en-US" sz="1600" spc="-1" strike="noStrike">
                <a:solidFill>
                  <a:srgbClr val="a9b7c6"/>
                </a:solidFill>
                <a:latin typeface="Consolas"/>
                <a:ea typeface="DejaVu Sans Mono"/>
              </a:rPr>
              <a:t>)</a:t>
            </a:r>
            <a:endParaRPr b="0" lang="en-US" sz="1600" spc="-1" strike="noStrike">
              <a:latin typeface="Consolas"/>
            </a:endParaRPr>
          </a:p>
        </p:txBody>
      </p:sp>
      <p:sp>
        <p:nvSpPr>
          <p:cNvPr id="97" name="CustomShape 4"/>
          <p:cNvSpPr/>
          <p:nvPr/>
        </p:nvSpPr>
        <p:spPr>
          <a:xfrm rot="1378200">
            <a:off x="3790440" y="1684440"/>
            <a:ext cx="1088640" cy="43812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65160" y="-19188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Refaktorizácia 3(backtracking)</a:t>
            </a:r>
            <a:endParaRPr b="0" lang="en-US" sz="4400" spc="-1" strike="noStrike">
              <a:solidFill>
                <a:srgbClr val="000000"/>
              </a:solidFill>
              <a:latin typeface="Calibri"/>
            </a:endParaRPr>
          </a:p>
        </p:txBody>
      </p:sp>
      <p:sp>
        <p:nvSpPr>
          <p:cNvPr id="99" name="CustomShape 2"/>
          <p:cNvSpPr/>
          <p:nvPr/>
        </p:nvSpPr>
        <p:spPr>
          <a:xfrm>
            <a:off x="258120" y="2531880"/>
            <a:ext cx="11933640" cy="1732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cc7832"/>
                </a:solidFill>
                <a:latin typeface="Consolas"/>
              </a:rPr>
              <a:t>def </a:t>
            </a:r>
            <a:r>
              <a:rPr b="0" lang="en-US" sz="1200" spc="-1" strike="noStrike">
                <a:solidFill>
                  <a:srgbClr val="ffc66d"/>
                </a:solidFill>
                <a:latin typeface="Consolas"/>
              </a:rPr>
              <a:t>backtracking</a:t>
            </a:r>
            <a:r>
              <a:rPr b="0" lang="en-US" sz="1200" spc="-1" strike="noStrike">
                <a:solidFill>
                  <a:srgbClr val="a9b7c6"/>
                </a:solidFill>
                <a:latin typeface="Consolas"/>
              </a:rPr>
              <a:t>(</a:t>
            </a:r>
            <a:r>
              <a:rPr b="0" lang="en-US" sz="1200" spc="-1" strike="noStrike">
                <a:solidFill>
                  <a:srgbClr val="94558d"/>
                </a:solidFill>
                <a:latin typeface="Consolas"/>
              </a:rPr>
              <a:t>self</a:t>
            </a:r>
            <a:r>
              <a:rPr b="0" lang="en-US" sz="1200" spc="-1" strike="noStrike">
                <a:solidFill>
                  <a:srgbClr val="cc7832"/>
                </a:solidFill>
                <a:latin typeface="Consolas"/>
              </a:rPr>
              <a:t>, </a:t>
            </a:r>
            <a:r>
              <a:rPr b="0" lang="en-US" sz="1200" spc="-1" strike="noStrike">
                <a:solidFill>
                  <a:srgbClr val="a9b7c6"/>
                </a:solidFill>
                <a:latin typeface="Consolas"/>
              </a:rPr>
              <a:t>v</a:t>
            </a:r>
            <a:r>
              <a:rPr b="0" lang="en-US" sz="1200" spc="-1" strike="noStrike">
                <a:solidFill>
                  <a:srgbClr val="cc7832"/>
                </a:solidFill>
                <a:latin typeface="Consolas"/>
              </a:rPr>
              <a:t>, </a:t>
            </a:r>
            <a:r>
              <a:rPr b="0" lang="en-US" sz="1200" spc="-1" strike="noStrike">
                <a:solidFill>
                  <a:srgbClr val="a9b7c6"/>
                </a:solidFill>
                <a:latin typeface="Consolas"/>
              </a:rPr>
              <a:t>hrany</a:t>
            </a:r>
            <a:r>
              <a:rPr b="0" lang="en-US" sz="1200" spc="-1" strike="noStrike">
                <a:solidFill>
                  <a:srgbClr val="cc7832"/>
                </a:solidFill>
                <a:latin typeface="Consolas"/>
              </a:rPr>
              <a:t>, </a:t>
            </a:r>
            <a:r>
              <a:rPr b="0" lang="en-US" sz="1200" spc="-1" strike="noStrike">
                <a:solidFill>
                  <a:srgbClr val="a9b7c6"/>
                </a:solidFill>
                <a:latin typeface="Consolas"/>
              </a:rPr>
              <a:t>z</a:t>
            </a:r>
            <a:r>
              <a:rPr b="0" lang="en-US" sz="1200" spc="-1" strike="noStrike">
                <a:solidFill>
                  <a:srgbClr val="cc7832"/>
                </a:solidFill>
                <a:latin typeface="Consolas"/>
              </a:rPr>
              <a:t>, </a:t>
            </a:r>
            <a:r>
              <a:rPr b="0" lang="en-US" sz="1200" spc="-1" strike="noStrike">
                <a:solidFill>
                  <a:srgbClr val="a9b7c6"/>
                </a:solidFill>
                <a:latin typeface="Consolas"/>
              </a:rPr>
              <a:t>prejdene):</a:t>
            </a:r>
            <a:br/>
            <a:r>
              <a:rPr b="0" lang="en-US" sz="1200" spc="-1" strike="noStrike">
                <a:solidFill>
                  <a:srgbClr val="a9b7c6"/>
                </a:solidFill>
                <a:latin typeface="Consolas"/>
              </a:rPr>
              <a:t>    </a:t>
            </a:r>
            <a:r>
              <a:rPr b="0" lang="en-US" sz="1200" spc="-1" strike="noStrike">
                <a:solidFill>
                  <a:srgbClr val="cc7832"/>
                </a:solidFill>
                <a:latin typeface="Consolas"/>
              </a:rPr>
              <a:t>if </a:t>
            </a:r>
            <a:r>
              <a:rPr b="0" lang="en-US" sz="1200" spc="-1" strike="noStrike">
                <a:solidFill>
                  <a:srgbClr val="a9b7c6"/>
                </a:solidFill>
                <a:latin typeface="Consolas"/>
              </a:rPr>
              <a:t>prejdene &gt;= </a:t>
            </a:r>
            <a:r>
              <a:rPr b="0" lang="en-US" sz="1200" spc="-1" strike="noStrike">
                <a:solidFill>
                  <a:srgbClr val="94558d"/>
                </a:solidFill>
                <a:latin typeface="Consolas"/>
              </a:rPr>
              <a:t>self</a:t>
            </a:r>
            <a:r>
              <a:rPr b="0" lang="en-US" sz="1200" spc="-1" strike="noStrike">
                <a:solidFill>
                  <a:srgbClr val="a9b7c6"/>
                </a:solidFill>
                <a:latin typeface="Consolas"/>
              </a:rPr>
              <a:t>.o:</a:t>
            </a:r>
            <a:br/>
            <a:r>
              <a:rPr b="0" lang="en-US" sz="1200" spc="-1" strike="noStrike">
                <a:solidFill>
                  <a:srgbClr val="a9b7c6"/>
                </a:solidFill>
                <a:latin typeface="Consolas"/>
              </a:rPr>
              <a:t>        </a:t>
            </a:r>
            <a:r>
              <a:rPr b="0" lang="en-US" sz="1200" spc="-1" strike="noStrike">
                <a:solidFill>
                  <a:srgbClr val="94558d"/>
                </a:solidFill>
                <a:latin typeface="Consolas"/>
              </a:rPr>
              <a:t>self</a:t>
            </a:r>
            <a:r>
              <a:rPr b="0" lang="en-US" sz="1200" spc="-1" strike="noStrike">
                <a:solidFill>
                  <a:srgbClr val="a9b7c6"/>
                </a:solidFill>
                <a:latin typeface="Consolas"/>
              </a:rPr>
              <a:t>.riesenie = z.copy()</a:t>
            </a:r>
            <a:br/>
            <a:r>
              <a:rPr b="0" lang="en-US" sz="1200" spc="-1" strike="noStrike">
                <a:solidFill>
                  <a:srgbClr val="a9b7c6"/>
                </a:solidFill>
                <a:latin typeface="Consolas"/>
              </a:rPr>
              <a:t>        </a:t>
            </a:r>
            <a:r>
              <a:rPr b="0" lang="en-US" sz="1200" spc="-1" strike="noStrike">
                <a:solidFill>
                  <a:srgbClr val="cc7832"/>
                </a:solidFill>
                <a:latin typeface="Consolas"/>
              </a:rPr>
              <a:t>return</a:t>
            </a:r>
            <a:br/>
            <a:r>
              <a:rPr b="0" lang="en-US" sz="1200" spc="-1" strike="noStrike">
                <a:solidFill>
                  <a:srgbClr val="cc7832"/>
                </a:solidFill>
                <a:latin typeface="Consolas"/>
              </a:rPr>
              <a:t>    else</a:t>
            </a:r>
            <a:r>
              <a:rPr b="0" lang="en-US" sz="1200" spc="-1" strike="noStrike">
                <a:solidFill>
                  <a:srgbClr val="a9b7c6"/>
                </a:solidFill>
                <a:latin typeface="Consolas"/>
              </a:rPr>
              <a:t>:</a:t>
            </a:r>
            <a:br/>
            <a:r>
              <a:rPr b="0" lang="en-US" sz="1200" spc="-1" strike="noStrike">
                <a:solidFill>
                  <a:srgbClr val="a9b7c6"/>
                </a:solidFill>
                <a:latin typeface="Consolas"/>
              </a:rPr>
              <a:t>        </a:t>
            </a:r>
            <a:r>
              <a:rPr b="0" lang="en-US" sz="1200" spc="-1" strike="noStrike">
                <a:solidFill>
                  <a:srgbClr val="cc7832"/>
                </a:solidFill>
                <a:latin typeface="Consolas"/>
              </a:rPr>
              <a:t>for </a:t>
            </a:r>
            <a:r>
              <a:rPr b="0" lang="en-US" sz="1200" spc="-1" strike="noStrike">
                <a:solidFill>
                  <a:srgbClr val="a9b7c6"/>
                </a:solidFill>
                <a:latin typeface="Consolas"/>
              </a:rPr>
              <a:t>_ </a:t>
            </a:r>
            <a:r>
              <a:rPr b="0" lang="en-US" sz="1200" spc="-1" strike="noStrike">
                <a:solidFill>
                  <a:srgbClr val="cc7832"/>
                </a:solidFill>
                <a:latin typeface="Consolas"/>
              </a:rPr>
              <a:t>in </a:t>
            </a:r>
            <a:r>
              <a:rPr b="0" lang="en-US" sz="1200" spc="-1" strike="noStrike">
                <a:solidFill>
                  <a:srgbClr val="94558d"/>
                </a:solidFill>
                <a:latin typeface="Consolas"/>
              </a:rPr>
              <a:t>self</a:t>
            </a:r>
            <a:r>
              <a:rPr b="0" lang="en-US" sz="1200" spc="-1" strike="noStrike">
                <a:solidFill>
                  <a:srgbClr val="a9b7c6"/>
                </a:solidFill>
                <a:latin typeface="Consolas"/>
              </a:rPr>
              <a:t>.g[v]:</a:t>
            </a:r>
            <a:br/>
            <a:r>
              <a:rPr b="0" lang="en-US" sz="1200" spc="-1" strike="noStrike">
                <a:solidFill>
                  <a:srgbClr val="a9b7c6"/>
                </a:solidFill>
                <a:latin typeface="Consolas"/>
              </a:rPr>
              <a:t>            </a:t>
            </a:r>
            <a:r>
              <a:rPr b="0" lang="en-US" sz="1200" spc="-1" strike="noStrike">
                <a:solidFill>
                  <a:srgbClr val="cc7832"/>
                </a:solidFill>
                <a:latin typeface="Consolas"/>
              </a:rPr>
              <a:t>if not </a:t>
            </a:r>
            <a:r>
              <a:rPr b="0" lang="en-US" sz="1200" spc="-1" strike="noStrike">
                <a:solidFill>
                  <a:srgbClr val="a9b7c6"/>
                </a:solidFill>
                <a:latin typeface="Consolas"/>
              </a:rPr>
              <a:t>{(v</a:t>
            </a:r>
            <a:r>
              <a:rPr b="0" lang="en-US" sz="1200" spc="-1" strike="noStrike">
                <a:solidFill>
                  <a:srgbClr val="cc7832"/>
                </a:solidFill>
                <a:latin typeface="Consolas"/>
              </a:rPr>
              <a:t>, </a:t>
            </a:r>
            <a:r>
              <a:rPr b="0" lang="en-US" sz="1200" spc="-1" strike="noStrike">
                <a:solidFill>
                  <a:srgbClr val="a9b7c6"/>
                </a:solidFill>
                <a:latin typeface="Consolas"/>
              </a:rPr>
              <a:t>_)</a:t>
            </a:r>
            <a:r>
              <a:rPr b="0" lang="en-US" sz="1200" spc="-1" strike="noStrike">
                <a:solidFill>
                  <a:srgbClr val="cc7832"/>
                </a:solidFill>
                <a:latin typeface="Consolas"/>
              </a:rPr>
              <a:t>, </a:t>
            </a:r>
            <a:r>
              <a:rPr b="0" lang="en-US" sz="1200" spc="-1" strike="noStrike">
                <a:solidFill>
                  <a:srgbClr val="a9b7c6"/>
                </a:solidFill>
                <a:latin typeface="Consolas"/>
              </a:rPr>
              <a:t>(_</a:t>
            </a:r>
            <a:r>
              <a:rPr b="0" lang="en-US" sz="1200" spc="-1" strike="noStrike">
                <a:solidFill>
                  <a:srgbClr val="cc7832"/>
                </a:solidFill>
                <a:latin typeface="Consolas"/>
              </a:rPr>
              <a:t>, </a:t>
            </a:r>
            <a:r>
              <a:rPr b="0" lang="en-US" sz="1200" spc="-1" strike="noStrike">
                <a:solidFill>
                  <a:srgbClr val="a9b7c6"/>
                </a:solidFill>
                <a:latin typeface="Consolas"/>
              </a:rPr>
              <a:t>v)} &lt;= hrany </a:t>
            </a:r>
            <a:r>
              <a:rPr b="0" lang="en-US" sz="1200" spc="-1" strike="noStrike">
                <a:solidFill>
                  <a:srgbClr val="cc7832"/>
                </a:solidFill>
                <a:latin typeface="Consolas"/>
              </a:rPr>
              <a:t>and </a:t>
            </a:r>
            <a:r>
              <a:rPr b="0" lang="en-US" sz="1200" spc="-1" strike="noStrike">
                <a:solidFill>
                  <a:srgbClr val="a9b7c6"/>
                </a:solidFill>
                <a:latin typeface="Consolas"/>
              </a:rPr>
              <a:t>(</a:t>
            </a:r>
            <a:r>
              <a:rPr b="0" lang="en-US" sz="1200" spc="-1" strike="noStrike">
                <a:solidFill>
                  <a:srgbClr val="94558d"/>
                </a:solidFill>
                <a:latin typeface="Consolas"/>
              </a:rPr>
              <a:t>self</a:t>
            </a:r>
            <a:r>
              <a:rPr b="0" lang="en-US" sz="1200" spc="-1" strike="noStrike">
                <a:solidFill>
                  <a:srgbClr val="a9b7c6"/>
                </a:solidFill>
                <a:latin typeface="Consolas"/>
              </a:rPr>
              <a:t>.hrana(_</a:t>
            </a:r>
            <a:r>
              <a:rPr b="0" lang="en-US" sz="1200" spc="-1" strike="noStrike">
                <a:solidFill>
                  <a:srgbClr val="cc7832"/>
                </a:solidFill>
                <a:latin typeface="Consolas"/>
              </a:rPr>
              <a:t>, </a:t>
            </a:r>
            <a:r>
              <a:rPr b="0" lang="en-US" sz="1200" spc="-1" strike="noStrike">
                <a:solidFill>
                  <a:srgbClr val="a9b7c6"/>
                </a:solidFill>
                <a:latin typeface="Consolas"/>
              </a:rPr>
              <a:t>v) == </a:t>
            </a:r>
            <a:r>
              <a:rPr b="0" lang="en-US" sz="1200" spc="-1" strike="noStrike">
                <a:solidFill>
                  <a:srgbClr val="6a8759"/>
                </a:solidFill>
                <a:latin typeface="Consolas"/>
              </a:rPr>
              <a:t>'' </a:t>
            </a:r>
            <a:r>
              <a:rPr b="0" lang="en-US" sz="1200" spc="-1" strike="noStrike">
                <a:solidFill>
                  <a:srgbClr val="cc7832"/>
                </a:solidFill>
                <a:latin typeface="Consolas"/>
              </a:rPr>
              <a:t>or </a:t>
            </a:r>
            <a:r>
              <a:rPr b="0" lang="en-US" sz="1200" spc="-1" strike="noStrike">
                <a:solidFill>
                  <a:srgbClr val="94558d"/>
                </a:solidFill>
                <a:latin typeface="Consolas"/>
              </a:rPr>
              <a:t>self</a:t>
            </a:r>
            <a:r>
              <a:rPr b="0" lang="en-US" sz="1200" spc="-1" strike="noStrike">
                <a:solidFill>
                  <a:srgbClr val="a9b7c6"/>
                </a:solidFill>
                <a:latin typeface="Consolas"/>
              </a:rPr>
              <a:t>.hrana(_</a:t>
            </a:r>
            <a:r>
              <a:rPr b="0" lang="en-US" sz="1200" spc="-1" strike="noStrike">
                <a:solidFill>
                  <a:srgbClr val="cc7832"/>
                </a:solidFill>
                <a:latin typeface="Consolas"/>
              </a:rPr>
              <a:t>, </a:t>
            </a:r>
            <a:r>
              <a:rPr b="0" lang="en-US" sz="1200" spc="-1" strike="noStrike">
                <a:solidFill>
                  <a:srgbClr val="a9b7c6"/>
                </a:solidFill>
                <a:latin typeface="Consolas"/>
              </a:rPr>
              <a:t>v) </a:t>
            </a:r>
            <a:r>
              <a:rPr b="0" lang="en-US" sz="1200" spc="-1" strike="noStrike">
                <a:solidFill>
                  <a:srgbClr val="cc7832"/>
                </a:solidFill>
                <a:latin typeface="Consolas"/>
              </a:rPr>
              <a:t>not in </a:t>
            </a:r>
            <a:r>
              <a:rPr b="0" lang="en-US" sz="1200" spc="-1" strike="noStrike">
                <a:solidFill>
                  <a:srgbClr val="a9b7c6"/>
                </a:solidFill>
                <a:latin typeface="Consolas"/>
              </a:rPr>
              <a:t>prejdene) </a:t>
            </a:r>
            <a:r>
              <a:rPr b="0" lang="en-US" sz="1200" spc="-1" strike="noStrike">
                <a:solidFill>
                  <a:srgbClr val="cc7832"/>
                </a:solidFill>
                <a:latin typeface="Consolas"/>
              </a:rPr>
              <a:t>and not </a:t>
            </a:r>
            <a:r>
              <a:rPr b="0" lang="en-US" sz="1200" spc="-1" strike="noStrike">
                <a:solidFill>
                  <a:srgbClr val="94558d"/>
                </a:solidFill>
                <a:latin typeface="Consolas"/>
              </a:rPr>
              <a:t>self</a:t>
            </a:r>
            <a:r>
              <a:rPr b="0" lang="en-US" sz="1200" spc="-1" strike="noStrike">
                <a:solidFill>
                  <a:srgbClr val="a9b7c6"/>
                </a:solidFill>
                <a:latin typeface="Consolas"/>
              </a:rPr>
              <a:t>.riesenie:</a:t>
            </a:r>
            <a:br/>
            <a:r>
              <a:rPr b="0" lang="en-US" sz="1200" spc="-1" strike="noStrike">
                <a:solidFill>
                  <a:srgbClr val="a9b7c6"/>
                </a:solidFill>
                <a:latin typeface="Consolas"/>
              </a:rPr>
              <a:t>                </a:t>
            </a:r>
            <a:r>
              <a:rPr b="0" lang="en-US" sz="1200" spc="-1" strike="noStrike">
                <a:solidFill>
                  <a:srgbClr val="94558d"/>
                </a:solidFill>
                <a:latin typeface="Consolas"/>
              </a:rPr>
              <a:t>self</a:t>
            </a:r>
            <a:r>
              <a:rPr b="0" lang="en-US" sz="1200" spc="-1" strike="noStrike">
                <a:solidFill>
                  <a:srgbClr val="a9b7c6"/>
                </a:solidFill>
                <a:latin typeface="Consolas"/>
              </a:rPr>
              <a:t>.backtracking(_</a:t>
            </a:r>
            <a:r>
              <a:rPr b="0" lang="en-US" sz="1200" spc="-1" strike="noStrike">
                <a:solidFill>
                  <a:srgbClr val="cc7832"/>
                </a:solidFill>
                <a:latin typeface="Consolas"/>
              </a:rPr>
              <a:t>, </a:t>
            </a:r>
            <a:r>
              <a:rPr b="0" lang="en-US" sz="1200" spc="-1" strike="noStrike">
                <a:solidFill>
                  <a:srgbClr val="a9b7c6"/>
                </a:solidFill>
                <a:latin typeface="Consolas"/>
              </a:rPr>
              <a:t>hrany | {(v</a:t>
            </a:r>
            <a:r>
              <a:rPr b="0" lang="en-US" sz="1200" spc="-1" strike="noStrike">
                <a:solidFill>
                  <a:srgbClr val="cc7832"/>
                </a:solidFill>
                <a:latin typeface="Consolas"/>
              </a:rPr>
              <a:t>, </a:t>
            </a:r>
            <a:r>
              <a:rPr b="0" lang="en-US" sz="1200" spc="-1" strike="noStrike">
                <a:solidFill>
                  <a:srgbClr val="a9b7c6"/>
                </a:solidFill>
                <a:latin typeface="Consolas"/>
              </a:rPr>
              <a:t>_)</a:t>
            </a:r>
            <a:r>
              <a:rPr b="0" lang="en-US" sz="1200" spc="-1" strike="noStrike">
                <a:solidFill>
                  <a:srgbClr val="cc7832"/>
                </a:solidFill>
                <a:latin typeface="Consolas"/>
              </a:rPr>
              <a:t>, </a:t>
            </a:r>
            <a:r>
              <a:rPr b="0" lang="en-US" sz="1200" spc="-1" strike="noStrike">
                <a:solidFill>
                  <a:srgbClr val="a9b7c6"/>
                </a:solidFill>
                <a:latin typeface="Consolas"/>
              </a:rPr>
              <a:t>(_</a:t>
            </a:r>
            <a:r>
              <a:rPr b="0" lang="en-US" sz="1200" spc="-1" strike="noStrike">
                <a:solidFill>
                  <a:srgbClr val="cc7832"/>
                </a:solidFill>
                <a:latin typeface="Consolas"/>
              </a:rPr>
              <a:t>, </a:t>
            </a:r>
            <a:r>
              <a:rPr b="0" lang="en-US" sz="1200" spc="-1" strike="noStrike">
                <a:solidFill>
                  <a:srgbClr val="a9b7c6"/>
                </a:solidFill>
                <a:latin typeface="Consolas"/>
              </a:rPr>
              <a:t>v)}</a:t>
            </a:r>
            <a:r>
              <a:rPr b="0" lang="en-US" sz="1200" spc="-1" strike="noStrike">
                <a:solidFill>
                  <a:srgbClr val="cc7832"/>
                </a:solidFill>
                <a:latin typeface="Consolas"/>
              </a:rPr>
              <a:t>, </a:t>
            </a:r>
            <a:r>
              <a:rPr b="0" lang="en-US" sz="1200" spc="-1" strike="noStrike">
                <a:solidFill>
                  <a:srgbClr val="a9b7c6"/>
                </a:solidFill>
                <a:latin typeface="Consolas"/>
              </a:rPr>
              <a:t>z + [_]</a:t>
            </a:r>
            <a:r>
              <a:rPr b="0" lang="en-US" sz="1200" spc="-1" strike="noStrike">
                <a:solidFill>
                  <a:srgbClr val="cc7832"/>
                </a:solidFill>
                <a:latin typeface="Consolas"/>
              </a:rPr>
              <a:t>, </a:t>
            </a:r>
            <a:r>
              <a:rPr b="0" lang="en-US" sz="1200" spc="-1" strike="noStrike">
                <a:solidFill>
                  <a:srgbClr val="a9b7c6"/>
                </a:solidFill>
                <a:latin typeface="Consolas"/>
              </a:rPr>
              <a:t>prejdene | {</a:t>
            </a:r>
            <a:r>
              <a:rPr b="0" lang="en-US" sz="1200" spc="-1" strike="noStrike">
                <a:solidFill>
                  <a:srgbClr val="94558d"/>
                </a:solidFill>
                <a:latin typeface="Consolas"/>
              </a:rPr>
              <a:t>self</a:t>
            </a:r>
            <a:r>
              <a:rPr b="0" lang="en-US" sz="1200" spc="-1" strike="noStrike">
                <a:solidFill>
                  <a:srgbClr val="a9b7c6"/>
                </a:solidFill>
                <a:latin typeface="Consolas"/>
              </a:rPr>
              <a:t>.hrana(_</a:t>
            </a:r>
            <a:r>
              <a:rPr b="0" lang="en-US" sz="1200" spc="-1" strike="noStrike">
                <a:solidFill>
                  <a:srgbClr val="cc7832"/>
                </a:solidFill>
                <a:latin typeface="Consolas"/>
              </a:rPr>
              <a:t>, </a:t>
            </a:r>
            <a:r>
              <a:rPr b="0" lang="en-US" sz="1200" spc="-1" strike="noStrike">
                <a:solidFill>
                  <a:srgbClr val="a9b7c6"/>
                </a:solidFill>
                <a:latin typeface="Consolas"/>
              </a:rPr>
              <a:t>v)})</a:t>
            </a:r>
            <a:endParaRPr b="0" lang="en-US" sz="1200" spc="-1" strike="noStrike">
              <a:latin typeface="Arial"/>
            </a:endParaRPr>
          </a:p>
        </p:txBody>
      </p:sp>
      <p:sp>
        <p:nvSpPr>
          <p:cNvPr id="100" name="CustomShape 3"/>
          <p:cNvSpPr/>
          <p:nvPr/>
        </p:nvSpPr>
        <p:spPr>
          <a:xfrm>
            <a:off x="1782000" y="1574640"/>
            <a:ext cx="2037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Pred refaktorizáciou</a:t>
            </a:r>
            <a:endParaRPr b="0" lang="en-US" sz="1800" spc="-1" strike="noStrike">
              <a:latin typeface="Arial"/>
            </a:endParaRPr>
          </a:p>
        </p:txBody>
      </p:sp>
      <p:sp>
        <p:nvSpPr>
          <p:cNvPr id="101" name="CustomShape 4"/>
          <p:cNvSpPr/>
          <p:nvPr/>
        </p:nvSpPr>
        <p:spPr>
          <a:xfrm>
            <a:off x="1693800" y="4642920"/>
            <a:ext cx="3282480" cy="364680"/>
          </a:xfrm>
          <a:prstGeom prst="rect">
            <a:avLst/>
          </a:prstGeom>
          <a:noFill/>
          <a:ln>
            <a:noFill/>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65160" y="-191880"/>
            <a:ext cx="10515240" cy="1325160"/>
          </a:xfrm>
          <a:prstGeom prst="rect">
            <a:avLst/>
          </a:prstGeom>
          <a:noFill/>
          <a:ln>
            <a:noFill/>
          </a:ln>
        </p:spPr>
        <p:txBody>
          <a:bodyPr anchor="ctr"/>
          <a:p>
            <a:pPr>
              <a:lnSpc>
                <a:spcPct val="90000"/>
              </a:lnSpc>
            </a:pPr>
            <a:r>
              <a:rPr b="0" lang="en-US" sz="4400" spc="-1" strike="noStrike">
                <a:solidFill>
                  <a:srgbClr val="000000"/>
                </a:solidFill>
                <a:latin typeface="Calibri Light"/>
              </a:rPr>
              <a:t>Refaktorizácia 3(backtracking)</a:t>
            </a:r>
            <a:endParaRPr b="0" lang="en-US" sz="4400" spc="-1" strike="noStrike">
              <a:solidFill>
                <a:srgbClr val="000000"/>
              </a:solidFill>
              <a:latin typeface="Calibri"/>
            </a:endParaRPr>
          </a:p>
        </p:txBody>
      </p:sp>
      <p:sp>
        <p:nvSpPr>
          <p:cNvPr id="103" name="CustomShape 2"/>
          <p:cNvSpPr/>
          <p:nvPr/>
        </p:nvSpPr>
        <p:spPr>
          <a:xfrm>
            <a:off x="182880" y="1559160"/>
            <a:ext cx="11305080" cy="4841640"/>
          </a:xfrm>
          <a:prstGeom prst="rect">
            <a:avLst/>
          </a:prstGeom>
          <a:noFill/>
          <a:ln>
            <a:noFill/>
          </a:ln>
        </p:spPr>
        <p:style>
          <a:lnRef idx="0"/>
          <a:fillRef idx="0"/>
          <a:effectRef idx="0"/>
          <a:fontRef idx="minor"/>
        </p:style>
        <p:txBody>
          <a:bodyPr lIns="90000" rIns="90000" tIns="45000" bIns="45000"/>
          <a:p>
            <a:r>
              <a:rPr b="0" lang="en-US" sz="1300" spc="-1" strike="noStrike">
                <a:solidFill>
                  <a:srgbClr val="cc7832"/>
                </a:solidFill>
                <a:latin typeface="Consolas"/>
                <a:ea typeface="DejaVu Sans Mono"/>
              </a:rPr>
              <a:t>def </a:t>
            </a:r>
            <a:r>
              <a:rPr b="0" lang="en-US" sz="1300" spc="-1" strike="noStrike">
                <a:solidFill>
                  <a:srgbClr val="ffc66d"/>
                </a:solidFill>
                <a:latin typeface="Consolas"/>
                <a:ea typeface="DejaVu Sans Mono"/>
              </a:rPr>
              <a:t>backtracking</a:t>
            </a:r>
            <a:r>
              <a:rPr b="0" lang="en-US" sz="1300" spc="-1" strike="noStrike">
                <a:solidFill>
                  <a:srgbClr val="a9b7c6"/>
                </a:solidFill>
                <a:latin typeface="Consolas"/>
                <a:ea typeface="DejaVu Sans Mono"/>
              </a:rPr>
              <a:t>(</a:t>
            </a:r>
            <a:r>
              <a:rPr b="0" lang="en-US" sz="1300" spc="-1" strike="noStrike">
                <a:solidFill>
                  <a:srgbClr val="94558d"/>
                </a:solidFill>
                <a:latin typeface="Consolas"/>
                <a:ea typeface="DejaVu Sans Mono"/>
              </a:rPr>
              <a:t>self</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start_vertex: </a:t>
            </a:r>
            <a:r>
              <a:rPr b="0" lang="en-US" sz="1300" spc="-1" strike="noStrike">
                <a:solidFill>
                  <a:srgbClr val="8888c6"/>
                </a:solidFill>
                <a:latin typeface="Consolas"/>
                <a:ea typeface="DejaVu Sans Mono"/>
              </a:rPr>
              <a:t>str</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visited_edges: Set[Tuple[</a:t>
            </a:r>
            <a:r>
              <a:rPr b="0" lang="en-US" sz="1300" spc="-1" strike="noStrike">
                <a:solidFill>
                  <a:srgbClr val="8888c6"/>
                </a:solidFill>
                <a:latin typeface="Consolas"/>
                <a:ea typeface="DejaVu Sans Mono"/>
              </a:rPr>
              <a:t>str</a:t>
            </a:r>
            <a:r>
              <a:rPr b="0" lang="en-US" sz="1300" spc="-1" strike="noStrike">
                <a:solidFill>
                  <a:srgbClr val="a9b7c6"/>
                </a:solidFill>
                <a:latin typeface="Consolas"/>
                <a:ea typeface="DejaVu Sans Mono"/>
              </a:rPr>
              <a:t>]]</a:t>
            </a:r>
            <a:r>
              <a:rPr b="0" lang="en-US" sz="1300" spc="-1" strike="noStrike">
                <a:solidFill>
                  <a:srgbClr val="cc7832"/>
                </a:solidFill>
                <a:latin typeface="Consolas"/>
                <a:ea typeface="DejaVu Sans Mono"/>
              </a:rPr>
              <a:t>,</a:t>
            </a:r>
            <a:b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path: List[</a:t>
            </a:r>
            <a:r>
              <a:rPr b="0" lang="en-US" sz="1300" spc="-1" strike="noStrike">
                <a:solidFill>
                  <a:srgbClr val="8888c6"/>
                </a:solidFill>
                <a:latin typeface="Consolas"/>
                <a:ea typeface="DejaVu Sans Mono"/>
              </a:rPr>
              <a:t>str</a:t>
            </a:r>
            <a:r>
              <a:rPr b="0" lang="en-US" sz="1300" spc="-1" strike="noStrike">
                <a:solidFill>
                  <a:srgbClr val="a9b7c6"/>
                </a:solidFill>
                <a:latin typeface="Consolas"/>
                <a:ea typeface="DejaVu Sans Mono"/>
              </a:rPr>
              <a:t>]</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collected_fruits: Set[</a:t>
            </a:r>
            <a:r>
              <a:rPr b="0" lang="en-US" sz="1300" spc="-1" strike="noStrike">
                <a:solidFill>
                  <a:srgbClr val="8888c6"/>
                </a:solidFill>
                <a:latin typeface="Consolas"/>
                <a:ea typeface="DejaVu Sans Mono"/>
              </a:rPr>
              <a:t>str</a:t>
            </a:r>
            <a:r>
              <a:rPr b="0" lang="en-US" sz="1300" spc="-1" strike="noStrike">
                <a:solidFill>
                  <a:srgbClr val="a9b7c6"/>
                </a:solidFill>
                <a:latin typeface="Consolas"/>
                <a:ea typeface="DejaVu Sans Mono"/>
              </a:rPr>
              <a:t>]) -&gt; </a:t>
            </a:r>
            <a:r>
              <a:rPr b="0" lang="en-US" sz="1300" spc="-1" strike="noStrike">
                <a:solidFill>
                  <a:srgbClr val="cc7832"/>
                </a:solidFill>
                <a:latin typeface="Consolas"/>
                <a:ea typeface="DejaVu Sans Mono"/>
              </a:rPr>
              <a:t>None</a:t>
            </a:r>
            <a:r>
              <a:rPr b="0" lang="en-US" sz="1300" spc="-1" strike="noStrike">
                <a:solidFill>
                  <a:srgbClr val="a9b7c6"/>
                </a:solidFill>
                <a:latin typeface="Consolas"/>
                <a:ea typeface="DejaVu Sans Mono"/>
              </a:rPr>
              <a:t>:</a:t>
            </a:r>
            <a:br/>
            <a:r>
              <a:rPr b="0" lang="en-US" sz="1300" spc="-1" strike="noStrike">
                <a:solidFill>
                  <a:srgbClr val="a9b7c6"/>
                </a:solidFill>
                <a:latin typeface="Consolas"/>
                <a:ea typeface="DejaVu Sans Mono"/>
              </a:rPr>
              <a:t>    </a:t>
            </a:r>
            <a:r>
              <a:rPr b="0" lang="en-US" sz="1300" spc="-1" strike="noStrike">
                <a:solidFill>
                  <a:srgbClr val="cc7832"/>
                </a:solidFill>
                <a:latin typeface="Consolas"/>
                <a:ea typeface="DejaVu Sans Mono"/>
              </a:rPr>
              <a:t>if </a:t>
            </a:r>
            <a:r>
              <a:rPr b="0" lang="en-US" sz="1300" spc="-1" strike="noStrike">
                <a:solidFill>
                  <a:srgbClr val="a9b7c6"/>
                </a:solidFill>
                <a:latin typeface="Consolas"/>
                <a:ea typeface="DejaVu Sans Mono"/>
              </a:rPr>
              <a:t>collected_fruits &gt;=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.fruit_types():</a:t>
            </a:r>
            <a:br/>
            <a:r>
              <a:rPr b="0" lang="en-US" sz="1300" spc="-1" strike="noStrike">
                <a:solidFill>
                  <a:srgbClr val="a9b7c6"/>
                </a:solidFill>
                <a:latin typeface="Consolas"/>
                <a:ea typeface="DejaVu Sans Mono"/>
              </a:rPr>
              <a:t>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.solution = path</a:t>
            </a:r>
            <a:br/>
            <a:r>
              <a:rPr b="0" lang="en-US" sz="1300" spc="-1" strike="noStrike">
                <a:solidFill>
                  <a:srgbClr val="a9b7c6"/>
                </a:solidFill>
                <a:latin typeface="Consolas"/>
                <a:ea typeface="DejaVu Sans Mono"/>
              </a:rPr>
              <a:t>    </a:t>
            </a:r>
            <a:r>
              <a:rPr b="0" lang="en-US" sz="1300" spc="-1" strike="noStrike">
                <a:solidFill>
                  <a:srgbClr val="cc7832"/>
                </a:solidFill>
                <a:latin typeface="Consolas"/>
                <a:ea typeface="DejaVu Sans Mono"/>
              </a:rPr>
              <a:t>else</a:t>
            </a:r>
            <a:r>
              <a:rPr b="0" lang="en-US" sz="1300" spc="-1" strike="noStrike">
                <a:solidFill>
                  <a:srgbClr val="a9b7c6"/>
                </a:solidFill>
                <a:latin typeface="Consolas"/>
                <a:ea typeface="DejaVu Sans Mono"/>
              </a:rPr>
              <a:t>:</a:t>
            </a:r>
            <a:br/>
            <a:r>
              <a:rPr b="0" lang="en-US" sz="1300" spc="-1" strike="noStrike">
                <a:solidFill>
                  <a:srgbClr val="a9b7c6"/>
                </a:solidFill>
                <a:latin typeface="Consolas"/>
                <a:ea typeface="DejaVu Sans Mono"/>
              </a:rPr>
              <a:t>        </a:t>
            </a:r>
            <a:r>
              <a:rPr b="0" lang="en-US" sz="1300" spc="-1" strike="noStrike">
                <a:solidFill>
                  <a:srgbClr val="cc7832"/>
                </a:solidFill>
                <a:latin typeface="Consolas"/>
                <a:ea typeface="DejaVu Sans Mono"/>
              </a:rPr>
              <a:t>for </a:t>
            </a:r>
            <a:r>
              <a:rPr b="0" lang="en-US" sz="1300" spc="-1" strike="noStrike">
                <a:solidFill>
                  <a:srgbClr val="a9b7c6"/>
                </a:solidFill>
                <a:latin typeface="Consolas"/>
                <a:ea typeface="DejaVu Sans Mono"/>
              </a:rPr>
              <a:t>adjacent_vertex </a:t>
            </a:r>
            <a:r>
              <a:rPr b="0" lang="en-US" sz="1300" spc="-1" strike="noStrike">
                <a:solidFill>
                  <a:srgbClr val="cc7832"/>
                </a:solidFill>
                <a:latin typeface="Consolas"/>
                <a:ea typeface="DejaVu Sans Mono"/>
              </a:rPr>
              <a:t>in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.garden[start_vertex]:</a:t>
            </a:r>
            <a:br/>
            <a:r>
              <a:rPr b="0" lang="en-US" sz="1300" spc="-1" strike="noStrike">
                <a:solidFill>
                  <a:srgbClr val="a9b7c6"/>
                </a:solidFill>
                <a:latin typeface="Consolas"/>
                <a:ea typeface="DejaVu Sans Mono"/>
              </a:rPr>
              <a:t>            </a:t>
            </a:r>
            <a:r>
              <a:rPr b="0" lang="en-US" sz="1300" spc="-1" strike="noStrike">
                <a:solidFill>
                  <a:srgbClr val="cc7832"/>
                </a:solidFill>
                <a:latin typeface="Consolas"/>
                <a:ea typeface="DejaVu Sans Mono"/>
              </a:rPr>
              <a:t>if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._can_continue(start_vertex</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adjacent_vertex</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visited_edges</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collected_fruits):</a:t>
            </a:r>
            <a:br/>
            <a:r>
              <a:rPr b="0" lang="en-US" sz="1300" spc="-1" strike="noStrike">
                <a:solidFill>
                  <a:srgbClr val="a9b7c6"/>
                </a:solidFill>
                <a:latin typeface="Consolas"/>
                <a:ea typeface="DejaVu Sans Mono"/>
              </a:rPr>
              <a:t>                new_visited_edges = visited_edges.union({(start_vertex</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adjacent_vertex)</a:t>
            </a:r>
            <a:r>
              <a:rPr b="0" lang="en-US" sz="1300" spc="-1" strike="noStrike">
                <a:solidFill>
                  <a:srgbClr val="cc7832"/>
                </a:solidFill>
                <a:latin typeface="Consolas"/>
                <a:ea typeface="DejaVu Sans Mono"/>
              </a:rPr>
              <a:t>,</a:t>
            </a:r>
            <a:b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(adjacent_vertex</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start_vertex)})</a:t>
            </a:r>
            <a:br/>
            <a:r>
              <a:rPr b="0" lang="en-US" sz="1300" spc="-1" strike="noStrike">
                <a:solidFill>
                  <a:srgbClr val="a9b7c6"/>
                </a:solidFill>
                <a:latin typeface="Consolas"/>
                <a:ea typeface="DejaVu Sans Mono"/>
              </a:rPr>
              <a:t>                new_path = path + [adjacent_vertex]</a:t>
            </a:r>
            <a:br/>
            <a:r>
              <a:rPr b="0" lang="en-US" sz="1300" spc="-1" strike="noStrike">
                <a:solidFill>
                  <a:srgbClr val="a9b7c6"/>
                </a:solidFill>
                <a:latin typeface="Consolas"/>
                <a:ea typeface="DejaVu Sans Mono"/>
              </a:rPr>
              <a:t>                new_collected_fruits = collected_fruits.union(</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.edge(adjacent_vertex</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start_vertex))</a:t>
            </a:r>
            <a:br/>
            <a:r>
              <a:rPr b="0" lang="en-US" sz="1300" spc="-1" strike="noStrike">
                <a:solidFill>
                  <a:srgbClr val="a9b7c6"/>
                </a:solidFill>
                <a:latin typeface="Consolas"/>
                <a:ea typeface="DejaVu Sans Mono"/>
              </a:rPr>
              <a:t>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.backtracking(adjacent_vertex</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new_visited_edges</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new_path</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new_collected_fruits)</a:t>
            </a:r>
            <a:br/>
            <a:br/>
            <a:r>
              <a:rPr b="0" lang="en-US" sz="1300" spc="-1" strike="noStrike">
                <a:solidFill>
                  <a:srgbClr val="cc7832"/>
                </a:solidFill>
                <a:latin typeface="Consolas"/>
                <a:ea typeface="DejaVu Sans Mono"/>
              </a:rPr>
              <a:t>def </a:t>
            </a:r>
            <a:r>
              <a:rPr b="0" lang="en-US" sz="1300" spc="-1" strike="noStrike">
                <a:solidFill>
                  <a:srgbClr val="ffc66d"/>
                </a:solidFill>
                <a:latin typeface="Consolas"/>
                <a:ea typeface="DejaVu Sans Mono"/>
              </a:rPr>
              <a:t>_can_continue</a:t>
            </a:r>
            <a:r>
              <a:rPr b="0" lang="en-US" sz="1300" spc="-1" strike="noStrike">
                <a:solidFill>
                  <a:srgbClr val="a9b7c6"/>
                </a:solidFill>
                <a:latin typeface="Consolas"/>
                <a:ea typeface="DejaVu Sans Mono"/>
              </a:rPr>
              <a:t>(</a:t>
            </a:r>
            <a:r>
              <a:rPr b="0" lang="en-US" sz="1300" spc="-1" strike="noStrike">
                <a:solidFill>
                  <a:srgbClr val="94558d"/>
                </a:solidFill>
                <a:latin typeface="Consolas"/>
                <a:ea typeface="DejaVu Sans Mono"/>
              </a:rPr>
              <a:t>self</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start_vertex: </a:t>
            </a:r>
            <a:r>
              <a:rPr b="0" lang="en-US" sz="1300" spc="-1" strike="noStrike">
                <a:solidFill>
                  <a:srgbClr val="8888c6"/>
                </a:solidFill>
                <a:latin typeface="Consolas"/>
                <a:ea typeface="DejaVu Sans Mono"/>
              </a:rPr>
              <a:t>str</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end_vertex: </a:t>
            </a:r>
            <a:r>
              <a:rPr b="0" lang="en-US" sz="1300" spc="-1" strike="noStrike">
                <a:solidFill>
                  <a:srgbClr val="8888c6"/>
                </a:solidFill>
                <a:latin typeface="Consolas"/>
                <a:ea typeface="DejaVu Sans Mono"/>
              </a:rPr>
              <a:t>str</a:t>
            </a:r>
            <a:r>
              <a:rPr b="0" lang="en-US" sz="1300" spc="-1" strike="noStrike">
                <a:solidFill>
                  <a:srgbClr val="cc7832"/>
                </a:solidFill>
                <a:latin typeface="Consolas"/>
                <a:ea typeface="DejaVu Sans Mono"/>
              </a:rPr>
              <a:t>,</a:t>
            </a:r>
            <a:b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visited_edges: Set[Tuple[</a:t>
            </a:r>
            <a:r>
              <a:rPr b="0" lang="en-US" sz="1300" spc="-1" strike="noStrike">
                <a:solidFill>
                  <a:srgbClr val="8888c6"/>
                </a:solidFill>
                <a:latin typeface="Consolas"/>
                <a:ea typeface="DejaVu Sans Mono"/>
              </a:rPr>
              <a:t>str</a:t>
            </a:r>
            <a:r>
              <a:rPr b="0" lang="en-US" sz="1300" spc="-1" strike="noStrike">
                <a:solidFill>
                  <a:srgbClr val="a9b7c6"/>
                </a:solidFill>
                <a:latin typeface="Consolas"/>
                <a:ea typeface="DejaVu Sans Mono"/>
              </a:rPr>
              <a:t>]]</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collected_fruits: Set[</a:t>
            </a:r>
            <a:r>
              <a:rPr b="0" lang="en-US" sz="1300" spc="-1" strike="noStrike">
                <a:solidFill>
                  <a:srgbClr val="8888c6"/>
                </a:solidFill>
                <a:latin typeface="Consolas"/>
                <a:ea typeface="DejaVu Sans Mono"/>
              </a:rPr>
              <a:t>str</a:t>
            </a:r>
            <a:r>
              <a:rPr b="0" lang="en-US" sz="1300" spc="-1" strike="noStrike">
                <a:solidFill>
                  <a:srgbClr val="a9b7c6"/>
                </a:solidFill>
                <a:latin typeface="Consolas"/>
                <a:ea typeface="DejaVu Sans Mono"/>
              </a:rPr>
              <a:t>]) -&gt; </a:t>
            </a:r>
            <a:r>
              <a:rPr b="0" lang="en-US" sz="1300" spc="-1" strike="noStrike">
                <a:solidFill>
                  <a:srgbClr val="8888c6"/>
                </a:solidFill>
                <a:latin typeface="Consolas"/>
                <a:ea typeface="DejaVu Sans Mono"/>
              </a:rPr>
              <a:t>bool</a:t>
            </a:r>
            <a:r>
              <a:rPr b="0" lang="en-US" sz="1300" spc="-1" strike="noStrike">
                <a:solidFill>
                  <a:srgbClr val="a9b7c6"/>
                </a:solidFill>
                <a:latin typeface="Consolas"/>
                <a:ea typeface="DejaVu Sans Mono"/>
              </a:rPr>
              <a:t>:</a:t>
            </a:r>
            <a:br/>
            <a:r>
              <a:rPr b="0" lang="en-US" sz="1300" spc="-1" strike="noStrike">
                <a:solidFill>
                  <a:srgbClr val="a9b7c6"/>
                </a:solidFill>
                <a:latin typeface="Consolas"/>
                <a:ea typeface="DejaVu Sans Mono"/>
              </a:rPr>
              <a:t>    </a:t>
            </a:r>
            <a:r>
              <a:rPr b="0" lang="en-US" sz="1300" spc="-1" strike="noStrike">
                <a:solidFill>
                  <a:srgbClr val="cc7832"/>
                </a:solidFill>
                <a:latin typeface="Consolas"/>
                <a:ea typeface="DejaVu Sans Mono"/>
              </a:rPr>
              <a:t>if </a:t>
            </a:r>
            <a:r>
              <a:rPr b="0" lang="en-US" sz="1300" spc="-1" strike="noStrike">
                <a:solidFill>
                  <a:srgbClr val="a9b7c6"/>
                </a:solidFill>
                <a:latin typeface="Consolas"/>
                <a:ea typeface="DejaVu Sans Mono"/>
              </a:rPr>
              <a:t>(start_vertex</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end_vertex) </a:t>
            </a:r>
            <a:r>
              <a:rPr b="0" lang="en-US" sz="1300" spc="-1" strike="noStrike">
                <a:solidFill>
                  <a:srgbClr val="cc7832"/>
                </a:solidFill>
                <a:latin typeface="Consolas"/>
                <a:ea typeface="DejaVu Sans Mono"/>
              </a:rPr>
              <a:t>in </a:t>
            </a:r>
            <a:r>
              <a:rPr b="0" lang="en-US" sz="1300" spc="-1" strike="noStrike">
                <a:solidFill>
                  <a:srgbClr val="a9b7c6"/>
                </a:solidFill>
                <a:latin typeface="Consolas"/>
                <a:ea typeface="DejaVu Sans Mono"/>
              </a:rPr>
              <a:t>visited_edges </a:t>
            </a:r>
            <a:r>
              <a:rPr b="0" lang="en-US" sz="1300" spc="-1" strike="noStrike">
                <a:solidFill>
                  <a:srgbClr val="cc7832"/>
                </a:solidFill>
                <a:latin typeface="Consolas"/>
                <a:ea typeface="DejaVu Sans Mono"/>
              </a:rPr>
              <a:t>or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.edge(start_vertex</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end_vertex) </a:t>
            </a:r>
            <a:r>
              <a:rPr b="0" lang="en-US" sz="1300" spc="-1" strike="noStrike">
                <a:solidFill>
                  <a:srgbClr val="cc7832"/>
                </a:solidFill>
                <a:latin typeface="Consolas"/>
                <a:ea typeface="DejaVu Sans Mono"/>
              </a:rPr>
              <a:t>in </a:t>
            </a:r>
            <a:r>
              <a:rPr b="0" lang="en-US" sz="1300" spc="-1" strike="noStrike">
                <a:solidFill>
                  <a:srgbClr val="a9b7c6"/>
                </a:solidFill>
                <a:latin typeface="Consolas"/>
                <a:ea typeface="DejaVu Sans Mono"/>
              </a:rPr>
              <a:t>collected_fruits \</a:t>
            </a:r>
            <a:br/>
            <a:r>
              <a:rPr b="0" lang="en-US" sz="1300" spc="-1" strike="noStrike">
                <a:solidFill>
                  <a:srgbClr val="a9b7c6"/>
                </a:solidFill>
                <a:latin typeface="Consolas"/>
                <a:ea typeface="DejaVu Sans Mono"/>
              </a:rPr>
              <a:t>            </a:t>
            </a:r>
            <a:r>
              <a:rPr b="0" lang="en-US" sz="1300" spc="-1" strike="noStrike">
                <a:solidFill>
                  <a:srgbClr val="cc7832"/>
                </a:solidFill>
                <a:latin typeface="Consolas"/>
                <a:ea typeface="DejaVu Sans Mono"/>
              </a:rPr>
              <a:t>or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.solution:</a:t>
            </a:r>
            <a:br/>
            <a:r>
              <a:rPr b="0" lang="en-US" sz="1300" spc="-1" strike="noStrike">
                <a:solidFill>
                  <a:srgbClr val="a9b7c6"/>
                </a:solidFill>
                <a:latin typeface="Consolas"/>
                <a:ea typeface="DejaVu Sans Mono"/>
              </a:rPr>
              <a:t>        </a:t>
            </a:r>
            <a:r>
              <a:rPr b="0" lang="en-US" sz="1300" spc="-1" strike="noStrike">
                <a:solidFill>
                  <a:srgbClr val="cc7832"/>
                </a:solidFill>
                <a:latin typeface="Consolas"/>
                <a:ea typeface="DejaVu Sans Mono"/>
              </a:rPr>
              <a:t>return False</a:t>
            </a:r>
            <a:br/>
            <a:r>
              <a:rPr b="0" lang="en-US" sz="1300" spc="-1" strike="noStrike">
                <a:solidFill>
                  <a:srgbClr val="cc7832"/>
                </a:solidFill>
                <a:latin typeface="Consolas"/>
                <a:ea typeface="DejaVu Sans Mono"/>
              </a:rPr>
              <a:t>    return True</a:t>
            </a:r>
            <a:br/>
            <a:br/>
            <a:r>
              <a:rPr b="0" lang="en-US" sz="1300" spc="-1" strike="noStrike">
                <a:solidFill>
                  <a:srgbClr val="cc7832"/>
                </a:solidFill>
                <a:latin typeface="Consolas"/>
                <a:ea typeface="DejaVu Sans Mono"/>
              </a:rPr>
              <a:t>def </a:t>
            </a:r>
            <a:r>
              <a:rPr b="0" lang="en-US" sz="1300" spc="-1" strike="noStrike">
                <a:solidFill>
                  <a:srgbClr val="ffc66d"/>
                </a:solidFill>
                <a:latin typeface="Consolas"/>
                <a:ea typeface="DejaVu Sans Mono"/>
              </a:rPr>
              <a:t>start</a:t>
            </a:r>
            <a:r>
              <a:rPr b="0" lang="en-US" sz="1300" spc="-1" strike="noStrike">
                <a:solidFill>
                  <a:srgbClr val="a9b7c6"/>
                </a:solidFill>
                <a:latin typeface="Consolas"/>
                <a:ea typeface="DejaVu Sans Mono"/>
              </a:rPr>
              <a:t>(</a:t>
            </a:r>
            <a:r>
              <a:rPr b="0" lang="en-US" sz="1300" spc="-1" strike="noStrike">
                <a:solidFill>
                  <a:srgbClr val="94558d"/>
                </a:solidFill>
                <a:latin typeface="Consolas"/>
                <a:ea typeface="DejaVu Sans Mono"/>
              </a:rPr>
              <a:t>self</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start_vertex: </a:t>
            </a:r>
            <a:r>
              <a:rPr b="0" lang="en-US" sz="1300" spc="-1" strike="noStrike">
                <a:solidFill>
                  <a:srgbClr val="8888c6"/>
                </a:solidFill>
                <a:latin typeface="Consolas"/>
                <a:ea typeface="DejaVu Sans Mono"/>
              </a:rPr>
              <a:t>str</a:t>
            </a:r>
            <a:r>
              <a:rPr b="0" lang="en-US" sz="1300" spc="-1" strike="noStrike">
                <a:solidFill>
                  <a:srgbClr val="a9b7c6"/>
                </a:solidFill>
                <a:latin typeface="Consolas"/>
                <a:ea typeface="DejaVu Sans Mono"/>
              </a:rPr>
              <a:t>) -&gt; List[</a:t>
            </a:r>
            <a:r>
              <a:rPr b="0" lang="en-US" sz="1300" spc="-1" strike="noStrike">
                <a:solidFill>
                  <a:srgbClr val="8888c6"/>
                </a:solidFill>
                <a:latin typeface="Consolas"/>
                <a:ea typeface="DejaVu Sans Mono"/>
              </a:rPr>
              <a:t>str</a:t>
            </a:r>
            <a:r>
              <a:rPr b="0" lang="en-US" sz="1300" spc="-1" strike="noStrike">
                <a:solidFill>
                  <a:srgbClr val="a9b7c6"/>
                </a:solidFill>
                <a:latin typeface="Consolas"/>
                <a:ea typeface="DejaVu Sans Mono"/>
              </a:rPr>
              <a:t>]:</a:t>
            </a:r>
            <a:br/>
            <a:r>
              <a:rPr b="0" lang="en-US" sz="1300" spc="-1" strike="noStrike">
                <a:solidFill>
                  <a:srgbClr val="a9b7c6"/>
                </a:solidFill>
                <a:latin typeface="Consolas"/>
                <a:ea typeface="DejaVu Sans Mono"/>
              </a:rPr>
              <a:t>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.solution.clear()</a:t>
            </a:r>
            <a:br/>
            <a:r>
              <a:rPr b="0" lang="en-US" sz="1300" spc="-1" strike="noStrike">
                <a:solidFill>
                  <a:srgbClr val="a9b7c6"/>
                </a:solidFill>
                <a:latin typeface="Consolas"/>
                <a:ea typeface="DejaVu Sans Mono"/>
              </a:rPr>
              <a:t>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.backtracking(start_vertex</a:t>
            </a:r>
            <a:r>
              <a:rPr b="0" lang="en-US" sz="1300" spc="-1" strike="noStrike">
                <a:solidFill>
                  <a:srgbClr val="cc7832"/>
                </a:solidFill>
                <a:latin typeface="Consolas"/>
                <a:ea typeface="DejaVu Sans Mono"/>
              </a:rPr>
              <a:t>, </a:t>
            </a:r>
            <a:r>
              <a:rPr b="0" lang="en-US" sz="1300" spc="-1" strike="noStrike">
                <a:solidFill>
                  <a:srgbClr val="8888c6"/>
                </a:solidFill>
                <a:latin typeface="Consolas"/>
                <a:ea typeface="DejaVu Sans Mono"/>
              </a:rPr>
              <a:t>set</a:t>
            </a:r>
            <a:r>
              <a:rPr b="0" lang="en-US" sz="1300" spc="-1" strike="noStrike">
                <a:solidFill>
                  <a:srgbClr val="a9b7c6"/>
                </a:solidFill>
                <a:latin typeface="Consolas"/>
                <a:ea typeface="DejaVu Sans Mono"/>
              </a:rPr>
              <a:t>()</a:t>
            </a:r>
            <a:r>
              <a:rPr b="0" lang="en-US" sz="1300" spc="-1" strike="noStrike">
                <a:solidFill>
                  <a:srgbClr val="cc7832"/>
                </a:solidFill>
                <a:latin typeface="Consolas"/>
                <a:ea typeface="DejaVu Sans Mono"/>
              </a:rPr>
              <a:t>, </a:t>
            </a:r>
            <a:r>
              <a:rPr b="0" lang="en-US" sz="1300" spc="-1" strike="noStrike">
                <a:solidFill>
                  <a:srgbClr val="a9b7c6"/>
                </a:solidFill>
                <a:latin typeface="Consolas"/>
                <a:ea typeface="DejaVu Sans Mono"/>
              </a:rPr>
              <a:t>[start_vertex]</a:t>
            </a:r>
            <a:r>
              <a:rPr b="0" lang="en-US" sz="1300" spc="-1" strike="noStrike">
                <a:solidFill>
                  <a:srgbClr val="cc7832"/>
                </a:solidFill>
                <a:latin typeface="Consolas"/>
                <a:ea typeface="DejaVu Sans Mono"/>
              </a:rPr>
              <a:t>, </a:t>
            </a:r>
            <a:r>
              <a:rPr b="0" lang="en-US" sz="1300" spc="-1" strike="noStrike">
                <a:solidFill>
                  <a:srgbClr val="8888c6"/>
                </a:solidFill>
                <a:latin typeface="Consolas"/>
                <a:ea typeface="DejaVu Sans Mono"/>
              </a:rPr>
              <a:t>set</a:t>
            </a:r>
            <a:r>
              <a:rPr b="0" lang="en-US" sz="1300" spc="-1" strike="noStrike">
                <a:solidFill>
                  <a:srgbClr val="a9b7c6"/>
                </a:solidFill>
                <a:latin typeface="Consolas"/>
                <a:ea typeface="DejaVu Sans Mono"/>
              </a:rPr>
              <a:t>())</a:t>
            </a:r>
            <a:br/>
            <a:r>
              <a:rPr b="0" lang="en-US" sz="1300" spc="-1" strike="noStrike">
                <a:solidFill>
                  <a:srgbClr val="a9b7c6"/>
                </a:solidFill>
                <a:latin typeface="Consolas"/>
                <a:ea typeface="DejaVu Sans Mono"/>
              </a:rPr>
              <a:t>    </a:t>
            </a:r>
            <a:r>
              <a:rPr b="0" lang="en-US" sz="1300" spc="-1" strike="noStrike">
                <a:solidFill>
                  <a:srgbClr val="cc7832"/>
                </a:solidFill>
                <a:latin typeface="Consolas"/>
                <a:ea typeface="DejaVu Sans Mono"/>
              </a:rPr>
              <a:t>return </a:t>
            </a:r>
            <a:r>
              <a:rPr b="0" lang="en-US" sz="1300" spc="-1" strike="noStrike">
                <a:solidFill>
                  <a:srgbClr val="94558d"/>
                </a:solidFill>
                <a:latin typeface="Consolas"/>
                <a:ea typeface="DejaVu Sans Mono"/>
              </a:rPr>
              <a:t>self</a:t>
            </a:r>
            <a:r>
              <a:rPr b="0" lang="en-US" sz="1300" spc="-1" strike="noStrike">
                <a:solidFill>
                  <a:srgbClr val="a9b7c6"/>
                </a:solidFill>
                <a:latin typeface="Consolas"/>
                <a:ea typeface="DejaVu Sans Mono"/>
              </a:rPr>
              <a:t>.solution</a:t>
            </a:r>
            <a:endParaRPr b="0" lang="en-US" sz="1300" spc="-1" strike="noStrike">
              <a:latin typeface="Consolas"/>
            </a:endParaRPr>
          </a:p>
        </p:txBody>
      </p:sp>
      <p:sp>
        <p:nvSpPr>
          <p:cNvPr id="104" name="CustomShape 3"/>
          <p:cNvSpPr/>
          <p:nvPr/>
        </p:nvSpPr>
        <p:spPr>
          <a:xfrm>
            <a:off x="1822320" y="1077120"/>
            <a:ext cx="16531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rPr>
              <a:t>Po refaktorizácii</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TotalTime>
  <Application>LibreOffice/6.0.7.3$Linux_X86_64 LibreOffice_project/00m0$Build-3</Application>
  <Words>1420</Words>
  <Paragraphs>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2020-04-04T16:45:54Z</dcterms:created>
  <dc:creator>Šimon Babál</dc:creator>
  <dc:description/>
  <dc:language>en-US</dc:language>
  <cp:lastModifiedBy/>
  <dcterms:modified xsi:type="dcterms:W3CDTF">2020-04-05T15:11:16Z</dcterms:modified>
  <cp:revision>6</cp:revision>
  <dc:subject/>
  <dc:title>Refaktorizacia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Širokouhlá</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