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483" r:id="rId4"/>
    <p:sldId id="258" r:id="rId5"/>
    <p:sldId id="260" r:id="rId6"/>
    <p:sldId id="444" r:id="rId7"/>
    <p:sldId id="445" r:id="rId8"/>
    <p:sldId id="446" r:id="rId9"/>
    <p:sldId id="463" r:id="rId10"/>
    <p:sldId id="456" r:id="rId11"/>
    <p:sldId id="476" r:id="rId12"/>
    <p:sldId id="477" r:id="rId13"/>
    <p:sldId id="478" r:id="rId14"/>
    <p:sldId id="479" r:id="rId15"/>
    <p:sldId id="464" r:id="rId16"/>
    <p:sldId id="480" r:id="rId17"/>
    <p:sldId id="481" r:id="rId18"/>
    <p:sldId id="484" r:id="rId19"/>
    <p:sldId id="482" r:id="rId20"/>
    <p:sldId id="485" r:id="rId21"/>
    <p:sldId id="312" r:id="rId22"/>
    <p:sldId id="486" r:id="rId23"/>
    <p:sldId id="31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02" userDrawn="1">
          <p15:clr>
            <a:srgbClr val="A4A3A4"/>
          </p15:clr>
        </p15:guide>
        <p15:guide id="2" orient="horz" pos="2205"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553D"/>
    <a:srgbClr val="C0A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78" y="62"/>
      </p:cViewPr>
      <p:guideLst>
        <p:guide pos="302"/>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6E182020-F460-11CE-9BCD-00AA00608E01}" ax:persistence="persistStorage" r:id="rId1"/>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82466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61384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39311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0168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528481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683600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909658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431917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6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4799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23453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B916E-0291-4359-8EF2-F680C2F1037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81975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B916E-0291-4359-8EF2-F680C2F10370}"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91719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73415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93230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AB916E-0291-4359-8EF2-F680C2F10370}" type="datetimeFigureOut">
              <a:rPr lang="en-IN" smtClean="0"/>
              <a:t>04-11-2023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51677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79980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AB916E-0291-4359-8EF2-F680C2F10370}" type="datetimeFigureOut">
              <a:rPr lang="en-IN" smtClean="0"/>
              <a:t>04-11-2023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329618-5129-44D6-BDB6-DC0BF1DCA335}" type="slidenum">
              <a:rPr lang="en-IN" smtClean="0"/>
              <a:t>‹#›</a:t>
            </a:fld>
            <a:endParaRPr lang="en-IN"/>
          </a:p>
        </p:txBody>
      </p:sp>
    </p:spTree>
    <p:extLst>
      <p:ext uri="{BB962C8B-B14F-4D97-AF65-F5344CB8AC3E}">
        <p14:creationId xmlns:p14="http://schemas.microsoft.com/office/powerpoint/2010/main" val="3538071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control" Target="../activeX/activeX1.xml"/><Relationship Id="rId5" Type="http://schemas.openxmlformats.org/officeDocument/2006/relationships/image" Target="../media/image40.wm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ABC_Call_Volume_Trend_Analysis_Project_9.xlsx"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ABC%20Call%20Volume.py"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6981" y="1596347"/>
            <a:ext cx="8158038" cy="1938992"/>
          </a:xfrm>
          <a:prstGeom prst="rect">
            <a:avLst/>
          </a:prstGeom>
          <a:effectLst>
            <a:outerShdw blurRad="50800" dist="50800" dir="5400000" algn="ctr" rotWithShape="0">
              <a:srgbClr val="FF0000">
                <a:alpha val="76000"/>
              </a:srgbClr>
            </a:outerShdw>
          </a:effectLst>
        </p:spPr>
        <p:txBody>
          <a:bodyPr wrap="square">
            <a:spAutoFit/>
          </a:bodyPr>
          <a:lstStyle/>
          <a:p>
            <a:pPr algn="ctr"/>
            <a:r>
              <a:rPr lang="en-US" sz="6000" b="1" dirty="0">
                <a:solidFill>
                  <a:schemeClr val="tx1">
                    <a:lumMod val="95000"/>
                  </a:schemeClr>
                </a:solidFill>
                <a:latin typeface="Manrope"/>
              </a:rPr>
              <a:t>ABC Call Volume </a:t>
            </a:r>
          </a:p>
          <a:p>
            <a:pPr algn="ctr"/>
            <a:r>
              <a:rPr lang="en-US" sz="6000" b="1" dirty="0">
                <a:solidFill>
                  <a:schemeClr val="tx1">
                    <a:lumMod val="95000"/>
                  </a:schemeClr>
                </a:solidFill>
                <a:latin typeface="Manrope"/>
              </a:rPr>
              <a:t>Trend Analysis</a:t>
            </a:r>
            <a:endParaRPr lang="en-US" sz="6000" b="1" i="0" dirty="0">
              <a:solidFill>
                <a:schemeClr val="tx1">
                  <a:lumMod val="95000"/>
                </a:schemeClr>
              </a:solidFill>
              <a:effectLst/>
              <a:latin typeface="Manrope"/>
            </a:endParaRPr>
          </a:p>
        </p:txBody>
      </p:sp>
      <p:pic>
        <p:nvPicPr>
          <p:cNvPr id="3" name="Picture 2">
            <a:extLst>
              <a:ext uri="{FF2B5EF4-FFF2-40B4-BE49-F238E27FC236}">
                <a16:creationId xmlns:a16="http://schemas.microsoft.com/office/drawing/2014/main" id="{9AB0F8BB-8B7C-76FF-6C15-0647FD0BC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12" name="TextBox 11">
            <a:extLst>
              <a:ext uri="{FF2B5EF4-FFF2-40B4-BE49-F238E27FC236}">
                <a16:creationId xmlns:a16="http://schemas.microsoft.com/office/drawing/2014/main" id="{BEE13099-6AD1-9A94-95F5-3644B1D73F9E}"/>
              </a:ext>
            </a:extLst>
          </p:cNvPr>
          <p:cNvSpPr txBox="1"/>
          <p:nvPr/>
        </p:nvSpPr>
        <p:spPr>
          <a:xfrm>
            <a:off x="7356945" y="3679667"/>
            <a:ext cx="2726169" cy="369332"/>
          </a:xfrm>
          <a:prstGeom prst="rect">
            <a:avLst/>
          </a:prstGeom>
          <a:noFill/>
          <a:effectLst>
            <a:outerShdw blurRad="50800" dist="50800" dir="5400000" algn="ctr" rotWithShape="0">
              <a:srgbClr val="FF0000"/>
            </a:outerShdw>
          </a:effectLst>
        </p:spPr>
        <p:txBody>
          <a:bodyPr wrap="square">
            <a:spAutoFit/>
          </a:bodyPr>
          <a:lstStyle/>
          <a:p>
            <a:r>
              <a:rPr lang="en-IN" b="1" dirty="0"/>
              <a:t>By: </a:t>
            </a:r>
            <a:r>
              <a:rPr lang="en-IN" b="1" dirty="0" err="1"/>
              <a:t>Savnesh</a:t>
            </a:r>
            <a:r>
              <a:rPr lang="en-IN" b="1" dirty="0"/>
              <a:t> Daksh</a:t>
            </a:r>
          </a:p>
        </p:txBody>
      </p:sp>
      <p:sp>
        <p:nvSpPr>
          <p:cNvPr id="13" name="TextBox 12">
            <a:extLst>
              <a:ext uri="{FF2B5EF4-FFF2-40B4-BE49-F238E27FC236}">
                <a16:creationId xmlns:a16="http://schemas.microsoft.com/office/drawing/2014/main" id="{319C0944-3066-29DB-D3FC-3E1197DC9FD1}"/>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01</a:t>
            </a:r>
          </a:p>
        </p:txBody>
      </p:sp>
    </p:spTree>
    <p:extLst>
      <p:ext uri="{BB962C8B-B14F-4D97-AF65-F5344CB8AC3E}">
        <p14:creationId xmlns:p14="http://schemas.microsoft.com/office/powerpoint/2010/main" val="20518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215" y="1101424"/>
            <a:ext cx="11795760" cy="5756575"/>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399142" y="1113914"/>
            <a:ext cx="5328703" cy="369332"/>
          </a:xfrm>
          <a:prstGeom prst="rect">
            <a:avLst/>
          </a:prstGeom>
          <a:noFill/>
        </p:spPr>
        <p:txBody>
          <a:bodyPr wrap="none" rtlCol="0">
            <a:spAutoFit/>
          </a:bodyPr>
          <a:lstStyle/>
          <a:p>
            <a:r>
              <a:rPr lang="en-US" b="1"/>
              <a:t>4.</a:t>
            </a:r>
            <a:r>
              <a:rPr lang="en-US"/>
              <a:t> Dealing with errors in </a:t>
            </a:r>
            <a:r>
              <a:rPr lang="en-US" b="1"/>
              <a:t>Customer_Phone_No </a:t>
            </a:r>
            <a:r>
              <a:rPr lang="en-US"/>
              <a:t>column.</a:t>
            </a:r>
          </a:p>
        </p:txBody>
      </p:sp>
      <p:sp>
        <p:nvSpPr>
          <p:cNvPr id="8" name="TextBox 7"/>
          <p:cNvSpPr txBox="1"/>
          <p:nvPr/>
        </p:nvSpPr>
        <p:spPr>
          <a:xfrm>
            <a:off x="479425" y="4764189"/>
            <a:ext cx="4083743" cy="369332"/>
          </a:xfrm>
          <a:prstGeom prst="rect">
            <a:avLst/>
          </a:prstGeom>
          <a:noFill/>
        </p:spPr>
        <p:txBody>
          <a:bodyPr wrap="square" rtlCol="0">
            <a:spAutoFit/>
          </a:bodyPr>
          <a:lstStyle/>
          <a:p>
            <a:r>
              <a:rPr lang="en-US" b="1"/>
              <a:t>Action:</a:t>
            </a:r>
            <a:endParaRPr lang="en-US"/>
          </a:p>
        </p:txBody>
      </p:sp>
      <p:sp>
        <p:nvSpPr>
          <p:cNvPr id="9" name="Rectangle 8"/>
          <p:cNvSpPr/>
          <p:nvPr/>
        </p:nvSpPr>
        <p:spPr>
          <a:xfrm>
            <a:off x="479426" y="5040854"/>
            <a:ext cx="5616574" cy="1477328"/>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rPr>
              <a:t>As the above process showed that </a:t>
            </a:r>
            <a:r>
              <a:rPr lang="en-US" b="1"/>
              <a:t>Customer_Phone_No </a:t>
            </a:r>
            <a:r>
              <a:rPr lang="en-US"/>
              <a:t>column had row(s) with </a:t>
            </a:r>
            <a:r>
              <a:rPr lang="en-US" b="1"/>
              <a:t>5 digit number </a:t>
            </a:r>
            <a:r>
              <a:rPr lang="en-US"/>
              <a:t>which is an </a:t>
            </a:r>
            <a:r>
              <a:rPr lang="en-US" b="1"/>
              <a:t>error</a:t>
            </a:r>
            <a:r>
              <a:rPr lang="en-US"/>
              <a:t>.</a:t>
            </a:r>
          </a:p>
          <a:p>
            <a:pPr marL="285750" indent="-285750">
              <a:buFont typeface="Arial" panose="020B0604020202020204" pitchFamily="34" charset="0"/>
              <a:buChar char="•"/>
            </a:pPr>
            <a:r>
              <a:rPr lang="en-US"/>
              <a:t>So we checked and found </a:t>
            </a:r>
            <a:r>
              <a:rPr lang="en-US" b="1"/>
              <a:t>one </a:t>
            </a:r>
            <a:r>
              <a:rPr lang="en-US"/>
              <a:t>such row and replaced the column value with ‘</a:t>
            </a:r>
            <a:r>
              <a:rPr lang="en-US" b="1"/>
              <a:t>XXXXXXXXXX</a:t>
            </a:r>
            <a:r>
              <a:rPr lang="en-US"/>
              <a:t>’</a:t>
            </a:r>
          </a:p>
        </p:txBody>
      </p:sp>
      <p:pic>
        <p:nvPicPr>
          <p:cNvPr id="2" name="Picture 1"/>
          <p:cNvPicPr>
            <a:picLocks noChangeAspect="1"/>
          </p:cNvPicPr>
          <p:nvPr/>
        </p:nvPicPr>
        <p:blipFill>
          <a:blip r:embed="rId2"/>
          <a:stretch>
            <a:fillRect/>
          </a:stretch>
        </p:blipFill>
        <p:spPr>
          <a:xfrm>
            <a:off x="479424" y="1483246"/>
            <a:ext cx="5616575" cy="3050381"/>
          </a:xfrm>
          <a:prstGeom prst="rect">
            <a:avLst/>
          </a:prstGeom>
          <a:ln>
            <a:solidFill>
              <a:schemeClr val="tx1"/>
            </a:solidFill>
          </a:ln>
        </p:spPr>
      </p:pic>
      <p:pic>
        <p:nvPicPr>
          <p:cNvPr id="3" name="Picture 2">
            <a:extLst>
              <a:ext uri="{FF2B5EF4-FFF2-40B4-BE49-F238E27FC236}">
                <a16:creationId xmlns:a16="http://schemas.microsoft.com/office/drawing/2014/main" id="{C3361A4D-3A42-9525-E7D9-AEEEF26F46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6" name="TextBox 5">
            <a:extLst>
              <a:ext uri="{FF2B5EF4-FFF2-40B4-BE49-F238E27FC236}">
                <a16:creationId xmlns:a16="http://schemas.microsoft.com/office/drawing/2014/main" id="{8C3D53DF-BA2B-4CF7-5D7D-2CB616B06AAB}"/>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10</a:t>
            </a:r>
          </a:p>
        </p:txBody>
      </p:sp>
    </p:spTree>
    <p:extLst>
      <p:ext uri="{BB962C8B-B14F-4D97-AF65-F5344CB8AC3E}">
        <p14:creationId xmlns:p14="http://schemas.microsoft.com/office/powerpoint/2010/main" val="120802161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4171" y="1120474"/>
            <a:ext cx="11843658" cy="5575147"/>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406855" y="1143305"/>
            <a:ext cx="5348772" cy="369332"/>
          </a:xfrm>
          <a:prstGeom prst="rect">
            <a:avLst/>
          </a:prstGeom>
          <a:noFill/>
        </p:spPr>
        <p:txBody>
          <a:bodyPr wrap="none" rtlCol="0">
            <a:spAutoFit/>
          </a:bodyPr>
          <a:lstStyle/>
          <a:p>
            <a:r>
              <a:rPr lang="en-US" b="1"/>
              <a:t>5.</a:t>
            </a:r>
            <a:r>
              <a:rPr lang="en-US"/>
              <a:t> Dealing with Outliers in </a:t>
            </a:r>
            <a:r>
              <a:rPr lang="en-US" b="1"/>
              <a:t>Queue_Time(Secs)</a:t>
            </a:r>
            <a:r>
              <a:rPr lang="en-US"/>
              <a:t> Column.</a:t>
            </a:r>
          </a:p>
        </p:txBody>
      </p:sp>
      <p:pic>
        <p:nvPicPr>
          <p:cNvPr id="10" name="Picture 9"/>
          <p:cNvPicPr>
            <a:picLocks noChangeAspect="1"/>
          </p:cNvPicPr>
          <p:nvPr/>
        </p:nvPicPr>
        <p:blipFill>
          <a:blip r:embed="rId2"/>
          <a:stretch>
            <a:fillRect/>
          </a:stretch>
        </p:blipFill>
        <p:spPr>
          <a:xfrm>
            <a:off x="479425" y="1512637"/>
            <a:ext cx="8439150" cy="942975"/>
          </a:xfrm>
          <a:prstGeom prst="rect">
            <a:avLst/>
          </a:prstGeom>
          <a:ln>
            <a:solidFill>
              <a:schemeClr val="tx1"/>
            </a:solidFill>
          </a:ln>
        </p:spPr>
      </p:pic>
      <p:sp>
        <p:nvSpPr>
          <p:cNvPr id="13" name="Rectangle 12"/>
          <p:cNvSpPr/>
          <p:nvPr/>
        </p:nvSpPr>
        <p:spPr>
          <a:xfrm>
            <a:off x="406855" y="2455612"/>
            <a:ext cx="11407774" cy="369332"/>
          </a:xfrm>
          <a:prstGeom prst="rect">
            <a:avLst/>
          </a:prstGeom>
        </p:spPr>
        <p:txBody>
          <a:bodyPr wrap="square">
            <a:spAutoFit/>
          </a:bodyPr>
          <a:lstStyle/>
          <a:p>
            <a:pPr marL="285750" indent="-285750">
              <a:buFont typeface="Arial" panose="020B0604020202020204" pitchFamily="34" charset="0"/>
              <a:buChar char="•"/>
            </a:pPr>
            <a:r>
              <a:rPr lang="en-US" b="1" dirty="0" err="1"/>
              <a:t>Queue_Time</a:t>
            </a:r>
            <a:r>
              <a:rPr lang="en-US" b="1" dirty="0"/>
              <a:t>(Secs)</a:t>
            </a:r>
            <a:r>
              <a:rPr lang="en-US" dirty="0"/>
              <a:t> Duration seemed okay. No changes required.</a:t>
            </a:r>
          </a:p>
        </p:txBody>
      </p:sp>
      <p:pic>
        <p:nvPicPr>
          <p:cNvPr id="11" name="Picture 10"/>
          <p:cNvPicPr>
            <a:picLocks noChangeAspect="1"/>
          </p:cNvPicPr>
          <p:nvPr/>
        </p:nvPicPr>
        <p:blipFill>
          <a:blip r:embed="rId3"/>
          <a:stretch>
            <a:fillRect/>
          </a:stretch>
        </p:blipFill>
        <p:spPr>
          <a:xfrm>
            <a:off x="479425" y="3177822"/>
            <a:ext cx="4105275" cy="809625"/>
          </a:xfrm>
          <a:prstGeom prst="rect">
            <a:avLst/>
          </a:prstGeom>
          <a:ln>
            <a:solidFill>
              <a:schemeClr val="tx1"/>
            </a:solidFill>
          </a:ln>
        </p:spPr>
      </p:pic>
      <p:sp>
        <p:nvSpPr>
          <p:cNvPr id="17" name="TextBox 16"/>
          <p:cNvSpPr txBox="1"/>
          <p:nvPr/>
        </p:nvSpPr>
        <p:spPr>
          <a:xfrm>
            <a:off x="406855" y="2808490"/>
            <a:ext cx="3971793" cy="369332"/>
          </a:xfrm>
          <a:prstGeom prst="rect">
            <a:avLst/>
          </a:prstGeom>
          <a:noFill/>
        </p:spPr>
        <p:txBody>
          <a:bodyPr wrap="none" rtlCol="0">
            <a:spAutoFit/>
          </a:bodyPr>
          <a:lstStyle/>
          <a:p>
            <a:r>
              <a:rPr lang="en-US" b="1"/>
              <a:t>6.</a:t>
            </a:r>
            <a:r>
              <a:rPr lang="en-US"/>
              <a:t> Dealing with Outliers in </a:t>
            </a:r>
            <a:r>
              <a:rPr lang="en-US" b="1"/>
              <a:t>Time</a:t>
            </a:r>
            <a:r>
              <a:rPr lang="en-US"/>
              <a:t> Column.</a:t>
            </a:r>
          </a:p>
        </p:txBody>
      </p:sp>
      <p:sp>
        <p:nvSpPr>
          <p:cNvPr id="18" name="Rectangle 17"/>
          <p:cNvSpPr/>
          <p:nvPr/>
        </p:nvSpPr>
        <p:spPr>
          <a:xfrm>
            <a:off x="385083" y="4001382"/>
            <a:ext cx="11407774" cy="369332"/>
          </a:xfrm>
          <a:prstGeom prst="rect">
            <a:avLst/>
          </a:prstGeom>
        </p:spPr>
        <p:txBody>
          <a:bodyPr wrap="square">
            <a:spAutoFit/>
          </a:bodyPr>
          <a:lstStyle/>
          <a:p>
            <a:pPr marL="285750" indent="-285750">
              <a:buFont typeface="Arial" panose="020B0604020202020204" pitchFamily="34" charset="0"/>
              <a:buChar char="•"/>
            </a:pPr>
            <a:r>
              <a:rPr lang="en-US" dirty="0"/>
              <a:t>All the column values seemed okay. No changes required.</a:t>
            </a:r>
          </a:p>
        </p:txBody>
      </p:sp>
      <p:pic>
        <p:nvPicPr>
          <p:cNvPr id="12" name="Picture 11"/>
          <p:cNvPicPr>
            <a:picLocks noChangeAspect="1"/>
          </p:cNvPicPr>
          <p:nvPr/>
        </p:nvPicPr>
        <p:blipFill>
          <a:blip r:embed="rId4"/>
          <a:stretch>
            <a:fillRect/>
          </a:stretch>
        </p:blipFill>
        <p:spPr>
          <a:xfrm>
            <a:off x="507999" y="4752621"/>
            <a:ext cx="5588001" cy="679450"/>
          </a:xfrm>
          <a:prstGeom prst="rect">
            <a:avLst/>
          </a:prstGeom>
          <a:ln>
            <a:solidFill>
              <a:schemeClr val="tx1"/>
            </a:solidFill>
          </a:ln>
        </p:spPr>
      </p:pic>
      <p:sp>
        <p:nvSpPr>
          <p:cNvPr id="19" name="TextBox 18"/>
          <p:cNvSpPr txBox="1"/>
          <p:nvPr/>
        </p:nvSpPr>
        <p:spPr>
          <a:xfrm>
            <a:off x="399597" y="4354260"/>
            <a:ext cx="5031827" cy="369332"/>
          </a:xfrm>
          <a:prstGeom prst="rect">
            <a:avLst/>
          </a:prstGeom>
          <a:noFill/>
        </p:spPr>
        <p:txBody>
          <a:bodyPr wrap="none" rtlCol="0">
            <a:spAutoFit/>
          </a:bodyPr>
          <a:lstStyle/>
          <a:p>
            <a:r>
              <a:rPr lang="en-US" b="1"/>
              <a:t>7.</a:t>
            </a:r>
            <a:r>
              <a:rPr lang="en-US"/>
              <a:t> Dealing with Outliers in </a:t>
            </a:r>
            <a:r>
              <a:rPr lang="en-US" b="1"/>
              <a:t>Call_Seconds (s)</a:t>
            </a:r>
            <a:r>
              <a:rPr lang="en-US"/>
              <a:t> Column.</a:t>
            </a:r>
          </a:p>
        </p:txBody>
      </p:sp>
      <p:pic>
        <p:nvPicPr>
          <p:cNvPr id="14" name="Picture 13"/>
          <p:cNvPicPr>
            <a:picLocks noChangeAspect="1"/>
          </p:cNvPicPr>
          <p:nvPr/>
        </p:nvPicPr>
        <p:blipFill>
          <a:blip r:embed="rId5"/>
          <a:stretch>
            <a:fillRect/>
          </a:stretch>
        </p:blipFill>
        <p:spPr>
          <a:xfrm>
            <a:off x="6136673" y="4752620"/>
            <a:ext cx="5696857" cy="1500484"/>
          </a:xfrm>
          <a:prstGeom prst="rect">
            <a:avLst/>
          </a:prstGeom>
          <a:ln>
            <a:solidFill>
              <a:schemeClr val="tx1"/>
            </a:solidFill>
          </a:ln>
        </p:spPr>
      </p:pic>
      <p:sp>
        <p:nvSpPr>
          <p:cNvPr id="20" name="Rectangle 19"/>
          <p:cNvSpPr/>
          <p:nvPr/>
        </p:nvSpPr>
        <p:spPr>
          <a:xfrm>
            <a:off x="392341" y="5445553"/>
            <a:ext cx="5703659" cy="1477328"/>
          </a:xfrm>
          <a:prstGeom prst="rect">
            <a:avLst/>
          </a:prstGeom>
        </p:spPr>
        <p:txBody>
          <a:bodyPr wrap="square">
            <a:spAutoFit/>
          </a:bodyPr>
          <a:lstStyle/>
          <a:p>
            <a:pPr marL="285750" indent="-285750">
              <a:buFont typeface="Arial" panose="020B0604020202020204" pitchFamily="34" charset="0"/>
              <a:buChar char="•"/>
            </a:pPr>
            <a:r>
              <a:rPr lang="en-US" dirty="0"/>
              <a:t>Considered </a:t>
            </a:r>
            <a:r>
              <a:rPr lang="en-US" b="1" dirty="0"/>
              <a:t>3000</a:t>
            </a:r>
            <a:r>
              <a:rPr lang="en-US" dirty="0"/>
              <a:t> as the threshold value for being an Outlier. Found 4 rows with </a:t>
            </a:r>
            <a:r>
              <a:rPr lang="en-US" b="1" dirty="0" err="1"/>
              <a:t>Call_Seconds</a:t>
            </a:r>
            <a:r>
              <a:rPr lang="en-US" dirty="0"/>
              <a:t> </a:t>
            </a:r>
            <a:r>
              <a:rPr lang="en-US" b="1" dirty="0"/>
              <a:t>(s)</a:t>
            </a:r>
            <a:r>
              <a:rPr lang="en-US" dirty="0"/>
              <a:t> column value greater than </a:t>
            </a:r>
            <a:r>
              <a:rPr lang="en-US" b="1" dirty="0"/>
              <a:t>3000</a:t>
            </a:r>
            <a:r>
              <a:rPr lang="en-US" dirty="0"/>
              <a:t>. On further investigation, didn’t found anything unusual. So nothing was changed.</a:t>
            </a:r>
          </a:p>
        </p:txBody>
      </p:sp>
      <p:pic>
        <p:nvPicPr>
          <p:cNvPr id="2" name="Picture 1">
            <a:extLst>
              <a:ext uri="{FF2B5EF4-FFF2-40B4-BE49-F238E27FC236}">
                <a16:creationId xmlns:a16="http://schemas.microsoft.com/office/drawing/2014/main" id="{71824181-CD19-DFBA-6A50-699B8D14D8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3" name="TextBox 2">
            <a:extLst>
              <a:ext uri="{FF2B5EF4-FFF2-40B4-BE49-F238E27FC236}">
                <a16:creationId xmlns:a16="http://schemas.microsoft.com/office/drawing/2014/main" id="{DBC14EC4-0E7B-DBBF-80C1-E0050E472372}"/>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11</a:t>
            </a:r>
          </a:p>
        </p:txBody>
      </p:sp>
    </p:spTree>
    <p:extLst>
      <p:ext uri="{BB962C8B-B14F-4D97-AF65-F5344CB8AC3E}">
        <p14:creationId xmlns:p14="http://schemas.microsoft.com/office/powerpoint/2010/main" val="302041196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4171" y="1101424"/>
            <a:ext cx="11843658" cy="5575147"/>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498249" y="1520148"/>
            <a:ext cx="8696325" cy="1695450"/>
          </a:xfrm>
          <a:prstGeom prst="rect">
            <a:avLst/>
          </a:prstGeom>
          <a:ln>
            <a:solidFill>
              <a:schemeClr val="tx1"/>
            </a:solidFill>
          </a:ln>
        </p:spPr>
      </p:pic>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406855" y="1143305"/>
            <a:ext cx="8689815" cy="369332"/>
          </a:xfrm>
          <a:prstGeom prst="rect">
            <a:avLst/>
          </a:prstGeom>
          <a:noFill/>
        </p:spPr>
        <p:txBody>
          <a:bodyPr wrap="none" rtlCol="0">
            <a:spAutoFit/>
          </a:bodyPr>
          <a:lstStyle/>
          <a:p>
            <a:r>
              <a:rPr lang="en-US" b="1"/>
              <a:t>8.</a:t>
            </a:r>
            <a:r>
              <a:rPr lang="en-US"/>
              <a:t> Dealing with inconsistencies in </a:t>
            </a:r>
            <a:r>
              <a:rPr lang="en-US" b="1"/>
              <a:t>Duration(hh:mm:ss)</a:t>
            </a:r>
            <a:r>
              <a:rPr lang="en-US"/>
              <a:t> and </a:t>
            </a:r>
            <a:r>
              <a:rPr lang="en-US" b="1"/>
              <a:t>Call_Seconds</a:t>
            </a:r>
            <a:r>
              <a:rPr lang="en-US"/>
              <a:t> </a:t>
            </a:r>
            <a:r>
              <a:rPr lang="en-US" b="1"/>
              <a:t>(s)</a:t>
            </a:r>
            <a:r>
              <a:rPr lang="en-US"/>
              <a:t> column values.</a:t>
            </a:r>
          </a:p>
        </p:txBody>
      </p:sp>
      <p:sp>
        <p:nvSpPr>
          <p:cNvPr id="13" name="Rectangle 12"/>
          <p:cNvSpPr/>
          <p:nvPr/>
        </p:nvSpPr>
        <p:spPr>
          <a:xfrm>
            <a:off x="392113" y="3262967"/>
            <a:ext cx="11407774" cy="369332"/>
          </a:xfrm>
          <a:prstGeom prst="rect">
            <a:avLst/>
          </a:prstGeom>
        </p:spPr>
        <p:txBody>
          <a:bodyPr wrap="square">
            <a:spAutoFit/>
          </a:bodyPr>
          <a:lstStyle/>
          <a:p>
            <a:pPr marL="285750" indent="-285750">
              <a:buFont typeface="Arial" panose="020B0604020202020204" pitchFamily="34" charset="0"/>
              <a:buChar char="•"/>
            </a:pPr>
            <a:r>
              <a:rPr lang="en-US" dirty="0"/>
              <a:t>There is no inconsistency between the two column values.</a:t>
            </a:r>
          </a:p>
        </p:txBody>
      </p:sp>
      <p:sp>
        <p:nvSpPr>
          <p:cNvPr id="26" name="TextBox 25"/>
          <p:cNvSpPr txBox="1"/>
          <p:nvPr/>
        </p:nvSpPr>
        <p:spPr>
          <a:xfrm>
            <a:off x="385084" y="3588962"/>
            <a:ext cx="11393032" cy="646331"/>
          </a:xfrm>
          <a:prstGeom prst="rect">
            <a:avLst/>
          </a:prstGeom>
          <a:noFill/>
        </p:spPr>
        <p:txBody>
          <a:bodyPr wrap="square" rtlCol="0">
            <a:spAutoFit/>
          </a:bodyPr>
          <a:lstStyle/>
          <a:p>
            <a:r>
              <a:rPr lang="en-US" b="1"/>
              <a:t>9.</a:t>
            </a:r>
            <a:r>
              <a:rPr lang="en-US"/>
              <a:t> Dealing with inconsistencies in </a:t>
            </a:r>
            <a:r>
              <a:rPr lang="en-US" b="1"/>
              <a:t>Call_Status</a:t>
            </a:r>
            <a:r>
              <a:rPr lang="en-US"/>
              <a:t> and </a:t>
            </a:r>
            <a:r>
              <a:rPr lang="en-US" b="1"/>
              <a:t>Call_Seconds</a:t>
            </a:r>
            <a:r>
              <a:rPr lang="en-US"/>
              <a:t> </a:t>
            </a:r>
            <a:r>
              <a:rPr lang="en-US" b="1"/>
              <a:t>(s)</a:t>
            </a:r>
            <a:r>
              <a:rPr lang="en-US"/>
              <a:t> column values and between </a:t>
            </a:r>
            <a:r>
              <a:rPr lang="en-US" b="1"/>
              <a:t>Call_Status</a:t>
            </a:r>
            <a:r>
              <a:rPr lang="en-US"/>
              <a:t> and </a:t>
            </a:r>
            <a:r>
              <a:rPr lang="en-US" b="1"/>
              <a:t>Wrapped _By</a:t>
            </a:r>
            <a:r>
              <a:rPr lang="en-US"/>
              <a:t> column values</a:t>
            </a:r>
          </a:p>
        </p:txBody>
      </p:sp>
      <p:sp>
        <p:nvSpPr>
          <p:cNvPr id="27" name="Rectangle 26"/>
          <p:cNvSpPr/>
          <p:nvPr/>
        </p:nvSpPr>
        <p:spPr>
          <a:xfrm>
            <a:off x="370342" y="5940856"/>
            <a:ext cx="11407774" cy="369332"/>
          </a:xfrm>
          <a:prstGeom prst="rect">
            <a:avLst/>
          </a:prstGeom>
        </p:spPr>
        <p:txBody>
          <a:bodyPr wrap="square">
            <a:spAutoFit/>
          </a:bodyPr>
          <a:lstStyle/>
          <a:p>
            <a:pPr marL="285750" indent="-285750">
              <a:buFont typeface="Arial" panose="020B0604020202020204" pitchFamily="34" charset="0"/>
              <a:buChar char="•"/>
            </a:pPr>
            <a:r>
              <a:rPr lang="en-US" dirty="0"/>
              <a:t>There is no inconsistency between both the cases of the two column values.</a:t>
            </a:r>
          </a:p>
        </p:txBody>
      </p:sp>
      <p:pic>
        <p:nvPicPr>
          <p:cNvPr id="3" name="Picture 2"/>
          <p:cNvPicPr>
            <a:picLocks noChangeAspect="1"/>
          </p:cNvPicPr>
          <p:nvPr/>
        </p:nvPicPr>
        <p:blipFill>
          <a:blip r:embed="rId3"/>
          <a:stretch>
            <a:fillRect/>
          </a:stretch>
        </p:blipFill>
        <p:spPr>
          <a:xfrm>
            <a:off x="498248" y="4235293"/>
            <a:ext cx="5597751" cy="1564077"/>
          </a:xfrm>
          <a:prstGeom prst="rect">
            <a:avLst/>
          </a:prstGeom>
          <a:ln>
            <a:solidFill>
              <a:schemeClr val="tx1"/>
            </a:solidFill>
          </a:ln>
        </p:spPr>
      </p:pic>
      <p:pic>
        <p:nvPicPr>
          <p:cNvPr id="6" name="Picture 5">
            <a:extLst>
              <a:ext uri="{FF2B5EF4-FFF2-40B4-BE49-F238E27FC236}">
                <a16:creationId xmlns:a16="http://schemas.microsoft.com/office/drawing/2014/main" id="{304E17A9-00D9-2ED0-C4BD-2F5CEF2BE8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7" name="TextBox 6">
            <a:extLst>
              <a:ext uri="{FF2B5EF4-FFF2-40B4-BE49-F238E27FC236}">
                <a16:creationId xmlns:a16="http://schemas.microsoft.com/office/drawing/2014/main" id="{0C8C1EEC-E64E-70DD-F69C-083586116DAB}"/>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12</a:t>
            </a:r>
          </a:p>
        </p:txBody>
      </p:sp>
    </p:spTree>
    <p:extLst>
      <p:ext uri="{BB962C8B-B14F-4D97-AF65-F5344CB8AC3E}">
        <p14:creationId xmlns:p14="http://schemas.microsoft.com/office/powerpoint/2010/main" val="4448768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4171" y="1101424"/>
            <a:ext cx="11843658" cy="5575147"/>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406855" y="1143305"/>
            <a:ext cx="5791073" cy="369332"/>
          </a:xfrm>
          <a:prstGeom prst="rect">
            <a:avLst/>
          </a:prstGeom>
          <a:noFill/>
        </p:spPr>
        <p:txBody>
          <a:bodyPr wrap="none" rtlCol="0">
            <a:spAutoFit/>
          </a:bodyPr>
          <a:lstStyle/>
          <a:p>
            <a:r>
              <a:rPr lang="en-US" b="1"/>
              <a:t>10.</a:t>
            </a:r>
            <a:r>
              <a:rPr lang="en-US"/>
              <a:t> Dealing with inconsistencies in </a:t>
            </a:r>
            <a:r>
              <a:rPr lang="en-US" b="1"/>
              <a:t>Agent_ID </a:t>
            </a:r>
            <a:r>
              <a:rPr lang="en-US"/>
              <a:t>column values.</a:t>
            </a:r>
          </a:p>
        </p:txBody>
      </p:sp>
      <p:sp>
        <p:nvSpPr>
          <p:cNvPr id="13" name="Rectangle 12"/>
          <p:cNvSpPr/>
          <p:nvPr/>
        </p:nvSpPr>
        <p:spPr>
          <a:xfrm>
            <a:off x="7684686" y="1512637"/>
            <a:ext cx="4189813" cy="2031325"/>
          </a:xfrm>
          <a:prstGeom prst="rect">
            <a:avLst/>
          </a:prstGeom>
        </p:spPr>
        <p:txBody>
          <a:bodyPr wrap="square">
            <a:spAutoFit/>
          </a:bodyPr>
          <a:lstStyle/>
          <a:p>
            <a:pPr marL="285750" indent="-285750">
              <a:buFont typeface="Arial" panose="020B0604020202020204" pitchFamily="34" charset="0"/>
              <a:buChar char="•"/>
            </a:pPr>
            <a:r>
              <a:rPr lang="en-US" dirty="0"/>
              <a:t>There were some rows where </a:t>
            </a:r>
            <a:r>
              <a:rPr lang="en-US" b="1" dirty="0" err="1"/>
              <a:t>Agent_ID</a:t>
            </a:r>
            <a:r>
              <a:rPr lang="en-US" dirty="0"/>
              <a:t> had a proper value but the agent didn’t receive any calls.</a:t>
            </a:r>
          </a:p>
          <a:p>
            <a:pPr marL="285750" indent="-285750">
              <a:buFont typeface="Arial" panose="020B0604020202020204" pitchFamily="34" charset="0"/>
              <a:buChar char="•"/>
            </a:pPr>
            <a:r>
              <a:rPr lang="en-US" dirty="0"/>
              <a:t>So changed these </a:t>
            </a:r>
            <a:r>
              <a:rPr lang="en-US" b="1" dirty="0" err="1"/>
              <a:t>Agent_ID</a:t>
            </a:r>
            <a:r>
              <a:rPr lang="en-US" dirty="0"/>
              <a:t> values and </a:t>
            </a:r>
            <a:r>
              <a:rPr lang="en-US" b="1" dirty="0" err="1"/>
              <a:t>Agent_Name</a:t>
            </a:r>
            <a:r>
              <a:rPr lang="en-US" b="1" dirty="0"/>
              <a:t> </a:t>
            </a:r>
            <a:r>
              <a:rPr lang="en-US" dirty="0"/>
              <a:t>values to </a:t>
            </a:r>
            <a:r>
              <a:rPr lang="en-US" b="1" dirty="0"/>
              <a:t>‘Not Available’</a:t>
            </a:r>
            <a:r>
              <a:rPr lang="en-US" dirty="0"/>
              <a:t>.</a:t>
            </a:r>
          </a:p>
        </p:txBody>
      </p:sp>
      <p:pic>
        <p:nvPicPr>
          <p:cNvPr id="6" name="Picture 5"/>
          <p:cNvPicPr>
            <a:picLocks noChangeAspect="1"/>
          </p:cNvPicPr>
          <p:nvPr/>
        </p:nvPicPr>
        <p:blipFill>
          <a:blip r:embed="rId2"/>
          <a:stretch>
            <a:fillRect/>
          </a:stretch>
        </p:blipFill>
        <p:spPr>
          <a:xfrm>
            <a:off x="497872" y="1512637"/>
            <a:ext cx="7186815" cy="5062334"/>
          </a:xfrm>
          <a:prstGeom prst="rect">
            <a:avLst/>
          </a:prstGeom>
          <a:ln>
            <a:solidFill>
              <a:schemeClr val="tx1"/>
            </a:solidFill>
          </a:ln>
        </p:spPr>
      </p:pic>
      <p:pic>
        <p:nvPicPr>
          <p:cNvPr id="2" name="Picture 1">
            <a:extLst>
              <a:ext uri="{FF2B5EF4-FFF2-40B4-BE49-F238E27FC236}">
                <a16:creationId xmlns:a16="http://schemas.microsoft.com/office/drawing/2014/main" id="{4E0CC61B-53F4-428D-2B30-6713EBA3E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3" name="TextBox 2">
            <a:extLst>
              <a:ext uri="{FF2B5EF4-FFF2-40B4-BE49-F238E27FC236}">
                <a16:creationId xmlns:a16="http://schemas.microsoft.com/office/drawing/2014/main" id="{FAC4E949-650F-453B-33DE-F98F9AA85C06}"/>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13</a:t>
            </a:r>
          </a:p>
        </p:txBody>
      </p:sp>
    </p:spTree>
    <p:extLst>
      <p:ext uri="{BB962C8B-B14F-4D97-AF65-F5344CB8AC3E}">
        <p14:creationId xmlns:p14="http://schemas.microsoft.com/office/powerpoint/2010/main" val="428414139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4171" y="1101424"/>
            <a:ext cx="11843658" cy="5575147"/>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406855" y="1194105"/>
            <a:ext cx="5382756" cy="369332"/>
          </a:xfrm>
          <a:prstGeom prst="rect">
            <a:avLst/>
          </a:prstGeom>
          <a:noFill/>
        </p:spPr>
        <p:txBody>
          <a:bodyPr wrap="none" rtlCol="0">
            <a:spAutoFit/>
          </a:bodyPr>
          <a:lstStyle/>
          <a:p>
            <a:r>
              <a:rPr lang="en-US" b="1"/>
              <a:t>11.</a:t>
            </a:r>
            <a:r>
              <a:rPr lang="en-US"/>
              <a:t> Changes in th Excel sheet format for better analysis.</a:t>
            </a:r>
          </a:p>
        </p:txBody>
      </p:sp>
      <p:sp>
        <p:nvSpPr>
          <p:cNvPr id="13" name="Rectangle 12"/>
          <p:cNvSpPr/>
          <p:nvPr/>
        </p:nvSpPr>
        <p:spPr>
          <a:xfrm>
            <a:off x="406855" y="5501642"/>
            <a:ext cx="11505745" cy="1200329"/>
          </a:xfrm>
          <a:prstGeom prst="rect">
            <a:avLst/>
          </a:prstGeom>
        </p:spPr>
        <p:txBody>
          <a:bodyPr wrap="square">
            <a:spAutoFit/>
          </a:bodyPr>
          <a:lstStyle/>
          <a:p>
            <a:pPr marL="285750" indent="-285750">
              <a:buFont typeface="Arial" panose="020B0604020202020204" pitchFamily="34" charset="0"/>
              <a:buChar char="•"/>
            </a:pPr>
            <a:r>
              <a:rPr lang="en-US"/>
              <a:t>Changed </a:t>
            </a:r>
            <a:r>
              <a:rPr lang="en-US" b="1"/>
              <a:t>format</a:t>
            </a:r>
            <a:r>
              <a:rPr lang="en-US"/>
              <a:t> of the dates in </a:t>
            </a:r>
            <a:r>
              <a:rPr lang="en-US" b="1"/>
              <a:t>Date_&amp;_Time</a:t>
            </a:r>
            <a:r>
              <a:rPr lang="en-US"/>
              <a:t> column.</a:t>
            </a:r>
          </a:p>
          <a:p>
            <a:pPr marL="285750" indent="-285750">
              <a:buFont typeface="Arial" panose="020B0604020202020204" pitchFamily="34" charset="0"/>
              <a:buChar char="•"/>
            </a:pPr>
            <a:r>
              <a:rPr lang="en-US" b="1"/>
              <a:t>Feature</a:t>
            </a:r>
            <a:r>
              <a:rPr lang="en-US"/>
              <a:t> </a:t>
            </a:r>
            <a:r>
              <a:rPr lang="en-US" b="1"/>
              <a:t>Engineering</a:t>
            </a:r>
            <a:r>
              <a:rPr lang="en-US"/>
              <a:t>: Created </a:t>
            </a:r>
            <a:r>
              <a:rPr lang="en-US" b="1"/>
              <a:t>two</a:t>
            </a:r>
            <a:r>
              <a:rPr lang="en-US"/>
              <a:t> </a:t>
            </a:r>
            <a:r>
              <a:rPr lang="en-US" b="1"/>
              <a:t>new</a:t>
            </a:r>
            <a:r>
              <a:rPr lang="en-US"/>
              <a:t> </a:t>
            </a:r>
            <a:r>
              <a:rPr lang="en-US" b="1"/>
              <a:t>columns</a:t>
            </a:r>
            <a:r>
              <a:rPr lang="en-US"/>
              <a:t>, </a:t>
            </a:r>
            <a:r>
              <a:rPr lang="en-US" b="1"/>
              <a:t>Day of Week</a:t>
            </a:r>
            <a:r>
              <a:rPr lang="en-US"/>
              <a:t> from </a:t>
            </a:r>
            <a:r>
              <a:rPr lang="en-US" b="1"/>
              <a:t>Date_&amp;_Time </a:t>
            </a:r>
            <a:r>
              <a:rPr lang="en-US"/>
              <a:t>column and </a:t>
            </a:r>
            <a:r>
              <a:rPr lang="en-US" b="1"/>
              <a:t>Call_Status_Mod</a:t>
            </a:r>
            <a:r>
              <a:rPr lang="en-US"/>
              <a:t> where column values of </a:t>
            </a:r>
            <a:r>
              <a:rPr lang="en-US" b="1"/>
              <a:t>answered</a:t>
            </a:r>
            <a:r>
              <a:rPr lang="en-US"/>
              <a:t> and </a:t>
            </a:r>
            <a:r>
              <a:rPr lang="en-US" b="1"/>
              <a:t>transfer</a:t>
            </a:r>
            <a:r>
              <a:rPr lang="en-US"/>
              <a:t> in </a:t>
            </a:r>
            <a:r>
              <a:rPr lang="en-US" b="1"/>
              <a:t>Call_Status</a:t>
            </a:r>
            <a:r>
              <a:rPr lang="en-US"/>
              <a:t> column are clubbed together as </a:t>
            </a:r>
            <a:r>
              <a:rPr lang="en-US" b="1"/>
              <a:t>received</a:t>
            </a:r>
            <a:r>
              <a:rPr lang="en-US"/>
              <a:t> and </a:t>
            </a:r>
            <a:r>
              <a:rPr lang="en-US" b="1"/>
              <a:t>abandon</a:t>
            </a:r>
            <a:r>
              <a:rPr lang="en-US"/>
              <a:t> is kept as it is.</a:t>
            </a:r>
          </a:p>
        </p:txBody>
      </p:sp>
      <p:pic>
        <p:nvPicPr>
          <p:cNvPr id="7" name="Picture 6"/>
          <p:cNvPicPr>
            <a:picLocks noChangeAspect="1"/>
          </p:cNvPicPr>
          <p:nvPr/>
        </p:nvPicPr>
        <p:blipFill>
          <a:blip r:embed="rId2"/>
          <a:stretch>
            <a:fillRect/>
          </a:stretch>
        </p:blipFill>
        <p:spPr>
          <a:xfrm>
            <a:off x="492125" y="1614237"/>
            <a:ext cx="10823575" cy="3901245"/>
          </a:xfrm>
          <a:prstGeom prst="rect">
            <a:avLst/>
          </a:prstGeom>
          <a:ln>
            <a:solidFill>
              <a:schemeClr val="tx1"/>
            </a:solidFill>
          </a:ln>
        </p:spPr>
      </p:pic>
      <p:pic>
        <p:nvPicPr>
          <p:cNvPr id="2" name="Picture 1">
            <a:extLst>
              <a:ext uri="{FF2B5EF4-FFF2-40B4-BE49-F238E27FC236}">
                <a16:creationId xmlns:a16="http://schemas.microsoft.com/office/drawing/2014/main" id="{DA22FB9D-034B-0D7F-3568-14F9447A80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3" name="TextBox 2">
            <a:extLst>
              <a:ext uri="{FF2B5EF4-FFF2-40B4-BE49-F238E27FC236}">
                <a16:creationId xmlns:a16="http://schemas.microsoft.com/office/drawing/2014/main" id="{2130857B-82AE-712E-8420-C6AD82ADFDB3}"/>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14</a:t>
            </a:r>
          </a:p>
        </p:txBody>
      </p:sp>
    </p:spTree>
    <p:extLst>
      <p:ext uri="{BB962C8B-B14F-4D97-AF65-F5344CB8AC3E}">
        <p14:creationId xmlns:p14="http://schemas.microsoft.com/office/powerpoint/2010/main" val="118616897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7566" y="912946"/>
            <a:ext cx="11912827" cy="5945053"/>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01047" y="5787823"/>
            <a:ext cx="11460027" cy="923330"/>
          </a:xfrm>
          <a:prstGeom prst="rect">
            <a:avLst/>
          </a:prstGeom>
        </p:spPr>
        <p:txBody>
          <a:bodyPr wrap="square">
            <a:spAutoFit/>
          </a:bodyPr>
          <a:lstStyle/>
          <a:p>
            <a:pPr marL="285750" indent="-285750">
              <a:buFont typeface="Arial" panose="020B0604020202020204" pitchFamily="34" charset="0"/>
              <a:buChar char="•"/>
            </a:pPr>
            <a:r>
              <a:rPr lang="en-US" dirty="0"/>
              <a:t>The overall </a:t>
            </a:r>
            <a:r>
              <a:rPr lang="en-US" b="1" dirty="0"/>
              <a:t>Average</a:t>
            </a:r>
            <a:r>
              <a:rPr lang="en-US" dirty="0"/>
              <a:t> </a:t>
            </a:r>
            <a:r>
              <a:rPr lang="en-US" b="1" dirty="0"/>
              <a:t>Call</a:t>
            </a:r>
            <a:r>
              <a:rPr lang="en-US" dirty="0"/>
              <a:t> </a:t>
            </a:r>
            <a:r>
              <a:rPr lang="en-US" b="1" dirty="0"/>
              <a:t>Duration</a:t>
            </a:r>
            <a:r>
              <a:rPr lang="en-US" dirty="0"/>
              <a:t> is </a:t>
            </a:r>
            <a:r>
              <a:rPr lang="en-US" b="1" dirty="0"/>
              <a:t>196.963</a:t>
            </a:r>
            <a:r>
              <a:rPr lang="en-US" dirty="0"/>
              <a:t> </a:t>
            </a:r>
            <a:r>
              <a:rPr lang="en-US" b="1" dirty="0"/>
              <a:t>seconds</a:t>
            </a:r>
            <a:r>
              <a:rPr lang="en-US" dirty="0"/>
              <a:t>.</a:t>
            </a:r>
          </a:p>
          <a:p>
            <a:pPr marL="285750" indent="-285750">
              <a:buFont typeface="Arial" panose="020B0604020202020204" pitchFamily="34" charset="0"/>
              <a:buChar char="•"/>
            </a:pPr>
            <a:r>
              <a:rPr lang="en-US" dirty="0"/>
              <a:t>We can observe that the </a:t>
            </a:r>
            <a:r>
              <a:rPr lang="en-US" b="1" dirty="0"/>
              <a:t>Average</a:t>
            </a:r>
            <a:r>
              <a:rPr lang="en-US" dirty="0"/>
              <a:t> </a:t>
            </a:r>
            <a:r>
              <a:rPr lang="en-US" b="1" dirty="0"/>
              <a:t>Call</a:t>
            </a:r>
            <a:r>
              <a:rPr lang="en-US" dirty="0"/>
              <a:t> </a:t>
            </a:r>
            <a:r>
              <a:rPr lang="en-US" b="1" dirty="0"/>
              <a:t>Duration</a:t>
            </a:r>
            <a:r>
              <a:rPr lang="en-US" dirty="0"/>
              <a:t> first peaks in the </a:t>
            </a:r>
            <a:r>
              <a:rPr lang="en-US" b="1" dirty="0"/>
              <a:t>morning</a:t>
            </a:r>
            <a:r>
              <a:rPr lang="en-US" dirty="0"/>
              <a:t> </a:t>
            </a:r>
            <a:r>
              <a:rPr lang="en-US" b="1" dirty="0"/>
              <a:t>hours</a:t>
            </a:r>
            <a:r>
              <a:rPr lang="en-US" dirty="0"/>
              <a:t> before dropping to below average value during the </a:t>
            </a:r>
            <a:r>
              <a:rPr lang="en-US" b="1" dirty="0"/>
              <a:t>lunch</a:t>
            </a:r>
            <a:r>
              <a:rPr lang="en-US" dirty="0"/>
              <a:t> </a:t>
            </a:r>
            <a:r>
              <a:rPr lang="en-US" b="1" dirty="0"/>
              <a:t>hours</a:t>
            </a:r>
            <a:r>
              <a:rPr lang="en-US" dirty="0"/>
              <a:t> and then again increasing to above average value.</a:t>
            </a:r>
          </a:p>
        </p:txBody>
      </p:sp>
      <p:cxnSp>
        <p:nvCxnSpPr>
          <p:cNvPr id="15" name="Straight Connector 14"/>
          <p:cNvCxnSpPr/>
          <p:nvPr/>
        </p:nvCxnSpPr>
        <p:spPr>
          <a:xfrm flipV="1">
            <a:off x="2233749" y="822962"/>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5340" y="294862"/>
            <a:ext cx="169084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Analysis</a:t>
            </a:r>
          </a:p>
        </p:txBody>
      </p:sp>
      <p:sp>
        <p:nvSpPr>
          <p:cNvPr id="6" name="Rectangle 5"/>
          <p:cNvSpPr/>
          <p:nvPr/>
        </p:nvSpPr>
        <p:spPr>
          <a:xfrm>
            <a:off x="401047" y="925781"/>
            <a:ext cx="11629346" cy="1200329"/>
          </a:xfrm>
          <a:prstGeom prst="rect">
            <a:avLst/>
          </a:prstGeom>
        </p:spPr>
        <p:txBody>
          <a:bodyPr wrap="square">
            <a:spAutoFit/>
          </a:bodyPr>
          <a:lstStyle/>
          <a:p>
            <a:r>
              <a:rPr lang="en-US" b="1" dirty="0"/>
              <a:t>Task 1: </a:t>
            </a:r>
            <a:r>
              <a:rPr lang="en-US" dirty="0"/>
              <a:t>Average Call Duration: Determine the average duration of all incoming calls received by agents. This should be calculated for each time bucket.</a:t>
            </a:r>
            <a:r>
              <a:rPr lang="en-US" b="1" dirty="0"/>
              <a:t>									</a:t>
            </a:r>
          </a:p>
          <a:p>
            <a:endParaRPr lang="en-US" b="1" dirty="0"/>
          </a:p>
          <a:p>
            <a:r>
              <a:rPr lang="en-US" b="1" dirty="0"/>
              <a:t>Your Task: </a:t>
            </a:r>
            <a:r>
              <a:rPr lang="en-US" dirty="0"/>
              <a:t>What is the average duration of calls for each time bucket?</a:t>
            </a:r>
            <a:r>
              <a:rPr lang="en-US" b="1" dirty="0"/>
              <a:t>		</a:t>
            </a:r>
          </a:p>
        </p:txBody>
      </p:sp>
      <p:pic>
        <p:nvPicPr>
          <p:cNvPr id="2" name="Picture 1"/>
          <p:cNvPicPr>
            <a:picLocks noChangeAspect="1"/>
          </p:cNvPicPr>
          <p:nvPr/>
        </p:nvPicPr>
        <p:blipFill>
          <a:blip r:embed="rId2"/>
          <a:stretch>
            <a:fillRect/>
          </a:stretch>
        </p:blipFill>
        <p:spPr>
          <a:xfrm>
            <a:off x="506082" y="2495290"/>
            <a:ext cx="4638675" cy="3092635"/>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5255340" y="2469890"/>
            <a:ext cx="6605733" cy="3118035"/>
          </a:xfrm>
          <a:prstGeom prst="rect">
            <a:avLst/>
          </a:prstGeom>
        </p:spPr>
      </p:pic>
      <p:pic>
        <p:nvPicPr>
          <p:cNvPr id="4" name="Picture 3">
            <a:extLst>
              <a:ext uri="{FF2B5EF4-FFF2-40B4-BE49-F238E27FC236}">
                <a16:creationId xmlns:a16="http://schemas.microsoft.com/office/drawing/2014/main" id="{5F2261AA-CE3E-3A65-0927-806C18D85A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7" name="TextBox 6">
            <a:extLst>
              <a:ext uri="{FF2B5EF4-FFF2-40B4-BE49-F238E27FC236}">
                <a16:creationId xmlns:a16="http://schemas.microsoft.com/office/drawing/2014/main" id="{60AD6641-68AD-07D8-41A9-7A1F38FF1756}"/>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15</a:t>
            </a:r>
          </a:p>
        </p:txBody>
      </p:sp>
    </p:spTree>
    <p:extLst>
      <p:ext uri="{BB962C8B-B14F-4D97-AF65-F5344CB8AC3E}">
        <p14:creationId xmlns:p14="http://schemas.microsoft.com/office/powerpoint/2010/main" val="256514704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7566" y="912946"/>
            <a:ext cx="11912827" cy="5945053"/>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33180" y="5734591"/>
            <a:ext cx="11460027" cy="1200329"/>
          </a:xfrm>
          <a:prstGeom prst="rect">
            <a:avLst/>
          </a:prstGeom>
        </p:spPr>
        <p:txBody>
          <a:bodyPr wrap="square">
            <a:spAutoFit/>
          </a:bodyPr>
          <a:lstStyle/>
          <a:p>
            <a:pPr marL="285750" indent="-285750">
              <a:buFont typeface="Arial" panose="020B0604020202020204" pitchFamily="34" charset="0"/>
              <a:buChar char="•"/>
            </a:pPr>
            <a:r>
              <a:rPr lang="en-US" dirty="0"/>
              <a:t>We can observe that the number of </a:t>
            </a:r>
            <a:r>
              <a:rPr lang="en-US" b="1" dirty="0"/>
              <a:t>received</a:t>
            </a:r>
            <a:r>
              <a:rPr lang="en-US" dirty="0"/>
              <a:t> calls received </a:t>
            </a:r>
            <a:r>
              <a:rPr lang="en-US" b="1" dirty="0"/>
              <a:t>first</a:t>
            </a:r>
            <a:r>
              <a:rPr lang="en-US" dirty="0"/>
              <a:t> </a:t>
            </a:r>
            <a:r>
              <a:rPr lang="en-US" b="1" dirty="0"/>
              <a:t>increases</a:t>
            </a:r>
            <a:r>
              <a:rPr lang="en-US" dirty="0"/>
              <a:t> with time </a:t>
            </a:r>
            <a:r>
              <a:rPr lang="en-US" b="1" dirty="0"/>
              <a:t>before</a:t>
            </a:r>
            <a:r>
              <a:rPr lang="en-US" dirty="0"/>
              <a:t> </a:t>
            </a:r>
            <a:r>
              <a:rPr lang="en-US" b="1" dirty="0"/>
              <a:t>dropping</a:t>
            </a:r>
            <a:r>
              <a:rPr lang="en-US" dirty="0"/>
              <a:t> </a:t>
            </a:r>
            <a:r>
              <a:rPr lang="en-US" b="1" dirty="0"/>
              <a:t>down</a:t>
            </a:r>
            <a:r>
              <a:rPr lang="en-US" dirty="0"/>
              <a:t>.</a:t>
            </a:r>
          </a:p>
          <a:p>
            <a:pPr marL="285750" indent="-285750">
              <a:buFont typeface="Arial" panose="020B0604020202020204" pitchFamily="34" charset="0"/>
              <a:buChar char="•"/>
            </a:pPr>
            <a:r>
              <a:rPr lang="en-US" dirty="0"/>
              <a:t>We can also observe that the number of </a:t>
            </a:r>
            <a:r>
              <a:rPr lang="en-US" b="1" dirty="0"/>
              <a:t>abandoned</a:t>
            </a:r>
            <a:r>
              <a:rPr lang="en-US" dirty="0"/>
              <a:t> calls are </a:t>
            </a:r>
            <a:r>
              <a:rPr lang="en-US" b="1" dirty="0"/>
              <a:t>very</a:t>
            </a:r>
            <a:r>
              <a:rPr lang="en-US" dirty="0"/>
              <a:t> </a:t>
            </a:r>
            <a:r>
              <a:rPr lang="en-US" b="1" dirty="0"/>
              <a:t>high</a:t>
            </a:r>
            <a:r>
              <a:rPr lang="en-US" dirty="0"/>
              <a:t> in the </a:t>
            </a:r>
            <a:r>
              <a:rPr lang="en-US" b="1" dirty="0"/>
              <a:t>morning</a:t>
            </a:r>
            <a:r>
              <a:rPr lang="en-US" dirty="0"/>
              <a:t> </a:t>
            </a:r>
            <a:r>
              <a:rPr lang="en-US" b="1" dirty="0"/>
              <a:t>hours</a:t>
            </a:r>
            <a:r>
              <a:rPr lang="en-US" dirty="0"/>
              <a:t> and as the day progresses, the number of </a:t>
            </a:r>
            <a:r>
              <a:rPr lang="en-US" b="1" dirty="0"/>
              <a:t>abandoned</a:t>
            </a:r>
            <a:r>
              <a:rPr lang="en-US" dirty="0"/>
              <a:t> </a:t>
            </a:r>
            <a:r>
              <a:rPr lang="en-US" b="1" dirty="0"/>
              <a:t>calls</a:t>
            </a:r>
            <a:r>
              <a:rPr lang="en-US" dirty="0"/>
              <a:t> </a:t>
            </a:r>
            <a:r>
              <a:rPr lang="en-US" b="1" dirty="0"/>
              <a:t>reduces</a:t>
            </a:r>
            <a:r>
              <a:rPr lang="en-US" dirty="0"/>
              <a:t>.</a:t>
            </a:r>
          </a:p>
        </p:txBody>
      </p:sp>
      <p:cxnSp>
        <p:nvCxnSpPr>
          <p:cNvPr id="15" name="Straight Connector 14"/>
          <p:cNvCxnSpPr/>
          <p:nvPr/>
        </p:nvCxnSpPr>
        <p:spPr>
          <a:xfrm flipV="1">
            <a:off x="2233749" y="822962"/>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5340" y="294862"/>
            <a:ext cx="169084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Analysis</a:t>
            </a:r>
          </a:p>
        </p:txBody>
      </p:sp>
      <p:sp>
        <p:nvSpPr>
          <p:cNvPr id="6" name="Rectangle 5"/>
          <p:cNvSpPr/>
          <p:nvPr/>
        </p:nvSpPr>
        <p:spPr>
          <a:xfrm>
            <a:off x="401047" y="925781"/>
            <a:ext cx="11629346" cy="923330"/>
          </a:xfrm>
          <a:prstGeom prst="rect">
            <a:avLst/>
          </a:prstGeom>
        </p:spPr>
        <p:txBody>
          <a:bodyPr wrap="square">
            <a:spAutoFit/>
          </a:bodyPr>
          <a:lstStyle/>
          <a:p>
            <a:r>
              <a:rPr lang="en-US" b="1"/>
              <a:t>Task 2: Call Volume Analysis: </a:t>
            </a:r>
            <a:r>
              <a:rPr lang="en-US"/>
              <a:t>Visualize the total number of calls received. This should be represented as a graph or chart showing the number of calls against time. Time should be represented in buckets (e.g., 1-2, 2-3, etc.).</a:t>
            </a:r>
          </a:p>
          <a:p>
            <a:r>
              <a:rPr lang="en-US" b="1"/>
              <a:t>Your Task: </a:t>
            </a:r>
            <a:r>
              <a:rPr lang="en-US"/>
              <a:t>Can you create a chart or graph that shows the number of calls received in each time bucket?</a:t>
            </a:r>
          </a:p>
        </p:txBody>
      </p:sp>
      <p:pic>
        <p:nvPicPr>
          <p:cNvPr id="4" name="Picture 3"/>
          <p:cNvPicPr>
            <a:picLocks noChangeAspect="1"/>
          </p:cNvPicPr>
          <p:nvPr/>
        </p:nvPicPr>
        <p:blipFill>
          <a:blip r:embed="rId2"/>
          <a:stretch>
            <a:fillRect/>
          </a:stretch>
        </p:blipFill>
        <p:spPr>
          <a:xfrm>
            <a:off x="498793" y="2529146"/>
            <a:ext cx="3678114" cy="3205445"/>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4336988" y="2529146"/>
            <a:ext cx="7196138" cy="3200806"/>
          </a:xfrm>
          <a:prstGeom prst="rect">
            <a:avLst/>
          </a:prstGeom>
          <a:ln>
            <a:solidFill>
              <a:schemeClr val="tx1"/>
            </a:solidFill>
          </a:ln>
        </p:spPr>
      </p:pic>
      <p:pic>
        <p:nvPicPr>
          <p:cNvPr id="2" name="Picture 1">
            <a:extLst>
              <a:ext uri="{FF2B5EF4-FFF2-40B4-BE49-F238E27FC236}">
                <a16:creationId xmlns:a16="http://schemas.microsoft.com/office/drawing/2014/main" id="{B3D9BF3C-2704-039E-1C3F-E239E8C6AD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3" name="TextBox 2">
            <a:extLst>
              <a:ext uri="{FF2B5EF4-FFF2-40B4-BE49-F238E27FC236}">
                <a16:creationId xmlns:a16="http://schemas.microsoft.com/office/drawing/2014/main" id="{24F3E3B9-FE56-0FAB-1A6C-3155DD107B27}"/>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16</a:t>
            </a:r>
          </a:p>
        </p:txBody>
      </p:sp>
    </p:spTree>
    <p:extLst>
      <p:ext uri="{BB962C8B-B14F-4D97-AF65-F5344CB8AC3E}">
        <p14:creationId xmlns:p14="http://schemas.microsoft.com/office/powerpoint/2010/main" val="428203289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7566" y="653770"/>
            <a:ext cx="11912827" cy="6204230"/>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9685" y="1355410"/>
            <a:ext cx="11368587" cy="2031325"/>
          </a:xfrm>
          <a:prstGeom prst="rect">
            <a:avLst/>
          </a:prstGeom>
        </p:spPr>
        <p:txBody>
          <a:bodyPr wrap="square">
            <a:spAutoFit/>
          </a:bodyPr>
          <a:lstStyle/>
          <a:p>
            <a:r>
              <a:rPr lang="en-US" b="1" dirty="0"/>
              <a:t>Task 3: Manpower Planning: </a:t>
            </a:r>
            <a:r>
              <a:rPr lang="en-US" dirty="0"/>
              <a:t>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a:p>
            <a:endParaRPr lang="en-US" b="1" dirty="0"/>
          </a:p>
          <a:p>
            <a:r>
              <a:rPr lang="en-US" b="1" dirty="0"/>
              <a:t>Your Task: </a:t>
            </a:r>
            <a:r>
              <a:rPr lang="en-US" dirty="0"/>
              <a:t>What is the minimum number of agents required in each time bucket to reduce the abandon rate to 10%.</a:t>
            </a:r>
          </a:p>
        </p:txBody>
      </p:sp>
      <p:cxnSp>
        <p:nvCxnSpPr>
          <p:cNvPr id="15" name="Straight Connector 14"/>
          <p:cNvCxnSpPr/>
          <p:nvPr/>
        </p:nvCxnSpPr>
        <p:spPr>
          <a:xfrm flipV="1">
            <a:off x="2233749" y="594363"/>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5340" y="25922"/>
            <a:ext cx="169084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Analysis</a:t>
            </a:r>
          </a:p>
        </p:txBody>
      </p:sp>
      <p:pic>
        <p:nvPicPr>
          <p:cNvPr id="3" name="Picture 2"/>
          <p:cNvPicPr>
            <a:picLocks noChangeAspect="1"/>
          </p:cNvPicPr>
          <p:nvPr/>
        </p:nvPicPr>
        <p:blipFill>
          <a:blip r:embed="rId2"/>
          <a:stretch>
            <a:fillRect/>
          </a:stretch>
        </p:blipFill>
        <p:spPr>
          <a:xfrm>
            <a:off x="433817" y="3429000"/>
            <a:ext cx="4294281" cy="3223529"/>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5044349" y="3440269"/>
            <a:ext cx="6780775" cy="3212260"/>
          </a:xfrm>
          <a:prstGeom prst="rect">
            <a:avLst/>
          </a:prstGeom>
          <a:ln>
            <a:solidFill>
              <a:schemeClr val="tx1"/>
            </a:solidFill>
          </a:ln>
        </p:spPr>
      </p:pic>
      <p:pic>
        <p:nvPicPr>
          <p:cNvPr id="2" name="Picture 1">
            <a:extLst>
              <a:ext uri="{FF2B5EF4-FFF2-40B4-BE49-F238E27FC236}">
                <a16:creationId xmlns:a16="http://schemas.microsoft.com/office/drawing/2014/main" id="{510BD253-EB1A-6C0D-5B95-3F52037DA3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4" name="TextBox 3">
            <a:extLst>
              <a:ext uri="{FF2B5EF4-FFF2-40B4-BE49-F238E27FC236}">
                <a16:creationId xmlns:a16="http://schemas.microsoft.com/office/drawing/2014/main" id="{9D935318-571C-BB93-DE8D-740CF35C0D82}"/>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17</a:t>
            </a:r>
          </a:p>
        </p:txBody>
      </p:sp>
    </p:spTree>
    <p:extLst>
      <p:ext uri="{BB962C8B-B14F-4D97-AF65-F5344CB8AC3E}">
        <p14:creationId xmlns:p14="http://schemas.microsoft.com/office/powerpoint/2010/main" val="261371739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1C904-8953-11F4-851B-D52E264EF756}"/>
              </a:ext>
            </a:extLst>
          </p:cNvPr>
          <p:cNvSpPr txBox="1"/>
          <p:nvPr/>
        </p:nvSpPr>
        <p:spPr>
          <a:xfrm>
            <a:off x="1200150" y="1859339"/>
            <a:ext cx="6096000" cy="3139321"/>
          </a:xfrm>
          <a:prstGeom prst="rect">
            <a:avLst/>
          </a:prstGeom>
          <a:noFill/>
        </p:spPr>
        <p:txBody>
          <a:bodyPr wrap="square">
            <a:spAutoFit/>
          </a:bodyPr>
          <a:lstStyle/>
          <a:p>
            <a:pPr marL="285750" indent="-285750">
              <a:buFont typeface="Arial" panose="020B0604020202020204" pitchFamily="34" charset="0"/>
              <a:buChar char="•"/>
            </a:pPr>
            <a:r>
              <a:rPr lang="en-US" dirty="0"/>
              <a:t>We can observe that to maintain a maximum of </a:t>
            </a:r>
            <a:r>
              <a:rPr lang="en-US" b="1" dirty="0"/>
              <a:t>10% abandon rate</a:t>
            </a:r>
            <a:r>
              <a:rPr lang="en-US" dirty="0"/>
              <a:t>, we need to </a:t>
            </a:r>
            <a:r>
              <a:rPr lang="en-US" b="1" dirty="0"/>
              <a:t>increase</a:t>
            </a:r>
            <a:r>
              <a:rPr lang="en-US" dirty="0"/>
              <a:t> the availability of agents in the </a:t>
            </a:r>
            <a:r>
              <a:rPr lang="en-US" b="1" dirty="0"/>
              <a:t>morning</a:t>
            </a:r>
            <a:r>
              <a:rPr lang="en-US" dirty="0"/>
              <a:t> </a:t>
            </a:r>
            <a:r>
              <a:rPr lang="en-US" b="1" dirty="0"/>
              <a:t>hours</a:t>
            </a:r>
            <a:r>
              <a:rPr lang="en-US" dirty="0"/>
              <a:t> by a </a:t>
            </a:r>
            <a:r>
              <a:rPr lang="en-US" b="1" dirty="0"/>
              <a:t>large</a:t>
            </a:r>
            <a:r>
              <a:rPr lang="en-US" dirty="0"/>
              <a:t> </a:t>
            </a:r>
            <a:r>
              <a:rPr lang="en-US" b="1" dirty="0"/>
              <a:t>margin</a:t>
            </a:r>
            <a:r>
              <a:rPr lang="en-US" dirty="0"/>
              <a:t> as in these hours, the number of incoming calls are quite high and the number of agents available currently are quite low.</a:t>
            </a:r>
          </a:p>
          <a:p>
            <a:endParaRPr lang="en-US" dirty="0"/>
          </a:p>
          <a:p>
            <a:pPr marL="285750" indent="-285750">
              <a:buFont typeface="Arial" panose="020B0604020202020204" pitchFamily="34" charset="0"/>
              <a:buChar char="•"/>
            </a:pPr>
            <a:r>
              <a:rPr lang="en-US" dirty="0"/>
              <a:t>During </a:t>
            </a:r>
            <a:r>
              <a:rPr lang="en-US" b="1" dirty="0"/>
              <a:t>afternoon</a:t>
            </a:r>
            <a:r>
              <a:rPr lang="en-US" dirty="0"/>
              <a:t> </a:t>
            </a:r>
            <a:r>
              <a:rPr lang="en-US" b="1" dirty="0"/>
              <a:t>hours</a:t>
            </a:r>
            <a:r>
              <a:rPr lang="en-US" dirty="0"/>
              <a:t> and during </a:t>
            </a:r>
            <a:r>
              <a:rPr lang="en-US" b="1" dirty="0"/>
              <a:t>late</a:t>
            </a:r>
            <a:r>
              <a:rPr lang="en-US" dirty="0"/>
              <a:t> </a:t>
            </a:r>
            <a:r>
              <a:rPr lang="en-US" b="1" dirty="0"/>
              <a:t>evening</a:t>
            </a:r>
            <a:r>
              <a:rPr lang="en-US" dirty="0"/>
              <a:t> </a:t>
            </a:r>
            <a:r>
              <a:rPr lang="en-US" b="1" dirty="0"/>
              <a:t>hours</a:t>
            </a:r>
            <a:r>
              <a:rPr lang="en-US" dirty="0"/>
              <a:t>, we need to </a:t>
            </a:r>
            <a:r>
              <a:rPr lang="en-US" b="1" dirty="0"/>
              <a:t>increase</a:t>
            </a:r>
            <a:r>
              <a:rPr lang="en-US" dirty="0"/>
              <a:t> the availability of agents by a </a:t>
            </a:r>
            <a:r>
              <a:rPr lang="en-US" b="1" dirty="0"/>
              <a:t>slight</a:t>
            </a:r>
            <a:r>
              <a:rPr lang="en-US" dirty="0"/>
              <a:t> </a:t>
            </a:r>
            <a:r>
              <a:rPr lang="en-US" b="1" dirty="0"/>
              <a:t>margin</a:t>
            </a:r>
            <a:r>
              <a:rPr lang="en-US" dirty="0"/>
              <a:t> to maintain a maximum of </a:t>
            </a:r>
            <a:r>
              <a:rPr lang="en-US" b="1" dirty="0"/>
              <a:t>10% abandon rate</a:t>
            </a:r>
            <a:r>
              <a:rPr lang="en-US" dirty="0"/>
              <a:t>.</a:t>
            </a:r>
          </a:p>
        </p:txBody>
      </p:sp>
      <p:cxnSp>
        <p:nvCxnSpPr>
          <p:cNvPr id="5" name="Straight Connector 4">
            <a:extLst>
              <a:ext uri="{FF2B5EF4-FFF2-40B4-BE49-F238E27FC236}">
                <a16:creationId xmlns:a16="http://schemas.microsoft.com/office/drawing/2014/main" id="{B1C246D7-5BDE-2B5F-AAF1-D8B7FDEB461D}"/>
              </a:ext>
            </a:extLst>
          </p:cNvPr>
          <p:cNvCxnSpPr/>
          <p:nvPr/>
        </p:nvCxnSpPr>
        <p:spPr>
          <a:xfrm flipV="1">
            <a:off x="2233749" y="594363"/>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EDCFCF0-D8B9-B3F5-A6CD-D633AD1DAD81}"/>
              </a:ext>
            </a:extLst>
          </p:cNvPr>
          <p:cNvSpPr txBox="1"/>
          <p:nvPr/>
        </p:nvSpPr>
        <p:spPr>
          <a:xfrm>
            <a:off x="5255340" y="25922"/>
            <a:ext cx="169084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Analysis</a:t>
            </a:r>
          </a:p>
        </p:txBody>
      </p:sp>
      <p:pic>
        <p:nvPicPr>
          <p:cNvPr id="7" name="Picture 6">
            <a:extLst>
              <a:ext uri="{FF2B5EF4-FFF2-40B4-BE49-F238E27FC236}">
                <a16:creationId xmlns:a16="http://schemas.microsoft.com/office/drawing/2014/main" id="{ECA6473D-539D-F15D-E2E9-31750EDB14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8" name="TextBox 7">
            <a:extLst>
              <a:ext uri="{FF2B5EF4-FFF2-40B4-BE49-F238E27FC236}">
                <a16:creationId xmlns:a16="http://schemas.microsoft.com/office/drawing/2014/main" id="{2EC9C813-CA2F-2CF7-DE50-969DEEBCA97B}"/>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18</a:t>
            </a:r>
          </a:p>
        </p:txBody>
      </p:sp>
    </p:spTree>
    <p:extLst>
      <p:ext uri="{BB962C8B-B14F-4D97-AF65-F5344CB8AC3E}">
        <p14:creationId xmlns:p14="http://schemas.microsoft.com/office/powerpoint/2010/main" val="136690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780" y="653770"/>
            <a:ext cx="11912827" cy="6204230"/>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2098743" y="4305100"/>
            <a:ext cx="10068330" cy="252697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11706" y="1288445"/>
            <a:ext cx="11368587" cy="2031325"/>
          </a:xfrm>
          <a:prstGeom prst="rect">
            <a:avLst/>
          </a:prstGeom>
        </p:spPr>
        <p:txBody>
          <a:bodyPr wrap="square">
            <a:spAutoFit/>
          </a:bodyPr>
          <a:lstStyle/>
          <a:p>
            <a:r>
              <a:rPr lang="en-US" b="1" dirty="0"/>
              <a:t>Task 4: </a:t>
            </a:r>
            <a:r>
              <a:rPr lang="en-US" dirty="0"/>
              <a:t>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p>
          <a:p>
            <a:endParaRPr lang="en-US" b="1" dirty="0"/>
          </a:p>
          <a:p>
            <a:r>
              <a:rPr lang="en-US" b="1" dirty="0"/>
              <a:t>Your Task:</a:t>
            </a:r>
            <a:r>
              <a:rPr lang="en-US" dirty="0"/>
              <a:t> Propose a manpower plan for each time bucket throughout the day, keeping the maximum abandon rate at 10%.</a:t>
            </a:r>
          </a:p>
        </p:txBody>
      </p:sp>
      <p:cxnSp>
        <p:nvCxnSpPr>
          <p:cNvPr id="15" name="Straight Connector 14"/>
          <p:cNvCxnSpPr/>
          <p:nvPr/>
        </p:nvCxnSpPr>
        <p:spPr>
          <a:xfrm flipV="1">
            <a:off x="2233749" y="594363"/>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5340" y="25922"/>
            <a:ext cx="169084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Analysis</a:t>
            </a:r>
          </a:p>
        </p:txBody>
      </p:sp>
      <p:pic>
        <p:nvPicPr>
          <p:cNvPr id="20" name="Picture 19"/>
          <p:cNvPicPr>
            <a:picLocks noChangeAspect="1"/>
          </p:cNvPicPr>
          <p:nvPr/>
        </p:nvPicPr>
        <p:blipFill>
          <a:blip r:embed="rId3"/>
          <a:stretch>
            <a:fillRect/>
          </a:stretch>
        </p:blipFill>
        <p:spPr>
          <a:xfrm>
            <a:off x="923778" y="4280897"/>
            <a:ext cx="1171575" cy="2318457"/>
          </a:xfrm>
          <a:prstGeom prst="rect">
            <a:avLst/>
          </a:prstGeom>
        </p:spPr>
      </p:pic>
      <p:pic>
        <p:nvPicPr>
          <p:cNvPr id="22" name="Picture 21"/>
          <p:cNvPicPr>
            <a:picLocks noChangeAspect="1"/>
          </p:cNvPicPr>
          <p:nvPr/>
        </p:nvPicPr>
        <p:blipFill rotWithShape="1">
          <a:blip r:embed="rId3"/>
          <a:srcRect b="90823"/>
          <a:stretch/>
        </p:blipFill>
        <p:spPr>
          <a:xfrm>
            <a:off x="924273" y="6592874"/>
            <a:ext cx="1171080" cy="245685"/>
          </a:xfrm>
          <a:prstGeom prst="rect">
            <a:avLst/>
          </a:prstGeom>
        </p:spPr>
      </p:pic>
      <p:pic>
        <p:nvPicPr>
          <p:cNvPr id="2" name="Picture 1">
            <a:extLst>
              <a:ext uri="{FF2B5EF4-FFF2-40B4-BE49-F238E27FC236}">
                <a16:creationId xmlns:a16="http://schemas.microsoft.com/office/drawing/2014/main" id="{9131428B-E0B5-FEBE-6508-D4137A257B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3" name="TextBox 2">
            <a:extLst>
              <a:ext uri="{FF2B5EF4-FFF2-40B4-BE49-F238E27FC236}">
                <a16:creationId xmlns:a16="http://schemas.microsoft.com/office/drawing/2014/main" id="{1390E644-0D2E-9EDD-AFA8-97FC947285BE}"/>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19</a:t>
            </a:r>
          </a:p>
        </p:txBody>
      </p:sp>
    </p:spTree>
    <p:controls>
      <mc:AlternateContent xmlns:mc="http://schemas.openxmlformats.org/markup-compatibility/2006">
        <mc:Choice xmlns:v="urn:schemas-microsoft-com:vml" Requires="v">
          <p:control name="Frame1" r:id="rId1" imgW="10065960" imgH="2529720"/>
        </mc:Choice>
        <mc:Fallback>
          <p:control name="Frame1" r:id="rId1" imgW="10065960" imgH="2529720">
            <p:pic>
              <p:nvPicPr>
                <p:cNvPr id="21" name="Frame1"/>
                <p:cNvPicPr>
                  <a:picLocks/>
                </p:cNvPicPr>
                <p:nvPr/>
              </p:nvPicPr>
              <p:blipFill>
                <a:blip r:embed="rId5"/>
                <a:stretch>
                  <a:fillRect/>
                </a:stretch>
              </p:blipFill>
              <p:spPr>
                <a:xfrm>
                  <a:off x="2098743" y="4318061"/>
                  <a:ext cx="10068330" cy="2526978"/>
                </a:xfrm>
                <a:prstGeom prst="rect">
                  <a:avLst/>
                </a:prstGeom>
              </p:spPr>
            </p:pic>
          </p:control>
        </mc:Fallback>
      </mc:AlternateContent>
    </p:controls>
    <p:extLst>
      <p:ext uri="{BB962C8B-B14F-4D97-AF65-F5344CB8AC3E}">
        <p14:creationId xmlns:p14="http://schemas.microsoft.com/office/powerpoint/2010/main" val="136055675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a:off x="495844" y="876028"/>
            <a:ext cx="5245605" cy="6027737"/>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303713" y="470265"/>
            <a:ext cx="3657600"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Project Description</a:t>
            </a:r>
          </a:p>
        </p:txBody>
      </p:sp>
      <p:sp>
        <p:nvSpPr>
          <p:cNvPr id="5" name="TextBox 4"/>
          <p:cNvSpPr txBox="1"/>
          <p:nvPr/>
        </p:nvSpPr>
        <p:spPr>
          <a:xfrm>
            <a:off x="94390" y="1273905"/>
            <a:ext cx="6001610" cy="618630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D1D5DB"/>
                </a:solidFill>
                <a:effectLst/>
                <a:latin typeface="Söhne"/>
              </a:rPr>
              <a:t>The ABC Call Volume Trend Analysis project aims to analyze and interpret trends in the call volume data of the ABC company. As a data analyst, your primary objective is to provide actionable insights and recommendations to optimize call center operations and improve customer service.</a:t>
            </a:r>
          </a:p>
          <a:p>
            <a:endParaRPr lang="en-US" b="0" i="0" dirty="0">
              <a:solidFill>
                <a:srgbClr val="D1D5DB"/>
              </a:solidFill>
              <a:effectLst/>
              <a:latin typeface="Söhne"/>
            </a:endParaRPr>
          </a:p>
          <a:p>
            <a:pPr marL="285750" indent="-285750">
              <a:buFont typeface="Wingdings" panose="05000000000000000000" pitchFamily="2" charset="2"/>
              <a:buChar char="v"/>
            </a:pPr>
            <a:r>
              <a:rPr lang="en-US" b="0" i="0" dirty="0">
                <a:solidFill>
                  <a:srgbClr val="D1D5DB"/>
                </a:solidFill>
                <a:effectLst/>
                <a:latin typeface="Söhne"/>
              </a:rPr>
              <a:t>  Key Project Components</a:t>
            </a:r>
          </a:p>
          <a:p>
            <a:endParaRPr lang="en-US" b="0" i="0" dirty="0">
              <a:solidFill>
                <a:srgbClr val="D1D5DB"/>
              </a:solidFill>
              <a:effectLst/>
              <a:latin typeface="Söhne"/>
            </a:endParaRPr>
          </a:p>
          <a:p>
            <a:pPr marL="285750" indent="-285750">
              <a:buFont typeface="Arial" panose="020B0604020202020204" pitchFamily="34" charset="0"/>
              <a:buChar char="•"/>
            </a:pPr>
            <a:r>
              <a:rPr lang="en-IN" b="0" i="0" dirty="0">
                <a:solidFill>
                  <a:srgbClr val="D1D5DB"/>
                </a:solidFill>
                <a:effectLst/>
                <a:latin typeface="Söhne"/>
              </a:rPr>
              <a:t>Data Collection</a:t>
            </a:r>
          </a:p>
          <a:p>
            <a:pPr marL="285750" indent="-285750">
              <a:buFont typeface="Arial" panose="020B0604020202020204" pitchFamily="34" charset="0"/>
              <a:buChar char="•"/>
            </a:pPr>
            <a:r>
              <a:rPr lang="en-IN" b="0" i="0" dirty="0">
                <a:solidFill>
                  <a:srgbClr val="D1D5DB"/>
                </a:solidFill>
                <a:effectLst/>
                <a:latin typeface="Söhne"/>
              </a:rPr>
              <a:t>Data Cleaning and Preprocessing</a:t>
            </a:r>
          </a:p>
          <a:p>
            <a:pPr marL="285750" indent="-285750">
              <a:buFont typeface="Arial" panose="020B0604020202020204" pitchFamily="34" charset="0"/>
              <a:buChar char="•"/>
            </a:pPr>
            <a:r>
              <a:rPr lang="en-IN" b="0" i="0" dirty="0">
                <a:solidFill>
                  <a:srgbClr val="D1D5DB"/>
                </a:solidFill>
                <a:effectLst/>
                <a:latin typeface="Söhne"/>
              </a:rPr>
              <a:t>Exploratory Data Analysis (EDA)</a:t>
            </a:r>
          </a:p>
          <a:p>
            <a:pPr marL="285750" indent="-285750">
              <a:buFont typeface="Arial" panose="020B0604020202020204" pitchFamily="34" charset="0"/>
              <a:buChar char="•"/>
            </a:pPr>
            <a:r>
              <a:rPr lang="en-IN" b="0" i="0" dirty="0">
                <a:solidFill>
                  <a:srgbClr val="D1D5DB"/>
                </a:solidFill>
                <a:effectLst/>
                <a:latin typeface="Söhne"/>
              </a:rPr>
              <a:t>Time Series Analysis</a:t>
            </a:r>
          </a:p>
          <a:p>
            <a:pPr marL="285750" indent="-285750">
              <a:buFont typeface="Arial" panose="020B0604020202020204" pitchFamily="34" charset="0"/>
              <a:buChar char="•"/>
            </a:pPr>
            <a:r>
              <a:rPr lang="en-IN" b="0" i="0" dirty="0">
                <a:solidFill>
                  <a:srgbClr val="D1D5DB"/>
                </a:solidFill>
                <a:effectLst/>
                <a:latin typeface="Söhne"/>
              </a:rPr>
              <a:t>Predictive Modelling</a:t>
            </a:r>
            <a:endParaRPr lang="en-IN" dirty="0">
              <a:solidFill>
                <a:srgbClr val="D1D5DB"/>
              </a:solidFill>
              <a:latin typeface="Söhne"/>
            </a:endParaRPr>
          </a:p>
          <a:p>
            <a:pPr marL="285750" indent="-285750">
              <a:buFont typeface="Arial" panose="020B0604020202020204" pitchFamily="34" charset="0"/>
              <a:buChar char="•"/>
            </a:pPr>
            <a:r>
              <a:rPr lang="en-IN" b="0" i="0" dirty="0">
                <a:solidFill>
                  <a:srgbClr val="D1D5DB"/>
                </a:solidFill>
                <a:effectLst/>
                <a:latin typeface="Söhne"/>
              </a:rPr>
              <a:t>Root Cause Analysis</a:t>
            </a:r>
          </a:p>
          <a:p>
            <a:pPr marL="285750" indent="-285750">
              <a:buFont typeface="Arial" panose="020B0604020202020204" pitchFamily="34" charset="0"/>
              <a:buChar char="•"/>
            </a:pPr>
            <a:r>
              <a:rPr lang="en-IN" b="0" i="0" dirty="0">
                <a:solidFill>
                  <a:srgbClr val="D1D5DB"/>
                </a:solidFill>
                <a:effectLst/>
                <a:latin typeface="Söhne"/>
              </a:rPr>
              <a:t>Performance Metrics</a:t>
            </a:r>
          </a:p>
          <a:p>
            <a:pPr marL="285750" indent="-285750">
              <a:buFont typeface="Arial" panose="020B0604020202020204" pitchFamily="34" charset="0"/>
              <a:buChar char="•"/>
            </a:pPr>
            <a:r>
              <a:rPr lang="en-IN" b="0" i="0" dirty="0">
                <a:solidFill>
                  <a:srgbClr val="D1D5DB"/>
                </a:solidFill>
                <a:effectLst/>
                <a:latin typeface="Söhne"/>
              </a:rPr>
              <a:t>Recommendations</a:t>
            </a:r>
          </a:p>
          <a:p>
            <a:pPr marL="285750" indent="-285750">
              <a:buFont typeface="Arial" panose="020B0604020202020204" pitchFamily="34" charset="0"/>
              <a:buChar char="•"/>
            </a:pPr>
            <a:r>
              <a:rPr lang="en-IN" b="0" i="0" dirty="0">
                <a:solidFill>
                  <a:srgbClr val="D1D5DB"/>
                </a:solidFill>
                <a:effectLst/>
                <a:latin typeface="Söhne"/>
              </a:rPr>
              <a:t>Visualization and Reporting</a:t>
            </a:r>
          </a:p>
          <a:p>
            <a:pPr marL="285750" indent="-285750">
              <a:buFont typeface="Arial" panose="020B0604020202020204" pitchFamily="34" charset="0"/>
              <a:buChar char="•"/>
            </a:pPr>
            <a:r>
              <a:rPr lang="en-IN" b="0" i="0" dirty="0">
                <a:solidFill>
                  <a:srgbClr val="D1D5DB"/>
                </a:solidFill>
                <a:effectLst/>
                <a:latin typeface="Söhne"/>
              </a:rPr>
              <a:t>Implementation Support</a:t>
            </a:r>
          </a:p>
          <a:p>
            <a:pPr marL="285750" indent="-285750">
              <a:buFont typeface="Arial" panose="020B0604020202020204" pitchFamily="34" charset="0"/>
              <a:buChar char="•"/>
            </a:pPr>
            <a:endParaRPr lang="en-US" b="0" i="0" dirty="0">
              <a:solidFill>
                <a:srgbClr val="D1D5DB"/>
              </a:solidFill>
              <a:effectLst/>
              <a:latin typeface="Söhne"/>
            </a:endParaRP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endParaRPr lang="en-US" dirty="0"/>
          </a:p>
        </p:txBody>
      </p:sp>
      <p:cxnSp>
        <p:nvCxnSpPr>
          <p:cNvPr id="9" name="Straight Connector 8"/>
          <p:cNvCxnSpPr/>
          <p:nvPr/>
        </p:nvCxnSpPr>
        <p:spPr>
          <a:xfrm>
            <a:off x="484779" y="991326"/>
            <a:ext cx="11306628" cy="26126"/>
          </a:xfrm>
          <a:prstGeom prst="line">
            <a:avLst/>
          </a:prstGeom>
          <a:ln w="50800">
            <a:gradFill flip="none" rotWithShape="1">
              <a:gsLst>
                <a:gs pos="20000">
                  <a:schemeClr val="bg1">
                    <a:lumMod val="65000"/>
                  </a:schemeClr>
                </a:gs>
                <a:gs pos="50000">
                  <a:schemeClr val="tx1">
                    <a:lumMod val="75000"/>
                    <a:lumOff val="25000"/>
                  </a:schemeClr>
                </a:gs>
                <a:gs pos="80000">
                  <a:schemeClr val="bg1">
                    <a:lumMod val="65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C180ED2-F353-F200-C1C0-91E1F780A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0" y="1267096"/>
            <a:ext cx="5542458" cy="5245606"/>
          </a:xfrm>
          <a:prstGeom prst="rect">
            <a:avLst/>
          </a:prstGeom>
        </p:spPr>
      </p:pic>
      <p:pic>
        <p:nvPicPr>
          <p:cNvPr id="8" name="Picture 7">
            <a:extLst>
              <a:ext uri="{FF2B5EF4-FFF2-40B4-BE49-F238E27FC236}">
                <a16:creationId xmlns:a16="http://schemas.microsoft.com/office/drawing/2014/main" id="{B592A574-E6FC-9B1A-0EC4-7B1108102C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12" name="TextBox 11">
            <a:extLst>
              <a:ext uri="{FF2B5EF4-FFF2-40B4-BE49-F238E27FC236}">
                <a16:creationId xmlns:a16="http://schemas.microsoft.com/office/drawing/2014/main" id="{CBEB1C9B-E235-71CD-6CCE-1F310FBE5681}"/>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02</a:t>
            </a:r>
          </a:p>
        </p:txBody>
      </p:sp>
    </p:spTree>
    <p:extLst>
      <p:ext uri="{BB962C8B-B14F-4D97-AF65-F5344CB8AC3E}">
        <p14:creationId xmlns:p14="http://schemas.microsoft.com/office/powerpoint/2010/main" val="2676092162"/>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D93F3-090D-534B-A5CF-B92AEBC4951B}"/>
              </a:ext>
            </a:extLst>
          </p:cNvPr>
          <p:cNvSpPr txBox="1"/>
          <p:nvPr/>
        </p:nvSpPr>
        <p:spPr>
          <a:xfrm>
            <a:off x="5255340" y="25922"/>
            <a:ext cx="169084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Analysis</a:t>
            </a:r>
          </a:p>
        </p:txBody>
      </p:sp>
      <p:cxnSp>
        <p:nvCxnSpPr>
          <p:cNvPr id="3" name="Straight Connector 2">
            <a:extLst>
              <a:ext uri="{FF2B5EF4-FFF2-40B4-BE49-F238E27FC236}">
                <a16:creationId xmlns:a16="http://schemas.microsoft.com/office/drawing/2014/main" id="{82288355-6E99-B264-58AA-BBAEEE5337D2}"/>
              </a:ext>
            </a:extLst>
          </p:cNvPr>
          <p:cNvCxnSpPr/>
          <p:nvPr/>
        </p:nvCxnSpPr>
        <p:spPr>
          <a:xfrm flipV="1">
            <a:off x="2233749" y="594363"/>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F4FE9C8-3A80-C65F-B213-370CEB2B577C}"/>
              </a:ext>
            </a:extLst>
          </p:cNvPr>
          <p:cNvSpPr txBox="1"/>
          <p:nvPr/>
        </p:nvSpPr>
        <p:spPr>
          <a:xfrm>
            <a:off x="2233749" y="1606153"/>
            <a:ext cx="6096000" cy="4247317"/>
          </a:xfrm>
          <a:prstGeom prst="rect">
            <a:avLst/>
          </a:prstGeom>
          <a:noFill/>
        </p:spPr>
        <p:txBody>
          <a:bodyPr wrap="square">
            <a:spAutoFit/>
          </a:bodyPr>
          <a:lstStyle/>
          <a:p>
            <a:pPr marL="285750" indent="-285750">
              <a:buFont typeface="Arial" panose="020B0604020202020204" pitchFamily="34" charset="0"/>
              <a:buChar char="•"/>
            </a:pPr>
            <a:r>
              <a:rPr lang="en-US" dirty="0"/>
              <a:t>From the above heatmap, we can observe that for day of the week, </a:t>
            </a:r>
            <a:r>
              <a:rPr lang="en-US" b="1" dirty="0"/>
              <a:t>Monday</a:t>
            </a:r>
            <a:r>
              <a:rPr lang="en-US" dirty="0"/>
              <a:t> requires the </a:t>
            </a:r>
            <a:r>
              <a:rPr lang="en-US" b="1" dirty="0"/>
              <a:t>most number of agents </a:t>
            </a:r>
            <a:r>
              <a:rPr lang="en-US" dirty="0"/>
              <a:t>in </a:t>
            </a:r>
            <a:r>
              <a:rPr lang="en-US" b="1" dirty="0"/>
              <a:t>individual time buckets </a:t>
            </a:r>
            <a:r>
              <a:rPr lang="en-US" dirty="0"/>
              <a:t>as well as for the </a:t>
            </a:r>
            <a:r>
              <a:rPr lang="en-US" b="1" dirty="0"/>
              <a:t>overall day </a:t>
            </a:r>
            <a:r>
              <a:rPr lang="en-US" dirty="0"/>
              <a:t>as it is starting of the week.</a:t>
            </a:r>
          </a:p>
          <a:p>
            <a:endParaRPr lang="en-US" dirty="0"/>
          </a:p>
          <a:p>
            <a:pPr marL="285750" indent="-285750">
              <a:buFont typeface="Arial" panose="020B0604020202020204" pitchFamily="34" charset="0"/>
              <a:buChar char="•"/>
            </a:pPr>
            <a:r>
              <a:rPr lang="en-US" dirty="0"/>
              <a:t>For rest of the days, agent requirement remains </a:t>
            </a:r>
            <a:r>
              <a:rPr lang="en-US" b="1" dirty="0"/>
              <a:t>more or less the same </a:t>
            </a:r>
            <a:r>
              <a:rPr lang="en-US" dirty="0"/>
              <a:t>with </a:t>
            </a:r>
            <a:r>
              <a:rPr lang="en-US" b="1" dirty="0"/>
              <a:t>Saturday’s</a:t>
            </a:r>
            <a:r>
              <a:rPr lang="en-US" dirty="0"/>
              <a:t> and </a:t>
            </a:r>
            <a:r>
              <a:rPr lang="en-US" b="1" dirty="0"/>
              <a:t>Sunday‘s</a:t>
            </a:r>
            <a:r>
              <a:rPr lang="en-US" dirty="0"/>
              <a:t> requirement on the </a:t>
            </a:r>
            <a:r>
              <a:rPr lang="en-US" b="1" dirty="0"/>
              <a:t>lower</a:t>
            </a:r>
            <a:r>
              <a:rPr lang="en-US" dirty="0"/>
              <a:t> </a:t>
            </a:r>
            <a:r>
              <a:rPr lang="en-US" b="1" dirty="0"/>
              <a:t>side</a:t>
            </a:r>
            <a:r>
              <a:rPr lang="en-US" dirty="0"/>
              <a:t> as they are weekends.</a:t>
            </a:r>
          </a:p>
          <a:p>
            <a:endParaRPr lang="en-US" dirty="0"/>
          </a:p>
          <a:p>
            <a:pPr marL="285750" indent="-285750">
              <a:buFont typeface="Arial" panose="020B0604020202020204" pitchFamily="34" charset="0"/>
              <a:buChar char="•"/>
            </a:pPr>
            <a:r>
              <a:rPr lang="en-US" dirty="0"/>
              <a:t>For individual time buckets, </a:t>
            </a:r>
            <a:r>
              <a:rPr lang="en-US" b="1" dirty="0"/>
              <a:t>the most number of agents required </a:t>
            </a:r>
            <a:r>
              <a:rPr lang="en-US" dirty="0"/>
              <a:t>is in the </a:t>
            </a:r>
            <a:r>
              <a:rPr lang="en-US" b="1" dirty="0"/>
              <a:t>morning</a:t>
            </a:r>
            <a:r>
              <a:rPr lang="en-US" dirty="0"/>
              <a:t> </a:t>
            </a:r>
            <a:r>
              <a:rPr lang="en-US" b="1" dirty="0"/>
              <a:t>hours</a:t>
            </a:r>
            <a:r>
              <a:rPr lang="en-US" dirty="0"/>
              <a:t> from </a:t>
            </a:r>
            <a:r>
              <a:rPr lang="en-US" b="1" dirty="0"/>
              <a:t>9 A.M to 1 P.M </a:t>
            </a:r>
            <a:r>
              <a:rPr lang="en-US" dirty="0"/>
              <a:t>and the </a:t>
            </a:r>
            <a:r>
              <a:rPr lang="en-US" b="1" dirty="0"/>
              <a:t>least number of agents required </a:t>
            </a:r>
            <a:r>
              <a:rPr lang="en-US" dirty="0"/>
              <a:t>is at </a:t>
            </a:r>
            <a:r>
              <a:rPr lang="en-US" b="1" dirty="0"/>
              <a:t>night</a:t>
            </a:r>
            <a:r>
              <a:rPr lang="en-US" dirty="0"/>
              <a:t> </a:t>
            </a:r>
            <a:r>
              <a:rPr lang="en-US" b="1" dirty="0"/>
              <a:t>hours</a:t>
            </a:r>
            <a:r>
              <a:rPr lang="en-US" dirty="0"/>
              <a:t> from </a:t>
            </a:r>
            <a:r>
              <a:rPr lang="en-US" b="1" dirty="0"/>
              <a:t>12 A.M to 5 P.M</a:t>
            </a:r>
            <a:r>
              <a:rPr lang="en-US" dirty="0"/>
              <a:t>.</a:t>
            </a:r>
          </a:p>
        </p:txBody>
      </p:sp>
      <p:pic>
        <p:nvPicPr>
          <p:cNvPr id="6" name="Picture 5">
            <a:extLst>
              <a:ext uri="{FF2B5EF4-FFF2-40B4-BE49-F238E27FC236}">
                <a16:creationId xmlns:a16="http://schemas.microsoft.com/office/drawing/2014/main" id="{EE1C2226-D21B-BFDD-2C17-04436A5F5D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8" name="TextBox 7">
            <a:extLst>
              <a:ext uri="{FF2B5EF4-FFF2-40B4-BE49-F238E27FC236}">
                <a16:creationId xmlns:a16="http://schemas.microsoft.com/office/drawing/2014/main" id="{B255DEB7-1A33-CFE9-9504-27CFD51DE9FC}"/>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20</a:t>
            </a:r>
          </a:p>
        </p:txBody>
      </p:sp>
    </p:spTree>
    <p:extLst>
      <p:ext uri="{BB962C8B-B14F-4D97-AF65-F5344CB8AC3E}">
        <p14:creationId xmlns:p14="http://schemas.microsoft.com/office/powerpoint/2010/main" val="307278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4779" y="1195061"/>
            <a:ext cx="11306628" cy="5375553"/>
          </a:xfrm>
          <a:prstGeom prst="roundRect">
            <a:avLst>
              <a:gd name="adj" fmla="val 3602"/>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498082" y="386529"/>
            <a:ext cx="1323633"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Result</a:t>
            </a:r>
          </a:p>
        </p:txBody>
      </p:sp>
      <p:sp>
        <p:nvSpPr>
          <p:cNvPr id="5" name="TextBox 4"/>
          <p:cNvSpPr txBox="1"/>
          <p:nvPr/>
        </p:nvSpPr>
        <p:spPr>
          <a:xfrm>
            <a:off x="496386" y="1866900"/>
            <a:ext cx="5599614" cy="4031873"/>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Through this project, I was able to understand the importance of </a:t>
            </a:r>
            <a:r>
              <a:rPr lang="en-US" sz="1600" b="1" dirty="0"/>
              <a:t>Data Analytics </a:t>
            </a:r>
            <a:r>
              <a:rPr lang="en-US" sz="1600" dirty="0"/>
              <a:t>in </a:t>
            </a:r>
            <a:r>
              <a:rPr lang="en-US" sz="1600" b="1" dirty="0"/>
              <a:t>Customer Experience Analysis </a:t>
            </a:r>
            <a:r>
              <a:rPr lang="en-US" sz="1600" dirty="0"/>
              <a:t>as it provides valuable insights which helps in making </a:t>
            </a:r>
            <a:r>
              <a:rPr lang="en-US" sz="1600" b="1" dirty="0"/>
              <a:t>Data-Driven Decisions</a:t>
            </a:r>
            <a:r>
              <a:rPr lang="en-US" sz="1600" dirty="0"/>
              <a:t>.</a:t>
            </a:r>
            <a:endParaRPr lang="en-IN" sz="1600" dirty="0"/>
          </a:p>
          <a:p>
            <a:pPr lvl="0"/>
            <a:endParaRPr lang="en-US" sz="1600" dirty="0"/>
          </a:p>
          <a:p>
            <a:pPr marL="285750" lvl="0" indent="-285750">
              <a:buFont typeface="Arial" panose="020B0604020202020204" pitchFamily="34" charset="0"/>
              <a:buChar char="•"/>
            </a:pPr>
            <a:r>
              <a:rPr lang="en-US" sz="1600" dirty="0"/>
              <a:t>In this project I was able to get insights like call abandon rates, distribution of call duration, number of calls, agents, how to create a manpower plan so as to decrease abandon calls etc. I also got experience in Data Preprocessing like Data Cleaning, handling Outliers, Feature Engineering etc. in this project. I can </a:t>
            </a:r>
            <a:r>
              <a:rPr lang="en-US" sz="1600" b="1" dirty="0"/>
              <a:t>communicate</a:t>
            </a:r>
            <a:r>
              <a:rPr lang="en-US" sz="1600" dirty="0"/>
              <a:t> the insights to relevant stakeholders as per the requirements using which they can make proper </a:t>
            </a:r>
            <a:r>
              <a:rPr lang="en-US" sz="1600" b="1" dirty="0"/>
              <a:t>data-driven decisions</a:t>
            </a:r>
            <a:r>
              <a:rPr lang="en-US" sz="1600" dirty="0"/>
              <a:t>.</a:t>
            </a:r>
            <a:endParaRPr lang="en-IN" sz="1600" dirty="0"/>
          </a:p>
          <a:p>
            <a:pPr lvl="0"/>
            <a:endParaRPr lang="en-US" sz="1600" dirty="0"/>
          </a:p>
          <a:p>
            <a:pPr marL="285750" lvl="0" indent="-285750">
              <a:buFont typeface="Arial" panose="020B0604020202020204" pitchFamily="34" charset="0"/>
              <a:buChar char="•"/>
            </a:pPr>
            <a:r>
              <a:rPr lang="en-US" sz="1600" dirty="0"/>
              <a:t>This Project has also helped me in understanding the various </a:t>
            </a:r>
            <a:r>
              <a:rPr lang="en-US" sz="1600" b="1" dirty="0"/>
              <a:t>functions </a:t>
            </a:r>
            <a:r>
              <a:rPr lang="en-US" sz="1600" dirty="0"/>
              <a:t>of</a:t>
            </a:r>
            <a:r>
              <a:rPr lang="en-US" sz="1600" b="1" dirty="0"/>
              <a:t> Python </a:t>
            </a:r>
            <a:r>
              <a:rPr lang="en-US" sz="1600" dirty="0"/>
              <a:t>and</a:t>
            </a:r>
            <a:r>
              <a:rPr lang="en-US" sz="1600" b="1" dirty="0"/>
              <a:t> Excel </a:t>
            </a:r>
            <a:r>
              <a:rPr lang="en-US" sz="1600" dirty="0"/>
              <a:t>and its working.</a:t>
            </a:r>
            <a:endParaRPr lang="en-IN" sz="1600" dirty="0"/>
          </a:p>
        </p:txBody>
      </p:sp>
      <p:cxnSp>
        <p:nvCxnSpPr>
          <p:cNvPr id="9" name="Straight Connector 8"/>
          <p:cNvCxnSpPr/>
          <p:nvPr/>
        </p:nvCxnSpPr>
        <p:spPr>
          <a:xfrm>
            <a:off x="484779" y="940526"/>
            <a:ext cx="11306628" cy="26126"/>
          </a:xfrm>
          <a:prstGeom prst="line">
            <a:avLst/>
          </a:prstGeom>
          <a:ln w="50800">
            <a:gradFill flip="none" rotWithShape="1">
              <a:gsLst>
                <a:gs pos="20000">
                  <a:schemeClr val="bg1">
                    <a:lumMod val="65000"/>
                  </a:schemeClr>
                </a:gs>
                <a:gs pos="50000">
                  <a:schemeClr val="tx1">
                    <a:lumMod val="75000"/>
                    <a:lumOff val="25000"/>
                  </a:schemeClr>
                </a:gs>
                <a:gs pos="80000">
                  <a:schemeClr val="bg1">
                    <a:lumMod val="65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A24A3F-7CA5-94D5-4743-0E86BCE7FA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7" name="TextBox 6">
            <a:extLst>
              <a:ext uri="{FF2B5EF4-FFF2-40B4-BE49-F238E27FC236}">
                <a16:creationId xmlns:a16="http://schemas.microsoft.com/office/drawing/2014/main" id="{21848472-0880-862D-3EA5-B8184E3B7B6F}"/>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21</a:t>
            </a:r>
          </a:p>
        </p:txBody>
      </p:sp>
      <p:pic>
        <p:nvPicPr>
          <p:cNvPr id="13" name="Picture 12">
            <a:extLst>
              <a:ext uri="{FF2B5EF4-FFF2-40B4-BE49-F238E27FC236}">
                <a16:creationId xmlns:a16="http://schemas.microsoft.com/office/drawing/2014/main" id="{D6C1835C-DF44-526A-5511-DF3F2BBDA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208" y="2038351"/>
            <a:ext cx="6045967" cy="4532262"/>
          </a:xfrm>
          <a:prstGeom prst="rect">
            <a:avLst/>
          </a:prstGeom>
        </p:spPr>
      </p:pic>
    </p:spTree>
    <p:extLst>
      <p:ext uri="{BB962C8B-B14F-4D97-AF65-F5344CB8AC3E}">
        <p14:creationId xmlns:p14="http://schemas.microsoft.com/office/powerpoint/2010/main" val="80923225"/>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DA1CA-041E-3AEB-CC9D-84609B4718A7}"/>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22</a:t>
            </a:r>
          </a:p>
        </p:txBody>
      </p:sp>
      <p:pic>
        <p:nvPicPr>
          <p:cNvPr id="3" name="Picture 2">
            <a:extLst>
              <a:ext uri="{FF2B5EF4-FFF2-40B4-BE49-F238E27FC236}">
                <a16:creationId xmlns:a16="http://schemas.microsoft.com/office/drawing/2014/main" id="{5BF95F45-1B70-3BB1-AF36-BA517B242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5" name="TextBox 4">
            <a:extLst>
              <a:ext uri="{FF2B5EF4-FFF2-40B4-BE49-F238E27FC236}">
                <a16:creationId xmlns:a16="http://schemas.microsoft.com/office/drawing/2014/main" id="{13273582-F440-CCB0-D27D-7D8F00C5DFE5}"/>
              </a:ext>
            </a:extLst>
          </p:cNvPr>
          <p:cNvSpPr txBox="1"/>
          <p:nvPr/>
        </p:nvSpPr>
        <p:spPr>
          <a:xfrm>
            <a:off x="3048000" y="3234809"/>
            <a:ext cx="6096000" cy="1477328"/>
          </a:xfrm>
          <a:prstGeom prst="rect">
            <a:avLst/>
          </a:prstGeom>
          <a:noFill/>
        </p:spPr>
        <p:txBody>
          <a:bodyPr wrap="square">
            <a:spAutoFit/>
          </a:bodyPr>
          <a:lstStyle/>
          <a:p>
            <a:pPr marL="285750" indent="-285750">
              <a:buFont typeface="Wingdings" panose="05000000000000000000" pitchFamily="2" charset="2"/>
              <a:buChar char="Ø"/>
            </a:pPr>
            <a:r>
              <a:rPr lang="en-US" sz="1800" b="1" dirty="0"/>
              <a:t>Data Set </a:t>
            </a:r>
            <a:r>
              <a:rPr lang="en-US" sz="1800" dirty="0"/>
              <a:t>– </a:t>
            </a:r>
            <a:r>
              <a:rPr lang="en-US" sz="1800" dirty="0">
                <a:hlinkClick r:id="rId3" action="ppaction://hlinkfile"/>
              </a:rPr>
              <a:t>Link</a:t>
            </a:r>
            <a:endParaRPr lang="en-US" sz="1800" dirty="0"/>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b="1" dirty="0" err="1"/>
              <a:t>Jupyter</a:t>
            </a:r>
            <a:r>
              <a:rPr lang="en-US" b="1" dirty="0"/>
              <a:t> Notebook </a:t>
            </a:r>
            <a:r>
              <a:rPr lang="en-US" dirty="0"/>
              <a:t>– </a:t>
            </a:r>
            <a:r>
              <a:rPr lang="en-US" dirty="0">
                <a:hlinkClick r:id="rId4" action="ppaction://hlinkfile"/>
              </a:rPr>
              <a:t>Link</a:t>
            </a:r>
            <a:endParaRPr lang="en-US" dirty="0"/>
          </a:p>
          <a:p>
            <a:endParaRPr lang="en-US" dirty="0"/>
          </a:p>
          <a:p>
            <a:endParaRPr lang="en-IN" dirty="0"/>
          </a:p>
        </p:txBody>
      </p:sp>
    </p:spTree>
    <p:extLst>
      <p:ext uri="{BB962C8B-B14F-4D97-AF65-F5344CB8AC3E}">
        <p14:creationId xmlns:p14="http://schemas.microsoft.com/office/powerpoint/2010/main" val="222929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5351" y="2028616"/>
            <a:ext cx="5640023" cy="2800767"/>
          </a:xfrm>
          <a:prstGeom prst="rect">
            <a:avLst/>
          </a:prstGeom>
          <a:noFill/>
          <a:effectLst>
            <a:outerShdw blurRad="50800" dist="50800" dir="5400000" algn="ctr" rotWithShape="0">
              <a:srgbClr val="FF0000"/>
            </a:outerShdw>
          </a:effectLst>
        </p:spPr>
        <p:txBody>
          <a:bodyPr wrap="square" rtlCol="0">
            <a:spAutoFit/>
          </a:bodyPr>
          <a:lstStyle/>
          <a:p>
            <a:pPr algn="ctr"/>
            <a:r>
              <a:rPr lang="en-US" sz="8800" b="1" dirty="0">
                <a:solidFill>
                  <a:schemeClr val="tx1">
                    <a:lumMod val="75000"/>
                    <a:lumOff val="25000"/>
                  </a:schemeClr>
                </a:solidFill>
                <a:latin typeface="Castellar" panose="020A0402060406010301" pitchFamily="18" charset="0"/>
              </a:rPr>
              <a:t>Thank You</a:t>
            </a:r>
            <a:endParaRPr lang="en-IN" sz="8800" b="1" dirty="0">
              <a:solidFill>
                <a:schemeClr val="tx1">
                  <a:lumMod val="75000"/>
                  <a:lumOff val="25000"/>
                </a:schemeClr>
              </a:solidFill>
              <a:latin typeface="Castellar" panose="020A0402060406010301" pitchFamily="18" charset="0"/>
            </a:endParaRPr>
          </a:p>
        </p:txBody>
      </p:sp>
      <p:pic>
        <p:nvPicPr>
          <p:cNvPr id="4" name="Picture 3">
            <a:extLst>
              <a:ext uri="{FF2B5EF4-FFF2-40B4-BE49-F238E27FC236}">
                <a16:creationId xmlns:a16="http://schemas.microsoft.com/office/drawing/2014/main" id="{210661BD-5D10-86A3-CB22-906A471F3B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5" name="TextBox 4">
            <a:extLst>
              <a:ext uri="{FF2B5EF4-FFF2-40B4-BE49-F238E27FC236}">
                <a16:creationId xmlns:a16="http://schemas.microsoft.com/office/drawing/2014/main" id="{D707CA12-F1B9-4661-9072-7550AA0F8CFF}"/>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23</a:t>
            </a:r>
          </a:p>
        </p:txBody>
      </p:sp>
    </p:spTree>
    <p:extLst>
      <p:ext uri="{BB962C8B-B14F-4D97-AF65-F5344CB8AC3E}">
        <p14:creationId xmlns:p14="http://schemas.microsoft.com/office/powerpoint/2010/main" val="240425658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204BA-5ACB-B87E-B16B-892831B92A9A}"/>
              </a:ext>
            </a:extLst>
          </p:cNvPr>
          <p:cNvSpPr txBox="1"/>
          <p:nvPr/>
        </p:nvSpPr>
        <p:spPr>
          <a:xfrm>
            <a:off x="1409699" y="2136338"/>
            <a:ext cx="7800975" cy="2585323"/>
          </a:xfrm>
          <a:prstGeom prst="rect">
            <a:avLst/>
          </a:prstGeom>
          <a:noFill/>
        </p:spPr>
        <p:txBody>
          <a:bodyPr wrap="square">
            <a:spAutoFit/>
          </a:bodyPr>
          <a:lstStyle/>
          <a:p>
            <a:pPr marL="285750" indent="-285750">
              <a:buFont typeface="Wingdings" panose="05000000000000000000" pitchFamily="2" charset="2"/>
              <a:buChar char="v"/>
            </a:pPr>
            <a:r>
              <a:rPr lang="en-US" dirty="0"/>
              <a:t>Key Skills</a:t>
            </a:r>
          </a:p>
          <a:p>
            <a:endParaRPr lang="en-US" dirty="0"/>
          </a:p>
          <a:p>
            <a:pPr marL="285750" indent="-285750">
              <a:buFont typeface="Arial" panose="020B0604020202020204" pitchFamily="34" charset="0"/>
              <a:buChar char="•"/>
            </a:pPr>
            <a:r>
              <a:rPr lang="en-US" dirty="0"/>
              <a:t>Data cleaning and preprocessing</a:t>
            </a:r>
          </a:p>
          <a:p>
            <a:pPr marL="285750" indent="-285750">
              <a:buFont typeface="Arial" panose="020B0604020202020204" pitchFamily="34" charset="0"/>
              <a:buChar char="•"/>
            </a:pPr>
            <a:r>
              <a:rPr lang="en-US" dirty="0"/>
              <a:t>Exploratory data analysis</a:t>
            </a:r>
          </a:p>
          <a:p>
            <a:pPr marL="285750" indent="-285750">
              <a:buFont typeface="Arial" panose="020B0604020202020204" pitchFamily="34" charset="0"/>
              <a:buChar char="•"/>
            </a:pPr>
            <a:r>
              <a:rPr lang="en-US" dirty="0"/>
              <a:t>Time series analysis</a:t>
            </a:r>
          </a:p>
          <a:p>
            <a:pPr marL="285750" indent="-285750">
              <a:buFont typeface="Arial" panose="020B0604020202020204" pitchFamily="34" charset="0"/>
              <a:buChar char="•"/>
            </a:pPr>
            <a:r>
              <a:rPr lang="en-US" dirty="0"/>
              <a:t>Predictive modeling</a:t>
            </a:r>
          </a:p>
          <a:p>
            <a:pPr marL="285750" indent="-285750">
              <a:buFont typeface="Arial" panose="020B0604020202020204" pitchFamily="34" charset="0"/>
              <a:buChar char="•"/>
            </a:pPr>
            <a:r>
              <a:rPr lang="en-US" dirty="0"/>
              <a:t>Root cause analysis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Communication and collaboration with cross-functional teams.</a:t>
            </a:r>
            <a:endParaRPr lang="en-IN" dirty="0"/>
          </a:p>
        </p:txBody>
      </p:sp>
      <p:cxnSp>
        <p:nvCxnSpPr>
          <p:cNvPr id="4" name="Straight Connector 3">
            <a:extLst>
              <a:ext uri="{FF2B5EF4-FFF2-40B4-BE49-F238E27FC236}">
                <a16:creationId xmlns:a16="http://schemas.microsoft.com/office/drawing/2014/main" id="{C845CC7F-8B5C-E8AD-73B5-0E6BEFEEB1FD}"/>
              </a:ext>
            </a:extLst>
          </p:cNvPr>
          <p:cNvCxnSpPr/>
          <p:nvPr/>
        </p:nvCxnSpPr>
        <p:spPr>
          <a:xfrm>
            <a:off x="484779" y="991326"/>
            <a:ext cx="11306628" cy="26126"/>
          </a:xfrm>
          <a:prstGeom prst="line">
            <a:avLst/>
          </a:prstGeom>
          <a:ln w="50800">
            <a:gradFill flip="none" rotWithShape="1">
              <a:gsLst>
                <a:gs pos="20000">
                  <a:schemeClr val="bg1">
                    <a:lumMod val="65000"/>
                  </a:schemeClr>
                </a:gs>
                <a:gs pos="50000">
                  <a:schemeClr val="tx1">
                    <a:lumMod val="75000"/>
                    <a:lumOff val="25000"/>
                  </a:schemeClr>
                </a:gs>
                <a:gs pos="80000">
                  <a:schemeClr val="bg1">
                    <a:lumMod val="6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2610458-5032-475C-9BD8-35C5DF9F52A7}"/>
              </a:ext>
            </a:extLst>
          </p:cNvPr>
          <p:cNvSpPr txBox="1"/>
          <p:nvPr/>
        </p:nvSpPr>
        <p:spPr>
          <a:xfrm>
            <a:off x="4303713" y="470265"/>
            <a:ext cx="3657600"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Project Description</a:t>
            </a:r>
          </a:p>
        </p:txBody>
      </p:sp>
      <p:pic>
        <p:nvPicPr>
          <p:cNvPr id="6" name="Picture 5">
            <a:extLst>
              <a:ext uri="{FF2B5EF4-FFF2-40B4-BE49-F238E27FC236}">
                <a16:creationId xmlns:a16="http://schemas.microsoft.com/office/drawing/2014/main" id="{56075B4F-8D20-D473-5F3F-FB7D64A8A8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7" name="TextBox 6">
            <a:extLst>
              <a:ext uri="{FF2B5EF4-FFF2-40B4-BE49-F238E27FC236}">
                <a16:creationId xmlns:a16="http://schemas.microsoft.com/office/drawing/2014/main" id="{36D6C768-0B2B-FEAC-099E-CBF44F023335}"/>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03</a:t>
            </a:r>
          </a:p>
        </p:txBody>
      </p:sp>
    </p:spTree>
    <p:extLst>
      <p:ext uri="{BB962C8B-B14F-4D97-AF65-F5344CB8AC3E}">
        <p14:creationId xmlns:p14="http://schemas.microsoft.com/office/powerpoint/2010/main" val="115377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04951" y="1296690"/>
            <a:ext cx="11459142" cy="527315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097086" y="470265"/>
            <a:ext cx="2070193"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Approach</a:t>
            </a:r>
          </a:p>
        </p:txBody>
      </p:sp>
      <p:sp>
        <p:nvSpPr>
          <p:cNvPr id="4" name="TextBox 3"/>
          <p:cNvSpPr txBox="1"/>
          <p:nvPr/>
        </p:nvSpPr>
        <p:spPr>
          <a:xfrm>
            <a:off x="627017" y="1746192"/>
            <a:ext cx="5479039" cy="4278094"/>
          </a:xfrm>
          <a:prstGeom prst="rect">
            <a:avLst/>
          </a:prstGeom>
          <a:noFill/>
        </p:spPr>
        <p:txBody>
          <a:bodyPr wrap="square" rtlCol="0">
            <a:spAutoFit/>
          </a:bodyPr>
          <a:lstStyle/>
          <a:p>
            <a:pPr marL="285750" indent="-285750">
              <a:buFont typeface="Arial" panose="020B0604020202020204" pitchFamily="34" charset="0"/>
              <a:buChar char="•"/>
            </a:pPr>
            <a:r>
              <a:rPr lang="en-US" sz="1600"/>
              <a:t>We had received a dataset containing information about the Incoming Calls from Customers like call duration, phone number, call attended or not etc.</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We first tried to understand the whole dataset.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Then we performed Data Pre-Processing where we checked and did necessary changes for missing data, error in data, outliers in data and duplicates in data.</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Then we directly started performing EDA as per the queries we had. We also plotted some graphs for better understanding. Then we drew conclusions and insights based on the filtered data and the plots. </a:t>
            </a:r>
          </a:p>
          <a:p>
            <a:endParaRPr lang="en-US" sz="1600"/>
          </a:p>
          <a:p>
            <a:pPr marL="285750" indent="-285750">
              <a:buFont typeface="Arial" panose="020B0604020202020204" pitchFamily="34" charset="0"/>
              <a:buChar char="•"/>
            </a:pPr>
            <a:r>
              <a:rPr lang="en-US" sz="1600"/>
              <a:t>Now, since we got all the insights required, we will make a detailed report about it.</a:t>
            </a:r>
          </a:p>
        </p:txBody>
      </p:sp>
      <p:cxnSp>
        <p:nvCxnSpPr>
          <p:cNvPr id="12" name="Straight Connector 11"/>
          <p:cNvCxnSpPr/>
          <p:nvPr/>
        </p:nvCxnSpPr>
        <p:spPr>
          <a:xfrm>
            <a:off x="484779" y="991326"/>
            <a:ext cx="11306628" cy="26126"/>
          </a:xfrm>
          <a:prstGeom prst="line">
            <a:avLst/>
          </a:prstGeom>
          <a:ln w="50800">
            <a:gradFill flip="none" rotWithShape="1">
              <a:gsLst>
                <a:gs pos="20000">
                  <a:schemeClr val="bg1">
                    <a:lumMod val="65000"/>
                  </a:schemeClr>
                </a:gs>
                <a:gs pos="50000">
                  <a:schemeClr val="tx1">
                    <a:lumMod val="75000"/>
                    <a:lumOff val="25000"/>
                  </a:schemeClr>
                </a:gs>
                <a:gs pos="80000">
                  <a:schemeClr val="bg1">
                    <a:lumMod val="65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A83E0B-0AAF-41EE-1B53-976C689B2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122" y="1667156"/>
            <a:ext cx="5863878" cy="5175118"/>
          </a:xfrm>
          <a:prstGeom prst="rect">
            <a:avLst/>
          </a:prstGeom>
        </p:spPr>
      </p:pic>
      <p:pic>
        <p:nvPicPr>
          <p:cNvPr id="7" name="Picture 6">
            <a:extLst>
              <a:ext uri="{FF2B5EF4-FFF2-40B4-BE49-F238E27FC236}">
                <a16:creationId xmlns:a16="http://schemas.microsoft.com/office/drawing/2014/main" id="{2D6A115E-13D6-D730-9FB6-1A73154800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9" name="TextBox 8">
            <a:extLst>
              <a:ext uri="{FF2B5EF4-FFF2-40B4-BE49-F238E27FC236}">
                <a16:creationId xmlns:a16="http://schemas.microsoft.com/office/drawing/2014/main" id="{B74CE70A-3416-02A1-7131-CDC3692E33E7}"/>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04</a:t>
            </a:r>
          </a:p>
        </p:txBody>
      </p:sp>
    </p:spTree>
    <p:extLst>
      <p:ext uri="{BB962C8B-B14F-4D97-AF65-F5344CB8AC3E}">
        <p14:creationId xmlns:p14="http://schemas.microsoft.com/office/powerpoint/2010/main" val="126193784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03385" y="1701519"/>
            <a:ext cx="10874327" cy="452946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499238" y="437774"/>
            <a:ext cx="3301326"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Tech-Stack Used</a:t>
            </a:r>
          </a:p>
        </p:txBody>
      </p:sp>
      <p:sp>
        <p:nvSpPr>
          <p:cNvPr id="5" name="TextBox 4"/>
          <p:cNvSpPr txBox="1"/>
          <p:nvPr/>
        </p:nvSpPr>
        <p:spPr>
          <a:xfrm>
            <a:off x="992777" y="2376587"/>
            <a:ext cx="5113610"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Python  </a:t>
            </a:r>
            <a:r>
              <a:rPr lang="en-US" dirty="0"/>
              <a:t>– Programming language used for Data Pre-processing.</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err="1"/>
              <a:t>Jupyter</a:t>
            </a:r>
            <a:r>
              <a:rPr lang="en-US" b="1" dirty="0"/>
              <a:t> Notebook – </a:t>
            </a:r>
            <a:r>
              <a:rPr lang="en-US" dirty="0"/>
              <a:t>Interactive platform to write and execute codes in various programming languages (in this </a:t>
            </a:r>
            <a:r>
              <a:rPr lang="en-IN" dirty="0"/>
              <a:t>case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Microsoft Excel </a:t>
            </a:r>
            <a:r>
              <a:rPr lang="en-US" dirty="0"/>
              <a:t>– A spreadsheet editor software used mainly by professionals to enter data in table format,  perform computations, plot graphs etc.</a:t>
            </a:r>
          </a:p>
        </p:txBody>
      </p:sp>
      <p:sp>
        <p:nvSpPr>
          <p:cNvPr id="9" name="TextBox 8"/>
          <p:cNvSpPr txBox="1"/>
          <p:nvPr/>
        </p:nvSpPr>
        <p:spPr>
          <a:xfrm>
            <a:off x="9968551" y="6236720"/>
            <a:ext cx="1423851" cy="241766"/>
          </a:xfrm>
          <a:prstGeom prst="rect">
            <a:avLst/>
          </a:prstGeom>
          <a:noFill/>
        </p:spPr>
        <p:txBody>
          <a:bodyPr wrap="square" rtlCol="0">
            <a:spAutoFit/>
          </a:bodyPr>
          <a:lstStyle/>
          <a:p>
            <a:r>
              <a:rPr lang="en-IN" sz="800"/>
              <a:t>Image Source: Google Images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2054" y="2097909"/>
            <a:ext cx="1448510" cy="1610462"/>
          </a:xfrm>
          <a:prstGeom prst="rect">
            <a:avLst/>
          </a:prstGeom>
          <a:effectLst>
            <a:outerShdw blurRad="50800" dist="50800" dir="5400000" algn="ctr" rotWithShape="0">
              <a:srgbClr val="FF0000"/>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777" y="1931330"/>
            <a:ext cx="4005943" cy="1921808"/>
          </a:xfrm>
          <a:prstGeom prst="rect">
            <a:avLst/>
          </a:prstGeom>
          <a:effectLst>
            <a:outerShdw blurRad="50800" dist="50800" dir="5400000" algn="ctr" rotWithShape="0">
              <a:srgbClr val="FF0000"/>
            </a:outerShdw>
          </a:effectLst>
        </p:spPr>
      </p:pic>
      <p:cxnSp>
        <p:nvCxnSpPr>
          <p:cNvPr id="11" name="Straight Connector 10"/>
          <p:cNvCxnSpPr/>
          <p:nvPr/>
        </p:nvCxnSpPr>
        <p:spPr>
          <a:xfrm>
            <a:off x="484779" y="940526"/>
            <a:ext cx="11306628" cy="26126"/>
          </a:xfrm>
          <a:prstGeom prst="line">
            <a:avLst/>
          </a:prstGeom>
          <a:ln w="50800">
            <a:gradFill flip="none" rotWithShape="1">
              <a:gsLst>
                <a:gs pos="20000">
                  <a:schemeClr val="bg1">
                    <a:lumMod val="65000"/>
                  </a:schemeClr>
                </a:gs>
                <a:gs pos="50000">
                  <a:schemeClr val="tx1">
                    <a:lumMod val="75000"/>
                    <a:lumOff val="25000"/>
                  </a:schemeClr>
                </a:gs>
                <a:gs pos="80000">
                  <a:schemeClr val="bg1">
                    <a:lumMod val="65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3B94E09-6DCD-FA20-54CF-53648F992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071" y="3831997"/>
            <a:ext cx="5153956" cy="2241138"/>
          </a:xfrm>
          <a:prstGeom prst="rect">
            <a:avLst/>
          </a:prstGeom>
          <a:effectLst>
            <a:outerShdw blurRad="50800" dist="50800" dir="5400000" algn="ctr" rotWithShape="0">
              <a:srgbClr val="FF0000"/>
            </a:outerShdw>
          </a:effectLst>
        </p:spPr>
      </p:pic>
      <p:pic>
        <p:nvPicPr>
          <p:cNvPr id="7" name="Picture 6">
            <a:extLst>
              <a:ext uri="{FF2B5EF4-FFF2-40B4-BE49-F238E27FC236}">
                <a16:creationId xmlns:a16="http://schemas.microsoft.com/office/drawing/2014/main" id="{5DABD4F2-382E-7EB3-A049-DEE0F3CED8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13" name="TextBox 12">
            <a:extLst>
              <a:ext uri="{FF2B5EF4-FFF2-40B4-BE49-F238E27FC236}">
                <a16:creationId xmlns:a16="http://schemas.microsoft.com/office/drawing/2014/main" id="{E815CC60-8E21-4953-F957-54D8C45EBC33}"/>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05</a:t>
            </a:r>
          </a:p>
        </p:txBody>
      </p:sp>
    </p:spTree>
    <p:extLst>
      <p:ext uri="{BB962C8B-B14F-4D97-AF65-F5344CB8AC3E}">
        <p14:creationId xmlns:p14="http://schemas.microsoft.com/office/powerpoint/2010/main" val="411126927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2838" y="437774"/>
            <a:ext cx="4022462" cy="553998"/>
          </a:xfrm>
          <a:prstGeom prst="rect">
            <a:avLst/>
          </a:prstGeom>
          <a:noFill/>
          <a:effectLst>
            <a:outerShdw blurRad="50800" dist="50800" dir="5400000" algn="ctr" rotWithShape="0">
              <a:srgbClr val="FF0000"/>
            </a:outerShdw>
          </a:effectLst>
        </p:spPr>
        <p:txBody>
          <a:bodyPr wrap="square" rtlCol="0">
            <a:spAutoFit/>
          </a:bodyPr>
          <a:lstStyle/>
          <a:p>
            <a:r>
              <a:rPr lang="en-IN" sz="3000" b="1">
                <a:solidFill>
                  <a:schemeClr val="tx1">
                    <a:lumMod val="75000"/>
                    <a:lumOff val="25000"/>
                  </a:schemeClr>
                </a:solidFill>
                <a:latin typeface="Century Gothic" panose="020B0502020202020204" pitchFamily="34" charset="0"/>
              </a:rPr>
              <a:t>Dataset Information</a:t>
            </a:r>
          </a:p>
        </p:txBody>
      </p:sp>
      <p:cxnSp>
        <p:nvCxnSpPr>
          <p:cNvPr id="3" name="Straight Connector 2"/>
          <p:cNvCxnSpPr/>
          <p:nvPr/>
        </p:nvCxnSpPr>
        <p:spPr>
          <a:xfrm>
            <a:off x="484779" y="940526"/>
            <a:ext cx="11306628" cy="26126"/>
          </a:xfrm>
          <a:prstGeom prst="line">
            <a:avLst/>
          </a:prstGeom>
          <a:ln w="50800">
            <a:gradFill flip="none" rotWithShape="1">
              <a:gsLst>
                <a:gs pos="20000">
                  <a:schemeClr val="bg1">
                    <a:lumMod val="65000"/>
                  </a:schemeClr>
                </a:gs>
                <a:gs pos="50000">
                  <a:schemeClr val="tx1">
                    <a:lumMod val="75000"/>
                    <a:lumOff val="25000"/>
                  </a:schemeClr>
                </a:gs>
                <a:gs pos="80000">
                  <a:schemeClr val="bg1">
                    <a:lumMod val="6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84779" y="1104900"/>
            <a:ext cx="11306628" cy="5613400"/>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4779" y="1450704"/>
            <a:ext cx="1130662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named C:/Users/PCC/Downloads/Call_Volume_Trend_Analysis_Project_9.xlsx has </a:t>
            </a:r>
            <a:r>
              <a:rPr lang="en-US" b="1" dirty="0"/>
              <a:t>117988 rows </a:t>
            </a:r>
            <a:r>
              <a:rPr lang="en-US" dirty="0"/>
              <a:t>and </a:t>
            </a:r>
            <a:r>
              <a:rPr lang="en-US" b="1" dirty="0"/>
              <a:t>13 columns.</a:t>
            </a:r>
            <a:endParaRPr lang="en-IN" dirty="0"/>
          </a:p>
        </p:txBody>
      </p:sp>
      <p:pic>
        <p:nvPicPr>
          <p:cNvPr id="8" name="Picture 7">
            <a:extLst>
              <a:ext uri="{FF2B5EF4-FFF2-40B4-BE49-F238E27FC236}">
                <a16:creationId xmlns:a16="http://schemas.microsoft.com/office/drawing/2014/main" id="{5D1A3A90-643B-9A40-4F91-E7E778937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58" y="2165840"/>
            <a:ext cx="9731583" cy="4168501"/>
          </a:xfrm>
          <a:prstGeom prst="rect">
            <a:avLst/>
          </a:prstGeom>
        </p:spPr>
      </p:pic>
      <p:pic>
        <p:nvPicPr>
          <p:cNvPr id="9" name="Picture 8">
            <a:extLst>
              <a:ext uri="{FF2B5EF4-FFF2-40B4-BE49-F238E27FC236}">
                <a16:creationId xmlns:a16="http://schemas.microsoft.com/office/drawing/2014/main" id="{B4B5CEA6-57E5-1EE0-95F3-4AF60C5471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10" name="TextBox 9">
            <a:extLst>
              <a:ext uri="{FF2B5EF4-FFF2-40B4-BE49-F238E27FC236}">
                <a16:creationId xmlns:a16="http://schemas.microsoft.com/office/drawing/2014/main" id="{BA007D3A-CD04-F500-11AD-EFCF6BFE798C}"/>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06</a:t>
            </a:r>
          </a:p>
        </p:txBody>
      </p:sp>
    </p:spTree>
    <p:extLst>
      <p:ext uri="{BB962C8B-B14F-4D97-AF65-F5344CB8AC3E}">
        <p14:creationId xmlns:p14="http://schemas.microsoft.com/office/powerpoint/2010/main" val="5617452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2880" y="1071154"/>
            <a:ext cx="11795760" cy="5603966"/>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384628" y="1192292"/>
            <a:ext cx="3861635" cy="369332"/>
          </a:xfrm>
          <a:prstGeom prst="rect">
            <a:avLst/>
          </a:prstGeom>
          <a:noFill/>
        </p:spPr>
        <p:txBody>
          <a:bodyPr wrap="none" rtlCol="0">
            <a:spAutoFit/>
          </a:bodyPr>
          <a:lstStyle/>
          <a:p>
            <a:r>
              <a:rPr lang="en-US" b="1"/>
              <a:t>1.</a:t>
            </a:r>
            <a:r>
              <a:rPr lang="en-US"/>
              <a:t> Checking for duplicates of entire row</a:t>
            </a:r>
          </a:p>
        </p:txBody>
      </p:sp>
      <p:sp>
        <p:nvSpPr>
          <p:cNvPr id="12" name="TextBox 11"/>
          <p:cNvSpPr txBox="1"/>
          <p:nvPr/>
        </p:nvSpPr>
        <p:spPr>
          <a:xfrm>
            <a:off x="384628" y="5656694"/>
            <a:ext cx="867545" cy="369332"/>
          </a:xfrm>
          <a:prstGeom prst="rect">
            <a:avLst/>
          </a:prstGeom>
          <a:noFill/>
        </p:spPr>
        <p:txBody>
          <a:bodyPr wrap="none" rtlCol="0">
            <a:spAutoFit/>
          </a:bodyPr>
          <a:lstStyle/>
          <a:p>
            <a:r>
              <a:rPr lang="en-US" b="1"/>
              <a:t>Action:</a:t>
            </a:r>
            <a:endParaRPr lang="en-IN" b="1"/>
          </a:p>
        </p:txBody>
      </p:sp>
      <p:sp>
        <p:nvSpPr>
          <p:cNvPr id="8" name="TextBox 7"/>
          <p:cNvSpPr txBox="1"/>
          <p:nvPr/>
        </p:nvSpPr>
        <p:spPr>
          <a:xfrm>
            <a:off x="3787140" y="6117467"/>
            <a:ext cx="7923711" cy="369332"/>
          </a:xfrm>
          <a:prstGeom prst="rect">
            <a:avLst/>
          </a:prstGeom>
          <a:noFill/>
        </p:spPr>
        <p:txBody>
          <a:bodyPr wrap="square" rtlCol="0">
            <a:spAutoFit/>
          </a:bodyPr>
          <a:lstStyle/>
          <a:p>
            <a:pPr marL="285750" indent="-285750">
              <a:buFont typeface="Arial" panose="020B0604020202020204" pitchFamily="34" charset="0"/>
              <a:buChar char="•"/>
            </a:pPr>
            <a:r>
              <a:rPr lang="en-US"/>
              <a:t>Keeping one, dropped rest of the duplicates.</a:t>
            </a:r>
            <a:endParaRPr lang="en-IN"/>
          </a:p>
        </p:txBody>
      </p:sp>
      <p:pic>
        <p:nvPicPr>
          <p:cNvPr id="2" name="Picture 1"/>
          <p:cNvPicPr>
            <a:picLocks noChangeAspect="1"/>
          </p:cNvPicPr>
          <p:nvPr/>
        </p:nvPicPr>
        <p:blipFill>
          <a:blip r:embed="rId2"/>
          <a:stretch>
            <a:fillRect/>
          </a:stretch>
        </p:blipFill>
        <p:spPr>
          <a:xfrm>
            <a:off x="488041" y="1600456"/>
            <a:ext cx="10563135" cy="4013572"/>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492488" y="6068692"/>
            <a:ext cx="3191238" cy="457296"/>
          </a:xfrm>
          <a:prstGeom prst="rect">
            <a:avLst/>
          </a:prstGeom>
          <a:ln>
            <a:solidFill>
              <a:schemeClr val="tx1"/>
            </a:solidFill>
          </a:ln>
        </p:spPr>
      </p:pic>
      <p:pic>
        <p:nvPicPr>
          <p:cNvPr id="6" name="Picture 5">
            <a:extLst>
              <a:ext uri="{FF2B5EF4-FFF2-40B4-BE49-F238E27FC236}">
                <a16:creationId xmlns:a16="http://schemas.microsoft.com/office/drawing/2014/main" id="{80EBED9C-0D4B-CD3C-8640-B2ECA30DD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7" name="TextBox 6">
            <a:extLst>
              <a:ext uri="{FF2B5EF4-FFF2-40B4-BE49-F238E27FC236}">
                <a16:creationId xmlns:a16="http://schemas.microsoft.com/office/drawing/2014/main" id="{F3491CD5-A98F-1980-7B40-0F6D946F2365}"/>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07</a:t>
            </a:r>
          </a:p>
        </p:txBody>
      </p:sp>
    </p:spTree>
    <p:extLst>
      <p:ext uri="{BB962C8B-B14F-4D97-AF65-F5344CB8AC3E}">
        <p14:creationId xmlns:p14="http://schemas.microsoft.com/office/powerpoint/2010/main" val="46184671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2880" y="1071154"/>
            <a:ext cx="11795760" cy="5603966"/>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384628" y="1192292"/>
            <a:ext cx="3856569" cy="369332"/>
          </a:xfrm>
          <a:prstGeom prst="rect">
            <a:avLst/>
          </a:prstGeom>
          <a:noFill/>
        </p:spPr>
        <p:txBody>
          <a:bodyPr wrap="none" rtlCol="0">
            <a:spAutoFit/>
          </a:bodyPr>
          <a:lstStyle/>
          <a:p>
            <a:r>
              <a:rPr lang="en-US" b="1"/>
              <a:t>2.</a:t>
            </a:r>
            <a:r>
              <a:rPr lang="en-US"/>
              <a:t> Checking for null values column wise</a:t>
            </a:r>
          </a:p>
        </p:txBody>
      </p:sp>
      <p:pic>
        <p:nvPicPr>
          <p:cNvPr id="3" name="Picture 2"/>
          <p:cNvPicPr>
            <a:picLocks noChangeAspect="1"/>
          </p:cNvPicPr>
          <p:nvPr/>
        </p:nvPicPr>
        <p:blipFill>
          <a:blip r:embed="rId2"/>
          <a:stretch>
            <a:fillRect/>
          </a:stretch>
        </p:blipFill>
        <p:spPr>
          <a:xfrm>
            <a:off x="492488" y="1561624"/>
            <a:ext cx="5591534" cy="2278856"/>
          </a:xfrm>
          <a:prstGeom prst="rect">
            <a:avLst/>
          </a:prstGeom>
          <a:ln>
            <a:solidFill>
              <a:schemeClr val="tx1"/>
            </a:solidFill>
          </a:ln>
        </p:spPr>
      </p:pic>
      <p:sp>
        <p:nvSpPr>
          <p:cNvPr id="8" name="TextBox 7"/>
          <p:cNvSpPr txBox="1"/>
          <p:nvPr/>
        </p:nvSpPr>
        <p:spPr>
          <a:xfrm>
            <a:off x="384628" y="3867080"/>
            <a:ext cx="867545" cy="369332"/>
          </a:xfrm>
          <a:prstGeom prst="rect">
            <a:avLst/>
          </a:prstGeom>
          <a:noFill/>
        </p:spPr>
        <p:txBody>
          <a:bodyPr wrap="none" rtlCol="0">
            <a:spAutoFit/>
          </a:bodyPr>
          <a:lstStyle/>
          <a:p>
            <a:r>
              <a:rPr lang="en-US" b="1"/>
              <a:t>Action:</a:t>
            </a:r>
            <a:endParaRPr lang="en-IN" b="1"/>
          </a:p>
        </p:txBody>
      </p:sp>
      <p:sp>
        <p:nvSpPr>
          <p:cNvPr id="9" name="TextBox 8"/>
          <p:cNvSpPr txBox="1"/>
          <p:nvPr/>
        </p:nvSpPr>
        <p:spPr>
          <a:xfrm>
            <a:off x="384628" y="4209812"/>
            <a:ext cx="5699394" cy="2031325"/>
          </a:xfrm>
          <a:prstGeom prst="rect">
            <a:avLst/>
          </a:prstGeom>
          <a:noFill/>
        </p:spPr>
        <p:txBody>
          <a:bodyPr wrap="square" rtlCol="0">
            <a:spAutoFit/>
          </a:bodyPr>
          <a:lstStyle/>
          <a:p>
            <a:pPr marL="285750" indent="-285750">
              <a:buFont typeface="Arial" panose="020B0604020202020204" pitchFamily="34" charset="0"/>
              <a:buChar char="•"/>
            </a:pPr>
            <a:r>
              <a:rPr lang="en-US"/>
              <a:t>We found that all the rows where </a:t>
            </a:r>
            <a:r>
              <a:rPr lang="en-US" b="1"/>
              <a:t>Agent_Name</a:t>
            </a:r>
            <a:r>
              <a:rPr lang="en-US"/>
              <a:t> and </a:t>
            </a:r>
            <a:r>
              <a:rPr lang="en-US" b="1"/>
              <a:t>Agent_ID</a:t>
            </a:r>
            <a:r>
              <a:rPr lang="en-US"/>
              <a:t> was </a:t>
            </a:r>
            <a:r>
              <a:rPr lang="en-US" b="1"/>
              <a:t>Null </a:t>
            </a:r>
            <a:r>
              <a:rPr lang="en-US"/>
              <a:t>are rows denoting </a:t>
            </a:r>
            <a:r>
              <a:rPr lang="en-US" b="1"/>
              <a:t>abandoned </a:t>
            </a:r>
            <a:r>
              <a:rPr lang="en-US"/>
              <a:t>calls.</a:t>
            </a:r>
          </a:p>
          <a:p>
            <a:pPr marL="285750" indent="-285750">
              <a:buFont typeface="Arial" panose="020B0604020202020204" pitchFamily="34" charset="0"/>
              <a:buChar char="•"/>
            </a:pPr>
            <a:r>
              <a:rPr lang="en-US"/>
              <a:t>Some calls where </a:t>
            </a:r>
            <a:r>
              <a:rPr lang="en-US" b="1"/>
              <a:t>Wrapped _By </a:t>
            </a:r>
            <a:r>
              <a:rPr lang="en-US"/>
              <a:t>was </a:t>
            </a:r>
            <a:r>
              <a:rPr lang="en-US" b="1"/>
              <a:t>Null </a:t>
            </a:r>
            <a:r>
              <a:rPr lang="en-US"/>
              <a:t>were </a:t>
            </a:r>
            <a:r>
              <a:rPr lang="en-US" b="1"/>
              <a:t>answered </a:t>
            </a:r>
            <a:r>
              <a:rPr lang="en-US"/>
              <a:t>or </a:t>
            </a:r>
            <a:r>
              <a:rPr lang="en-US" b="1"/>
              <a:t>transferred </a:t>
            </a:r>
            <a:r>
              <a:rPr lang="en-US"/>
              <a:t>calls. So replaced them with value ‘</a:t>
            </a:r>
            <a:r>
              <a:rPr lang="en-US" b="1"/>
              <a:t>Agent</a:t>
            </a:r>
            <a:r>
              <a:rPr lang="en-US"/>
              <a:t>’.</a:t>
            </a:r>
          </a:p>
          <a:p>
            <a:pPr marL="285750" indent="-285750">
              <a:buFont typeface="Arial" panose="020B0604020202020204" pitchFamily="34" charset="0"/>
              <a:buChar char="•"/>
            </a:pPr>
            <a:r>
              <a:rPr lang="en-US"/>
              <a:t>Rest of the </a:t>
            </a:r>
            <a:r>
              <a:rPr lang="en-US" b="1"/>
              <a:t>Null </a:t>
            </a:r>
            <a:r>
              <a:rPr lang="en-US"/>
              <a:t>values were replaced by value ‘</a:t>
            </a:r>
            <a:r>
              <a:rPr lang="en-US" b="1"/>
              <a:t>Not Available</a:t>
            </a:r>
            <a:r>
              <a:rPr lang="en-US"/>
              <a:t>’</a:t>
            </a:r>
            <a:endParaRPr lang="en-IN"/>
          </a:p>
        </p:txBody>
      </p:sp>
      <p:pic>
        <p:nvPicPr>
          <p:cNvPr id="7" name="Picture 6"/>
          <p:cNvPicPr>
            <a:picLocks noChangeAspect="1"/>
          </p:cNvPicPr>
          <p:nvPr/>
        </p:nvPicPr>
        <p:blipFill>
          <a:blip r:embed="rId3"/>
          <a:stretch>
            <a:fillRect/>
          </a:stretch>
        </p:blipFill>
        <p:spPr>
          <a:xfrm>
            <a:off x="6191882" y="1192293"/>
            <a:ext cx="3669323" cy="3985644"/>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6191882" y="5177936"/>
            <a:ext cx="5668424" cy="1417106"/>
          </a:xfrm>
          <a:prstGeom prst="rect">
            <a:avLst/>
          </a:prstGeom>
          <a:ln>
            <a:solidFill>
              <a:schemeClr val="tx1"/>
            </a:solidFill>
          </a:ln>
        </p:spPr>
      </p:pic>
      <p:pic>
        <p:nvPicPr>
          <p:cNvPr id="2" name="Picture 1">
            <a:extLst>
              <a:ext uri="{FF2B5EF4-FFF2-40B4-BE49-F238E27FC236}">
                <a16:creationId xmlns:a16="http://schemas.microsoft.com/office/drawing/2014/main" id="{BBA8DA48-84D9-E2D3-DC9F-F8438520C8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6" name="TextBox 5">
            <a:extLst>
              <a:ext uri="{FF2B5EF4-FFF2-40B4-BE49-F238E27FC236}">
                <a16:creationId xmlns:a16="http://schemas.microsoft.com/office/drawing/2014/main" id="{F6066DE1-AFDF-3DA3-D07A-CF081E3002AC}"/>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08</a:t>
            </a:r>
          </a:p>
        </p:txBody>
      </p:sp>
    </p:spTree>
    <p:extLst>
      <p:ext uri="{BB962C8B-B14F-4D97-AF65-F5344CB8AC3E}">
        <p14:creationId xmlns:p14="http://schemas.microsoft.com/office/powerpoint/2010/main" val="197096371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1101424"/>
            <a:ext cx="12191999" cy="5756575"/>
          </a:xfrm>
          <a:prstGeom prst="roundRect">
            <a:avLst>
              <a:gd name="adj" fmla="val 3147"/>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a:effectLst>
            <a:outerShdw blurRad="50800" dist="50800" dir="5400000" algn="ctr" rotWithShape="0">
              <a:srgbClr val="FF0000"/>
            </a:outerShdw>
          </a:effectLst>
        </p:spPr>
        <p:txBody>
          <a:bodyPr wrap="square" rtlCol="0">
            <a:spAutoFit/>
          </a:bodyPr>
          <a:lstStyle/>
          <a:p>
            <a:r>
              <a:rPr lang="en-IN" sz="3000" b="1" dirty="0">
                <a:solidFill>
                  <a:schemeClr val="tx1">
                    <a:lumMod val="75000"/>
                    <a:lumOff val="25000"/>
                  </a:schemeClr>
                </a:solidFill>
                <a:latin typeface="Century Gothic" panose="020B0502020202020204" pitchFamily="34" charset="0"/>
              </a:rPr>
              <a:t>Data Pre-Processing</a:t>
            </a:r>
          </a:p>
        </p:txBody>
      </p:sp>
      <p:sp>
        <p:nvSpPr>
          <p:cNvPr id="4" name="TextBox 3"/>
          <p:cNvSpPr txBox="1"/>
          <p:nvPr/>
        </p:nvSpPr>
        <p:spPr>
          <a:xfrm>
            <a:off x="-7258" y="1105208"/>
            <a:ext cx="4342727" cy="369332"/>
          </a:xfrm>
          <a:prstGeom prst="rect">
            <a:avLst/>
          </a:prstGeom>
          <a:noFill/>
        </p:spPr>
        <p:txBody>
          <a:bodyPr wrap="none" rtlCol="0">
            <a:spAutoFit/>
          </a:bodyPr>
          <a:lstStyle/>
          <a:p>
            <a:r>
              <a:rPr lang="en-US" b="1"/>
              <a:t>3.</a:t>
            </a:r>
            <a:r>
              <a:rPr lang="en-US"/>
              <a:t> Checking of errors in Categorical columns.</a:t>
            </a:r>
          </a:p>
        </p:txBody>
      </p:sp>
      <p:pic>
        <p:nvPicPr>
          <p:cNvPr id="2" name="Picture 1"/>
          <p:cNvPicPr>
            <a:picLocks noChangeAspect="1"/>
          </p:cNvPicPr>
          <p:nvPr/>
        </p:nvPicPr>
        <p:blipFill>
          <a:blip r:embed="rId2"/>
          <a:stretch>
            <a:fillRect/>
          </a:stretch>
        </p:blipFill>
        <p:spPr>
          <a:xfrm>
            <a:off x="78815" y="1474540"/>
            <a:ext cx="4053473" cy="3141003"/>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78814" y="4615543"/>
            <a:ext cx="4053473" cy="1767918"/>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132286" y="1474541"/>
            <a:ext cx="3791063" cy="650842"/>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4132286" y="2129954"/>
            <a:ext cx="3791063" cy="937374"/>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4132286" y="3066965"/>
            <a:ext cx="3791063" cy="3316496"/>
          </a:xfrm>
          <a:prstGeom prst="rect">
            <a:avLst/>
          </a:prstGeom>
          <a:ln>
            <a:solidFill>
              <a:schemeClr val="tx1"/>
            </a:solidFill>
          </a:ln>
        </p:spPr>
      </p:pic>
      <p:pic>
        <p:nvPicPr>
          <p:cNvPr id="9" name="Picture 8"/>
          <p:cNvPicPr>
            <a:picLocks noChangeAspect="1"/>
          </p:cNvPicPr>
          <p:nvPr/>
        </p:nvPicPr>
        <p:blipFill>
          <a:blip r:embed="rId7"/>
          <a:stretch>
            <a:fillRect/>
          </a:stretch>
        </p:blipFill>
        <p:spPr>
          <a:xfrm>
            <a:off x="7923350" y="1474541"/>
            <a:ext cx="4221279" cy="4908920"/>
          </a:xfrm>
          <a:prstGeom prst="rect">
            <a:avLst/>
          </a:prstGeom>
          <a:ln>
            <a:solidFill>
              <a:schemeClr val="tx1"/>
            </a:solidFill>
          </a:ln>
        </p:spPr>
      </p:pic>
      <p:pic>
        <p:nvPicPr>
          <p:cNvPr id="10" name="Picture 9">
            <a:extLst>
              <a:ext uri="{FF2B5EF4-FFF2-40B4-BE49-F238E27FC236}">
                <a16:creationId xmlns:a16="http://schemas.microsoft.com/office/drawing/2014/main" id="{F9C8D7D6-BB3B-250F-C61A-CA2757BB7B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752475" cy="723569"/>
          </a:xfrm>
          <a:prstGeom prst="rect">
            <a:avLst/>
          </a:prstGeom>
        </p:spPr>
      </p:pic>
      <p:sp>
        <p:nvSpPr>
          <p:cNvPr id="11" name="TextBox 10">
            <a:extLst>
              <a:ext uri="{FF2B5EF4-FFF2-40B4-BE49-F238E27FC236}">
                <a16:creationId xmlns:a16="http://schemas.microsoft.com/office/drawing/2014/main" id="{3EE01B9F-9AE7-97D8-E9CB-BA2AEDB49361}"/>
              </a:ext>
            </a:extLst>
          </p:cNvPr>
          <p:cNvSpPr txBox="1"/>
          <p:nvPr/>
        </p:nvSpPr>
        <p:spPr>
          <a:xfrm>
            <a:off x="10547820" y="538903"/>
            <a:ext cx="520230" cy="369332"/>
          </a:xfrm>
          <a:prstGeom prst="rect">
            <a:avLst/>
          </a:prstGeom>
          <a:noFill/>
          <a:effectLst>
            <a:outerShdw blurRad="50800" dist="50800" dir="5400000" algn="ctr" rotWithShape="0">
              <a:schemeClr val="bg1"/>
            </a:outerShdw>
          </a:effectLst>
        </p:spPr>
        <p:txBody>
          <a:bodyPr wrap="square">
            <a:spAutoFit/>
          </a:bodyPr>
          <a:lstStyle/>
          <a:p>
            <a:r>
              <a:rPr lang="en-IN" b="1" dirty="0"/>
              <a:t>09</a:t>
            </a:r>
          </a:p>
        </p:txBody>
      </p:sp>
    </p:spTree>
    <p:extLst>
      <p:ext uri="{BB962C8B-B14F-4D97-AF65-F5344CB8AC3E}">
        <p14:creationId xmlns:p14="http://schemas.microsoft.com/office/powerpoint/2010/main" val="2810945727"/>
      </p:ext>
    </p:extLst>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17663</TotalTime>
  <Words>1585</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Castellar</vt:lpstr>
      <vt:lpstr>Century Gothic</vt:lpstr>
      <vt:lpstr>Manrope</vt:lpstr>
      <vt:lpstr>Söhne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SAVNESH DAKSH</cp:lastModifiedBy>
  <cp:revision>305</cp:revision>
  <dcterms:created xsi:type="dcterms:W3CDTF">2023-07-23T07:15:00Z</dcterms:created>
  <dcterms:modified xsi:type="dcterms:W3CDTF">2023-11-04T11:39:53Z</dcterms:modified>
</cp:coreProperties>
</file>