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88825"/>
  <p:notesSz cx="6858000" cy="9144000"/>
  <p:embeddedFontLst>
    <p:embeddedFont>
      <p:font typeface="Corbel"/>
      <p:regular r:id="rId15"/>
      <p:bold r:id="rId16"/>
      <p:italic r:id="rId17"/>
      <p:boldItalic r:id="rId18"/>
    </p:embeddedFont>
    <p:embeddedFont>
      <p:font typeface="Manrope"/>
      <p:regular r:id="rId19"/>
      <p:bold r:id="rId20"/>
    </p:embeddedFon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GoogleSlidesCustomDataVersion2">
      <go:slidesCustomData xmlns:go="http://customooxmlschemas.google.com/" r:id="rId22" roundtripDataSignature="AMtx7mh72jrCfnYK9+R9iSljT+rA4MQk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nrope-bold.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regular.fntdata"/><Relationship Id="rId14" Type="http://schemas.openxmlformats.org/officeDocument/2006/relationships/slide" Target="slides/slide9.xml"/><Relationship Id="rId17" Type="http://schemas.openxmlformats.org/officeDocument/2006/relationships/font" Target="fonts/Corbel-italic.fntdata"/><Relationship Id="rId16" Type="http://schemas.openxmlformats.org/officeDocument/2006/relationships/font" Target="fonts/Corbel-bold.fntdata"/><Relationship Id="rId5" Type="http://schemas.openxmlformats.org/officeDocument/2006/relationships/notesMaster" Target="notesMasters/notesMaster1.xml"/><Relationship Id="rId19" Type="http://schemas.openxmlformats.org/officeDocument/2006/relationships/font" Target="fonts/Manrope-regular.fntdata"/><Relationship Id="rId6" Type="http://schemas.openxmlformats.org/officeDocument/2006/relationships/slide" Target="slides/slide1.xml"/><Relationship Id="rId18"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1"/>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6600"/>
              <a:buFont typeface="Corbe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065213" y="4800600"/>
            <a:ext cx="8229600" cy="1219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sz="2000" cap="none">
                <a:solidFill>
                  <a:schemeClr val="accent1"/>
                </a:solidFill>
              </a:defRPr>
            </a:lvl1pPr>
            <a:lvl2pPr lvl="1" algn="ctr">
              <a:lnSpc>
                <a:spcPct val="90000"/>
              </a:lnSpc>
              <a:spcBef>
                <a:spcPts val="1200"/>
              </a:spcBef>
              <a:spcAft>
                <a:spcPts val="0"/>
              </a:spcAft>
              <a:buSzPts val="2000"/>
              <a:buNone/>
              <a:defRPr>
                <a:solidFill>
                  <a:schemeClr val="lt1"/>
                </a:solidFill>
              </a:defRPr>
            </a:lvl2pPr>
            <a:lvl3pPr lvl="2" algn="ctr">
              <a:lnSpc>
                <a:spcPct val="90000"/>
              </a:lnSpc>
              <a:spcBef>
                <a:spcPts val="600"/>
              </a:spcBef>
              <a:spcAft>
                <a:spcPts val="0"/>
              </a:spcAft>
              <a:buSzPts val="1800"/>
              <a:buNone/>
              <a:defRPr>
                <a:solidFill>
                  <a:schemeClr val="lt1"/>
                </a:solidFill>
              </a:defRPr>
            </a:lvl3pPr>
            <a:lvl4pPr lvl="3" algn="ctr">
              <a:lnSpc>
                <a:spcPct val="90000"/>
              </a:lnSpc>
              <a:spcBef>
                <a:spcPts val="600"/>
              </a:spcBef>
              <a:spcAft>
                <a:spcPts val="0"/>
              </a:spcAft>
              <a:buSzPts val="16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spcBef>
                <a:spcPts val="600"/>
              </a:spcBef>
              <a:spcAft>
                <a:spcPts val="0"/>
              </a:spcAft>
              <a:buSzPts val="1600"/>
              <a:buNone/>
              <a:defRPr>
                <a:solidFill>
                  <a:schemeClr val="lt1"/>
                </a:solidFill>
              </a:defRPr>
            </a:lvl6pPr>
            <a:lvl7pPr lvl="6" algn="ctr">
              <a:spcBef>
                <a:spcPts val="600"/>
              </a:spcBef>
              <a:spcAft>
                <a:spcPts val="0"/>
              </a:spcAft>
              <a:buSzPts val="1600"/>
              <a:buNone/>
              <a:defRPr>
                <a:solidFill>
                  <a:schemeClr val="lt1"/>
                </a:solidFill>
              </a:defRPr>
            </a:lvl7pPr>
            <a:lvl8pPr lvl="7" algn="ctr">
              <a:spcBef>
                <a:spcPts val="600"/>
              </a:spcBef>
              <a:spcAft>
                <a:spcPts val="0"/>
              </a:spcAft>
              <a:buSzPts val="1600"/>
              <a:buNone/>
              <a:defRPr>
                <a:solidFill>
                  <a:schemeClr val="lt1"/>
                </a:solidFill>
              </a:defRPr>
            </a:lvl8pPr>
            <a:lvl9pPr lvl="8" algn="ctr">
              <a:spcBef>
                <a:spcPts val="600"/>
              </a:spcBef>
              <a:spcAft>
                <a:spcPts val="0"/>
              </a:spcAft>
              <a:buSzPts val="1600"/>
              <a:buNone/>
              <a:defRPr>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0"/>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0"/>
          <p:cNvSpPr txBox="1"/>
          <p:nvPr>
            <p:ph idx="1" type="body"/>
          </p:nvPr>
        </p:nvSpPr>
        <p:spPr>
          <a:xfrm rot="5400000">
            <a:off x="4032208" y="-604796"/>
            <a:ext cx="4114801" cy="913439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2" name="Google Shape;72;p20"/>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1"/>
          <p:cNvSpPr txBox="1"/>
          <p:nvPr>
            <p:ph type="title"/>
          </p:nvPr>
        </p:nvSpPr>
        <p:spPr>
          <a:xfrm rot="5400000">
            <a:off x="7085013" y="2438400"/>
            <a:ext cx="5638800" cy="15240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1"/>
          <p:cNvSpPr txBox="1"/>
          <p:nvPr>
            <p:ph idx="1" type="body"/>
          </p:nvPr>
        </p:nvSpPr>
        <p:spPr>
          <a:xfrm rot="5400000">
            <a:off x="2398712" y="-495299"/>
            <a:ext cx="5638800" cy="7391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8" name="Google Shape;78;p2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2"/>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2"/>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30200" lvl="4" marL="2286000" algn="l">
              <a:lnSpc>
                <a:spcPct val="90000"/>
              </a:lnSpc>
              <a:spcBef>
                <a:spcPts val="600"/>
              </a:spcBef>
              <a:spcAft>
                <a:spcPts val="0"/>
              </a:spcAft>
              <a:buSzPts val="1600"/>
              <a:buChar char="•"/>
              <a:defRPr/>
            </a:lvl5pPr>
            <a:lvl6pPr indent="-330200" lvl="5" marL="2743200" algn="l">
              <a:spcBef>
                <a:spcPts val="600"/>
              </a:spcBef>
              <a:spcAft>
                <a:spcPts val="0"/>
              </a:spcAft>
              <a:buSzPts val="16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21" name="Google Shape;21;p12"/>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1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p:nvPr>
            <p:ph idx="1" type="body"/>
          </p:nvPr>
        </p:nvSpPr>
        <p:spPr>
          <a:xfrm>
            <a:off x="1504781" y="1905001"/>
            <a:ext cx="4419599" cy="4114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27" name="Google Shape;27;p13"/>
          <p:cNvSpPr txBox="1"/>
          <p:nvPr>
            <p:ph idx="2" type="body"/>
          </p:nvPr>
        </p:nvSpPr>
        <p:spPr>
          <a:xfrm>
            <a:off x="6229183" y="1905001"/>
            <a:ext cx="4419600" cy="4114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28" name="Google Shape;28;p13"/>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14"/>
          <p:cNvSpPr txBox="1"/>
          <p:nvPr>
            <p:ph type="title"/>
          </p:nvPr>
        </p:nvSpPr>
        <p:spPr>
          <a:xfrm>
            <a:off x="1059614" y="2514600"/>
            <a:ext cx="8692399" cy="28194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4800"/>
              <a:buFont typeface="Corbe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 type="body"/>
          </p:nvPr>
        </p:nvSpPr>
        <p:spPr>
          <a:xfrm>
            <a:off x="1065213" y="5410200"/>
            <a:ext cx="8687333" cy="6096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sz="2000" cap="none">
                <a:solidFill>
                  <a:schemeClr val="accent1"/>
                </a:solidFill>
              </a:defRPr>
            </a:lvl1pPr>
            <a:lvl2pPr indent="-228600" lvl="1" marL="914400" algn="l">
              <a:lnSpc>
                <a:spcPct val="90000"/>
              </a:lnSpc>
              <a:spcBef>
                <a:spcPts val="1200"/>
              </a:spcBef>
              <a:spcAft>
                <a:spcPts val="0"/>
              </a:spcAft>
              <a:buSzPts val="1800"/>
              <a:buNone/>
              <a:defRPr sz="1800">
                <a:solidFill>
                  <a:schemeClr val="lt1"/>
                </a:solidFill>
              </a:defRPr>
            </a:lvl2pPr>
            <a:lvl3pPr indent="-228600" lvl="2" marL="1371600" algn="l">
              <a:lnSpc>
                <a:spcPct val="90000"/>
              </a:lnSpc>
              <a:spcBef>
                <a:spcPts val="600"/>
              </a:spcBef>
              <a:spcAft>
                <a:spcPts val="0"/>
              </a:spcAft>
              <a:buSzPts val="1600"/>
              <a:buNone/>
              <a:defRPr sz="1600">
                <a:solidFill>
                  <a:schemeClr val="lt1"/>
                </a:solidFill>
              </a:defRPr>
            </a:lvl3pPr>
            <a:lvl4pPr indent="-228600" lvl="3" marL="1828800" algn="l">
              <a:lnSpc>
                <a:spcPct val="90000"/>
              </a:lnSpc>
              <a:spcBef>
                <a:spcPts val="600"/>
              </a:spcBef>
              <a:spcAft>
                <a:spcPts val="0"/>
              </a:spcAft>
              <a:buSzPts val="1400"/>
              <a:buNone/>
              <a:defRPr sz="1400">
                <a:solidFill>
                  <a:schemeClr val="lt1"/>
                </a:solidFill>
              </a:defRPr>
            </a:lvl4pPr>
            <a:lvl5pPr indent="-228600" lvl="4" marL="2286000" algn="l">
              <a:lnSpc>
                <a:spcPct val="90000"/>
              </a:lnSpc>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0"/>
              </a:spcAft>
              <a:buSzPts val="1400"/>
              <a:buNone/>
              <a:defRPr sz="1400">
                <a:solidFill>
                  <a:schemeClr val="lt1"/>
                </a:solidFill>
              </a:defRPr>
            </a:lvl9pPr>
          </a:lstStyle>
          <a:p/>
        </p:txBody>
      </p:sp>
      <p:sp>
        <p:nvSpPr>
          <p:cNvPr id="34" name="Google Shape;34;p14"/>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1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1522411"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0" name="Google Shape;40;p15"/>
          <p:cNvSpPr txBox="1"/>
          <p:nvPr>
            <p:ph idx="2" type="body"/>
          </p:nvPr>
        </p:nvSpPr>
        <p:spPr>
          <a:xfrm>
            <a:off x="1522411" y="2743201"/>
            <a:ext cx="4416552" cy="3276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1" name="Google Shape;41;p15"/>
          <p:cNvSpPr txBox="1"/>
          <p:nvPr>
            <p:ph idx="3" type="body"/>
          </p:nvPr>
        </p:nvSpPr>
        <p:spPr>
          <a:xfrm>
            <a:off x="6249861"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2" name="Google Shape;42;p15"/>
          <p:cNvSpPr txBox="1"/>
          <p:nvPr>
            <p:ph idx="4" type="body"/>
          </p:nvPr>
        </p:nvSpPr>
        <p:spPr>
          <a:xfrm>
            <a:off x="6249861" y="2743201"/>
            <a:ext cx="4416552" cy="3276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3" name="Google Shape;43;p15"/>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6"/>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17"/>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Corbel"/>
              <a:buNone/>
              <a:defRPr b="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7"/>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id="54" name="Google Shape;54;p17"/>
          <p:cNvSpPr txBox="1"/>
          <p:nvPr>
            <p:ph idx="2" type="body"/>
          </p:nvPr>
        </p:nvSpPr>
        <p:spPr>
          <a:xfrm>
            <a:off x="4951414" y="685800"/>
            <a:ext cx="6400800" cy="53340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55" name="Google Shape;55;p17"/>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58" name="Shape 58"/>
        <p:cNvGrpSpPr/>
        <p:nvPr/>
      </p:nvGrpSpPr>
      <p:grpSpPr>
        <a:xfrm>
          <a:off x="0" y="0"/>
          <a:ext cx="0" cy="0"/>
          <a:chOff x="0" y="0"/>
          <a:chExt cx="0" cy="0"/>
        </a:xfrm>
      </p:grpSpPr>
      <p:sp>
        <p:nvSpPr>
          <p:cNvPr id="59" name="Google Shape;59;p18"/>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9"/>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b="0" i="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9"/>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descr="An empty placeholder to add an image. Click on the placeholder and select the image that you wish to add." id="65" name="Google Shape;65;p19"/>
          <p:cNvSpPr/>
          <p:nvPr>
            <p:ph idx="2" type="pic"/>
          </p:nvPr>
        </p:nvSpPr>
        <p:spPr>
          <a:xfrm>
            <a:off x="4951414" y="685800"/>
            <a:ext cx="6400799" cy="5334000"/>
          </a:xfrm>
          <a:prstGeom prst="rect">
            <a:avLst/>
          </a:prstGeom>
          <a:solidFill>
            <a:schemeClr val="dk2"/>
          </a:solidFill>
          <a:ln cap="flat" cmpd="sng" w="76200">
            <a:solidFill>
              <a:schemeClr val="lt1"/>
            </a:solidFill>
            <a:prstDash val="solid"/>
            <a:miter lim="800000"/>
            <a:headEnd len="sm" w="sm" type="none"/>
            <a:tailEnd len="sm" w="sm" type="none"/>
          </a:ln>
        </p:spPr>
      </p:sp>
      <p:sp>
        <p:nvSpPr>
          <p:cNvPr id="66" name="Google Shape;66;p19"/>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Corbel"/>
              <a:buNone/>
              <a:defRPr b="0" i="0" sz="36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12" name="Google Shape;12;p10"/>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3" name="Google Shape;13;p10"/>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0"/>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orbel"/>
                <a:ea typeface="Corbel"/>
                <a:cs typeface="Corbel"/>
                <a:sym typeface="Corbel"/>
              </a:defRPr>
            </a:lvl1pPr>
            <a:lvl2pPr indent="0" lvl="1" marL="0" marR="0" rtl="0" algn="r">
              <a:spcBef>
                <a:spcPts val="0"/>
              </a:spcBef>
              <a:buNone/>
              <a:defRPr b="0" i="0" sz="1100" u="none" cap="none" strike="noStrike">
                <a:solidFill>
                  <a:schemeClr val="lt1"/>
                </a:solidFill>
                <a:latin typeface="Corbel"/>
                <a:ea typeface="Corbel"/>
                <a:cs typeface="Corbel"/>
                <a:sym typeface="Corbel"/>
              </a:defRPr>
            </a:lvl2pPr>
            <a:lvl3pPr indent="0" lvl="2" marL="0" marR="0" rtl="0" algn="r">
              <a:spcBef>
                <a:spcPts val="0"/>
              </a:spcBef>
              <a:buNone/>
              <a:defRPr b="0" i="0" sz="1100" u="none" cap="none" strike="noStrike">
                <a:solidFill>
                  <a:schemeClr val="lt1"/>
                </a:solidFill>
                <a:latin typeface="Corbel"/>
                <a:ea typeface="Corbel"/>
                <a:cs typeface="Corbel"/>
                <a:sym typeface="Corbel"/>
              </a:defRPr>
            </a:lvl3pPr>
            <a:lvl4pPr indent="0" lvl="3" marL="0" marR="0" rtl="0" algn="r">
              <a:spcBef>
                <a:spcPts val="0"/>
              </a:spcBef>
              <a:buNone/>
              <a:defRPr b="0" i="0" sz="1100" u="none" cap="none" strike="noStrike">
                <a:solidFill>
                  <a:schemeClr val="lt1"/>
                </a:solidFill>
                <a:latin typeface="Corbel"/>
                <a:ea typeface="Corbel"/>
                <a:cs typeface="Corbel"/>
                <a:sym typeface="Corbel"/>
              </a:defRPr>
            </a:lvl4pPr>
            <a:lvl5pPr indent="0" lvl="4" marL="0" marR="0" rtl="0" algn="r">
              <a:spcBef>
                <a:spcPts val="0"/>
              </a:spcBef>
              <a:buNone/>
              <a:defRPr b="0" i="0" sz="1100" u="none" cap="none" strike="noStrike">
                <a:solidFill>
                  <a:schemeClr val="lt1"/>
                </a:solidFill>
                <a:latin typeface="Corbel"/>
                <a:ea typeface="Corbel"/>
                <a:cs typeface="Corbel"/>
                <a:sym typeface="Corbel"/>
              </a:defRPr>
            </a:lvl5pPr>
            <a:lvl6pPr indent="0" lvl="5" marL="0" marR="0" rtl="0" algn="r">
              <a:spcBef>
                <a:spcPts val="0"/>
              </a:spcBef>
              <a:buNone/>
              <a:defRPr b="0" i="0" sz="1100" u="none" cap="none" strike="noStrike">
                <a:solidFill>
                  <a:schemeClr val="lt1"/>
                </a:solidFill>
                <a:latin typeface="Corbel"/>
                <a:ea typeface="Corbel"/>
                <a:cs typeface="Corbel"/>
                <a:sym typeface="Corbel"/>
              </a:defRPr>
            </a:lvl6pPr>
            <a:lvl7pPr indent="0" lvl="6" marL="0" marR="0" rtl="0" algn="r">
              <a:spcBef>
                <a:spcPts val="0"/>
              </a:spcBef>
              <a:buNone/>
              <a:defRPr b="0" i="0" sz="1100" u="none" cap="none" strike="noStrike">
                <a:solidFill>
                  <a:schemeClr val="lt1"/>
                </a:solidFill>
                <a:latin typeface="Corbel"/>
                <a:ea typeface="Corbel"/>
                <a:cs typeface="Corbel"/>
                <a:sym typeface="Corbel"/>
              </a:defRPr>
            </a:lvl7pPr>
            <a:lvl8pPr indent="0" lvl="7" marL="0" marR="0" rtl="0" algn="r">
              <a:spcBef>
                <a:spcPts val="0"/>
              </a:spcBef>
              <a:buNone/>
              <a:defRPr b="0" i="0" sz="1100" u="none" cap="none" strike="noStrike">
                <a:solidFill>
                  <a:schemeClr val="lt1"/>
                </a:solidFill>
                <a:latin typeface="Corbel"/>
                <a:ea typeface="Corbel"/>
                <a:cs typeface="Corbel"/>
                <a:sym typeface="Corbel"/>
              </a:defRPr>
            </a:lvl8pPr>
            <a:lvl9pPr indent="0" lvl="8" marL="0" marR="0" rtl="0" algn="r">
              <a:spcBef>
                <a:spcPts val="0"/>
              </a:spcBef>
              <a:buNone/>
              <a:defRPr b="0" i="0" sz="11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1065214" y="2132856"/>
            <a:ext cx="9277670" cy="24482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0000"/>
              </a:lnSpc>
              <a:spcBef>
                <a:spcPts val="0"/>
              </a:spcBef>
              <a:spcAft>
                <a:spcPts val="0"/>
              </a:spcAft>
              <a:buClr>
                <a:schemeClr val="lt2"/>
              </a:buClr>
              <a:buSzPct val="100000"/>
              <a:buFont typeface="Manrope"/>
              <a:buNone/>
            </a:pPr>
            <a:r>
              <a:rPr b="1" i="0" lang="en-US">
                <a:solidFill>
                  <a:schemeClr val="lt2"/>
                </a:solidFill>
                <a:latin typeface="Manrope"/>
                <a:ea typeface="Manrope"/>
                <a:cs typeface="Manrope"/>
                <a:sym typeface="Manrope"/>
              </a:rPr>
              <a:t>Hiring Process Analytics</a:t>
            </a:r>
            <a:br>
              <a:rPr b="1" i="0" lang="en-US">
                <a:solidFill>
                  <a:srgbClr val="3C4858"/>
                </a:solidFill>
                <a:latin typeface="Manrope"/>
                <a:ea typeface="Manrope"/>
                <a:cs typeface="Manrope"/>
                <a:sym typeface="Manrope"/>
              </a:rPr>
            </a:br>
            <a:br>
              <a:rPr lang="en-US"/>
            </a:br>
            <a:endParaRPr/>
          </a:p>
        </p:txBody>
      </p:sp>
      <p:sp>
        <p:nvSpPr>
          <p:cNvPr id="86" name="Google Shape;86;p1"/>
          <p:cNvSpPr txBox="1"/>
          <p:nvPr>
            <p:ph idx="1" type="subTitle"/>
          </p:nvPr>
        </p:nvSpPr>
        <p:spPr>
          <a:xfrm>
            <a:off x="5590356" y="3284984"/>
            <a:ext cx="3456384" cy="576064"/>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SzPct val="100000"/>
              <a:buNone/>
            </a:pPr>
            <a:r>
              <a:rPr lang="en-US">
                <a:solidFill>
                  <a:schemeClr val="lt2"/>
                </a:solidFill>
                <a:latin typeface="Arial Black"/>
                <a:ea typeface="Arial Black"/>
                <a:cs typeface="Arial Black"/>
                <a:sym typeface="Arial Black"/>
              </a:rPr>
              <a:t>BY: SAVNESH DAKSH</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549796" y="92778"/>
            <a:ext cx="10116618" cy="1368152"/>
          </a:xfrm>
          <a:prstGeom prst="rect">
            <a:avLst/>
          </a:prstGeom>
          <a:noFill/>
          <a:ln>
            <a:noFill/>
          </a:ln>
        </p:spPr>
        <p:txBody>
          <a:bodyPr anchorCtr="0" anchor="b" bIns="45700" lIns="91425" spcFirstLastPara="1" rIns="91425" wrap="square" tIns="45700">
            <a:normAutofit/>
          </a:bodyPr>
          <a:lstStyle/>
          <a:p>
            <a:pPr indent="-571500" lvl="0" marL="571500" rtl="0" algn="l">
              <a:lnSpc>
                <a:spcPct val="90000"/>
              </a:lnSpc>
              <a:spcBef>
                <a:spcPts val="0"/>
              </a:spcBef>
              <a:spcAft>
                <a:spcPts val="0"/>
              </a:spcAft>
              <a:buClr>
                <a:schemeClr val="lt2"/>
              </a:buClr>
              <a:buSzPts val="3600"/>
              <a:buFont typeface="Noto Sans Symbols"/>
              <a:buChar char="❖"/>
            </a:pPr>
            <a:r>
              <a:rPr b="0" i="0" lang="en-US">
                <a:solidFill>
                  <a:schemeClr val="lt2"/>
                </a:solidFill>
                <a:latin typeface="Arial"/>
                <a:ea typeface="Arial"/>
                <a:cs typeface="Arial"/>
                <a:sym typeface="Arial"/>
              </a:rPr>
              <a:t>Project Description</a:t>
            </a:r>
            <a:endParaRPr>
              <a:solidFill>
                <a:schemeClr val="lt2"/>
              </a:solidFill>
            </a:endParaRPr>
          </a:p>
        </p:txBody>
      </p:sp>
      <p:sp>
        <p:nvSpPr>
          <p:cNvPr id="92" name="Google Shape;92;p2"/>
          <p:cNvSpPr txBox="1"/>
          <p:nvPr>
            <p:ph idx="1" type="body"/>
          </p:nvPr>
        </p:nvSpPr>
        <p:spPr>
          <a:xfrm>
            <a:off x="549796" y="1988840"/>
            <a:ext cx="10441160" cy="48691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Hiring process is the fundamental and the most important function of a company. </a:t>
            </a:r>
            <a:endParaRPr/>
          </a:p>
          <a:p>
            <a:pPr indent="0" lvl="0" marL="0" rtl="0" algn="l">
              <a:lnSpc>
                <a:spcPct val="90000"/>
              </a:lnSpc>
              <a:spcBef>
                <a:spcPts val="1800"/>
              </a:spcBef>
              <a:spcAft>
                <a:spcPts val="0"/>
              </a:spcAft>
              <a:buSzPts val="2400"/>
              <a:buNone/>
            </a:pPr>
            <a:r>
              <a:rPr lang="en-US"/>
              <a:t>Hiring Process Analytics involves the collection, analysis, and interpretation of data related to an organization's recruitment process. </a:t>
            </a:r>
            <a:endParaRPr/>
          </a:p>
          <a:p>
            <a:pPr indent="0" lvl="0" marL="0" rtl="0" algn="l">
              <a:lnSpc>
                <a:spcPct val="90000"/>
              </a:lnSpc>
              <a:spcBef>
                <a:spcPts val="1800"/>
              </a:spcBef>
              <a:spcAft>
                <a:spcPts val="0"/>
              </a:spcAft>
              <a:buSzPts val="2400"/>
              <a:buNone/>
            </a:pPr>
            <a:r>
              <a:rPr lang="en-US"/>
              <a:t>The goal of this analysis is to improve the effectiveness and efficiency of the hiring process by identifying areas of improvement and evaluating the success of various recruitment strategies. </a:t>
            </a:r>
            <a:endParaRPr/>
          </a:p>
          <a:p>
            <a:pPr indent="0" lvl="0" marL="0" rtl="0" algn="l">
              <a:lnSpc>
                <a:spcPct val="90000"/>
              </a:lnSpc>
              <a:spcBef>
                <a:spcPts val="1800"/>
              </a:spcBef>
              <a:spcAft>
                <a:spcPts val="0"/>
              </a:spcAft>
              <a:buSzPts val="2400"/>
              <a:buNone/>
            </a:pPr>
            <a:r>
              <a:rPr lang="en-US"/>
              <a:t>This can involve tracking metrics such as applicant-to-hire ratios, and candidate quality. </a:t>
            </a:r>
            <a:endParaRPr/>
          </a:p>
          <a:p>
            <a:pPr indent="0" lvl="0" marL="0" rtl="0" algn="l">
              <a:lnSpc>
                <a:spcPct val="90000"/>
              </a:lnSpc>
              <a:spcBef>
                <a:spcPts val="1800"/>
              </a:spcBef>
              <a:spcAft>
                <a:spcPts val="0"/>
              </a:spcAft>
              <a:buSzPts val="2400"/>
              <a:buNone/>
            </a:pPr>
            <a:r>
              <a:rPr lang="en-US"/>
              <a:t>By using data to inform recruitment decisions, organizations can make more informed hiring decisions.</a:t>
            </a:r>
            <a:endParaRPr b="0" i="0">
              <a:solidFill>
                <a:schemeClr val="lt2"/>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909837" y="381000"/>
            <a:ext cx="9756578" cy="3912096"/>
          </a:xfrm>
          <a:prstGeom prst="rect">
            <a:avLst/>
          </a:prstGeom>
          <a:noFill/>
          <a:ln>
            <a:noFill/>
          </a:ln>
        </p:spPr>
        <p:txBody>
          <a:bodyPr anchorCtr="0" anchor="b" bIns="45700" lIns="91425" spcFirstLastPara="1" rIns="91425" wrap="square" tIns="45700">
            <a:normAutofit/>
          </a:bodyPr>
          <a:lstStyle/>
          <a:p>
            <a:pPr indent="-571500" lvl="0" marL="571500" rtl="0" algn="l">
              <a:lnSpc>
                <a:spcPct val="90000"/>
              </a:lnSpc>
              <a:spcBef>
                <a:spcPts val="0"/>
              </a:spcBef>
              <a:spcAft>
                <a:spcPts val="0"/>
              </a:spcAft>
              <a:buClr>
                <a:schemeClr val="lt2"/>
              </a:buClr>
              <a:buSzPts val="3600"/>
              <a:buFont typeface="Noto Sans Symbols"/>
              <a:buChar char="❖"/>
            </a:pPr>
            <a:r>
              <a:rPr b="0" i="0" lang="en-US">
                <a:solidFill>
                  <a:schemeClr val="lt2"/>
                </a:solidFill>
                <a:latin typeface="Arial"/>
                <a:ea typeface="Arial"/>
                <a:cs typeface="Arial"/>
                <a:sym typeface="Arial"/>
              </a:rPr>
              <a:t>Approach </a:t>
            </a:r>
            <a:br>
              <a:rPr b="0" i="0" lang="en-US">
                <a:solidFill>
                  <a:schemeClr val="lt2"/>
                </a:solidFill>
                <a:latin typeface="Arial"/>
                <a:ea typeface="Arial"/>
                <a:cs typeface="Arial"/>
                <a:sym typeface="Arial"/>
              </a:rPr>
            </a:br>
            <a:br>
              <a:rPr b="0" i="0" lang="en-US">
                <a:solidFill>
                  <a:schemeClr val="lt2"/>
                </a:solidFill>
                <a:latin typeface="Arial"/>
                <a:ea typeface="Arial"/>
                <a:cs typeface="Arial"/>
                <a:sym typeface="Arial"/>
              </a:rPr>
            </a:br>
            <a:br>
              <a:rPr b="0" i="0" lang="en-US">
                <a:solidFill>
                  <a:schemeClr val="lt2"/>
                </a:solidFill>
                <a:latin typeface="Arial"/>
                <a:ea typeface="Arial"/>
                <a:cs typeface="Arial"/>
                <a:sym typeface="Arial"/>
              </a:rPr>
            </a:br>
            <a:r>
              <a:rPr b="0" i="0" lang="en-US">
                <a:solidFill>
                  <a:schemeClr val="lt2"/>
                </a:solidFill>
                <a:latin typeface="Arial"/>
                <a:ea typeface="Arial"/>
                <a:cs typeface="Arial"/>
                <a:sym typeface="Arial"/>
              </a:rPr>
              <a:t>A</a:t>
            </a:r>
            <a:r>
              <a:rPr lang="en-US">
                <a:solidFill>
                  <a:schemeClr val="lt2"/>
                </a:solidFill>
                <a:latin typeface="Arial"/>
                <a:ea typeface="Arial"/>
                <a:cs typeface="Arial"/>
                <a:sym typeface="Arial"/>
              </a:rPr>
              <a:t>. </a:t>
            </a:r>
            <a:r>
              <a:rPr b="0" i="0" lang="en-US" sz="3100">
                <a:solidFill>
                  <a:schemeClr val="lt2"/>
                </a:solidFill>
                <a:latin typeface="Arial"/>
                <a:ea typeface="Arial"/>
                <a:cs typeface="Arial"/>
                <a:sym typeface="Arial"/>
              </a:rPr>
              <a:t>Download all Data provided </a:t>
            </a:r>
            <a:br>
              <a:rPr b="0" i="0" lang="en-US" sz="3100">
                <a:solidFill>
                  <a:schemeClr val="lt2"/>
                </a:solidFill>
                <a:latin typeface="Arial"/>
                <a:ea typeface="Arial"/>
                <a:cs typeface="Arial"/>
                <a:sym typeface="Arial"/>
              </a:rPr>
            </a:br>
            <a:r>
              <a:rPr b="0" i="0" lang="en-US" sz="3100">
                <a:solidFill>
                  <a:schemeClr val="lt2"/>
                </a:solidFill>
                <a:latin typeface="Arial"/>
                <a:ea typeface="Arial"/>
                <a:cs typeface="Arial"/>
                <a:sym typeface="Arial"/>
              </a:rPr>
              <a:t>B.  Understanding the data </a:t>
            </a:r>
            <a:br>
              <a:rPr b="0" i="0" lang="en-US" sz="3100">
                <a:solidFill>
                  <a:schemeClr val="lt2"/>
                </a:solidFill>
                <a:latin typeface="Arial"/>
                <a:ea typeface="Arial"/>
                <a:cs typeface="Arial"/>
                <a:sym typeface="Arial"/>
              </a:rPr>
            </a:br>
            <a:r>
              <a:rPr lang="en-US" sz="3100">
                <a:solidFill>
                  <a:schemeClr val="lt2"/>
                </a:solidFill>
                <a:latin typeface="Arial"/>
                <a:ea typeface="Arial"/>
                <a:cs typeface="Arial"/>
                <a:sym typeface="Arial"/>
              </a:rPr>
              <a:t>C.  </a:t>
            </a:r>
            <a:r>
              <a:rPr b="0" i="0" lang="en-US" sz="3100">
                <a:solidFill>
                  <a:schemeClr val="lt2"/>
                </a:solidFill>
                <a:latin typeface="Arial"/>
                <a:ea typeface="Arial"/>
                <a:cs typeface="Arial"/>
                <a:sym typeface="Arial"/>
              </a:rPr>
              <a:t>Checking for outliers </a:t>
            </a:r>
            <a:br>
              <a:rPr b="0" i="0" lang="en-US" sz="3100">
                <a:solidFill>
                  <a:schemeClr val="lt2"/>
                </a:solidFill>
                <a:latin typeface="Arial"/>
                <a:ea typeface="Arial"/>
                <a:cs typeface="Arial"/>
                <a:sym typeface="Arial"/>
              </a:rPr>
            </a:br>
            <a:r>
              <a:rPr b="0" i="0" lang="en-US" sz="3100">
                <a:solidFill>
                  <a:schemeClr val="lt2"/>
                </a:solidFill>
                <a:latin typeface="Arial"/>
                <a:ea typeface="Arial"/>
                <a:cs typeface="Arial"/>
                <a:sym typeface="Arial"/>
              </a:rPr>
              <a:t>D.  Removing outliers </a:t>
            </a:r>
            <a:br>
              <a:rPr b="0" i="0" lang="en-US" sz="3100">
                <a:solidFill>
                  <a:schemeClr val="lt2"/>
                </a:solidFill>
                <a:latin typeface="Arial"/>
                <a:ea typeface="Arial"/>
                <a:cs typeface="Arial"/>
                <a:sym typeface="Arial"/>
              </a:rPr>
            </a:br>
            <a:r>
              <a:rPr lang="en-US" sz="3100">
                <a:solidFill>
                  <a:schemeClr val="lt2"/>
                </a:solidFill>
                <a:latin typeface="Arial"/>
                <a:ea typeface="Arial"/>
                <a:cs typeface="Arial"/>
                <a:sym typeface="Arial"/>
              </a:rPr>
              <a:t>E.  </a:t>
            </a:r>
            <a:r>
              <a:rPr b="0" i="0" lang="en-US" sz="3100">
                <a:solidFill>
                  <a:schemeClr val="lt2"/>
                </a:solidFill>
                <a:latin typeface="Arial"/>
                <a:ea typeface="Arial"/>
                <a:cs typeface="Arial"/>
                <a:sym typeface="Arial"/>
              </a:rPr>
              <a:t>Drawing Data Summary</a:t>
            </a:r>
            <a:endParaRPr b="0" i="0" sz="3100">
              <a:solidFill>
                <a:schemeClr val="lt2"/>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05781" y="381000"/>
            <a:ext cx="10260634" cy="743744"/>
          </a:xfrm>
          <a:prstGeom prst="rect">
            <a:avLst/>
          </a:prstGeom>
          <a:noFill/>
          <a:ln>
            <a:noFill/>
          </a:ln>
        </p:spPr>
        <p:txBody>
          <a:bodyPr anchorCtr="0" anchor="b" bIns="45700" lIns="91425" spcFirstLastPara="1" rIns="91425" wrap="square" tIns="45700">
            <a:normAutofit/>
          </a:bodyPr>
          <a:lstStyle/>
          <a:p>
            <a:pPr indent="-571500" lvl="0" marL="571500" rtl="0" algn="l">
              <a:lnSpc>
                <a:spcPct val="90000"/>
              </a:lnSpc>
              <a:spcBef>
                <a:spcPts val="0"/>
              </a:spcBef>
              <a:spcAft>
                <a:spcPts val="0"/>
              </a:spcAft>
              <a:buClr>
                <a:schemeClr val="lt2"/>
              </a:buClr>
              <a:buSzPts val="3600"/>
              <a:buFont typeface="Noto Sans Symbols"/>
              <a:buChar char="❖"/>
            </a:pPr>
            <a:r>
              <a:rPr b="0" i="0" lang="en-US">
                <a:solidFill>
                  <a:schemeClr val="lt2"/>
                </a:solidFill>
                <a:latin typeface="Arial"/>
                <a:ea typeface="Arial"/>
                <a:cs typeface="Arial"/>
                <a:sym typeface="Arial"/>
              </a:rPr>
              <a:t>Tech-Stack Used</a:t>
            </a:r>
            <a:endParaRPr>
              <a:solidFill>
                <a:schemeClr val="lt2"/>
              </a:solidFill>
            </a:endParaRPr>
          </a:p>
        </p:txBody>
      </p:sp>
      <p:sp>
        <p:nvSpPr>
          <p:cNvPr id="103" name="Google Shape;103;p4"/>
          <p:cNvSpPr txBox="1"/>
          <p:nvPr>
            <p:ph idx="1" type="body"/>
          </p:nvPr>
        </p:nvSpPr>
        <p:spPr>
          <a:xfrm>
            <a:off x="981844" y="1340768"/>
            <a:ext cx="6984776" cy="467903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b="0" i="0" lang="en-US" sz="2000">
                <a:solidFill>
                  <a:schemeClr val="lt2"/>
                </a:solidFill>
                <a:latin typeface="Times"/>
                <a:ea typeface="Times"/>
                <a:cs typeface="Times"/>
                <a:sym typeface="Times"/>
              </a:rPr>
              <a:t>I have used MS Excel to perform statistical analysis on this dataset because allows users to edit, organize, and analyze different types of information. It allows collaborations, and multiple users can edit and format files in real-time, and any changes made to the spreadsheet can be tracked by a revision history.</a:t>
            </a:r>
            <a:r>
              <a:rPr lang="en-US" sz="2000">
                <a:solidFill>
                  <a:schemeClr val="lt2"/>
                </a:solidFill>
              </a:rPr>
              <a:t>   </a:t>
            </a:r>
            <a:endParaRPr/>
          </a:p>
          <a:p>
            <a:pPr indent="-223838" lvl="0" marL="223838" rtl="0" algn="l">
              <a:lnSpc>
                <a:spcPct val="90000"/>
              </a:lnSpc>
              <a:spcBef>
                <a:spcPts val="1800"/>
              </a:spcBef>
              <a:spcAft>
                <a:spcPts val="0"/>
              </a:spcAft>
              <a:buSzPts val="2400"/>
              <a:buChar char="•"/>
            </a:pPr>
            <a:r>
              <a:rPr lang="en-US"/>
              <a:t>       Google Drive</a:t>
            </a:r>
            <a:endParaRPr/>
          </a:p>
          <a:p>
            <a:pPr indent="-223838" lvl="0" marL="223838" rtl="0" algn="l">
              <a:lnSpc>
                <a:spcPct val="90000"/>
              </a:lnSpc>
              <a:spcBef>
                <a:spcPts val="1800"/>
              </a:spcBef>
              <a:spcAft>
                <a:spcPts val="0"/>
              </a:spcAft>
              <a:buSzPts val="2400"/>
              <a:buChar char="•"/>
            </a:pPr>
            <a:r>
              <a:rPr lang="en-US"/>
              <a:t>       Power Point Presentation</a:t>
            </a:r>
            <a:endParaRPr/>
          </a:p>
          <a:p>
            <a:pPr indent="-223838" lvl="0" marL="223838" rtl="0" algn="l">
              <a:lnSpc>
                <a:spcPct val="90000"/>
              </a:lnSpc>
              <a:spcBef>
                <a:spcPts val="1800"/>
              </a:spcBef>
              <a:spcAft>
                <a:spcPts val="0"/>
              </a:spcAft>
              <a:buSzPts val="2400"/>
              <a:buChar char="•"/>
            </a:pPr>
            <a:r>
              <a:rPr lang="en-US"/>
              <a:t>       MS Excel</a:t>
            </a:r>
            <a:endParaRPr/>
          </a:p>
        </p:txBody>
      </p:sp>
      <p:pic>
        <p:nvPicPr>
          <p:cNvPr id="104" name="Google Shape;104;p4"/>
          <p:cNvPicPr preferRelativeResize="0"/>
          <p:nvPr/>
        </p:nvPicPr>
        <p:blipFill rotWithShape="1">
          <a:blip r:embed="rId3">
            <a:alphaModFix/>
          </a:blip>
          <a:srcRect b="0" l="0" r="0" t="0"/>
          <a:stretch/>
        </p:blipFill>
        <p:spPr>
          <a:xfrm>
            <a:off x="9978645" y="-50417"/>
            <a:ext cx="2211533" cy="2307661"/>
          </a:xfrm>
          <a:prstGeom prst="rect">
            <a:avLst/>
          </a:prstGeom>
          <a:noFill/>
          <a:ln>
            <a:noFill/>
          </a:ln>
        </p:spPr>
      </p:pic>
      <p:pic>
        <p:nvPicPr>
          <p:cNvPr id="105" name="Google Shape;105;p4"/>
          <p:cNvPicPr preferRelativeResize="0"/>
          <p:nvPr/>
        </p:nvPicPr>
        <p:blipFill rotWithShape="1">
          <a:blip r:embed="rId4">
            <a:alphaModFix/>
          </a:blip>
          <a:srcRect b="0" l="0" r="0" t="0"/>
          <a:stretch/>
        </p:blipFill>
        <p:spPr>
          <a:xfrm>
            <a:off x="9978645" y="2236229"/>
            <a:ext cx="2205981" cy="2128874"/>
          </a:xfrm>
          <a:prstGeom prst="rect">
            <a:avLst/>
          </a:prstGeom>
          <a:noFill/>
          <a:ln>
            <a:noFill/>
          </a:ln>
        </p:spPr>
      </p:pic>
      <p:pic>
        <p:nvPicPr>
          <p:cNvPr id="106" name="Google Shape;106;p4"/>
          <p:cNvPicPr preferRelativeResize="0"/>
          <p:nvPr/>
        </p:nvPicPr>
        <p:blipFill rotWithShape="1">
          <a:blip r:embed="rId5">
            <a:alphaModFix/>
          </a:blip>
          <a:srcRect b="0" l="0" r="0" t="0"/>
          <a:stretch/>
        </p:blipFill>
        <p:spPr>
          <a:xfrm>
            <a:off x="9992270" y="4365103"/>
            <a:ext cx="2205981" cy="248891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nvSpPr>
        <p:spPr>
          <a:xfrm>
            <a:off x="1197868" y="908720"/>
            <a:ext cx="859184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199DC2"/>
                </a:solidFill>
                <a:latin typeface="Corbel"/>
                <a:ea typeface="Corbel"/>
                <a:cs typeface="Corbel"/>
                <a:sym typeface="Corbel"/>
              </a:rPr>
              <a:t>All the questions asked can be answered through Excel. I used various functions available on Excel to get the solutions.</a:t>
            </a:r>
            <a:endParaRPr/>
          </a:p>
        </p:txBody>
      </p:sp>
      <p:sp>
        <p:nvSpPr>
          <p:cNvPr id="112" name="Google Shape;112;p5"/>
          <p:cNvSpPr txBox="1"/>
          <p:nvPr/>
        </p:nvSpPr>
        <p:spPr>
          <a:xfrm>
            <a:off x="733129" y="260648"/>
            <a:ext cx="6094428" cy="58477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199DC2"/>
              </a:buClr>
              <a:buSzPts val="3200"/>
              <a:buFont typeface="Noto Sans Symbols"/>
              <a:buChar char="❖"/>
            </a:pPr>
            <a:r>
              <a:rPr b="1" i="0" lang="en-US" sz="3200">
                <a:solidFill>
                  <a:srgbClr val="199DC2"/>
                </a:solidFill>
                <a:latin typeface="Manrope"/>
                <a:ea typeface="Manrope"/>
                <a:cs typeface="Manrope"/>
                <a:sym typeface="Manrope"/>
              </a:rPr>
              <a:t>Insights</a:t>
            </a:r>
            <a:endParaRPr sz="3200">
              <a:solidFill>
                <a:srgbClr val="199DC2"/>
              </a:solidFill>
              <a:latin typeface="Corbel"/>
              <a:ea typeface="Corbel"/>
              <a:cs typeface="Corbel"/>
              <a:sym typeface="Corbel"/>
            </a:endParaRPr>
          </a:p>
        </p:txBody>
      </p:sp>
      <p:sp>
        <p:nvSpPr>
          <p:cNvPr id="113" name="Google Shape;113;p5"/>
          <p:cNvSpPr txBox="1"/>
          <p:nvPr/>
        </p:nvSpPr>
        <p:spPr>
          <a:xfrm>
            <a:off x="1037164" y="1882239"/>
            <a:ext cx="609442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199DC2"/>
                </a:solidFill>
                <a:latin typeface="Corbel"/>
                <a:ea typeface="Corbel"/>
                <a:cs typeface="Corbel"/>
                <a:sym typeface="Corbel"/>
              </a:rPr>
              <a:t>Solution</a:t>
            </a:r>
            <a:endParaRPr/>
          </a:p>
        </p:txBody>
      </p:sp>
      <p:sp>
        <p:nvSpPr>
          <p:cNvPr id="114" name="Google Shape;114;p5"/>
          <p:cNvSpPr txBox="1"/>
          <p:nvPr/>
        </p:nvSpPr>
        <p:spPr>
          <a:xfrm>
            <a:off x="1037164" y="2708920"/>
            <a:ext cx="60944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199DC2"/>
                </a:solidFill>
                <a:latin typeface="Corbel"/>
                <a:ea typeface="Corbel"/>
                <a:cs typeface="Corbel"/>
                <a:sym typeface="Corbel"/>
              </a:rPr>
              <a:t>Task 1 </a:t>
            </a:r>
            <a:r>
              <a:rPr lang="en-US" sz="1800">
                <a:solidFill>
                  <a:srgbClr val="199DC2"/>
                </a:solidFill>
                <a:latin typeface="Corbel"/>
                <a:ea typeface="Corbel"/>
                <a:cs typeface="Corbel"/>
                <a:sym typeface="Corbel"/>
              </a:rPr>
              <a:t>: </a:t>
            </a:r>
            <a:r>
              <a:rPr b="0" i="0" lang="en-US" sz="1600">
                <a:solidFill>
                  <a:srgbClr val="199DC2"/>
                </a:solidFill>
                <a:latin typeface="Manrope"/>
                <a:ea typeface="Manrope"/>
                <a:cs typeface="Manrope"/>
                <a:sym typeface="Manrope"/>
              </a:rPr>
              <a:t>Determine the gender distribution of hires. How many males and females have been hired by the company?</a:t>
            </a:r>
            <a:r>
              <a:rPr lang="en-US" sz="1600">
                <a:solidFill>
                  <a:srgbClr val="199DC2"/>
                </a:solidFill>
                <a:latin typeface="Corbel"/>
                <a:ea typeface="Corbel"/>
                <a:cs typeface="Corbel"/>
                <a:sym typeface="Corbel"/>
              </a:rPr>
              <a:t> </a:t>
            </a:r>
            <a:endParaRPr/>
          </a:p>
        </p:txBody>
      </p:sp>
      <p:sp>
        <p:nvSpPr>
          <p:cNvPr id="115" name="Google Shape;115;p5"/>
          <p:cNvSpPr txBox="1"/>
          <p:nvPr/>
        </p:nvSpPr>
        <p:spPr>
          <a:xfrm>
            <a:off x="1071726" y="3562321"/>
            <a:ext cx="609442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199DC2"/>
                </a:solidFill>
                <a:latin typeface="Corbel"/>
                <a:ea typeface="Corbel"/>
                <a:cs typeface="Corbel"/>
                <a:sym typeface="Corbel"/>
              </a:rPr>
              <a:t>Conclusion: </a:t>
            </a:r>
            <a:endParaRPr sz="2000">
              <a:solidFill>
                <a:srgbClr val="199DC2"/>
              </a:solidFill>
              <a:latin typeface="Corbel"/>
              <a:ea typeface="Corbel"/>
              <a:cs typeface="Corbel"/>
              <a:sym typeface="Corbel"/>
            </a:endParaRPr>
          </a:p>
        </p:txBody>
      </p:sp>
      <p:pic>
        <p:nvPicPr>
          <p:cNvPr id="116" name="Google Shape;116;p5"/>
          <p:cNvPicPr preferRelativeResize="0"/>
          <p:nvPr/>
        </p:nvPicPr>
        <p:blipFill rotWithShape="1">
          <a:blip r:embed="rId3">
            <a:alphaModFix/>
          </a:blip>
          <a:srcRect b="0" l="0" r="0" t="0"/>
          <a:stretch/>
        </p:blipFill>
        <p:spPr>
          <a:xfrm>
            <a:off x="2349996" y="4138864"/>
            <a:ext cx="2448272" cy="11623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1059614" y="257241"/>
            <a:ext cx="8692399" cy="158417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0000"/>
              </a:lnSpc>
              <a:spcBef>
                <a:spcPts val="0"/>
              </a:spcBef>
              <a:spcAft>
                <a:spcPts val="0"/>
              </a:spcAft>
              <a:buClr>
                <a:schemeClr val="lt2"/>
              </a:buClr>
              <a:buSzPct val="100000"/>
              <a:buFont typeface="Corbel"/>
              <a:buNone/>
            </a:pPr>
            <a:r>
              <a:rPr lang="en-US" sz="3200">
                <a:solidFill>
                  <a:schemeClr val="lt2"/>
                </a:solidFill>
              </a:rPr>
              <a:t>Task 2</a:t>
            </a:r>
            <a:r>
              <a:rPr lang="en-US" sz="2700">
                <a:solidFill>
                  <a:schemeClr val="lt2"/>
                </a:solidFill>
              </a:rPr>
              <a:t>: </a:t>
            </a:r>
            <a:r>
              <a:rPr b="0" i="0" lang="en-US" sz="2700">
                <a:solidFill>
                  <a:schemeClr val="lt2"/>
                </a:solidFill>
                <a:latin typeface="Manrope"/>
                <a:ea typeface="Manrope"/>
                <a:cs typeface="Manrope"/>
                <a:sym typeface="Manrope"/>
              </a:rPr>
              <a:t>What is the average salary offered by this company? Use Excel functions to calculate this.</a:t>
            </a:r>
            <a:br>
              <a:rPr b="0" i="0" lang="en-US" sz="2700">
                <a:solidFill>
                  <a:schemeClr val="lt2"/>
                </a:solidFill>
                <a:latin typeface="Manrope"/>
                <a:ea typeface="Manrope"/>
                <a:cs typeface="Manrope"/>
                <a:sym typeface="Manrope"/>
              </a:rPr>
            </a:br>
            <a:br>
              <a:rPr b="0" i="0" lang="en-US" sz="2700">
                <a:solidFill>
                  <a:schemeClr val="lt2"/>
                </a:solidFill>
                <a:latin typeface="Manrope"/>
                <a:ea typeface="Manrope"/>
                <a:cs typeface="Manrope"/>
                <a:sym typeface="Manrope"/>
              </a:rPr>
            </a:br>
            <a:r>
              <a:rPr b="0" i="0" lang="en-US" sz="2700">
                <a:solidFill>
                  <a:schemeClr val="lt2"/>
                </a:solidFill>
                <a:latin typeface="Manrope"/>
                <a:ea typeface="Manrope"/>
                <a:cs typeface="Manrope"/>
                <a:sym typeface="Manrope"/>
              </a:rPr>
              <a:t>Conclusion: </a:t>
            </a:r>
            <a:br>
              <a:rPr b="0" i="0" lang="en-US" sz="2700">
                <a:solidFill>
                  <a:schemeClr val="lt2"/>
                </a:solidFill>
                <a:latin typeface="Manrope"/>
                <a:ea typeface="Manrope"/>
                <a:cs typeface="Manrope"/>
                <a:sym typeface="Manrope"/>
              </a:rPr>
            </a:br>
            <a:endParaRPr sz="2700">
              <a:solidFill>
                <a:schemeClr val="lt2"/>
              </a:solidFill>
            </a:endParaRPr>
          </a:p>
        </p:txBody>
      </p:sp>
      <p:pic>
        <p:nvPicPr>
          <p:cNvPr id="122" name="Google Shape;122;p6"/>
          <p:cNvPicPr preferRelativeResize="0"/>
          <p:nvPr/>
        </p:nvPicPr>
        <p:blipFill rotWithShape="1">
          <a:blip r:embed="rId3">
            <a:alphaModFix/>
          </a:blip>
          <a:srcRect b="0" l="0" r="0" t="0"/>
          <a:stretch/>
        </p:blipFill>
        <p:spPr>
          <a:xfrm>
            <a:off x="2566020" y="1628800"/>
            <a:ext cx="3189531" cy="864096"/>
          </a:xfrm>
          <a:prstGeom prst="rect">
            <a:avLst/>
          </a:prstGeom>
          <a:noFill/>
          <a:ln>
            <a:noFill/>
          </a:ln>
        </p:spPr>
      </p:pic>
      <p:sp>
        <p:nvSpPr>
          <p:cNvPr id="123" name="Google Shape;123;p6"/>
          <p:cNvSpPr txBox="1"/>
          <p:nvPr/>
        </p:nvSpPr>
        <p:spPr>
          <a:xfrm>
            <a:off x="1059614" y="2564905"/>
            <a:ext cx="808202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lt2"/>
                </a:solidFill>
                <a:latin typeface="Manrope"/>
                <a:ea typeface="Manrope"/>
                <a:cs typeface="Manrope"/>
                <a:sym typeface="Manrope"/>
              </a:rPr>
              <a:t>Task 3: Create class intervals for the salaries in the company. This will help you understand the salary distribution.</a:t>
            </a:r>
            <a:endParaRPr/>
          </a:p>
          <a:p>
            <a:pPr indent="0" lvl="0" marL="0" marR="0" rtl="0" algn="l">
              <a:spcBef>
                <a:spcPts val="0"/>
              </a:spcBef>
              <a:spcAft>
                <a:spcPts val="0"/>
              </a:spcAft>
              <a:buNone/>
            </a:pPr>
            <a:r>
              <a:t/>
            </a:r>
            <a:endParaRPr sz="1800">
              <a:solidFill>
                <a:schemeClr val="lt2"/>
              </a:solidFill>
              <a:latin typeface="Manrope"/>
              <a:ea typeface="Manrope"/>
              <a:cs typeface="Manrope"/>
              <a:sym typeface="Manrope"/>
            </a:endParaRPr>
          </a:p>
          <a:p>
            <a:pPr indent="0" lvl="0" marL="0" marR="0" rtl="0" algn="l">
              <a:spcBef>
                <a:spcPts val="0"/>
              </a:spcBef>
              <a:spcAft>
                <a:spcPts val="0"/>
              </a:spcAft>
              <a:buNone/>
            </a:pPr>
            <a:r>
              <a:t/>
            </a:r>
            <a:endParaRPr sz="1800">
              <a:solidFill>
                <a:schemeClr val="lt2"/>
              </a:solidFill>
              <a:latin typeface="Manrope"/>
              <a:ea typeface="Manrope"/>
              <a:cs typeface="Manrope"/>
              <a:sym typeface="Manrope"/>
            </a:endParaRPr>
          </a:p>
          <a:p>
            <a:pPr indent="0" lvl="0" marL="0" marR="0" rtl="0" algn="l">
              <a:spcBef>
                <a:spcPts val="0"/>
              </a:spcBef>
              <a:spcAft>
                <a:spcPts val="0"/>
              </a:spcAft>
              <a:buNone/>
            </a:pPr>
            <a:r>
              <a:rPr lang="en-US" sz="2400">
                <a:solidFill>
                  <a:schemeClr val="lt2"/>
                </a:solidFill>
                <a:latin typeface="Manrope"/>
                <a:ea typeface="Manrope"/>
                <a:cs typeface="Manrope"/>
                <a:sym typeface="Manrope"/>
              </a:rPr>
              <a:t>Conclusion :</a:t>
            </a:r>
            <a:endParaRPr sz="2400">
              <a:solidFill>
                <a:schemeClr val="lt2"/>
              </a:solidFill>
              <a:latin typeface="Corbel"/>
              <a:ea typeface="Corbel"/>
              <a:cs typeface="Corbel"/>
              <a:sym typeface="Corbel"/>
            </a:endParaRPr>
          </a:p>
        </p:txBody>
      </p:sp>
      <p:pic>
        <p:nvPicPr>
          <p:cNvPr id="124" name="Google Shape;124;p6"/>
          <p:cNvPicPr preferRelativeResize="0"/>
          <p:nvPr/>
        </p:nvPicPr>
        <p:blipFill rotWithShape="1">
          <a:blip r:embed="rId4">
            <a:alphaModFix/>
          </a:blip>
          <a:srcRect b="0" l="0" r="0" t="0"/>
          <a:stretch/>
        </p:blipFill>
        <p:spPr>
          <a:xfrm>
            <a:off x="2699795" y="4241131"/>
            <a:ext cx="3055756" cy="235962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1" y="0"/>
            <a:ext cx="10666414" cy="7647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Font typeface="Corbel"/>
              <a:buNone/>
            </a:pPr>
            <a:r>
              <a:rPr lang="en-US" sz="2400"/>
              <a:t>Task 4: </a:t>
            </a:r>
            <a:r>
              <a:rPr b="0" i="0" lang="en-US" sz="2000">
                <a:solidFill>
                  <a:schemeClr val="lt2"/>
                </a:solidFill>
                <a:latin typeface="Manrope"/>
                <a:ea typeface="Manrope"/>
                <a:cs typeface="Manrope"/>
                <a:sym typeface="Manrope"/>
              </a:rPr>
              <a:t> Use a pie chart, bar graph, or any other suitable visualization to show the proportion of people working in different departments.</a:t>
            </a:r>
            <a:endParaRPr sz="2000">
              <a:solidFill>
                <a:schemeClr val="lt2"/>
              </a:solidFill>
            </a:endParaRPr>
          </a:p>
        </p:txBody>
      </p:sp>
      <p:pic>
        <p:nvPicPr>
          <p:cNvPr id="130" name="Google Shape;130;p7"/>
          <p:cNvPicPr preferRelativeResize="0"/>
          <p:nvPr>
            <p:ph idx="2" type="body"/>
          </p:nvPr>
        </p:nvPicPr>
        <p:blipFill rotWithShape="1">
          <a:blip r:embed="rId3">
            <a:alphaModFix/>
          </a:blip>
          <a:srcRect b="0" l="0" r="0" t="0"/>
          <a:stretch/>
        </p:blipFill>
        <p:spPr>
          <a:xfrm>
            <a:off x="1701924" y="1529408"/>
            <a:ext cx="10486900" cy="5328592"/>
          </a:xfrm>
          <a:prstGeom prst="rect">
            <a:avLst/>
          </a:prstGeom>
          <a:noFill/>
          <a:ln>
            <a:noFill/>
          </a:ln>
        </p:spPr>
      </p:pic>
      <p:sp>
        <p:nvSpPr>
          <p:cNvPr id="131" name="Google Shape;131;p7"/>
          <p:cNvSpPr txBox="1"/>
          <p:nvPr>
            <p:ph idx="3" type="body"/>
          </p:nvPr>
        </p:nvSpPr>
        <p:spPr>
          <a:xfrm>
            <a:off x="0" y="764704"/>
            <a:ext cx="10666413" cy="122413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000"/>
              <a:buNone/>
            </a:pPr>
            <a:r>
              <a:rPr b="0" i="0" lang="en-US">
                <a:solidFill>
                  <a:schemeClr val="lt2"/>
                </a:solidFill>
                <a:latin typeface="Arial"/>
                <a:ea typeface="Arial"/>
                <a:cs typeface="Arial"/>
                <a:sym typeface="Arial"/>
              </a:rPr>
              <a:t>CONCLUSION :</a:t>
            </a:r>
            <a:endParaRPr b="0" i="0">
              <a:solidFill>
                <a:schemeClr val="lt2"/>
              </a:solidFill>
              <a:latin typeface="arial"/>
              <a:ea typeface="arial"/>
              <a:cs typeface="arial"/>
              <a:sym typeface="arial"/>
            </a:endParaRPr>
          </a:p>
          <a:p>
            <a:pPr indent="0" lvl="0" marL="0" rtl="0" algn="l">
              <a:lnSpc>
                <a:spcPct val="90000"/>
              </a:lnSpc>
              <a:spcBef>
                <a:spcPts val="0"/>
              </a:spcBef>
              <a:spcAft>
                <a:spcPts val="0"/>
              </a:spcAft>
              <a:buSzPts val="2000"/>
              <a:buNone/>
            </a:pPr>
            <a:br>
              <a:rPr b="0" i="0" lang="en-US" u="none" strike="noStrike">
                <a:solidFill>
                  <a:srgbClr val="001C39"/>
                </a:solidFill>
                <a:latin typeface="arial"/>
                <a:ea typeface="arial"/>
                <a:cs typeface="arial"/>
                <a:sym typeface="arial"/>
              </a:rPr>
            </a:b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1" y="188640"/>
            <a:ext cx="10666414" cy="50405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Manrope"/>
              <a:buNone/>
            </a:pPr>
            <a:r>
              <a:rPr b="1" i="0" lang="en-US" sz="2000">
                <a:solidFill>
                  <a:schemeClr val="lt2"/>
                </a:solidFill>
                <a:latin typeface="Manrope"/>
                <a:ea typeface="Manrope"/>
                <a:cs typeface="Manrope"/>
                <a:sym typeface="Manrope"/>
              </a:rPr>
              <a:t>Task 5 : </a:t>
            </a:r>
            <a:r>
              <a:rPr b="0" i="0" lang="en-US" sz="2000">
                <a:solidFill>
                  <a:schemeClr val="lt2"/>
                </a:solidFill>
                <a:latin typeface="Manrope"/>
                <a:ea typeface="Manrope"/>
                <a:cs typeface="Manrope"/>
                <a:sym typeface="Manrope"/>
              </a:rPr>
              <a:t>Use a chart or graph to represent the different position tiers within the company. This will help you understand the distribution of positions across different tiers.</a:t>
            </a:r>
            <a:endParaRPr sz="2000">
              <a:solidFill>
                <a:schemeClr val="lt2"/>
              </a:solidFill>
            </a:endParaRPr>
          </a:p>
        </p:txBody>
      </p:sp>
      <p:sp>
        <p:nvSpPr>
          <p:cNvPr id="137" name="Google Shape;137;p8"/>
          <p:cNvSpPr txBox="1"/>
          <p:nvPr/>
        </p:nvSpPr>
        <p:spPr>
          <a:xfrm>
            <a:off x="0" y="908720"/>
            <a:ext cx="910157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2"/>
                </a:solidFill>
                <a:latin typeface="Corbel"/>
                <a:ea typeface="Corbel"/>
                <a:cs typeface="Corbel"/>
                <a:sym typeface="Corbel"/>
              </a:rPr>
              <a:t>Conclusion: </a:t>
            </a:r>
            <a:endParaRPr b="1" sz="1600">
              <a:solidFill>
                <a:schemeClr val="lt2"/>
              </a:solidFill>
              <a:latin typeface="Corbel"/>
              <a:ea typeface="Corbel"/>
              <a:cs typeface="Corbel"/>
              <a:sym typeface="Corbel"/>
            </a:endParaRPr>
          </a:p>
        </p:txBody>
      </p:sp>
      <p:pic>
        <p:nvPicPr>
          <p:cNvPr id="138" name="Google Shape;138;p8"/>
          <p:cNvPicPr preferRelativeResize="0"/>
          <p:nvPr/>
        </p:nvPicPr>
        <p:blipFill rotWithShape="1">
          <a:blip r:embed="rId3">
            <a:alphaModFix/>
          </a:blip>
          <a:srcRect b="0" l="0" r="0" t="0"/>
          <a:stretch/>
        </p:blipFill>
        <p:spPr>
          <a:xfrm>
            <a:off x="-1" y="1638144"/>
            <a:ext cx="12188825" cy="52198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2854052" y="1052736"/>
            <a:ext cx="7848872" cy="27363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8800"/>
              <a:buFont typeface="Algerian"/>
              <a:buNone/>
            </a:pPr>
            <a:r>
              <a:rPr lang="en-US" sz="8800">
                <a:latin typeface="Algerian"/>
                <a:ea typeface="Algerian"/>
                <a:cs typeface="Algerian"/>
                <a:sym typeface="Algerian"/>
              </a:rPr>
              <a:t>Thank You</a:t>
            </a:r>
            <a:endParaRPr/>
          </a:p>
        </p:txBody>
      </p:sp>
      <p:sp>
        <p:nvSpPr>
          <p:cNvPr id="144" name="Google Shape;144;p9"/>
          <p:cNvSpPr txBox="1"/>
          <p:nvPr/>
        </p:nvSpPr>
        <p:spPr>
          <a:xfrm>
            <a:off x="189756" y="260648"/>
            <a:ext cx="748883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orbel"/>
                <a:ea typeface="Corbel"/>
                <a:cs typeface="Corbel"/>
                <a:sym typeface="Corbel"/>
              </a:rPr>
              <a:t>Ms Excel Dataset Link :-</a:t>
            </a:r>
            <a:r>
              <a:rPr lang="en-US" sz="1800">
                <a:solidFill>
                  <a:srgbClr val="199DC2"/>
                </a:solidFill>
                <a:latin typeface="Corbel"/>
                <a:ea typeface="Corbel"/>
                <a:cs typeface="Corbel"/>
                <a:sym typeface="Corbel"/>
              </a:rPr>
              <a:t>https://docs.google.com/spreadsheets/d/1ONrZjlidwqzYvxI003zypnuIY7CnuUpU/edit?usp=drive_link&amp;ouid=109044338237006780040&amp;rtpof=true&amp;sd=true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igital Blue Tunnel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2023-09-14T08:35:34Z</dcterms:created>
  <dc:creator>SAVNESH DAKSH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