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260" r:id="rId3"/>
    <p:sldId id="261" r:id="rId4"/>
    <p:sldId id="263" r:id="rId5"/>
    <p:sldId id="264" r:id="rId6"/>
    <p:sldId id="265" r:id="rId7"/>
    <p:sldId id="266" r:id="rId8"/>
    <p:sldId id="268" r:id="rId9"/>
    <p:sldId id="267" r:id="rId10"/>
    <p:sldId id="269" r:id="rId11"/>
    <p:sldId id="270" r:id="rId12"/>
    <p:sldId id="271" r:id="rId13"/>
    <p:sldId id="273" r:id="rId14"/>
    <p:sldId id="300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4" r:id="rId25"/>
    <p:sldId id="285" r:id="rId26"/>
    <p:sldId id="286" r:id="rId27"/>
    <p:sldId id="288" r:id="rId28"/>
    <p:sldId id="287" r:id="rId29"/>
    <p:sldId id="289" r:id="rId30"/>
    <p:sldId id="290" r:id="rId31"/>
    <p:sldId id="291" r:id="rId32"/>
    <p:sldId id="292" r:id="rId33"/>
    <p:sldId id="293" r:id="rId34"/>
    <p:sldId id="272" r:id="rId35"/>
    <p:sldId id="294" r:id="rId36"/>
    <p:sldId id="295" r:id="rId37"/>
    <p:sldId id="296" r:id="rId38"/>
    <p:sldId id="297" r:id="rId39"/>
    <p:sldId id="298" r:id="rId40"/>
    <p:sldId id="301" r:id="rId41"/>
    <p:sldId id="302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경남" initials="배" lastIdx="1" clrIdx="0">
    <p:extLst>
      <p:ext uri="{19B8F6BF-5375-455C-9EA6-DF929625EA0E}">
        <p15:presenceInfo xmlns:p15="http://schemas.microsoft.com/office/powerpoint/2012/main" userId="8051bf0c5dd191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84281" autoAdjust="0"/>
  </p:normalViewPr>
  <p:slideViewPr>
    <p:cSldViewPr>
      <p:cViewPr>
        <p:scale>
          <a:sx n="150" d="100"/>
          <a:sy n="150" d="100"/>
        </p:scale>
        <p:origin x="558" y="-21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0AA8E-C0CB-4E09-A9F4-B661D87CC36D}" type="datetimeFigureOut">
              <a:rPr lang="ko-KR" altLang="en-US" smtClean="0"/>
              <a:t>2014-05-31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9E3D3-8AAA-465D-B4F7-31639DCE5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4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9E3D3-8AAA-465D-B4F7-31639DCE556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432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9E3D3-8AAA-465D-B4F7-31639DCE5564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724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9E3D3-8AAA-465D-B4F7-31639DCE5564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14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9E3D3-8AAA-465D-B4F7-31639DCE556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375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9E3D3-8AAA-465D-B4F7-31639DCE556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563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9E3D3-8AAA-465D-B4F7-31639DCE556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473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9E3D3-8AAA-465D-B4F7-31639DCE5564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739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9E3D3-8AAA-465D-B4F7-31639DCE556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44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9E3D3-8AAA-465D-B4F7-31639DCE556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224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9E3D3-8AAA-465D-B4F7-31639DCE5564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485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9E3D3-8AAA-465D-B4F7-31639DCE5564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971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CB37-6532-4DB8-8285-15417A6CE453}" type="datetimeFigureOut">
              <a:rPr lang="ko-KR" altLang="en-US" smtClean="0"/>
              <a:t>2014-05-31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E9C9-A96E-45BD-8B03-6B0E584FB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48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CB37-6532-4DB8-8285-15417A6CE453}" type="datetimeFigureOut">
              <a:rPr lang="ko-KR" altLang="en-US" smtClean="0"/>
              <a:t>2014-05-31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E9C9-A96E-45BD-8B03-6B0E584FB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0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CB37-6532-4DB8-8285-15417A6CE453}" type="datetimeFigureOut">
              <a:rPr lang="ko-KR" altLang="en-US" smtClean="0"/>
              <a:t>2014-05-31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E9C9-A96E-45BD-8B03-6B0E584FB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18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CB37-6532-4DB8-8285-15417A6CE453}" type="datetimeFigureOut">
              <a:rPr lang="ko-KR" altLang="en-US" smtClean="0"/>
              <a:t>2014-05-31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E9C9-A96E-45BD-8B03-6B0E584FB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714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CB37-6532-4DB8-8285-15417A6CE453}" type="datetimeFigureOut">
              <a:rPr lang="ko-KR" altLang="en-US" smtClean="0"/>
              <a:t>2014-05-31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E9C9-A96E-45BD-8B03-6B0E584FB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CB37-6532-4DB8-8285-15417A6CE453}" type="datetimeFigureOut">
              <a:rPr lang="ko-KR" altLang="en-US" smtClean="0"/>
              <a:t>2014-05-31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E9C9-A96E-45BD-8B03-6B0E584FB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59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CB37-6532-4DB8-8285-15417A6CE453}" type="datetimeFigureOut">
              <a:rPr lang="ko-KR" altLang="en-US" smtClean="0"/>
              <a:t>2014-05-31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E9C9-A96E-45BD-8B03-6B0E584FB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3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CB37-6532-4DB8-8285-15417A6CE453}" type="datetimeFigureOut">
              <a:rPr lang="ko-KR" altLang="en-US" smtClean="0"/>
              <a:t>2014-05-31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E9C9-A96E-45BD-8B03-6B0E584FB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52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CB37-6532-4DB8-8285-15417A6CE453}" type="datetimeFigureOut">
              <a:rPr lang="ko-KR" altLang="en-US" smtClean="0"/>
              <a:t>2014-05-31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E9C9-A96E-45BD-8B03-6B0E584FB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88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CB37-6532-4DB8-8285-15417A6CE453}" type="datetimeFigureOut">
              <a:rPr lang="ko-KR" altLang="en-US" smtClean="0"/>
              <a:t>2014-05-31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E9C9-A96E-45BD-8B03-6B0E584FB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12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CB37-6532-4DB8-8285-15417A6CE453}" type="datetimeFigureOut">
              <a:rPr lang="ko-KR" altLang="en-US" smtClean="0"/>
              <a:t>2014-05-31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E9C9-A96E-45BD-8B03-6B0E584FB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99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ACB37-6532-4DB8-8285-15417A6CE453}" type="datetimeFigureOut">
              <a:rPr lang="ko-KR" altLang="en-US" smtClean="0"/>
              <a:t>2014-05-31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0E9C9-A96E-45BD-8B03-6B0E584FB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04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Hamming_weigh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inc.co.kr/modules/moniwiki/wiki.php/Site/Embedded/Documents/LinuxKernelStudyForSystemenginer/arm.mmu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venkateshabbarapu.blogspot.kr/2012/09/interrupt-handling-in-arm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왼쪽 중괄호 21"/>
          <p:cNvSpPr/>
          <p:nvPr/>
        </p:nvSpPr>
        <p:spPr>
          <a:xfrm>
            <a:off x="2683379" y="3374715"/>
            <a:ext cx="180000" cy="89341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왼쪽 중괄호 33"/>
          <p:cNvSpPr/>
          <p:nvPr/>
        </p:nvSpPr>
        <p:spPr>
          <a:xfrm flipH="1">
            <a:off x="5445195" y="1550405"/>
            <a:ext cx="241109" cy="329378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왼쪽 중괄호 44"/>
          <p:cNvSpPr/>
          <p:nvPr/>
        </p:nvSpPr>
        <p:spPr>
          <a:xfrm>
            <a:off x="2683379" y="4855553"/>
            <a:ext cx="180000" cy="53798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왼쪽 중괄호 38"/>
          <p:cNvSpPr/>
          <p:nvPr/>
        </p:nvSpPr>
        <p:spPr>
          <a:xfrm flipH="1">
            <a:off x="5445195" y="352981"/>
            <a:ext cx="241109" cy="118717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왼쪽 중괄호 50"/>
          <p:cNvSpPr/>
          <p:nvPr/>
        </p:nvSpPr>
        <p:spPr>
          <a:xfrm>
            <a:off x="2683379" y="5393642"/>
            <a:ext cx="180000" cy="141334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왼쪽 중괄호 61"/>
          <p:cNvSpPr/>
          <p:nvPr/>
        </p:nvSpPr>
        <p:spPr>
          <a:xfrm>
            <a:off x="2683379" y="634626"/>
            <a:ext cx="180000" cy="69399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2609" y="152636"/>
            <a:ext cx="2669417" cy="576064"/>
          </a:xfrm>
        </p:spPr>
        <p:txBody>
          <a:bodyPr anchor="t">
            <a:normAutofit/>
          </a:bodyPr>
          <a:lstStyle/>
          <a:p>
            <a:pPr algn="r"/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2013.10.19</a:t>
            </a:r>
            <a:endParaRPr lang="ko-KR" altLang="en-US" sz="24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52911" y="352981"/>
            <a:ext cx="2592288" cy="64540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52911" y="3374715"/>
            <a:ext cx="2592288" cy="8934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파란색 상자가 </a:t>
            </a:r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4096</a:t>
            </a:r>
            <a:r>
              <a:rPr lang="ko-KR" altLang="en-US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개 존재</a:t>
            </a:r>
            <a:endParaRPr lang="en-US" altLang="ko-KR" sz="14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 table</a:t>
            </a:r>
            <a:r>
              <a:rPr lang="ko-KR" altLang="en-US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을 위한 영역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119663" y="4268125"/>
            <a:ext cx="720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7270" y="3171836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0xC000 8000</a:t>
            </a:r>
            <a:endParaRPr lang="ko-KR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52911" y="3943238"/>
            <a:ext cx="2592288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1100" b="1" baseline="30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level page table entry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119663" y="3346255"/>
            <a:ext cx="720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14816" y="3554005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1200" b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level page table</a:t>
            </a:r>
          </a:p>
          <a:p>
            <a:pPr algn="r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16kb = 4bytes * 4096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119663" y="4844189"/>
            <a:ext cx="720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31625" y="4592161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0xC000 0000</a:t>
            </a:r>
            <a:endParaRPr lang="ko-KR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119663" y="352981"/>
            <a:ext cx="720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7273" y="172961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0xFFFF FFFF</a:t>
            </a:r>
            <a:endParaRPr lang="ko-KR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5289" y="136573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0xEF80 0000</a:t>
            </a:r>
            <a:endParaRPr lang="ko-KR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2119663" y="1545283"/>
            <a:ext cx="720000" cy="51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852911" y="2558518"/>
            <a:ext cx="2592288" cy="8009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Kernel 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 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영역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26330" y="3062573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Low </a:t>
            </a:r>
            <a:r>
              <a:rPr lang="en-US" altLang="ko-K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영역 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 760MB</a:t>
            </a:r>
            <a:endParaRPr lang="en-US" altLang="ko-KR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852911" y="4842738"/>
            <a:ext cx="2592288" cy="5493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</a:t>
            </a:r>
            <a:r>
              <a:rPr lang="ko-KR" alt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영역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2119663" y="5393541"/>
            <a:ext cx="720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42846" y="5207424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0xBF00 0000</a:t>
            </a:r>
            <a:endParaRPr lang="ko-KR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74162" y="497344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16MB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852911" y="5393541"/>
            <a:ext cx="2592288" cy="14134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 </a:t>
            </a:r>
            <a:r>
              <a:rPr lang="ko-KR" alt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영역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2119663" y="6806989"/>
            <a:ext cx="720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6052" y="6554961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0000 0000</a:t>
            </a:r>
            <a:endParaRPr lang="ko-KR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7273" y="1134117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0xF000 0000</a:t>
            </a:r>
            <a:endParaRPr lang="ko-KR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852911" y="1355493"/>
            <a:ext cx="2592288" cy="1846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 8MB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852911" y="638041"/>
            <a:ext cx="2592288" cy="7183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VMA</a:t>
            </a:r>
            <a:r>
              <a:rPr lang="ko-KR" alt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영역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7273" y="470285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0xFF00 0000</a:t>
            </a:r>
            <a:endParaRPr lang="ko-KR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 flipV="1">
            <a:off x="2119663" y="1323502"/>
            <a:ext cx="720000" cy="51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2119663" y="643704"/>
            <a:ext cx="720000" cy="51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-75913" y="4016097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TTBR 0xC000 4000</a:t>
            </a:r>
            <a:endParaRPr lang="ko-KR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150478" y="17912"/>
            <a:ext cx="2506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 Memory Map</a:t>
            </a:r>
            <a:endParaRPr lang="en-US" altLang="ko-KR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852911" y="352981"/>
            <a:ext cx="2592288" cy="2816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16MB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26330" y="826956"/>
            <a:ext cx="1257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High </a:t>
            </a:r>
            <a:r>
              <a:rPr lang="en-US" altLang="ko-K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영역</a:t>
            </a:r>
            <a:endParaRPr lang="en-US" altLang="ko-KR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04244" y="5953926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3056MB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089204" y="830325"/>
            <a:ext cx="6094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240MB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655882" y="4160370"/>
            <a:ext cx="3844474" cy="1793556"/>
            <a:chOff x="9468544" y="1504787"/>
            <a:chExt cx="3844474" cy="1793556"/>
          </a:xfrm>
        </p:grpSpPr>
        <p:sp>
          <p:nvSpPr>
            <p:cNvPr id="70" name="직사각형 69"/>
            <p:cNvSpPr/>
            <p:nvPr/>
          </p:nvSpPr>
          <p:spPr>
            <a:xfrm>
              <a:off x="9468544" y="1504787"/>
              <a:ext cx="855598" cy="42897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nr_banks</a:t>
              </a:r>
              <a:endPara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 2</a:t>
              </a:r>
              <a:endParaRPr lang="ko-KR" alt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0324142" y="1504787"/>
              <a:ext cx="1296144" cy="42897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membank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bank[NR_BANKS]</a:t>
              </a:r>
              <a:endParaRPr lang="ko-KR" alt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10348171" y="2201574"/>
              <a:ext cx="2961364" cy="535204"/>
            </a:xfrm>
            <a:prstGeom prst="rect">
              <a:avLst/>
            </a:prstGeom>
            <a:ln>
              <a:solidFill>
                <a:srgbClr val="E8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0372200" y="2218593"/>
              <a:ext cx="976133" cy="50809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phys_addr</a:t>
              </a:r>
              <a:endParaRPr lang="en-US" altLang="ko-KR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 0000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1344850" y="2218593"/>
              <a:ext cx="976133" cy="50809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phys_addr</a:t>
              </a:r>
              <a:endParaRPr lang="en-US" altLang="ko-KR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</a:t>
              </a:r>
            </a:p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0x2F80 0000</a:t>
              </a: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12317500" y="2218593"/>
              <a:ext cx="976133" cy="50809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highmem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?</a:t>
              </a:r>
            </a:p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altLang="ko-KR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0351654" y="2763139"/>
              <a:ext cx="2961364" cy="535204"/>
            </a:xfrm>
            <a:prstGeom prst="rect">
              <a:avLst/>
            </a:prstGeom>
            <a:ln>
              <a:solidFill>
                <a:srgbClr val="E8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0375683" y="2780158"/>
              <a:ext cx="976133" cy="50809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phys_addr</a:t>
              </a:r>
              <a:endParaRPr lang="en-US" altLang="ko-KR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0x4F80 0000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11348333" y="2780158"/>
              <a:ext cx="976133" cy="50809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phys_addr</a:t>
              </a:r>
              <a:endParaRPr lang="en-US" altLang="ko-KR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</a:t>
              </a:r>
            </a:p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0x5080 0000</a:t>
              </a: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12320983" y="2780158"/>
              <a:ext cx="976133" cy="50809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highmem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?</a:t>
              </a:r>
            </a:p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cxnSp>
          <p:nvCxnSpPr>
            <p:cNvPr id="10" name="꺾인 연결선 9"/>
            <p:cNvCxnSpPr>
              <a:stCxn id="72" idx="2"/>
              <a:endCxn id="71" idx="0"/>
            </p:cNvCxnSpPr>
            <p:nvPr/>
          </p:nvCxnSpPr>
          <p:spPr>
            <a:xfrm rot="5400000">
              <a:off x="10773825" y="2020204"/>
              <a:ext cx="284832" cy="11194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9553259" y="2282389"/>
              <a:ext cx="7793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bank[0]</a:t>
              </a:r>
              <a:endPara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553259" y="2821384"/>
              <a:ext cx="7793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bank[1]</a:t>
              </a:r>
              <a:endPara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91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2231896" y="2140447"/>
            <a:ext cx="1649984" cy="249471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9180512" cy="36004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2013.11.23 </a:t>
            </a:r>
            <a:r>
              <a:rPr lang="en-US" altLang="ko-KR" sz="22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"mm/</a:t>
            </a:r>
            <a:r>
              <a:rPr lang="en-US" altLang="ko-KR" sz="22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sparse.c</a:t>
            </a:r>
            <a:r>
              <a:rPr lang="en-US" altLang="ko-KR" sz="22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endParaRPr lang="ko-KR" altLang="en-US" sz="22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63" name="제목 1"/>
          <p:cNvSpPr txBox="1">
            <a:spLocks/>
          </p:cNvSpPr>
          <p:nvPr/>
        </p:nvSpPr>
        <p:spPr>
          <a:xfrm>
            <a:off x="0" y="404664"/>
            <a:ext cx="9144000" cy="4887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void __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sparse_init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(void)</a:t>
            </a:r>
          </a:p>
        </p:txBody>
      </p:sp>
      <p:sp>
        <p:nvSpPr>
          <p:cNvPr id="39" name="왼쪽 중괄호 38"/>
          <p:cNvSpPr/>
          <p:nvPr/>
        </p:nvSpPr>
        <p:spPr>
          <a:xfrm flipH="1">
            <a:off x="5948776" y="1004689"/>
            <a:ext cx="321892" cy="8783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30402" y="1728283"/>
            <a:ext cx="2393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unsigned long **</a:t>
            </a:r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usemap_map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12244" y="130537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12244" y="2235833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44624" y="304982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왼쪽 중괄호 63"/>
          <p:cNvSpPr/>
          <p:nvPr/>
        </p:nvSpPr>
        <p:spPr>
          <a:xfrm>
            <a:off x="1289848" y="2114971"/>
            <a:ext cx="264629" cy="25201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3191" y="3236565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4 * 16 </a:t>
            </a:r>
          </a:p>
          <a:p>
            <a:pPr algn="ctr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 64bytes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368642" y="1305377"/>
            <a:ext cx="641714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32 bytes = 256 bits = 4bits * 64</a:t>
            </a:r>
          </a:p>
          <a:p>
            <a:endParaRPr lang="en-US" altLang="ko-KR" sz="1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usemap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은 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64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개의 </a:t>
            </a:r>
            <a:r>
              <a:rPr lang="en-US" altLang="ko-K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pageblock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를 관리</a:t>
            </a:r>
            <a:endParaRPr lang="en-US" altLang="ko-KR" sz="1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개의 </a:t>
            </a:r>
            <a:r>
              <a:rPr lang="en-US" altLang="ko-K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pageblock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이 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1024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개 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page 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관리</a:t>
            </a:r>
            <a:endParaRPr lang="en-US" altLang="ko-KR" sz="1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즉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usemap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은 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64 * 1024 = 65536 page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를 관리</a:t>
            </a:r>
            <a:endParaRPr lang="en-US" altLang="ko-KR" sz="1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 section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은 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256MB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이고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65536 page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를 가짐</a:t>
            </a:r>
            <a:endParaRPr lang="en-US" altLang="ko-KR" sz="1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65536 / 1024 = 64 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lang="en-US" altLang="ko-K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pageblock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으로 구성됨</a:t>
            </a:r>
            <a:endParaRPr lang="en-US" altLang="ko-KR" sz="1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개의 </a:t>
            </a:r>
            <a:r>
              <a:rPr lang="en-US" altLang="ko-K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pageblock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을 위한 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는 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4bit(</a:t>
            </a:r>
            <a:r>
              <a:rPr lang="en-US" altLang="ko-K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pageblock_bits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altLang="ko-KR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따라서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pageblock_flags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가 가리키는 크기는 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64 * 4 = 256bits = 32bytes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가 된다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44624" y="427196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[7]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80961" y="980728"/>
            <a:ext cx="1302899" cy="8783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usemap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31896" y="2156310"/>
            <a:ext cx="1649984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unsigned long*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44008" y="3638308"/>
            <a:ext cx="195782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>
              <a:lnSpc>
                <a:spcPts val="500"/>
              </a:lnSpc>
            </a:pP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>
              <a:lnSpc>
                <a:spcPts val="500"/>
              </a:lnSpc>
            </a:pP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231896" y="2404962"/>
            <a:ext cx="1649984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unsigned long*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231896" y="2653614"/>
            <a:ext cx="1649984" cy="2520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unsigned long*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231896" y="2902266"/>
            <a:ext cx="1649984" cy="2520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unsigned long*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231896" y="4398991"/>
            <a:ext cx="1649984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unsigned long*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79652" y="3236993"/>
            <a:ext cx="154471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>
              <a:lnSpc>
                <a:spcPts val="500"/>
              </a:lnSpc>
            </a:pP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>
              <a:lnSpc>
                <a:spcPts val="500"/>
              </a:lnSpc>
            </a:pP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직선 화살표 연결선 5"/>
          <p:cNvCxnSpPr>
            <a:stCxn id="54" idx="3"/>
          </p:cNvCxnSpPr>
          <p:nvPr/>
        </p:nvCxnSpPr>
        <p:spPr>
          <a:xfrm flipV="1">
            <a:off x="3881880" y="980728"/>
            <a:ext cx="399082" cy="1798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4280961" y="1838593"/>
            <a:ext cx="1302899" cy="8783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usemap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280961" y="2696458"/>
            <a:ext cx="1302899" cy="8783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usemap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280961" y="4020654"/>
            <a:ext cx="1302899" cy="8783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usemap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0" name="직선 화살표 연결선 69"/>
          <p:cNvCxnSpPr>
            <a:stCxn id="72" idx="3"/>
          </p:cNvCxnSpPr>
          <p:nvPr/>
        </p:nvCxnSpPr>
        <p:spPr>
          <a:xfrm>
            <a:off x="3881880" y="3826757"/>
            <a:ext cx="399082" cy="1938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2231896" y="3700743"/>
            <a:ext cx="1649984" cy="2520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unsigned long*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979652" y="4005872"/>
            <a:ext cx="154471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>
              <a:lnSpc>
                <a:spcPts val="500"/>
              </a:lnSpc>
            </a:pP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>
              <a:lnSpc>
                <a:spcPts val="500"/>
              </a:lnSpc>
            </a:pP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670166" y="2127963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554477" y="4340859"/>
            <a:ext cx="524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[15]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670166" y="2628643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639437" y="364215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[9]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081421" y="4909250"/>
            <a:ext cx="4517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mem_section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unsigned long *</a:t>
            </a:r>
            <a:r>
              <a:rPr lang="en-US" altLang="ko-K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pageblock_flags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6390" y="5485237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이 공간은 아래 코드에 의해 해제됨</a:t>
            </a:r>
            <a:endParaRPr lang="en-US" altLang="ko-KR" sz="1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free_bootmem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(__pa(</a:t>
            </a:r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usemap_map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), size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8" name="꺾인 연결선 37"/>
          <p:cNvCxnSpPr>
            <a:stCxn id="37" idx="0"/>
            <a:endCxn id="61" idx="2"/>
          </p:cNvCxnSpPr>
          <p:nvPr/>
        </p:nvCxnSpPr>
        <p:spPr>
          <a:xfrm rot="5400000" flipH="1" flipV="1">
            <a:off x="1946418" y="4374768"/>
            <a:ext cx="834218" cy="138672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6109328" y="268413"/>
            <a:ext cx="2567128" cy="2725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long </a:t>
            </a:r>
            <a:r>
              <a:rPr lang="en-US" altLang="ko-KR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section_mem_map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109329" y="543949"/>
            <a:ext cx="2567127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long *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pageblock_flags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2" name="직선 화살표 연결선 81"/>
          <p:cNvCxnSpPr>
            <a:stCxn id="81" idx="1"/>
          </p:cNvCxnSpPr>
          <p:nvPr/>
        </p:nvCxnSpPr>
        <p:spPr>
          <a:xfrm flipH="1">
            <a:off x="5583860" y="669963"/>
            <a:ext cx="525469" cy="300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32129" y="3595987"/>
            <a:ext cx="6756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64k = 256MB(section 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하나의 크기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/ 4k(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한 개의 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page 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크기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 section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당 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개</a:t>
            </a:r>
            <a:r>
              <a:rPr lang="ko-KR" alt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수</a:t>
            </a:r>
            <a:endParaRPr lang="en-US" altLang="ko-KR" sz="1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64k / 1k(</a:t>
            </a:r>
            <a:r>
              <a:rPr lang="en-US" altLang="ko-K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usemap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이 관리하는 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page 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크기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* 4(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한 </a:t>
            </a:r>
            <a:r>
              <a:rPr lang="en-US" altLang="ko-K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pageblock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당 필요한 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flag) = 256 bit</a:t>
            </a:r>
          </a:p>
          <a:p>
            <a:pPr algn="ctr"/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따라서 </a:t>
            </a:r>
            <a:r>
              <a:rPr lang="en-US" altLang="ko-K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usemap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은 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32bytes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크기를 가짐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53823" y="5256052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pageblock_bits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 //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한 </a:t>
            </a:r>
            <a:r>
              <a:rPr lang="en-US" altLang="ko-K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pageblock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당 필요한 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endParaRPr lang="en-US" altLang="ko-KR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PB_migrate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= 0</a:t>
            </a:r>
            <a:endParaRPr lang="en-US" altLang="ko-KR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PB_migrate_end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PB_migrate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+ 3 - 1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= 2</a:t>
            </a:r>
            <a:endParaRPr lang="en-US" altLang="ko-KR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ifdef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CONFIG_COMPACTION</a:t>
            </a:r>
          </a:p>
          <a:p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PB_migrate_skip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= 3</a:t>
            </a:r>
            <a:endParaRPr lang="en-US" altLang="ko-KR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/* 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CONFIG_COMPACTION 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선언되어있음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NR_PAGEBLOCK_BITS = 4</a:t>
            </a:r>
            <a:endParaRPr lang="en-US" altLang="ko-KR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280044" y="1839072"/>
            <a:ext cx="1303816" cy="2489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pageblock_bits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825823" y="5221378"/>
            <a:ext cx="56886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MIGRATE_UNMOVABLE, = 0</a:t>
            </a:r>
            <a:endParaRPr lang="en-US" altLang="ko-KR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MIGRATE_RECLAIMABLE, = 1</a:t>
            </a:r>
            <a:endParaRPr lang="en-US" altLang="ko-KR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MIGRATE_MOVABLE, = 2</a:t>
            </a:r>
            <a:endParaRPr lang="en-US" altLang="ko-KR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MIGRATE_PCPTYPES, = 3 /* 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the number of types on the </a:t>
            </a:r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pcp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lists */</a:t>
            </a:r>
          </a:p>
          <a:p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MIGRATE_RESERVE 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= MIGRATE_PCPTYPES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= 4</a:t>
            </a:r>
          </a:p>
          <a:p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MIGRATE_TYPES = 5</a:t>
            </a:r>
            <a:endParaRPr lang="en-US" altLang="ko-KR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0371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9180512" cy="36004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2013.11.30 </a:t>
            </a:r>
            <a:r>
              <a:rPr lang="en-US" altLang="ko-KR" sz="22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"arch/arm/mm/</a:t>
            </a:r>
            <a:r>
              <a:rPr lang="en-US" altLang="ko-KR" sz="22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init.c</a:t>
            </a:r>
            <a:r>
              <a:rPr lang="en-US" altLang="ko-KR" sz="22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endParaRPr lang="ko-KR" altLang="en-US" sz="22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63" name="제목 1"/>
          <p:cNvSpPr txBox="1">
            <a:spLocks/>
          </p:cNvSpPr>
          <p:nvPr/>
        </p:nvSpPr>
        <p:spPr>
          <a:xfrm>
            <a:off x="0" y="404664"/>
            <a:ext cx="9144000" cy="4887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void __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arm_bootmem_free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(unsigned long min, unsigned long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max_low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unsigned long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max_high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60929" y="1627963"/>
            <a:ext cx="2248118" cy="7200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NORMAL</a:t>
            </a: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SIZE </a:t>
            </a:r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0x2 F800</a:t>
            </a:r>
          </a:p>
          <a:p>
            <a:pPr algn="ctr"/>
            <a:r>
              <a:rPr lang="en-US" altLang="ko-KR" sz="11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max_low</a:t>
            </a:r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 min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0x4 F800 – 0x2 0000</a:t>
            </a:r>
            <a:endParaRPr lang="ko-KR" altLang="en-US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929" y="1347861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ZONE_SIZE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22000" y="1627963"/>
            <a:ext cx="2250000" cy="7200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HIGHMEM</a:t>
            </a: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SIZE </a:t>
            </a:r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0x5 0800</a:t>
            </a:r>
          </a:p>
          <a:p>
            <a:pPr algn="ctr"/>
            <a:r>
              <a:rPr lang="en-US" altLang="ko-KR" sz="11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max_high</a:t>
            </a:r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 </a:t>
            </a:r>
            <a:r>
              <a:rPr lang="en-US" altLang="ko-KR" sz="11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max_low</a:t>
            </a:r>
            <a:endParaRPr lang="en-US" altLang="ko-KR" sz="11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0xA 0000 – 0x4 F800</a:t>
            </a:r>
            <a:endParaRPr lang="ko-KR" altLang="en-US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572000" y="1627963"/>
            <a:ext cx="2250000" cy="7200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MOVEABE</a:t>
            </a: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SIZE = 0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6192" y="893415"/>
            <a:ext cx="7696594" cy="280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zone_type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ZONE_NORMAL = 0, ZONE_HIGHMEM = 1, ZONE_MOVABLE = 2, MAX_NR_ZONES 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 }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18387" y="4580837"/>
            <a:ext cx="2399584" cy="428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phys_addr_t</a:t>
            </a:r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current_limit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8387" y="5009811"/>
            <a:ext cx="2399584" cy="428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memblock_type</a:t>
            </a:r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memory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8387" y="4303837"/>
            <a:ext cx="2308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memblock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memblock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15470" y="5438785"/>
            <a:ext cx="2402501" cy="428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memblock_type</a:t>
            </a:r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reserved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15816" y="4231920"/>
            <a:ext cx="1883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memblock_type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915816" y="4580836"/>
            <a:ext cx="2619776" cy="1957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long </a:t>
            </a:r>
            <a:r>
              <a:rPr lang="en-US" altLang="ko-KR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915816" y="4785259"/>
            <a:ext cx="2619776" cy="1957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long max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915816" y="4996017"/>
            <a:ext cx="2619776" cy="1957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phys_addr_t</a:t>
            </a:r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total_size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915816" y="5204979"/>
            <a:ext cx="2619776" cy="1957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memblock_region</a:t>
            </a:r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regions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984630" y="4248052"/>
            <a:ext cx="2053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memblock_region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281986" y="4568991"/>
            <a:ext cx="1508275" cy="428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phys_addr_t</a:t>
            </a:r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</a:p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 0000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281986" y="5009122"/>
            <a:ext cx="1508275" cy="428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phys_addr_t</a:t>
            </a:r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</a:p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0x8000 0000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915816" y="5626281"/>
            <a:ext cx="2619776" cy="1957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long </a:t>
            </a:r>
            <a:r>
              <a:rPr lang="en-US" altLang="ko-KR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915816" y="5830704"/>
            <a:ext cx="2619776" cy="1957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long max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915816" y="6041462"/>
            <a:ext cx="2619776" cy="1957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phys_addr_t</a:t>
            </a:r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total_size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2915816" y="6250424"/>
            <a:ext cx="2619776" cy="1957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memblock_region</a:t>
            </a:r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regions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281985" y="5750455"/>
            <a:ext cx="1508275" cy="428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phys_addr_t</a:t>
            </a:r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base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281985" y="6190586"/>
            <a:ext cx="1508275" cy="428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phys_addr_t</a:t>
            </a:r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size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" name="직선 화살표 연결선 4"/>
          <p:cNvCxnSpPr>
            <a:stCxn id="45" idx="3"/>
            <a:endCxn id="56" idx="1"/>
          </p:cNvCxnSpPr>
          <p:nvPr/>
        </p:nvCxnSpPr>
        <p:spPr>
          <a:xfrm flipV="1">
            <a:off x="2517971" y="4678691"/>
            <a:ext cx="397845" cy="5456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50" idx="3"/>
            <a:endCxn id="97" idx="1"/>
          </p:cNvCxnSpPr>
          <p:nvPr/>
        </p:nvCxnSpPr>
        <p:spPr>
          <a:xfrm>
            <a:off x="2517971" y="5653272"/>
            <a:ext cx="397845" cy="70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100" idx="3"/>
            <a:endCxn id="102" idx="1"/>
          </p:cNvCxnSpPr>
          <p:nvPr/>
        </p:nvCxnSpPr>
        <p:spPr>
          <a:xfrm flipV="1">
            <a:off x="5535592" y="5964942"/>
            <a:ext cx="746393" cy="383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83" idx="3"/>
            <a:endCxn id="86" idx="1"/>
          </p:cNvCxnSpPr>
          <p:nvPr/>
        </p:nvCxnSpPr>
        <p:spPr>
          <a:xfrm flipV="1">
            <a:off x="5535592" y="4783478"/>
            <a:ext cx="746394" cy="519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60929" y="2743848"/>
            <a:ext cx="2248118" cy="7200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NORMAL SIZE </a:t>
            </a:r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0x2 F800</a:t>
            </a:r>
          </a:p>
          <a:p>
            <a:pPr algn="ctr"/>
            <a:r>
              <a:rPr lang="en-US" altLang="ko-KR" sz="11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max_low</a:t>
            </a:r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 min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- (</a:t>
            </a:r>
            <a:r>
              <a:rPr lang="en-US" altLang="ko-KR" sz="11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low_end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start)</a:t>
            </a:r>
            <a:endParaRPr lang="en-US" altLang="ko-KR" sz="11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8450" y="2463746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ZHOLE_SIZE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322000" y="2743848"/>
            <a:ext cx="2250000" cy="7200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HIGHMEM SIZE </a:t>
            </a:r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</a:t>
            </a:r>
          </a:p>
          <a:p>
            <a:pPr algn="ctr"/>
            <a:r>
              <a:rPr lang="en-US" altLang="ko-KR" sz="11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max_high</a:t>
            </a:r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 </a:t>
            </a:r>
            <a:r>
              <a:rPr lang="en-US" altLang="ko-KR" sz="11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max_low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ko-KR" sz="11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 (end 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altLang="ko-KR" sz="11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high_start</a:t>
            </a:r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4572000" y="2743848"/>
            <a:ext cx="2250000" cy="7200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MOVEABE SIZE = 0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68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9180512" cy="36004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2013.11.30 </a:t>
            </a:r>
            <a:r>
              <a:rPr lang="en-US" altLang="ko-KR" sz="22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"mm/</a:t>
            </a:r>
            <a:r>
              <a:rPr lang="en-US" altLang="ko-KR" sz="22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page_alloc.c</a:t>
            </a:r>
            <a:r>
              <a:rPr lang="en-US" altLang="ko-KR" sz="22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endParaRPr lang="ko-KR" altLang="en-US" sz="22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63" name="제목 1"/>
          <p:cNvSpPr txBox="1">
            <a:spLocks/>
          </p:cNvSpPr>
          <p:nvPr/>
        </p:nvSpPr>
        <p:spPr>
          <a:xfrm>
            <a:off x="0" y="404664"/>
            <a:ext cx="9144000" cy="4887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static void __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meminit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calculate_node_totalpages</a:t>
            </a:r>
            <a:endParaRPr lang="en-US" altLang="ko-KR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6192" y="893415"/>
            <a:ext cx="82322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pglist_data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ko-KR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zone </a:t>
            </a:r>
            <a:r>
              <a:rPr lang="en-US" altLang="ko-KR" sz="1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node_zones</a:t>
            </a:r>
            <a:r>
              <a:rPr lang="en-US" altLang="ko-KR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[MAX_NR_ZONES];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zonelist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node_zonelists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[MAX_ZONELISTS];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nr_zones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unsigned long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node_start_pfn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unsigned long </a:t>
            </a:r>
            <a:r>
              <a:rPr lang="en-US" altLang="ko-KR" sz="12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node_present_pages</a:t>
            </a:r>
            <a:r>
              <a:rPr lang="en-US" altLang="ko-KR" sz="12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/* total number of physical pages */</a:t>
            </a:r>
          </a:p>
          <a:p>
            <a:r>
              <a:rPr lang="en-US" altLang="ko-KR" sz="12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unsigned long </a:t>
            </a:r>
            <a:r>
              <a:rPr lang="en-US" altLang="ko-KR" sz="12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node_spanned_pages</a:t>
            </a:r>
            <a:r>
              <a:rPr lang="en-US" altLang="ko-KR" sz="12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/* total size of physical </a:t>
            </a:r>
            <a:r>
              <a:rPr lang="en-US" altLang="ko-KR" sz="12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 </a:t>
            </a:r>
            <a:r>
              <a:rPr lang="en-US" altLang="ko-KR" sz="12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range, including holes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node_id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nodemask_t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reclaim_nodes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   /* Nodes allowed to reclaim from */</a:t>
            </a:r>
          </a:p>
          <a:p>
            <a:r>
              <a:rPr lang="en-US" altLang="ko-KR" sz="1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wait_queue_head_t</a:t>
            </a:r>
            <a:r>
              <a:rPr lang="en-US" altLang="ko-KR" sz="1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kswapd_wait</a:t>
            </a:r>
            <a:r>
              <a:rPr lang="en-US" altLang="ko-KR" sz="1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wait_queue_head_t</a:t>
            </a:r>
            <a:r>
              <a:rPr lang="en-US" altLang="ko-KR" sz="1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pfmemalloc_wait</a:t>
            </a:r>
            <a:r>
              <a:rPr lang="en-US" altLang="ko-KR" sz="1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task_struct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kswapd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 /* Protected by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lock_memory_hotplug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()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kswapd_max_order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zone_type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classzone_idx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pg_data_t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21283" y="1562308"/>
            <a:ext cx="3555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calculate_node_totalpages</a:t>
            </a:r>
            <a:r>
              <a:rPr lang="en-US" altLang="ko-KR" sz="12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함수에서 초기화</a:t>
            </a:r>
            <a:endParaRPr lang="ko-KR" altLang="en-US" sz="1200" b="1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34127" y="2557894"/>
            <a:ext cx="3046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free_area_init_core</a:t>
            </a:r>
            <a:r>
              <a:rPr lang="en-US" altLang="ko-KR" sz="12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함수에서 초기화</a:t>
            </a:r>
            <a:endParaRPr lang="ko-KR" altLang="en-US" sz="12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21283" y="1052736"/>
            <a:ext cx="3046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free_area_init_core</a:t>
            </a:r>
            <a:r>
              <a:rPr lang="en-US" altLang="ko-KR" sz="12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함수에서 초기화</a:t>
            </a:r>
            <a:endParaRPr lang="ko-KR" altLang="en-US" sz="1200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93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9180512" cy="36004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2013.11.30 </a:t>
            </a:r>
            <a:r>
              <a:rPr lang="en-US" altLang="ko-KR" sz="22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"mm/</a:t>
            </a:r>
            <a:r>
              <a:rPr lang="en-US" altLang="ko-KR" sz="22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page_alloc.c</a:t>
            </a:r>
            <a:r>
              <a:rPr lang="en-US" altLang="ko-KR" sz="22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endParaRPr lang="ko-KR" altLang="en-US" sz="22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63" name="제목 1"/>
          <p:cNvSpPr txBox="1">
            <a:spLocks/>
          </p:cNvSpPr>
          <p:nvPr/>
        </p:nvSpPr>
        <p:spPr>
          <a:xfrm>
            <a:off x="0" y="404664"/>
            <a:ext cx="9144000" cy="4887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static void __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paginginit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free_area_init_core</a:t>
            </a:r>
            <a:endParaRPr lang="en-US" altLang="ko-KR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6192" y="893415"/>
            <a:ext cx="9168336" cy="314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zone {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/* Fields commonly accessed by the page allocator */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/* zone 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watermarks, access with *_</a:t>
            </a:r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wmark_pages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(zone) macros */</a:t>
            </a: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unsigned long watermark[NR_WMARK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	// zone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에서 유지해야 할 최소한의 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free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page 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개수를 나타냄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/*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When free pages are below this point, additional steps are taken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when reading the number of free pages to avoid per-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counter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drift allowing watermarks to be breached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unsigned long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percpu_drift_mark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/*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We don't know if the memory that we're going to allocate will be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freeable</a:t>
            </a: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or/and it will be released eventually, so to avoid totally wasting several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GB of ram we must reserve some of the lower zone memory (otherwise we risk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to run OOM on the lower zones despite there's tons of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freeable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ram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on the higher zones). This array is recalculated at runtime if the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sysctl_lowmem_reserve_ratio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sysctl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changes.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unsigned long       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v[MAX_NR_ZONES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/*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This is a per-zone reserve of pages that should not be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considered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dirtyable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memory.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unsigned long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dirty_balance_reserve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per_cpu_pageset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percpu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pageset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/*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free areas of different sizes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spinlock_t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lock;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all_unreclaimable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 /* All pages pinned */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/* Set to true when the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PG_migrate_skip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bits should be cleared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compact_blockskip_flush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/*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pfns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where compaction scanners should start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unsigned long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compact_cached_free_pfn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unsigned long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compact_cached_migrate_pfn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free_area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free_area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[MAX_ORDER];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/*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On compaction failure, 1&lt;&lt;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compact_defer_shift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compactions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are skipped before trying again. The number attempted since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last failure is tracked with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compact_considered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unsigned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compact_considered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unsigned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compact_defer_shift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compact_order_failed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zone_padding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char x[0];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} ____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cacheline_internodealigned_in_smp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/* Fields commonly accessed by the page reclaim scanner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spinlock_t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lru_lock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lruvec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lruvec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unsigned long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pages_scanned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     /* since last reclaim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unsigned long       flags;         /* zone flags, see below */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/* Zone statistics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atomic_long_t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vm_stat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[NR_VM_ZONE_STAT_ITEMS];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/*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The target ratio of ACTIVE_ANON to INACTIVE_ANON pages on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this zone's LRU.  Maintained by the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pageout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code.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unsigned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inactive_ratio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zone_padding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char x[0];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} ____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cacheline_internodealigned_in_smp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/* Rarely used or read-mostly fields */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/*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wait_table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-- the array holding the hash table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wait_table_hash_nr_entries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-- the size of the hash table array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wait_table_bits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--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wait_table_size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== (1 &lt;&lt;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wait_table_bits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The purpose of all these is to keep track of the people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waiting for a page to become available and make them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runnable again when possible. The trouble is that this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consumes a lot of space, especially when so few things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wait on pages at a given time. So instead of using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per-page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waitqueues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, we use a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waitqueue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hash table.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The bucket discipline is to sleep on the same queue when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colliding and wake all in that wait queue when removing.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When something wakes, it must check to be sure its page is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truly available, a la thundering herd. The cost of a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collision is great, but given the expected load of the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table, they should be so rare as to be outweighed by the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benefits from the saved space.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__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wait_on_page_locked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() and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unlock_page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() in mm/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filemap.c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, are the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primary users of these fields, and in mm/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page_alloc.c</a:t>
            </a: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free_area_init_core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() performs the initialization of them.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wait_queue_head_t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*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wait_table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unsigned long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wait_table_hash_nr_entries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unsigned long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wait_table_bits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/*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Discontig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memory support fields.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pglist_data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*</a:t>
            </a:r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zone_pgdat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/*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zone_start_pfn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zone_start_paddr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&gt;&gt; PAGE_SHIFT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unsigned long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zone_start_pfn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/*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spanned_pages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is the total pages spanned by the zone, including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holes, which is calculated as: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spanned_pages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zone_end_pfn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zone_start_pfn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present_pages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is physical pages existing within the zone, which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is calculated as: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present_pages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spanned_pages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absent_pages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(pages in holes);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managed_pages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is present pages managed by the buddy system, which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is calculated as (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reserved_pages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includes pages allocated by the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bootmem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allocator):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managed_pages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present_pages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reserved_pages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So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present_pages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may be used by memory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hotplug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or memory power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management logic to figure out unmanaged pages by checking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(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present_pages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managed_pages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). And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managed_pages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should be used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by page allocator and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vm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scanner to calculate all kinds of watermarks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and thresholds.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Locking rules: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zone_start_pfn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spanned_pages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are protected by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span_seqlock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It is a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seqlock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because it has to be read outside of zone-&gt;lock,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and it is done in the main allocator path.  But, it is written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quite infrequently.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The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span_seq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lock is declared along with zone-&gt;lock because it is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frequently read in proximity to zone-&gt;lock.  It's good to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give them a chance of being in the same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cacheline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Write access to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present_pages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at runtime should be protected by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lock_memory_hotplug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()/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unlock_memory_hotplug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().  Any reader who can't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tolerant drift of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present_pages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should hold memory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hotplug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lock to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get a stable value.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Read access to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managed_pages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should be safe because it's unsigned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long. Write access to zone-&gt;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managed_pages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totalram_pages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are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protected by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managed_page_count_lock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at runtime.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Idealy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only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adjust_managed_page_count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() should be used instead of directly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touching zone-&gt;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managed_pages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totalram_pages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unsigned long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spanned_pages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unsigned long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present_pages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unsigned long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managed_pages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/*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 rarely used fields: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char      *name;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} ____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cacheline_internodealigned_in_smp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10533" y="1778333"/>
            <a:ext cx="3555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calculate_node_totalpages</a:t>
            </a:r>
            <a:r>
              <a:rPr lang="en-US" altLang="ko-KR" sz="12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함수에서 초기화</a:t>
            </a:r>
            <a:endParaRPr lang="ko-KR" altLang="en-US" sz="1200" b="1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10533" y="2647945"/>
            <a:ext cx="3046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free_area_init_core</a:t>
            </a:r>
            <a:r>
              <a:rPr lang="en-US" altLang="ko-KR" sz="12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함수에서 초기화</a:t>
            </a:r>
            <a:endParaRPr lang="ko-KR" altLang="en-US" sz="12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77270" y="1130261"/>
            <a:ext cx="3046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free_area_init_core</a:t>
            </a:r>
            <a:r>
              <a:rPr lang="en-US" altLang="ko-KR" sz="12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함수에서 초기화</a:t>
            </a:r>
            <a:endParaRPr lang="ko-KR" altLang="en-US" sz="1200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91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9180512" cy="36004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2013.11.30 </a:t>
            </a:r>
            <a:r>
              <a:rPr lang="en-US" altLang="ko-KR" sz="22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"mm/</a:t>
            </a:r>
            <a:r>
              <a:rPr lang="en-US" altLang="ko-KR" sz="22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page_alloc.c</a:t>
            </a:r>
            <a:r>
              <a:rPr lang="en-US" altLang="ko-KR" sz="22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endParaRPr lang="ko-KR" altLang="en-US" sz="22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63" name="제목 1"/>
          <p:cNvSpPr txBox="1">
            <a:spLocks/>
          </p:cNvSpPr>
          <p:nvPr/>
        </p:nvSpPr>
        <p:spPr>
          <a:xfrm>
            <a:off x="0" y="404664"/>
            <a:ext cx="9144000" cy="4887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static unsigned long __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paginginit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calc_memmap_size</a:t>
            </a:r>
            <a:endParaRPr lang="en-US" altLang="ko-KR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6192" y="893415"/>
            <a:ext cx="8232232" cy="16712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page 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/* First double word block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unsigned long flags;        /* Atomic flags, some possibly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* updated asynchronously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address_space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*mapping;  /* If low bit clear, points to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*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address_space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, or NULL.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* If page mapped as anonymous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* memory, low bit is set, and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* it points to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anon_vma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object: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* see PAGE_MAPPING_ANON below.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/* Second double word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union {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pgoff_t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index;      /* Our offset within mapping.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void *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freelist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     /*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slub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/slob first free object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pfmemalloc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    /* If set by the page allocator,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* ALLOC_NO_WATERMARKS was set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* and the low watermark was not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* met implying that the system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* is under some pressure. The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* caller should try ensure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* this page is only used to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* free other pages.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};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union {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unsigned counters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union {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/*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* Count of </a:t>
            </a:r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ptes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mapped in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* mms, to show when page is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* mapped &amp; limit reverse map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* searches.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*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* Used also for tail pages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*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refcounting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instead of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* _count. Tail pages cannot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* be mapped and keeping the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* tail page _count zero at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* 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all times guarantees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* </a:t>
            </a:r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get_page_unless_zero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will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* never succeed on tail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* pages.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atomic_t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_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mapcount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{ /* SLUB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unsigned inuse:16;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unsigned objects:15;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unsigned frozen:1;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};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units;  /* SLOB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};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atomic_t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_count;        /* Usage count, see below.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};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/* 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Third double word block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union {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list_head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lru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   /* </a:t>
            </a:r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Pageout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list,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eg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active_list</a:t>
            </a: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* protected by zone-&gt;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lru_lock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  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{        /*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slub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per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partial pages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page *next;  /* Next partial slab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short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pages;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short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pobjects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};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list_head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list;  /* slobs list of pages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slab *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slab_page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 /* slab fields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/* Remainder is not double word aligned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union {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unsigned long private;      /* Mapping-private opaque data: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* usually used for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buffer_heads</a:t>
            </a: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* if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PagePrivate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set; used for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*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swp_entry_t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if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PageSwapCache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* indicates order in the buddy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* system if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PG_buddy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is set.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kmem_cache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slab_cache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  /* SL[AU]B: Pointer to slab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page *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first_page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    /* Compound tail pages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806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9180512" cy="36004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2013.12.21 "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arch/arm/kernel/</a:t>
            </a:r>
            <a:r>
              <a:rPr lang="en-US" altLang="ko-KR" sz="2400" b="1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setup.c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“, </a:t>
            </a:r>
            <a:r>
              <a:rPr lang="en-US" altLang="ko-KR" sz="22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r>
              <a:rPr lang="en-US" altLang="ko-KR" sz="22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kernel/</a:t>
            </a:r>
            <a:r>
              <a:rPr lang="en-US" altLang="ko-KR" sz="22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resource.c</a:t>
            </a:r>
            <a:r>
              <a:rPr lang="en-US" altLang="ko-KR" sz="22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endParaRPr lang="ko-KR" altLang="en-US" sz="22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63" name="제목 1"/>
          <p:cNvSpPr txBox="1">
            <a:spLocks/>
          </p:cNvSpPr>
          <p:nvPr/>
        </p:nvSpPr>
        <p:spPr>
          <a:xfrm>
            <a:off x="0" y="404664"/>
            <a:ext cx="9144000" cy="4887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resource * __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request_resource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resource *root,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resource *new</a:t>
            </a:r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request_resource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resource *root,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resource *new)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80925" y="1287033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iomem_resource</a:t>
            </a:r>
            <a:endParaRPr lang="en-US" altLang="ko-KR" sz="1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4" name="직선 화살표 연결선 103"/>
          <p:cNvCxnSpPr>
            <a:stCxn id="47" idx="3"/>
          </p:cNvCxnSpPr>
          <p:nvPr/>
        </p:nvCxnSpPr>
        <p:spPr>
          <a:xfrm flipV="1">
            <a:off x="2867764" y="1594890"/>
            <a:ext cx="504444" cy="13767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468180" y="1594890"/>
            <a:ext cx="2399584" cy="2569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“PCI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8180" y="1839714"/>
            <a:ext cx="2399584" cy="2569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 0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8180" y="2084538"/>
            <a:ext cx="2399584" cy="2569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-1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8180" y="2329362"/>
            <a:ext cx="2399584" cy="2569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flags IORESOURCE_MEM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8180" y="2586270"/>
            <a:ext cx="2399584" cy="2569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8180" y="2843178"/>
            <a:ext cx="2399584" cy="2569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8180" y="3100085"/>
            <a:ext cx="2399584" cy="2569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sibling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372208" y="1593490"/>
            <a:ext cx="2399584" cy="2569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"System RAM"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372208" y="1838314"/>
            <a:ext cx="2399584" cy="2569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memblock.memory.start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372208" y="2083138"/>
            <a:ext cx="2399584" cy="2569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memblock.memory.end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372208" y="2327962"/>
            <a:ext cx="2399584" cy="2569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flags </a:t>
            </a: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IORESOURCE_MEM | BUSY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372208" y="2584870"/>
            <a:ext cx="2399584" cy="2569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372208" y="2841777"/>
            <a:ext cx="2399584" cy="2569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372208" y="3098685"/>
            <a:ext cx="2399584" cy="2569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sibling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444208" y="1593490"/>
            <a:ext cx="2399584" cy="2569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"System RAM"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444208" y="1838314"/>
            <a:ext cx="2399584" cy="2569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 </a:t>
            </a:r>
            <a:r>
              <a:rPr lang="en-US" altLang="ko-KR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memblock.memory.start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444208" y="2083138"/>
            <a:ext cx="2399584" cy="2569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</a:t>
            </a:r>
            <a:r>
              <a:rPr lang="en-US" altLang="ko-KR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memblock.memory.end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444208" y="2327962"/>
            <a:ext cx="2399584" cy="2569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flags </a:t>
            </a: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IORESOURCE_MEM | BUSY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444208" y="2584870"/>
            <a:ext cx="2399584" cy="2569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444208" y="2841777"/>
            <a:ext cx="2399584" cy="2569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44208" y="3098685"/>
            <a:ext cx="2399584" cy="2569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sibling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9" name="직선 화살표 연결선 68"/>
          <p:cNvCxnSpPr>
            <a:stCxn id="59" idx="3"/>
          </p:cNvCxnSpPr>
          <p:nvPr/>
        </p:nvCxnSpPr>
        <p:spPr>
          <a:xfrm flipV="1">
            <a:off x="5771792" y="1564033"/>
            <a:ext cx="672416" cy="1663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352228" y="1287032"/>
            <a:ext cx="439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24228" y="1287031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3353252" y="4156053"/>
            <a:ext cx="2399584" cy="2569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"Kernel code"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353252" y="4400877"/>
            <a:ext cx="2399584" cy="2569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 </a:t>
            </a:r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virt_to_phys</a:t>
            </a:r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(_text)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353252" y="4645701"/>
            <a:ext cx="2399584" cy="2569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 </a:t>
            </a:r>
            <a:r>
              <a:rPr lang="en-US" altLang="ko-KR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virt_to_phys</a:t>
            </a:r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(_etest-1)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353252" y="4890525"/>
            <a:ext cx="2399584" cy="2569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flags IORESOURCE_MEM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353252" y="5147433"/>
            <a:ext cx="2399584" cy="2569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353252" y="5404340"/>
            <a:ext cx="2399584" cy="2569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353252" y="5661248"/>
            <a:ext cx="2399584" cy="2569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sibling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290791" y="3849595"/>
            <a:ext cx="524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6089044" y="4156053"/>
            <a:ext cx="2399584" cy="2569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"Kernel </a:t>
            </a: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data"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089044" y="4400877"/>
            <a:ext cx="2399584" cy="2569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 </a:t>
            </a:r>
            <a:r>
              <a:rPr lang="en-US" altLang="ko-KR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virt_to_phys</a:t>
            </a:r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(_</a:t>
            </a:r>
            <a:r>
              <a:rPr lang="en-US" altLang="ko-KR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sdata</a:t>
            </a:r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089044" y="4645701"/>
            <a:ext cx="2399584" cy="2569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</a:t>
            </a:r>
            <a:r>
              <a:rPr lang="en-US" altLang="ko-KR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virt_to_phys</a:t>
            </a:r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(_end-1)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089044" y="4890525"/>
            <a:ext cx="2399584" cy="2569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flags IORESOURCE_MEM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6089044" y="5147433"/>
            <a:ext cx="2399584" cy="2569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089044" y="5404340"/>
            <a:ext cx="2399584" cy="2569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6089044" y="5661248"/>
            <a:ext cx="2399584" cy="2569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sibling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026583" y="3849595"/>
            <a:ext cx="524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</a:p>
        </p:txBody>
      </p:sp>
      <p:cxnSp>
        <p:nvCxnSpPr>
          <p:cNvPr id="11" name="꺾인 연결선 10"/>
          <p:cNvCxnSpPr>
            <a:stCxn id="58" idx="1"/>
            <a:endCxn id="91" idx="0"/>
          </p:cNvCxnSpPr>
          <p:nvPr/>
        </p:nvCxnSpPr>
        <p:spPr>
          <a:xfrm rot="10800000" flipH="1" flipV="1">
            <a:off x="3372207" y="2970231"/>
            <a:ext cx="1180835" cy="879364"/>
          </a:xfrm>
          <a:prstGeom prst="bentConnector4">
            <a:avLst>
              <a:gd name="adj1" fmla="val -19359"/>
              <a:gd name="adj2" fmla="val 573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90" idx="3"/>
          </p:cNvCxnSpPr>
          <p:nvPr/>
        </p:nvCxnSpPr>
        <p:spPr>
          <a:xfrm flipV="1">
            <a:off x="5752836" y="4126594"/>
            <a:ext cx="336208" cy="1663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 113"/>
          <p:cNvCxnSpPr>
            <a:stCxn id="70" idx="1"/>
            <a:endCxn id="88" idx="1"/>
          </p:cNvCxnSpPr>
          <p:nvPr/>
        </p:nvCxnSpPr>
        <p:spPr>
          <a:xfrm rot="10800000" flipV="1">
            <a:off x="3353252" y="1425531"/>
            <a:ext cx="998976" cy="3850355"/>
          </a:xfrm>
          <a:prstGeom prst="bentConnector3">
            <a:avLst>
              <a:gd name="adj1" fmla="val 135422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88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9180512" cy="36004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2013.12.21 "drivers/of/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fdt.c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endParaRPr lang="ko-KR" altLang="en-US" sz="22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63" name="제목 1"/>
          <p:cNvSpPr txBox="1">
            <a:spLocks/>
          </p:cNvSpPr>
          <p:nvPr/>
        </p:nvSpPr>
        <p:spPr>
          <a:xfrm>
            <a:off x="0" y="404664"/>
            <a:ext cx="9144000" cy="102086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static unsigned long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unflatten_dt_node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boot_param_header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*blob,</a:t>
            </a:r>
          </a:p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unsigned long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unsigned long *p,</a:t>
            </a:r>
          </a:p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device_node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*dad,</a:t>
            </a:r>
          </a:p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device_node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***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allnextpp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unsigned long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fpsize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720" y="2215897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*** </a:t>
            </a:r>
            <a:r>
              <a:rPr lang="en-US" altLang="ko-K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allnextpp</a:t>
            </a:r>
            <a:endParaRPr lang="en-US" altLang="ko-KR" sz="1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-6470" y="2505775"/>
            <a:ext cx="1367516" cy="2569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163056" y="627901"/>
            <a:ext cx="596188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property {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char    *name;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length;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void    *value;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property *next;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unsigned long _flags;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unsigned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unique_id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altLang="ko-KR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device_node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char *name;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char *type;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phandle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phandle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char *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full_name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property *properties;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property *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deadprops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    /* removed properties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device_node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*parent;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device_node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*child;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device_node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*sibling;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device_node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*next;  /* next device of same type */</a:t>
            </a:r>
          </a:p>
          <a:p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device_node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allnext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;   /* next in list of all nodes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proc_dir_entry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pde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    /* this node's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proc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directory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kref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kref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unsigned long _flags;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void    *data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89233" y="188721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** </a:t>
            </a:r>
            <a:r>
              <a:rPr lang="en-US" altLang="ko-K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allnextp</a:t>
            </a:r>
            <a:endParaRPr lang="en-US" altLang="ko-KR" sz="1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 ** </a:t>
            </a:r>
            <a:r>
              <a:rPr lang="en-US" altLang="ko-K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mynodes</a:t>
            </a:r>
            <a:endParaRPr lang="en-US" altLang="ko-KR" sz="1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705640" y="2424466"/>
            <a:ext cx="1367516" cy="4284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of_allnodes</a:t>
            </a:r>
            <a:endParaRPr lang="en-US" altLang="ko-KR" sz="11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&amp;np-&gt;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allnext</a:t>
            </a:r>
            <a:endParaRPr lang="en-US" altLang="ko-KR" sz="11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204484" y="1941441"/>
            <a:ext cx="2903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device_node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of_allnodes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ko-KR" sz="1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972406" y="2208442"/>
            <a:ext cx="1367516" cy="2569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" name="직선 화살표 연결선 4"/>
          <p:cNvCxnSpPr>
            <a:stCxn id="37" idx="3"/>
            <a:endCxn id="60" idx="1"/>
          </p:cNvCxnSpPr>
          <p:nvPr/>
        </p:nvCxnSpPr>
        <p:spPr>
          <a:xfrm>
            <a:off x="1361046" y="2634229"/>
            <a:ext cx="344594" cy="4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60" idx="3"/>
            <a:endCxn id="73" idx="1"/>
          </p:cNvCxnSpPr>
          <p:nvPr/>
        </p:nvCxnSpPr>
        <p:spPr>
          <a:xfrm flipV="1">
            <a:off x="3073156" y="2336896"/>
            <a:ext cx="899250" cy="301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73" idx="2"/>
            <a:endCxn id="85" idx="0"/>
          </p:cNvCxnSpPr>
          <p:nvPr/>
        </p:nvCxnSpPr>
        <p:spPr>
          <a:xfrm rot="5400000">
            <a:off x="1948038" y="942734"/>
            <a:ext cx="1185510" cy="423074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103449" y="3650860"/>
            <a:ext cx="6004396" cy="6591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648326" y="321297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endParaRPr lang="en-US" altLang="ko-KR" sz="1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03867" y="3650860"/>
            <a:ext cx="643107" cy="6591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device</a:t>
            </a:r>
            <a:b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_node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46974" y="3650860"/>
            <a:ext cx="582656" cy="6591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</a:t>
            </a:r>
            <a:b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_name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800412" y="3650860"/>
            <a:ext cx="643107" cy="659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device</a:t>
            </a:r>
            <a:b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_node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443519" y="3650860"/>
            <a:ext cx="582656" cy="659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</a:t>
            </a:r>
            <a:b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_name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-34302" y="321297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np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1331217" y="3650860"/>
            <a:ext cx="823848" cy="6591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155065" y="3650860"/>
            <a:ext cx="823848" cy="6591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978913" y="3650860"/>
            <a:ext cx="823848" cy="6591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026175" y="3650860"/>
            <a:ext cx="823848" cy="659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9" name="꺾인 연결선 108"/>
          <p:cNvCxnSpPr>
            <a:stCxn id="60" idx="3"/>
            <a:endCxn id="97" idx="0"/>
          </p:cNvCxnSpPr>
          <p:nvPr/>
        </p:nvCxnSpPr>
        <p:spPr>
          <a:xfrm>
            <a:off x="3073156" y="2638701"/>
            <a:ext cx="1048810" cy="101215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34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9180512" cy="36004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2013.12.21 "drivers/of/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fdt.c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endParaRPr lang="ko-KR" altLang="en-US" sz="22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63" name="제목 1"/>
          <p:cNvSpPr txBox="1">
            <a:spLocks/>
          </p:cNvSpPr>
          <p:nvPr/>
        </p:nvSpPr>
        <p:spPr>
          <a:xfrm>
            <a:off x="0" y="404664"/>
            <a:ext cx="9144000" cy="102086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static unsigned long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unflatten_dt_node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boot_param_header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*blob,</a:t>
            </a:r>
          </a:p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unsigned long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unsigned long *p,</a:t>
            </a:r>
          </a:p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device_node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*dad,</a:t>
            </a:r>
          </a:p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device_node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***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allnextpp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unsigned long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fpsize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163056" y="627901"/>
            <a:ext cx="596188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property {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char    *name;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length;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void    *value;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property *next;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unsigned long _flags;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unsigned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unique_id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altLang="ko-KR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device_node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char *name;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char *type;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phandle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phandle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char *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full_name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property *properties;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property *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deadprops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    /* removed properties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device_node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*parent;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device_node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*child;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device_node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*sibling;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device_node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*next;  /* next device of same type */</a:t>
            </a:r>
          </a:p>
          <a:p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device_node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allnext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;   /* next in list of all nodes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proc_dir_entry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pde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    /* this node's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proc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directory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kref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kref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unsigned long _flags;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void    *data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03449" y="1916832"/>
            <a:ext cx="6004396" cy="43204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187624" y="1916831"/>
            <a:ext cx="1008112" cy="43270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full_name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00096" y="1916832"/>
            <a:ext cx="1083757" cy="3110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0096" y="2227907"/>
            <a:ext cx="1083757" cy="3110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0096" y="2538981"/>
            <a:ext cx="1083757" cy="3110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phandle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0096" y="2850056"/>
            <a:ext cx="1083757" cy="3110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full_name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0096" y="3161130"/>
            <a:ext cx="1083757" cy="3110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properties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0096" y="3472205"/>
            <a:ext cx="1083757" cy="3110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deadprops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0096" y="3783280"/>
            <a:ext cx="1083757" cy="3110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0096" y="4094354"/>
            <a:ext cx="1083757" cy="3110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0096" y="4405429"/>
            <a:ext cx="1083757" cy="3110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sibling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0096" y="4716503"/>
            <a:ext cx="1083757" cy="3110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allnext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0096" y="5004491"/>
            <a:ext cx="1083757" cy="3110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pde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0096" y="5318237"/>
            <a:ext cx="1083757" cy="3110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kref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0096" y="5631983"/>
            <a:ext cx="1083757" cy="3110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_flags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0096" y="5932850"/>
            <a:ext cx="1083757" cy="3110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2195735" y="1916832"/>
            <a:ext cx="909911" cy="7211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195735" y="2638014"/>
            <a:ext cx="909911" cy="7211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195735" y="3359196"/>
            <a:ext cx="909911" cy="7211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195735" y="4080378"/>
            <a:ext cx="909911" cy="7211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195735" y="4801561"/>
            <a:ext cx="909911" cy="7211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_flags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195735" y="5522743"/>
            <a:ext cx="909911" cy="7211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unique_id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105646" y="1925236"/>
            <a:ext cx="909911" cy="7211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105646" y="2646418"/>
            <a:ext cx="909911" cy="7211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105646" y="3367600"/>
            <a:ext cx="909911" cy="7211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105646" y="4088782"/>
            <a:ext cx="909911" cy="7211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105646" y="4809965"/>
            <a:ext cx="909911" cy="7211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_flags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105646" y="5531147"/>
            <a:ext cx="909911" cy="7211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unique_id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1187624" y="1916832"/>
            <a:ext cx="1008111" cy="13998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V="1">
            <a:off x="2938723" y="1916833"/>
            <a:ext cx="166923" cy="24885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427984" y="1913694"/>
            <a:ext cx="1083757" cy="3110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427984" y="2224769"/>
            <a:ext cx="1083757" cy="3110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427984" y="2535843"/>
            <a:ext cx="1083757" cy="3110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phandle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427984" y="2846918"/>
            <a:ext cx="1083757" cy="3110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full_name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427984" y="3157992"/>
            <a:ext cx="1083757" cy="3110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properties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427984" y="3469067"/>
            <a:ext cx="1083757" cy="3110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deadprops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427984" y="3780142"/>
            <a:ext cx="1083757" cy="3110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427984" y="4091216"/>
            <a:ext cx="1083757" cy="3110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427984" y="4402291"/>
            <a:ext cx="1083757" cy="3110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sibling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427984" y="4713365"/>
            <a:ext cx="1083757" cy="3110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allnext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427984" y="5001353"/>
            <a:ext cx="1083757" cy="3110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pde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427984" y="5315099"/>
            <a:ext cx="1083757" cy="3110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kref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427984" y="5628845"/>
            <a:ext cx="1083757" cy="3110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_flags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427984" y="5929712"/>
            <a:ext cx="1083757" cy="3110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015557" y="1929303"/>
            <a:ext cx="412427" cy="4323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 value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1" name="직선 화살표 연결선 100"/>
          <p:cNvCxnSpPr/>
          <p:nvPr/>
        </p:nvCxnSpPr>
        <p:spPr>
          <a:xfrm flipV="1">
            <a:off x="3779912" y="1929303"/>
            <a:ext cx="235645" cy="17988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V="1">
            <a:off x="1183853" y="1916833"/>
            <a:ext cx="3244131" cy="23063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45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>
            <a:off x="4572000" y="3239363"/>
            <a:ext cx="2655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shift_aff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</a:p>
          <a:p>
            <a:pPr algn="ctr"/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9180512" cy="36004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2014.01.11 "arch/arm/kernel/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setup.c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endParaRPr lang="ko-KR" altLang="en-US" sz="22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63" name="제목 1"/>
          <p:cNvSpPr txBox="1">
            <a:spLocks/>
          </p:cNvSpPr>
          <p:nvPr/>
        </p:nvSpPr>
        <p:spPr>
          <a:xfrm>
            <a:off x="0" y="404664"/>
            <a:ext cx="9144000" cy="1020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static void __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smp_build_mpidr_hash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(void)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287" y="4534247"/>
            <a:ext cx="61531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07504" y="1700808"/>
            <a:ext cx="4177747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mpidr_hash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u32 mask; /* used by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sleep.S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u32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shift_aff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[3]; /* used by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sleep.S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u32 bits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/* bits[0] + bits[1] + bits[2] */</a:t>
            </a: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77110" y="3788952"/>
            <a:ext cx="2823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mask = 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각 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CPU MPDIR OR 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연산한 값</a:t>
            </a: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292777" y="4366385"/>
            <a:ext cx="141508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>
            <a:off x="4707862" y="4366385"/>
            <a:ext cx="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4738816" y="4366385"/>
            <a:ext cx="141508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6" name="직선 화살표 연결선 95"/>
          <p:cNvCxnSpPr/>
          <p:nvPr/>
        </p:nvCxnSpPr>
        <p:spPr>
          <a:xfrm>
            <a:off x="6184855" y="4366385"/>
            <a:ext cx="147396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6184855" y="2734761"/>
            <a:ext cx="284" cy="2013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5458427" y="2734761"/>
            <a:ext cx="0" cy="2013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7304017" y="2734761"/>
            <a:ext cx="0" cy="1991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7639773" y="2734761"/>
            <a:ext cx="0" cy="2013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4718544" y="2734761"/>
            <a:ext cx="0" cy="20126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019309" y="2411595"/>
            <a:ext cx="35458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472280" y="2276872"/>
            <a:ext cx="120417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fs[0] =</a:t>
            </a:r>
          </a:p>
          <a:p>
            <a:pPr algn="ctr"/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shift_aff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291470" y="2408377"/>
            <a:ext cx="35458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828327" y="2411595"/>
            <a:ext cx="60946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ko-KR" dirty="0"/>
              <a:t>fs[1]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403131" y="2319263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pPr algn="ctr"/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fs[2]</a:t>
            </a: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2" name="직선 화살표 연결선 101"/>
          <p:cNvCxnSpPr/>
          <p:nvPr/>
        </p:nvCxnSpPr>
        <p:spPr>
          <a:xfrm>
            <a:off x="7279796" y="4065951"/>
            <a:ext cx="37902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03" name="TextBox 102"/>
          <p:cNvSpPr txBox="1"/>
          <p:nvPr/>
        </p:nvSpPr>
        <p:spPr>
          <a:xfrm>
            <a:off x="7114657" y="3702475"/>
            <a:ext cx="7793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bits[0]</a:t>
            </a: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5446358" y="4077367"/>
            <a:ext cx="73878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04" name="TextBox 103"/>
          <p:cNvSpPr txBox="1"/>
          <p:nvPr/>
        </p:nvSpPr>
        <p:spPr>
          <a:xfrm>
            <a:off x="5418880" y="3716679"/>
            <a:ext cx="7793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bits[1]</a:t>
            </a: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8" name="직선 화살표 연결선 107"/>
          <p:cNvCxnSpPr/>
          <p:nvPr/>
        </p:nvCxnSpPr>
        <p:spPr>
          <a:xfrm>
            <a:off x="6198261" y="3327509"/>
            <a:ext cx="106248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10" name="TextBox 109"/>
          <p:cNvSpPr txBox="1"/>
          <p:nvPr/>
        </p:nvSpPr>
        <p:spPr>
          <a:xfrm>
            <a:off x="6153901" y="2994988"/>
            <a:ext cx="120417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shift_aff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1" name="직선 화살표 연결선 110"/>
          <p:cNvCxnSpPr/>
          <p:nvPr/>
        </p:nvCxnSpPr>
        <p:spPr>
          <a:xfrm>
            <a:off x="4738816" y="3590589"/>
            <a:ext cx="72994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>
            <a:off x="6218304" y="3594430"/>
            <a:ext cx="107095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486772" y="1727195"/>
            <a:ext cx="3183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와 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fs[</a:t>
            </a:r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는 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MPIDR 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값에 따라 가변적</a:t>
            </a:r>
            <a:endParaRPr lang="en-US" altLang="ko-KR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fls</a:t>
            </a:r>
            <a:endParaRPr lang="en-US" altLang="ko-KR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fs[</a:t>
            </a:r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ffs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- 1</a:t>
            </a: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78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9180512" cy="36004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2014.01.11 "lib/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hweight.c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endParaRPr lang="ko-KR" altLang="en-US" sz="22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63" name="제목 1"/>
          <p:cNvSpPr txBox="1">
            <a:spLocks/>
          </p:cNvSpPr>
          <p:nvPr/>
        </p:nvSpPr>
        <p:spPr>
          <a:xfrm>
            <a:off x="0" y="404664"/>
            <a:ext cx="9144000" cy="1020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unsigned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__sw_hweight32(unsigned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w)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908" y="1067498"/>
            <a:ext cx="4687502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unsigned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res = w - ((w &gt;&gt; 1) &amp; 0x55555555);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 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= (res &amp; 0x33333333) + ((res &gt;&gt; 2) &amp; 0x33333333);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 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= (res + (res &gt;&gt; 4)) &amp; 0x0F0F0F0F;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 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= res + (res &gt;&gt; 8);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(res + (res &gt;&gt; 16)) &amp; 0x000000FF;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354044"/>
              </p:ext>
            </p:extLst>
          </p:nvPr>
        </p:nvGraphicFramePr>
        <p:xfrm>
          <a:off x="518869" y="2316875"/>
          <a:ext cx="8229595" cy="3748250"/>
        </p:xfrm>
        <a:graphic>
          <a:graphicData uri="http://schemas.openxmlformats.org/drawingml/2006/table">
            <a:tbl>
              <a:tblPr/>
              <a:tblGrid>
                <a:gridCol w="154837"/>
                <a:gridCol w="154837"/>
                <a:gridCol w="154837"/>
                <a:gridCol w="154837"/>
                <a:gridCol w="154837"/>
                <a:gridCol w="154837"/>
                <a:gridCol w="154837"/>
                <a:gridCol w="154837"/>
                <a:gridCol w="154837"/>
                <a:gridCol w="154837"/>
                <a:gridCol w="154837"/>
                <a:gridCol w="154837"/>
                <a:gridCol w="154837"/>
                <a:gridCol w="154837"/>
                <a:gridCol w="154837"/>
                <a:gridCol w="154837"/>
                <a:gridCol w="154837"/>
                <a:gridCol w="154837"/>
                <a:gridCol w="154837"/>
                <a:gridCol w="154837"/>
                <a:gridCol w="154837"/>
                <a:gridCol w="154837"/>
                <a:gridCol w="154837"/>
                <a:gridCol w="154837"/>
                <a:gridCol w="154837"/>
                <a:gridCol w="154837"/>
                <a:gridCol w="154837"/>
                <a:gridCol w="154837"/>
                <a:gridCol w="154837"/>
                <a:gridCol w="154837"/>
                <a:gridCol w="154837"/>
                <a:gridCol w="154837"/>
                <a:gridCol w="3274811"/>
              </a:tblGrid>
              <a:tr h="170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 = 0xF0F0F0F0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0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res = w - ((w </a:t>
                      </a:r>
                      <a:r>
                        <a:rPr lang="pl-PL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&gt;&gt; 1</a:t>
                      </a:r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 &amp; 0x55555555);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037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037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0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037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0375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0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0375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0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res&gt;&gt;8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0375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0375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0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res = res + (res&gt;&gt;8)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0375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0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res&gt;&gt;16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0375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0375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0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0375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0375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0375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0375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=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832" name="직선 화살표 연결선 831"/>
          <p:cNvCxnSpPr/>
          <p:nvPr/>
        </p:nvCxnSpPr>
        <p:spPr>
          <a:xfrm>
            <a:off x="1232307" y="3778250"/>
            <a:ext cx="1035437" cy="298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3" name="직선 화살표 연결선 832"/>
          <p:cNvCxnSpPr/>
          <p:nvPr/>
        </p:nvCxnSpPr>
        <p:spPr>
          <a:xfrm>
            <a:off x="3664399" y="3740522"/>
            <a:ext cx="1051617" cy="336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4" name="직선 화살표 연결선 833"/>
          <p:cNvCxnSpPr/>
          <p:nvPr/>
        </p:nvCxnSpPr>
        <p:spPr>
          <a:xfrm>
            <a:off x="2420716" y="4625677"/>
            <a:ext cx="2308000" cy="3154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5" name="타원 834"/>
          <p:cNvSpPr/>
          <p:nvPr/>
        </p:nvSpPr>
        <p:spPr>
          <a:xfrm>
            <a:off x="7380311" y="3638922"/>
            <a:ext cx="204788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sp>
        <p:nvSpPr>
          <p:cNvPr id="836" name="타원 835"/>
          <p:cNvSpPr/>
          <p:nvPr/>
        </p:nvSpPr>
        <p:spPr>
          <a:xfrm>
            <a:off x="7380312" y="4524077"/>
            <a:ext cx="204787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/>
              <a:t>+</a:t>
            </a:r>
            <a:endParaRPr lang="ko-KR" altLang="en-US" sz="1100" b="1"/>
          </a:p>
        </p:txBody>
      </p:sp>
      <p:sp>
        <p:nvSpPr>
          <p:cNvPr id="21" name="직사각형 20"/>
          <p:cNvSpPr/>
          <p:nvPr/>
        </p:nvSpPr>
        <p:spPr>
          <a:xfrm>
            <a:off x="5293071" y="1392764"/>
            <a:ext cx="37373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hlinkClick r:id="rId2"/>
              </a:rPr>
              <a:t>http://en.wikipedia.org/wiki/Hamming_weight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10750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1406" y="5517232"/>
            <a:ext cx="2257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TTBR 0xC000 4000</a:t>
            </a:r>
            <a:endParaRPr lang="en-US" altLang="ko-K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init_mm.pgd</a:t>
            </a:r>
            <a:endParaRPr lang="en-US" altLang="ko-KR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swapper_pg_dir</a:t>
            </a:r>
            <a:endParaRPr lang="en-US" altLang="ko-KR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9180512" cy="36004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2013.10.19 "arch/arm/mm/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mmu.c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endParaRPr lang="ko-KR" altLang="en-US" sz="24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62933" y="980728"/>
            <a:ext cx="2880000" cy="56166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62933" y="2327372"/>
            <a:ext cx="2880000" cy="36486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파란색 상자가 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4096</a:t>
            </a:r>
            <a:r>
              <a:rPr lang="ko-KR" altLang="en-US" sz="1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개 존재</a:t>
            </a:r>
            <a:endParaRPr lang="en-US" altLang="ko-KR" sz="12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 table</a:t>
            </a:r>
            <a:r>
              <a:rPr lang="ko-KR" altLang="en-US" sz="1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을 위한 영역</a:t>
            </a:r>
            <a:endParaRPr lang="en-US" altLang="ko-KR" sz="12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pgd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영역</a:t>
            </a:r>
            <a:endParaRPr lang="en-US" altLang="ko-KR" sz="12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363780" y="5975992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2545" y="2132856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0xC000 8000</a:t>
            </a:r>
            <a:endParaRPr lang="ko-KR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62933" y="4534436"/>
            <a:ext cx="288000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 table address(22bit) | options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363780" y="2327372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왼쪽 중괄호 21"/>
          <p:cNvSpPr/>
          <p:nvPr/>
        </p:nvSpPr>
        <p:spPr>
          <a:xfrm>
            <a:off x="1482625" y="2780928"/>
            <a:ext cx="434615" cy="23376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3640907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1200" b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level page table</a:t>
            </a:r>
          </a:p>
          <a:p>
            <a:r>
              <a:rPr lang="en-US" altLang="ko-K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pgd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16kb </a:t>
            </a:r>
          </a:p>
          <a:p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 4bytes * 4096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3" name="직선 화살표 연결선 52"/>
          <p:cNvCxnSpPr>
            <a:stCxn id="12" idx="3"/>
          </p:cNvCxnSpPr>
          <p:nvPr/>
        </p:nvCxnSpPr>
        <p:spPr>
          <a:xfrm flipV="1">
            <a:off x="6042933" y="4650540"/>
            <a:ext cx="381070" cy="9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162933" y="4282408"/>
            <a:ext cx="288000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 table address(22bit) | options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" name="꺾인 연결선 3"/>
          <p:cNvCxnSpPr>
            <a:stCxn id="57" idx="3"/>
          </p:cNvCxnSpPr>
          <p:nvPr/>
        </p:nvCxnSpPr>
        <p:spPr>
          <a:xfrm flipV="1">
            <a:off x="6042933" y="4200490"/>
            <a:ext cx="374830" cy="2079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3162933" y="1124744"/>
            <a:ext cx="2880000" cy="491356"/>
            <a:chOff x="3162933" y="1124744"/>
            <a:chExt cx="2592288" cy="491356"/>
          </a:xfrm>
        </p:grpSpPr>
        <p:sp>
          <p:nvSpPr>
            <p:cNvPr id="61" name="직사각형 60"/>
            <p:cNvSpPr/>
            <p:nvPr/>
          </p:nvSpPr>
          <p:spPr>
            <a:xfrm>
              <a:off x="3162933" y="1364072"/>
              <a:ext cx="2592288" cy="2520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H/W page table 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162933" y="1124744"/>
              <a:ext cx="2592288" cy="2520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H/W page table 1</a:t>
              </a:r>
            </a:p>
          </p:txBody>
        </p:sp>
      </p:grpSp>
      <p:sp>
        <p:nvSpPr>
          <p:cNvPr id="63" name="제목 1"/>
          <p:cNvSpPr txBox="1">
            <a:spLocks/>
          </p:cNvSpPr>
          <p:nvPr/>
        </p:nvSpPr>
        <p:spPr>
          <a:xfrm>
            <a:off x="0" y="404664"/>
            <a:ext cx="9144000" cy="3600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static 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pte_t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* __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init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early_pte_alloc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pmd_t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*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pmd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 unsigned long 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addr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 unsigned long 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prot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290" y="599174"/>
            <a:ext cx="740092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101613" y="3325380"/>
            <a:ext cx="3028393" cy="2225259"/>
            <a:chOff x="6101613" y="3325380"/>
            <a:chExt cx="3028393" cy="2225259"/>
          </a:xfrm>
        </p:grpSpPr>
        <p:sp>
          <p:nvSpPr>
            <p:cNvPr id="39" name="직사각형 38"/>
            <p:cNvSpPr/>
            <p:nvPr/>
          </p:nvSpPr>
          <p:spPr>
            <a:xfrm>
              <a:off x="6417763" y="3750439"/>
              <a:ext cx="2592288" cy="1800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417763" y="5100589"/>
              <a:ext cx="2592288" cy="450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Linux page table 0</a:t>
              </a:r>
            </a:p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1024 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bytes</a:t>
              </a:r>
              <a:endParaRPr lang="ko-KR" alt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424003" y="4650539"/>
              <a:ext cx="2582193" cy="450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Linux page table 1</a:t>
              </a:r>
            </a:p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1024 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bytes</a:t>
              </a:r>
              <a:endParaRPr lang="ko-KR" alt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417763" y="4200489"/>
              <a:ext cx="2592288" cy="4500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H/W page table 0</a:t>
              </a:r>
            </a:p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1024 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bytes</a:t>
              </a:r>
              <a:endParaRPr lang="ko-KR" alt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421617" y="3750439"/>
              <a:ext cx="2582078" cy="4500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H/W page table 1</a:t>
              </a:r>
            </a:p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1024 bytes</a:t>
              </a:r>
              <a:endParaRPr lang="ko-KR" alt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101613" y="3325380"/>
              <a:ext cx="3028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US" altLang="ko-KR" sz="1600" b="1" baseline="30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nd</a:t>
              </a:r>
              <a:r>
                <a:rPr lang="en-US" altLang="ko-KR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level page table = 4kb</a:t>
              </a:r>
              <a:endParaRPr lang="ko-KR" alt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65" name="왼쪽 중괄호 64"/>
          <p:cNvSpPr/>
          <p:nvPr/>
        </p:nvSpPr>
        <p:spPr>
          <a:xfrm>
            <a:off x="2706761" y="2337620"/>
            <a:ext cx="468000" cy="8753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50056" y="2564904"/>
            <a:ext cx="779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1024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개</a:t>
            </a:r>
            <a:endParaRPr lang="en-US" altLang="ko-KR" sz="1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Section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838981" y="4839543"/>
            <a:ext cx="1034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3072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개</a:t>
            </a:r>
            <a:endParaRPr lang="en-US" altLang="ko-KR" sz="1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Page Table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왼쪽 중괄호 67"/>
          <p:cNvSpPr/>
          <p:nvPr/>
        </p:nvSpPr>
        <p:spPr>
          <a:xfrm>
            <a:off x="2707242" y="3235218"/>
            <a:ext cx="468000" cy="2718915"/>
          </a:xfrm>
          <a:prstGeom prst="leftBrace">
            <a:avLst>
              <a:gd name="adj1" fmla="val 8333"/>
              <a:gd name="adj2" fmla="val 672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162933" y="2952238"/>
            <a:ext cx="288000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Section base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…options…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162933" y="1616100"/>
            <a:ext cx="2880000" cy="504056"/>
            <a:chOff x="3162933" y="1616100"/>
            <a:chExt cx="2592288" cy="504056"/>
          </a:xfrm>
        </p:grpSpPr>
        <p:sp>
          <p:nvSpPr>
            <p:cNvPr id="71" name="직사각형 70"/>
            <p:cNvSpPr/>
            <p:nvPr/>
          </p:nvSpPr>
          <p:spPr>
            <a:xfrm>
              <a:off x="3162933" y="1616100"/>
              <a:ext cx="2592288" cy="252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Linux page table 1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162933" y="1868128"/>
              <a:ext cx="2592288" cy="252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Linux page table 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3" name="왼쪽 중괄호 72"/>
          <p:cNvSpPr/>
          <p:nvPr/>
        </p:nvSpPr>
        <p:spPr>
          <a:xfrm flipH="1">
            <a:off x="6084168" y="1131188"/>
            <a:ext cx="432048" cy="9889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" name="꺾인 연결선 17"/>
          <p:cNvCxnSpPr>
            <a:stCxn id="73" idx="1"/>
            <a:endCxn id="64" idx="0"/>
          </p:cNvCxnSpPr>
          <p:nvPr/>
        </p:nvCxnSpPr>
        <p:spPr>
          <a:xfrm>
            <a:off x="6516216" y="1625672"/>
            <a:ext cx="1099594" cy="1699708"/>
          </a:xfrm>
          <a:prstGeom prst="bentConnector2">
            <a:avLst/>
          </a:prstGeom>
          <a:ln w="76200" cmpd="dbl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72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9180512" cy="36004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2014.01.11 "mm/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percpu.c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endParaRPr lang="ko-KR" altLang="en-US" sz="22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63" name="제목 1"/>
          <p:cNvSpPr txBox="1">
            <a:spLocks/>
          </p:cNvSpPr>
          <p:nvPr/>
        </p:nvSpPr>
        <p:spPr>
          <a:xfrm>
            <a:off x="0" y="404664"/>
            <a:ext cx="9144000" cy="12241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void __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setup_per_cpu_areas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(void</a:t>
            </a:r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/>
            <a:endParaRPr lang="en-US" altLang="ko-KR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pcpu_embed_first_chunk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reserved_size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dyn_size</a:t>
            </a:r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atom_size</a:t>
            </a:r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ko-KR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pcpu_fc_cpu_distance_fn_t</a:t>
            </a:r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cpu_distance_fn</a:t>
            </a:r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pcpu_fc_alloc_fn_t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alloc_fn</a:t>
            </a:r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pcpu_fc_free_fn_t</a:t>
            </a:r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free_fn</a:t>
            </a:r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/>
            <a:endParaRPr lang="en-US" altLang="ko-KR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pcpu_alloc_info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* __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pcpu_build_alloc_info</a:t>
            </a:r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reserved_size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dyn_size</a:t>
            </a:r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atom_size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pcpu_fc_cpu_distance_fn_t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cpu_distance_fn</a:t>
            </a:r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ko-KR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7504" y="1700808"/>
            <a:ext cx="5197257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pcpu_alloc_info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static_size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reserved_size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dyn_size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unit_size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atom_size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alloc_size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__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ai_size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  /* internal, don't use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nr_groups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  /* 0 if grouping unnecessary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pcpu_group_info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groups[];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492" y="3991332"/>
            <a:ext cx="570701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pcpu_group_info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nr_units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   /* aligned # of units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unsigned long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base_offset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    /* base address offset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unsigned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*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cpu_map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   /* unit-&gt;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map, empty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* entries contain NR_CPUS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9647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9180512" cy="36004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2014.01.11 "mm/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percpu.c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endParaRPr lang="ko-KR" altLang="en-US" sz="22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63" name="제목 1"/>
          <p:cNvSpPr txBox="1">
            <a:spLocks/>
          </p:cNvSpPr>
          <p:nvPr/>
        </p:nvSpPr>
        <p:spPr>
          <a:xfrm>
            <a:off x="0" y="404664"/>
            <a:ext cx="9144000" cy="12241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pcpu_alloc_info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* __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pcpu_build_alloc_info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reserved_size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dyn_size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atom_size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pcpu_fc_cpu_distance_fn_t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cpu_distance_fn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628800"/>
            <a:ext cx="770485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for_each_possible_cpu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for_each_possible_cpu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tcpu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…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ko-KR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tcpu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와 </a:t>
            </a:r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cpu_distance_fn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함수에 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의한 차이가 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LOCAL_DISTANCE 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이상 벌어지는 경우</a:t>
            </a:r>
            <a:endParaRPr lang="en-US" altLang="ko-KR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을 하나씩 추가하여 각 그룹으로 나누어줌</a:t>
            </a: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0768" y="4774109"/>
            <a:ext cx="356815" cy="3110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34239" y="4774109"/>
            <a:ext cx="356815" cy="3110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97710" y="4774109"/>
            <a:ext cx="356815" cy="3110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61181" y="4774109"/>
            <a:ext cx="356815" cy="3110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24652" y="4774109"/>
            <a:ext cx="356815" cy="3110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88123" y="4774109"/>
            <a:ext cx="356815" cy="3110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51594" y="4774109"/>
            <a:ext cx="356815" cy="3110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15065" y="4774109"/>
            <a:ext cx="356815" cy="3110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78536" y="4774109"/>
            <a:ext cx="356815" cy="3110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42007" y="4774109"/>
            <a:ext cx="356815" cy="3110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105478" y="4774109"/>
            <a:ext cx="356815" cy="3110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68949" y="4774109"/>
            <a:ext cx="356815" cy="3110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32420" y="4774109"/>
            <a:ext cx="356815" cy="3110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95891" y="4774109"/>
            <a:ext cx="356815" cy="3110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467544" y="4198045"/>
            <a:ext cx="2547522" cy="360688"/>
            <a:chOff x="5446358" y="2970212"/>
            <a:chExt cx="738781" cy="360688"/>
          </a:xfrm>
        </p:grpSpPr>
        <p:cxnSp>
          <p:nvCxnSpPr>
            <p:cNvPr id="24" name="직선 화살표 연결선 23"/>
            <p:cNvCxnSpPr/>
            <p:nvPr/>
          </p:nvCxnSpPr>
          <p:spPr>
            <a:xfrm>
              <a:off x="5446358" y="3330900"/>
              <a:ext cx="738781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695563" y="2970212"/>
              <a:ext cx="226020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group 0</a:t>
              </a:r>
              <a:endPara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3015066" y="4198045"/>
            <a:ext cx="2547522" cy="360688"/>
            <a:chOff x="5446358" y="2970212"/>
            <a:chExt cx="738781" cy="360688"/>
          </a:xfrm>
        </p:grpSpPr>
        <p:cxnSp>
          <p:nvCxnSpPr>
            <p:cNvPr id="30" name="직선 화살표 연결선 29"/>
            <p:cNvCxnSpPr/>
            <p:nvPr/>
          </p:nvCxnSpPr>
          <p:spPr>
            <a:xfrm>
              <a:off x="5446358" y="3330900"/>
              <a:ext cx="738781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703632" y="2970212"/>
              <a:ext cx="20988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group 1</a:t>
              </a:r>
              <a:endPara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07715" y="3711428"/>
            <a:ext cx="26693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ex) LOCAL_DISTANCE 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이 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인 경우</a:t>
            </a: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5887937" y="3647492"/>
            <a:ext cx="504056" cy="3125239"/>
            <a:chOff x="8172400" y="3454987"/>
            <a:chExt cx="504056" cy="3125239"/>
          </a:xfrm>
        </p:grpSpPr>
        <p:sp>
          <p:nvSpPr>
            <p:cNvPr id="36" name="직사각형 35"/>
            <p:cNvSpPr/>
            <p:nvPr/>
          </p:nvSpPr>
          <p:spPr>
            <a:xfrm>
              <a:off x="8244409" y="3454987"/>
              <a:ext cx="360039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</a:t>
              </a:r>
              <a:endParaRPr lang="ko-KR" alt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244409" y="3675059"/>
              <a:ext cx="360039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</a:t>
              </a:r>
              <a:endParaRPr lang="ko-KR" alt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244409" y="3895130"/>
              <a:ext cx="360039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</a:t>
              </a:r>
              <a:endParaRPr lang="ko-KR" alt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244409" y="4115202"/>
              <a:ext cx="360039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3]</a:t>
              </a:r>
              <a:endParaRPr lang="ko-KR" alt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244409" y="4335274"/>
              <a:ext cx="360039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[4]</a:t>
              </a:r>
              <a:endParaRPr lang="ko-KR" alt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244409" y="4555346"/>
              <a:ext cx="360039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[5]</a:t>
              </a:r>
              <a:endParaRPr lang="ko-KR" alt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244409" y="4775418"/>
              <a:ext cx="360039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[6]</a:t>
              </a:r>
              <a:endParaRPr lang="ko-KR" alt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244409" y="4995489"/>
              <a:ext cx="360039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[7]</a:t>
              </a:r>
              <a:endParaRPr lang="ko-KR" alt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8244409" y="5215561"/>
              <a:ext cx="360039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[8]</a:t>
              </a:r>
              <a:endParaRPr lang="ko-KR" alt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244409" y="5435633"/>
              <a:ext cx="360039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[9]</a:t>
              </a:r>
              <a:endParaRPr lang="ko-KR" alt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8172400" y="5573763"/>
              <a:ext cx="504056" cy="430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[10]</a:t>
              </a:r>
              <a:endParaRPr lang="ko-KR" alt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208404" y="5878472"/>
              <a:ext cx="432048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[11]</a:t>
              </a:r>
              <a:endParaRPr lang="ko-KR" alt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8208404" y="6098544"/>
              <a:ext cx="432048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[12]</a:t>
              </a:r>
              <a:endParaRPr lang="ko-KR" alt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208404" y="6318616"/>
              <a:ext cx="432048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[13]</a:t>
              </a:r>
              <a:endParaRPr lang="ko-KR" alt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5868144" y="3362849"/>
            <a:ext cx="94929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group_map</a:t>
            </a: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976439" y="3356992"/>
            <a:ext cx="94929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group_cnt</a:t>
            </a: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385396" y="3668261"/>
            <a:ext cx="360039" cy="2200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385396" y="3888333"/>
            <a:ext cx="360039" cy="2200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385396" y="4108404"/>
            <a:ext cx="360039" cy="2200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385396" y="4328476"/>
            <a:ext cx="360039" cy="2200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385396" y="4548548"/>
            <a:ext cx="360039" cy="2200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385396" y="4768620"/>
            <a:ext cx="360039" cy="2200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385396" y="4988692"/>
            <a:ext cx="360039" cy="2200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385396" y="5208763"/>
            <a:ext cx="360039" cy="2200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385396" y="5428835"/>
            <a:ext cx="360039" cy="1993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385396" y="5623507"/>
            <a:ext cx="360039" cy="2200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385395" y="5846275"/>
            <a:ext cx="360039" cy="2200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385395" y="6066346"/>
            <a:ext cx="360039" cy="2200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385395" y="6286418"/>
            <a:ext cx="360039" cy="2200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385395" y="6506490"/>
            <a:ext cx="360039" cy="2200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6998215" y="3647492"/>
            <a:ext cx="504056" cy="3125239"/>
            <a:chOff x="8172400" y="3454987"/>
            <a:chExt cx="504056" cy="3125239"/>
          </a:xfrm>
        </p:grpSpPr>
        <p:sp>
          <p:nvSpPr>
            <p:cNvPr id="71" name="직사각형 70"/>
            <p:cNvSpPr/>
            <p:nvPr/>
          </p:nvSpPr>
          <p:spPr>
            <a:xfrm>
              <a:off x="8244409" y="3454987"/>
              <a:ext cx="360039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</a:t>
              </a:r>
              <a:endParaRPr lang="ko-KR" alt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8244409" y="3675059"/>
              <a:ext cx="360039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</a:t>
              </a:r>
              <a:endParaRPr lang="ko-KR" alt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8244409" y="3895130"/>
              <a:ext cx="360039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</a:t>
              </a:r>
              <a:endParaRPr lang="ko-KR" alt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8244409" y="4115202"/>
              <a:ext cx="360039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3]</a:t>
              </a:r>
              <a:endParaRPr lang="ko-KR" alt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8244409" y="4335274"/>
              <a:ext cx="360039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[4]</a:t>
              </a:r>
              <a:endParaRPr lang="ko-KR" alt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8244409" y="4555346"/>
              <a:ext cx="360039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[5]</a:t>
              </a:r>
              <a:endParaRPr lang="ko-KR" alt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8244409" y="4775418"/>
              <a:ext cx="360039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[6]</a:t>
              </a:r>
              <a:endParaRPr lang="ko-KR" alt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244409" y="4995489"/>
              <a:ext cx="360039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[7]</a:t>
              </a:r>
              <a:endParaRPr lang="ko-KR" alt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8244409" y="5215561"/>
              <a:ext cx="360039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[8]</a:t>
              </a:r>
              <a:endParaRPr lang="ko-KR" alt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8244409" y="5435633"/>
              <a:ext cx="360039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[9]</a:t>
              </a:r>
              <a:endParaRPr lang="ko-KR" alt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8172400" y="5573763"/>
              <a:ext cx="504056" cy="430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[10]</a:t>
              </a:r>
              <a:endParaRPr lang="ko-KR" alt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8208404" y="5878472"/>
              <a:ext cx="432048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[11]</a:t>
              </a:r>
              <a:endParaRPr lang="ko-KR" alt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8208404" y="6098544"/>
              <a:ext cx="432048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[12]</a:t>
              </a:r>
              <a:endParaRPr lang="ko-KR" alt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8208404" y="6318616"/>
              <a:ext cx="432048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[13]</a:t>
              </a:r>
              <a:endParaRPr lang="ko-KR" alt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7495674" y="3668261"/>
            <a:ext cx="360039" cy="2200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495674" y="3888333"/>
            <a:ext cx="360039" cy="2200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495674" y="4108404"/>
            <a:ext cx="360039" cy="2200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7495674" y="4328476"/>
            <a:ext cx="360039" cy="2200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495674" y="4548548"/>
            <a:ext cx="360039" cy="2200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495674" y="4768620"/>
            <a:ext cx="360039" cy="2200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495674" y="4988692"/>
            <a:ext cx="360039" cy="2200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7495674" y="5208763"/>
            <a:ext cx="360039" cy="2200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495674" y="5428835"/>
            <a:ext cx="360039" cy="1993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495674" y="5623507"/>
            <a:ext cx="360039" cy="2200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7495673" y="5846275"/>
            <a:ext cx="360039" cy="2200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7495673" y="6066346"/>
            <a:ext cx="360039" cy="2200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495673" y="6286418"/>
            <a:ext cx="360039" cy="2200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7495673" y="6506490"/>
            <a:ext cx="360039" cy="2200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95719" y="5098728"/>
            <a:ext cx="145905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number 0~13</a:t>
            </a:r>
          </a:p>
        </p:txBody>
      </p:sp>
    </p:spTree>
    <p:extLst>
      <p:ext uri="{BB962C8B-B14F-4D97-AF65-F5344CB8AC3E}">
        <p14:creationId xmlns:p14="http://schemas.microsoft.com/office/powerpoint/2010/main" val="229855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9180512" cy="36004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2014.01.11 "mm/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percpu.c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endParaRPr lang="ko-KR" altLang="en-US" sz="22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63" name="제목 1"/>
          <p:cNvSpPr txBox="1">
            <a:spLocks/>
          </p:cNvSpPr>
          <p:nvPr/>
        </p:nvSpPr>
        <p:spPr>
          <a:xfrm>
            <a:off x="0" y="404664"/>
            <a:ext cx="9144000" cy="12241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pcpu_alloc_info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* __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pcpu_build_alloc_info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reserved_size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dyn_size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atom_size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pcpu_fc_cpu_distance_fn_t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cpu_distance_fn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71004" y="1722264"/>
            <a:ext cx="5197257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pcpu_alloc_info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static_size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reserved_size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(8kb)</a:t>
            </a: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dyn_size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(12kb)</a:t>
            </a: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unit_size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(32kb)</a:t>
            </a: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atom_size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(4kb)</a:t>
            </a: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alloc_size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__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ai_size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  /* internal, don't use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nr_groups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  /* 0 if grouping unnecessary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pcpu_group_info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groups[];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589570" y="1722264"/>
            <a:ext cx="570701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pcpu_group_info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nr_units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   /* aligned # of units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unsigned long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base_offset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    /* base address offset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unsigned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*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cpu_map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   /* unit-&gt;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map, empty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* entries contain NR_CPUS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1763688" y="4007520"/>
            <a:ext cx="1935836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pcpu_alloc_info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703072" y="4007520"/>
            <a:ext cx="1375192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pcpu_group_info</a:t>
            </a:r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081813" y="4007520"/>
            <a:ext cx="1375192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pcpu_group_info</a:t>
            </a:r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438264" y="4005064"/>
            <a:ext cx="86706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cpu_map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7305332" y="4007520"/>
            <a:ext cx="86706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cpu_map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4281344" y="4437112"/>
            <a:ext cx="796920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cpu_map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5641344" y="4437112"/>
            <a:ext cx="796920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cpu_map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" name="꺾인 연결선 19"/>
          <p:cNvCxnSpPr>
            <a:stCxn id="112" idx="2"/>
            <a:endCxn id="108" idx="2"/>
          </p:cNvCxnSpPr>
          <p:nvPr/>
        </p:nvCxnSpPr>
        <p:spPr>
          <a:xfrm rot="5400000" flipH="1" flipV="1">
            <a:off x="5667789" y="3449127"/>
            <a:ext cx="216024" cy="2191994"/>
          </a:xfrm>
          <a:prstGeom prst="bentConnector3">
            <a:avLst>
              <a:gd name="adj1" fmla="val -1058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 113"/>
          <p:cNvCxnSpPr>
            <a:stCxn id="113" idx="2"/>
            <a:endCxn id="109" idx="2"/>
          </p:cNvCxnSpPr>
          <p:nvPr/>
        </p:nvCxnSpPr>
        <p:spPr>
          <a:xfrm rot="5400000" flipH="1" flipV="1">
            <a:off x="6782551" y="3696821"/>
            <a:ext cx="213568" cy="1699062"/>
          </a:xfrm>
          <a:prstGeom prst="bentConnector3">
            <a:avLst>
              <a:gd name="adj1" fmla="val -1902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6457005" y="3852540"/>
            <a:ext cx="249339" cy="229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6706840" y="3852540"/>
            <a:ext cx="249339" cy="229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6958509" y="3852540"/>
            <a:ext cx="249339" cy="229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7302952" y="3852540"/>
            <a:ext cx="249339" cy="229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7558829" y="3852540"/>
            <a:ext cx="249339" cy="229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341423" y="3613641"/>
            <a:ext cx="120417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numbers…</a:t>
            </a:r>
          </a:p>
        </p:txBody>
      </p:sp>
      <p:sp>
        <p:nvSpPr>
          <p:cNvPr id="21" name="직사각형 102"/>
          <p:cNvSpPr/>
          <p:nvPr/>
        </p:nvSpPr>
        <p:spPr>
          <a:xfrm>
            <a:off x="719435" y="5146159"/>
            <a:ext cx="79968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areas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직사각형 102"/>
          <p:cNvSpPr/>
          <p:nvPr/>
        </p:nvSpPr>
        <p:spPr>
          <a:xfrm>
            <a:off x="719435" y="5837776"/>
            <a:ext cx="1232760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areas[0]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0203" y="4869160"/>
            <a:ext cx="1204177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**areas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0203" y="5580972"/>
            <a:ext cx="672010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*areas[groups], </a:t>
            </a:r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base_addr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areas[0], 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각각의 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CPU 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마다 하나의 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areas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를 가짐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29" name="직사각형 102"/>
          <p:cNvSpPr/>
          <p:nvPr/>
        </p:nvSpPr>
        <p:spPr>
          <a:xfrm>
            <a:off x="2115051" y="5837776"/>
            <a:ext cx="1232760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areas[1]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직사각형 102"/>
          <p:cNvSpPr/>
          <p:nvPr/>
        </p:nvSpPr>
        <p:spPr>
          <a:xfrm>
            <a:off x="3510667" y="5837776"/>
            <a:ext cx="1232760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Left Brace 37"/>
          <p:cNvSpPr/>
          <p:nvPr/>
        </p:nvSpPr>
        <p:spPr>
          <a:xfrm rot="16200000">
            <a:off x="1255178" y="5762135"/>
            <a:ext cx="161274" cy="12327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45178" y="6485850"/>
            <a:ext cx="3158237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Size = </a:t>
            </a:r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nr_units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ai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unit_size</a:t>
            </a:r>
            <a:endParaRPr lang="en-US" altLang="ko-KR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2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9180512" cy="36004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2014.01.25 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"mm/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percpu.c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endParaRPr lang="ko-KR" altLang="en-US" sz="22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63" name="제목 1"/>
          <p:cNvSpPr txBox="1">
            <a:spLocks/>
          </p:cNvSpPr>
          <p:nvPr/>
        </p:nvSpPr>
        <p:spPr>
          <a:xfrm>
            <a:off x="0" y="404664"/>
            <a:ext cx="9144000" cy="1224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pcpu_setup_first_chunk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pcpu_alloc_info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ai</a:t>
            </a:r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base_addr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79512" y="1393832"/>
            <a:ext cx="698139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pcpu_chunk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list_head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list;           /* linked to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pcpu_slot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lists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free_size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      /* free bytes in the chunk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contig_hint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    /* max contiguous size hint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void                    *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base_addr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     /* base address of this chunk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map_used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       /* # of map entries used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map_alloc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      /* # of map entries allocated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         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/* allocation map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void                    *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          /* chunk data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immutable;      /* no [de]population allowed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unsigned long           populated[];    /* populated bitmap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-108128" y="4701041"/>
            <a:ext cx="936025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pcpu_chunk_struct_size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pcpu_chunk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BITS_TO_LONGS(</a:t>
            </a:r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pcpu_unit_pages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) *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(unsigned long);</a:t>
            </a:r>
            <a:endParaRPr lang="en-US" altLang="ko-KR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2070" y="3879585"/>
            <a:ext cx="485742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smap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[PERCPU_DYNAMIC_EARLY_SLOTS] __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initdata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dmap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[PERCPU_DYNAMIC_EARLY_SLOTS] __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initdata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1560" y="4921110"/>
            <a:ext cx="171393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pcpu_chunk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schunk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ctr"/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pcpu_chunk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dchunk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4944" y="5382775"/>
            <a:ext cx="2827597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pcpu_chunk</a:t>
            </a: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502541" y="5536349"/>
            <a:ext cx="1285483" cy="2784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populated[1] …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직사각형 103"/>
          <p:cNvSpPr/>
          <p:nvPr/>
        </p:nvSpPr>
        <p:spPr>
          <a:xfrm>
            <a:off x="2325492" y="5536350"/>
            <a:ext cx="1177050" cy="2784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populated[0]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직사각형 103"/>
          <p:cNvSpPr/>
          <p:nvPr/>
        </p:nvSpPr>
        <p:spPr>
          <a:xfrm>
            <a:off x="7240329" y="1268759"/>
            <a:ext cx="831978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Slot [13]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직사각형 103"/>
          <p:cNvSpPr/>
          <p:nvPr/>
        </p:nvSpPr>
        <p:spPr>
          <a:xfrm>
            <a:off x="7240328" y="1508894"/>
            <a:ext cx="831978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Slot [12]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직사각형 103"/>
          <p:cNvSpPr/>
          <p:nvPr/>
        </p:nvSpPr>
        <p:spPr>
          <a:xfrm>
            <a:off x="7240326" y="1989164"/>
            <a:ext cx="831978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Slot [10]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직사각형 103"/>
          <p:cNvSpPr/>
          <p:nvPr/>
        </p:nvSpPr>
        <p:spPr>
          <a:xfrm>
            <a:off x="7240325" y="2229299"/>
            <a:ext cx="831978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Slot [9]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직사각형 103"/>
          <p:cNvSpPr/>
          <p:nvPr/>
        </p:nvSpPr>
        <p:spPr>
          <a:xfrm>
            <a:off x="7240324" y="2469434"/>
            <a:ext cx="831978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Slot [8]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직사각형 103"/>
          <p:cNvSpPr/>
          <p:nvPr/>
        </p:nvSpPr>
        <p:spPr>
          <a:xfrm>
            <a:off x="7240323" y="2709569"/>
            <a:ext cx="831978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Slot [7]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직사각형 103"/>
          <p:cNvSpPr/>
          <p:nvPr/>
        </p:nvSpPr>
        <p:spPr>
          <a:xfrm>
            <a:off x="7240322" y="2949704"/>
            <a:ext cx="831978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Slot [6]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직사각형 103"/>
          <p:cNvSpPr/>
          <p:nvPr/>
        </p:nvSpPr>
        <p:spPr>
          <a:xfrm>
            <a:off x="7240321" y="3189839"/>
            <a:ext cx="831978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Slot [5]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직사각형 103"/>
          <p:cNvSpPr/>
          <p:nvPr/>
        </p:nvSpPr>
        <p:spPr>
          <a:xfrm>
            <a:off x="7240320" y="3429974"/>
            <a:ext cx="831978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Slot [4]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직사각형 103"/>
          <p:cNvSpPr/>
          <p:nvPr/>
        </p:nvSpPr>
        <p:spPr>
          <a:xfrm>
            <a:off x="7240319" y="3670109"/>
            <a:ext cx="831978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Slot [3]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직사각형 103"/>
          <p:cNvSpPr/>
          <p:nvPr/>
        </p:nvSpPr>
        <p:spPr>
          <a:xfrm>
            <a:off x="7240318" y="3910244"/>
            <a:ext cx="831978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Slot [2]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직사각형 103"/>
          <p:cNvSpPr/>
          <p:nvPr/>
        </p:nvSpPr>
        <p:spPr>
          <a:xfrm>
            <a:off x="7240317" y="4150379"/>
            <a:ext cx="831978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Slot [1]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직사각형 103"/>
          <p:cNvSpPr/>
          <p:nvPr/>
        </p:nvSpPr>
        <p:spPr>
          <a:xfrm>
            <a:off x="7240317" y="4392275"/>
            <a:ext cx="831978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Slot [0]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직사각형 103"/>
          <p:cNvSpPr/>
          <p:nvPr/>
        </p:nvSpPr>
        <p:spPr>
          <a:xfrm>
            <a:off x="8194650" y="1271879"/>
            <a:ext cx="831978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32kb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직사각형 103"/>
          <p:cNvSpPr/>
          <p:nvPr/>
        </p:nvSpPr>
        <p:spPr>
          <a:xfrm>
            <a:off x="8194649" y="1512014"/>
            <a:ext cx="831978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16kb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직사각형 103"/>
          <p:cNvSpPr/>
          <p:nvPr/>
        </p:nvSpPr>
        <p:spPr>
          <a:xfrm>
            <a:off x="8194648" y="1752149"/>
            <a:ext cx="831978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8kb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직사각형 103"/>
          <p:cNvSpPr/>
          <p:nvPr/>
        </p:nvSpPr>
        <p:spPr>
          <a:xfrm>
            <a:off x="8194647" y="1992284"/>
            <a:ext cx="831978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4kb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직사각형 103"/>
          <p:cNvSpPr/>
          <p:nvPr/>
        </p:nvSpPr>
        <p:spPr>
          <a:xfrm>
            <a:off x="8194646" y="2232419"/>
            <a:ext cx="831978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2kb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직사각형 103"/>
          <p:cNvSpPr/>
          <p:nvPr/>
        </p:nvSpPr>
        <p:spPr>
          <a:xfrm>
            <a:off x="8194645" y="2472554"/>
            <a:ext cx="831978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1kb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직사각형 103"/>
          <p:cNvSpPr/>
          <p:nvPr/>
        </p:nvSpPr>
        <p:spPr>
          <a:xfrm>
            <a:off x="8194644" y="2712689"/>
            <a:ext cx="831978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512byte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직사각형 103"/>
          <p:cNvSpPr/>
          <p:nvPr/>
        </p:nvSpPr>
        <p:spPr>
          <a:xfrm>
            <a:off x="8194643" y="2952824"/>
            <a:ext cx="831978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256byte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직사각형 103"/>
          <p:cNvSpPr/>
          <p:nvPr/>
        </p:nvSpPr>
        <p:spPr>
          <a:xfrm>
            <a:off x="8194642" y="3192959"/>
            <a:ext cx="831978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128byte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직사각형 103"/>
          <p:cNvSpPr/>
          <p:nvPr/>
        </p:nvSpPr>
        <p:spPr>
          <a:xfrm>
            <a:off x="8194641" y="3433094"/>
            <a:ext cx="831978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64byte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직사각형 103"/>
          <p:cNvSpPr/>
          <p:nvPr/>
        </p:nvSpPr>
        <p:spPr>
          <a:xfrm>
            <a:off x="8194640" y="3673229"/>
            <a:ext cx="831978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32byte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직사각형 103"/>
          <p:cNvSpPr/>
          <p:nvPr/>
        </p:nvSpPr>
        <p:spPr>
          <a:xfrm>
            <a:off x="8194639" y="3913364"/>
            <a:ext cx="831978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16byte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직사각형 103"/>
          <p:cNvSpPr/>
          <p:nvPr/>
        </p:nvSpPr>
        <p:spPr>
          <a:xfrm>
            <a:off x="8194638" y="4153499"/>
            <a:ext cx="831978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8byte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직사각형 103"/>
          <p:cNvSpPr/>
          <p:nvPr/>
        </p:nvSpPr>
        <p:spPr>
          <a:xfrm>
            <a:off x="8194638" y="4395395"/>
            <a:ext cx="831978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4byte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직사각형 103"/>
          <p:cNvSpPr/>
          <p:nvPr/>
        </p:nvSpPr>
        <p:spPr>
          <a:xfrm>
            <a:off x="7236296" y="905275"/>
            <a:ext cx="1790320" cy="28444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Chunk slot number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직사각형 103"/>
          <p:cNvSpPr/>
          <p:nvPr/>
        </p:nvSpPr>
        <p:spPr>
          <a:xfrm>
            <a:off x="7240327" y="1749029"/>
            <a:ext cx="831978" cy="2398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Slot [11]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99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9180512" cy="36004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2014.01.25 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"mm/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percpu.c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endParaRPr lang="ko-KR" altLang="en-US" sz="22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63" name="제목 1"/>
          <p:cNvSpPr txBox="1">
            <a:spLocks/>
          </p:cNvSpPr>
          <p:nvPr/>
        </p:nvSpPr>
        <p:spPr>
          <a:xfrm>
            <a:off x="0" y="404664"/>
            <a:ext cx="9144000" cy="1224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pcpu_setup_first_chunk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pcpu_alloc_info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ai</a:t>
            </a:r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base_addr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93798" y="2155758"/>
            <a:ext cx="171393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pcpu_chunk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schunk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ctr"/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pcpu_chunk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dchunk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2759587" y="2787490"/>
            <a:ext cx="3479258" cy="7135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pcpu_first_chunk</a:t>
            </a: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dchunk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6238845" y="3219629"/>
            <a:ext cx="1285483" cy="27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populated[1] …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직사각형 103"/>
          <p:cNvSpPr/>
          <p:nvPr/>
        </p:nvSpPr>
        <p:spPr>
          <a:xfrm>
            <a:off x="5061796" y="3219629"/>
            <a:ext cx="1177050" cy="27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populated[0]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직사각형 103"/>
          <p:cNvSpPr/>
          <p:nvPr/>
        </p:nvSpPr>
        <p:spPr>
          <a:xfrm>
            <a:off x="399569" y="2092495"/>
            <a:ext cx="831978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Slot [13]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직사각형 103"/>
          <p:cNvSpPr/>
          <p:nvPr/>
        </p:nvSpPr>
        <p:spPr>
          <a:xfrm>
            <a:off x="399568" y="2332630"/>
            <a:ext cx="831978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Slot [12]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직사각형 103"/>
          <p:cNvSpPr/>
          <p:nvPr/>
        </p:nvSpPr>
        <p:spPr>
          <a:xfrm>
            <a:off x="399566" y="2812900"/>
            <a:ext cx="831978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Slot [10]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직사각형 103"/>
          <p:cNvSpPr/>
          <p:nvPr/>
        </p:nvSpPr>
        <p:spPr>
          <a:xfrm>
            <a:off x="399565" y="3053035"/>
            <a:ext cx="831978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Slot [9]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직사각형 103"/>
          <p:cNvSpPr/>
          <p:nvPr/>
        </p:nvSpPr>
        <p:spPr>
          <a:xfrm>
            <a:off x="399564" y="3293170"/>
            <a:ext cx="831978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Slot [8]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직사각형 103"/>
          <p:cNvSpPr/>
          <p:nvPr/>
        </p:nvSpPr>
        <p:spPr>
          <a:xfrm>
            <a:off x="399563" y="3533305"/>
            <a:ext cx="831978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Slot [7]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직사각형 103"/>
          <p:cNvSpPr/>
          <p:nvPr/>
        </p:nvSpPr>
        <p:spPr>
          <a:xfrm>
            <a:off x="399562" y="3773440"/>
            <a:ext cx="831978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Slot [6]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직사각형 103"/>
          <p:cNvSpPr/>
          <p:nvPr/>
        </p:nvSpPr>
        <p:spPr>
          <a:xfrm>
            <a:off x="399561" y="4013575"/>
            <a:ext cx="831978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Slot [5]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직사각형 103"/>
          <p:cNvSpPr/>
          <p:nvPr/>
        </p:nvSpPr>
        <p:spPr>
          <a:xfrm>
            <a:off x="399560" y="4253710"/>
            <a:ext cx="831978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Slot [4]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직사각형 103"/>
          <p:cNvSpPr/>
          <p:nvPr/>
        </p:nvSpPr>
        <p:spPr>
          <a:xfrm>
            <a:off x="399559" y="4493845"/>
            <a:ext cx="831978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Slot [3]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직사각형 103"/>
          <p:cNvSpPr/>
          <p:nvPr/>
        </p:nvSpPr>
        <p:spPr>
          <a:xfrm>
            <a:off x="399558" y="4733980"/>
            <a:ext cx="831978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Slot [2]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직사각형 103"/>
          <p:cNvSpPr/>
          <p:nvPr/>
        </p:nvSpPr>
        <p:spPr>
          <a:xfrm>
            <a:off x="399557" y="4974115"/>
            <a:ext cx="831978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Slot [1]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직사각형 103"/>
          <p:cNvSpPr/>
          <p:nvPr/>
        </p:nvSpPr>
        <p:spPr>
          <a:xfrm>
            <a:off x="399557" y="5216011"/>
            <a:ext cx="831978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Slot [0]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직사각형 103"/>
          <p:cNvSpPr/>
          <p:nvPr/>
        </p:nvSpPr>
        <p:spPr>
          <a:xfrm>
            <a:off x="1353890" y="2095615"/>
            <a:ext cx="831978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32kb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직사각형 103"/>
          <p:cNvSpPr/>
          <p:nvPr/>
        </p:nvSpPr>
        <p:spPr>
          <a:xfrm>
            <a:off x="1353889" y="2335750"/>
            <a:ext cx="831978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16kb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직사각형 103"/>
          <p:cNvSpPr/>
          <p:nvPr/>
        </p:nvSpPr>
        <p:spPr>
          <a:xfrm>
            <a:off x="1353888" y="2575885"/>
            <a:ext cx="831978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8kb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직사각형 103"/>
          <p:cNvSpPr/>
          <p:nvPr/>
        </p:nvSpPr>
        <p:spPr>
          <a:xfrm>
            <a:off x="1353887" y="2816020"/>
            <a:ext cx="831978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4kb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직사각형 103"/>
          <p:cNvSpPr/>
          <p:nvPr/>
        </p:nvSpPr>
        <p:spPr>
          <a:xfrm>
            <a:off x="1353886" y="3056155"/>
            <a:ext cx="831978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2kb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직사각형 103"/>
          <p:cNvSpPr/>
          <p:nvPr/>
        </p:nvSpPr>
        <p:spPr>
          <a:xfrm>
            <a:off x="1353885" y="3296290"/>
            <a:ext cx="831978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1kb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직사각형 103"/>
          <p:cNvSpPr/>
          <p:nvPr/>
        </p:nvSpPr>
        <p:spPr>
          <a:xfrm>
            <a:off x="1353884" y="3536425"/>
            <a:ext cx="831978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512byte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직사각형 103"/>
          <p:cNvSpPr/>
          <p:nvPr/>
        </p:nvSpPr>
        <p:spPr>
          <a:xfrm>
            <a:off x="1353883" y="3776560"/>
            <a:ext cx="831978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256byte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직사각형 103"/>
          <p:cNvSpPr/>
          <p:nvPr/>
        </p:nvSpPr>
        <p:spPr>
          <a:xfrm>
            <a:off x="1353882" y="4016695"/>
            <a:ext cx="831978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128byte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직사각형 103"/>
          <p:cNvSpPr/>
          <p:nvPr/>
        </p:nvSpPr>
        <p:spPr>
          <a:xfrm>
            <a:off x="1353881" y="4256830"/>
            <a:ext cx="831978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64byte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직사각형 103"/>
          <p:cNvSpPr/>
          <p:nvPr/>
        </p:nvSpPr>
        <p:spPr>
          <a:xfrm>
            <a:off x="1353880" y="4496965"/>
            <a:ext cx="831978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32byte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직사각형 103"/>
          <p:cNvSpPr/>
          <p:nvPr/>
        </p:nvSpPr>
        <p:spPr>
          <a:xfrm>
            <a:off x="1353879" y="4737100"/>
            <a:ext cx="831978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16byte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직사각형 103"/>
          <p:cNvSpPr/>
          <p:nvPr/>
        </p:nvSpPr>
        <p:spPr>
          <a:xfrm>
            <a:off x="1353878" y="4977235"/>
            <a:ext cx="831978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8byte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직사각형 103"/>
          <p:cNvSpPr/>
          <p:nvPr/>
        </p:nvSpPr>
        <p:spPr>
          <a:xfrm>
            <a:off x="1353878" y="5219131"/>
            <a:ext cx="831978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4byte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직사각형 103"/>
          <p:cNvSpPr/>
          <p:nvPr/>
        </p:nvSpPr>
        <p:spPr>
          <a:xfrm>
            <a:off x="395536" y="1729011"/>
            <a:ext cx="1790320" cy="28444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Chunk slot number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직사각형 103"/>
          <p:cNvSpPr/>
          <p:nvPr/>
        </p:nvSpPr>
        <p:spPr>
          <a:xfrm>
            <a:off x="399567" y="2572765"/>
            <a:ext cx="831978" cy="2398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Slot [11]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31162" y="4104660"/>
            <a:ext cx="86433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areas[0]</a:t>
            </a:r>
          </a:p>
        </p:txBody>
      </p:sp>
      <p:sp>
        <p:nvSpPr>
          <p:cNvPr id="66" name="직사각형 102"/>
          <p:cNvSpPr/>
          <p:nvPr/>
        </p:nvSpPr>
        <p:spPr>
          <a:xfrm>
            <a:off x="2771800" y="4440847"/>
            <a:ext cx="3960440" cy="22226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areas[0]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직사각형 102"/>
          <p:cNvSpPr/>
          <p:nvPr/>
        </p:nvSpPr>
        <p:spPr>
          <a:xfrm>
            <a:off x="7256707" y="4440847"/>
            <a:ext cx="1059709" cy="22226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직사각형 103"/>
          <p:cNvSpPr/>
          <p:nvPr/>
        </p:nvSpPr>
        <p:spPr>
          <a:xfrm>
            <a:off x="2831162" y="4944499"/>
            <a:ext cx="1191531" cy="16204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2993650" y="5431318"/>
            <a:ext cx="876874" cy="936104"/>
            <a:chOff x="526774" y="3026426"/>
            <a:chExt cx="1144947" cy="1266670"/>
          </a:xfrm>
        </p:grpSpPr>
        <p:sp>
          <p:nvSpPr>
            <p:cNvPr id="70" name="직사각형 103"/>
            <p:cNvSpPr/>
            <p:nvPr/>
          </p:nvSpPr>
          <p:spPr>
            <a:xfrm>
              <a:off x="526776" y="3026426"/>
              <a:ext cx="1144945" cy="42994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static</a:t>
              </a:r>
              <a:endParaRPr lang="ko-KR" alt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1" name="직사각형 103"/>
            <p:cNvSpPr/>
            <p:nvPr/>
          </p:nvSpPr>
          <p:spPr>
            <a:xfrm>
              <a:off x="526775" y="3444789"/>
              <a:ext cx="1144945" cy="42994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reserved</a:t>
              </a:r>
              <a:endParaRPr lang="ko-KR" alt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2" name="직사각형 103"/>
            <p:cNvSpPr/>
            <p:nvPr/>
          </p:nvSpPr>
          <p:spPr>
            <a:xfrm>
              <a:off x="526774" y="3863152"/>
              <a:ext cx="1144945" cy="42994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dynamic</a:t>
              </a:r>
              <a:endParaRPr lang="ko-KR" alt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3" name="직사각형 103"/>
          <p:cNvSpPr/>
          <p:nvPr/>
        </p:nvSpPr>
        <p:spPr>
          <a:xfrm>
            <a:off x="4022693" y="4939572"/>
            <a:ext cx="1191531" cy="16204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4185181" y="5426391"/>
            <a:ext cx="876874" cy="936104"/>
            <a:chOff x="526774" y="3026426"/>
            <a:chExt cx="1144947" cy="1266670"/>
          </a:xfrm>
        </p:grpSpPr>
        <p:sp>
          <p:nvSpPr>
            <p:cNvPr id="75" name="직사각형 103"/>
            <p:cNvSpPr/>
            <p:nvPr/>
          </p:nvSpPr>
          <p:spPr>
            <a:xfrm>
              <a:off x="526776" y="3026426"/>
              <a:ext cx="1144945" cy="42994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static</a:t>
              </a:r>
              <a:endParaRPr lang="ko-KR" alt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6" name="직사각형 103"/>
            <p:cNvSpPr/>
            <p:nvPr/>
          </p:nvSpPr>
          <p:spPr>
            <a:xfrm>
              <a:off x="526775" y="3444789"/>
              <a:ext cx="1144945" cy="42994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reserved</a:t>
              </a:r>
              <a:endParaRPr lang="ko-KR" alt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7" name="직사각형 103"/>
            <p:cNvSpPr/>
            <p:nvPr/>
          </p:nvSpPr>
          <p:spPr>
            <a:xfrm>
              <a:off x="526774" y="3863152"/>
              <a:ext cx="1144945" cy="42994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dynamic</a:t>
              </a:r>
              <a:endParaRPr lang="ko-KR" alt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8" name="직사각형 103"/>
          <p:cNvSpPr/>
          <p:nvPr/>
        </p:nvSpPr>
        <p:spPr>
          <a:xfrm>
            <a:off x="5212080" y="4935263"/>
            <a:ext cx="1191531" cy="16204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9" name="직사각형 103"/>
          <p:cNvSpPr/>
          <p:nvPr/>
        </p:nvSpPr>
        <p:spPr>
          <a:xfrm>
            <a:off x="2759584" y="3219629"/>
            <a:ext cx="536930" cy="27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0" name="직사각형 103"/>
          <p:cNvSpPr/>
          <p:nvPr/>
        </p:nvSpPr>
        <p:spPr>
          <a:xfrm>
            <a:off x="3296514" y="3219629"/>
            <a:ext cx="1111215" cy="27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base_addr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" name="Elbow Connector 3"/>
          <p:cNvCxnSpPr>
            <a:stCxn id="79" idx="2"/>
            <a:endCxn id="37" idx="1"/>
          </p:cNvCxnSpPr>
          <p:nvPr/>
        </p:nvCxnSpPr>
        <p:spPr>
          <a:xfrm rot="5400000" flipH="1">
            <a:off x="1311729" y="1780509"/>
            <a:ext cx="804158" cy="2628482"/>
          </a:xfrm>
          <a:prstGeom prst="bentConnector4">
            <a:avLst>
              <a:gd name="adj1" fmla="val -28427"/>
              <a:gd name="adj2" fmla="val 108697"/>
            </a:avLst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80" idx="2"/>
            <a:endCxn id="65" idx="0"/>
          </p:cNvCxnSpPr>
          <p:nvPr/>
        </p:nvCxnSpPr>
        <p:spPr>
          <a:xfrm rot="5400000">
            <a:off x="3253812" y="3506349"/>
            <a:ext cx="607831" cy="5887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9306488" y="993824"/>
            <a:ext cx="5622052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각 </a:t>
            </a:r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ai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변수들은 </a:t>
            </a:r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pcpu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_* 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전역변수에 다 할당하므로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추후 </a:t>
            </a:r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ai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를 위해 할당한 메모리는 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free 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된다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ko-KR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pcpu_nr_groups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ai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nr_groups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pcpu_group_offsets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group_offsets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pcpu_group_sizes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group_sizes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pcpu_unit_map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unit_map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pcpu_unit_offsets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unit_off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/* determine basic parameters */</a:t>
            </a:r>
          </a:p>
          <a:p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pcpu_unit_pages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ai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unit_size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&gt;&gt; PAGE_SHIFT;</a:t>
            </a:r>
          </a:p>
          <a:p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pcpu_unit_size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pcpu_unit_pages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&lt;&lt; PAGE_SHIFT;</a:t>
            </a:r>
          </a:p>
          <a:p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pcpu_atom_size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ai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atom_size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pcpu_chunk_struct_size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pcpu_chunk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) +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BITS_TO_LONGS(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pcpu_unit_pages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) *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(unsigned long);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* Allocate chunk slots.  The additional last slot is for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* empty chunks.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pcpu_nr_slots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= __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pcpu_size_to_slot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pcpu_unit_size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) + 2;</a:t>
            </a:r>
          </a:p>
          <a:p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pcpu_slot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alloc_bootmem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pcpu_nr_slots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pcpu_slot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[0]));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/* link the first chunk in */</a:t>
            </a:r>
          </a:p>
          <a:p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pcpu_first_chunk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dchunk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?: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schunk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pcpu_chunk_relocate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pcpu_first_chunk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, -1);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/* we're done */</a:t>
            </a:r>
          </a:p>
          <a:p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pcpu_base_addr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base_addr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24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03"/>
          <p:cNvSpPr/>
          <p:nvPr/>
        </p:nvSpPr>
        <p:spPr>
          <a:xfrm>
            <a:off x="6659512" y="1556792"/>
            <a:ext cx="2304256" cy="50851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pglist_data</a:t>
            </a:r>
            <a:endParaRPr lang="ko-KR" altLang="en-US" sz="1600" dirty="0"/>
          </a:p>
        </p:txBody>
      </p:sp>
      <p:sp>
        <p:nvSpPr>
          <p:cNvPr id="12" name="직사각형 103"/>
          <p:cNvSpPr/>
          <p:nvPr/>
        </p:nvSpPr>
        <p:spPr>
          <a:xfrm>
            <a:off x="7092280" y="2996952"/>
            <a:ext cx="1512168" cy="320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zonelist</a:t>
            </a: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03"/>
          <p:cNvSpPr/>
          <p:nvPr/>
        </p:nvSpPr>
        <p:spPr>
          <a:xfrm>
            <a:off x="7236296" y="3324984"/>
            <a:ext cx="1224856" cy="8308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zoneref</a:t>
            </a: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9180512" cy="36004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2014.02.08 "mm/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page_alloc.c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endParaRPr lang="ko-KR" altLang="en-US" sz="22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63" name="제목 1"/>
          <p:cNvSpPr txBox="1">
            <a:spLocks/>
          </p:cNvSpPr>
          <p:nvPr/>
        </p:nvSpPr>
        <p:spPr>
          <a:xfrm>
            <a:off x="0" y="404664"/>
            <a:ext cx="9144000" cy="12241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__ref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build_all_zonelists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pg_data_t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pgdat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zone *zone</a:t>
            </a:r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build_all_zonelists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(void *data</a:t>
            </a:r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static void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build_zonelists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pg_data_t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pgdat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1700808"/>
            <a:ext cx="648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zonelist</a:t>
            </a:r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zonelist_cache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zlcache_ptr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 // NULL or &amp;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zlcache</a:t>
            </a:r>
            <a:endParaRPr lang="en-US" sz="12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zoneref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zonerefs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[MAX_ZONES_PER_ZONELIST + 1];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512" y="2492896"/>
            <a:ext cx="6480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zonelist_cache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unsigned short 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z_to_n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[MAX_ZONES_PER_ZONELIST];      /* zone-&gt;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nid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DECLARE_BITMAP(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fullzones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MAX_ZONES_PER_ZONELIST);  /* zone full? */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unsigned long 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last_full_zap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/* when last 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zap'd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(jiffies) */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512" y="3462099"/>
            <a:ext cx="648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zoneref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zone *zone;  /* Pointer to actual zone */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zone_idx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/* 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zone_idx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zoneref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-&gt;zone) */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15" name="직사각형 103"/>
          <p:cNvSpPr/>
          <p:nvPr/>
        </p:nvSpPr>
        <p:spPr>
          <a:xfrm>
            <a:off x="7379592" y="1971312"/>
            <a:ext cx="876872" cy="3177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zone[0]</a:t>
            </a:r>
          </a:p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normal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103"/>
          <p:cNvSpPr/>
          <p:nvPr/>
        </p:nvSpPr>
        <p:spPr>
          <a:xfrm>
            <a:off x="7284888" y="3599308"/>
            <a:ext cx="1080110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zone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103"/>
          <p:cNvSpPr/>
          <p:nvPr/>
        </p:nvSpPr>
        <p:spPr>
          <a:xfrm>
            <a:off x="7284887" y="3839443"/>
            <a:ext cx="1080110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zone_idx</a:t>
            </a:r>
            <a:r>
              <a:rPr lang="en-US" altLang="ko-KR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03"/>
          <p:cNvSpPr/>
          <p:nvPr/>
        </p:nvSpPr>
        <p:spPr>
          <a:xfrm>
            <a:off x="7379592" y="2291724"/>
            <a:ext cx="876872" cy="3177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zone[1]</a:t>
            </a:r>
          </a:p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highmem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03"/>
          <p:cNvSpPr/>
          <p:nvPr/>
        </p:nvSpPr>
        <p:spPr>
          <a:xfrm>
            <a:off x="7236296" y="4149080"/>
            <a:ext cx="1224856" cy="8308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zoneref</a:t>
            </a: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103"/>
          <p:cNvSpPr/>
          <p:nvPr/>
        </p:nvSpPr>
        <p:spPr>
          <a:xfrm>
            <a:off x="7284888" y="4421552"/>
            <a:ext cx="1080110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zone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103"/>
          <p:cNvSpPr/>
          <p:nvPr/>
        </p:nvSpPr>
        <p:spPr>
          <a:xfrm>
            <a:off x="7284887" y="4661687"/>
            <a:ext cx="1080110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zone_idx</a:t>
            </a:r>
            <a:r>
              <a:rPr lang="en-US" altLang="ko-KR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Elbow Connector 18"/>
          <p:cNvCxnSpPr>
            <a:stCxn id="7" idx="1"/>
            <a:endCxn id="16" idx="1"/>
          </p:cNvCxnSpPr>
          <p:nvPr/>
        </p:nvCxnSpPr>
        <p:spPr>
          <a:xfrm rot="10800000" flipH="1">
            <a:off x="7284888" y="2450594"/>
            <a:ext cx="94704" cy="1268620"/>
          </a:xfrm>
          <a:prstGeom prst="bentConnector3">
            <a:avLst>
              <a:gd name="adj1" fmla="val -241384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1"/>
            <a:endCxn id="15" idx="1"/>
          </p:cNvCxnSpPr>
          <p:nvPr/>
        </p:nvCxnSpPr>
        <p:spPr>
          <a:xfrm rot="10800000" flipH="1">
            <a:off x="7284888" y="2130182"/>
            <a:ext cx="94704" cy="2411276"/>
          </a:xfrm>
          <a:prstGeom prst="bentConnector3">
            <a:avLst>
              <a:gd name="adj1" fmla="val -474721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직사각형 103"/>
          <p:cNvSpPr/>
          <p:nvPr/>
        </p:nvSpPr>
        <p:spPr>
          <a:xfrm>
            <a:off x="7236296" y="4977744"/>
            <a:ext cx="1224856" cy="988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zoneref</a:t>
            </a: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 (NULL)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직사각형 103"/>
          <p:cNvSpPr/>
          <p:nvPr/>
        </p:nvSpPr>
        <p:spPr>
          <a:xfrm>
            <a:off x="7284888" y="5405536"/>
            <a:ext cx="1080110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zone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직사각형 103"/>
          <p:cNvSpPr/>
          <p:nvPr/>
        </p:nvSpPr>
        <p:spPr>
          <a:xfrm>
            <a:off x="7284887" y="5645671"/>
            <a:ext cx="1080110" cy="23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zone_idx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직사각형 103"/>
          <p:cNvSpPr/>
          <p:nvPr/>
        </p:nvSpPr>
        <p:spPr>
          <a:xfrm>
            <a:off x="7379592" y="2602230"/>
            <a:ext cx="876872" cy="3177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zone[2]</a:t>
            </a:r>
          </a:p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movable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직사각형 103"/>
          <p:cNvSpPr/>
          <p:nvPr/>
        </p:nvSpPr>
        <p:spPr>
          <a:xfrm>
            <a:off x="7095244" y="6201696"/>
            <a:ext cx="1512168" cy="391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zonelist</a:t>
            </a: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24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9180512" cy="36004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2014.02.15 "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kernel/</a:t>
            </a:r>
            <a:r>
              <a:rPr lang="en-US" altLang="ko-KR" sz="2400" b="1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mutex.c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“, “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include/</a:t>
            </a:r>
            <a:r>
              <a:rPr lang="en-US" altLang="ko-KR" sz="2400" b="1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asm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-generic/</a:t>
            </a:r>
            <a:r>
              <a:rPr lang="en-US" altLang="ko-KR" sz="2400" b="1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mutex-dec.h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”</a:t>
            </a:r>
            <a:endParaRPr lang="ko-KR" altLang="en-US" sz="22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63" name="제목 1"/>
          <p:cNvSpPr txBox="1">
            <a:spLocks/>
          </p:cNvSpPr>
          <p:nvPr/>
        </p:nvSpPr>
        <p:spPr>
          <a:xfrm>
            <a:off x="0" y="600253"/>
            <a:ext cx="9144000" cy="1224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ko-KR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mutex_fastpath_lock</a:t>
            </a:r>
            <a:endParaRPr lang="en-US" altLang="ko-KR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mutex_lock_slowpath</a:t>
            </a:r>
            <a:endParaRPr lang="en-US" altLang="ko-KR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Flowchart: Decision 5"/>
          <p:cNvSpPr/>
          <p:nvPr/>
        </p:nvSpPr>
        <p:spPr>
          <a:xfrm>
            <a:off x="4067944" y="2995948"/>
            <a:ext cx="3061810" cy="540734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mutex</a:t>
            </a:r>
            <a:r>
              <a:rPr lang="en-US" sz="1200" dirty="0" smtClean="0">
                <a:solidFill>
                  <a:schemeClr val="tx1"/>
                </a:solidFill>
              </a:rPr>
              <a:t> unlock?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(count &gt;= 0 &amp;&amp; count == 1?)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이후 </a:t>
            </a:r>
            <a:r>
              <a:rPr lang="en-US" sz="1200" dirty="0" smtClean="0">
                <a:solidFill>
                  <a:schemeClr val="tx1"/>
                </a:solidFill>
              </a:rPr>
              <a:t>count = -1 </a:t>
            </a:r>
            <a:r>
              <a:rPr lang="ko-KR" altLang="en-US" sz="1200" dirty="0" smtClean="0">
                <a:solidFill>
                  <a:schemeClr val="tx1"/>
                </a:solidFill>
              </a:rPr>
              <a:t>로 설정됨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4626740" y="1376521"/>
            <a:ext cx="1889353" cy="36004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선점 </a:t>
            </a:r>
            <a:r>
              <a:rPr lang="ko-KR" altLang="en-US" sz="1200" dirty="0" smtClean="0"/>
              <a:t>불허</a:t>
            </a:r>
            <a:endParaRPr lang="en-US" altLang="ko-KR" sz="1200" dirty="0"/>
          </a:p>
        </p:txBody>
      </p:sp>
      <p:sp>
        <p:nvSpPr>
          <p:cNvPr id="27" name="Flowchart: Process 26"/>
          <p:cNvSpPr/>
          <p:nvPr/>
        </p:nvSpPr>
        <p:spPr>
          <a:xfrm>
            <a:off x="4626740" y="1916330"/>
            <a:ext cx="1889353" cy="36004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wait_lock</a:t>
            </a:r>
            <a:r>
              <a:rPr lang="en-US" sz="1200" dirty="0" smtClean="0"/>
              <a:t> (</a:t>
            </a:r>
            <a:r>
              <a:rPr lang="ko-KR" altLang="en-US" sz="1200" dirty="0" err="1" smtClean="0"/>
              <a:t>스핀락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획득</a:t>
            </a:r>
            <a:endParaRPr lang="en-US" sz="12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950903"/>
              </p:ext>
            </p:extLst>
          </p:nvPr>
        </p:nvGraphicFramePr>
        <p:xfrm>
          <a:off x="245478" y="1389875"/>
          <a:ext cx="402979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264"/>
                <a:gridCol w="1343264"/>
                <a:gridCol w="1343264"/>
              </a:tblGrid>
              <a:tr h="158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Dec </a:t>
                      </a:r>
                      <a:r>
                        <a:rPr lang="ko-KR" altLang="en-US" sz="1200" dirty="0" smtClean="0"/>
                        <a:t>방식의 </a:t>
                      </a:r>
                      <a:r>
                        <a:rPr lang="en-US" altLang="ko-KR" sz="1200" dirty="0" err="1" smtClean="0"/>
                        <a:t>mutex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Lock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Unlock</a:t>
                      </a:r>
                      <a:endParaRPr lang="en-US" sz="1200" dirty="0"/>
                    </a:p>
                  </a:txBody>
                  <a:tcPr/>
                </a:tc>
              </a:tr>
              <a:tr h="2011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Fast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 </a:t>
                      </a:r>
                      <a:r>
                        <a:rPr lang="en-US" sz="1200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smtClean="0">
                          <a:sym typeface="Wingdings" panose="05000000000000000000" pitchFamily="2" charset="2"/>
                        </a:rPr>
                        <a:t> 1</a:t>
                      </a:r>
                      <a:endParaRPr lang="en-US" sz="1200" dirty="0"/>
                    </a:p>
                  </a:txBody>
                  <a:tcPr/>
                </a:tc>
              </a:tr>
              <a:tr h="3472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Slow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smtClean="0">
                          <a:sym typeface="Wingdings" panose="05000000000000000000" pitchFamily="2" charset="2"/>
                        </a:rPr>
                        <a:t> -1, -2, -3</a:t>
                      </a:r>
                    </a:p>
                    <a:p>
                      <a:pPr algn="ctr"/>
                      <a:r>
                        <a:rPr lang="en-US" sz="1200" baseline="0" dirty="0" smtClean="0">
                          <a:sym typeface="Wingdings" panose="05000000000000000000" pitchFamily="2" charset="2"/>
                        </a:rPr>
                        <a:t>-1 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-1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smtClean="0">
                          <a:sym typeface="Wingdings" panose="05000000000000000000" pitchFamily="2" charset="2"/>
                        </a:rPr>
                        <a:t> 0 = 1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Flowchart: Process 30"/>
          <p:cNvSpPr/>
          <p:nvPr/>
        </p:nvSpPr>
        <p:spPr>
          <a:xfrm>
            <a:off x="7435175" y="3597466"/>
            <a:ext cx="1889353" cy="36004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Done</a:t>
            </a:r>
            <a:endParaRPr lang="en-US" sz="1200" b="1" dirty="0"/>
          </a:p>
        </p:txBody>
      </p:sp>
      <p:sp>
        <p:nvSpPr>
          <p:cNvPr id="33" name="Flowchart: Process 32"/>
          <p:cNvSpPr/>
          <p:nvPr/>
        </p:nvSpPr>
        <p:spPr>
          <a:xfrm>
            <a:off x="4649890" y="4436954"/>
            <a:ext cx="1889353" cy="4341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task state </a:t>
            </a:r>
          </a:p>
          <a:p>
            <a:pPr algn="ctr"/>
            <a:r>
              <a:rPr lang="en-US" sz="1200" dirty="0" smtClean="0"/>
              <a:t>UNINTERRUPTIBLE </a:t>
            </a:r>
            <a:r>
              <a:rPr lang="ko-KR" altLang="en-US" sz="1200" dirty="0" smtClean="0"/>
              <a:t>변경</a:t>
            </a:r>
            <a:endParaRPr lang="en-US" sz="1200" dirty="0" smtClean="0"/>
          </a:p>
        </p:txBody>
      </p:sp>
      <p:sp>
        <p:nvSpPr>
          <p:cNvPr id="34" name="Flowchart: Decision 33"/>
          <p:cNvSpPr/>
          <p:nvPr/>
        </p:nvSpPr>
        <p:spPr>
          <a:xfrm>
            <a:off x="4067944" y="3716451"/>
            <a:ext cx="3061810" cy="540734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mutex</a:t>
            </a:r>
            <a:r>
              <a:rPr lang="en-US" sz="1200" dirty="0" smtClean="0">
                <a:solidFill>
                  <a:schemeClr val="tx1"/>
                </a:solidFill>
              </a:rPr>
              <a:t> unlock?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이후 </a:t>
            </a:r>
            <a:r>
              <a:rPr lang="en-US" sz="1200" dirty="0">
                <a:solidFill>
                  <a:schemeClr val="tx1"/>
                </a:solidFill>
              </a:rPr>
              <a:t>count = -1 </a:t>
            </a:r>
            <a:r>
              <a:rPr lang="ko-KR" altLang="en-US" sz="1200" dirty="0">
                <a:solidFill>
                  <a:schemeClr val="tx1"/>
                </a:solidFill>
              </a:rPr>
              <a:t>로 </a:t>
            </a:r>
            <a:r>
              <a:rPr lang="ko-KR" altLang="en-US" sz="1200" dirty="0" smtClean="0">
                <a:solidFill>
                  <a:schemeClr val="tx1"/>
                </a:solidFill>
              </a:rPr>
              <a:t>설정됨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Flowchart: Process 34"/>
          <p:cNvSpPr/>
          <p:nvPr/>
        </p:nvSpPr>
        <p:spPr>
          <a:xfrm>
            <a:off x="4649889" y="5050823"/>
            <a:ext cx="1889353" cy="36004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wait_lock</a:t>
            </a:r>
            <a:r>
              <a:rPr lang="en-US" sz="1200" dirty="0"/>
              <a:t> </a:t>
            </a:r>
            <a:r>
              <a:rPr lang="ko-KR" altLang="en-US" sz="1200" dirty="0" err="1" smtClean="0"/>
              <a:t>릴리즈</a:t>
            </a:r>
            <a:endParaRPr lang="en-US" sz="1200" dirty="0"/>
          </a:p>
        </p:txBody>
      </p:sp>
      <p:sp>
        <p:nvSpPr>
          <p:cNvPr id="37" name="Flowchart: Process 36"/>
          <p:cNvSpPr/>
          <p:nvPr/>
        </p:nvSpPr>
        <p:spPr>
          <a:xfrm>
            <a:off x="4649888" y="5590632"/>
            <a:ext cx="1889353" cy="64027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선점 허용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Context Switching </a:t>
            </a:r>
            <a:r>
              <a:rPr lang="ko-KR" altLang="en-US" sz="1200" dirty="0" smtClean="0"/>
              <a:t>발생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Mutex</a:t>
            </a:r>
            <a:r>
              <a:rPr lang="en-US" altLang="ko-KR" sz="1200" dirty="0" smtClean="0"/>
              <a:t> Unlock</a:t>
            </a:r>
            <a:r>
              <a:rPr lang="ko-KR" altLang="en-US" sz="1200" dirty="0" smtClean="0"/>
              <a:t>에 의해 </a:t>
            </a:r>
            <a:r>
              <a:rPr lang="en-US" altLang="ko-KR" sz="1200" dirty="0" smtClean="0"/>
              <a:t>Wakeup </a:t>
            </a:r>
            <a:r>
              <a:rPr lang="ko-KR" altLang="en-US" sz="1200" dirty="0" smtClean="0"/>
              <a:t>을 명시적으로 호출되면 깨어남</a:t>
            </a:r>
            <a:r>
              <a:rPr lang="en-US" altLang="ko-KR" sz="1200" dirty="0" smtClean="0"/>
              <a:t>)</a:t>
            </a:r>
          </a:p>
          <a:p>
            <a:pPr algn="ctr"/>
            <a:r>
              <a:rPr lang="ko-KR" altLang="en-US" sz="1200" dirty="0" smtClean="0"/>
              <a:t>선점 불허</a:t>
            </a:r>
            <a:endParaRPr lang="en-US" sz="1200" dirty="0" smtClean="0"/>
          </a:p>
        </p:txBody>
      </p:sp>
      <p:sp>
        <p:nvSpPr>
          <p:cNvPr id="40" name="Flowchart: Process 39"/>
          <p:cNvSpPr/>
          <p:nvPr/>
        </p:nvSpPr>
        <p:spPr>
          <a:xfrm>
            <a:off x="4649887" y="6410676"/>
            <a:ext cx="1889353" cy="36004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wait_lock</a:t>
            </a:r>
            <a:r>
              <a:rPr lang="en-US" sz="1200" dirty="0"/>
              <a:t> </a:t>
            </a:r>
            <a:r>
              <a:rPr lang="ko-KR" altLang="en-US" sz="1200" dirty="0"/>
              <a:t>획득</a:t>
            </a:r>
            <a:endParaRPr lang="en-US" sz="1200" dirty="0"/>
          </a:p>
        </p:txBody>
      </p:sp>
      <p:sp>
        <p:nvSpPr>
          <p:cNvPr id="41" name="Flowchart: Process 40"/>
          <p:cNvSpPr/>
          <p:nvPr/>
        </p:nvSpPr>
        <p:spPr>
          <a:xfrm>
            <a:off x="7435174" y="4134299"/>
            <a:ext cx="1889353" cy="36004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wait_list</a:t>
            </a:r>
            <a:r>
              <a:rPr lang="ko-KR" altLang="en-US" sz="1200" dirty="0" smtClean="0"/>
              <a:t>에서 제거</a:t>
            </a:r>
            <a:endParaRPr lang="en-US" sz="1200" dirty="0" smtClean="0"/>
          </a:p>
        </p:txBody>
      </p:sp>
      <p:sp>
        <p:nvSpPr>
          <p:cNvPr id="42" name="Flowchart: Process 41"/>
          <p:cNvSpPr/>
          <p:nvPr/>
        </p:nvSpPr>
        <p:spPr>
          <a:xfrm>
            <a:off x="7435173" y="5207965"/>
            <a:ext cx="1889353" cy="4341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wait_list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가 비어있으면</a:t>
            </a:r>
            <a:endParaRPr lang="en-US" altLang="ko-KR" sz="1200" dirty="0" smtClean="0"/>
          </a:p>
          <a:p>
            <a:pPr algn="ctr"/>
            <a:r>
              <a:rPr lang="en-US" sz="1200" dirty="0" smtClean="0"/>
              <a:t>count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으로 설정</a:t>
            </a:r>
            <a:endParaRPr lang="en-US" sz="1200" dirty="0" smtClean="0"/>
          </a:p>
        </p:txBody>
      </p:sp>
      <p:sp>
        <p:nvSpPr>
          <p:cNvPr id="43" name="Flowchart: Process 42"/>
          <p:cNvSpPr/>
          <p:nvPr/>
        </p:nvSpPr>
        <p:spPr>
          <a:xfrm>
            <a:off x="4626737" y="2456139"/>
            <a:ext cx="1889353" cy="36004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wait_list</a:t>
            </a:r>
            <a:r>
              <a:rPr lang="ko-KR" altLang="en-US" sz="1200" dirty="0" smtClean="0"/>
              <a:t>에 추가</a:t>
            </a:r>
            <a:endParaRPr lang="en-US" sz="1200" dirty="0"/>
          </a:p>
        </p:txBody>
      </p:sp>
      <p:sp>
        <p:nvSpPr>
          <p:cNvPr id="44" name="Flowchart: Process 43"/>
          <p:cNvSpPr/>
          <p:nvPr/>
        </p:nvSpPr>
        <p:spPr>
          <a:xfrm>
            <a:off x="7435173" y="4671132"/>
            <a:ext cx="1889353" cy="36004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owner </a:t>
            </a:r>
            <a:r>
              <a:rPr lang="ko-KR" altLang="en-US" sz="1200" dirty="0" smtClean="0"/>
              <a:t>설정</a:t>
            </a:r>
            <a:endParaRPr lang="en-US" sz="1200" dirty="0" smtClean="0"/>
          </a:p>
        </p:txBody>
      </p:sp>
      <p:sp>
        <p:nvSpPr>
          <p:cNvPr id="45" name="Flowchart: Process 44"/>
          <p:cNvSpPr/>
          <p:nvPr/>
        </p:nvSpPr>
        <p:spPr>
          <a:xfrm>
            <a:off x="7435173" y="5818858"/>
            <a:ext cx="1889353" cy="36004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wait_lock</a:t>
            </a:r>
            <a:r>
              <a:rPr lang="en-US" sz="1200" dirty="0"/>
              <a:t> </a:t>
            </a:r>
            <a:r>
              <a:rPr lang="ko-KR" altLang="en-US" sz="1200" dirty="0" err="1"/>
              <a:t>릴리즈</a:t>
            </a:r>
            <a:endParaRPr lang="en-US" sz="1200" dirty="0"/>
          </a:p>
        </p:txBody>
      </p:sp>
      <p:sp>
        <p:nvSpPr>
          <p:cNvPr id="46" name="Flowchart: Process 45"/>
          <p:cNvSpPr/>
          <p:nvPr/>
        </p:nvSpPr>
        <p:spPr>
          <a:xfrm>
            <a:off x="7435173" y="6355690"/>
            <a:ext cx="1889353" cy="36004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선점 </a:t>
            </a:r>
            <a:r>
              <a:rPr lang="ko-KR" altLang="en-US" sz="1200" dirty="0" smtClean="0"/>
              <a:t>허용</a:t>
            </a:r>
            <a:endParaRPr lang="en-US" sz="1200" dirty="0"/>
          </a:p>
        </p:txBody>
      </p:sp>
      <p:sp>
        <p:nvSpPr>
          <p:cNvPr id="47" name="Flowchart: Process 46"/>
          <p:cNvSpPr/>
          <p:nvPr/>
        </p:nvSpPr>
        <p:spPr>
          <a:xfrm>
            <a:off x="1043609" y="3653422"/>
            <a:ext cx="1889353" cy="3600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Fast Lock</a:t>
            </a:r>
            <a:endParaRPr lang="en-US" sz="1200" b="1" dirty="0"/>
          </a:p>
        </p:txBody>
      </p:sp>
      <p:sp>
        <p:nvSpPr>
          <p:cNvPr id="48" name="Flowchart: Process 47"/>
          <p:cNvSpPr/>
          <p:nvPr/>
        </p:nvSpPr>
        <p:spPr>
          <a:xfrm>
            <a:off x="1043608" y="4219356"/>
            <a:ext cx="1889353" cy="36004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count 1 </a:t>
            </a:r>
            <a:r>
              <a:rPr lang="ko-KR" altLang="en-US" sz="1200" dirty="0" smtClean="0"/>
              <a:t>감소</a:t>
            </a:r>
            <a:endParaRPr lang="en-US" sz="1200" dirty="0"/>
          </a:p>
        </p:txBody>
      </p:sp>
      <p:sp>
        <p:nvSpPr>
          <p:cNvPr id="50" name="Flowchart: Process 49"/>
          <p:cNvSpPr/>
          <p:nvPr/>
        </p:nvSpPr>
        <p:spPr>
          <a:xfrm>
            <a:off x="971601" y="4729269"/>
            <a:ext cx="2033368" cy="4341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count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&lt; 0 </a:t>
            </a:r>
            <a:r>
              <a:rPr lang="ko-KR" altLang="en-US" sz="1200" dirty="0" smtClean="0">
                <a:solidFill>
                  <a:schemeClr val="tx1"/>
                </a:solidFill>
              </a:rPr>
              <a:t>이면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mutex_lock_slowpath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수</a:t>
            </a:r>
            <a:r>
              <a:rPr lang="ko-KR" altLang="en-US" sz="1200" dirty="0">
                <a:solidFill>
                  <a:schemeClr val="tx1"/>
                </a:solidFill>
              </a:rPr>
              <a:t>행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1" name="Flowchart: Process 50"/>
          <p:cNvSpPr/>
          <p:nvPr/>
        </p:nvSpPr>
        <p:spPr>
          <a:xfrm>
            <a:off x="4626737" y="836712"/>
            <a:ext cx="1889353" cy="3600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Slow lock</a:t>
            </a:r>
            <a:endParaRPr lang="en-US" sz="1200" b="1" dirty="0"/>
          </a:p>
        </p:txBody>
      </p:sp>
      <p:cxnSp>
        <p:nvCxnSpPr>
          <p:cNvPr id="22" name="Straight Arrow Connector 21"/>
          <p:cNvCxnSpPr>
            <a:stCxn id="48" idx="2"/>
            <a:endCxn id="50" idx="0"/>
          </p:cNvCxnSpPr>
          <p:nvPr/>
        </p:nvCxnSpPr>
        <p:spPr>
          <a:xfrm>
            <a:off x="1988285" y="4579396"/>
            <a:ext cx="0" cy="149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1" idx="2"/>
            <a:endCxn id="13" idx="0"/>
          </p:cNvCxnSpPr>
          <p:nvPr/>
        </p:nvCxnSpPr>
        <p:spPr>
          <a:xfrm>
            <a:off x="5571414" y="1196752"/>
            <a:ext cx="3" cy="17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580109" y="1737063"/>
            <a:ext cx="3" cy="17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588804" y="2277374"/>
            <a:ext cx="3" cy="17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597499" y="2817685"/>
            <a:ext cx="3" cy="17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6" idx="2"/>
            <a:endCxn id="34" idx="0"/>
          </p:cNvCxnSpPr>
          <p:nvPr/>
        </p:nvCxnSpPr>
        <p:spPr>
          <a:xfrm>
            <a:off x="5598849" y="3536682"/>
            <a:ext cx="0" cy="17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4" idx="2"/>
            <a:endCxn id="33" idx="0"/>
          </p:cNvCxnSpPr>
          <p:nvPr/>
        </p:nvCxnSpPr>
        <p:spPr>
          <a:xfrm flipH="1">
            <a:off x="5594567" y="4257185"/>
            <a:ext cx="4282" cy="17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3" idx="2"/>
            <a:endCxn id="35" idx="0"/>
          </p:cNvCxnSpPr>
          <p:nvPr/>
        </p:nvCxnSpPr>
        <p:spPr>
          <a:xfrm flipH="1">
            <a:off x="5594566" y="4871054"/>
            <a:ext cx="1" cy="17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5" idx="2"/>
            <a:endCxn id="37" idx="0"/>
          </p:cNvCxnSpPr>
          <p:nvPr/>
        </p:nvCxnSpPr>
        <p:spPr>
          <a:xfrm flipH="1">
            <a:off x="5594565" y="5410863"/>
            <a:ext cx="1" cy="17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7" idx="2"/>
            <a:endCxn id="40" idx="0"/>
          </p:cNvCxnSpPr>
          <p:nvPr/>
        </p:nvCxnSpPr>
        <p:spPr>
          <a:xfrm flipH="1">
            <a:off x="5594564" y="6230905"/>
            <a:ext cx="1" cy="17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1" idx="2"/>
            <a:endCxn id="41" idx="0"/>
          </p:cNvCxnSpPr>
          <p:nvPr/>
        </p:nvCxnSpPr>
        <p:spPr>
          <a:xfrm flipH="1">
            <a:off x="8379851" y="3957506"/>
            <a:ext cx="1" cy="17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1" idx="2"/>
            <a:endCxn id="44" idx="0"/>
          </p:cNvCxnSpPr>
          <p:nvPr/>
        </p:nvCxnSpPr>
        <p:spPr>
          <a:xfrm flipH="1">
            <a:off x="8379850" y="4494339"/>
            <a:ext cx="1" cy="17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8379849" y="5031172"/>
            <a:ext cx="1" cy="17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2" idx="2"/>
            <a:endCxn id="45" idx="0"/>
          </p:cNvCxnSpPr>
          <p:nvPr/>
        </p:nvCxnSpPr>
        <p:spPr>
          <a:xfrm>
            <a:off x="8379850" y="5642065"/>
            <a:ext cx="0" cy="17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6" idx="0"/>
            <a:endCxn id="45" idx="2"/>
          </p:cNvCxnSpPr>
          <p:nvPr/>
        </p:nvCxnSpPr>
        <p:spPr>
          <a:xfrm flipV="1">
            <a:off x="8379850" y="6178898"/>
            <a:ext cx="0" cy="17679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34" idx="3"/>
            <a:endCxn id="103" idx="1"/>
          </p:cNvCxnSpPr>
          <p:nvPr/>
        </p:nvCxnSpPr>
        <p:spPr>
          <a:xfrm flipV="1">
            <a:off x="7129754" y="3267722"/>
            <a:ext cx="305419" cy="7190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40" idx="1"/>
            <a:endCxn id="34" idx="1"/>
          </p:cNvCxnSpPr>
          <p:nvPr/>
        </p:nvCxnSpPr>
        <p:spPr>
          <a:xfrm rot="10800000">
            <a:off x="4067945" y="3986818"/>
            <a:ext cx="581943" cy="2603878"/>
          </a:xfrm>
          <a:prstGeom prst="bentConnector3">
            <a:avLst>
              <a:gd name="adj1" fmla="val 1392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6" idx="3"/>
            <a:endCxn id="103" idx="1"/>
          </p:cNvCxnSpPr>
          <p:nvPr/>
        </p:nvCxnSpPr>
        <p:spPr>
          <a:xfrm>
            <a:off x="7129754" y="3266315"/>
            <a:ext cx="305419" cy="1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lowchart: Process 102"/>
          <p:cNvSpPr/>
          <p:nvPr/>
        </p:nvSpPr>
        <p:spPr>
          <a:xfrm>
            <a:off x="7435173" y="3050672"/>
            <a:ext cx="1889353" cy="4341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count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-1</a:t>
            </a:r>
            <a:r>
              <a:rPr lang="ko-KR" altLang="en-US" sz="1200" dirty="0" smtClean="0"/>
              <a:t>로 설정</a:t>
            </a:r>
            <a:endParaRPr lang="en-US" sz="1200" dirty="0" smtClean="0"/>
          </a:p>
        </p:txBody>
      </p:sp>
      <p:cxnSp>
        <p:nvCxnSpPr>
          <p:cNvPr id="49" name="Straight Arrow Connector 73"/>
          <p:cNvCxnSpPr>
            <a:stCxn id="103" idx="2"/>
            <a:endCxn id="31" idx="0"/>
          </p:cNvCxnSpPr>
          <p:nvPr/>
        </p:nvCxnSpPr>
        <p:spPr>
          <a:xfrm>
            <a:off x="8379850" y="3484772"/>
            <a:ext cx="2" cy="11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72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9180512" cy="36004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2014.02.22 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kernel/</a:t>
            </a:r>
            <a:r>
              <a:rPr lang="en-US" altLang="ko-KR" sz="2400" b="1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mutex.c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“, “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include/</a:t>
            </a:r>
            <a:r>
              <a:rPr lang="en-US" altLang="ko-KR" sz="2400" b="1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asm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-generic/</a:t>
            </a:r>
            <a:r>
              <a:rPr lang="en-US" altLang="ko-KR" sz="2400" b="1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mutex-dec.h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”</a:t>
            </a:r>
            <a:endParaRPr lang="ko-KR" altLang="en-US" sz="22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63" name="제목 1"/>
          <p:cNvSpPr txBox="1">
            <a:spLocks/>
          </p:cNvSpPr>
          <p:nvPr/>
        </p:nvSpPr>
        <p:spPr>
          <a:xfrm>
            <a:off x="0" y="598853"/>
            <a:ext cx="9144000" cy="1224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ko-KR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mutex_fastpath_unlock</a:t>
            </a:r>
            <a:endParaRPr lang="en-US" altLang="ko-KR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ko-KR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mutex_unlock_slowpath</a:t>
            </a:r>
            <a:endParaRPr lang="en-US" altLang="ko-KR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Flowchart: Decision 5"/>
          <p:cNvSpPr/>
          <p:nvPr/>
        </p:nvSpPr>
        <p:spPr>
          <a:xfrm>
            <a:off x="3635896" y="5372213"/>
            <a:ext cx="3061810" cy="540734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wait_list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가 비어있는가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4194689" y="4274468"/>
            <a:ext cx="1889353" cy="36004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wait_lock</a:t>
            </a:r>
            <a:r>
              <a:rPr lang="en-US" sz="1200" dirty="0" smtClean="0"/>
              <a:t> (</a:t>
            </a:r>
            <a:r>
              <a:rPr lang="ko-KR" altLang="en-US" sz="1200" dirty="0" err="1" smtClean="0"/>
              <a:t>스핀락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획득</a:t>
            </a:r>
            <a:endParaRPr lang="en-US" sz="12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04136"/>
              </p:ext>
            </p:extLst>
          </p:nvPr>
        </p:nvGraphicFramePr>
        <p:xfrm>
          <a:off x="245478" y="1389875"/>
          <a:ext cx="402979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264"/>
                <a:gridCol w="1343264"/>
                <a:gridCol w="1343264"/>
              </a:tblGrid>
              <a:tr h="1580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Dec </a:t>
                      </a:r>
                      <a:r>
                        <a:rPr lang="ko-KR" altLang="en-US" sz="1200" dirty="0" smtClean="0"/>
                        <a:t>방식의 </a:t>
                      </a:r>
                      <a:r>
                        <a:rPr lang="en-US" altLang="ko-KR" sz="1200" dirty="0" err="1" smtClean="0"/>
                        <a:t>mutex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Lock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Unlock</a:t>
                      </a:r>
                      <a:endParaRPr lang="en-US" sz="1200" dirty="0"/>
                    </a:p>
                  </a:txBody>
                  <a:tcPr/>
                </a:tc>
              </a:tr>
              <a:tr h="2011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Fast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 </a:t>
                      </a:r>
                      <a:r>
                        <a:rPr lang="en-US" sz="1200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smtClean="0">
                          <a:sym typeface="Wingdings" panose="05000000000000000000" pitchFamily="2" charset="2"/>
                        </a:rPr>
                        <a:t> 1</a:t>
                      </a:r>
                      <a:endParaRPr lang="en-US" sz="1200" dirty="0"/>
                    </a:p>
                  </a:txBody>
                  <a:tcPr/>
                </a:tc>
              </a:tr>
              <a:tr h="3472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Slow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smtClean="0">
                          <a:sym typeface="Wingdings" panose="05000000000000000000" pitchFamily="2" charset="2"/>
                        </a:rPr>
                        <a:t> -1, -2, -3</a:t>
                      </a:r>
                    </a:p>
                    <a:p>
                      <a:pPr algn="ctr"/>
                      <a:r>
                        <a:rPr lang="en-US" sz="1200" baseline="0" dirty="0" smtClean="0">
                          <a:sym typeface="Wingdings" panose="05000000000000000000" pitchFamily="2" charset="2"/>
                        </a:rPr>
                        <a:t>-1 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-1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smtClean="0">
                          <a:sym typeface="Wingdings" panose="05000000000000000000" pitchFamily="2" charset="2"/>
                        </a:rPr>
                        <a:t> 0 = 1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Flowchart: Process 39"/>
          <p:cNvSpPr/>
          <p:nvPr/>
        </p:nvSpPr>
        <p:spPr>
          <a:xfrm>
            <a:off x="4194689" y="6092715"/>
            <a:ext cx="1889353" cy="64865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wait_lock</a:t>
            </a:r>
            <a:r>
              <a:rPr lang="en-US" sz="1200" dirty="0"/>
              <a:t> </a:t>
            </a:r>
            <a:r>
              <a:rPr lang="ko-KR" altLang="en-US" sz="1200" dirty="0" smtClean="0"/>
              <a:t>획득</a:t>
            </a:r>
            <a:endParaRPr lang="en-US" altLang="ko-KR" sz="1200" dirty="0" smtClean="0"/>
          </a:p>
          <a:p>
            <a:pPr algn="ctr"/>
            <a:r>
              <a:rPr lang="en-US" sz="1200" dirty="0" err="1" smtClean="0"/>
              <a:t>wake_up_process</a:t>
            </a:r>
            <a:r>
              <a:rPr lang="en-US" sz="1200" dirty="0" smtClean="0"/>
              <a:t> </a:t>
            </a:r>
            <a:r>
              <a:rPr lang="ko-KR" altLang="en-US" sz="1200" dirty="0" smtClean="0"/>
              <a:t>통해</a:t>
            </a:r>
            <a:endParaRPr lang="en-US" altLang="ko-KR" sz="1200" dirty="0" smtClean="0"/>
          </a:p>
          <a:p>
            <a:pPr algn="ctr"/>
            <a:r>
              <a:rPr lang="en-US" sz="1200" dirty="0" smtClean="0"/>
              <a:t>Task </a:t>
            </a:r>
            <a:r>
              <a:rPr lang="ko-KR" altLang="en-US" sz="1200" dirty="0" smtClean="0"/>
              <a:t>깨움</a:t>
            </a:r>
            <a:endParaRPr lang="en-US" sz="1200" dirty="0"/>
          </a:p>
        </p:txBody>
      </p:sp>
      <p:sp>
        <p:nvSpPr>
          <p:cNvPr id="43" name="Flowchart: Process 42"/>
          <p:cNvSpPr/>
          <p:nvPr/>
        </p:nvSpPr>
        <p:spPr>
          <a:xfrm>
            <a:off x="4194689" y="4832404"/>
            <a:ext cx="1889353" cy="36004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count = 1</a:t>
            </a:r>
            <a:r>
              <a:rPr lang="ko-KR" altLang="en-US" sz="1200" dirty="0" smtClean="0"/>
              <a:t>로 설정</a:t>
            </a:r>
            <a:endParaRPr lang="en-US" sz="1200" dirty="0"/>
          </a:p>
        </p:txBody>
      </p:sp>
      <p:sp>
        <p:nvSpPr>
          <p:cNvPr id="47" name="Flowchart: Process 46"/>
          <p:cNvSpPr/>
          <p:nvPr/>
        </p:nvSpPr>
        <p:spPr>
          <a:xfrm>
            <a:off x="1043609" y="3653422"/>
            <a:ext cx="1889353" cy="3600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Fast unlock</a:t>
            </a:r>
            <a:endParaRPr lang="en-US" sz="1200" b="1" dirty="0"/>
          </a:p>
        </p:txBody>
      </p:sp>
      <p:sp>
        <p:nvSpPr>
          <p:cNvPr id="48" name="Flowchart: Process 47"/>
          <p:cNvSpPr/>
          <p:nvPr/>
        </p:nvSpPr>
        <p:spPr>
          <a:xfrm>
            <a:off x="1043608" y="4219356"/>
            <a:ext cx="1889353" cy="36004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count 1 </a:t>
            </a:r>
            <a:r>
              <a:rPr lang="ko-KR" altLang="en-US" sz="1200" dirty="0" smtClean="0"/>
              <a:t>증가</a:t>
            </a:r>
            <a:endParaRPr lang="en-US" sz="1200" dirty="0"/>
          </a:p>
        </p:txBody>
      </p:sp>
      <p:sp>
        <p:nvSpPr>
          <p:cNvPr id="50" name="Flowchart: Process 49"/>
          <p:cNvSpPr/>
          <p:nvPr/>
        </p:nvSpPr>
        <p:spPr>
          <a:xfrm>
            <a:off x="971601" y="4729269"/>
            <a:ext cx="2033368" cy="4341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count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&lt;= 0 </a:t>
            </a:r>
            <a:r>
              <a:rPr lang="ko-KR" altLang="en-US" sz="1200" dirty="0" smtClean="0">
                <a:solidFill>
                  <a:schemeClr val="tx1"/>
                </a:solidFill>
              </a:rPr>
              <a:t>이면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mutex_lock_slowpath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수</a:t>
            </a:r>
            <a:r>
              <a:rPr lang="ko-KR" altLang="en-US" sz="1200" dirty="0">
                <a:solidFill>
                  <a:schemeClr val="tx1"/>
                </a:solidFill>
              </a:rPr>
              <a:t>행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1" name="Flowchart: Process 50"/>
          <p:cNvSpPr/>
          <p:nvPr/>
        </p:nvSpPr>
        <p:spPr>
          <a:xfrm>
            <a:off x="4194686" y="3698404"/>
            <a:ext cx="1889353" cy="3600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Slow unlock</a:t>
            </a:r>
            <a:endParaRPr lang="en-US" sz="1200" b="1" dirty="0"/>
          </a:p>
        </p:txBody>
      </p:sp>
      <p:cxnSp>
        <p:nvCxnSpPr>
          <p:cNvPr id="22" name="Straight Arrow Connector 21"/>
          <p:cNvCxnSpPr>
            <a:stCxn id="48" idx="2"/>
            <a:endCxn id="50" idx="0"/>
          </p:cNvCxnSpPr>
          <p:nvPr/>
        </p:nvCxnSpPr>
        <p:spPr>
          <a:xfrm>
            <a:off x="1988285" y="4579396"/>
            <a:ext cx="0" cy="149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1" idx="2"/>
          </p:cNvCxnSpPr>
          <p:nvPr/>
        </p:nvCxnSpPr>
        <p:spPr>
          <a:xfrm>
            <a:off x="5139363" y="4058444"/>
            <a:ext cx="3" cy="17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56756" y="4653639"/>
            <a:ext cx="3" cy="17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165451" y="5193950"/>
            <a:ext cx="3" cy="17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6" idx="2"/>
          </p:cNvCxnSpPr>
          <p:nvPr/>
        </p:nvCxnSpPr>
        <p:spPr>
          <a:xfrm>
            <a:off x="5166801" y="5912947"/>
            <a:ext cx="0" cy="17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40" idx="1"/>
            <a:endCxn id="6" idx="1"/>
          </p:cNvCxnSpPr>
          <p:nvPr/>
        </p:nvCxnSpPr>
        <p:spPr>
          <a:xfrm rot="10800000">
            <a:off x="3635897" y="5642580"/>
            <a:ext cx="558793" cy="774462"/>
          </a:xfrm>
          <a:prstGeom prst="bentConnector3">
            <a:avLst>
              <a:gd name="adj1" fmla="val 1409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6" idx="3"/>
            <a:endCxn id="103" idx="1"/>
          </p:cNvCxnSpPr>
          <p:nvPr/>
        </p:nvCxnSpPr>
        <p:spPr>
          <a:xfrm>
            <a:off x="6697706" y="5642580"/>
            <a:ext cx="305419" cy="1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lowchart: Process 102"/>
          <p:cNvSpPr/>
          <p:nvPr/>
        </p:nvSpPr>
        <p:spPr>
          <a:xfrm>
            <a:off x="7003125" y="5426937"/>
            <a:ext cx="1889353" cy="4341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wait_lock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릴리즈</a:t>
            </a:r>
            <a:endParaRPr lang="en-US" altLang="ko-KR" sz="1200" dirty="0"/>
          </a:p>
        </p:txBody>
      </p:sp>
      <p:sp>
        <p:nvSpPr>
          <p:cNvPr id="56" name="Flowchart: Process 49"/>
          <p:cNvSpPr/>
          <p:nvPr/>
        </p:nvSpPr>
        <p:spPr>
          <a:xfrm>
            <a:off x="788272" y="3072220"/>
            <a:ext cx="2392878" cy="434100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Fast unlock</a:t>
            </a:r>
            <a:r>
              <a:rPr lang="ko-KR" altLang="en-US" sz="1200" dirty="0" smtClean="0">
                <a:solidFill>
                  <a:schemeClr val="tx1"/>
                </a:solidFill>
              </a:rPr>
              <a:t>은 혼자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mutex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lock, unlock</a:t>
            </a:r>
            <a:r>
              <a:rPr lang="ko-KR" altLang="en-US" sz="1200" dirty="0" smtClean="0">
                <a:solidFill>
                  <a:schemeClr val="tx1"/>
                </a:solidFill>
              </a:rPr>
              <a:t>하는 경우 발생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60232" y="539963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yes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6779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9180512" cy="36004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2014.02.22 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mm/</a:t>
            </a:r>
            <a:r>
              <a:rPr lang="en-US" altLang="ko-KR" sz="2400" b="1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page_alloc.c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“, "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kernel/</a:t>
            </a:r>
            <a:r>
              <a:rPr lang="en-US" altLang="ko-KR" sz="2400" b="1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cpu.c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“, 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			"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kernel/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notifier.c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endParaRPr lang="ko-KR" altLang="en-US" sz="22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63" name="제목 1"/>
          <p:cNvSpPr txBox="1">
            <a:spLocks/>
          </p:cNvSpPr>
          <p:nvPr/>
        </p:nvSpPr>
        <p:spPr>
          <a:xfrm>
            <a:off x="0" y="714198"/>
            <a:ext cx="9144000" cy="9146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notifier_chain_register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notifier_block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altLang="ko-KR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nl</a:t>
            </a:r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notifier_block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*n)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1700808"/>
            <a:ext cx="648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raw_notifier_head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notifier_block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rcu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*head;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5030" y="1641710"/>
            <a:ext cx="6480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notifier_block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notifier_fn_t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notifier_call</a:t>
            </a:r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(</a:t>
            </a:r>
            <a:r>
              <a:rPr lang="en-US" sz="1200" dirty="0" err="1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page_alloc_cpu_notify</a:t>
            </a:r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2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notifier_block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rcu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*next;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priority;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24" name="직사각형 103"/>
          <p:cNvSpPr/>
          <p:nvPr/>
        </p:nvSpPr>
        <p:spPr>
          <a:xfrm>
            <a:off x="1043608" y="3315439"/>
            <a:ext cx="1440880" cy="11270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notifier_block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직사각형 103"/>
          <p:cNvSpPr/>
          <p:nvPr/>
        </p:nvSpPr>
        <p:spPr>
          <a:xfrm>
            <a:off x="665171" y="2756638"/>
            <a:ext cx="481618" cy="3177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nl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꺾인 연결선 10"/>
          <p:cNvCxnSpPr>
            <a:stCxn id="35" idx="2"/>
            <a:endCxn id="97" idx="1"/>
          </p:cNvCxnSpPr>
          <p:nvPr/>
        </p:nvCxnSpPr>
        <p:spPr>
          <a:xfrm rot="16200000" flipH="1">
            <a:off x="559793" y="3420564"/>
            <a:ext cx="933185" cy="2408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3"/>
          <p:cNvSpPr/>
          <p:nvPr/>
        </p:nvSpPr>
        <p:spPr>
          <a:xfrm>
            <a:off x="9252520" y="2864814"/>
            <a:ext cx="64800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notifier_chain_register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notifier_block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nl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notifier_block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*n)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while ((*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nl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!= NULL) {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if (n-&gt;priority &gt; (*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nl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)-&gt;priority)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break;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nl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&amp;((*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nl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)-&gt;next);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n-&gt;next = *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nl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rcu_assign_pointer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nl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</a:t>
            </a:r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// *</a:t>
            </a:r>
            <a:r>
              <a:rPr lang="en-US" sz="1200" dirty="0" err="1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nl</a:t>
            </a:r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*n</a:t>
            </a:r>
            <a:endParaRPr lang="en-US" sz="12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0;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7" name="직사각형 103"/>
          <p:cNvSpPr/>
          <p:nvPr/>
        </p:nvSpPr>
        <p:spPr>
          <a:xfrm>
            <a:off x="1146790" y="3891503"/>
            <a:ext cx="1224126" cy="232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*next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9" name="직사각형 103"/>
          <p:cNvSpPr/>
          <p:nvPr/>
        </p:nvSpPr>
        <p:spPr>
          <a:xfrm>
            <a:off x="1146789" y="4131314"/>
            <a:ext cx="1224126" cy="232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Priority 3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" name="직사각형 103"/>
          <p:cNvSpPr/>
          <p:nvPr/>
        </p:nvSpPr>
        <p:spPr>
          <a:xfrm>
            <a:off x="1146789" y="3650441"/>
            <a:ext cx="1224126" cy="232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Notifier_call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5" name="직사각형 103"/>
          <p:cNvSpPr/>
          <p:nvPr/>
        </p:nvSpPr>
        <p:spPr>
          <a:xfrm>
            <a:off x="2987824" y="3327958"/>
            <a:ext cx="1440880" cy="11270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notifier_block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6" name="직사각형 103"/>
          <p:cNvSpPr/>
          <p:nvPr/>
        </p:nvSpPr>
        <p:spPr>
          <a:xfrm>
            <a:off x="3091006" y="3904022"/>
            <a:ext cx="1224126" cy="232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*next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7" name="직사각형 103"/>
          <p:cNvSpPr/>
          <p:nvPr/>
        </p:nvSpPr>
        <p:spPr>
          <a:xfrm>
            <a:off x="3091005" y="4143833"/>
            <a:ext cx="1224126" cy="232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Priority 2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8" name="직사각형 103"/>
          <p:cNvSpPr/>
          <p:nvPr/>
        </p:nvSpPr>
        <p:spPr>
          <a:xfrm>
            <a:off x="3091005" y="3662960"/>
            <a:ext cx="1224126" cy="232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Notifier_call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9" name="직사각형 103"/>
          <p:cNvSpPr/>
          <p:nvPr/>
        </p:nvSpPr>
        <p:spPr>
          <a:xfrm>
            <a:off x="4932040" y="3340477"/>
            <a:ext cx="1440880" cy="11270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notifier_block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0" name="직사각형 103"/>
          <p:cNvSpPr/>
          <p:nvPr/>
        </p:nvSpPr>
        <p:spPr>
          <a:xfrm>
            <a:off x="5035222" y="3916541"/>
            <a:ext cx="1224126" cy="232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*next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1" name="직사각형 103"/>
          <p:cNvSpPr/>
          <p:nvPr/>
        </p:nvSpPr>
        <p:spPr>
          <a:xfrm>
            <a:off x="5035221" y="4156352"/>
            <a:ext cx="1224126" cy="232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Priority 0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2" name="직사각형 103"/>
          <p:cNvSpPr/>
          <p:nvPr/>
        </p:nvSpPr>
        <p:spPr>
          <a:xfrm>
            <a:off x="5035221" y="3675479"/>
            <a:ext cx="1224126" cy="232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Notifier_call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5" name="직선 화살표 연결선 114"/>
          <p:cNvCxnSpPr/>
          <p:nvPr/>
        </p:nvCxnSpPr>
        <p:spPr>
          <a:xfrm flipV="1">
            <a:off x="4315131" y="3327958"/>
            <a:ext cx="615628" cy="68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18" name="직사각형 103"/>
          <p:cNvSpPr/>
          <p:nvPr/>
        </p:nvSpPr>
        <p:spPr>
          <a:xfrm>
            <a:off x="6732240" y="3352996"/>
            <a:ext cx="1440880" cy="11270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notifier_block</a:t>
            </a:r>
            <a:r>
              <a:rPr lang="ko-KR" alt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lang="en-US" altLang="ko-KR" sz="1100" b="1" dirty="0" smtClean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9" name="직사각형 103"/>
          <p:cNvSpPr/>
          <p:nvPr/>
        </p:nvSpPr>
        <p:spPr>
          <a:xfrm>
            <a:off x="6835422" y="3929060"/>
            <a:ext cx="1224126" cy="2321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*next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0" name="직사각형 103"/>
          <p:cNvSpPr/>
          <p:nvPr/>
        </p:nvSpPr>
        <p:spPr>
          <a:xfrm>
            <a:off x="6835421" y="4168871"/>
            <a:ext cx="1224126" cy="2321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Priority 1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1" name="직사각형 103"/>
          <p:cNvSpPr/>
          <p:nvPr/>
        </p:nvSpPr>
        <p:spPr>
          <a:xfrm>
            <a:off x="6835421" y="3687998"/>
            <a:ext cx="1224126" cy="2321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Notifier_call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2" name="직사각형 103"/>
          <p:cNvSpPr/>
          <p:nvPr/>
        </p:nvSpPr>
        <p:spPr>
          <a:xfrm>
            <a:off x="1043608" y="5368536"/>
            <a:ext cx="1440880" cy="11270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notifier_block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3" name="직사각형 103"/>
          <p:cNvSpPr/>
          <p:nvPr/>
        </p:nvSpPr>
        <p:spPr>
          <a:xfrm>
            <a:off x="2444322" y="4890757"/>
            <a:ext cx="471494" cy="3177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nl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6" name="직사각형 103"/>
          <p:cNvSpPr/>
          <p:nvPr/>
        </p:nvSpPr>
        <p:spPr>
          <a:xfrm>
            <a:off x="1146790" y="5944600"/>
            <a:ext cx="1224126" cy="232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*next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7" name="직사각형 103"/>
          <p:cNvSpPr/>
          <p:nvPr/>
        </p:nvSpPr>
        <p:spPr>
          <a:xfrm>
            <a:off x="1146789" y="6184411"/>
            <a:ext cx="1224126" cy="232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Priority 3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8" name="직사각형 103"/>
          <p:cNvSpPr/>
          <p:nvPr/>
        </p:nvSpPr>
        <p:spPr>
          <a:xfrm>
            <a:off x="1146789" y="5703538"/>
            <a:ext cx="1224126" cy="232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Notifier_call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9" name="직사각형 103"/>
          <p:cNvSpPr/>
          <p:nvPr/>
        </p:nvSpPr>
        <p:spPr>
          <a:xfrm>
            <a:off x="2987824" y="5381055"/>
            <a:ext cx="1440880" cy="11270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notifier_block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0" name="직사각형 103"/>
          <p:cNvSpPr/>
          <p:nvPr/>
        </p:nvSpPr>
        <p:spPr>
          <a:xfrm>
            <a:off x="3091006" y="5957119"/>
            <a:ext cx="1224126" cy="232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*next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1" name="직사각형 103"/>
          <p:cNvSpPr/>
          <p:nvPr/>
        </p:nvSpPr>
        <p:spPr>
          <a:xfrm>
            <a:off x="3091005" y="6196930"/>
            <a:ext cx="1224126" cy="232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Priority 2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2" name="직사각형 103"/>
          <p:cNvSpPr/>
          <p:nvPr/>
        </p:nvSpPr>
        <p:spPr>
          <a:xfrm>
            <a:off x="3091005" y="5716057"/>
            <a:ext cx="1224126" cy="232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Notifier_call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3" name="직사각형 103"/>
          <p:cNvSpPr/>
          <p:nvPr/>
        </p:nvSpPr>
        <p:spPr>
          <a:xfrm>
            <a:off x="6721849" y="5387863"/>
            <a:ext cx="1440880" cy="11270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notifier_block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4" name="직사각형 103"/>
          <p:cNvSpPr/>
          <p:nvPr/>
        </p:nvSpPr>
        <p:spPr>
          <a:xfrm>
            <a:off x="6825031" y="5963927"/>
            <a:ext cx="1224126" cy="232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*next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5" name="직사각형 103"/>
          <p:cNvSpPr/>
          <p:nvPr/>
        </p:nvSpPr>
        <p:spPr>
          <a:xfrm>
            <a:off x="6825030" y="6203738"/>
            <a:ext cx="1224126" cy="232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Priority 0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6" name="직사각형 103"/>
          <p:cNvSpPr/>
          <p:nvPr/>
        </p:nvSpPr>
        <p:spPr>
          <a:xfrm>
            <a:off x="6825030" y="5722865"/>
            <a:ext cx="1224126" cy="232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Notifier_call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8" name="직사각형 103"/>
          <p:cNvSpPr/>
          <p:nvPr/>
        </p:nvSpPr>
        <p:spPr>
          <a:xfrm>
            <a:off x="4848921" y="5381055"/>
            <a:ext cx="1440880" cy="11270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notifier_block</a:t>
            </a:r>
            <a:r>
              <a:rPr lang="en-US" altLang="ko-KR" sz="1100" b="1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9" name="직사각형 103"/>
          <p:cNvSpPr/>
          <p:nvPr/>
        </p:nvSpPr>
        <p:spPr>
          <a:xfrm>
            <a:off x="4952103" y="5957119"/>
            <a:ext cx="1224126" cy="2321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*next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0" name="직사각형 103"/>
          <p:cNvSpPr/>
          <p:nvPr/>
        </p:nvSpPr>
        <p:spPr>
          <a:xfrm>
            <a:off x="4952102" y="6196930"/>
            <a:ext cx="1224126" cy="2321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Priority 1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1" name="직사각형 103"/>
          <p:cNvSpPr/>
          <p:nvPr/>
        </p:nvSpPr>
        <p:spPr>
          <a:xfrm>
            <a:off x="4952102" y="5716057"/>
            <a:ext cx="1224126" cy="2321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Notifier_call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5" name="직선 화살표 연결선 164"/>
          <p:cNvCxnSpPr/>
          <p:nvPr/>
        </p:nvCxnSpPr>
        <p:spPr>
          <a:xfrm flipV="1">
            <a:off x="6186619" y="5387863"/>
            <a:ext cx="523399" cy="687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57" name="직선 화살표 연결선 156"/>
          <p:cNvCxnSpPr/>
          <p:nvPr/>
        </p:nvCxnSpPr>
        <p:spPr>
          <a:xfrm flipV="1">
            <a:off x="4315131" y="5368536"/>
            <a:ext cx="523400" cy="708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44" name="꺾인 연결선 143"/>
          <p:cNvCxnSpPr>
            <a:stCxn id="143" idx="2"/>
            <a:endCxn id="150" idx="1"/>
          </p:cNvCxnSpPr>
          <p:nvPr/>
        </p:nvCxnSpPr>
        <p:spPr>
          <a:xfrm rot="16200000" flipH="1">
            <a:off x="2453196" y="5435368"/>
            <a:ext cx="864682" cy="4109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>
            <a:stCxn id="146" idx="3"/>
          </p:cNvCxnSpPr>
          <p:nvPr/>
        </p:nvCxnSpPr>
        <p:spPr>
          <a:xfrm flipV="1">
            <a:off x="2370916" y="5357804"/>
            <a:ext cx="606518" cy="702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V="1">
            <a:off x="2370915" y="3327957"/>
            <a:ext cx="606519" cy="668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65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9180512" cy="36004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2014.03.22 "mm/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page_alloc.c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endParaRPr lang="ko-KR" altLang="en-US" sz="22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63" name="제목 1"/>
          <p:cNvSpPr txBox="1">
            <a:spLocks/>
          </p:cNvSpPr>
          <p:nvPr/>
        </p:nvSpPr>
        <p:spPr>
          <a:xfrm>
            <a:off x="0" y="714198"/>
            <a:ext cx="9144000" cy="9146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static inline void __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free_one_page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page *page,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zone *zone, unsigned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order,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migratetype</a:t>
            </a:r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static inline unsigned long </a:t>
            </a:r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ko-KR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find_buddy_index</a:t>
            </a:r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(unsigned 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page_idx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unsigned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order)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8192" y="3369294"/>
            <a:ext cx="188384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Buddy </a:t>
            </a:r>
            <a:r>
              <a:rPr lang="ko-KR" altLang="en-US" sz="12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찾기</a:t>
            </a:r>
            <a:endParaRPr lang="en-US" altLang="ko-KR" sz="1200" b="1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altLang="ko-KR" sz="12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B1 ^ (1 &lt;&lt; O) = B2</a:t>
            </a:r>
          </a:p>
          <a:p>
            <a:pPr algn="ctr"/>
            <a:endParaRPr lang="en-US" altLang="ko-KR" sz="12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altLang="ko-KR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^ (1 &lt;&lt; 5) = 32</a:t>
            </a:r>
          </a:p>
          <a:p>
            <a:pPr algn="ctr"/>
            <a:r>
              <a:rPr lang="en-US" altLang="ko-KR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^ (1 &lt;&lt; 5) = 0</a:t>
            </a:r>
          </a:p>
          <a:p>
            <a:pPr algn="ctr"/>
            <a:endParaRPr lang="en-US" altLang="ko-KR" sz="12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altLang="ko-KR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64 ^ (1 &lt;&lt; 5) = 96</a:t>
            </a:r>
          </a:p>
          <a:p>
            <a:pPr algn="ctr"/>
            <a:r>
              <a:rPr lang="en-US" altLang="ko-KR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96 ^ (1 &lt;&lt; 5) = 64</a:t>
            </a:r>
          </a:p>
          <a:p>
            <a:pPr algn="ctr"/>
            <a:endParaRPr lang="en-US" altLang="ko-KR" sz="12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altLang="ko-KR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128 ^ (1 &lt;&lt; 5) = 160</a:t>
            </a:r>
          </a:p>
          <a:p>
            <a:pPr algn="ctr"/>
            <a:r>
              <a:rPr lang="en-US" altLang="ko-KR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160 ^ (1 &lt;&lt; 5) = 128</a:t>
            </a:r>
          </a:p>
          <a:p>
            <a:pPr algn="ctr"/>
            <a:endParaRPr lang="en-US" altLang="ko-KR" sz="12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altLang="ko-KR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192 ^ (1 &lt;&lt; 5) = 224</a:t>
            </a:r>
          </a:p>
          <a:p>
            <a:pPr algn="ctr"/>
            <a:r>
              <a:rPr lang="en-US" altLang="ko-KR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224 ^ (1 &lt;&lt; 5) = 192</a:t>
            </a:r>
          </a:p>
          <a:p>
            <a:pPr algn="ctr"/>
            <a:endParaRPr lang="en-US" altLang="ko-KR" sz="12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644008" y="3356992"/>
            <a:ext cx="19688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Buddy </a:t>
            </a:r>
            <a:r>
              <a:rPr lang="ko-KR" altLang="en-US" sz="12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시작</a:t>
            </a:r>
            <a:r>
              <a:rPr lang="en-US" altLang="ko-KR" sz="12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2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부모</a:t>
            </a:r>
            <a:r>
              <a:rPr lang="en-US" altLang="ko-KR" sz="12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ko-KR" altLang="en-US" sz="12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찾기</a:t>
            </a:r>
            <a:endParaRPr lang="en-US" altLang="ko-KR" sz="1200" b="1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altLang="ko-KR" sz="12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&amp; ~(1 &lt;&lt; O) = P</a:t>
            </a:r>
          </a:p>
          <a:p>
            <a:pPr algn="ctr"/>
            <a:endParaRPr lang="en-US" altLang="ko-KR" sz="12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altLang="ko-KR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&amp; ~(1 &lt;&lt; 5) = 0</a:t>
            </a:r>
          </a:p>
          <a:p>
            <a:pPr algn="ctr"/>
            <a:r>
              <a:rPr lang="en-US" altLang="ko-KR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&amp; ~(1 &lt;&lt; 5) = 0</a:t>
            </a:r>
          </a:p>
          <a:p>
            <a:pPr algn="ctr"/>
            <a:endParaRPr lang="en-US" altLang="ko-KR" sz="12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altLang="ko-KR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64 &amp; ~(1 &lt;&lt; 5) = 64</a:t>
            </a:r>
          </a:p>
          <a:p>
            <a:pPr algn="ctr"/>
            <a:r>
              <a:rPr lang="en-US" altLang="ko-KR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96 &amp; ~(1 &lt;&lt; 5) = 64</a:t>
            </a:r>
          </a:p>
          <a:p>
            <a:pPr algn="ctr"/>
            <a:endParaRPr lang="en-US" altLang="ko-KR" sz="12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altLang="ko-KR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128 &amp; ~(1 &lt;&lt; 5) = 128</a:t>
            </a:r>
          </a:p>
          <a:p>
            <a:pPr algn="ctr"/>
            <a:r>
              <a:rPr lang="en-US" altLang="ko-KR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160 &amp; ~(1 &lt;&lt; 5) = 128</a:t>
            </a:r>
          </a:p>
          <a:p>
            <a:pPr algn="ctr"/>
            <a:endParaRPr lang="en-US" altLang="ko-KR" sz="12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altLang="ko-KR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192 &amp; ~(1 &lt;&lt; 5) = 192</a:t>
            </a:r>
          </a:p>
          <a:p>
            <a:pPr algn="ctr"/>
            <a:r>
              <a:rPr lang="en-US" altLang="ko-KR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224 &amp; ~(1 &lt;&lt; 5) = 192</a:t>
            </a:r>
          </a:p>
          <a:p>
            <a:pPr algn="ctr"/>
            <a:endParaRPr lang="en-US" altLang="ko-KR" sz="12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028432" y="2627400"/>
            <a:ext cx="1422184" cy="3969952"/>
            <a:chOff x="3680893" y="1979328"/>
            <a:chExt cx="1422184" cy="3969952"/>
          </a:xfrm>
        </p:grpSpPr>
        <p:sp>
          <p:nvSpPr>
            <p:cNvPr id="48" name="직사각형 103"/>
            <p:cNvSpPr/>
            <p:nvPr/>
          </p:nvSpPr>
          <p:spPr>
            <a:xfrm>
              <a:off x="3851930" y="4341317"/>
              <a:ext cx="1080110" cy="402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96</a:t>
              </a:r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직사각형 103"/>
            <p:cNvSpPr/>
            <p:nvPr/>
          </p:nvSpPr>
          <p:spPr>
            <a:xfrm>
              <a:off x="3851929" y="4744663"/>
              <a:ext cx="1080110" cy="402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64</a:t>
              </a:r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직사각형 103"/>
            <p:cNvSpPr/>
            <p:nvPr/>
          </p:nvSpPr>
          <p:spPr>
            <a:xfrm>
              <a:off x="3851930" y="5143133"/>
              <a:ext cx="1080110" cy="40280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32</a:t>
              </a:r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직사각형 103"/>
            <p:cNvSpPr/>
            <p:nvPr/>
          </p:nvSpPr>
          <p:spPr>
            <a:xfrm>
              <a:off x="3851929" y="5546478"/>
              <a:ext cx="1080110" cy="40280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직사각형 103"/>
            <p:cNvSpPr/>
            <p:nvPr/>
          </p:nvSpPr>
          <p:spPr>
            <a:xfrm>
              <a:off x="3851930" y="2730917"/>
              <a:ext cx="1080110" cy="40280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224</a:t>
              </a:r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" name="직사각형 103"/>
            <p:cNvSpPr/>
            <p:nvPr/>
          </p:nvSpPr>
          <p:spPr>
            <a:xfrm>
              <a:off x="3851929" y="3134263"/>
              <a:ext cx="1080110" cy="40280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192</a:t>
              </a:r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직사각형 103"/>
            <p:cNvSpPr/>
            <p:nvPr/>
          </p:nvSpPr>
          <p:spPr>
            <a:xfrm>
              <a:off x="3851930" y="3532733"/>
              <a:ext cx="1080110" cy="40280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160</a:t>
              </a:r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6" name="직사각형 103"/>
            <p:cNvSpPr/>
            <p:nvPr/>
          </p:nvSpPr>
          <p:spPr>
            <a:xfrm>
              <a:off x="3851929" y="3936078"/>
              <a:ext cx="1080110" cy="40280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128</a:t>
              </a:r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80893" y="1979328"/>
              <a:ext cx="14221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Order = 5</a:t>
              </a:r>
            </a:p>
            <a:p>
              <a:pPr algn="ctr"/>
              <a:r>
                <a:rPr lang="en-US" altLang="ko-KR" dirty="0" smtClean="0"/>
                <a:t>1 &lt;&lt; 5 =32</a:t>
              </a:r>
              <a:endParaRPr lang="en-US" altLang="ko-KR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254272" y="2627400"/>
            <a:ext cx="1422184" cy="3969952"/>
            <a:chOff x="5626766" y="1979328"/>
            <a:chExt cx="1422184" cy="3969952"/>
          </a:xfrm>
        </p:grpSpPr>
        <p:sp>
          <p:nvSpPr>
            <p:cNvPr id="61" name="직사각형 103"/>
            <p:cNvSpPr/>
            <p:nvPr/>
          </p:nvSpPr>
          <p:spPr>
            <a:xfrm>
              <a:off x="5797803" y="4341317"/>
              <a:ext cx="1080110" cy="80614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64</a:t>
              </a:r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직사각형 103"/>
            <p:cNvSpPr/>
            <p:nvPr/>
          </p:nvSpPr>
          <p:spPr>
            <a:xfrm>
              <a:off x="5797803" y="5143132"/>
              <a:ext cx="1080110" cy="80614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직사각형 103"/>
            <p:cNvSpPr/>
            <p:nvPr/>
          </p:nvSpPr>
          <p:spPr>
            <a:xfrm>
              <a:off x="5797803" y="2730917"/>
              <a:ext cx="1080110" cy="8061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192</a:t>
              </a:r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8" name="직사각형 103"/>
            <p:cNvSpPr/>
            <p:nvPr/>
          </p:nvSpPr>
          <p:spPr>
            <a:xfrm>
              <a:off x="5797803" y="3532732"/>
              <a:ext cx="1080110" cy="8061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128</a:t>
              </a:r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626766" y="1979328"/>
              <a:ext cx="14221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Order = 6</a:t>
              </a:r>
            </a:p>
            <a:p>
              <a:pPr algn="ctr"/>
              <a:r>
                <a:rPr lang="en-US" altLang="ko-KR" dirty="0" smtClean="0"/>
                <a:t>1 &lt;&lt; 6 =64</a:t>
              </a:r>
              <a:endParaRPr lang="en-US" altLang="ko-KR" dirty="0"/>
            </a:p>
          </p:txBody>
        </p:sp>
      </p:grpSp>
      <p:sp>
        <p:nvSpPr>
          <p:cNvPr id="71" name="직사각형 103"/>
          <p:cNvSpPr/>
          <p:nvPr/>
        </p:nvSpPr>
        <p:spPr>
          <a:xfrm>
            <a:off x="2248448" y="1878881"/>
            <a:ext cx="1073392" cy="40280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Section 4bit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직사각형 103"/>
          <p:cNvSpPr/>
          <p:nvPr/>
        </p:nvSpPr>
        <p:spPr>
          <a:xfrm>
            <a:off x="3321841" y="1878881"/>
            <a:ext cx="495159" cy="40280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Zone 2bit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직사각형 103"/>
          <p:cNvSpPr/>
          <p:nvPr/>
        </p:nvSpPr>
        <p:spPr>
          <a:xfrm>
            <a:off x="3817000" y="1880905"/>
            <a:ext cx="3528392" cy="40280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Flags 26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Rectangle 2"/>
          <p:cNvSpPr/>
          <p:nvPr/>
        </p:nvSpPr>
        <p:spPr>
          <a:xfrm>
            <a:off x="1548384" y="1556792"/>
            <a:ext cx="6480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 flags: | [SECTION] | [NODE] | ZONE | [LAST_NID] | ... | FLAGS |</a:t>
            </a:r>
          </a:p>
        </p:txBody>
      </p:sp>
      <p:sp>
        <p:nvSpPr>
          <p:cNvPr id="75" name="Rectangle 2"/>
          <p:cNvSpPr/>
          <p:nvPr/>
        </p:nvSpPr>
        <p:spPr>
          <a:xfrm>
            <a:off x="7192480" y="2331355"/>
            <a:ext cx="1529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sz="12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Rectangle 2"/>
          <p:cNvSpPr/>
          <p:nvPr/>
        </p:nvSpPr>
        <p:spPr>
          <a:xfrm>
            <a:off x="3600976" y="2322873"/>
            <a:ext cx="3689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26</a:t>
            </a:r>
            <a:endParaRPr lang="en-US" sz="12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Rectangle 2"/>
          <p:cNvSpPr/>
          <p:nvPr/>
        </p:nvSpPr>
        <p:spPr>
          <a:xfrm>
            <a:off x="3137372" y="2331355"/>
            <a:ext cx="3689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27</a:t>
            </a:r>
            <a:endParaRPr lang="en-US" sz="12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9" name="Rectangle 2"/>
          <p:cNvSpPr/>
          <p:nvPr/>
        </p:nvSpPr>
        <p:spPr>
          <a:xfrm>
            <a:off x="2063980" y="2312713"/>
            <a:ext cx="3689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endParaRPr lang="en-US" sz="12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75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9180512" cy="36004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2013.10.19 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"arch/arm/mm/</a:t>
            </a:r>
            <a:r>
              <a:rPr lang="en-US" altLang="ko-KR" sz="2400" b="1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mmu.c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b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endParaRPr lang="ko-KR" altLang="en-US" sz="24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cxnSp>
        <p:nvCxnSpPr>
          <p:cNvPr id="53" name="직선 화살표 연결선 52"/>
          <p:cNvCxnSpPr>
            <a:stCxn id="75" idx="3"/>
            <a:endCxn id="39" idx="1"/>
          </p:cNvCxnSpPr>
          <p:nvPr/>
        </p:nvCxnSpPr>
        <p:spPr>
          <a:xfrm>
            <a:off x="3138340" y="2988917"/>
            <a:ext cx="504056" cy="808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제목 1"/>
          <p:cNvSpPr txBox="1">
            <a:spLocks/>
          </p:cNvSpPr>
          <p:nvPr/>
        </p:nvSpPr>
        <p:spPr>
          <a:xfrm>
            <a:off x="0" y="404664"/>
            <a:ext cx="9144000" cy="3600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set_pte_ext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en-US" altLang="ko-KR" sz="2400" b="1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pte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 </a:t>
            </a:r>
            <a:r>
              <a:rPr lang="en-US" altLang="ko-KR" sz="2400" b="1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pfn_pte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en-US" altLang="ko-KR" sz="2400" b="1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pfn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 __</a:t>
            </a:r>
            <a:r>
              <a:rPr lang="en-US" altLang="ko-KR" sz="2400" b="1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pgprot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(type-&gt;</a:t>
            </a:r>
            <a:r>
              <a:rPr lang="en-US" altLang="ko-KR" sz="2400" b="1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prot_pte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)), 0);</a:t>
            </a:r>
          </a:p>
        </p:txBody>
      </p:sp>
      <p:cxnSp>
        <p:nvCxnSpPr>
          <p:cNvPr id="28" name="직선 화살표 연결선 27"/>
          <p:cNvCxnSpPr>
            <a:stCxn id="76" idx="3"/>
          </p:cNvCxnSpPr>
          <p:nvPr/>
        </p:nvCxnSpPr>
        <p:spPr>
          <a:xfrm flipV="1">
            <a:off x="3138340" y="2342597"/>
            <a:ext cx="504056" cy="394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882756" y="650256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0x????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000</a:t>
            </a:r>
            <a:endParaRPr lang="ko-KR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82756" y="503923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0x???? ?400</a:t>
            </a:r>
            <a:endParaRPr lang="ko-KR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82756" y="361453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0x???? ?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  <a:endParaRPr lang="ko-KR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8" name="직선 화살표 연결선 47"/>
          <p:cNvCxnSpPr>
            <a:stCxn id="49" idx="1"/>
          </p:cNvCxnSpPr>
          <p:nvPr/>
        </p:nvCxnSpPr>
        <p:spPr>
          <a:xfrm flipH="1">
            <a:off x="6234684" y="2297227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82756" y="2112561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0x???? ?C00</a:t>
            </a:r>
            <a:endParaRPr lang="ko-KR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552" y="807702"/>
            <a:ext cx="81343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3642396" y="888008"/>
            <a:ext cx="2592288" cy="5818354"/>
            <a:chOff x="3659344" y="987875"/>
            <a:chExt cx="2592288" cy="1800200"/>
          </a:xfrm>
        </p:grpSpPr>
        <p:sp>
          <p:nvSpPr>
            <p:cNvPr id="39" name="직사각형 38"/>
            <p:cNvSpPr/>
            <p:nvPr/>
          </p:nvSpPr>
          <p:spPr>
            <a:xfrm>
              <a:off x="3659344" y="987875"/>
              <a:ext cx="2592288" cy="1800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659344" y="2338025"/>
              <a:ext cx="2592288" cy="450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Linux page table 0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665584" y="1887975"/>
              <a:ext cx="2582193" cy="450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Linux page table 1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659344" y="1437925"/>
              <a:ext cx="2592288" cy="4500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H/W page table 0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669554" y="987875"/>
              <a:ext cx="2582078" cy="4500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H/W page table 1</a:t>
              </a: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3642396" y="6252353"/>
            <a:ext cx="2592288" cy="2520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Small page base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…..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642396" y="3387763"/>
            <a:ext cx="2592288" cy="2520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Small page base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…..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77698" y="2862903"/>
            <a:ext cx="2860642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 table address(22bit) | options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77698" y="2610875"/>
            <a:ext cx="2860642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 table address(22bit) | options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5690" y="226758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Page Table</a:t>
            </a:r>
            <a:endParaRPr lang="ko-KR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4" name="직선 화살표 연결선 83"/>
          <p:cNvCxnSpPr/>
          <p:nvPr/>
        </p:nvCxnSpPr>
        <p:spPr>
          <a:xfrm flipH="1">
            <a:off x="6234684" y="3812309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6234684" y="525177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H="1">
            <a:off x="6234684" y="6682127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왼쪽 중괄호 86"/>
          <p:cNvSpPr/>
          <p:nvPr/>
        </p:nvSpPr>
        <p:spPr>
          <a:xfrm flipH="1">
            <a:off x="6273797" y="888008"/>
            <a:ext cx="367015" cy="13795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612287" y="1430073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1024 bytes = 1kb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15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9180512" cy="36004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2014.03.22 "mm/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page_alloc.c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endParaRPr lang="ko-KR" altLang="en-US" sz="22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63" name="제목 1"/>
          <p:cNvSpPr txBox="1">
            <a:spLocks/>
          </p:cNvSpPr>
          <p:nvPr/>
        </p:nvSpPr>
        <p:spPr>
          <a:xfrm>
            <a:off x="0" y="714198"/>
            <a:ext cx="9144000" cy="9146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static inline void __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free_one_page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page *page,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zone *zone, unsigned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order,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migratetype</a:t>
            </a:r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static inline void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set_page_order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page *page,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order)</a:t>
            </a:r>
            <a:endParaRPr lang="en-US" altLang="ko-KR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Rectangle 2"/>
          <p:cNvSpPr/>
          <p:nvPr/>
        </p:nvSpPr>
        <p:spPr>
          <a:xfrm>
            <a:off x="12182" y="1817283"/>
            <a:ext cx="648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set_page_order</a:t>
            </a:r>
            <a:endParaRPr lang="en-US" altLang="ko-KR" sz="1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page-&gt;private == buddy order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page-&gt;_</a:t>
            </a:r>
            <a:r>
              <a:rPr lang="en-US" sz="1200" dirty="0" err="1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mapcount</a:t>
            </a:r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-&gt;counter 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-128 (</a:t>
            </a:r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PAGE_BUDDY_MAPCOUNT_VALUE)</a:t>
            </a:r>
            <a:endParaRPr lang="en-US" sz="12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698" y="2732582"/>
            <a:ext cx="5134739" cy="27084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 ((order &lt; MAX_ORDER-2) &amp;&amp; </a:t>
            </a:r>
            <a:r>
              <a:rPr lang="en-US" altLang="ko-KR" sz="1000" b="1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pfn_valid_within</a:t>
            </a:r>
            <a:r>
              <a:rPr lang="en-US" altLang="ko-KR" sz="10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b="1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page_to_pfn</a:t>
            </a:r>
            <a:r>
              <a:rPr lang="en-US" altLang="ko-KR" sz="10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(buddy))) {</a:t>
            </a:r>
          </a:p>
          <a:p>
            <a:r>
              <a:rPr lang="en-US" altLang="ko-KR" sz="10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0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page *</a:t>
            </a:r>
            <a:r>
              <a:rPr lang="en-US" altLang="ko-KR" sz="1000" b="1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higher_page</a:t>
            </a:r>
            <a:r>
              <a:rPr lang="en-US" altLang="ko-KR" sz="10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*</a:t>
            </a:r>
            <a:r>
              <a:rPr lang="en-US" altLang="ko-KR" sz="1000" b="1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higher_buddy</a:t>
            </a:r>
            <a:r>
              <a:rPr lang="en-US" altLang="ko-KR" sz="10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0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combined_idx</a:t>
            </a:r>
            <a:r>
              <a:rPr lang="en-US" altLang="ko-KR" sz="10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b="1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buddy_idx</a:t>
            </a:r>
            <a:r>
              <a:rPr lang="en-US" altLang="ko-KR" sz="10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altLang="ko-KR" sz="1000" b="1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page_idx</a:t>
            </a:r>
            <a:r>
              <a:rPr lang="en-US" altLang="ko-KR" sz="10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0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higher_page</a:t>
            </a:r>
            <a:r>
              <a:rPr lang="en-US" altLang="ko-KR" sz="10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page + (</a:t>
            </a:r>
            <a:r>
              <a:rPr lang="en-US" altLang="ko-KR" sz="1000" b="1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combined_idx</a:t>
            </a:r>
            <a:r>
              <a:rPr lang="en-US" altLang="ko-KR" sz="10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altLang="ko-KR" sz="1000" b="1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page_idx</a:t>
            </a:r>
            <a:r>
              <a:rPr lang="en-US" altLang="ko-KR" sz="10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10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buddy_idx</a:t>
            </a:r>
            <a:r>
              <a:rPr lang="en-US" altLang="ko-KR" sz="10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__</a:t>
            </a:r>
            <a:r>
              <a:rPr lang="en-US" altLang="ko-KR" sz="1000" b="1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find_buddy_index</a:t>
            </a:r>
            <a:r>
              <a:rPr lang="en-US" altLang="ko-KR" sz="10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b="1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combined_idx</a:t>
            </a:r>
            <a:r>
              <a:rPr lang="en-US" altLang="ko-KR" sz="10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order + 1);</a:t>
            </a:r>
          </a:p>
          <a:p>
            <a:r>
              <a:rPr lang="en-US" altLang="ko-KR" sz="10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higher_buddy</a:t>
            </a:r>
            <a:r>
              <a:rPr lang="en-US" altLang="ko-KR" sz="10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b="1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higher_page</a:t>
            </a:r>
            <a:r>
              <a:rPr lang="en-US" altLang="ko-KR" sz="10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(</a:t>
            </a:r>
            <a:r>
              <a:rPr lang="en-US" altLang="ko-KR" sz="1000" b="1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buddy_idx</a:t>
            </a:r>
            <a:r>
              <a:rPr lang="en-US" altLang="ko-KR" sz="10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altLang="ko-KR" sz="1000" b="1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combined_idx</a:t>
            </a:r>
            <a:r>
              <a:rPr lang="en-US" altLang="ko-KR" sz="10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10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altLang="ko-KR" sz="1000" b="1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page_is_buddy</a:t>
            </a:r>
            <a:r>
              <a:rPr lang="en-US" altLang="ko-KR" sz="10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b="1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higher_page</a:t>
            </a:r>
            <a:r>
              <a:rPr lang="en-US" altLang="ko-KR" sz="10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higher_buddy</a:t>
            </a:r>
            <a:r>
              <a:rPr lang="en-US" altLang="ko-KR" sz="10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order + 1)) {</a:t>
            </a:r>
          </a:p>
          <a:p>
            <a:r>
              <a:rPr lang="en-US" altLang="ko-KR" sz="10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list_add_tail</a:t>
            </a:r>
            <a:r>
              <a:rPr lang="en-US" altLang="ko-KR" sz="1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(&amp;page-&gt;</a:t>
            </a:r>
            <a:r>
              <a:rPr lang="en-US" altLang="ko-KR" sz="10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lru</a:t>
            </a:r>
            <a:r>
              <a:rPr lang="en-US" altLang="ko-KR" sz="1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altLang="ko-KR" sz="1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&amp;zone-&gt;</a:t>
            </a:r>
            <a:r>
              <a:rPr lang="en-US" altLang="ko-KR" sz="10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free_area</a:t>
            </a:r>
            <a:r>
              <a:rPr lang="en-US" altLang="ko-KR" sz="1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[order].</a:t>
            </a:r>
            <a:r>
              <a:rPr lang="en-US" altLang="ko-KR" sz="10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free_list</a:t>
            </a:r>
            <a:r>
              <a:rPr lang="en-US" altLang="ko-KR" sz="1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10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migratetype</a:t>
            </a:r>
            <a:r>
              <a:rPr lang="en-US" altLang="ko-KR" sz="1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r>
              <a:rPr lang="en-US" altLang="ko-KR" sz="10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00" b="1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altLang="ko-KR" sz="10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out;</a:t>
            </a:r>
          </a:p>
          <a:p>
            <a:r>
              <a:rPr lang="en-US" altLang="ko-KR" sz="10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altLang="ko-KR" sz="10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altLang="ko-KR" sz="1000" b="1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list_add</a:t>
            </a:r>
            <a:r>
              <a:rPr lang="en-US" altLang="ko-KR" sz="1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(&amp;page-&gt;</a:t>
            </a:r>
            <a:r>
              <a:rPr lang="en-US" altLang="ko-KR" sz="10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lru</a:t>
            </a:r>
            <a:r>
              <a:rPr lang="en-US" altLang="ko-KR" sz="1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&amp;zone-&gt;</a:t>
            </a:r>
            <a:r>
              <a:rPr lang="en-US" altLang="ko-KR" sz="10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free_area</a:t>
            </a:r>
            <a:r>
              <a:rPr lang="en-US" altLang="ko-KR" sz="1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[order].</a:t>
            </a:r>
            <a:r>
              <a:rPr lang="en-US" altLang="ko-KR" sz="10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free_list</a:t>
            </a:r>
            <a:r>
              <a:rPr lang="en-US" altLang="ko-KR" sz="1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10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migratetype</a:t>
            </a:r>
            <a:r>
              <a:rPr lang="en-US" altLang="ko-KR" sz="10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endParaRPr lang="en-US" altLang="ko-KR" sz="1000" b="1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000" b="1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Higerpage</a:t>
            </a:r>
            <a:r>
              <a:rPr lang="ko-KR" altLang="en-US" sz="10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가 버디이면 해당 </a:t>
            </a:r>
            <a:r>
              <a:rPr lang="en-US" altLang="ko-KR" sz="10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ko-KR" altLang="en-US" sz="10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는 </a:t>
            </a:r>
            <a:r>
              <a:rPr lang="en-US" altLang="ko-KR" sz="10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r>
              <a:rPr lang="ko-KR" altLang="en-US" sz="10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될 가능성이 높으므로 </a:t>
            </a:r>
            <a:r>
              <a:rPr lang="en-US" altLang="ko-KR" sz="10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 </a:t>
            </a:r>
            <a:r>
              <a:rPr lang="ko-KR" altLang="en-US" sz="10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뒤에 넣고</a:t>
            </a:r>
            <a:r>
              <a:rPr lang="en-US" altLang="ko-KR" sz="10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ko-KR" altLang="en-US" sz="10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버디가 아니라면 그냥 </a:t>
            </a:r>
            <a:r>
              <a:rPr lang="en-US" altLang="ko-KR" sz="10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ko-KR" altLang="en-US" sz="10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에 추가한다</a:t>
            </a:r>
            <a:r>
              <a:rPr lang="en-US" altLang="ko-KR" sz="10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ko-KR" sz="1000" b="1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5364088" y="3284984"/>
            <a:ext cx="3672408" cy="3394417"/>
            <a:chOff x="2823618" y="3121239"/>
            <a:chExt cx="4728918" cy="3394417"/>
          </a:xfrm>
        </p:grpSpPr>
        <p:grpSp>
          <p:nvGrpSpPr>
            <p:cNvPr id="34" name="그룹 33"/>
            <p:cNvGrpSpPr/>
            <p:nvPr/>
          </p:nvGrpSpPr>
          <p:grpSpPr>
            <a:xfrm>
              <a:off x="2944451" y="3121239"/>
              <a:ext cx="2197975" cy="3218363"/>
              <a:chOff x="1538860" y="2730917"/>
              <a:chExt cx="3393180" cy="3218363"/>
            </a:xfrm>
          </p:grpSpPr>
          <p:sp>
            <p:nvSpPr>
              <p:cNvPr id="35" name="직사각형 103"/>
              <p:cNvSpPr/>
              <p:nvPr/>
            </p:nvSpPr>
            <p:spPr>
              <a:xfrm>
                <a:off x="3851930" y="4341317"/>
                <a:ext cx="1080110" cy="4028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96</a:t>
                </a:r>
                <a:endParaRPr lang="ko-KR" alt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6" name="직사각형 103"/>
              <p:cNvSpPr/>
              <p:nvPr/>
            </p:nvSpPr>
            <p:spPr>
              <a:xfrm>
                <a:off x="3851929" y="4744663"/>
                <a:ext cx="1080110" cy="4028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64</a:t>
                </a:r>
                <a:endParaRPr lang="ko-KR" alt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7" name="직사각형 103"/>
              <p:cNvSpPr/>
              <p:nvPr/>
            </p:nvSpPr>
            <p:spPr>
              <a:xfrm>
                <a:off x="3851930" y="5143133"/>
                <a:ext cx="1080110" cy="40280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32</a:t>
                </a:r>
                <a:endParaRPr lang="ko-KR" alt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8" name="직사각형 103"/>
              <p:cNvSpPr/>
              <p:nvPr/>
            </p:nvSpPr>
            <p:spPr>
              <a:xfrm>
                <a:off x="3851929" y="5546478"/>
                <a:ext cx="1080110" cy="40280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endParaRPr lang="ko-KR" alt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9" name="직사각형 103"/>
              <p:cNvSpPr/>
              <p:nvPr/>
            </p:nvSpPr>
            <p:spPr>
              <a:xfrm>
                <a:off x="3851930" y="2730917"/>
                <a:ext cx="1080110" cy="40280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224</a:t>
                </a:r>
                <a:endParaRPr lang="ko-KR" alt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0" name="직사각형 103"/>
              <p:cNvSpPr/>
              <p:nvPr/>
            </p:nvSpPr>
            <p:spPr>
              <a:xfrm>
                <a:off x="3851929" y="3134263"/>
                <a:ext cx="1080110" cy="40280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192</a:t>
                </a:r>
                <a:endParaRPr lang="ko-KR" alt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1" name="직사각형 103"/>
              <p:cNvSpPr/>
              <p:nvPr/>
            </p:nvSpPr>
            <p:spPr>
              <a:xfrm>
                <a:off x="3851930" y="3532733"/>
                <a:ext cx="1080110" cy="40280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160</a:t>
                </a:r>
                <a:endParaRPr lang="ko-KR" alt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2" name="직사각형 103"/>
              <p:cNvSpPr/>
              <p:nvPr/>
            </p:nvSpPr>
            <p:spPr>
              <a:xfrm>
                <a:off x="3851929" y="3936078"/>
                <a:ext cx="1080110" cy="40280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128</a:t>
                </a:r>
                <a:endParaRPr lang="ko-KR" alt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538860" y="2731123"/>
                <a:ext cx="20560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dk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Order = 5</a:t>
                </a:r>
              </a:p>
              <a:p>
                <a:pPr algn="ctr"/>
                <a:r>
                  <a:rPr lang="en-US" altLang="ko-KR" sz="1200" b="1" dirty="0">
                    <a:solidFill>
                      <a:schemeClr val="dk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 &lt;&lt; 5 =32</a:t>
                </a:r>
              </a:p>
            </p:txBody>
          </p:sp>
        </p:grpSp>
        <p:cxnSp>
          <p:nvCxnSpPr>
            <p:cNvPr id="4" name="직선 화살표 연결선 3"/>
            <p:cNvCxnSpPr>
              <a:stCxn id="52" idx="3"/>
            </p:cNvCxnSpPr>
            <p:nvPr/>
          </p:nvCxnSpPr>
          <p:spPr>
            <a:xfrm>
              <a:off x="4014571" y="4733365"/>
              <a:ext cx="405016" cy="3957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240000" y="4606407"/>
              <a:ext cx="77457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err="1" smtClean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Page_idx</a:t>
              </a:r>
              <a:endParaRPr lang="ko-KR" altLang="en-US" sz="1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7" name="직선 화살표 연결선 56"/>
            <p:cNvCxnSpPr>
              <a:stCxn id="60" idx="3"/>
            </p:cNvCxnSpPr>
            <p:nvPr/>
          </p:nvCxnSpPr>
          <p:spPr>
            <a:xfrm>
              <a:off x="4086456" y="5157105"/>
              <a:ext cx="338812" cy="371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843808" y="4880106"/>
              <a:ext cx="124264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&amp;</a:t>
              </a:r>
              <a:r>
                <a:rPr lang="en-US" altLang="ko-KR" sz="1000" b="1" dirty="0" err="1" smtClean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Higher_page</a:t>
              </a:r>
              <a:r>
                <a:rPr lang="en-US" altLang="ko-KR" sz="1000" b="1" dirty="0" smtClean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pPr algn="ctr"/>
              <a:r>
                <a:rPr lang="en-US" altLang="ko-KR" sz="1000" b="1" dirty="0" smtClean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altLang="ko-KR" sz="1000" b="1" dirty="0" err="1" smtClean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combined_idx</a:t>
              </a:r>
              <a:r>
                <a:rPr lang="en-US" altLang="ko-KR" sz="1000" b="1" dirty="0" smtClean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pPr algn="ctr"/>
              <a:r>
                <a:rPr lang="en-US" altLang="ko-KR" sz="1000" b="1" dirty="0" smtClean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altLang="ko-KR" sz="1000" b="1" dirty="0" err="1" smtClean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Buddy_idx</a:t>
              </a:r>
              <a:r>
                <a:rPr lang="en-US" altLang="ko-KR" sz="1000" b="1" dirty="0" smtClean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(1)</a:t>
              </a:r>
              <a:endParaRPr lang="ko-KR" altLang="en-US" sz="1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62" name="직선 화살표 연결선 61"/>
            <p:cNvCxnSpPr>
              <a:stCxn id="65" idx="1"/>
            </p:cNvCxnSpPr>
            <p:nvPr/>
          </p:nvCxnSpPr>
          <p:spPr>
            <a:xfrm flipH="1">
              <a:off x="6089585" y="5456541"/>
              <a:ext cx="220303" cy="30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6309888" y="5256486"/>
              <a:ext cx="12426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err="1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Buddy_idx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(2) </a:t>
              </a:r>
            </a:p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 &amp;</a:t>
              </a:r>
              <a:r>
                <a:rPr lang="en-US" altLang="ko-KR" sz="1000" b="1" dirty="0" err="1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Higher_buddy</a:t>
              </a:r>
              <a:endParaRPr lang="ko-KR" altLang="en-US" sz="1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5387891" y="3121239"/>
              <a:ext cx="2081754" cy="3218363"/>
              <a:chOff x="5797803" y="2730917"/>
              <a:chExt cx="3213763" cy="3218363"/>
            </a:xfrm>
          </p:grpSpPr>
          <p:sp>
            <p:nvSpPr>
              <p:cNvPr id="70" name="직사각형 103"/>
              <p:cNvSpPr/>
              <p:nvPr/>
            </p:nvSpPr>
            <p:spPr>
              <a:xfrm>
                <a:off x="5797803" y="4341317"/>
                <a:ext cx="1080110" cy="806148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64</a:t>
                </a:r>
                <a:endParaRPr lang="ko-KR" alt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1" name="직사각형 103"/>
              <p:cNvSpPr/>
              <p:nvPr/>
            </p:nvSpPr>
            <p:spPr>
              <a:xfrm>
                <a:off x="5797803" y="5143132"/>
                <a:ext cx="1080110" cy="806148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endParaRPr lang="ko-KR" alt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2" name="직사각형 103"/>
              <p:cNvSpPr/>
              <p:nvPr/>
            </p:nvSpPr>
            <p:spPr>
              <a:xfrm>
                <a:off x="5797803" y="2730917"/>
                <a:ext cx="1080110" cy="8061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192</a:t>
                </a:r>
                <a:endParaRPr lang="ko-KR" alt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3" name="직사각형 103"/>
              <p:cNvSpPr/>
              <p:nvPr/>
            </p:nvSpPr>
            <p:spPr>
              <a:xfrm>
                <a:off x="5797803" y="3532732"/>
                <a:ext cx="1080110" cy="8061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128</a:t>
                </a:r>
                <a:endParaRPr lang="ko-KR" alt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55564" y="2760425"/>
                <a:ext cx="20560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dk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Order = 6</a:t>
                </a:r>
              </a:p>
              <a:p>
                <a:pPr algn="ctr"/>
                <a:r>
                  <a:rPr lang="en-US" altLang="ko-KR" sz="1200" b="1" dirty="0">
                    <a:solidFill>
                      <a:schemeClr val="dk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 &lt;&lt; 6 =64</a:t>
                </a:r>
              </a:p>
            </p:txBody>
          </p:sp>
        </p:grpSp>
        <p:cxnSp>
          <p:nvCxnSpPr>
            <p:cNvPr id="86" name="직선 화살표 연결선 85"/>
            <p:cNvCxnSpPr/>
            <p:nvPr/>
          </p:nvCxnSpPr>
          <p:spPr>
            <a:xfrm>
              <a:off x="3959420" y="6315601"/>
              <a:ext cx="4372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3223067" y="6188643"/>
              <a:ext cx="77457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err="1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Page_idx</a:t>
              </a:r>
              <a:endParaRPr lang="ko-KR" altLang="en-US" sz="1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8" name="직선 화살표 연결선 87"/>
            <p:cNvCxnSpPr>
              <a:stCxn id="89" idx="3"/>
            </p:cNvCxnSpPr>
            <p:nvPr/>
          </p:nvCxnSpPr>
          <p:spPr>
            <a:xfrm>
              <a:off x="4066266" y="5891861"/>
              <a:ext cx="376503" cy="44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2823618" y="5614862"/>
              <a:ext cx="124264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&amp;</a:t>
              </a:r>
              <a:r>
                <a:rPr lang="en-US" altLang="ko-KR" sz="1000" b="1" dirty="0" err="1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Higher_page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altLang="ko-KR" sz="1000" b="1" dirty="0" err="1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combined_idx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pPr algn="ctr"/>
              <a:r>
                <a:rPr lang="en-US" altLang="ko-KR" sz="1000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altLang="ko-KR" sz="1000" b="1" dirty="0" err="1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Buddy_idx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(1)</a:t>
              </a:r>
              <a:endParaRPr lang="ko-KR" altLang="en-US" sz="1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90" name="직선 화살표 연결선 89"/>
            <p:cNvCxnSpPr/>
            <p:nvPr/>
          </p:nvCxnSpPr>
          <p:spPr>
            <a:xfrm flipH="1">
              <a:off x="6084168" y="6315601"/>
              <a:ext cx="220302" cy="30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6272486" y="6115546"/>
              <a:ext cx="12426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err="1" smtClean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Buddy_idx</a:t>
              </a:r>
              <a:r>
                <a:rPr lang="en-US" altLang="ko-KR" sz="1000" b="1" dirty="0" smtClean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(2) </a:t>
              </a:r>
            </a:p>
            <a:p>
              <a:pPr algn="ctr"/>
              <a:r>
                <a:rPr lang="en-US" altLang="ko-KR" sz="1000" b="1" dirty="0" smtClean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 &amp;</a:t>
              </a:r>
              <a:r>
                <a:rPr lang="en-US" altLang="ko-KR" sz="1000" b="1" dirty="0" err="1" smtClean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Higher_buddy</a:t>
              </a:r>
              <a:endParaRPr lang="ko-KR" altLang="en-US" sz="1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477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9180512" cy="36004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2014.03.29 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“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mm/</a:t>
            </a:r>
            <a:r>
              <a:rPr lang="en-US" altLang="ko-KR" sz="2400" b="1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bootmem.c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”</a:t>
            </a:r>
            <a:endParaRPr lang="ko-KR" altLang="en-US" sz="22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63" name="제목 1"/>
          <p:cNvSpPr txBox="1">
            <a:spLocks/>
          </p:cNvSpPr>
          <p:nvPr/>
        </p:nvSpPr>
        <p:spPr>
          <a:xfrm>
            <a:off x="0" y="714198"/>
            <a:ext cx="9144000" cy="9146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static unsigned long __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free_all_bootmem_core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bootmem_data_t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bdata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ko-KR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Rectangle 2"/>
          <p:cNvSpPr/>
          <p:nvPr/>
        </p:nvSpPr>
        <p:spPr>
          <a:xfrm>
            <a:off x="12182" y="1817283"/>
            <a:ext cx="648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map = </a:t>
            </a:r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bdata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node_bootmem_map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~map[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 BITS_PER_LONG];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5496" y="2636912"/>
            <a:ext cx="4824536" cy="2876370"/>
            <a:chOff x="47466" y="2636912"/>
            <a:chExt cx="4824536" cy="2876370"/>
          </a:xfrm>
        </p:grpSpPr>
        <p:sp>
          <p:nvSpPr>
            <p:cNvPr id="45" name="직사각형 103"/>
            <p:cNvSpPr/>
            <p:nvPr/>
          </p:nvSpPr>
          <p:spPr>
            <a:xfrm>
              <a:off x="863034" y="2636912"/>
              <a:ext cx="2952328" cy="40280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11111111 11111111 11111111 </a:t>
              </a:r>
              <a:r>
                <a:rPr lang="en-US" altLang="ko-KR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11111111</a:t>
              </a:r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Rectangle 2"/>
            <p:cNvSpPr/>
            <p:nvPr/>
          </p:nvSpPr>
          <p:spPr>
            <a:xfrm>
              <a:off x="683568" y="3166845"/>
              <a:ext cx="310831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Vec</a:t>
              </a:r>
              <a:r>
                <a:rPr lang="ko-KR" altLang="en-US" sz="1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가 모두 </a:t>
              </a:r>
              <a:r>
                <a:rPr lang="en-US" altLang="ko-KR" sz="1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ko-KR" altLang="en-US" sz="1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이면 </a:t>
              </a:r>
              <a:r>
                <a:rPr lang="en-US" altLang="ko-KR" sz="1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2^5 </a:t>
              </a:r>
              <a:r>
                <a:rPr lang="ko-KR" altLang="en-US" sz="1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만큼 한꺼번에</a:t>
              </a:r>
              <a:endPara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/>
              <a:r>
                <a:rPr lang="en-US" altLang="ko-KR" sz="1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page free - buddy</a:t>
              </a:r>
              <a:r>
                <a:rPr lang="ko-KR" altLang="en-US" sz="1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로 </a:t>
              </a:r>
              <a:r>
                <a:rPr lang="ko-KR" altLang="en-US" sz="12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만듬</a:t>
              </a:r>
              <a:endPara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Rectangle 2"/>
            <p:cNvSpPr/>
            <p:nvPr/>
          </p:nvSpPr>
          <p:spPr>
            <a:xfrm>
              <a:off x="47466" y="3943622"/>
              <a:ext cx="4824536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if (IS_ALIGNED(start, BITS_PER_LONG) &amp;&amp; </a:t>
              </a:r>
              <a:r>
                <a:rPr lang="en-US" altLang="ko-KR" sz="12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vec</a:t>
              </a:r>
              <a:r>
                <a:rPr lang="en-US" altLang="ko-KR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== ~0UL) {</a:t>
              </a:r>
            </a:p>
            <a:p>
              <a:r>
                <a:rPr lang="en-US" altLang="ko-KR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altLang="ko-KR" sz="12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altLang="ko-KR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order = ilog2(BITS_PER_LONG);</a:t>
              </a:r>
            </a:p>
            <a:p>
              <a:r>
                <a:rPr lang="en-US" altLang="ko-KR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/*! 20140322 BITS_PER_LONG: 32, order: 5 */</a:t>
              </a:r>
            </a:p>
            <a:p>
              <a:endPara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ko-KR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__</a:t>
              </a:r>
              <a:r>
                <a:rPr lang="en-US" altLang="ko-KR" sz="12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free_pages_bootmem</a:t>
              </a:r>
              <a:r>
                <a:rPr lang="en-US" altLang="ko-KR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altLang="ko-KR" sz="12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pfn_to_page</a:t>
              </a:r>
              <a:r>
                <a:rPr lang="en-US" altLang="ko-KR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(start), order);</a:t>
              </a:r>
            </a:p>
            <a:p>
              <a:r>
                <a:rPr lang="en-US" altLang="ko-KR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count += BITS_PER_LONG;</a:t>
              </a:r>
            </a:p>
            <a:p>
              <a:r>
                <a:rPr lang="en-US" altLang="ko-KR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start += BITS_PER_LONG;</a:t>
              </a:r>
            </a:p>
            <a:p>
              <a:r>
                <a:rPr lang="en-US" altLang="ko-KR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860032" y="2636912"/>
            <a:ext cx="4104456" cy="3868471"/>
            <a:chOff x="4895690" y="2636912"/>
            <a:chExt cx="4104456" cy="3868471"/>
          </a:xfrm>
        </p:grpSpPr>
        <p:sp>
          <p:nvSpPr>
            <p:cNvPr id="46" name="직사각형 103"/>
            <p:cNvSpPr/>
            <p:nvPr/>
          </p:nvSpPr>
          <p:spPr>
            <a:xfrm>
              <a:off x="5508104" y="2636912"/>
              <a:ext cx="2952328" cy="40280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11100111 11111101 11110111 </a:t>
              </a:r>
              <a:r>
                <a:rPr lang="en-US" altLang="ko-KR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11111111</a:t>
              </a:r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2"/>
            <p:cNvSpPr/>
            <p:nvPr/>
          </p:nvSpPr>
          <p:spPr>
            <a:xfrm>
              <a:off x="4895690" y="3177579"/>
              <a:ext cx="41044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Vec</a:t>
              </a:r>
              <a:r>
                <a:rPr lang="ko-KR" altLang="en-US" sz="1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가 </a:t>
              </a:r>
              <a:r>
                <a:rPr lang="ko-KR" altLang="en-US" sz="12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모두이</a:t>
              </a:r>
              <a:r>
                <a:rPr lang="ko-KR" altLang="en-US" sz="1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아니면 </a:t>
              </a:r>
              <a:r>
                <a:rPr lang="en-US" altLang="ko-KR" sz="1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ko-KR" altLang="en-US" sz="1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이 아닌 각 페이지 하나하나를</a:t>
              </a:r>
              <a:endPara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/>
              <a:r>
                <a:rPr lang="en-US" altLang="ko-KR" sz="1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page free - buddy</a:t>
              </a:r>
              <a:r>
                <a:rPr lang="ko-KR" altLang="en-US" sz="1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로 </a:t>
              </a:r>
              <a:r>
                <a:rPr lang="ko-KR" altLang="en-US" sz="12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만듬</a:t>
              </a:r>
              <a:endPara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2"/>
            <p:cNvSpPr/>
            <p:nvPr/>
          </p:nvSpPr>
          <p:spPr>
            <a:xfrm>
              <a:off x="5016618" y="3827727"/>
              <a:ext cx="3744416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else {</a:t>
              </a:r>
            </a:p>
            <a:p>
              <a:r>
                <a:rPr lang="en-US" altLang="ko-KR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unsigned long cur = start;</a:t>
              </a:r>
            </a:p>
            <a:p>
              <a:endPara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ko-KR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start = ALIGN(start + 1, BITS_PER_LONG);</a:t>
              </a:r>
            </a:p>
            <a:p>
              <a:r>
                <a:rPr lang="en-US" altLang="ko-KR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while (</a:t>
              </a:r>
              <a:r>
                <a:rPr lang="en-US" altLang="ko-KR" sz="12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vec</a:t>
              </a:r>
              <a:r>
                <a:rPr lang="en-US" altLang="ko-KR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&amp;&amp; cur != start) {</a:t>
              </a:r>
            </a:p>
            <a:p>
              <a:r>
                <a:rPr lang="en-US" altLang="ko-KR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if (</a:t>
              </a:r>
              <a:r>
                <a:rPr lang="en-US" altLang="ko-KR" sz="12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vec</a:t>
              </a:r>
              <a:r>
                <a:rPr lang="en-US" altLang="ko-KR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&amp; 1) {</a:t>
              </a:r>
            </a:p>
            <a:p>
              <a:r>
                <a:rPr lang="en-US" altLang="ko-KR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page = </a:t>
              </a:r>
              <a:r>
                <a:rPr lang="en-US" altLang="ko-KR" sz="12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pfn_to_page</a:t>
              </a:r>
              <a:r>
                <a:rPr lang="en-US" altLang="ko-KR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(cur);</a:t>
              </a:r>
            </a:p>
            <a:p>
              <a:r>
                <a:rPr lang="en-US" altLang="ko-KR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__</a:t>
              </a:r>
              <a:r>
                <a:rPr lang="en-US" altLang="ko-KR" sz="12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free_pages_bootmem</a:t>
              </a:r>
              <a:r>
                <a:rPr lang="en-US" altLang="ko-KR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(page, 0);</a:t>
              </a:r>
            </a:p>
            <a:p>
              <a:r>
                <a:rPr lang="en-US" altLang="ko-KR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count++;</a:t>
              </a:r>
            </a:p>
            <a:p>
              <a:r>
                <a:rPr lang="en-US" altLang="ko-KR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}</a:t>
              </a:r>
            </a:p>
            <a:p>
              <a:r>
                <a:rPr lang="en-US" altLang="ko-KR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altLang="ko-KR" sz="12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vec</a:t>
              </a:r>
              <a:r>
                <a:rPr lang="en-US" altLang="ko-KR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&gt;&gt;= 1;</a:t>
              </a:r>
            </a:p>
            <a:p>
              <a:r>
                <a:rPr lang="en-US" altLang="ko-KR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++cur;</a:t>
              </a:r>
            </a:p>
            <a:p>
              <a:r>
                <a:rPr lang="en-US" altLang="ko-KR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}</a:t>
              </a:r>
            </a:p>
            <a:p>
              <a:r>
                <a:rPr lang="en-US" altLang="ko-KR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367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9180512" cy="36004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2014.03.29 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“mm/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page_alloc.c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”</a:t>
            </a:r>
            <a:endParaRPr lang="ko-KR" altLang="en-US" sz="22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63" name="제목 1"/>
          <p:cNvSpPr txBox="1">
            <a:spLocks/>
          </p:cNvSpPr>
          <p:nvPr/>
        </p:nvSpPr>
        <p:spPr>
          <a:xfrm>
            <a:off x="0" y="415083"/>
            <a:ext cx="9144000" cy="9146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free_hot_cold_page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page *page,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cold)</a:t>
            </a:r>
          </a:p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static void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free_pcppages_bulk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zone *zone,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count,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per_cpu_pages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pcp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ko-KR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tangle 2"/>
          <p:cNvSpPr/>
          <p:nvPr/>
        </p:nvSpPr>
        <p:spPr>
          <a:xfrm>
            <a:off x="179512" y="1268760"/>
            <a:ext cx="87849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struct per_cpu_pages {</a:t>
            </a:r>
          </a:p>
          <a:p>
            <a:r>
              <a:rPr lang="ko-KR" altLang="en-US" sz="1200" dirty="0"/>
              <a:t>    int count;      /* number of pages in the list </a:t>
            </a:r>
            <a:r>
              <a:rPr lang="ko-KR" altLang="en-US" sz="1200" dirty="0" smtClean="0"/>
              <a:t>*/ 현재 가지고 있는 </a:t>
            </a:r>
            <a:r>
              <a:rPr lang="en-US" altLang="ko-KR" sz="1200" dirty="0" smtClean="0"/>
              <a:t>page </a:t>
            </a:r>
            <a:r>
              <a:rPr lang="ko-KR" altLang="en-US" sz="1200" dirty="0" smtClean="0"/>
              <a:t>수</a:t>
            </a:r>
            <a:endParaRPr lang="ko-KR" altLang="en-US" sz="1200" dirty="0"/>
          </a:p>
          <a:p>
            <a:r>
              <a:rPr lang="ko-KR" altLang="en-US" sz="1200" dirty="0"/>
              <a:t>    int high;       /* high watermark, emptying needed </a:t>
            </a:r>
            <a:r>
              <a:rPr lang="ko-KR" altLang="en-US" sz="1200" dirty="0" smtClean="0"/>
              <a:t>*/ </a:t>
            </a:r>
            <a:r>
              <a:rPr lang="en-US" altLang="ko-KR" sz="1200" dirty="0" err="1" smtClean="0"/>
              <a:t>pcpu</a:t>
            </a:r>
            <a:r>
              <a:rPr lang="ko-KR" altLang="en-US" sz="1200" dirty="0" smtClean="0"/>
              <a:t>가 가질 수 있는 최대 </a:t>
            </a:r>
            <a:r>
              <a:rPr lang="en-US" altLang="ko-KR" sz="1200" dirty="0" smtClean="0"/>
              <a:t>page </a:t>
            </a:r>
            <a:r>
              <a:rPr lang="ko-KR" altLang="en-US" sz="1200" dirty="0" smtClean="0"/>
              <a:t>수</a:t>
            </a:r>
            <a:endParaRPr lang="ko-KR" altLang="en-US" sz="1200" dirty="0"/>
          </a:p>
          <a:p>
            <a:r>
              <a:rPr lang="ko-KR" altLang="en-US" sz="1200" dirty="0"/>
              <a:t>    int batch;      /* chunk size for </a:t>
            </a:r>
            <a:r>
              <a:rPr lang="ko-KR" altLang="en-US" sz="1200" dirty="0" smtClean="0"/>
              <a:t>buddy </a:t>
            </a:r>
            <a:r>
              <a:rPr lang="ko-KR" altLang="en-US" sz="1200" dirty="0"/>
              <a:t>add/remove </a:t>
            </a:r>
            <a:r>
              <a:rPr lang="ko-KR" altLang="en-US" sz="1200" dirty="0" smtClean="0"/>
              <a:t>*/ </a:t>
            </a:r>
            <a:r>
              <a:rPr lang="en-US" altLang="ko-KR" sz="1200" dirty="0" smtClean="0"/>
              <a:t>count &gt; high </a:t>
            </a:r>
            <a:r>
              <a:rPr lang="ko-KR" altLang="en-US" sz="1200" dirty="0" smtClean="0"/>
              <a:t>였을 때 </a:t>
            </a:r>
            <a:r>
              <a:rPr lang="en-US" altLang="ko-KR" sz="1200" dirty="0" smtClean="0"/>
              <a:t>buddy</a:t>
            </a:r>
            <a:r>
              <a:rPr lang="ko-KR" altLang="en-US" sz="1200" dirty="0" smtClean="0"/>
              <a:t>로 넘길 </a:t>
            </a:r>
            <a:r>
              <a:rPr lang="en-US" altLang="ko-KR" sz="1200" dirty="0" smtClean="0"/>
              <a:t>page </a:t>
            </a:r>
            <a:r>
              <a:rPr lang="ko-KR" altLang="en-US" sz="1200" dirty="0" smtClean="0"/>
              <a:t>수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    /* Lists of pages, one per migrate type stored on the pcp-lists </a:t>
            </a:r>
            <a:r>
              <a:rPr lang="ko-KR" altLang="en-US" sz="1200" dirty="0" smtClean="0"/>
              <a:t>*/    </a:t>
            </a:r>
            <a:endParaRPr lang="en-US" altLang="ko-KR" sz="1200" dirty="0" smtClean="0"/>
          </a:p>
          <a:p>
            <a:r>
              <a:rPr lang="en-US" altLang="ko-KR" sz="1200" dirty="0" smtClean="0"/>
              <a:t>    </a:t>
            </a:r>
            <a:r>
              <a:rPr lang="ko-KR" altLang="en-US" sz="1200" dirty="0" smtClean="0"/>
              <a:t>struct </a:t>
            </a:r>
            <a:r>
              <a:rPr lang="ko-KR" altLang="en-US" sz="1200" dirty="0"/>
              <a:t>list_head lists[MIGRATE_PCPTYPES];</a:t>
            </a:r>
          </a:p>
          <a:p>
            <a:r>
              <a:rPr lang="ko-KR" altLang="en-US" sz="1200" dirty="0"/>
              <a:t>};</a:t>
            </a:r>
          </a:p>
        </p:txBody>
      </p:sp>
      <p:sp>
        <p:nvSpPr>
          <p:cNvPr id="15" name="Rectangle 2"/>
          <p:cNvSpPr/>
          <p:nvPr/>
        </p:nvSpPr>
        <p:spPr>
          <a:xfrm>
            <a:off x="132412" y="2871099"/>
            <a:ext cx="6575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pcp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altLang="ko-K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this_cpu_ptr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(zone-&gt;</a:t>
            </a:r>
            <a:r>
              <a:rPr lang="en-US" altLang="ko-K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pageset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)-&gt;</a:t>
            </a:r>
            <a:r>
              <a:rPr lang="en-US" altLang="ko-K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pcp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 = &amp;</a:t>
            </a:r>
            <a:r>
              <a:rPr lang="en-US" sz="1200" dirty="0" err="1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pcp</a:t>
            </a:r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-&gt;lists[</a:t>
            </a:r>
            <a:r>
              <a:rPr lang="en-US" sz="1200" dirty="0" err="1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migratetype</a:t>
            </a:r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endParaRPr lang="en-US" sz="1200" dirty="0" smtClean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- - count &gt; high </a:t>
            </a:r>
            <a:r>
              <a:rPr lang="ko-KR" alt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인 경우 </a:t>
            </a:r>
            <a:r>
              <a:rPr lang="en-US" altLang="ko-KR" sz="1200" dirty="0" err="1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free_pcppages_bulk</a:t>
            </a:r>
            <a:r>
              <a:rPr lang="ko-KR" alt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를 통해 아래 루틴 수행</a:t>
            </a:r>
            <a:endParaRPr lang="en-US" sz="1200" dirty="0" smtClean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to_free</a:t>
            </a:r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ko-KR" alt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비어있지 않은 </a:t>
            </a:r>
            <a:r>
              <a:rPr lang="en-US" altLang="ko-KR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lists[n] </a:t>
            </a:r>
            <a:r>
              <a:rPr lang="ko-KR" alt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선택</a:t>
            </a:r>
            <a:endParaRPr lang="en-US" altLang="ko-KR" sz="1200" dirty="0" smtClean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lists[1], [2] </a:t>
            </a:r>
            <a:r>
              <a:rPr lang="ko-KR" alt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가 비어있으면 </a:t>
            </a:r>
            <a:r>
              <a:rPr lang="en-US" altLang="ko-KR" sz="1200" dirty="0" err="1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batch_free</a:t>
            </a:r>
            <a:r>
              <a:rPr lang="en-US" altLang="ko-KR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dirty="0" err="1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to_free</a:t>
            </a:r>
            <a:r>
              <a:rPr lang="en-US" altLang="ko-KR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로 치환</a:t>
            </a:r>
            <a:endParaRPr lang="en-US" sz="1200" dirty="0" smtClean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do { </a:t>
            </a:r>
            <a:r>
              <a:rPr lang="en-US" altLang="ko-KR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 </a:t>
            </a:r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 } while 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(--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to_free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&amp;&amp; --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batch_free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&amp;&amp; !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list_empty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</a:t>
            </a:r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60232" y="2361150"/>
            <a:ext cx="56886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MIGRATE_UNMOVABLE, = 0</a:t>
            </a:r>
            <a:endParaRPr lang="en-US" altLang="ko-KR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MIGRATE_RECLAIMABLE, = 1</a:t>
            </a:r>
            <a:endParaRPr lang="en-US" altLang="ko-KR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MIGRATE_MOVABLE, = 2</a:t>
            </a:r>
            <a:endParaRPr lang="en-US" altLang="ko-KR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MIGRATE_PCPTYPES, = 3 /* 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the number of types on the </a:t>
            </a:r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pcp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lists */</a:t>
            </a:r>
          </a:p>
          <a:p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MIGRATE_RESERVE 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= MIGRATE_PCPTYPES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= 4</a:t>
            </a:r>
          </a:p>
          <a:p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MIGRATE_TYPES = 5</a:t>
            </a:r>
            <a:endParaRPr lang="en-US" altLang="ko-KR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163" name="Rectangle 2"/>
          <p:cNvSpPr/>
          <p:nvPr/>
        </p:nvSpPr>
        <p:spPr>
          <a:xfrm>
            <a:off x="156320" y="4509120"/>
            <a:ext cx="3666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Ex) count (batch = </a:t>
            </a:r>
            <a:r>
              <a:rPr lang="en-US" altLang="ko-K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to_free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가 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5 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인 경우 </a:t>
            </a:r>
            <a:endParaRPr lang="en-US" sz="12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51520" y="4792449"/>
            <a:ext cx="8352928" cy="972119"/>
            <a:chOff x="251520" y="5194720"/>
            <a:chExt cx="8352928" cy="1618656"/>
          </a:xfrm>
        </p:grpSpPr>
        <p:sp>
          <p:nvSpPr>
            <p:cNvPr id="16" name="직사각형 103"/>
            <p:cNvSpPr/>
            <p:nvPr/>
          </p:nvSpPr>
          <p:spPr>
            <a:xfrm>
              <a:off x="1115616" y="5576583"/>
              <a:ext cx="144016" cy="342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Rectangle 2"/>
            <p:cNvSpPr/>
            <p:nvPr/>
          </p:nvSpPr>
          <p:spPr>
            <a:xfrm>
              <a:off x="251520" y="5641943"/>
              <a:ext cx="86409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  <a:r>
                <a:rPr lang="en-US" altLang="ko-KR" sz="1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ists[0]</a:t>
              </a:r>
              <a:endPara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Rectangle 2"/>
            <p:cNvSpPr/>
            <p:nvPr/>
          </p:nvSpPr>
          <p:spPr>
            <a:xfrm>
              <a:off x="251520" y="6056479"/>
              <a:ext cx="86409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lists[1]</a:t>
              </a:r>
              <a:endPara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Rectangle 2"/>
            <p:cNvSpPr/>
            <p:nvPr/>
          </p:nvSpPr>
          <p:spPr>
            <a:xfrm>
              <a:off x="251520" y="6471015"/>
              <a:ext cx="86409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lists[2]</a:t>
              </a:r>
              <a:endPara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직사각형 103"/>
            <p:cNvSpPr/>
            <p:nvPr/>
          </p:nvSpPr>
          <p:spPr>
            <a:xfrm>
              <a:off x="1115616" y="6023800"/>
              <a:ext cx="144016" cy="342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직사각형 103"/>
            <p:cNvSpPr/>
            <p:nvPr/>
          </p:nvSpPr>
          <p:spPr>
            <a:xfrm>
              <a:off x="1115616" y="6471017"/>
              <a:ext cx="144016" cy="342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직사각형 103"/>
            <p:cNvSpPr/>
            <p:nvPr/>
          </p:nvSpPr>
          <p:spPr>
            <a:xfrm>
              <a:off x="1331640" y="5576583"/>
              <a:ext cx="144016" cy="342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직사각형 103"/>
            <p:cNvSpPr/>
            <p:nvPr/>
          </p:nvSpPr>
          <p:spPr>
            <a:xfrm>
              <a:off x="1331640" y="6023800"/>
              <a:ext cx="144016" cy="342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직사각형 103"/>
            <p:cNvSpPr/>
            <p:nvPr/>
          </p:nvSpPr>
          <p:spPr>
            <a:xfrm>
              <a:off x="1331640" y="6471017"/>
              <a:ext cx="144016" cy="342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직사각형 103"/>
            <p:cNvSpPr/>
            <p:nvPr/>
          </p:nvSpPr>
          <p:spPr>
            <a:xfrm>
              <a:off x="1547664" y="5576583"/>
              <a:ext cx="144016" cy="342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직사각형 103"/>
            <p:cNvSpPr/>
            <p:nvPr/>
          </p:nvSpPr>
          <p:spPr>
            <a:xfrm>
              <a:off x="1547664" y="6023800"/>
              <a:ext cx="144016" cy="342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직사각형 103"/>
            <p:cNvSpPr/>
            <p:nvPr/>
          </p:nvSpPr>
          <p:spPr>
            <a:xfrm>
              <a:off x="1547664" y="6471017"/>
              <a:ext cx="144016" cy="342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직사각형 103"/>
            <p:cNvSpPr/>
            <p:nvPr/>
          </p:nvSpPr>
          <p:spPr>
            <a:xfrm>
              <a:off x="1763688" y="6023800"/>
              <a:ext cx="144016" cy="342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직사각형 103"/>
            <p:cNvSpPr/>
            <p:nvPr/>
          </p:nvSpPr>
          <p:spPr>
            <a:xfrm>
              <a:off x="1763688" y="6471017"/>
              <a:ext cx="144016" cy="342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직사각형 103"/>
            <p:cNvSpPr/>
            <p:nvPr/>
          </p:nvSpPr>
          <p:spPr>
            <a:xfrm>
              <a:off x="1979712" y="6023800"/>
              <a:ext cx="144016" cy="342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Rectangle 2"/>
            <p:cNvSpPr/>
            <p:nvPr/>
          </p:nvSpPr>
          <p:spPr>
            <a:xfrm>
              <a:off x="1278164" y="5194726"/>
              <a:ext cx="58728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ko-KR" altLang="en-US" sz="1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단계</a:t>
              </a:r>
              <a:endPara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5" name="직사각형 103"/>
            <p:cNvSpPr/>
            <p:nvPr/>
          </p:nvSpPr>
          <p:spPr>
            <a:xfrm>
              <a:off x="2411760" y="5576581"/>
              <a:ext cx="144016" cy="342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6" name="직사각형 103"/>
            <p:cNvSpPr/>
            <p:nvPr/>
          </p:nvSpPr>
          <p:spPr>
            <a:xfrm>
              <a:off x="2411760" y="6023798"/>
              <a:ext cx="144016" cy="342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직사각형 103"/>
            <p:cNvSpPr/>
            <p:nvPr/>
          </p:nvSpPr>
          <p:spPr>
            <a:xfrm>
              <a:off x="2411760" y="6471015"/>
              <a:ext cx="144016" cy="342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8" name="직사각형 103"/>
            <p:cNvSpPr/>
            <p:nvPr/>
          </p:nvSpPr>
          <p:spPr>
            <a:xfrm>
              <a:off x="2627784" y="5576581"/>
              <a:ext cx="144016" cy="342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9" name="직사각형 103"/>
            <p:cNvSpPr/>
            <p:nvPr/>
          </p:nvSpPr>
          <p:spPr>
            <a:xfrm>
              <a:off x="2627784" y="6023798"/>
              <a:ext cx="144016" cy="342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0" name="직사각형 103"/>
            <p:cNvSpPr/>
            <p:nvPr/>
          </p:nvSpPr>
          <p:spPr>
            <a:xfrm>
              <a:off x="2627784" y="6471015"/>
              <a:ext cx="144016" cy="342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1" name="직사각형 103"/>
            <p:cNvSpPr/>
            <p:nvPr/>
          </p:nvSpPr>
          <p:spPr>
            <a:xfrm>
              <a:off x="2843808" y="5576581"/>
              <a:ext cx="144016" cy="342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" name="직사각형 103"/>
            <p:cNvSpPr/>
            <p:nvPr/>
          </p:nvSpPr>
          <p:spPr>
            <a:xfrm>
              <a:off x="2843808" y="6023798"/>
              <a:ext cx="144016" cy="342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3" name="직사각형 103"/>
            <p:cNvSpPr/>
            <p:nvPr/>
          </p:nvSpPr>
          <p:spPr>
            <a:xfrm>
              <a:off x="2843808" y="6471015"/>
              <a:ext cx="144016" cy="342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" name="직사각형 103"/>
            <p:cNvSpPr/>
            <p:nvPr/>
          </p:nvSpPr>
          <p:spPr>
            <a:xfrm>
              <a:off x="3059832" y="6023798"/>
              <a:ext cx="144016" cy="342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5" name="직사각형 103"/>
            <p:cNvSpPr/>
            <p:nvPr/>
          </p:nvSpPr>
          <p:spPr>
            <a:xfrm>
              <a:off x="3059832" y="6471015"/>
              <a:ext cx="144016" cy="342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6" name="직사각형 103"/>
            <p:cNvSpPr/>
            <p:nvPr/>
          </p:nvSpPr>
          <p:spPr>
            <a:xfrm>
              <a:off x="3275856" y="6023798"/>
              <a:ext cx="144016" cy="3423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7" name="Rectangle 2"/>
            <p:cNvSpPr/>
            <p:nvPr/>
          </p:nvSpPr>
          <p:spPr>
            <a:xfrm>
              <a:off x="2526256" y="5194720"/>
              <a:ext cx="58728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ko-KR" altLang="en-US" sz="1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단계</a:t>
              </a:r>
              <a:endPara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8" name="직사각형 103"/>
            <p:cNvSpPr/>
            <p:nvPr/>
          </p:nvSpPr>
          <p:spPr>
            <a:xfrm>
              <a:off x="3707904" y="5576579"/>
              <a:ext cx="144016" cy="342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9" name="직사각형 103"/>
            <p:cNvSpPr/>
            <p:nvPr/>
          </p:nvSpPr>
          <p:spPr>
            <a:xfrm>
              <a:off x="3707904" y="6023796"/>
              <a:ext cx="144016" cy="342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0" name="직사각형 103"/>
            <p:cNvSpPr/>
            <p:nvPr/>
          </p:nvSpPr>
          <p:spPr>
            <a:xfrm>
              <a:off x="3707904" y="6471013"/>
              <a:ext cx="144016" cy="342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1" name="직사각형 103"/>
            <p:cNvSpPr/>
            <p:nvPr/>
          </p:nvSpPr>
          <p:spPr>
            <a:xfrm>
              <a:off x="3923928" y="5576579"/>
              <a:ext cx="144016" cy="342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2" name="직사각형 103"/>
            <p:cNvSpPr/>
            <p:nvPr/>
          </p:nvSpPr>
          <p:spPr>
            <a:xfrm>
              <a:off x="3923928" y="6023796"/>
              <a:ext cx="144016" cy="342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직사각형 103"/>
            <p:cNvSpPr/>
            <p:nvPr/>
          </p:nvSpPr>
          <p:spPr>
            <a:xfrm>
              <a:off x="3923928" y="6471013"/>
              <a:ext cx="144016" cy="342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4139952" y="5576579"/>
              <a:ext cx="144016" cy="342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5" name="직사각형 103"/>
            <p:cNvSpPr/>
            <p:nvPr/>
          </p:nvSpPr>
          <p:spPr>
            <a:xfrm>
              <a:off x="4139952" y="6023796"/>
              <a:ext cx="144016" cy="342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6" name="직사각형 103"/>
            <p:cNvSpPr/>
            <p:nvPr/>
          </p:nvSpPr>
          <p:spPr>
            <a:xfrm>
              <a:off x="4139952" y="6471013"/>
              <a:ext cx="144016" cy="342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직사각형 103"/>
            <p:cNvSpPr/>
            <p:nvPr/>
          </p:nvSpPr>
          <p:spPr>
            <a:xfrm>
              <a:off x="4355976" y="6023796"/>
              <a:ext cx="144016" cy="342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직사각형 103"/>
            <p:cNvSpPr/>
            <p:nvPr/>
          </p:nvSpPr>
          <p:spPr>
            <a:xfrm>
              <a:off x="4355976" y="6471013"/>
              <a:ext cx="144016" cy="3423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9" name="직사각형 103"/>
            <p:cNvSpPr/>
            <p:nvPr/>
          </p:nvSpPr>
          <p:spPr>
            <a:xfrm>
              <a:off x="4572000" y="6023796"/>
              <a:ext cx="144016" cy="3423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0" name="Rectangle 2"/>
            <p:cNvSpPr/>
            <p:nvPr/>
          </p:nvSpPr>
          <p:spPr>
            <a:xfrm>
              <a:off x="3822400" y="5194720"/>
              <a:ext cx="58728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ko-KR" altLang="en-US" sz="1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단계</a:t>
              </a:r>
              <a:endPara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1" name="직사각형 103"/>
            <p:cNvSpPr/>
            <p:nvPr/>
          </p:nvSpPr>
          <p:spPr>
            <a:xfrm>
              <a:off x="5004048" y="5576577"/>
              <a:ext cx="144016" cy="342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2" name="직사각형 103"/>
            <p:cNvSpPr/>
            <p:nvPr/>
          </p:nvSpPr>
          <p:spPr>
            <a:xfrm>
              <a:off x="5004048" y="6023794"/>
              <a:ext cx="144016" cy="342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3" name="직사각형 103"/>
            <p:cNvSpPr/>
            <p:nvPr/>
          </p:nvSpPr>
          <p:spPr>
            <a:xfrm>
              <a:off x="5004048" y="6471011"/>
              <a:ext cx="144016" cy="342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4" name="직사각형 103"/>
            <p:cNvSpPr/>
            <p:nvPr/>
          </p:nvSpPr>
          <p:spPr>
            <a:xfrm>
              <a:off x="5220072" y="5576577"/>
              <a:ext cx="144016" cy="342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5" name="직사각형 103"/>
            <p:cNvSpPr/>
            <p:nvPr/>
          </p:nvSpPr>
          <p:spPr>
            <a:xfrm>
              <a:off x="5220072" y="6023794"/>
              <a:ext cx="144016" cy="342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6" name="직사각형 103"/>
            <p:cNvSpPr/>
            <p:nvPr/>
          </p:nvSpPr>
          <p:spPr>
            <a:xfrm>
              <a:off x="5220072" y="6471011"/>
              <a:ext cx="144016" cy="342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436096" y="5576577"/>
              <a:ext cx="144016" cy="3423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8" name="직사각형 103"/>
            <p:cNvSpPr/>
            <p:nvPr/>
          </p:nvSpPr>
          <p:spPr>
            <a:xfrm>
              <a:off x="5436096" y="6023794"/>
              <a:ext cx="144016" cy="342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9" name="직사각형 103"/>
            <p:cNvSpPr/>
            <p:nvPr/>
          </p:nvSpPr>
          <p:spPr>
            <a:xfrm>
              <a:off x="5436096" y="6471011"/>
              <a:ext cx="144016" cy="342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0" name="직사각형 103"/>
            <p:cNvSpPr/>
            <p:nvPr/>
          </p:nvSpPr>
          <p:spPr>
            <a:xfrm>
              <a:off x="5652120" y="6023794"/>
              <a:ext cx="144016" cy="342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1" name="직사각형 103"/>
            <p:cNvSpPr/>
            <p:nvPr/>
          </p:nvSpPr>
          <p:spPr>
            <a:xfrm>
              <a:off x="5652120" y="6471011"/>
              <a:ext cx="144016" cy="3423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2" name="직사각형 103"/>
            <p:cNvSpPr/>
            <p:nvPr/>
          </p:nvSpPr>
          <p:spPr>
            <a:xfrm>
              <a:off x="5868144" y="6023794"/>
              <a:ext cx="144016" cy="3423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3" name="Rectangle 2"/>
            <p:cNvSpPr/>
            <p:nvPr/>
          </p:nvSpPr>
          <p:spPr>
            <a:xfrm>
              <a:off x="5118544" y="5194720"/>
              <a:ext cx="58728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r>
                <a:rPr lang="ko-KR" altLang="en-US" sz="1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단계</a:t>
              </a:r>
              <a:endPara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1" name="직사각형 103"/>
            <p:cNvSpPr/>
            <p:nvPr/>
          </p:nvSpPr>
          <p:spPr>
            <a:xfrm>
              <a:off x="6300192" y="5576577"/>
              <a:ext cx="144016" cy="342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2" name="직사각형 103"/>
            <p:cNvSpPr/>
            <p:nvPr/>
          </p:nvSpPr>
          <p:spPr>
            <a:xfrm>
              <a:off x="6300192" y="6023794"/>
              <a:ext cx="144016" cy="342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3" name="직사각형 103"/>
            <p:cNvSpPr/>
            <p:nvPr/>
          </p:nvSpPr>
          <p:spPr>
            <a:xfrm>
              <a:off x="6300192" y="6471011"/>
              <a:ext cx="144016" cy="342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4" name="직사각형 103"/>
            <p:cNvSpPr/>
            <p:nvPr/>
          </p:nvSpPr>
          <p:spPr>
            <a:xfrm>
              <a:off x="6516216" y="5576577"/>
              <a:ext cx="144016" cy="342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5" name="직사각형 103"/>
            <p:cNvSpPr/>
            <p:nvPr/>
          </p:nvSpPr>
          <p:spPr>
            <a:xfrm>
              <a:off x="6516216" y="6023794"/>
              <a:ext cx="144016" cy="342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6" name="직사각형 103"/>
            <p:cNvSpPr/>
            <p:nvPr/>
          </p:nvSpPr>
          <p:spPr>
            <a:xfrm>
              <a:off x="6516216" y="6471011"/>
              <a:ext cx="144016" cy="342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6732240" y="5576577"/>
              <a:ext cx="144016" cy="3423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8" name="직사각형 103"/>
            <p:cNvSpPr/>
            <p:nvPr/>
          </p:nvSpPr>
          <p:spPr>
            <a:xfrm>
              <a:off x="6732240" y="6023794"/>
              <a:ext cx="144016" cy="342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9" name="직사각형 103"/>
            <p:cNvSpPr/>
            <p:nvPr/>
          </p:nvSpPr>
          <p:spPr>
            <a:xfrm>
              <a:off x="6732240" y="6471011"/>
              <a:ext cx="144016" cy="342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0" name="직사각형 103"/>
            <p:cNvSpPr/>
            <p:nvPr/>
          </p:nvSpPr>
          <p:spPr>
            <a:xfrm>
              <a:off x="6948264" y="6023794"/>
              <a:ext cx="144016" cy="3423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1" name="직사각형 103"/>
            <p:cNvSpPr/>
            <p:nvPr/>
          </p:nvSpPr>
          <p:spPr>
            <a:xfrm>
              <a:off x="6948264" y="6471011"/>
              <a:ext cx="144016" cy="3423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2" name="직사각형 103"/>
            <p:cNvSpPr/>
            <p:nvPr/>
          </p:nvSpPr>
          <p:spPr>
            <a:xfrm>
              <a:off x="7164288" y="6023794"/>
              <a:ext cx="144016" cy="3423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3" name="Rectangle 2"/>
            <p:cNvSpPr/>
            <p:nvPr/>
          </p:nvSpPr>
          <p:spPr>
            <a:xfrm>
              <a:off x="6414688" y="5194720"/>
              <a:ext cx="58728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r>
                <a:rPr lang="ko-KR" altLang="en-US" sz="1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단계</a:t>
              </a:r>
              <a:endPara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4" name="직사각형 103"/>
            <p:cNvSpPr/>
            <p:nvPr/>
          </p:nvSpPr>
          <p:spPr>
            <a:xfrm>
              <a:off x="7596336" y="5576577"/>
              <a:ext cx="144016" cy="342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5" name="직사각형 103"/>
            <p:cNvSpPr/>
            <p:nvPr/>
          </p:nvSpPr>
          <p:spPr>
            <a:xfrm>
              <a:off x="7596336" y="6023794"/>
              <a:ext cx="144016" cy="342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6" name="직사각형 103"/>
            <p:cNvSpPr/>
            <p:nvPr/>
          </p:nvSpPr>
          <p:spPr>
            <a:xfrm>
              <a:off x="7596336" y="6471011"/>
              <a:ext cx="144016" cy="342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7" name="직사각형 103"/>
            <p:cNvSpPr/>
            <p:nvPr/>
          </p:nvSpPr>
          <p:spPr>
            <a:xfrm>
              <a:off x="7812360" y="5576577"/>
              <a:ext cx="144016" cy="342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8" name="직사각형 103"/>
            <p:cNvSpPr/>
            <p:nvPr/>
          </p:nvSpPr>
          <p:spPr>
            <a:xfrm>
              <a:off x="7812360" y="6023794"/>
              <a:ext cx="144016" cy="342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9" name="직사각형 103"/>
            <p:cNvSpPr/>
            <p:nvPr/>
          </p:nvSpPr>
          <p:spPr>
            <a:xfrm>
              <a:off x="7812360" y="6471011"/>
              <a:ext cx="144016" cy="342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8028384" y="5576577"/>
              <a:ext cx="144016" cy="3423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1" name="직사각형 103"/>
            <p:cNvSpPr/>
            <p:nvPr/>
          </p:nvSpPr>
          <p:spPr>
            <a:xfrm>
              <a:off x="8028384" y="6023794"/>
              <a:ext cx="144016" cy="3423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2" name="직사각형 103"/>
            <p:cNvSpPr/>
            <p:nvPr/>
          </p:nvSpPr>
          <p:spPr>
            <a:xfrm>
              <a:off x="8028384" y="6471011"/>
              <a:ext cx="144016" cy="3423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3" name="직사각형 103"/>
            <p:cNvSpPr/>
            <p:nvPr/>
          </p:nvSpPr>
          <p:spPr>
            <a:xfrm>
              <a:off x="8244408" y="6023794"/>
              <a:ext cx="144016" cy="3423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4" name="직사각형 103"/>
            <p:cNvSpPr/>
            <p:nvPr/>
          </p:nvSpPr>
          <p:spPr>
            <a:xfrm>
              <a:off x="8244408" y="6471011"/>
              <a:ext cx="144016" cy="3423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5" name="직사각형 103"/>
            <p:cNvSpPr/>
            <p:nvPr/>
          </p:nvSpPr>
          <p:spPr>
            <a:xfrm>
              <a:off x="8460432" y="6023794"/>
              <a:ext cx="144016" cy="3423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6" name="Rectangle 2"/>
            <p:cNvSpPr/>
            <p:nvPr/>
          </p:nvSpPr>
          <p:spPr>
            <a:xfrm>
              <a:off x="7710832" y="5194720"/>
              <a:ext cx="58728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r>
                <a:rPr lang="ko-KR" altLang="en-US" sz="1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단계</a:t>
              </a:r>
              <a:endPara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33224" y="5788288"/>
            <a:ext cx="5544616" cy="972119"/>
            <a:chOff x="233224" y="5788288"/>
            <a:chExt cx="5544616" cy="972119"/>
          </a:xfrm>
        </p:grpSpPr>
        <p:sp>
          <p:nvSpPr>
            <p:cNvPr id="198" name="직사각형 103"/>
            <p:cNvSpPr/>
            <p:nvPr/>
          </p:nvSpPr>
          <p:spPr>
            <a:xfrm>
              <a:off x="1097320" y="6017624"/>
              <a:ext cx="144016" cy="20561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9" name="Rectangle 2"/>
            <p:cNvSpPr/>
            <p:nvPr/>
          </p:nvSpPr>
          <p:spPr>
            <a:xfrm>
              <a:off x="233224" y="6056877"/>
              <a:ext cx="864096" cy="1663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  <a:r>
                <a:rPr lang="en-US" altLang="ko-KR" sz="1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ists[0]</a:t>
              </a:r>
              <a:endPara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0" name="Rectangle 2"/>
            <p:cNvSpPr/>
            <p:nvPr/>
          </p:nvSpPr>
          <p:spPr>
            <a:xfrm>
              <a:off x="233224" y="6305836"/>
              <a:ext cx="864096" cy="1663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lists[1]</a:t>
              </a:r>
              <a:endPara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1" name="Rectangle 2"/>
            <p:cNvSpPr/>
            <p:nvPr/>
          </p:nvSpPr>
          <p:spPr>
            <a:xfrm>
              <a:off x="233224" y="6554795"/>
              <a:ext cx="864096" cy="1663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lists[2]</a:t>
              </a:r>
              <a:endPara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3" name="직사각형 103"/>
            <p:cNvSpPr/>
            <p:nvPr/>
          </p:nvSpPr>
          <p:spPr>
            <a:xfrm>
              <a:off x="1097320" y="6554796"/>
              <a:ext cx="144016" cy="20561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4" name="직사각형 103"/>
            <p:cNvSpPr/>
            <p:nvPr/>
          </p:nvSpPr>
          <p:spPr>
            <a:xfrm>
              <a:off x="1313344" y="6017624"/>
              <a:ext cx="144016" cy="20561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6" name="직사각형 103"/>
            <p:cNvSpPr/>
            <p:nvPr/>
          </p:nvSpPr>
          <p:spPr>
            <a:xfrm>
              <a:off x="1313344" y="6554796"/>
              <a:ext cx="144016" cy="20561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7" name="직사각형 103"/>
            <p:cNvSpPr/>
            <p:nvPr/>
          </p:nvSpPr>
          <p:spPr>
            <a:xfrm>
              <a:off x="1529368" y="6017624"/>
              <a:ext cx="144016" cy="20561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9" name="직사각형 103"/>
            <p:cNvSpPr/>
            <p:nvPr/>
          </p:nvSpPr>
          <p:spPr>
            <a:xfrm>
              <a:off x="1529368" y="6554796"/>
              <a:ext cx="144016" cy="20561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1" name="직사각형 103"/>
            <p:cNvSpPr/>
            <p:nvPr/>
          </p:nvSpPr>
          <p:spPr>
            <a:xfrm>
              <a:off x="1745392" y="6554796"/>
              <a:ext cx="144016" cy="20561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3" name="Rectangle 2"/>
            <p:cNvSpPr/>
            <p:nvPr/>
          </p:nvSpPr>
          <p:spPr>
            <a:xfrm>
              <a:off x="1259868" y="5788292"/>
              <a:ext cx="587288" cy="1663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ko-KR" altLang="en-US" sz="1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단계</a:t>
              </a:r>
              <a:endPara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4" name="직사각형 103"/>
            <p:cNvSpPr/>
            <p:nvPr/>
          </p:nvSpPr>
          <p:spPr>
            <a:xfrm>
              <a:off x="2393464" y="6017623"/>
              <a:ext cx="144016" cy="20561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6" name="직사각형 103"/>
            <p:cNvSpPr/>
            <p:nvPr/>
          </p:nvSpPr>
          <p:spPr>
            <a:xfrm>
              <a:off x="2393464" y="6554795"/>
              <a:ext cx="144016" cy="20561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7" name="직사각형 103"/>
            <p:cNvSpPr/>
            <p:nvPr/>
          </p:nvSpPr>
          <p:spPr>
            <a:xfrm>
              <a:off x="2609488" y="6017623"/>
              <a:ext cx="144016" cy="20561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9" name="직사각형 103"/>
            <p:cNvSpPr/>
            <p:nvPr/>
          </p:nvSpPr>
          <p:spPr>
            <a:xfrm>
              <a:off x="2609488" y="6554795"/>
              <a:ext cx="144016" cy="20561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0" name="직사각형 103"/>
            <p:cNvSpPr/>
            <p:nvPr/>
          </p:nvSpPr>
          <p:spPr>
            <a:xfrm>
              <a:off x="2825512" y="6017623"/>
              <a:ext cx="144016" cy="20561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2" name="직사각형 103"/>
            <p:cNvSpPr/>
            <p:nvPr/>
          </p:nvSpPr>
          <p:spPr>
            <a:xfrm>
              <a:off x="2825512" y="6554795"/>
              <a:ext cx="144016" cy="20561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4" name="직사각형 103"/>
            <p:cNvSpPr/>
            <p:nvPr/>
          </p:nvSpPr>
          <p:spPr>
            <a:xfrm>
              <a:off x="3041536" y="6554795"/>
              <a:ext cx="144016" cy="20561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6" name="Rectangle 2"/>
            <p:cNvSpPr/>
            <p:nvPr/>
          </p:nvSpPr>
          <p:spPr>
            <a:xfrm>
              <a:off x="2507960" y="5788288"/>
              <a:ext cx="587288" cy="1663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ko-KR" altLang="en-US" sz="1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단계</a:t>
              </a:r>
              <a:endPara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7" name="직사각형 103"/>
            <p:cNvSpPr/>
            <p:nvPr/>
          </p:nvSpPr>
          <p:spPr>
            <a:xfrm>
              <a:off x="3689608" y="6017622"/>
              <a:ext cx="144016" cy="20561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9" name="직사각형 103"/>
            <p:cNvSpPr/>
            <p:nvPr/>
          </p:nvSpPr>
          <p:spPr>
            <a:xfrm>
              <a:off x="3689608" y="6554793"/>
              <a:ext cx="144016" cy="20561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0" name="직사각형 103"/>
            <p:cNvSpPr/>
            <p:nvPr/>
          </p:nvSpPr>
          <p:spPr>
            <a:xfrm>
              <a:off x="3905632" y="6017622"/>
              <a:ext cx="144016" cy="20561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2" name="직사각형 103"/>
            <p:cNvSpPr/>
            <p:nvPr/>
          </p:nvSpPr>
          <p:spPr>
            <a:xfrm>
              <a:off x="3905632" y="6554793"/>
              <a:ext cx="144016" cy="20561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3" name="직사각형 232"/>
            <p:cNvSpPr/>
            <p:nvPr/>
          </p:nvSpPr>
          <p:spPr>
            <a:xfrm>
              <a:off x="4121656" y="6017622"/>
              <a:ext cx="144016" cy="20561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5" name="직사각형 103"/>
            <p:cNvSpPr/>
            <p:nvPr/>
          </p:nvSpPr>
          <p:spPr>
            <a:xfrm>
              <a:off x="4121656" y="6554793"/>
              <a:ext cx="144016" cy="20561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7" name="직사각형 103"/>
            <p:cNvSpPr/>
            <p:nvPr/>
          </p:nvSpPr>
          <p:spPr>
            <a:xfrm>
              <a:off x="4337680" y="6554793"/>
              <a:ext cx="144016" cy="20561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9" name="Rectangle 2"/>
            <p:cNvSpPr/>
            <p:nvPr/>
          </p:nvSpPr>
          <p:spPr>
            <a:xfrm>
              <a:off x="3804104" y="5788288"/>
              <a:ext cx="587288" cy="1663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ko-KR" altLang="en-US" sz="1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단계</a:t>
              </a:r>
              <a:endPara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0" name="직사각형 103"/>
            <p:cNvSpPr/>
            <p:nvPr/>
          </p:nvSpPr>
          <p:spPr>
            <a:xfrm>
              <a:off x="4985752" y="6017621"/>
              <a:ext cx="144016" cy="20561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2" name="직사각형 103"/>
            <p:cNvSpPr/>
            <p:nvPr/>
          </p:nvSpPr>
          <p:spPr>
            <a:xfrm>
              <a:off x="4985752" y="6554792"/>
              <a:ext cx="144016" cy="20561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3" name="직사각형 103"/>
            <p:cNvSpPr/>
            <p:nvPr/>
          </p:nvSpPr>
          <p:spPr>
            <a:xfrm>
              <a:off x="5201776" y="6017621"/>
              <a:ext cx="144016" cy="20561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5" name="직사각형 103"/>
            <p:cNvSpPr/>
            <p:nvPr/>
          </p:nvSpPr>
          <p:spPr>
            <a:xfrm>
              <a:off x="5201776" y="6554792"/>
              <a:ext cx="144016" cy="20561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6" name="직사각형 245"/>
            <p:cNvSpPr/>
            <p:nvPr/>
          </p:nvSpPr>
          <p:spPr>
            <a:xfrm>
              <a:off x="5417800" y="6017621"/>
              <a:ext cx="144016" cy="20561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8" name="직사각형 103"/>
            <p:cNvSpPr/>
            <p:nvPr/>
          </p:nvSpPr>
          <p:spPr>
            <a:xfrm>
              <a:off x="5417800" y="6554792"/>
              <a:ext cx="144016" cy="20561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0" name="직사각형 103"/>
            <p:cNvSpPr/>
            <p:nvPr/>
          </p:nvSpPr>
          <p:spPr>
            <a:xfrm>
              <a:off x="5633824" y="6554792"/>
              <a:ext cx="144016" cy="20561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2" name="Rectangle 2"/>
            <p:cNvSpPr/>
            <p:nvPr/>
          </p:nvSpPr>
          <p:spPr>
            <a:xfrm>
              <a:off x="5100248" y="5788288"/>
              <a:ext cx="587288" cy="1663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r>
                <a:rPr lang="ko-KR" altLang="en-US" sz="1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단계</a:t>
              </a:r>
              <a:endPara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26" name="Rectangle 2"/>
          <p:cNvSpPr/>
          <p:nvPr/>
        </p:nvSpPr>
        <p:spPr>
          <a:xfrm>
            <a:off x="7452320" y="2143658"/>
            <a:ext cx="41044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zone-&gt;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free_area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[order].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free_list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migratetype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1200" dirty="0" smtClean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62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9180512" cy="36004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2014.03.29 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“arch/arm/mm/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init.c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”</a:t>
            </a:r>
            <a:endParaRPr lang="ko-KR" altLang="en-US" sz="22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63" name="제목 1"/>
          <p:cNvSpPr txBox="1">
            <a:spLocks/>
          </p:cNvSpPr>
          <p:nvPr/>
        </p:nvSpPr>
        <p:spPr>
          <a:xfrm>
            <a:off x="0" y="415083"/>
            <a:ext cx="9144000" cy="9146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static void __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free_highpages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(void)</a:t>
            </a:r>
            <a:endParaRPr lang="en-US" altLang="ko-KR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tangle 2"/>
          <p:cNvSpPr/>
          <p:nvPr/>
        </p:nvSpPr>
        <p:spPr>
          <a:xfrm>
            <a:off x="193524" y="2136376"/>
            <a:ext cx="878497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for_each_memblock</a:t>
            </a:r>
            <a:r>
              <a:rPr lang="en-US" altLang="ko-KR" sz="1200" dirty="0"/>
              <a:t>(reserved, res) {</a:t>
            </a:r>
          </a:p>
          <a:p>
            <a:r>
              <a:rPr lang="en-US" altLang="ko-KR" sz="1200" dirty="0"/>
              <a:t>  if (</a:t>
            </a:r>
            <a:r>
              <a:rPr lang="en-US" altLang="ko-KR" sz="1200" dirty="0" err="1"/>
              <a:t>res_end</a:t>
            </a:r>
            <a:r>
              <a:rPr lang="en-US" altLang="ko-KR" sz="1200" dirty="0"/>
              <a:t> &lt; start)</a:t>
            </a:r>
          </a:p>
          <a:p>
            <a:r>
              <a:rPr lang="en-US" altLang="ko-KR" sz="1200" dirty="0"/>
              <a:t>    continue;		// reserved1 </a:t>
            </a:r>
            <a:r>
              <a:rPr lang="ko-KR" altLang="en-US" sz="1200" dirty="0"/>
              <a:t>인 경우 무시됨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en-US" altLang="ko-KR" sz="1200" dirty="0"/>
              <a:t>if (</a:t>
            </a:r>
            <a:r>
              <a:rPr lang="en-US" altLang="ko-KR" sz="1200" dirty="0" err="1"/>
              <a:t>res_start</a:t>
            </a:r>
            <a:r>
              <a:rPr lang="en-US" altLang="ko-KR" sz="1200" dirty="0"/>
              <a:t> &lt; start)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res_start</a:t>
            </a:r>
            <a:r>
              <a:rPr lang="en-US" altLang="ko-KR" sz="1200" dirty="0"/>
              <a:t> = start;	// </a:t>
            </a:r>
            <a:r>
              <a:rPr lang="en-US" altLang="ko-KR" sz="1200" dirty="0" smtClean="0"/>
              <a:t>reserved2 </a:t>
            </a:r>
            <a:r>
              <a:rPr lang="ko-KR" altLang="en-US" sz="1200" dirty="0"/>
              <a:t>인 경우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en-US" altLang="ko-KR" sz="1200" dirty="0"/>
              <a:t>if (</a:t>
            </a:r>
            <a:r>
              <a:rPr lang="en-US" altLang="ko-KR" sz="1200" dirty="0" err="1"/>
              <a:t>res_start</a:t>
            </a:r>
            <a:r>
              <a:rPr lang="en-US" altLang="ko-KR" sz="1200" dirty="0"/>
              <a:t> &gt; end)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res_start</a:t>
            </a:r>
            <a:r>
              <a:rPr lang="en-US" altLang="ko-KR" sz="1200" dirty="0"/>
              <a:t> = end;	// reserved5 </a:t>
            </a:r>
            <a:r>
              <a:rPr lang="ko-KR" altLang="en-US" sz="1200" dirty="0"/>
              <a:t>인 경우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en-US" altLang="ko-KR" sz="1200" dirty="0"/>
              <a:t>If (</a:t>
            </a:r>
            <a:r>
              <a:rPr lang="en-US" altLang="ko-KR" sz="1200" dirty="0" err="1"/>
              <a:t>res_end</a:t>
            </a:r>
            <a:r>
              <a:rPr lang="en-US" altLang="ko-KR" sz="1200" dirty="0"/>
              <a:t> &gt; end)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res_end</a:t>
            </a:r>
            <a:r>
              <a:rPr lang="en-US" altLang="ko-KR" sz="1200" dirty="0"/>
              <a:t> = end;	// reserved4, reserved5 </a:t>
            </a:r>
            <a:r>
              <a:rPr lang="ko-KR" altLang="en-US" sz="1200" dirty="0"/>
              <a:t>인 경우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en-US" altLang="ko-KR" sz="1200" dirty="0"/>
              <a:t>If (</a:t>
            </a:r>
            <a:r>
              <a:rPr lang="en-US" altLang="ko-KR" sz="1200" dirty="0" err="1"/>
              <a:t>res_start</a:t>
            </a:r>
            <a:r>
              <a:rPr lang="en-US" altLang="ko-KR" sz="1200" dirty="0"/>
              <a:t> != start)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free_area_high</a:t>
            </a:r>
            <a:r>
              <a:rPr lang="en-US" altLang="ko-KR" sz="1200" dirty="0"/>
              <a:t>(start, </a:t>
            </a:r>
            <a:r>
              <a:rPr lang="en-US" altLang="ko-KR" sz="1200" dirty="0" err="1"/>
              <a:t>res_start</a:t>
            </a:r>
            <a:r>
              <a:rPr lang="en-US" altLang="ko-KR" sz="1200" dirty="0"/>
              <a:t>);	// </a:t>
            </a:r>
            <a:r>
              <a:rPr lang="en-US" altLang="ko-KR" sz="1200" dirty="0" smtClean="0"/>
              <a:t>reserved(</a:t>
            </a:r>
            <a:r>
              <a:rPr lang="ko-KR" altLang="en-US" sz="1200" dirty="0" smtClean="0"/>
              <a:t>앞쪽</a:t>
            </a:r>
            <a:r>
              <a:rPr lang="en-US" altLang="ko-KR" sz="1200" dirty="0" smtClean="0"/>
              <a:t>) </a:t>
            </a:r>
            <a:r>
              <a:rPr lang="ko-KR" altLang="en-US" sz="1200" dirty="0"/>
              <a:t>아닌 영역을 </a:t>
            </a:r>
            <a:r>
              <a:rPr lang="en-US" altLang="ko-KR" sz="1200" dirty="0"/>
              <a:t>Free</a:t>
            </a:r>
            <a:r>
              <a:rPr lang="ko-KR" altLang="en-US" sz="1200" dirty="0"/>
              <a:t>하겠다는 의미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en-US" altLang="ko-KR" sz="1200" dirty="0"/>
              <a:t>start = </a:t>
            </a:r>
            <a:r>
              <a:rPr lang="en-US" altLang="ko-KR" sz="1200" dirty="0" err="1"/>
              <a:t>res_end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if (start == end)</a:t>
            </a:r>
          </a:p>
          <a:p>
            <a:r>
              <a:rPr lang="en-US" altLang="ko-KR" sz="1200" dirty="0"/>
              <a:t>    break;</a:t>
            </a:r>
          </a:p>
          <a:p>
            <a:r>
              <a:rPr lang="en-US" altLang="ko-KR" sz="1200" dirty="0" smtClean="0"/>
              <a:t>}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If (start &lt; end)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free_area_high</a:t>
            </a:r>
            <a:r>
              <a:rPr lang="en-US" altLang="ko-KR" sz="1200" dirty="0" smtClean="0"/>
              <a:t>(start, end);	// reserved(</a:t>
            </a:r>
            <a:r>
              <a:rPr lang="ko-KR" altLang="en-US" sz="1200" dirty="0" smtClean="0"/>
              <a:t>뒤쪽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아닌 영역을 </a:t>
            </a:r>
            <a:r>
              <a:rPr lang="en-US" altLang="ko-KR" sz="1200" dirty="0" smtClean="0"/>
              <a:t>Free </a:t>
            </a:r>
            <a:r>
              <a:rPr lang="ko-KR" altLang="en-US" sz="1200" dirty="0" smtClean="0"/>
              <a:t>하겠다는 의미</a:t>
            </a:r>
            <a:endParaRPr lang="en-US" altLang="ko-KR" sz="1200" dirty="0"/>
          </a:p>
        </p:txBody>
      </p:sp>
      <p:sp>
        <p:nvSpPr>
          <p:cNvPr id="126" name="직사각형 103"/>
          <p:cNvSpPr/>
          <p:nvPr/>
        </p:nvSpPr>
        <p:spPr>
          <a:xfrm>
            <a:off x="1907704" y="1287541"/>
            <a:ext cx="4968552" cy="4107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highmem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7" name="Rectangle 2"/>
          <p:cNvSpPr/>
          <p:nvPr/>
        </p:nvSpPr>
        <p:spPr>
          <a:xfrm>
            <a:off x="193524" y="877075"/>
            <a:ext cx="9726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memblock</a:t>
            </a:r>
            <a:endParaRPr lang="ko-KR" altLang="en-US" sz="1200" dirty="0"/>
          </a:p>
        </p:txBody>
      </p:sp>
      <p:sp>
        <p:nvSpPr>
          <p:cNvPr id="128" name="직사각형 103"/>
          <p:cNvSpPr/>
          <p:nvPr/>
        </p:nvSpPr>
        <p:spPr>
          <a:xfrm>
            <a:off x="193524" y="1287541"/>
            <a:ext cx="1714180" cy="4107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lowmem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1" name="직사각형 103"/>
          <p:cNvSpPr/>
          <p:nvPr/>
        </p:nvSpPr>
        <p:spPr>
          <a:xfrm>
            <a:off x="2577327" y="1394794"/>
            <a:ext cx="1296144" cy="3035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reserved3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2" name="Rectangle 2"/>
          <p:cNvSpPr/>
          <p:nvPr/>
        </p:nvSpPr>
        <p:spPr>
          <a:xfrm>
            <a:off x="2266493" y="1739000"/>
            <a:ext cx="8205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 smtClean="0"/>
              <a:t>res_start</a:t>
            </a:r>
            <a:endParaRPr lang="ko-KR" altLang="en-US" sz="1200" dirty="0"/>
          </a:p>
        </p:txBody>
      </p:sp>
      <p:sp>
        <p:nvSpPr>
          <p:cNvPr id="133" name="Rectangle 2"/>
          <p:cNvSpPr/>
          <p:nvPr/>
        </p:nvSpPr>
        <p:spPr>
          <a:xfrm>
            <a:off x="3433981" y="1739000"/>
            <a:ext cx="8205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 smtClean="0"/>
              <a:t>res_end</a:t>
            </a:r>
            <a:endParaRPr lang="ko-KR" altLang="en-US" sz="1200" dirty="0"/>
          </a:p>
        </p:txBody>
      </p:sp>
      <p:sp>
        <p:nvSpPr>
          <p:cNvPr id="134" name="직사각형 103"/>
          <p:cNvSpPr/>
          <p:nvPr/>
        </p:nvSpPr>
        <p:spPr>
          <a:xfrm>
            <a:off x="1453156" y="1394794"/>
            <a:ext cx="820565" cy="3035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reserved2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5" name="직사각형 103"/>
          <p:cNvSpPr/>
          <p:nvPr/>
        </p:nvSpPr>
        <p:spPr>
          <a:xfrm>
            <a:off x="6029119" y="1394794"/>
            <a:ext cx="1296144" cy="3035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reserved4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6" name="Rectangle 2"/>
          <p:cNvSpPr/>
          <p:nvPr/>
        </p:nvSpPr>
        <p:spPr>
          <a:xfrm>
            <a:off x="1541687" y="1027860"/>
            <a:ext cx="8205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/>
              <a:t>start</a:t>
            </a:r>
            <a:endParaRPr lang="ko-KR" altLang="en-US" sz="1200" dirty="0"/>
          </a:p>
        </p:txBody>
      </p:sp>
      <p:sp>
        <p:nvSpPr>
          <p:cNvPr id="137" name="Rectangle 2"/>
          <p:cNvSpPr/>
          <p:nvPr/>
        </p:nvSpPr>
        <p:spPr>
          <a:xfrm>
            <a:off x="6465973" y="972294"/>
            <a:ext cx="8205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/>
              <a:t>end</a:t>
            </a:r>
            <a:endParaRPr lang="ko-KR" altLang="en-US" sz="1200" dirty="0"/>
          </a:p>
        </p:txBody>
      </p:sp>
      <p:sp>
        <p:nvSpPr>
          <p:cNvPr id="138" name="직사각형 103"/>
          <p:cNvSpPr/>
          <p:nvPr/>
        </p:nvSpPr>
        <p:spPr>
          <a:xfrm>
            <a:off x="193524" y="1394794"/>
            <a:ext cx="543976" cy="3035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reserved1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9" name="직사각형 103"/>
          <p:cNvSpPr/>
          <p:nvPr/>
        </p:nvSpPr>
        <p:spPr>
          <a:xfrm>
            <a:off x="7545879" y="1394794"/>
            <a:ext cx="1296144" cy="3035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reserved5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0" name="직사각형 103"/>
          <p:cNvSpPr/>
          <p:nvPr/>
        </p:nvSpPr>
        <p:spPr>
          <a:xfrm>
            <a:off x="2273721" y="1287541"/>
            <a:ext cx="303606" cy="1930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1" name="직사각형 103"/>
          <p:cNvSpPr/>
          <p:nvPr/>
        </p:nvSpPr>
        <p:spPr>
          <a:xfrm>
            <a:off x="3870171" y="1287541"/>
            <a:ext cx="2158947" cy="1865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</a:t>
            </a:r>
            <a:r>
              <a:rPr lang="ko-KR" altLang="en-US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되는 영역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00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9180512" cy="36004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2013.11.30 </a:t>
            </a:r>
            <a:r>
              <a:rPr lang="en-US" altLang="ko-KR" sz="22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"mm/</a:t>
            </a:r>
            <a:r>
              <a:rPr lang="en-US" altLang="ko-KR" sz="22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page_alloc.c</a:t>
            </a:r>
            <a:r>
              <a:rPr lang="en-US" altLang="ko-KR" sz="22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endParaRPr lang="ko-KR" altLang="en-US" sz="22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63" name="제목 1"/>
          <p:cNvSpPr txBox="1">
            <a:spLocks/>
          </p:cNvSpPr>
          <p:nvPr/>
        </p:nvSpPr>
        <p:spPr>
          <a:xfrm>
            <a:off x="0" y="404664"/>
            <a:ext cx="9144000" cy="4887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static unsigned long __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paginginit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calc_memmap_size</a:t>
            </a:r>
            <a:endParaRPr lang="en-US" altLang="ko-KR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6192" y="893415"/>
            <a:ext cx="8232232" cy="16712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page 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/* First double word block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unsigned long flags;        /* Atomic flags, some possibly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* updated asynchronously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address_space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*mapping;  /* If low bit clear, points to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*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address_space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, or NULL.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* If page mapped as anonymous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* memory, low bit is set, and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* it points to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anon_vma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object: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* see PAGE_MAPPING_ANON below.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/* Second double word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union {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pgoff_t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index;      /* Our offset within mapping.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void *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freelist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     /*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slub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/slob first free object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pfmemalloc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    /* If set by the page allocator,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* ALLOC_NO_WATERMARKS was set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* and the low watermark was not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* met implying that the system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* is under some pressure. The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* caller should try ensure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* this page is only used to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* free other pages.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};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union {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unsigned counters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union {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/*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* Count of </a:t>
            </a:r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ptes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mapped in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* mms, to show when page is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* mapped &amp; limit reverse map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* searches.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*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* Used also for tail pages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*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refcounting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instead of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* _count. Tail pages cannot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* be mapped and keeping the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* tail page _count zero at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* 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all times guarantees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* </a:t>
            </a:r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get_page_unless_zero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will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* never succeed on tail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* pages.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atomic_t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_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mapcount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{ /* SLUB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unsigned inuse:16;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unsigned objects:15;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unsigned frozen:1;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};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units;  /* SLOB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};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atomic_t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_count;        /* Usage count, see below.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};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/* 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Third double word block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union {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list_head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lru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   /* </a:t>
            </a:r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Pageout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list,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eg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active_list</a:t>
            </a: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* protected by zone-&gt;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lru_lock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  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{        /*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slub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per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partial pages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page *next;  /* Next partial slab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short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pages;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short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pobjects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};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list_head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list;  /* slobs list of pages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slab *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slab_page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 /* slab fields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/* Remainder is not double word aligned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union {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unsigned long private;      /* Mapping-private opaque data: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* usually used for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buffer_heads</a:t>
            </a: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* if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PagePrivate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set; used for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*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swp_entry_t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if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PageSwapCache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* indicates order in the buddy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* system if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PG_buddy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is set.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kmem_cache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slab_cache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  /* SL[AU]B: Pointer to slab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page *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first_page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    /* Compound tail pages */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444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9180512" cy="36004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2014.04.05 “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mm/</a:t>
            </a:r>
            <a:r>
              <a:rPr lang="en-US" altLang="ko-KR" sz="2400" b="1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slub.c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”, 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“include/</a:t>
            </a:r>
            <a:r>
              <a:rPr lang="en-US" altLang="ko-KR" sz="2400" b="1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linux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/</a:t>
            </a:r>
            <a:r>
              <a:rPr lang="en-US" altLang="ko-KR" sz="2400" b="1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slub_def.h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”</a:t>
            </a:r>
            <a:endParaRPr lang="ko-KR" altLang="en-US" sz="22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63" name="제목 1"/>
          <p:cNvSpPr txBox="1">
            <a:spLocks/>
          </p:cNvSpPr>
          <p:nvPr/>
        </p:nvSpPr>
        <p:spPr>
          <a:xfrm>
            <a:off x="0" y="415083"/>
            <a:ext cx="9144000" cy="9146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void __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kmem_cache_init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(void)</a:t>
            </a:r>
          </a:p>
        </p:txBody>
      </p:sp>
      <p:sp>
        <p:nvSpPr>
          <p:cNvPr id="14" name="Rectangle 2"/>
          <p:cNvSpPr/>
          <p:nvPr/>
        </p:nvSpPr>
        <p:spPr>
          <a:xfrm>
            <a:off x="193524" y="1052736"/>
            <a:ext cx="87849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/*</a:t>
            </a:r>
          </a:p>
          <a:p>
            <a:r>
              <a:rPr lang="en-US" altLang="ko-KR" sz="1200" dirty="0"/>
              <a:t> * Slab cache management.</a:t>
            </a:r>
          </a:p>
          <a:p>
            <a:r>
              <a:rPr lang="en-US" altLang="ko-KR" sz="1200" dirty="0"/>
              <a:t> */</a:t>
            </a:r>
          </a:p>
          <a:p>
            <a:r>
              <a:rPr lang="en-US" altLang="ko-KR" sz="1200" dirty="0" err="1"/>
              <a:t>struct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kmem_cache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struct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kmem_cache_cpu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percpu</a:t>
            </a:r>
            <a:r>
              <a:rPr lang="en-US" altLang="ko-KR" sz="1200" dirty="0"/>
              <a:t> *</a:t>
            </a:r>
            <a:r>
              <a:rPr lang="en-US" altLang="ko-KR" sz="1200" dirty="0" err="1"/>
              <a:t>cpu_slab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/* Used for </a:t>
            </a:r>
            <a:r>
              <a:rPr lang="en-US" altLang="ko-KR" sz="1200" dirty="0" err="1"/>
              <a:t>retriving</a:t>
            </a:r>
            <a:r>
              <a:rPr lang="en-US" altLang="ko-KR" sz="1200" dirty="0"/>
              <a:t> partial slabs 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 */</a:t>
            </a:r>
          </a:p>
          <a:p>
            <a:r>
              <a:rPr lang="en-US" altLang="ko-KR" sz="1200" dirty="0"/>
              <a:t>    unsigned long flags;</a:t>
            </a:r>
          </a:p>
          <a:p>
            <a:r>
              <a:rPr lang="en-US" altLang="ko-KR" sz="1200" dirty="0"/>
              <a:t>    unsigned long </a:t>
            </a:r>
            <a:r>
              <a:rPr lang="en-US" altLang="ko-KR" sz="1200" dirty="0" err="1"/>
              <a:t>min_partial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size;       /* The size of an object including meta data */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object_size</a:t>
            </a:r>
            <a:r>
              <a:rPr lang="en-US" altLang="ko-KR" sz="1200" dirty="0"/>
              <a:t>;    /* The size of an object without meta data */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offset;     /* Free pointer offset. */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cpu_partial</a:t>
            </a:r>
            <a:r>
              <a:rPr lang="en-US" altLang="ko-KR" sz="1200" dirty="0"/>
              <a:t>;    /* Number of per </a:t>
            </a:r>
            <a:r>
              <a:rPr lang="en-US" altLang="ko-KR" sz="1200" dirty="0" err="1"/>
              <a:t>cpu</a:t>
            </a:r>
            <a:r>
              <a:rPr lang="en-US" altLang="ko-KR" sz="1200" dirty="0"/>
              <a:t> partial objects to keep around */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struct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kmem_cache_order_objects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oo</a:t>
            </a:r>
            <a:r>
              <a:rPr lang="en-US" altLang="ko-KR" sz="1200" dirty="0"/>
              <a:t>; </a:t>
            </a:r>
            <a:r>
              <a:rPr lang="en-US" altLang="ko-KR" sz="1200" dirty="0" smtClean="0"/>
              <a:t> /* </a:t>
            </a:r>
            <a:r>
              <a:rPr lang="en-US" altLang="ko-KR" sz="1200" dirty="0"/>
              <a:t>the order and the number of </a:t>
            </a:r>
            <a:r>
              <a:rPr lang="en-US" altLang="ko-KR" sz="1200" dirty="0" smtClean="0"/>
              <a:t>objects */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   /* Allocation and freeing of slabs */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struct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kmem_cache_order_objects</a:t>
            </a:r>
            <a:r>
              <a:rPr lang="en-US" altLang="ko-KR" sz="1200" dirty="0"/>
              <a:t> max;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struct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kmem_cache_order_objects</a:t>
            </a:r>
            <a:r>
              <a:rPr lang="en-US" altLang="ko-KR" sz="1200" dirty="0"/>
              <a:t> min;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gfp_t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allocflags</a:t>
            </a:r>
            <a:r>
              <a:rPr lang="en-US" altLang="ko-KR" sz="1200" dirty="0"/>
              <a:t>;   /* </a:t>
            </a:r>
            <a:r>
              <a:rPr lang="en-US" altLang="ko-KR" sz="1200" dirty="0" err="1"/>
              <a:t>gfp</a:t>
            </a:r>
            <a:r>
              <a:rPr lang="en-US" altLang="ko-KR" sz="1200" dirty="0"/>
              <a:t> flags to use on each </a:t>
            </a:r>
            <a:r>
              <a:rPr lang="en-US" altLang="ko-KR" sz="1200" dirty="0" err="1"/>
              <a:t>alloc</a:t>
            </a:r>
            <a:r>
              <a:rPr lang="en-US" altLang="ko-KR" sz="1200" dirty="0"/>
              <a:t> */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refcount</a:t>
            </a:r>
            <a:r>
              <a:rPr lang="en-US" altLang="ko-KR" sz="1200" dirty="0"/>
              <a:t>;       /* </a:t>
            </a:r>
            <a:r>
              <a:rPr lang="en-US" altLang="ko-KR" sz="1200" dirty="0" err="1"/>
              <a:t>Refcount</a:t>
            </a:r>
            <a:r>
              <a:rPr lang="en-US" altLang="ko-KR" sz="1200" dirty="0"/>
              <a:t> for slab cache destroy */</a:t>
            </a:r>
          </a:p>
          <a:p>
            <a:r>
              <a:rPr lang="en-US" altLang="ko-KR" sz="1200" dirty="0"/>
              <a:t>    void (*</a:t>
            </a:r>
            <a:r>
              <a:rPr lang="en-US" altLang="ko-KR" sz="1200" dirty="0" err="1"/>
              <a:t>ctor</a:t>
            </a:r>
            <a:r>
              <a:rPr lang="en-US" altLang="ko-KR" sz="1200" dirty="0"/>
              <a:t>)(void *);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inuse</a:t>
            </a:r>
            <a:r>
              <a:rPr lang="en-US" altLang="ko-KR" sz="1200" dirty="0"/>
              <a:t>;      /* Offset to metadata */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align;      /* Alignment */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reserved;       /* Reserved bytes at the end of slabs */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char *name;   /* Name (only for display!) </a:t>
            </a:r>
            <a:r>
              <a:rPr lang="en-US" altLang="ko-KR" sz="1200" dirty="0" smtClean="0"/>
              <a:t>*/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list_head</a:t>
            </a:r>
            <a:r>
              <a:rPr lang="en-US" altLang="ko-KR" sz="1200" dirty="0"/>
              <a:t> list;  /* List of slab caches */</a:t>
            </a:r>
          </a:p>
          <a:p>
            <a:r>
              <a:rPr lang="en-US" altLang="ko-KR" sz="1200" dirty="0"/>
              <a:t>#</a:t>
            </a:r>
            <a:r>
              <a:rPr lang="en-US" altLang="ko-KR" sz="1200" dirty="0" err="1"/>
              <a:t>ifdef</a:t>
            </a:r>
            <a:r>
              <a:rPr lang="en-US" altLang="ko-KR" sz="1200" dirty="0"/>
              <a:t> CONFIG_SYSFS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struct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kobject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kobj</a:t>
            </a:r>
            <a:r>
              <a:rPr lang="en-US" altLang="ko-KR" sz="1200" dirty="0"/>
              <a:t>;    /* For </a:t>
            </a:r>
            <a:r>
              <a:rPr lang="en-US" altLang="ko-KR" sz="1200" dirty="0" err="1"/>
              <a:t>sysfs</a:t>
            </a:r>
            <a:r>
              <a:rPr lang="en-US" altLang="ko-KR" sz="1200" dirty="0"/>
              <a:t> */</a:t>
            </a:r>
          </a:p>
          <a:p>
            <a:r>
              <a:rPr lang="en-US" altLang="ko-KR" sz="1200" dirty="0"/>
              <a:t>#</a:t>
            </a:r>
            <a:r>
              <a:rPr lang="en-US" altLang="ko-KR" sz="1200" dirty="0" err="1" smtClean="0"/>
              <a:t>endif</a:t>
            </a:r>
            <a:endParaRPr lang="en-US" altLang="ko-KR" sz="1200" dirty="0" smtClean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/>
              <a:t>struct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kmem_cache_node</a:t>
            </a:r>
            <a:r>
              <a:rPr lang="en-US" altLang="ko-KR" sz="1200" dirty="0"/>
              <a:t> *node[MAX_NUMNODES];</a:t>
            </a:r>
          </a:p>
          <a:p>
            <a:r>
              <a:rPr lang="en-US" altLang="ko-KR" sz="1200" dirty="0"/>
              <a:t>};</a:t>
            </a:r>
          </a:p>
        </p:txBody>
      </p:sp>
      <p:sp>
        <p:nvSpPr>
          <p:cNvPr id="19" name="Rectangle 2"/>
          <p:cNvSpPr/>
          <p:nvPr/>
        </p:nvSpPr>
        <p:spPr>
          <a:xfrm>
            <a:off x="6588224" y="1178462"/>
            <a:ext cx="878497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struct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kmem_cache_cpu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    void **</a:t>
            </a:r>
            <a:r>
              <a:rPr lang="en-US" altLang="ko-KR" sz="1200" dirty="0" err="1"/>
              <a:t>freelist</a:t>
            </a:r>
            <a:r>
              <a:rPr lang="en-US" altLang="ko-KR" sz="1200" dirty="0"/>
              <a:t>;    /* Pointer to next available object */</a:t>
            </a:r>
          </a:p>
          <a:p>
            <a:r>
              <a:rPr lang="en-US" altLang="ko-KR" sz="1200" dirty="0"/>
              <a:t>    unsigned long </a:t>
            </a:r>
            <a:r>
              <a:rPr lang="en-US" altLang="ko-KR" sz="1200" dirty="0" err="1"/>
              <a:t>tid</a:t>
            </a:r>
            <a:r>
              <a:rPr lang="en-US" altLang="ko-KR" sz="1200" dirty="0"/>
              <a:t>;  /* Globally unique transaction id */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struct</a:t>
            </a:r>
            <a:r>
              <a:rPr lang="en-US" altLang="ko-KR" sz="1200" dirty="0"/>
              <a:t> page *page;  /* The slab from which we are allocating */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struct</a:t>
            </a:r>
            <a:r>
              <a:rPr lang="en-US" altLang="ko-KR" sz="1200" dirty="0"/>
              <a:t> page *partial;   /* Partially allocated frozen slabs </a:t>
            </a:r>
            <a:r>
              <a:rPr lang="en-US" altLang="ko-KR" sz="1200" dirty="0" smtClean="0"/>
              <a:t>*/</a:t>
            </a:r>
          </a:p>
          <a:p>
            <a:r>
              <a:rPr lang="en-US" altLang="ko-KR" sz="1200" dirty="0" smtClean="0"/>
              <a:t>};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order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상위 </a:t>
            </a:r>
            <a:r>
              <a:rPr lang="en-US" altLang="ko-KR" sz="1200" dirty="0" smtClean="0"/>
              <a:t>16bit) / the </a:t>
            </a:r>
            <a:r>
              <a:rPr lang="en-US" altLang="ko-KR" sz="1200" dirty="0"/>
              <a:t>number of </a:t>
            </a:r>
            <a:r>
              <a:rPr lang="en-US" altLang="ko-KR" sz="1200" dirty="0" smtClean="0"/>
              <a:t>objects (</a:t>
            </a:r>
            <a:r>
              <a:rPr lang="ko-KR" altLang="en-US" sz="1200" dirty="0" smtClean="0"/>
              <a:t>하위 </a:t>
            </a:r>
            <a:r>
              <a:rPr lang="en-US" altLang="ko-KR" sz="1200" dirty="0" smtClean="0"/>
              <a:t>16bit = </a:t>
            </a:r>
            <a:r>
              <a:rPr lang="ko-KR" altLang="en-US" sz="1200" dirty="0" smtClean="0"/>
              <a:t>한 </a:t>
            </a:r>
            <a:r>
              <a:rPr lang="en-US" altLang="ko-KR" sz="1200" dirty="0" smtClean="0"/>
              <a:t>slab</a:t>
            </a:r>
            <a:r>
              <a:rPr lang="ko-KR" altLang="en-US" sz="1200" dirty="0" smtClean="0"/>
              <a:t>에 몇 개의 </a:t>
            </a:r>
            <a:r>
              <a:rPr lang="en-US" altLang="ko-KR" sz="1200" dirty="0" smtClean="0"/>
              <a:t>object</a:t>
            </a:r>
            <a:r>
              <a:rPr lang="ko-KR" altLang="en-US" sz="1200" dirty="0" smtClean="0"/>
              <a:t>가 들어갈 수 있는지</a:t>
            </a:r>
            <a:r>
              <a:rPr lang="en-US" altLang="ko-KR" sz="1200" dirty="0" smtClean="0"/>
              <a:t>..)</a:t>
            </a:r>
            <a:endParaRPr lang="en-US" altLang="ko-KR" sz="1200" dirty="0"/>
          </a:p>
          <a:p>
            <a:r>
              <a:rPr lang="en-US" altLang="ko-KR" sz="1200" dirty="0" err="1"/>
              <a:t>struct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kmem_cache_order_objects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    unsigned long x;</a:t>
            </a:r>
          </a:p>
          <a:p>
            <a:r>
              <a:rPr lang="en-US" altLang="ko-KR" sz="1200" dirty="0"/>
              <a:t>};</a:t>
            </a:r>
          </a:p>
        </p:txBody>
      </p:sp>
      <p:sp>
        <p:nvSpPr>
          <p:cNvPr id="6" name="Rectangle 2"/>
          <p:cNvSpPr/>
          <p:nvPr/>
        </p:nvSpPr>
        <p:spPr>
          <a:xfrm>
            <a:off x="6588224" y="3861377"/>
            <a:ext cx="273630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struct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kmem_cache_node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spinlock_t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list_lock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</a:t>
            </a:r>
            <a:r>
              <a:rPr lang="en-US" altLang="ko-KR" sz="1200" dirty="0" err="1"/>
              <a:t>ifdef</a:t>
            </a:r>
            <a:r>
              <a:rPr lang="en-US" altLang="ko-KR" sz="1200" dirty="0"/>
              <a:t> CONFIG_SLUB</a:t>
            </a:r>
          </a:p>
          <a:p>
            <a:r>
              <a:rPr lang="en-US" altLang="ko-KR" sz="1200" dirty="0"/>
              <a:t>    unsigned long </a:t>
            </a:r>
            <a:r>
              <a:rPr lang="en-US" altLang="ko-KR" sz="1200" dirty="0" err="1"/>
              <a:t>nr_partial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struct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list_head</a:t>
            </a:r>
            <a:r>
              <a:rPr lang="en-US" altLang="ko-KR" sz="1200" dirty="0"/>
              <a:t> partial;</a:t>
            </a:r>
          </a:p>
          <a:p>
            <a:r>
              <a:rPr lang="en-US" altLang="ko-KR" sz="1200" dirty="0"/>
              <a:t>#</a:t>
            </a:r>
            <a:r>
              <a:rPr lang="en-US" altLang="ko-KR" sz="1200" dirty="0" err="1"/>
              <a:t>ifdef</a:t>
            </a:r>
            <a:r>
              <a:rPr lang="en-US" altLang="ko-KR" sz="1200" dirty="0"/>
              <a:t> CONFIG_SLUB_DEBUG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atomic_long_t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nr_slabs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atomic_long_t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total_objects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struct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list_head</a:t>
            </a:r>
            <a:r>
              <a:rPr lang="en-US" altLang="ko-KR" sz="1200" dirty="0"/>
              <a:t> full;</a:t>
            </a:r>
          </a:p>
          <a:p>
            <a:r>
              <a:rPr lang="en-US" altLang="ko-KR" sz="1200" dirty="0"/>
              <a:t>#</a:t>
            </a:r>
            <a:r>
              <a:rPr lang="en-US" altLang="ko-KR" sz="1200" dirty="0" err="1"/>
              <a:t>endif</a:t>
            </a:r>
            <a:endParaRPr lang="en-US" altLang="ko-KR" sz="1200" dirty="0"/>
          </a:p>
          <a:p>
            <a:r>
              <a:rPr lang="en-US" altLang="ko-KR" sz="1200" dirty="0"/>
              <a:t>#</a:t>
            </a:r>
            <a:r>
              <a:rPr lang="en-US" altLang="ko-KR" sz="1200" dirty="0" err="1" smtClean="0"/>
              <a:t>endif</a:t>
            </a:r>
            <a:endParaRPr lang="en-US" altLang="ko-KR" sz="1200" dirty="0"/>
          </a:p>
          <a:p>
            <a:r>
              <a:rPr lang="en-US" altLang="ko-KR" sz="12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2556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9180512" cy="36004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2014.04.05 “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mm/</a:t>
            </a:r>
            <a:r>
              <a:rPr lang="en-US" altLang="ko-KR" sz="2400" b="1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slub.c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”, 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“include/</a:t>
            </a:r>
            <a:r>
              <a:rPr lang="en-US" altLang="ko-KR" sz="2400" b="1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linux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/</a:t>
            </a:r>
            <a:r>
              <a:rPr lang="en-US" altLang="ko-KR" sz="2400" b="1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slub_def.h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”</a:t>
            </a:r>
            <a:endParaRPr lang="ko-KR" altLang="en-US" sz="22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63" name="제목 1"/>
          <p:cNvSpPr txBox="1">
            <a:spLocks/>
          </p:cNvSpPr>
          <p:nvPr/>
        </p:nvSpPr>
        <p:spPr>
          <a:xfrm>
            <a:off x="0" y="415083"/>
            <a:ext cx="9144000" cy="9146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void __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kmem_cache_init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(void)</a:t>
            </a:r>
          </a:p>
        </p:txBody>
      </p:sp>
      <p:sp>
        <p:nvSpPr>
          <p:cNvPr id="14" name="Rectangle 2"/>
          <p:cNvSpPr/>
          <p:nvPr/>
        </p:nvSpPr>
        <p:spPr>
          <a:xfrm>
            <a:off x="179512" y="980728"/>
            <a:ext cx="87849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kmem_cache_node</a:t>
            </a:r>
            <a:r>
              <a:rPr lang="en-US" altLang="ko-KR" sz="1200" dirty="0"/>
              <a:t> = &amp;</a:t>
            </a:r>
            <a:r>
              <a:rPr lang="en-US" altLang="ko-KR" sz="1200" dirty="0" err="1"/>
              <a:t>boot_kmem_cache_node</a:t>
            </a:r>
            <a:r>
              <a:rPr lang="en-US" altLang="ko-KR" sz="1200" dirty="0" smtClean="0"/>
              <a:t>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struct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kmem_cache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struct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kmem_cache_cpu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percpu</a:t>
            </a:r>
            <a:r>
              <a:rPr lang="en-US" altLang="ko-KR" sz="1200" dirty="0"/>
              <a:t> *</a:t>
            </a:r>
            <a:r>
              <a:rPr lang="en-US" altLang="ko-KR" sz="1200" dirty="0" err="1"/>
              <a:t>cpu_slab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/* Used for </a:t>
            </a:r>
            <a:r>
              <a:rPr lang="en-US" altLang="ko-KR" sz="1200" dirty="0" err="1"/>
              <a:t>retriving</a:t>
            </a:r>
            <a:r>
              <a:rPr lang="en-US" altLang="ko-KR" sz="1200" dirty="0"/>
              <a:t> partial slabs 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 */</a:t>
            </a:r>
          </a:p>
          <a:p>
            <a:r>
              <a:rPr lang="en-US" altLang="ko-KR" sz="1200" dirty="0"/>
              <a:t>    unsigned long flags;					= SLAB_HWCACHE_ALIGN</a:t>
            </a:r>
          </a:p>
          <a:p>
            <a:r>
              <a:rPr lang="en-US" altLang="ko-KR" sz="1200" dirty="0"/>
              <a:t>    unsigned long </a:t>
            </a:r>
            <a:r>
              <a:rPr lang="en-US" altLang="ko-KR" sz="1200" dirty="0" err="1"/>
              <a:t>min_partial</a:t>
            </a:r>
            <a:r>
              <a:rPr lang="en-US" altLang="ko-KR" sz="1200" dirty="0" smtClean="0"/>
              <a:t>;				= 5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size;       /* The size of an object including meta data </a:t>
            </a:r>
            <a:r>
              <a:rPr lang="en-US" altLang="ko-KR" sz="1200" dirty="0" smtClean="0"/>
              <a:t>*/		= </a:t>
            </a:r>
            <a:r>
              <a:rPr lang="en-US" altLang="ko-KR" sz="1200" dirty="0" err="1" smtClean="0"/>
              <a:t>kmem_cache_node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구조체 크기 </a:t>
            </a:r>
            <a:r>
              <a:rPr lang="en-US" altLang="ko-KR" sz="1200" dirty="0" smtClean="0"/>
              <a:t>(40)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object_size</a:t>
            </a:r>
            <a:r>
              <a:rPr lang="en-US" altLang="ko-KR" sz="1200" dirty="0"/>
              <a:t>;    /* The size of an object without meta data </a:t>
            </a:r>
            <a:r>
              <a:rPr lang="en-US" altLang="ko-KR" sz="1200" dirty="0" smtClean="0"/>
              <a:t>*/	</a:t>
            </a:r>
            <a:r>
              <a:rPr lang="en-US" altLang="ko-KR" sz="1200" dirty="0"/>
              <a:t>= </a:t>
            </a:r>
            <a:r>
              <a:rPr lang="en-US" altLang="ko-KR" sz="1200" dirty="0" err="1" smtClean="0"/>
              <a:t>kmem_cache_node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구조체 </a:t>
            </a:r>
            <a:r>
              <a:rPr lang="ko-KR" altLang="en-US" sz="1200" dirty="0" smtClean="0"/>
              <a:t>크기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offset;     /* Free pointer offset. */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cpu_partial</a:t>
            </a:r>
            <a:r>
              <a:rPr lang="en-US" altLang="ko-KR" sz="1200" dirty="0"/>
              <a:t>;    /* Number of per </a:t>
            </a:r>
            <a:r>
              <a:rPr lang="en-US" altLang="ko-KR" sz="1200" dirty="0" err="1"/>
              <a:t>cpu</a:t>
            </a:r>
            <a:r>
              <a:rPr lang="en-US" altLang="ko-KR" sz="1200" dirty="0"/>
              <a:t> partial objects to keep around </a:t>
            </a:r>
            <a:r>
              <a:rPr lang="en-US" altLang="ko-KR" sz="1200" dirty="0" smtClean="0"/>
              <a:t>*/	= 30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struct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kmem_cache_order_objects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oo</a:t>
            </a:r>
            <a:r>
              <a:rPr lang="en-US" altLang="ko-KR" sz="1200" dirty="0" smtClean="0"/>
              <a:t>;			= 102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   /* Allocation and freeing of slabs */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struct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kmem_cache_order_objects</a:t>
            </a:r>
            <a:r>
              <a:rPr lang="en-US" altLang="ko-KR" sz="1200" dirty="0"/>
              <a:t> max</a:t>
            </a:r>
            <a:r>
              <a:rPr lang="en-US" altLang="ko-KR" sz="1200" dirty="0" smtClean="0"/>
              <a:t>;			= 102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struct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kmem_cache_order_objects</a:t>
            </a:r>
            <a:r>
              <a:rPr lang="en-US" altLang="ko-KR" sz="1200" dirty="0"/>
              <a:t> min</a:t>
            </a:r>
            <a:r>
              <a:rPr lang="en-US" altLang="ko-KR" sz="1200" dirty="0" smtClean="0"/>
              <a:t>;			=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gfp_t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allocflags</a:t>
            </a:r>
            <a:r>
              <a:rPr lang="en-US" altLang="ko-KR" sz="1200" dirty="0"/>
              <a:t>;   /* </a:t>
            </a:r>
            <a:r>
              <a:rPr lang="en-US" altLang="ko-KR" sz="1200" dirty="0" err="1"/>
              <a:t>gfp</a:t>
            </a:r>
            <a:r>
              <a:rPr lang="en-US" altLang="ko-KR" sz="1200" dirty="0"/>
              <a:t> flags to use on each </a:t>
            </a:r>
            <a:r>
              <a:rPr lang="en-US" altLang="ko-KR" sz="1200" dirty="0" err="1"/>
              <a:t>alloc</a:t>
            </a:r>
            <a:r>
              <a:rPr lang="en-US" altLang="ko-KR" sz="1200" dirty="0"/>
              <a:t> */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refcount</a:t>
            </a:r>
            <a:r>
              <a:rPr lang="en-US" altLang="ko-KR" sz="1200" dirty="0"/>
              <a:t>;       /* </a:t>
            </a:r>
            <a:r>
              <a:rPr lang="en-US" altLang="ko-KR" sz="1200" dirty="0" err="1"/>
              <a:t>Refcount</a:t>
            </a:r>
            <a:r>
              <a:rPr lang="en-US" altLang="ko-KR" sz="1200" dirty="0"/>
              <a:t> for slab cache destroy */</a:t>
            </a:r>
          </a:p>
          <a:p>
            <a:r>
              <a:rPr lang="en-US" altLang="ko-KR" sz="1200" dirty="0"/>
              <a:t>    void (*</a:t>
            </a:r>
            <a:r>
              <a:rPr lang="en-US" altLang="ko-KR" sz="1200" dirty="0" err="1"/>
              <a:t>ctor</a:t>
            </a:r>
            <a:r>
              <a:rPr lang="en-US" altLang="ko-KR" sz="1200" dirty="0"/>
              <a:t>)(void *);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inuse</a:t>
            </a:r>
            <a:r>
              <a:rPr lang="en-US" altLang="ko-KR" sz="1200" dirty="0"/>
              <a:t>;      /* Offset to metadata */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align;      /* Alignment */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reserved;       /* Reserved bytes at the end of slabs </a:t>
            </a:r>
            <a:r>
              <a:rPr lang="en-US" altLang="ko-KR" sz="1200" dirty="0" smtClean="0"/>
              <a:t>*/		= 0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char *name;   /* Name (only for display!) */	</a:t>
            </a:r>
            <a:r>
              <a:rPr lang="en-US" altLang="ko-KR" sz="1200" dirty="0" smtClean="0"/>
              <a:t>	= "</a:t>
            </a:r>
            <a:r>
              <a:rPr lang="en-US" altLang="ko-KR" sz="1200" dirty="0" err="1"/>
              <a:t>kmem_cache_node</a:t>
            </a:r>
            <a:r>
              <a:rPr lang="en-US" altLang="ko-KR" sz="1200" dirty="0"/>
              <a:t>"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list_head</a:t>
            </a:r>
            <a:r>
              <a:rPr lang="en-US" altLang="ko-KR" sz="1200" dirty="0"/>
              <a:t> list;  /* List of slab caches */</a:t>
            </a:r>
          </a:p>
          <a:p>
            <a:r>
              <a:rPr lang="en-US" altLang="ko-KR" sz="1200" dirty="0"/>
              <a:t>#</a:t>
            </a:r>
            <a:r>
              <a:rPr lang="en-US" altLang="ko-KR" sz="1200" dirty="0" err="1"/>
              <a:t>ifdef</a:t>
            </a:r>
            <a:r>
              <a:rPr lang="en-US" altLang="ko-KR" sz="1200" dirty="0"/>
              <a:t> CONFIG_SYSFS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struct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kobject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kobj</a:t>
            </a:r>
            <a:r>
              <a:rPr lang="en-US" altLang="ko-KR" sz="1200" dirty="0"/>
              <a:t>;    /* For </a:t>
            </a:r>
            <a:r>
              <a:rPr lang="en-US" altLang="ko-KR" sz="1200" dirty="0" err="1"/>
              <a:t>sysfs</a:t>
            </a:r>
            <a:r>
              <a:rPr lang="en-US" altLang="ko-KR" sz="1200" dirty="0"/>
              <a:t> */</a:t>
            </a:r>
          </a:p>
          <a:p>
            <a:r>
              <a:rPr lang="en-US" altLang="ko-KR" sz="1200" dirty="0"/>
              <a:t>#</a:t>
            </a:r>
            <a:r>
              <a:rPr lang="en-US" altLang="ko-KR" sz="1200" dirty="0" err="1" smtClean="0"/>
              <a:t>endif</a:t>
            </a:r>
            <a:endParaRPr lang="en-US" altLang="ko-KR" sz="1200" dirty="0" smtClean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/>
              <a:t>struct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kmem_cache_node</a:t>
            </a:r>
            <a:r>
              <a:rPr lang="en-US" altLang="ko-KR" sz="1200" dirty="0"/>
              <a:t> *node[MAX_NUMNODES];</a:t>
            </a:r>
          </a:p>
          <a:p>
            <a:r>
              <a:rPr lang="en-US" altLang="ko-KR" sz="1200" dirty="0" smtClean="0"/>
              <a:t>};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2488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9180512" cy="36004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2014.04.12 “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page_alloc.c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”</a:t>
            </a:r>
            <a:endParaRPr lang="ko-KR" altLang="en-US" sz="22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63" name="제목 1"/>
          <p:cNvSpPr txBox="1">
            <a:spLocks/>
          </p:cNvSpPr>
          <p:nvPr/>
        </p:nvSpPr>
        <p:spPr>
          <a:xfrm>
            <a:off x="0" y="415083"/>
            <a:ext cx="9144000" cy="9146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inline </a:t>
            </a:r>
            <a:r>
              <a:rPr lang="en-US" altLang="ko-KR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page *__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rmqueue_smallest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zone *zone, unsigned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order</a:t>
            </a:r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altLang="ko-KR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migratetype</a:t>
            </a:r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static inline void expand(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zone *zone,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page *page</a:t>
            </a:r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low,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high, </a:t>
            </a:r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ko-KR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free_area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*area</a:t>
            </a:r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migratetype</a:t>
            </a:r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ko-KR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2"/>
          <p:cNvSpPr/>
          <p:nvPr/>
        </p:nvSpPr>
        <p:spPr>
          <a:xfrm>
            <a:off x="132412" y="1316118"/>
            <a:ext cx="65759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area 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&amp;(zone-</a:t>
            </a:r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200" dirty="0" err="1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free_area</a:t>
            </a:r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current_order</a:t>
            </a:r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 // ex) </a:t>
            </a:r>
            <a:r>
              <a:rPr lang="en-US" sz="1200" dirty="0" err="1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current_order</a:t>
            </a:r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</p:txBody>
      </p:sp>
      <p:grpSp>
        <p:nvGrpSpPr>
          <p:cNvPr id="408" name="그룹 407"/>
          <p:cNvGrpSpPr/>
          <p:nvPr/>
        </p:nvGrpSpPr>
        <p:grpSpPr>
          <a:xfrm>
            <a:off x="251520" y="1631321"/>
            <a:ext cx="5112568" cy="410810"/>
            <a:chOff x="251520" y="1631321"/>
            <a:chExt cx="5112568" cy="410810"/>
          </a:xfrm>
        </p:grpSpPr>
        <p:sp>
          <p:nvSpPr>
            <p:cNvPr id="403" name="직사각형 103"/>
            <p:cNvSpPr/>
            <p:nvPr/>
          </p:nvSpPr>
          <p:spPr>
            <a:xfrm>
              <a:off x="262486" y="1676482"/>
              <a:ext cx="5101602" cy="36564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9" name="Rectangle 2"/>
            <p:cNvSpPr/>
            <p:nvPr/>
          </p:nvSpPr>
          <p:spPr>
            <a:xfrm>
              <a:off x="251520" y="1631321"/>
              <a:ext cx="1296144" cy="3396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 err="1" smtClean="0">
                  <a:solidFill>
                    <a:schemeClr val="dk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free_area</a:t>
              </a:r>
              <a:r>
                <a:rPr lang="en-US" altLang="ko-KR" sz="1200" dirty="0" smtClean="0">
                  <a:solidFill>
                    <a:schemeClr val="dk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[4]</a:t>
              </a:r>
              <a:endParaRPr lang="en-US" altLang="ko-KR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0" name="직사각형 103"/>
            <p:cNvSpPr/>
            <p:nvPr/>
          </p:nvSpPr>
          <p:spPr>
            <a:xfrm>
              <a:off x="1656597" y="1761138"/>
              <a:ext cx="3456000" cy="15339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09" name="그룹 408"/>
          <p:cNvGrpSpPr/>
          <p:nvPr/>
        </p:nvGrpSpPr>
        <p:grpSpPr>
          <a:xfrm>
            <a:off x="262486" y="2078609"/>
            <a:ext cx="5101602" cy="661221"/>
            <a:chOff x="262486" y="2063369"/>
            <a:chExt cx="5101602" cy="661221"/>
          </a:xfrm>
        </p:grpSpPr>
        <p:sp>
          <p:nvSpPr>
            <p:cNvPr id="404" name="직사각형 103"/>
            <p:cNvSpPr/>
            <p:nvPr/>
          </p:nvSpPr>
          <p:spPr>
            <a:xfrm>
              <a:off x="262486" y="2095933"/>
              <a:ext cx="5101602" cy="62865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1" name="Rectangle 2"/>
            <p:cNvSpPr/>
            <p:nvPr/>
          </p:nvSpPr>
          <p:spPr>
            <a:xfrm>
              <a:off x="262486" y="2063369"/>
              <a:ext cx="129614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 err="1" smtClean="0">
                  <a:solidFill>
                    <a:schemeClr val="dk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free_area</a:t>
              </a:r>
              <a:r>
                <a:rPr lang="en-US" altLang="ko-KR" sz="1200" dirty="0" smtClean="0">
                  <a:solidFill>
                    <a:schemeClr val="dk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[4]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200" dirty="0" err="1" smtClean="0">
                  <a:solidFill>
                    <a:schemeClr val="dk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free_area</a:t>
              </a:r>
              <a:r>
                <a:rPr lang="en-US" altLang="ko-KR" sz="1200" dirty="0" smtClean="0">
                  <a:solidFill>
                    <a:schemeClr val="dk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[3]</a:t>
              </a:r>
              <a:endParaRPr lang="en-US" altLang="ko-KR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3" name="직사각형 103"/>
            <p:cNvSpPr/>
            <p:nvPr/>
          </p:nvSpPr>
          <p:spPr>
            <a:xfrm>
              <a:off x="1667563" y="2444020"/>
              <a:ext cx="1728000" cy="15339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4" name="직사각형 103"/>
            <p:cNvSpPr/>
            <p:nvPr/>
          </p:nvSpPr>
          <p:spPr>
            <a:xfrm>
              <a:off x="3394882" y="2444020"/>
              <a:ext cx="1728000" cy="15339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page[size]</a:t>
              </a:r>
              <a:endParaRPr lang="ko-KR" altLang="en-US" sz="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10" name="그룹 409"/>
          <p:cNvGrpSpPr/>
          <p:nvPr/>
        </p:nvGrpSpPr>
        <p:grpSpPr>
          <a:xfrm>
            <a:off x="243034" y="2834693"/>
            <a:ext cx="5121054" cy="1012309"/>
            <a:chOff x="243034" y="2834693"/>
            <a:chExt cx="5121054" cy="1012309"/>
          </a:xfrm>
        </p:grpSpPr>
        <p:sp>
          <p:nvSpPr>
            <p:cNvPr id="405" name="직사각형 103"/>
            <p:cNvSpPr/>
            <p:nvPr/>
          </p:nvSpPr>
          <p:spPr>
            <a:xfrm>
              <a:off x="262486" y="2834693"/>
              <a:ext cx="5101602" cy="101230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3" name="Rectangle 2"/>
            <p:cNvSpPr/>
            <p:nvPr/>
          </p:nvSpPr>
          <p:spPr>
            <a:xfrm>
              <a:off x="243034" y="2860561"/>
              <a:ext cx="129614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 err="1" smtClean="0">
                  <a:solidFill>
                    <a:schemeClr val="dk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free_area</a:t>
              </a:r>
              <a:r>
                <a:rPr lang="en-US" altLang="ko-KR" sz="1200" dirty="0" smtClean="0">
                  <a:solidFill>
                    <a:schemeClr val="dk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[4]</a:t>
              </a:r>
              <a:endParaRPr lang="en-US" altLang="ko-KR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200" dirty="0" err="1" smtClean="0">
                  <a:solidFill>
                    <a:schemeClr val="dk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free_area</a:t>
              </a:r>
              <a:r>
                <a:rPr lang="en-US" altLang="ko-KR" sz="1200" dirty="0" smtClean="0">
                  <a:solidFill>
                    <a:schemeClr val="dk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[3]</a:t>
              </a:r>
              <a:endParaRPr lang="en-US" altLang="ko-KR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200" dirty="0" err="1" smtClean="0">
                  <a:solidFill>
                    <a:schemeClr val="dk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free_area</a:t>
              </a:r>
              <a:r>
                <a:rPr lang="en-US" altLang="ko-KR" sz="1200" dirty="0" smtClean="0">
                  <a:solidFill>
                    <a:schemeClr val="dk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</a:t>
              </a:r>
              <a:endParaRPr lang="en-US" altLang="ko-KR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6" name="직사각형 103"/>
            <p:cNvSpPr/>
            <p:nvPr/>
          </p:nvSpPr>
          <p:spPr>
            <a:xfrm>
              <a:off x="3375430" y="3241212"/>
              <a:ext cx="1728000" cy="15339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7" name="직사각형 103"/>
            <p:cNvSpPr/>
            <p:nvPr/>
          </p:nvSpPr>
          <p:spPr>
            <a:xfrm>
              <a:off x="1648112" y="3522526"/>
              <a:ext cx="864000" cy="15339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8" name="직사각형 103"/>
            <p:cNvSpPr/>
            <p:nvPr/>
          </p:nvSpPr>
          <p:spPr>
            <a:xfrm>
              <a:off x="2511771" y="3522526"/>
              <a:ext cx="864000" cy="15339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page[size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  <a:endParaRPr lang="ko-KR" altLang="en-US" sz="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11" name="그룹 410"/>
          <p:cNvGrpSpPr/>
          <p:nvPr/>
        </p:nvGrpSpPr>
        <p:grpSpPr>
          <a:xfrm>
            <a:off x="221942" y="3855057"/>
            <a:ext cx="5142146" cy="1200329"/>
            <a:chOff x="221942" y="3855057"/>
            <a:chExt cx="5142146" cy="1200329"/>
          </a:xfrm>
        </p:grpSpPr>
        <p:sp>
          <p:nvSpPr>
            <p:cNvPr id="406" name="직사각형 103"/>
            <p:cNvSpPr/>
            <p:nvPr/>
          </p:nvSpPr>
          <p:spPr>
            <a:xfrm>
              <a:off x="262486" y="3930107"/>
              <a:ext cx="5101602" cy="112527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9" name="Rectangle 2"/>
            <p:cNvSpPr/>
            <p:nvPr/>
          </p:nvSpPr>
          <p:spPr>
            <a:xfrm>
              <a:off x="221942" y="3855057"/>
              <a:ext cx="129614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 err="1" smtClean="0">
                  <a:solidFill>
                    <a:schemeClr val="dk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free_area</a:t>
              </a:r>
              <a:r>
                <a:rPr lang="en-US" altLang="ko-KR" sz="1200" dirty="0" smtClean="0">
                  <a:solidFill>
                    <a:schemeClr val="dk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[4]</a:t>
              </a:r>
              <a:endParaRPr lang="en-US" altLang="ko-KR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200" dirty="0" err="1" smtClean="0">
                  <a:solidFill>
                    <a:schemeClr val="dk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free_area</a:t>
              </a:r>
              <a:r>
                <a:rPr lang="en-US" altLang="ko-KR" sz="1200" dirty="0" smtClean="0">
                  <a:solidFill>
                    <a:schemeClr val="dk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[3]</a:t>
              </a:r>
              <a:endParaRPr lang="en-US" altLang="ko-KR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200" dirty="0" err="1" smtClean="0">
                  <a:solidFill>
                    <a:schemeClr val="dk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free_area</a:t>
              </a:r>
              <a:r>
                <a:rPr lang="en-US" altLang="ko-KR" sz="1200" dirty="0" smtClean="0">
                  <a:solidFill>
                    <a:schemeClr val="dk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</a:t>
              </a:r>
              <a:endParaRPr lang="en-US" altLang="ko-KR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200" dirty="0" err="1" smtClean="0">
                  <a:solidFill>
                    <a:schemeClr val="dk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free_area</a:t>
              </a:r>
              <a:r>
                <a:rPr lang="en-US" altLang="ko-KR" sz="1200" dirty="0" smtClean="0">
                  <a:solidFill>
                    <a:schemeClr val="dk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</a:t>
              </a:r>
              <a:endParaRPr lang="en-US" altLang="ko-KR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2" name="직사각형 103"/>
            <p:cNvSpPr/>
            <p:nvPr/>
          </p:nvSpPr>
          <p:spPr>
            <a:xfrm>
              <a:off x="3354338" y="4235708"/>
              <a:ext cx="1728000" cy="15339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4" name="직사각형 103"/>
            <p:cNvSpPr/>
            <p:nvPr/>
          </p:nvSpPr>
          <p:spPr>
            <a:xfrm>
              <a:off x="2490679" y="4517022"/>
              <a:ext cx="864000" cy="15339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7" name="직사각형 103"/>
            <p:cNvSpPr/>
            <p:nvPr/>
          </p:nvSpPr>
          <p:spPr>
            <a:xfrm>
              <a:off x="1627019" y="4798336"/>
              <a:ext cx="432000" cy="15339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8" name="직사각형 103"/>
            <p:cNvSpPr/>
            <p:nvPr/>
          </p:nvSpPr>
          <p:spPr>
            <a:xfrm>
              <a:off x="2058194" y="4798336"/>
              <a:ext cx="432000" cy="15339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Page[size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12" name="그룹 411"/>
          <p:cNvGrpSpPr/>
          <p:nvPr/>
        </p:nvGrpSpPr>
        <p:grpSpPr>
          <a:xfrm>
            <a:off x="215831" y="5087705"/>
            <a:ext cx="5148257" cy="1509647"/>
            <a:chOff x="215831" y="5087705"/>
            <a:chExt cx="5148257" cy="1509647"/>
          </a:xfrm>
        </p:grpSpPr>
        <p:sp>
          <p:nvSpPr>
            <p:cNvPr id="407" name="직사각형 103"/>
            <p:cNvSpPr/>
            <p:nvPr/>
          </p:nvSpPr>
          <p:spPr>
            <a:xfrm>
              <a:off x="262486" y="5144214"/>
              <a:ext cx="5101602" cy="14531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1" name="Rectangle 2"/>
            <p:cNvSpPr/>
            <p:nvPr/>
          </p:nvSpPr>
          <p:spPr>
            <a:xfrm>
              <a:off x="215831" y="5087705"/>
              <a:ext cx="1296144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 err="1" smtClean="0">
                  <a:solidFill>
                    <a:schemeClr val="dk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free_area</a:t>
              </a:r>
              <a:r>
                <a:rPr lang="en-US" altLang="ko-KR" sz="1200" dirty="0" smtClean="0">
                  <a:solidFill>
                    <a:schemeClr val="dk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[4]</a:t>
              </a:r>
              <a:endParaRPr lang="en-US" altLang="ko-KR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200" dirty="0" err="1" smtClean="0">
                  <a:solidFill>
                    <a:schemeClr val="dk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free_area</a:t>
              </a:r>
              <a:r>
                <a:rPr lang="en-US" altLang="ko-KR" sz="1200" dirty="0" smtClean="0">
                  <a:solidFill>
                    <a:schemeClr val="dk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[3]</a:t>
              </a:r>
              <a:endParaRPr lang="en-US" altLang="ko-KR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200" dirty="0" err="1" smtClean="0">
                  <a:solidFill>
                    <a:schemeClr val="dk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free_area</a:t>
              </a:r>
              <a:r>
                <a:rPr lang="en-US" altLang="ko-KR" sz="1200" dirty="0" smtClean="0">
                  <a:solidFill>
                    <a:schemeClr val="dk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</a:t>
              </a:r>
              <a:endParaRPr lang="en-US" altLang="ko-KR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200" dirty="0" err="1" smtClean="0">
                  <a:solidFill>
                    <a:schemeClr val="dk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free_area</a:t>
              </a:r>
              <a:r>
                <a:rPr lang="en-US" altLang="ko-KR" sz="1200" dirty="0" smtClean="0">
                  <a:solidFill>
                    <a:schemeClr val="dk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</a:t>
              </a:r>
              <a:endParaRPr lang="en-US" altLang="ko-KR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200" dirty="0" err="1" smtClean="0">
                  <a:solidFill>
                    <a:schemeClr val="dk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free_area</a:t>
              </a:r>
              <a:r>
                <a:rPr lang="en-US" altLang="ko-KR" sz="1200" dirty="0" smtClean="0">
                  <a:solidFill>
                    <a:schemeClr val="dk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</a:t>
              </a:r>
              <a:endPara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2" name="직사각형 103"/>
            <p:cNvSpPr/>
            <p:nvPr/>
          </p:nvSpPr>
          <p:spPr>
            <a:xfrm>
              <a:off x="3348227" y="5468356"/>
              <a:ext cx="1728000" cy="15339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3" name="직사각형 103"/>
            <p:cNvSpPr/>
            <p:nvPr/>
          </p:nvSpPr>
          <p:spPr>
            <a:xfrm>
              <a:off x="2484568" y="5749670"/>
              <a:ext cx="864000" cy="15339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5" name="직사각형 103"/>
            <p:cNvSpPr/>
            <p:nvPr/>
          </p:nvSpPr>
          <p:spPr>
            <a:xfrm>
              <a:off x="2052083" y="6030984"/>
              <a:ext cx="432000" cy="15339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6" name="직사각형 103"/>
            <p:cNvSpPr/>
            <p:nvPr/>
          </p:nvSpPr>
          <p:spPr>
            <a:xfrm>
              <a:off x="1620909" y="6312298"/>
              <a:ext cx="216897" cy="15339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7" name="직사각형 103"/>
            <p:cNvSpPr/>
            <p:nvPr/>
          </p:nvSpPr>
          <p:spPr>
            <a:xfrm>
              <a:off x="1836497" y="6312298"/>
              <a:ext cx="216897" cy="15339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13" name="Rectangle 2"/>
          <p:cNvSpPr/>
          <p:nvPr/>
        </p:nvSpPr>
        <p:spPr>
          <a:xfrm>
            <a:off x="5473021" y="1636634"/>
            <a:ext cx="34914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frea_area</a:t>
            </a:r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 </a:t>
            </a:r>
            <a:r>
              <a:rPr lang="ko-KR" alt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이 </a:t>
            </a:r>
            <a:r>
              <a:rPr lang="en-US" altLang="ko-KR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empty</a:t>
            </a:r>
            <a:r>
              <a:rPr lang="ko-KR" alt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로 되어있기 때문에</a:t>
            </a:r>
            <a:endParaRPr lang="en-US" altLang="ko-KR" sz="1200" dirty="0" smtClean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expand </a:t>
            </a:r>
            <a:r>
              <a:rPr lang="ko-KR" alt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함수가 수행된다</a:t>
            </a:r>
            <a:r>
              <a:rPr lang="en-US" altLang="ko-KR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1200" dirty="0" smtClean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7" name="Rectangle 2"/>
          <p:cNvSpPr/>
          <p:nvPr/>
        </p:nvSpPr>
        <p:spPr>
          <a:xfrm>
            <a:off x="5473021" y="6184382"/>
            <a:ext cx="34914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chemeClr val="dk1"/>
                </a:solidFill>
                <a:cs typeface="Consolas" panose="020B0609020204030204" pitchFamily="49" charset="0"/>
              </a:rPr>
              <a:t>빨간색 부분이 </a:t>
            </a:r>
            <a:r>
              <a:rPr lang="en-US" altLang="ko-KR" sz="1200" dirty="0">
                <a:cs typeface="Consolas" panose="020B0609020204030204" pitchFamily="49" charset="0"/>
              </a:rPr>
              <a:t>__</a:t>
            </a:r>
            <a:r>
              <a:rPr lang="en-US" altLang="ko-KR" sz="1200" dirty="0" err="1" smtClean="0">
                <a:cs typeface="Consolas" panose="020B0609020204030204" pitchFamily="49" charset="0"/>
              </a:rPr>
              <a:t>rmqueue_smallest</a:t>
            </a:r>
            <a:r>
              <a:rPr lang="en-US" altLang="ko-KR" sz="1200" dirty="0" smtClean="0">
                <a:cs typeface="Consolas" panose="020B0609020204030204" pitchFamily="49" charset="0"/>
              </a:rPr>
              <a:t> </a:t>
            </a:r>
            <a:r>
              <a:rPr lang="ko-KR" altLang="en-US" sz="1200" dirty="0" smtClean="0">
                <a:cs typeface="Consolas" panose="020B0609020204030204" pitchFamily="49" charset="0"/>
              </a:rPr>
              <a:t>함수의 </a:t>
            </a:r>
            <a:r>
              <a:rPr lang="ko-KR" altLang="en-US" sz="1200" dirty="0" err="1" smtClean="0">
                <a:cs typeface="Consolas" panose="020B0609020204030204" pitchFamily="49" charset="0"/>
              </a:rPr>
              <a:t>리턴값이</a:t>
            </a:r>
            <a:r>
              <a:rPr lang="ko-KR" altLang="en-US" sz="1200" dirty="0" smtClean="0">
                <a:cs typeface="Consolas" panose="020B0609020204030204" pitchFamily="49" charset="0"/>
              </a:rPr>
              <a:t> 되고</a:t>
            </a:r>
            <a:r>
              <a:rPr lang="en-US" altLang="ko-KR" sz="1200" dirty="0" smtClean="0">
                <a:cs typeface="Consolas" panose="020B0609020204030204" pitchFamily="49" charset="0"/>
              </a:rPr>
              <a:t>, </a:t>
            </a:r>
            <a:r>
              <a:rPr lang="ko-KR" altLang="en-US" sz="1200" dirty="0" smtClean="0">
                <a:cs typeface="Consolas" panose="020B0609020204030204" pitchFamily="49" charset="0"/>
              </a:rPr>
              <a:t>나머지 부분이 </a:t>
            </a:r>
            <a:r>
              <a:rPr lang="en-US" altLang="ko-KR" sz="1200" dirty="0" smtClean="0">
                <a:cs typeface="Consolas" panose="020B0609020204030204" pitchFamily="49" charset="0"/>
              </a:rPr>
              <a:t>buddy</a:t>
            </a:r>
            <a:r>
              <a:rPr lang="ko-KR" altLang="en-US" sz="1200" dirty="0" smtClean="0">
                <a:cs typeface="Consolas" panose="020B0609020204030204" pitchFamily="49" charset="0"/>
              </a:rPr>
              <a:t>로 </a:t>
            </a:r>
            <a:r>
              <a:rPr lang="en-US" altLang="ko-KR" sz="1200" dirty="0" smtClean="0">
                <a:cs typeface="Consolas" panose="020B0609020204030204" pitchFamily="49" charset="0"/>
              </a:rPr>
              <a:t>expand </a:t>
            </a:r>
            <a:r>
              <a:rPr lang="ko-KR" altLang="en-US" sz="1200" dirty="0" smtClean="0">
                <a:cs typeface="Consolas" panose="020B0609020204030204" pitchFamily="49" charset="0"/>
              </a:rPr>
              <a:t>된다</a:t>
            </a:r>
            <a:r>
              <a:rPr lang="en-US" altLang="ko-KR" sz="1200" dirty="0" smtClean="0">
                <a:cs typeface="Consolas" panose="020B0609020204030204" pitchFamily="49" charset="0"/>
              </a:rPr>
              <a:t>.</a:t>
            </a:r>
            <a:endParaRPr lang="en-US" sz="1200" dirty="0" smtClean="0">
              <a:solidFill>
                <a:schemeClr val="dk1"/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8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9180512" cy="36004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2014.04.26 “mm/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slub.c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”</a:t>
            </a:r>
            <a:endParaRPr lang="ko-KR" altLang="en-US" sz="22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63" name="제목 1"/>
          <p:cNvSpPr txBox="1">
            <a:spLocks/>
          </p:cNvSpPr>
          <p:nvPr/>
        </p:nvSpPr>
        <p:spPr>
          <a:xfrm>
            <a:off x="0" y="415083"/>
            <a:ext cx="9144000" cy="9146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page *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new_slab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kmem_cache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*s,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gfp_t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flags,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node)</a:t>
            </a:r>
          </a:p>
        </p:txBody>
      </p:sp>
      <p:sp>
        <p:nvSpPr>
          <p:cNvPr id="5" name="Rectangle 2"/>
          <p:cNvSpPr/>
          <p:nvPr/>
        </p:nvSpPr>
        <p:spPr>
          <a:xfrm>
            <a:off x="106456" y="1316056"/>
            <a:ext cx="78959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 = start;</a:t>
            </a:r>
            <a:endParaRPr lang="en-US" sz="12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for_each_object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(p, s, start, </a:t>
            </a:r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page-&gt;objects) {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 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(start); p 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(start) 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(page-&gt;objects) 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(s)-&gt;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p 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(s)-&gt;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setup_object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(s, page, last);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set_freepointer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(s, last, p);	// *(void </a:t>
            </a:r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**)(</a:t>
            </a:r>
            <a:r>
              <a:rPr lang="en-US" altLang="ko-KR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 </a:t>
            </a:r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s-&gt;offset) = </a:t>
            </a:r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</a:t>
            </a:r>
            <a:endParaRPr lang="en-US" sz="12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 = p;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setup_object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(s, page, last</a:t>
            </a:r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sz="1200" dirty="0" err="1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set_freepointer</a:t>
            </a:r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last, NULL);</a:t>
            </a:r>
            <a:endParaRPr lang="en-US" sz="1200" dirty="0" smtClean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page-&gt;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freelist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start</a:t>
            </a:r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page-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inuse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page-&gt;objects</a:t>
            </a:r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page-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&gt;frozen = 1;</a:t>
            </a:r>
            <a:endParaRPr lang="en-US" sz="1200" dirty="0" smtClean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직사각형 103"/>
          <p:cNvSpPr/>
          <p:nvPr/>
        </p:nvSpPr>
        <p:spPr>
          <a:xfrm>
            <a:off x="6507215" y="4431965"/>
            <a:ext cx="981109" cy="3503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직사각형 103"/>
          <p:cNvSpPr/>
          <p:nvPr/>
        </p:nvSpPr>
        <p:spPr>
          <a:xfrm>
            <a:off x="620562" y="4431965"/>
            <a:ext cx="981109" cy="3503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직사각형 103"/>
          <p:cNvSpPr/>
          <p:nvPr/>
        </p:nvSpPr>
        <p:spPr>
          <a:xfrm>
            <a:off x="1601671" y="4431965"/>
            <a:ext cx="981109" cy="3503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직사각형 103"/>
          <p:cNvSpPr/>
          <p:nvPr/>
        </p:nvSpPr>
        <p:spPr>
          <a:xfrm>
            <a:off x="2582780" y="4431965"/>
            <a:ext cx="981109" cy="3503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직사각형 103"/>
          <p:cNvSpPr/>
          <p:nvPr/>
        </p:nvSpPr>
        <p:spPr>
          <a:xfrm>
            <a:off x="3563888" y="4431965"/>
            <a:ext cx="981109" cy="3503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직사각형 103"/>
          <p:cNvSpPr/>
          <p:nvPr/>
        </p:nvSpPr>
        <p:spPr>
          <a:xfrm>
            <a:off x="4544996" y="4431965"/>
            <a:ext cx="981109" cy="3503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직사각형 103"/>
          <p:cNvSpPr/>
          <p:nvPr/>
        </p:nvSpPr>
        <p:spPr>
          <a:xfrm>
            <a:off x="5526106" y="4431965"/>
            <a:ext cx="981109" cy="3503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직사각형 103"/>
          <p:cNvSpPr/>
          <p:nvPr/>
        </p:nvSpPr>
        <p:spPr>
          <a:xfrm>
            <a:off x="7488325" y="4431965"/>
            <a:ext cx="981109" cy="3503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Rectangle 2"/>
          <p:cNvSpPr/>
          <p:nvPr/>
        </p:nvSpPr>
        <p:spPr>
          <a:xfrm>
            <a:off x="132263" y="5013176"/>
            <a:ext cx="8878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last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610778" y="4782311"/>
            <a:ext cx="9782" cy="230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103"/>
          <p:cNvSpPr/>
          <p:nvPr/>
        </p:nvSpPr>
        <p:spPr>
          <a:xfrm>
            <a:off x="630649" y="4431965"/>
            <a:ext cx="171582" cy="3503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95" name="직사각형 103"/>
          <p:cNvSpPr/>
          <p:nvPr/>
        </p:nvSpPr>
        <p:spPr>
          <a:xfrm>
            <a:off x="6507215" y="5445224"/>
            <a:ext cx="981109" cy="3503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6" name="직사각형 103"/>
          <p:cNvSpPr/>
          <p:nvPr/>
        </p:nvSpPr>
        <p:spPr>
          <a:xfrm>
            <a:off x="620562" y="5445224"/>
            <a:ext cx="981109" cy="3503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직사각형 103"/>
          <p:cNvSpPr/>
          <p:nvPr/>
        </p:nvSpPr>
        <p:spPr>
          <a:xfrm>
            <a:off x="1601671" y="5445224"/>
            <a:ext cx="981109" cy="3503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8" name="직사각형 103"/>
          <p:cNvSpPr/>
          <p:nvPr/>
        </p:nvSpPr>
        <p:spPr>
          <a:xfrm>
            <a:off x="2582780" y="5445224"/>
            <a:ext cx="981109" cy="3503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9" name="직사각형 103"/>
          <p:cNvSpPr/>
          <p:nvPr/>
        </p:nvSpPr>
        <p:spPr>
          <a:xfrm>
            <a:off x="3563888" y="5445224"/>
            <a:ext cx="981109" cy="3503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0" name="직사각형 103"/>
          <p:cNvSpPr/>
          <p:nvPr/>
        </p:nvSpPr>
        <p:spPr>
          <a:xfrm>
            <a:off x="4544996" y="5445224"/>
            <a:ext cx="981109" cy="3503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" name="직사각형 103"/>
          <p:cNvSpPr/>
          <p:nvPr/>
        </p:nvSpPr>
        <p:spPr>
          <a:xfrm>
            <a:off x="5526106" y="5445224"/>
            <a:ext cx="981109" cy="3503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2" name="직사각형 103"/>
          <p:cNvSpPr/>
          <p:nvPr/>
        </p:nvSpPr>
        <p:spPr>
          <a:xfrm>
            <a:off x="7488325" y="5445224"/>
            <a:ext cx="981109" cy="3503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0" name="Rectangle 2"/>
          <p:cNvSpPr/>
          <p:nvPr/>
        </p:nvSpPr>
        <p:spPr>
          <a:xfrm>
            <a:off x="1423404" y="6148526"/>
            <a:ext cx="3729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</a:p>
        </p:txBody>
      </p:sp>
      <p:cxnSp>
        <p:nvCxnSpPr>
          <p:cNvPr id="91" name="직선 화살표 연결선 90"/>
          <p:cNvCxnSpPr>
            <a:stCxn id="90" idx="0"/>
          </p:cNvCxnSpPr>
          <p:nvPr/>
        </p:nvCxnSpPr>
        <p:spPr>
          <a:xfrm flipH="1" flipV="1">
            <a:off x="1605685" y="5805264"/>
            <a:ext cx="4172" cy="34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오른쪽 중괄호 103"/>
          <p:cNvSpPr/>
          <p:nvPr/>
        </p:nvSpPr>
        <p:spPr>
          <a:xfrm rot="5400000" flipH="1">
            <a:off x="4448452" y="386066"/>
            <a:ext cx="193089" cy="78488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Rectangle 2"/>
          <p:cNvSpPr/>
          <p:nvPr/>
        </p:nvSpPr>
        <p:spPr>
          <a:xfrm>
            <a:off x="4275222" y="3936959"/>
            <a:ext cx="9692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endParaRPr lang="en-US" sz="1200" dirty="0" smtClean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6" name="오른쪽 중괄호 105"/>
          <p:cNvSpPr/>
          <p:nvPr/>
        </p:nvSpPr>
        <p:spPr>
          <a:xfrm rot="5400000" flipH="1">
            <a:off x="907488" y="3747567"/>
            <a:ext cx="387688" cy="981107"/>
          </a:xfrm>
          <a:prstGeom prst="rightBrace">
            <a:avLst>
              <a:gd name="adj1" fmla="val 10297"/>
              <a:gd name="adj2" fmla="val 608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Rectangle 2"/>
          <p:cNvSpPr/>
          <p:nvPr/>
        </p:nvSpPr>
        <p:spPr>
          <a:xfrm>
            <a:off x="855426" y="3803880"/>
            <a:ext cx="32037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endParaRPr lang="en-US" sz="1200" dirty="0" smtClean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8" name="Rectangle 2"/>
          <p:cNvSpPr/>
          <p:nvPr/>
        </p:nvSpPr>
        <p:spPr>
          <a:xfrm>
            <a:off x="6073345" y="3323052"/>
            <a:ext cx="37089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주황색 공간은 </a:t>
            </a:r>
            <a:r>
              <a:rPr lang="en-US" altLang="ko-KR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metadata</a:t>
            </a:r>
            <a:r>
              <a:rPr lang="ko-KR" alt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를 위한 공간</a:t>
            </a:r>
            <a:endParaRPr lang="en-US" altLang="ko-KR" sz="1200" dirty="0" smtClean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metadata</a:t>
            </a:r>
            <a:r>
              <a:rPr lang="ko-KR" alt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가 없으면</a:t>
            </a:r>
            <a:r>
              <a:rPr lang="en-US" altLang="ko-KR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s-&gt;offset </a:t>
            </a:r>
            <a:r>
              <a:rPr lang="ko-KR" alt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은 </a:t>
            </a:r>
            <a:r>
              <a:rPr lang="en-US" altLang="ko-KR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ko-KR" alt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이 된다</a:t>
            </a:r>
            <a:r>
              <a:rPr lang="en-US" altLang="ko-KR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altLang="ko-KR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ko-KR" alt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인경우의 예이며 </a:t>
            </a:r>
            <a:r>
              <a:rPr lang="en-US" altLang="ko-KR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ko-KR" alt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이 아닌 경우 </a:t>
            </a:r>
            <a:r>
              <a:rPr lang="en-US" altLang="ko-KR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------------&gt;</a:t>
            </a:r>
          </a:p>
        </p:txBody>
      </p:sp>
      <p:sp>
        <p:nvSpPr>
          <p:cNvPr id="114" name="직사각형 103"/>
          <p:cNvSpPr/>
          <p:nvPr/>
        </p:nvSpPr>
        <p:spPr>
          <a:xfrm>
            <a:off x="625512" y="5445224"/>
            <a:ext cx="171582" cy="3503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  <a:endParaRPr lang="en-US" altLang="ko-KR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5" name="직사각형 103"/>
          <p:cNvSpPr/>
          <p:nvPr/>
        </p:nvSpPr>
        <p:spPr>
          <a:xfrm>
            <a:off x="6525619" y="6450840"/>
            <a:ext cx="981109" cy="3503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6" name="직사각형 103"/>
          <p:cNvSpPr/>
          <p:nvPr/>
        </p:nvSpPr>
        <p:spPr>
          <a:xfrm>
            <a:off x="638966" y="6450840"/>
            <a:ext cx="981109" cy="3503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7" name="직사각형 103"/>
          <p:cNvSpPr/>
          <p:nvPr/>
        </p:nvSpPr>
        <p:spPr>
          <a:xfrm>
            <a:off x="1620075" y="6450840"/>
            <a:ext cx="981109" cy="3503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8" name="직사각형 103"/>
          <p:cNvSpPr/>
          <p:nvPr/>
        </p:nvSpPr>
        <p:spPr>
          <a:xfrm>
            <a:off x="2601184" y="6450840"/>
            <a:ext cx="981109" cy="3503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9" name="직사각형 103"/>
          <p:cNvSpPr/>
          <p:nvPr/>
        </p:nvSpPr>
        <p:spPr>
          <a:xfrm>
            <a:off x="3582292" y="6450840"/>
            <a:ext cx="981109" cy="3503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0" name="직사각형 103"/>
          <p:cNvSpPr/>
          <p:nvPr/>
        </p:nvSpPr>
        <p:spPr>
          <a:xfrm>
            <a:off x="4563400" y="6450840"/>
            <a:ext cx="981109" cy="3503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1" name="직사각형 103"/>
          <p:cNvSpPr/>
          <p:nvPr/>
        </p:nvSpPr>
        <p:spPr>
          <a:xfrm>
            <a:off x="5544510" y="6450840"/>
            <a:ext cx="981109" cy="3503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2" name="직사각형 103"/>
          <p:cNvSpPr/>
          <p:nvPr/>
        </p:nvSpPr>
        <p:spPr>
          <a:xfrm>
            <a:off x="7506729" y="6450840"/>
            <a:ext cx="981109" cy="3503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3" name="Rectangle 2"/>
          <p:cNvSpPr/>
          <p:nvPr/>
        </p:nvSpPr>
        <p:spPr>
          <a:xfrm>
            <a:off x="2389459" y="7136962"/>
            <a:ext cx="3866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</a:t>
            </a:r>
          </a:p>
        </p:txBody>
      </p:sp>
      <p:cxnSp>
        <p:nvCxnSpPr>
          <p:cNvPr id="144" name="직선 화살표 연결선 143"/>
          <p:cNvCxnSpPr>
            <a:stCxn id="143" idx="0"/>
          </p:cNvCxnSpPr>
          <p:nvPr/>
        </p:nvCxnSpPr>
        <p:spPr>
          <a:xfrm flipV="1">
            <a:off x="2582780" y="6820548"/>
            <a:ext cx="8186" cy="31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03"/>
          <p:cNvSpPr/>
          <p:nvPr/>
        </p:nvSpPr>
        <p:spPr>
          <a:xfrm>
            <a:off x="643618" y="6450840"/>
            <a:ext cx="171582" cy="3503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  <a:endParaRPr lang="en-US" altLang="ko-KR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7" name="직사각형 103"/>
          <p:cNvSpPr/>
          <p:nvPr/>
        </p:nvSpPr>
        <p:spPr>
          <a:xfrm>
            <a:off x="1624727" y="6450840"/>
            <a:ext cx="171582" cy="3503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</a:t>
            </a:r>
            <a:endParaRPr lang="en-US" altLang="ko-KR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9" name="Rectangle 2"/>
          <p:cNvSpPr/>
          <p:nvPr/>
        </p:nvSpPr>
        <p:spPr>
          <a:xfrm>
            <a:off x="-380116" y="4335496"/>
            <a:ext cx="9074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200" baseline="300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</a:t>
            </a:r>
          </a:p>
        </p:txBody>
      </p:sp>
      <p:sp>
        <p:nvSpPr>
          <p:cNvPr id="150" name="Rectangle 2"/>
          <p:cNvSpPr/>
          <p:nvPr/>
        </p:nvSpPr>
        <p:spPr>
          <a:xfrm>
            <a:off x="-380116" y="5445224"/>
            <a:ext cx="9074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200" baseline="300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nd</a:t>
            </a:r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</a:t>
            </a:r>
          </a:p>
        </p:txBody>
      </p:sp>
      <p:sp>
        <p:nvSpPr>
          <p:cNvPr id="151" name="Rectangle 2"/>
          <p:cNvSpPr/>
          <p:nvPr/>
        </p:nvSpPr>
        <p:spPr>
          <a:xfrm>
            <a:off x="-331252" y="6487512"/>
            <a:ext cx="9074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200" baseline="300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</a:t>
            </a:r>
          </a:p>
        </p:txBody>
      </p:sp>
      <p:sp>
        <p:nvSpPr>
          <p:cNvPr id="153" name="직사각형 103"/>
          <p:cNvSpPr/>
          <p:nvPr/>
        </p:nvSpPr>
        <p:spPr>
          <a:xfrm>
            <a:off x="6532327" y="7473795"/>
            <a:ext cx="981109" cy="3503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4" name="직사각형 103"/>
          <p:cNvSpPr/>
          <p:nvPr/>
        </p:nvSpPr>
        <p:spPr>
          <a:xfrm>
            <a:off x="645674" y="7473795"/>
            <a:ext cx="981109" cy="3503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5" name="직사각형 103"/>
          <p:cNvSpPr/>
          <p:nvPr/>
        </p:nvSpPr>
        <p:spPr>
          <a:xfrm>
            <a:off x="1626783" y="7473795"/>
            <a:ext cx="981109" cy="3503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6" name="직사각형 103"/>
          <p:cNvSpPr/>
          <p:nvPr/>
        </p:nvSpPr>
        <p:spPr>
          <a:xfrm>
            <a:off x="2607892" y="7473795"/>
            <a:ext cx="981109" cy="3503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7" name="직사각형 103"/>
          <p:cNvSpPr/>
          <p:nvPr/>
        </p:nvSpPr>
        <p:spPr>
          <a:xfrm>
            <a:off x="3589000" y="7473795"/>
            <a:ext cx="981109" cy="3503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8" name="직사각형 103"/>
          <p:cNvSpPr/>
          <p:nvPr/>
        </p:nvSpPr>
        <p:spPr>
          <a:xfrm>
            <a:off x="4570108" y="7473795"/>
            <a:ext cx="981109" cy="3503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9" name="직사각형 103"/>
          <p:cNvSpPr/>
          <p:nvPr/>
        </p:nvSpPr>
        <p:spPr>
          <a:xfrm>
            <a:off x="5551218" y="7473795"/>
            <a:ext cx="981109" cy="3503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0" name="직사각형 103"/>
          <p:cNvSpPr/>
          <p:nvPr/>
        </p:nvSpPr>
        <p:spPr>
          <a:xfrm>
            <a:off x="7513437" y="7473795"/>
            <a:ext cx="981109" cy="3503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1" name="Rectangle 2"/>
          <p:cNvSpPr/>
          <p:nvPr/>
        </p:nvSpPr>
        <p:spPr>
          <a:xfrm>
            <a:off x="8343821" y="8177097"/>
            <a:ext cx="2880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cxnSp>
        <p:nvCxnSpPr>
          <p:cNvPr id="162" name="직선 화살표 연결선 161"/>
          <p:cNvCxnSpPr>
            <a:stCxn id="161" idx="0"/>
          </p:cNvCxnSpPr>
          <p:nvPr/>
        </p:nvCxnSpPr>
        <p:spPr>
          <a:xfrm flipV="1">
            <a:off x="8487838" y="7874783"/>
            <a:ext cx="0" cy="302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직사각형 103"/>
          <p:cNvSpPr/>
          <p:nvPr/>
        </p:nvSpPr>
        <p:spPr>
          <a:xfrm>
            <a:off x="650326" y="7473795"/>
            <a:ext cx="171582" cy="3503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  <a:endParaRPr lang="en-US" altLang="ko-KR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5" name="직사각형 103"/>
          <p:cNvSpPr/>
          <p:nvPr/>
        </p:nvSpPr>
        <p:spPr>
          <a:xfrm>
            <a:off x="1631435" y="7473795"/>
            <a:ext cx="171582" cy="3503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</a:t>
            </a:r>
            <a:endParaRPr lang="en-US" altLang="ko-KR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7" name="Rectangle 2"/>
          <p:cNvSpPr/>
          <p:nvPr/>
        </p:nvSpPr>
        <p:spPr>
          <a:xfrm>
            <a:off x="-324544" y="7510467"/>
            <a:ext cx="9074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 for</a:t>
            </a:r>
          </a:p>
        </p:txBody>
      </p:sp>
      <p:sp>
        <p:nvSpPr>
          <p:cNvPr id="168" name="직사각형 103"/>
          <p:cNvSpPr/>
          <p:nvPr/>
        </p:nvSpPr>
        <p:spPr>
          <a:xfrm>
            <a:off x="7513436" y="7473795"/>
            <a:ext cx="171582" cy="3503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170" name="Rectangle 2"/>
          <p:cNvSpPr/>
          <p:nvPr/>
        </p:nvSpPr>
        <p:spPr>
          <a:xfrm>
            <a:off x="382949" y="6127221"/>
            <a:ext cx="5254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</a:t>
            </a:r>
          </a:p>
        </p:txBody>
      </p:sp>
      <p:cxnSp>
        <p:nvCxnSpPr>
          <p:cNvPr id="171" name="직선 화살표 연결선 170"/>
          <p:cNvCxnSpPr/>
          <p:nvPr/>
        </p:nvCxnSpPr>
        <p:spPr>
          <a:xfrm flipV="1">
            <a:off x="620560" y="5794564"/>
            <a:ext cx="0" cy="353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2"/>
          <p:cNvSpPr/>
          <p:nvPr/>
        </p:nvSpPr>
        <p:spPr>
          <a:xfrm>
            <a:off x="1375584" y="7150217"/>
            <a:ext cx="5254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</a:t>
            </a:r>
          </a:p>
        </p:txBody>
      </p:sp>
      <p:cxnSp>
        <p:nvCxnSpPr>
          <p:cNvPr id="174" name="직선 화살표 연결선 173"/>
          <p:cNvCxnSpPr/>
          <p:nvPr/>
        </p:nvCxnSpPr>
        <p:spPr>
          <a:xfrm flipV="1">
            <a:off x="1613195" y="6817560"/>
            <a:ext cx="0" cy="353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2"/>
          <p:cNvSpPr/>
          <p:nvPr/>
        </p:nvSpPr>
        <p:spPr>
          <a:xfrm>
            <a:off x="7308304" y="8202412"/>
            <a:ext cx="5254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</a:t>
            </a:r>
          </a:p>
        </p:txBody>
      </p:sp>
      <p:cxnSp>
        <p:nvCxnSpPr>
          <p:cNvPr id="176" name="직선 화살표 연결선 175"/>
          <p:cNvCxnSpPr/>
          <p:nvPr/>
        </p:nvCxnSpPr>
        <p:spPr>
          <a:xfrm flipV="1">
            <a:off x="7545915" y="7869755"/>
            <a:ext cx="0" cy="353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03"/>
          <p:cNvSpPr/>
          <p:nvPr/>
        </p:nvSpPr>
        <p:spPr>
          <a:xfrm>
            <a:off x="3595138" y="7473795"/>
            <a:ext cx="171582" cy="3503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9" name="직사각형 103"/>
          <p:cNvSpPr/>
          <p:nvPr/>
        </p:nvSpPr>
        <p:spPr>
          <a:xfrm>
            <a:off x="4571110" y="7473795"/>
            <a:ext cx="171582" cy="3503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1" name="직사각형 103"/>
          <p:cNvSpPr/>
          <p:nvPr/>
        </p:nvSpPr>
        <p:spPr>
          <a:xfrm>
            <a:off x="5553440" y="7473795"/>
            <a:ext cx="171582" cy="3503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pn</a:t>
            </a:r>
            <a:endParaRPr lang="en-US" altLang="ko-KR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1" name="직사각형 103"/>
          <p:cNvSpPr/>
          <p:nvPr/>
        </p:nvSpPr>
        <p:spPr>
          <a:xfrm>
            <a:off x="9782267" y="3317848"/>
            <a:ext cx="981109" cy="3503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2" name="오른쪽 중괄호 191"/>
          <p:cNvSpPr/>
          <p:nvPr/>
        </p:nvSpPr>
        <p:spPr>
          <a:xfrm rot="5400000">
            <a:off x="10002083" y="3529636"/>
            <a:ext cx="216087" cy="6557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Rectangle 2"/>
          <p:cNvSpPr/>
          <p:nvPr/>
        </p:nvSpPr>
        <p:spPr>
          <a:xfrm>
            <a:off x="9670035" y="3968857"/>
            <a:ext cx="86117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err="1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kmem_cache</a:t>
            </a:r>
            <a:endParaRPr lang="en-US" altLang="ko-KR" sz="900" dirty="0" smtClean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4" name="직사각형 103"/>
          <p:cNvSpPr/>
          <p:nvPr/>
        </p:nvSpPr>
        <p:spPr>
          <a:xfrm>
            <a:off x="10446755" y="3317848"/>
            <a:ext cx="171582" cy="3503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95" name="직사각형 103"/>
          <p:cNvSpPr/>
          <p:nvPr/>
        </p:nvSpPr>
        <p:spPr>
          <a:xfrm>
            <a:off x="10623474" y="3317848"/>
            <a:ext cx="133799" cy="3503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6" name="Rectangle 2"/>
          <p:cNvSpPr/>
          <p:nvPr/>
        </p:nvSpPr>
        <p:spPr>
          <a:xfrm>
            <a:off x="10263037" y="4340241"/>
            <a:ext cx="9667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s-&gt;offset</a:t>
            </a:r>
          </a:p>
        </p:txBody>
      </p:sp>
      <p:cxnSp>
        <p:nvCxnSpPr>
          <p:cNvPr id="197" name="직선 화살표 연결선 196"/>
          <p:cNvCxnSpPr/>
          <p:nvPr/>
        </p:nvCxnSpPr>
        <p:spPr>
          <a:xfrm flipV="1">
            <a:off x="10437990" y="3673272"/>
            <a:ext cx="2" cy="67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오른쪽 중괄호 197"/>
          <p:cNvSpPr/>
          <p:nvPr/>
        </p:nvSpPr>
        <p:spPr>
          <a:xfrm rot="5400000" flipH="1">
            <a:off x="10085349" y="2611468"/>
            <a:ext cx="387688" cy="981107"/>
          </a:xfrm>
          <a:prstGeom prst="rightBrace">
            <a:avLst>
              <a:gd name="adj1" fmla="val 10297"/>
              <a:gd name="adj2" fmla="val 608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Rectangle 2"/>
          <p:cNvSpPr/>
          <p:nvPr/>
        </p:nvSpPr>
        <p:spPr>
          <a:xfrm>
            <a:off x="10033287" y="2667781"/>
            <a:ext cx="32037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 = </a:t>
            </a:r>
            <a:r>
              <a:rPr lang="en-US" altLang="ko-KR" sz="1200" dirty="0" err="1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kmem_cache</a:t>
            </a:r>
            <a:r>
              <a:rPr lang="en-US" altLang="ko-KR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size + metadata</a:t>
            </a:r>
            <a:endParaRPr lang="en-US" sz="1200" dirty="0" smtClean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47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9180512" cy="36004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2014.04.26 “mm/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slub.c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”</a:t>
            </a:r>
            <a:endParaRPr lang="ko-KR" altLang="en-US" sz="22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63" name="제목 1"/>
          <p:cNvSpPr txBox="1">
            <a:spLocks/>
          </p:cNvSpPr>
          <p:nvPr/>
        </p:nvSpPr>
        <p:spPr>
          <a:xfrm>
            <a:off x="0" y="415083"/>
            <a:ext cx="9144000" cy="9146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early_kmem_cache_node_alloc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node</a:t>
            </a:r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static inline void </a:t>
            </a:r>
            <a:r>
              <a:rPr lang="en-US" altLang="ko-KR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add_partial</a:t>
            </a:r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kmem_cache_node</a:t>
            </a:r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*n, </a:t>
            </a:r>
            <a:r>
              <a:rPr lang="fr-FR" altLang="ko-KR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fr-FR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page *page, </a:t>
            </a:r>
            <a:r>
              <a:rPr lang="fr-FR" altLang="ko-KR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altLang="ko-KR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r>
              <a:rPr lang="fr-FR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ko-KR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직사각형 103"/>
          <p:cNvSpPr/>
          <p:nvPr/>
        </p:nvSpPr>
        <p:spPr>
          <a:xfrm>
            <a:off x="6867253" y="2372815"/>
            <a:ext cx="981109" cy="1137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직사각형 103"/>
          <p:cNvSpPr/>
          <p:nvPr/>
        </p:nvSpPr>
        <p:spPr>
          <a:xfrm>
            <a:off x="3923928" y="2372815"/>
            <a:ext cx="981109" cy="1137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kmem_cache_node</a:t>
            </a:r>
            <a:endParaRPr lang="en-US" altLang="ko-KR" sz="1000" dirty="0" smtClean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0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직사각형 103"/>
          <p:cNvSpPr/>
          <p:nvPr/>
        </p:nvSpPr>
        <p:spPr>
          <a:xfrm>
            <a:off x="4905037" y="2372815"/>
            <a:ext cx="981109" cy="11372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</a:p>
          <a:p>
            <a:pPr algn="ctr"/>
            <a:endParaRPr lang="en-US" altLang="ko-KR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추후에 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kmem_cache_node</a:t>
            </a:r>
            <a:r>
              <a:rPr lang="ko-KR" altLang="en-US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로 사용될</a:t>
            </a:r>
            <a:r>
              <a:rPr lang="en-US" altLang="ko-KR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직사각형 103"/>
          <p:cNvSpPr/>
          <p:nvPr/>
        </p:nvSpPr>
        <p:spPr>
          <a:xfrm>
            <a:off x="5886144" y="2372815"/>
            <a:ext cx="981109" cy="11372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직사각형 103"/>
          <p:cNvSpPr/>
          <p:nvPr/>
        </p:nvSpPr>
        <p:spPr>
          <a:xfrm>
            <a:off x="7848363" y="2372815"/>
            <a:ext cx="981109" cy="11372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4" name="직사각형 103"/>
          <p:cNvSpPr/>
          <p:nvPr/>
        </p:nvSpPr>
        <p:spPr>
          <a:xfrm>
            <a:off x="3923928" y="3063129"/>
            <a:ext cx="981108" cy="2457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partial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84" idx="1"/>
            <a:endCxn id="93" idx="3"/>
          </p:cNvCxnSpPr>
          <p:nvPr/>
        </p:nvCxnSpPr>
        <p:spPr>
          <a:xfrm rot="10800000" flipV="1">
            <a:off x="2941862" y="3186024"/>
            <a:ext cx="982067" cy="2353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450596" y="2357932"/>
            <a:ext cx="2491266" cy="2869174"/>
            <a:chOff x="450585" y="1829941"/>
            <a:chExt cx="2521252" cy="1694230"/>
          </a:xfrm>
        </p:grpSpPr>
        <p:grpSp>
          <p:nvGrpSpPr>
            <p:cNvPr id="4" name="그룹 3"/>
            <p:cNvGrpSpPr/>
            <p:nvPr/>
          </p:nvGrpSpPr>
          <p:grpSpPr>
            <a:xfrm>
              <a:off x="451555" y="1829941"/>
              <a:ext cx="2520280" cy="806971"/>
              <a:chOff x="9036496" y="3645024"/>
              <a:chExt cx="1728192" cy="1656184"/>
            </a:xfrm>
          </p:grpSpPr>
          <p:sp>
            <p:nvSpPr>
              <p:cNvPr id="80" name="직사각형 103"/>
              <p:cNvSpPr/>
              <p:nvPr/>
            </p:nvSpPr>
            <p:spPr>
              <a:xfrm>
                <a:off x="9036496" y="3645024"/>
                <a:ext cx="1728192" cy="165618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Page 1</a:t>
                </a:r>
                <a:endParaRPr lang="ko-KR" alt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81" name="직사각형 103"/>
              <p:cNvSpPr/>
              <p:nvPr/>
            </p:nvSpPr>
            <p:spPr>
              <a:xfrm>
                <a:off x="9036496" y="4379029"/>
                <a:ext cx="1728192" cy="28803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0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struct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ko-KR" sz="10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kmem_cache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*</a:t>
                </a:r>
                <a:r>
                  <a:rPr lang="en-US" altLang="ko-KR" sz="10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slab_cache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103"/>
              <p:cNvSpPr/>
              <p:nvPr/>
            </p:nvSpPr>
            <p:spPr>
              <a:xfrm>
                <a:off x="9036496" y="4789784"/>
                <a:ext cx="1728192" cy="28803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0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struct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ko-KR" sz="10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list_head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ko-KR" sz="10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lru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451555" y="2717200"/>
              <a:ext cx="2520282" cy="806971"/>
              <a:chOff x="9035830" y="2740813"/>
              <a:chExt cx="1728193" cy="1656183"/>
            </a:xfrm>
          </p:grpSpPr>
          <p:sp>
            <p:nvSpPr>
              <p:cNvPr id="87" name="직사각형 103"/>
              <p:cNvSpPr/>
              <p:nvPr/>
            </p:nvSpPr>
            <p:spPr>
              <a:xfrm>
                <a:off x="9035830" y="2740813"/>
                <a:ext cx="1728192" cy="1656183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Page 2</a:t>
                </a:r>
                <a:endParaRPr lang="ko-KR" altLang="en-US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88" name="직사각형 103"/>
              <p:cNvSpPr/>
              <p:nvPr/>
            </p:nvSpPr>
            <p:spPr>
              <a:xfrm>
                <a:off x="9035831" y="3474820"/>
                <a:ext cx="1728192" cy="28803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0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struct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ko-KR" sz="10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kmem_cache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*</a:t>
                </a:r>
                <a:r>
                  <a:rPr lang="en-US" altLang="ko-KR" sz="10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slab_cache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" name="꺾인 연결선 10"/>
            <p:cNvCxnSpPr>
              <a:stCxn id="93" idx="1"/>
              <a:endCxn id="94" idx="1"/>
            </p:cNvCxnSpPr>
            <p:nvPr/>
          </p:nvCxnSpPr>
          <p:spPr>
            <a:xfrm rot="10800000" flipV="1">
              <a:off x="450585" y="2457893"/>
              <a:ext cx="970" cy="911784"/>
            </a:xfrm>
            <a:prstGeom prst="bentConnector3">
              <a:avLst>
                <a:gd name="adj1" fmla="val 2396221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직사각형 103"/>
            <p:cNvSpPr/>
            <p:nvPr/>
          </p:nvSpPr>
          <p:spPr>
            <a:xfrm>
              <a:off x="450585" y="3299506"/>
              <a:ext cx="2520280" cy="1403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struct</a:t>
              </a:r>
              <a:r>
                <a:rPr lang="en-US" altLang="ko-KR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ko-KR" sz="10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list_head</a:t>
              </a:r>
              <a:r>
                <a:rPr lang="en-US" altLang="ko-KR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ko-KR" sz="10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lru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9" name="꺾인 연결선 108"/>
          <p:cNvCxnSpPr>
            <a:stCxn id="81" idx="3"/>
            <a:endCxn id="37" idx="1"/>
          </p:cNvCxnSpPr>
          <p:nvPr/>
        </p:nvCxnSpPr>
        <p:spPr>
          <a:xfrm flipV="1">
            <a:off x="2941861" y="2941458"/>
            <a:ext cx="982067" cy="1409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88" idx="3"/>
            <a:endCxn id="113" idx="1"/>
          </p:cNvCxnSpPr>
          <p:nvPr/>
        </p:nvCxnSpPr>
        <p:spPr>
          <a:xfrm flipV="1">
            <a:off x="2941863" y="4408413"/>
            <a:ext cx="982063" cy="1765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03"/>
          <p:cNvSpPr/>
          <p:nvPr/>
        </p:nvSpPr>
        <p:spPr>
          <a:xfrm>
            <a:off x="6867251" y="3839770"/>
            <a:ext cx="981109" cy="1137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3" name="직사각형 103"/>
          <p:cNvSpPr/>
          <p:nvPr/>
        </p:nvSpPr>
        <p:spPr>
          <a:xfrm>
            <a:off x="3923926" y="3839770"/>
            <a:ext cx="981109" cy="11372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7" name="직사각형 103"/>
          <p:cNvSpPr/>
          <p:nvPr/>
        </p:nvSpPr>
        <p:spPr>
          <a:xfrm>
            <a:off x="4905035" y="3839770"/>
            <a:ext cx="981109" cy="11372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9" name="직사각형 103"/>
          <p:cNvSpPr/>
          <p:nvPr/>
        </p:nvSpPr>
        <p:spPr>
          <a:xfrm>
            <a:off x="5886142" y="3839770"/>
            <a:ext cx="981109" cy="11372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0" name="직사각형 103"/>
          <p:cNvSpPr/>
          <p:nvPr/>
        </p:nvSpPr>
        <p:spPr>
          <a:xfrm>
            <a:off x="7848361" y="3839770"/>
            <a:ext cx="981109" cy="11372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3" name="Rectangle 2"/>
          <p:cNvSpPr/>
          <p:nvPr/>
        </p:nvSpPr>
        <p:spPr>
          <a:xfrm>
            <a:off x="5932214" y="1940103"/>
            <a:ext cx="15201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Slab in page 1</a:t>
            </a:r>
            <a:endParaRPr lang="en-US" sz="1200" dirty="0" smtClean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4" name="Rectangle 2"/>
          <p:cNvSpPr/>
          <p:nvPr/>
        </p:nvSpPr>
        <p:spPr>
          <a:xfrm>
            <a:off x="5944750" y="5168225"/>
            <a:ext cx="15201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Slab in page 2</a:t>
            </a:r>
            <a:endParaRPr lang="en-US" sz="1200" dirty="0" smtClean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41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9180512" cy="36004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2013.10.19 </a:t>
            </a:r>
            <a:r>
              <a:rPr lang="en-US" altLang="ko-KR" sz="22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r>
              <a:rPr lang="en-US" altLang="ko-KR" sz="22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arch/arm/mm/</a:t>
            </a:r>
            <a:r>
              <a:rPr lang="en-US" altLang="ko-KR" sz="2200" b="1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mmu.c</a:t>
            </a:r>
            <a:r>
              <a:rPr lang="en-US" altLang="ko-KR" sz="22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“, “</a:t>
            </a:r>
            <a:r>
              <a:rPr lang="en-US" altLang="ko-KR" sz="22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arch/arm/mm/proc-v7-2level.S”</a:t>
            </a:r>
            <a:endParaRPr lang="ko-KR" altLang="en-US" sz="22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63" name="제목 1"/>
          <p:cNvSpPr txBox="1">
            <a:spLocks/>
          </p:cNvSpPr>
          <p:nvPr/>
        </p:nvSpPr>
        <p:spPr>
          <a:xfrm>
            <a:off x="0" y="404664"/>
            <a:ext cx="9144000" cy="4887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set_pte_ext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en-US" altLang="ko-KR" sz="2400" b="1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pte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 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pfn_pte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pfn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 __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pgprot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(type-&gt;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prot_pte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)), 0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cpu_v7_set_pte_ext</a:t>
            </a:r>
            <a:endParaRPr lang="en-US" altLang="ko-KR" sz="2400" b="1" dirty="0" smtClean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5608" y="618653"/>
            <a:ext cx="81343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직사각형 3076"/>
          <p:cNvSpPr/>
          <p:nvPr/>
        </p:nvSpPr>
        <p:spPr>
          <a:xfrm>
            <a:off x="9755608" y="5421123"/>
            <a:ext cx="8134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www.joinc.co.kr/modules/moniwiki/wiki.php/Site/Embedded/Documents/LinuxKernelStudyForSystemenginer/arm.mmu.html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참고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-114412" y="1988840"/>
            <a:ext cx="3102236" cy="3846208"/>
            <a:chOff x="29604" y="1815040"/>
            <a:chExt cx="3102236" cy="3846208"/>
          </a:xfrm>
        </p:grpSpPr>
        <p:grpSp>
          <p:nvGrpSpPr>
            <p:cNvPr id="6" name="그룹 5"/>
            <p:cNvGrpSpPr/>
            <p:nvPr/>
          </p:nvGrpSpPr>
          <p:grpSpPr>
            <a:xfrm>
              <a:off x="539552" y="1815040"/>
              <a:ext cx="2592288" cy="3765128"/>
              <a:chOff x="3644590" y="888008"/>
              <a:chExt cx="2592288" cy="5818354"/>
            </a:xfrm>
          </p:grpSpPr>
          <p:grpSp>
            <p:nvGrpSpPr>
              <p:cNvPr id="55" name="그룹 54"/>
              <p:cNvGrpSpPr/>
              <p:nvPr/>
            </p:nvGrpSpPr>
            <p:grpSpPr>
              <a:xfrm>
                <a:off x="3644590" y="888008"/>
                <a:ext cx="2592288" cy="5818354"/>
                <a:chOff x="3659344" y="987875"/>
                <a:chExt cx="2592288" cy="1800200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3659344" y="987875"/>
                  <a:ext cx="2592288" cy="1800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3659344" y="2338025"/>
                  <a:ext cx="2592288" cy="4500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Linux page table 0</a:t>
                  </a:r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3665584" y="1887975"/>
                  <a:ext cx="2582193" cy="4500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Linux page table 1</a:t>
                  </a: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3659344" y="1437925"/>
                  <a:ext cx="2592288" cy="45005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H/W page table 0</a:t>
                  </a:r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>
                  <a:off x="3669554" y="987875"/>
                  <a:ext cx="2582078" cy="45005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H/W page table 1</a:t>
                  </a:r>
                </a:p>
              </p:txBody>
            </p:sp>
          </p:grpSp>
          <p:sp>
            <p:nvSpPr>
              <p:cNvPr id="64" name="직사각형 63"/>
              <p:cNvSpPr/>
              <p:nvPr/>
            </p:nvSpPr>
            <p:spPr>
              <a:xfrm>
                <a:off x="3644590" y="6340527"/>
                <a:ext cx="2592288" cy="2520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Small page base </a:t>
                </a:r>
                <a:r>
                  <a:rPr lang="en-US" altLang="ko-KR" sz="1100" b="1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addr</a:t>
                </a:r>
                <a:r>
                  <a:rPr lang="en-US" altLang="ko-KR" sz="11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| …..</a:t>
                </a:r>
                <a:endParaRPr lang="ko-KR" altLang="en-US" sz="11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3644590" y="3417878"/>
                <a:ext cx="2592288" cy="25202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Small page base </a:t>
                </a:r>
                <a:r>
                  <a:rPr lang="en-US" altLang="ko-KR" sz="1100" b="1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addr</a:t>
                </a:r>
                <a:r>
                  <a:rPr lang="en-US" altLang="ko-KR" sz="11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| …..</a:t>
                </a:r>
                <a:endParaRPr lang="ko-KR" altLang="en-US" sz="11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71" name="직선 화살표 연결선 170"/>
            <p:cNvCxnSpPr/>
            <p:nvPr/>
          </p:nvCxnSpPr>
          <p:spPr>
            <a:xfrm>
              <a:off x="362339" y="5499996"/>
              <a:ext cx="1463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29604" y="529191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r0</a:t>
              </a:r>
              <a:endParaRPr lang="ko-KR" alt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294674" y="1019429"/>
            <a:ext cx="8794914" cy="2841619"/>
            <a:chOff x="294674" y="893416"/>
            <a:chExt cx="8794914" cy="2841619"/>
          </a:xfrm>
        </p:grpSpPr>
        <p:grpSp>
          <p:nvGrpSpPr>
            <p:cNvPr id="3080" name="그룹 3079"/>
            <p:cNvGrpSpPr/>
            <p:nvPr/>
          </p:nvGrpSpPr>
          <p:grpSpPr>
            <a:xfrm>
              <a:off x="323528" y="893416"/>
              <a:ext cx="8599964" cy="606671"/>
              <a:chOff x="323528" y="5963297"/>
              <a:chExt cx="8599964" cy="606671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323528" y="5963297"/>
                <a:ext cx="3385344" cy="60667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Small page base </a:t>
                </a:r>
                <a:r>
                  <a:rPr lang="en-US" altLang="ko-KR" sz="1400" b="1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addr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PA[31:12]</a:t>
                </a:r>
                <a:endParaRPr lang="ko-KR" altLang="en-US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3708872" y="5963297"/>
                <a:ext cx="432048" cy="60667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nG</a:t>
                </a:r>
                <a:endParaRPr lang="ko-KR" altLang="en-US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4140920" y="5963297"/>
                <a:ext cx="432048" cy="60667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</a:t>
                </a:r>
                <a:endParaRPr lang="ko-KR" altLang="en-US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4581476" y="5963297"/>
                <a:ext cx="432048" cy="60667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AP[2]</a:t>
                </a:r>
              </a:p>
              <a:p>
                <a:pPr algn="ctr"/>
                <a:r>
                  <a:rPr lang="en-US" altLang="ko-KR" sz="1200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ko-KR" altLang="en-US" sz="12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5022032" y="5963297"/>
                <a:ext cx="1296000" cy="60667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TEX[2:0]</a:t>
                </a:r>
              </a:p>
              <a:p>
                <a:pPr algn="ctr"/>
                <a:r>
                  <a:rPr lang="en-US" altLang="ko-KR" sz="1400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001</a:t>
                </a:r>
                <a:endParaRPr lang="ko-KR" alt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6305680" y="5963297"/>
                <a:ext cx="864000" cy="60667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AP[1:0]</a:t>
                </a:r>
              </a:p>
              <a:p>
                <a:pPr algn="ctr"/>
                <a:r>
                  <a:rPr lang="en-US" altLang="ko-KR" sz="1400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01</a:t>
                </a:r>
                <a:endParaRPr lang="ko-KR" alt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7169776" y="5963297"/>
                <a:ext cx="432048" cy="60667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</a:p>
              <a:p>
                <a:pPr algn="ctr"/>
                <a:r>
                  <a:rPr lang="en-US" altLang="ko-KR" sz="1400" b="1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ko-KR" alt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7610332" y="5963297"/>
                <a:ext cx="432048" cy="60667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</a:p>
              <a:p>
                <a:pPr algn="ctr"/>
                <a:r>
                  <a:rPr lang="en-US" altLang="ko-KR" sz="1400" b="1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ko-KR" alt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8050888" y="5963297"/>
                <a:ext cx="432048" cy="60667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ko-KR" alt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8491444" y="5963297"/>
                <a:ext cx="432048" cy="60667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XN</a:t>
                </a:r>
              </a:p>
              <a:p>
                <a:pPr algn="ctr"/>
                <a:r>
                  <a:rPr lang="en-US" altLang="ko-KR" sz="1200" b="1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endParaRPr lang="ko-KR" altLang="en-US" sz="12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38" name="TextBox 137"/>
            <p:cNvSpPr txBox="1"/>
            <p:nvPr/>
          </p:nvSpPr>
          <p:spPr>
            <a:xfrm>
              <a:off x="4690107" y="2360932"/>
              <a:ext cx="4358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Outer and Inner Write-Back, Write-Allocate</a:t>
              </a:r>
              <a:endPara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39" name="직선 화살표 연결선 138"/>
            <p:cNvCxnSpPr>
              <a:stCxn id="81" idx="2"/>
              <a:endCxn id="138" idx="0"/>
            </p:cNvCxnSpPr>
            <p:nvPr/>
          </p:nvCxnSpPr>
          <p:spPr>
            <a:xfrm flipH="1">
              <a:off x="6869550" y="1500087"/>
              <a:ext cx="516250" cy="8608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/>
            <p:cNvCxnSpPr>
              <a:stCxn id="79" idx="2"/>
              <a:endCxn id="138" idx="0"/>
            </p:cNvCxnSpPr>
            <p:nvPr/>
          </p:nvCxnSpPr>
          <p:spPr>
            <a:xfrm>
              <a:off x="5670032" y="1500087"/>
              <a:ext cx="1199518" cy="8608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/>
            <p:cNvCxnSpPr>
              <a:stCxn id="82" idx="2"/>
              <a:endCxn id="138" idx="0"/>
            </p:cNvCxnSpPr>
            <p:nvPr/>
          </p:nvCxnSpPr>
          <p:spPr>
            <a:xfrm flipH="1">
              <a:off x="6869550" y="1500087"/>
              <a:ext cx="956806" cy="8608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직선 화살표 연결선 147"/>
            <p:cNvCxnSpPr>
              <a:stCxn id="83" idx="2"/>
              <a:endCxn id="151" idx="0"/>
            </p:cNvCxnSpPr>
            <p:nvPr/>
          </p:nvCxnSpPr>
          <p:spPr>
            <a:xfrm>
              <a:off x="8266912" y="1500087"/>
              <a:ext cx="233412" cy="4304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7911060" y="1930508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Small Page</a:t>
              </a:r>
              <a:endPara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126540" y="1991600"/>
              <a:ext cx="3365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Read-only, only at 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PL1</a:t>
              </a:r>
              <a:r>
                <a:rPr lang="en-US" altLang="ko-KR" sz="14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ko-KR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or higher</a:t>
              </a:r>
              <a:endPara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55" name="직선 화살표 연결선 154"/>
            <p:cNvCxnSpPr>
              <a:stCxn id="78" idx="2"/>
              <a:endCxn id="154" idx="0"/>
            </p:cNvCxnSpPr>
            <p:nvPr/>
          </p:nvCxnSpPr>
          <p:spPr>
            <a:xfrm>
              <a:off x="4797500" y="1500087"/>
              <a:ext cx="11552" cy="4915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직선 화살표 연결선 157"/>
            <p:cNvCxnSpPr>
              <a:stCxn id="80" idx="2"/>
              <a:endCxn id="154" idx="0"/>
            </p:cNvCxnSpPr>
            <p:nvPr/>
          </p:nvCxnSpPr>
          <p:spPr>
            <a:xfrm flipH="1">
              <a:off x="4809052" y="1500087"/>
              <a:ext cx="1928628" cy="4915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3172892" y="2780928"/>
              <a:ext cx="266932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*PL0, PL1, PL2.</a:t>
              </a:r>
            </a:p>
            <a:p>
              <a:r>
                <a:rPr lang="en-US" altLang="ko-KR" sz="14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PL0 : User (Application)</a:t>
              </a:r>
            </a:p>
            <a:p>
              <a:r>
                <a:rPr lang="en-US" altLang="ko-KR" sz="14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PL1 : Supervisor (Kernel)</a:t>
              </a:r>
            </a:p>
            <a:p>
              <a:r>
                <a:rPr lang="en-US" altLang="ko-KR" sz="14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PL2 : Hypervisor</a:t>
              </a:r>
              <a:endParaRPr lang="ko-KR" altLang="en-US" sz="1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94674" y="140946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r3</a:t>
              </a:r>
              <a:endParaRPr lang="ko-KR" alt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257749" y="4715852"/>
            <a:ext cx="9003298" cy="2054513"/>
            <a:chOff x="257749" y="4715852"/>
            <a:chExt cx="9003298" cy="2054513"/>
          </a:xfrm>
        </p:grpSpPr>
        <p:sp>
          <p:nvSpPr>
            <p:cNvPr id="134" name="직사각형 133"/>
            <p:cNvSpPr/>
            <p:nvPr/>
          </p:nvSpPr>
          <p:spPr>
            <a:xfrm>
              <a:off x="6274434" y="6163693"/>
              <a:ext cx="1760200" cy="60667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Memory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Type [2:5]</a:t>
              </a:r>
            </a:p>
            <a:p>
              <a:pPr algn="ctr"/>
              <a:r>
                <a:rPr lang="en-US" altLang="ko-KR" sz="1200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0111</a:t>
              </a:r>
              <a:endParaRPr lang="ko-KR" altLang="en-US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84254" y="5157192"/>
              <a:ext cx="5376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SHARED  USER    </a:t>
              </a:r>
              <a:r>
                <a:rPr lang="en-US" altLang="ko-KR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DIRTY    </a:t>
              </a:r>
              <a:r>
                <a:rPr lang="en-US" altLang="ko-KR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PRESENT (=VALID</a:t>
              </a:r>
              <a:r>
                <a:rPr lang="en-US" altLang="ko-KR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ko-KR" alt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422275" y="5704026"/>
              <a:ext cx="5250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NONE          RDONLY         FILE </a:t>
              </a:r>
              <a:r>
                <a:rPr lang="en-US" altLang="ko-KR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YOUNG</a:t>
              </a:r>
              <a:r>
                <a:rPr lang="en-US" altLang="ko-K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endParaRPr lang="ko-KR" alt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3381" y="6163694"/>
              <a:ext cx="3378262" cy="60667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Small page base </a:t>
              </a:r>
              <a:r>
                <a:rPr lang="en-US" altLang="ko-KR" sz="1400" b="1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addr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PA[31:12]</a:t>
              </a:r>
              <a:endParaRPr lang="ko-KR" alt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688200" y="6163694"/>
              <a:ext cx="432000" cy="60667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118703" y="6163694"/>
              <a:ext cx="432000" cy="60667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549206" y="6163694"/>
              <a:ext cx="432000" cy="60667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XN</a:t>
              </a:r>
            </a:p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ko-KR" altLang="en-US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4979709" y="6163694"/>
              <a:ext cx="432000" cy="60667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5410212" y="6163694"/>
              <a:ext cx="432000" cy="60667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840715" y="6163694"/>
              <a:ext cx="432000" cy="60667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8006692" y="6163694"/>
              <a:ext cx="432000" cy="60667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8437195" y="6163694"/>
              <a:ext cx="432000" cy="60667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7" name="직선 화살표 연결선 86"/>
            <p:cNvCxnSpPr>
              <a:endCxn id="97" idx="0"/>
            </p:cNvCxnSpPr>
            <p:nvPr/>
          </p:nvCxnSpPr>
          <p:spPr>
            <a:xfrm>
              <a:off x="3708872" y="6067454"/>
              <a:ext cx="195328" cy="962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/>
            <p:cNvCxnSpPr>
              <a:endCxn id="98" idx="0"/>
            </p:cNvCxnSpPr>
            <p:nvPr/>
          </p:nvCxnSpPr>
          <p:spPr>
            <a:xfrm>
              <a:off x="4334703" y="5526524"/>
              <a:ext cx="0" cy="6371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/>
            <p:cNvCxnSpPr>
              <a:endCxn id="100" idx="0"/>
            </p:cNvCxnSpPr>
            <p:nvPr/>
          </p:nvCxnSpPr>
          <p:spPr>
            <a:xfrm>
              <a:off x="5195709" y="5526524"/>
              <a:ext cx="0" cy="6371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/>
            <p:cNvCxnSpPr>
              <a:endCxn id="101" idx="0"/>
            </p:cNvCxnSpPr>
            <p:nvPr/>
          </p:nvCxnSpPr>
          <p:spPr>
            <a:xfrm>
              <a:off x="5626212" y="5995589"/>
              <a:ext cx="0" cy="1681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>
              <a:endCxn id="102" idx="0"/>
            </p:cNvCxnSpPr>
            <p:nvPr/>
          </p:nvCxnSpPr>
          <p:spPr>
            <a:xfrm flipH="1">
              <a:off x="6056715" y="5565133"/>
              <a:ext cx="261317" cy="5985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/>
            <p:cNvCxnSpPr>
              <a:endCxn id="105" idx="0"/>
            </p:cNvCxnSpPr>
            <p:nvPr/>
          </p:nvCxnSpPr>
          <p:spPr>
            <a:xfrm>
              <a:off x="7563489" y="6009635"/>
              <a:ext cx="216000" cy="1540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/>
            <p:cNvCxnSpPr>
              <a:endCxn id="106" idx="0"/>
            </p:cNvCxnSpPr>
            <p:nvPr/>
          </p:nvCxnSpPr>
          <p:spPr>
            <a:xfrm>
              <a:off x="8050888" y="6009635"/>
              <a:ext cx="171804" cy="1540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/>
            <p:cNvCxnSpPr>
              <a:endCxn id="107" idx="0"/>
            </p:cNvCxnSpPr>
            <p:nvPr/>
          </p:nvCxnSpPr>
          <p:spPr>
            <a:xfrm flipH="1">
              <a:off x="8653195" y="5517232"/>
              <a:ext cx="54273" cy="6464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직사각형 104"/>
            <p:cNvSpPr/>
            <p:nvPr/>
          </p:nvSpPr>
          <p:spPr>
            <a:xfrm>
              <a:off x="7563489" y="6163694"/>
              <a:ext cx="432000" cy="30333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57749" y="582496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  <a:endParaRPr lang="ko-KR" alt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148064" y="4715852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L_PTE_MT_WRITEALLOC = 0111</a:t>
              </a:r>
              <a:endParaRPr lang="ko-KR" alt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81" name="직선 화살표 연결선 180"/>
            <p:cNvCxnSpPr>
              <a:stCxn id="134" idx="0"/>
              <a:endCxn id="180" idx="2"/>
            </p:cNvCxnSpPr>
            <p:nvPr/>
          </p:nvCxnSpPr>
          <p:spPr>
            <a:xfrm flipH="1" flipV="1">
              <a:off x="6886681" y="5085184"/>
              <a:ext cx="267853" cy="1078509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999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9180512" cy="36004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2014.05.31 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“mm/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slub.c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”</a:t>
            </a:r>
            <a:endParaRPr lang="ko-KR" altLang="en-US" sz="22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63" name="제목 1"/>
          <p:cNvSpPr txBox="1">
            <a:spLocks/>
          </p:cNvSpPr>
          <p:nvPr/>
        </p:nvSpPr>
        <p:spPr>
          <a:xfrm>
            <a:off x="0" y="415083"/>
            <a:ext cx="9144000" cy="9146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static inline void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flush_slab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kmem_cache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*s,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kmem_cache_cpu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*c)</a:t>
            </a:r>
            <a:endParaRPr lang="en-US" altLang="ko-KR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deactivate_slab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kmem_cache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*s,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page *page, void *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freelist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23" name="Rectangle 2"/>
          <p:cNvSpPr/>
          <p:nvPr/>
        </p:nvSpPr>
        <p:spPr>
          <a:xfrm>
            <a:off x="161256" y="1100367"/>
            <a:ext cx="43924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kmem_cache</a:t>
            </a:r>
            <a:r>
              <a:rPr lang="en-US" altLang="ko-KR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ko-KR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s, </a:t>
            </a:r>
            <a:r>
              <a:rPr lang="en-US" altLang="ko-KR" sz="1200" dirty="0" err="1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kmem_cache_cpu</a:t>
            </a:r>
            <a:r>
              <a:rPr lang="en-US" altLang="ko-KR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*c;</a:t>
            </a:r>
            <a:endParaRPr lang="en-US" altLang="ko-KR" sz="12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 err="1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deactivate_slab</a:t>
            </a:r>
            <a:r>
              <a:rPr lang="en-US" altLang="ko-KR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</a:t>
            </a:r>
            <a:r>
              <a:rPr lang="en-US" altLang="ko-KR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c-&gt;page, c-&gt;</a:t>
            </a:r>
            <a:r>
              <a:rPr lang="en-US" altLang="ko-KR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freelist</a:t>
            </a:r>
            <a:r>
              <a:rPr lang="en-US" altLang="ko-KR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altLang="ko-KR" sz="1200" dirty="0" smtClean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Stage </a:t>
            </a:r>
            <a:r>
              <a:rPr lang="en-US" altLang="ko-KR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200" dirty="0" smtClean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202810" y="1863875"/>
            <a:ext cx="5473646" cy="342218"/>
            <a:chOff x="1321076" y="2420888"/>
            <a:chExt cx="5473646" cy="504055"/>
          </a:xfrm>
        </p:grpSpPr>
        <p:sp>
          <p:nvSpPr>
            <p:cNvPr id="46" name="직사각형 103"/>
            <p:cNvSpPr/>
            <p:nvPr/>
          </p:nvSpPr>
          <p:spPr>
            <a:xfrm>
              <a:off x="1321076" y="2420888"/>
              <a:ext cx="781671" cy="50405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직사각형 103"/>
            <p:cNvSpPr/>
            <p:nvPr/>
          </p:nvSpPr>
          <p:spPr>
            <a:xfrm>
              <a:off x="2100304" y="2420888"/>
              <a:ext cx="781671" cy="50405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직사각형 103"/>
            <p:cNvSpPr/>
            <p:nvPr/>
          </p:nvSpPr>
          <p:spPr>
            <a:xfrm>
              <a:off x="2885800" y="2420888"/>
              <a:ext cx="781671" cy="50405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직사각형 103"/>
            <p:cNvSpPr/>
            <p:nvPr/>
          </p:nvSpPr>
          <p:spPr>
            <a:xfrm>
              <a:off x="3667471" y="2420888"/>
              <a:ext cx="781671" cy="50405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직사각형 103"/>
            <p:cNvSpPr/>
            <p:nvPr/>
          </p:nvSpPr>
          <p:spPr>
            <a:xfrm>
              <a:off x="4456224" y="2420888"/>
              <a:ext cx="781671" cy="50405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직사각형 103"/>
            <p:cNvSpPr/>
            <p:nvPr/>
          </p:nvSpPr>
          <p:spPr>
            <a:xfrm>
              <a:off x="5234637" y="2420888"/>
              <a:ext cx="781671" cy="50405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직사각형 103"/>
            <p:cNvSpPr/>
            <p:nvPr/>
          </p:nvSpPr>
          <p:spPr>
            <a:xfrm>
              <a:off x="6013051" y="2420888"/>
              <a:ext cx="781671" cy="50405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38" name="Rectangle 2"/>
          <p:cNvSpPr/>
          <p:nvPr/>
        </p:nvSpPr>
        <p:spPr>
          <a:xfrm>
            <a:off x="2948561" y="2464688"/>
            <a:ext cx="860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freelist</a:t>
            </a:r>
            <a:endParaRPr lang="en-US" sz="1200" dirty="0" smtClean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Rectangle 2"/>
          <p:cNvSpPr/>
          <p:nvPr/>
        </p:nvSpPr>
        <p:spPr>
          <a:xfrm>
            <a:off x="76880" y="1929094"/>
            <a:ext cx="26679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prior = page-&gt;</a:t>
            </a:r>
            <a:r>
              <a:rPr lang="en-US" altLang="ko-KR" sz="1200" dirty="0" err="1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freelist</a:t>
            </a:r>
            <a:r>
              <a:rPr lang="en-US" altLang="ko-KR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</a:t>
            </a:r>
            <a:endParaRPr lang="en-US" sz="1200" dirty="0" smtClean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꺾인 연결선 5"/>
          <p:cNvCxnSpPr>
            <a:stCxn id="38" idx="0"/>
            <a:endCxn id="46" idx="2"/>
          </p:cNvCxnSpPr>
          <p:nvPr/>
        </p:nvCxnSpPr>
        <p:spPr>
          <a:xfrm rot="5400000" flipH="1" flipV="1">
            <a:off x="3356866" y="2227908"/>
            <a:ext cx="258595" cy="2149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>
            <a:off x="3202810" y="3104338"/>
            <a:ext cx="5473646" cy="342219"/>
            <a:chOff x="1321076" y="2420888"/>
            <a:chExt cx="5473646" cy="504055"/>
          </a:xfrm>
        </p:grpSpPr>
        <p:sp>
          <p:nvSpPr>
            <p:cNvPr id="48" name="직사각형 103"/>
            <p:cNvSpPr/>
            <p:nvPr/>
          </p:nvSpPr>
          <p:spPr>
            <a:xfrm>
              <a:off x="1321076" y="2420888"/>
              <a:ext cx="781671" cy="50405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NULL</a:t>
              </a:r>
            </a:p>
          </p:txBody>
        </p:sp>
        <p:sp>
          <p:nvSpPr>
            <p:cNvPr id="49" name="직사각형 103"/>
            <p:cNvSpPr/>
            <p:nvPr/>
          </p:nvSpPr>
          <p:spPr>
            <a:xfrm>
              <a:off x="2100304" y="2420888"/>
              <a:ext cx="781671" cy="50405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직사각형 103"/>
            <p:cNvSpPr/>
            <p:nvPr/>
          </p:nvSpPr>
          <p:spPr>
            <a:xfrm>
              <a:off x="2885800" y="2420888"/>
              <a:ext cx="781671" cy="50405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직사각형 103"/>
            <p:cNvSpPr/>
            <p:nvPr/>
          </p:nvSpPr>
          <p:spPr>
            <a:xfrm>
              <a:off x="3667471" y="2420888"/>
              <a:ext cx="781671" cy="50405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직사각형 103"/>
            <p:cNvSpPr/>
            <p:nvPr/>
          </p:nvSpPr>
          <p:spPr>
            <a:xfrm>
              <a:off x="4456224" y="2420888"/>
              <a:ext cx="781671" cy="50405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직사각형 103"/>
            <p:cNvSpPr/>
            <p:nvPr/>
          </p:nvSpPr>
          <p:spPr>
            <a:xfrm>
              <a:off x="5234637" y="2420888"/>
              <a:ext cx="781671" cy="50405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" name="직사각형 103"/>
            <p:cNvSpPr/>
            <p:nvPr/>
          </p:nvSpPr>
          <p:spPr>
            <a:xfrm>
              <a:off x="6013051" y="2420888"/>
              <a:ext cx="781671" cy="50405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5" name="Rectangle 2"/>
          <p:cNvSpPr/>
          <p:nvPr/>
        </p:nvSpPr>
        <p:spPr>
          <a:xfrm>
            <a:off x="4123625" y="3738869"/>
            <a:ext cx="860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freelist</a:t>
            </a:r>
            <a:endParaRPr lang="en-US" sz="1200" dirty="0" smtClean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Rectangle 2"/>
          <p:cNvSpPr/>
          <p:nvPr/>
        </p:nvSpPr>
        <p:spPr>
          <a:xfrm>
            <a:off x="76881" y="3100518"/>
            <a:ext cx="20468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prior = page-&gt;</a:t>
            </a:r>
            <a:r>
              <a:rPr lang="en-US" altLang="ko-KR" sz="1200" dirty="0" err="1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freelist</a:t>
            </a:r>
            <a:r>
              <a:rPr lang="en-US" altLang="ko-KR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200" dirty="0" smtClean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꺾인 연결선 56"/>
          <p:cNvCxnSpPr>
            <a:stCxn id="55" idx="0"/>
            <a:endCxn id="49" idx="2"/>
          </p:cNvCxnSpPr>
          <p:nvPr/>
        </p:nvCxnSpPr>
        <p:spPr>
          <a:xfrm rot="16200000" flipV="1">
            <a:off x="4317153" y="3502278"/>
            <a:ext cx="292312" cy="1808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2"/>
          <p:cNvSpPr/>
          <p:nvPr/>
        </p:nvSpPr>
        <p:spPr>
          <a:xfrm>
            <a:off x="3999904" y="2464688"/>
            <a:ext cx="860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nextfree</a:t>
            </a:r>
            <a:endParaRPr lang="en-US" sz="1200" dirty="0" smtClean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꺾인 연결선 59"/>
          <p:cNvCxnSpPr>
            <a:stCxn id="59" idx="0"/>
            <a:endCxn id="30" idx="2"/>
          </p:cNvCxnSpPr>
          <p:nvPr/>
        </p:nvCxnSpPr>
        <p:spPr>
          <a:xfrm rot="16200000" flipV="1">
            <a:off x="4272152" y="2306816"/>
            <a:ext cx="258595" cy="571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2"/>
          <p:cNvSpPr/>
          <p:nvPr/>
        </p:nvSpPr>
        <p:spPr>
          <a:xfrm>
            <a:off x="5119086" y="3742787"/>
            <a:ext cx="860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nextfree</a:t>
            </a:r>
            <a:endParaRPr lang="en-US" sz="1200" dirty="0" smtClean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5" name="꺾인 연결선 64"/>
          <p:cNvCxnSpPr>
            <a:stCxn id="64" idx="0"/>
            <a:endCxn id="50" idx="2"/>
          </p:cNvCxnSpPr>
          <p:nvPr/>
        </p:nvCxnSpPr>
        <p:spPr>
          <a:xfrm rot="16200000" flipV="1">
            <a:off x="5205673" y="3399254"/>
            <a:ext cx="296230" cy="3908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56" idx="3"/>
            <a:endCxn id="48" idx="2"/>
          </p:cNvCxnSpPr>
          <p:nvPr/>
        </p:nvCxnSpPr>
        <p:spPr>
          <a:xfrm>
            <a:off x="2123729" y="3239018"/>
            <a:ext cx="1469917" cy="207539"/>
          </a:xfrm>
          <a:prstGeom prst="bentConnector4">
            <a:avLst>
              <a:gd name="adj1" fmla="val 36705"/>
              <a:gd name="adj2" fmla="val 2101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/>
          <p:cNvGrpSpPr/>
          <p:nvPr/>
        </p:nvGrpSpPr>
        <p:grpSpPr>
          <a:xfrm>
            <a:off x="3202810" y="4516767"/>
            <a:ext cx="5473646" cy="342219"/>
            <a:chOff x="1321076" y="2420888"/>
            <a:chExt cx="5473646" cy="504055"/>
          </a:xfrm>
        </p:grpSpPr>
        <p:sp>
          <p:nvSpPr>
            <p:cNvPr id="71" name="직사각형 103"/>
            <p:cNvSpPr/>
            <p:nvPr/>
          </p:nvSpPr>
          <p:spPr>
            <a:xfrm>
              <a:off x="1321076" y="2420888"/>
              <a:ext cx="781671" cy="50405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NULL</a:t>
              </a:r>
            </a:p>
          </p:txBody>
        </p:sp>
        <p:sp>
          <p:nvSpPr>
            <p:cNvPr id="72" name="직사각형 103"/>
            <p:cNvSpPr/>
            <p:nvPr/>
          </p:nvSpPr>
          <p:spPr>
            <a:xfrm>
              <a:off x="2100304" y="2420888"/>
              <a:ext cx="781671" cy="50405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3" name="직사각형 103"/>
            <p:cNvSpPr/>
            <p:nvPr/>
          </p:nvSpPr>
          <p:spPr>
            <a:xfrm>
              <a:off x="2885800" y="2420888"/>
              <a:ext cx="781671" cy="50405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4" name="직사각형 103"/>
            <p:cNvSpPr/>
            <p:nvPr/>
          </p:nvSpPr>
          <p:spPr>
            <a:xfrm>
              <a:off x="3667471" y="2420888"/>
              <a:ext cx="781671" cy="50405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5" name="직사각형 103"/>
            <p:cNvSpPr/>
            <p:nvPr/>
          </p:nvSpPr>
          <p:spPr>
            <a:xfrm>
              <a:off x="4456224" y="2420888"/>
              <a:ext cx="781671" cy="50405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6" name="직사각형 103"/>
            <p:cNvSpPr/>
            <p:nvPr/>
          </p:nvSpPr>
          <p:spPr>
            <a:xfrm>
              <a:off x="5234637" y="2420888"/>
              <a:ext cx="781671" cy="50405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7" name="직사각형 103"/>
            <p:cNvSpPr/>
            <p:nvPr/>
          </p:nvSpPr>
          <p:spPr>
            <a:xfrm>
              <a:off x="6013051" y="2420888"/>
              <a:ext cx="781671" cy="50405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8" name="Rectangle 2"/>
          <p:cNvSpPr/>
          <p:nvPr/>
        </p:nvSpPr>
        <p:spPr>
          <a:xfrm>
            <a:off x="7250876" y="5159657"/>
            <a:ext cx="860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freelist</a:t>
            </a:r>
            <a:endParaRPr lang="en-US" sz="1200" dirty="0" smtClean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9" name="Rectangle 2"/>
          <p:cNvSpPr/>
          <p:nvPr/>
        </p:nvSpPr>
        <p:spPr>
          <a:xfrm>
            <a:off x="76881" y="4512947"/>
            <a:ext cx="20468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prior = page-&gt;</a:t>
            </a:r>
            <a:r>
              <a:rPr lang="en-US" altLang="ko-KR" sz="1200" dirty="0" err="1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freelist</a:t>
            </a:r>
            <a:r>
              <a:rPr lang="en-US" altLang="ko-KR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200" dirty="0" smtClean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2" name="꺾인 연결선 81"/>
          <p:cNvCxnSpPr>
            <a:stCxn id="78" idx="0"/>
          </p:cNvCxnSpPr>
          <p:nvPr/>
        </p:nvCxnSpPr>
        <p:spPr>
          <a:xfrm rot="16200000" flipV="1">
            <a:off x="7444404" y="4923066"/>
            <a:ext cx="292312" cy="1808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2"/>
          <p:cNvSpPr/>
          <p:nvPr/>
        </p:nvSpPr>
        <p:spPr>
          <a:xfrm>
            <a:off x="8246337" y="5163575"/>
            <a:ext cx="860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nextfree</a:t>
            </a:r>
            <a:endParaRPr lang="en-US" sz="1200" dirty="0" smtClean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6" name="꺾인 연결선 85"/>
          <p:cNvCxnSpPr>
            <a:stCxn id="83" idx="0"/>
          </p:cNvCxnSpPr>
          <p:nvPr/>
        </p:nvCxnSpPr>
        <p:spPr>
          <a:xfrm rot="16200000" flipV="1">
            <a:off x="8332924" y="4820042"/>
            <a:ext cx="296230" cy="3908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79" idx="3"/>
            <a:endCxn id="75" idx="2"/>
          </p:cNvCxnSpPr>
          <p:nvPr/>
        </p:nvCxnSpPr>
        <p:spPr>
          <a:xfrm>
            <a:off x="2123729" y="4651447"/>
            <a:ext cx="4605065" cy="207539"/>
          </a:xfrm>
          <a:prstGeom prst="bentConnector4">
            <a:avLst>
              <a:gd name="adj1" fmla="val 13076"/>
              <a:gd name="adj2" fmla="val 2101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/>
          <p:cNvGrpSpPr/>
          <p:nvPr/>
        </p:nvGrpSpPr>
        <p:grpSpPr>
          <a:xfrm>
            <a:off x="3130090" y="5732886"/>
            <a:ext cx="5473646" cy="342219"/>
            <a:chOff x="1321076" y="2420888"/>
            <a:chExt cx="5473646" cy="504055"/>
          </a:xfrm>
        </p:grpSpPr>
        <p:sp>
          <p:nvSpPr>
            <p:cNvPr id="91" name="직사각형 103"/>
            <p:cNvSpPr/>
            <p:nvPr/>
          </p:nvSpPr>
          <p:spPr>
            <a:xfrm>
              <a:off x="1321076" y="2420888"/>
              <a:ext cx="781671" cy="50405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NULL</a:t>
              </a:r>
            </a:p>
          </p:txBody>
        </p:sp>
        <p:sp>
          <p:nvSpPr>
            <p:cNvPr id="92" name="직사각형 103"/>
            <p:cNvSpPr/>
            <p:nvPr/>
          </p:nvSpPr>
          <p:spPr>
            <a:xfrm>
              <a:off x="2100304" y="2420888"/>
              <a:ext cx="781671" cy="50405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5" name="직사각형 103"/>
            <p:cNvSpPr/>
            <p:nvPr/>
          </p:nvSpPr>
          <p:spPr>
            <a:xfrm>
              <a:off x="2885800" y="2420888"/>
              <a:ext cx="781671" cy="50405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6" name="직사각형 103"/>
            <p:cNvSpPr/>
            <p:nvPr/>
          </p:nvSpPr>
          <p:spPr>
            <a:xfrm>
              <a:off x="3667471" y="2420888"/>
              <a:ext cx="781671" cy="50405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7" name="직사각형 103"/>
            <p:cNvSpPr/>
            <p:nvPr/>
          </p:nvSpPr>
          <p:spPr>
            <a:xfrm>
              <a:off x="4456224" y="2420888"/>
              <a:ext cx="781671" cy="50405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8" name="직사각형 103"/>
            <p:cNvSpPr/>
            <p:nvPr/>
          </p:nvSpPr>
          <p:spPr>
            <a:xfrm>
              <a:off x="5234637" y="2420888"/>
              <a:ext cx="781671" cy="50405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9" name="직사각형 103"/>
            <p:cNvSpPr/>
            <p:nvPr/>
          </p:nvSpPr>
          <p:spPr>
            <a:xfrm>
              <a:off x="6013051" y="2420888"/>
              <a:ext cx="781671" cy="50405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01" name="Rectangle 2"/>
          <p:cNvSpPr/>
          <p:nvPr/>
        </p:nvSpPr>
        <p:spPr>
          <a:xfrm>
            <a:off x="159625" y="5786876"/>
            <a:ext cx="20468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prior = page-&gt;</a:t>
            </a:r>
            <a:r>
              <a:rPr lang="en-US" altLang="ko-KR" sz="1200" dirty="0" err="1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freelist</a:t>
            </a:r>
            <a:r>
              <a:rPr lang="en-US" altLang="ko-KR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200" dirty="0" smtClean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" name="Rectangle 2"/>
          <p:cNvSpPr/>
          <p:nvPr/>
        </p:nvSpPr>
        <p:spPr>
          <a:xfrm>
            <a:off x="7043651" y="6492037"/>
            <a:ext cx="19331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freelist</a:t>
            </a:r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= </a:t>
            </a:r>
            <a:r>
              <a:rPr lang="en-US" sz="1200" dirty="0" err="1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nextfree</a:t>
            </a:r>
            <a:endParaRPr lang="en-US" sz="1200" dirty="0" smtClean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4" name="꺾인 연결선 103"/>
          <p:cNvCxnSpPr>
            <a:stCxn id="103" idx="0"/>
            <a:endCxn id="99" idx="2"/>
          </p:cNvCxnSpPr>
          <p:nvPr/>
        </p:nvCxnSpPr>
        <p:spPr>
          <a:xfrm rot="5400000" flipH="1" flipV="1">
            <a:off x="7903108" y="6182244"/>
            <a:ext cx="416932" cy="2026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stCxn id="101" idx="3"/>
            <a:endCxn id="98" idx="2"/>
          </p:cNvCxnSpPr>
          <p:nvPr/>
        </p:nvCxnSpPr>
        <p:spPr>
          <a:xfrm>
            <a:off x="2206473" y="5925376"/>
            <a:ext cx="5228014" cy="149729"/>
          </a:xfrm>
          <a:prstGeom prst="bentConnector4">
            <a:avLst>
              <a:gd name="adj1" fmla="val 10552"/>
              <a:gd name="adj2" fmla="val 2526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46" idx="0"/>
            <a:endCxn id="30" idx="0"/>
          </p:cNvCxnSpPr>
          <p:nvPr/>
        </p:nvCxnSpPr>
        <p:spPr>
          <a:xfrm rot="5400000" flipH="1" flipV="1">
            <a:off x="3983260" y="1474261"/>
            <a:ext cx="12700" cy="77922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 110"/>
          <p:cNvCxnSpPr/>
          <p:nvPr/>
        </p:nvCxnSpPr>
        <p:spPr>
          <a:xfrm rot="5400000" flipH="1" flipV="1">
            <a:off x="4772912" y="1474261"/>
            <a:ext cx="12700" cy="77922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 113"/>
          <p:cNvCxnSpPr/>
          <p:nvPr/>
        </p:nvCxnSpPr>
        <p:spPr>
          <a:xfrm rot="5400000" flipH="1" flipV="1">
            <a:off x="5562564" y="1474261"/>
            <a:ext cx="12700" cy="77922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/>
          <p:nvPr/>
        </p:nvCxnSpPr>
        <p:spPr>
          <a:xfrm rot="5400000" flipH="1" flipV="1">
            <a:off x="6352216" y="1474261"/>
            <a:ext cx="12700" cy="77922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/>
          <p:nvPr/>
        </p:nvCxnSpPr>
        <p:spPr>
          <a:xfrm rot="5400000" flipH="1" flipV="1">
            <a:off x="7141868" y="1474261"/>
            <a:ext cx="12700" cy="77922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 117"/>
          <p:cNvCxnSpPr/>
          <p:nvPr/>
        </p:nvCxnSpPr>
        <p:spPr>
          <a:xfrm rot="5400000" flipH="1" flipV="1">
            <a:off x="7931520" y="1474261"/>
            <a:ext cx="12700" cy="77922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/>
          <p:nvPr/>
        </p:nvCxnSpPr>
        <p:spPr>
          <a:xfrm rot="5400000" flipH="1" flipV="1">
            <a:off x="4719950" y="2710271"/>
            <a:ext cx="12700" cy="77922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/>
          <p:nvPr/>
        </p:nvCxnSpPr>
        <p:spPr>
          <a:xfrm rot="5400000" flipH="1" flipV="1">
            <a:off x="5509602" y="2710271"/>
            <a:ext cx="12700" cy="77922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/>
          <p:nvPr/>
        </p:nvCxnSpPr>
        <p:spPr>
          <a:xfrm rot="5400000" flipH="1" flipV="1">
            <a:off x="6299254" y="2710271"/>
            <a:ext cx="12700" cy="77922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꺾인 연결선 125"/>
          <p:cNvCxnSpPr/>
          <p:nvPr/>
        </p:nvCxnSpPr>
        <p:spPr>
          <a:xfrm rot="5400000" flipH="1" flipV="1">
            <a:off x="7088906" y="2710271"/>
            <a:ext cx="12700" cy="77922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꺾인 연결선 126"/>
          <p:cNvCxnSpPr/>
          <p:nvPr/>
        </p:nvCxnSpPr>
        <p:spPr>
          <a:xfrm rot="5400000" flipH="1" flipV="1">
            <a:off x="7878558" y="2710271"/>
            <a:ext cx="12700" cy="77922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/>
          <p:nvPr/>
        </p:nvCxnSpPr>
        <p:spPr>
          <a:xfrm rot="16200000" flipV="1">
            <a:off x="7112718" y="4100385"/>
            <a:ext cx="12700" cy="78875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꺾인 연결선 128"/>
          <p:cNvCxnSpPr/>
          <p:nvPr/>
        </p:nvCxnSpPr>
        <p:spPr>
          <a:xfrm rot="16200000" flipV="1">
            <a:off x="3925535" y="2711858"/>
            <a:ext cx="12700" cy="78875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꺾인 연결선 129"/>
          <p:cNvCxnSpPr/>
          <p:nvPr/>
        </p:nvCxnSpPr>
        <p:spPr>
          <a:xfrm rot="16200000" flipV="1">
            <a:off x="6317628" y="4100385"/>
            <a:ext cx="12700" cy="78875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꺾인 연결선 130"/>
          <p:cNvCxnSpPr/>
          <p:nvPr/>
        </p:nvCxnSpPr>
        <p:spPr>
          <a:xfrm rot="16200000" flipV="1">
            <a:off x="5541588" y="4100385"/>
            <a:ext cx="12700" cy="78875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2" name="꺾인 연결선 131"/>
          <p:cNvCxnSpPr/>
          <p:nvPr/>
        </p:nvCxnSpPr>
        <p:spPr>
          <a:xfrm rot="16200000" flipV="1">
            <a:off x="4765548" y="4100385"/>
            <a:ext cx="12700" cy="78875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꺾인 연결선 132"/>
          <p:cNvCxnSpPr/>
          <p:nvPr/>
        </p:nvCxnSpPr>
        <p:spPr>
          <a:xfrm rot="16200000" flipV="1">
            <a:off x="3989508" y="4100385"/>
            <a:ext cx="12700" cy="78875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" name="꺾인 연결선 135"/>
          <p:cNvCxnSpPr/>
          <p:nvPr/>
        </p:nvCxnSpPr>
        <p:spPr>
          <a:xfrm rot="5400000" flipH="1" flipV="1">
            <a:off x="7897960" y="4098797"/>
            <a:ext cx="12700" cy="77922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꺾인 연결선 136"/>
          <p:cNvCxnSpPr/>
          <p:nvPr/>
        </p:nvCxnSpPr>
        <p:spPr>
          <a:xfrm rot="16200000" flipV="1">
            <a:off x="7049838" y="5324841"/>
            <a:ext cx="12700" cy="78875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꺾인 연결선 137"/>
          <p:cNvCxnSpPr/>
          <p:nvPr/>
        </p:nvCxnSpPr>
        <p:spPr>
          <a:xfrm rot="16200000" flipV="1">
            <a:off x="6273798" y="5324841"/>
            <a:ext cx="12700" cy="78875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꺾인 연결선 138"/>
          <p:cNvCxnSpPr/>
          <p:nvPr/>
        </p:nvCxnSpPr>
        <p:spPr>
          <a:xfrm rot="16200000" flipV="1">
            <a:off x="5497758" y="5324841"/>
            <a:ext cx="12700" cy="78875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" name="꺾인 연결선 139"/>
          <p:cNvCxnSpPr/>
          <p:nvPr/>
        </p:nvCxnSpPr>
        <p:spPr>
          <a:xfrm rot="16200000" flipV="1">
            <a:off x="4721718" y="5324841"/>
            <a:ext cx="12700" cy="78875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1" name="꺾인 연결선 140"/>
          <p:cNvCxnSpPr/>
          <p:nvPr/>
        </p:nvCxnSpPr>
        <p:spPr>
          <a:xfrm rot="16200000" flipV="1">
            <a:off x="3945678" y="5324841"/>
            <a:ext cx="12700" cy="78875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2" name="꺾인 연결선 141"/>
          <p:cNvCxnSpPr/>
          <p:nvPr/>
        </p:nvCxnSpPr>
        <p:spPr>
          <a:xfrm rot="16200000" flipV="1">
            <a:off x="7838591" y="5324357"/>
            <a:ext cx="12700" cy="78875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3" name="Rectangle 2"/>
          <p:cNvSpPr/>
          <p:nvPr/>
        </p:nvSpPr>
        <p:spPr>
          <a:xfrm>
            <a:off x="1183049" y="3892497"/>
            <a:ext cx="20468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………for </a:t>
            </a:r>
            <a:r>
              <a:rPr lang="ko-KR" altLang="en-US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문</a:t>
            </a:r>
            <a:r>
              <a:rPr lang="en-US" altLang="ko-KR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…………</a:t>
            </a:r>
            <a:endParaRPr lang="en-US" sz="1200" dirty="0" smtClean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-202442" y="2751453"/>
            <a:ext cx="9505056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>
            <a:off x="-202442" y="4169496"/>
            <a:ext cx="9505056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>
            <a:off x="-202442" y="5436656"/>
            <a:ext cx="9505056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15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9180512" cy="36004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2014.05.31 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“mm/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slub.c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”</a:t>
            </a:r>
            <a:endParaRPr lang="ko-KR" altLang="en-US" sz="22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63" name="제목 1"/>
          <p:cNvSpPr txBox="1">
            <a:spLocks/>
          </p:cNvSpPr>
          <p:nvPr/>
        </p:nvSpPr>
        <p:spPr>
          <a:xfrm>
            <a:off x="0" y="415083"/>
            <a:ext cx="9144000" cy="9146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static inline void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flush_slab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kmem_cache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*s,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kmem_cache_cpu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*c)</a:t>
            </a:r>
            <a:endParaRPr lang="en-US" altLang="ko-KR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deactivate_slab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kmem_cache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*s,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page *page, void *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freelist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23" name="Rectangle 2"/>
          <p:cNvSpPr/>
          <p:nvPr/>
        </p:nvSpPr>
        <p:spPr>
          <a:xfrm>
            <a:off x="161256" y="1100367"/>
            <a:ext cx="43924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kmem_cache</a:t>
            </a:r>
            <a:r>
              <a:rPr lang="en-US" altLang="ko-KR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ko-KR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s, </a:t>
            </a:r>
            <a:r>
              <a:rPr lang="en-US" altLang="ko-KR" sz="1200" dirty="0" err="1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kmem_cache_cpu</a:t>
            </a:r>
            <a:r>
              <a:rPr lang="en-US" altLang="ko-KR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*c;</a:t>
            </a:r>
            <a:endParaRPr lang="en-US" altLang="ko-KR" sz="12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 err="1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deactivate_slab</a:t>
            </a:r>
            <a:r>
              <a:rPr lang="en-US" altLang="ko-KR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</a:t>
            </a:r>
            <a:r>
              <a:rPr lang="en-US" altLang="ko-KR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c-&gt;page, c-&gt;</a:t>
            </a:r>
            <a:r>
              <a:rPr lang="en-US" altLang="ko-KR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freelist</a:t>
            </a:r>
            <a:r>
              <a:rPr lang="en-US" altLang="ko-KR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altLang="ko-KR" sz="1200" dirty="0" smtClean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Stage </a:t>
            </a:r>
            <a:r>
              <a:rPr lang="en-US" altLang="ko-KR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1200" dirty="0" smtClean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3130090" y="2274429"/>
            <a:ext cx="5473646" cy="342219"/>
            <a:chOff x="1321076" y="2420888"/>
            <a:chExt cx="5473646" cy="504055"/>
          </a:xfrm>
        </p:grpSpPr>
        <p:sp>
          <p:nvSpPr>
            <p:cNvPr id="91" name="직사각형 103"/>
            <p:cNvSpPr/>
            <p:nvPr/>
          </p:nvSpPr>
          <p:spPr>
            <a:xfrm>
              <a:off x="1321076" y="2420888"/>
              <a:ext cx="781671" cy="50405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NULL</a:t>
              </a:r>
            </a:p>
          </p:txBody>
        </p:sp>
        <p:sp>
          <p:nvSpPr>
            <p:cNvPr id="92" name="직사각형 103"/>
            <p:cNvSpPr/>
            <p:nvPr/>
          </p:nvSpPr>
          <p:spPr>
            <a:xfrm>
              <a:off x="2100304" y="2420888"/>
              <a:ext cx="781671" cy="50405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5" name="직사각형 103"/>
            <p:cNvSpPr/>
            <p:nvPr/>
          </p:nvSpPr>
          <p:spPr>
            <a:xfrm>
              <a:off x="2885800" y="2420888"/>
              <a:ext cx="781671" cy="50405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6" name="직사각형 103"/>
            <p:cNvSpPr/>
            <p:nvPr/>
          </p:nvSpPr>
          <p:spPr>
            <a:xfrm>
              <a:off x="3667471" y="2420888"/>
              <a:ext cx="781671" cy="50405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7" name="직사각형 103"/>
            <p:cNvSpPr/>
            <p:nvPr/>
          </p:nvSpPr>
          <p:spPr>
            <a:xfrm>
              <a:off x="4456224" y="2420888"/>
              <a:ext cx="781671" cy="50405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8" name="직사각형 103"/>
            <p:cNvSpPr/>
            <p:nvPr/>
          </p:nvSpPr>
          <p:spPr>
            <a:xfrm>
              <a:off x="5234637" y="2420888"/>
              <a:ext cx="781671" cy="50405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9" name="직사각형 103"/>
            <p:cNvSpPr/>
            <p:nvPr/>
          </p:nvSpPr>
          <p:spPr>
            <a:xfrm>
              <a:off x="6013051" y="2420888"/>
              <a:ext cx="781671" cy="50405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01" name="Rectangle 2"/>
          <p:cNvSpPr/>
          <p:nvPr/>
        </p:nvSpPr>
        <p:spPr>
          <a:xfrm>
            <a:off x="159624" y="2328419"/>
            <a:ext cx="25828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en-US" altLang="ko-KR" sz="1200" dirty="0" err="1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ld.prelist</a:t>
            </a:r>
            <a:r>
              <a:rPr lang="en-US" altLang="ko-KR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page-&gt;</a:t>
            </a:r>
            <a:r>
              <a:rPr lang="en-US" altLang="ko-KR" sz="1200" dirty="0" err="1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freelist</a:t>
            </a:r>
            <a:r>
              <a:rPr lang="en-US" altLang="ko-KR" sz="1200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200" dirty="0" smtClean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" name="Rectangle 2"/>
          <p:cNvSpPr/>
          <p:nvPr/>
        </p:nvSpPr>
        <p:spPr>
          <a:xfrm>
            <a:off x="7524328" y="2852936"/>
            <a:ext cx="9127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freelist</a:t>
            </a:r>
            <a:endParaRPr lang="en-US" sz="1200" dirty="0" smtClean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4" name="꺾인 연결선 103"/>
          <p:cNvCxnSpPr>
            <a:stCxn id="103" idx="0"/>
            <a:endCxn id="98" idx="2"/>
          </p:cNvCxnSpPr>
          <p:nvPr/>
        </p:nvCxnSpPr>
        <p:spPr>
          <a:xfrm rot="16200000" flipV="1">
            <a:off x="7589445" y="2461690"/>
            <a:ext cx="236288" cy="5462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stCxn id="101" idx="3"/>
            <a:endCxn id="98" idx="2"/>
          </p:cNvCxnSpPr>
          <p:nvPr/>
        </p:nvCxnSpPr>
        <p:spPr>
          <a:xfrm>
            <a:off x="2742512" y="2466919"/>
            <a:ext cx="4691975" cy="149729"/>
          </a:xfrm>
          <a:prstGeom prst="bentConnector4">
            <a:avLst>
              <a:gd name="adj1" fmla="val 2798"/>
              <a:gd name="adj2" fmla="val 2526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꺾인 연결선 136"/>
          <p:cNvCxnSpPr/>
          <p:nvPr/>
        </p:nvCxnSpPr>
        <p:spPr>
          <a:xfrm rot="16200000" flipV="1">
            <a:off x="7049838" y="1866384"/>
            <a:ext cx="12700" cy="78875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꺾인 연결선 137"/>
          <p:cNvCxnSpPr/>
          <p:nvPr/>
        </p:nvCxnSpPr>
        <p:spPr>
          <a:xfrm rot="16200000" flipV="1">
            <a:off x="6273798" y="1866384"/>
            <a:ext cx="12700" cy="78875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꺾인 연결선 138"/>
          <p:cNvCxnSpPr/>
          <p:nvPr/>
        </p:nvCxnSpPr>
        <p:spPr>
          <a:xfrm rot="16200000" flipV="1">
            <a:off x="5497758" y="1866384"/>
            <a:ext cx="12700" cy="78875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" name="꺾인 연결선 139"/>
          <p:cNvCxnSpPr/>
          <p:nvPr/>
        </p:nvCxnSpPr>
        <p:spPr>
          <a:xfrm rot="16200000" flipV="1">
            <a:off x="4721718" y="1866384"/>
            <a:ext cx="12700" cy="78875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1" name="꺾인 연결선 140"/>
          <p:cNvCxnSpPr/>
          <p:nvPr/>
        </p:nvCxnSpPr>
        <p:spPr>
          <a:xfrm rot="16200000" flipV="1">
            <a:off x="3945678" y="1866384"/>
            <a:ext cx="12700" cy="78875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2" name="꺾인 연결선 141"/>
          <p:cNvCxnSpPr/>
          <p:nvPr/>
        </p:nvCxnSpPr>
        <p:spPr>
          <a:xfrm rot="16200000" flipV="1">
            <a:off x="7838591" y="1865900"/>
            <a:ext cx="12700" cy="78875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49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9180512" cy="36004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2013.10.19 </a:t>
            </a:r>
            <a:r>
              <a:rPr lang="en-US" altLang="ko-KR" sz="22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"arch/arm/kernel/</a:t>
            </a:r>
            <a:r>
              <a:rPr lang="en-US" altLang="ko-KR" sz="22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traps.c</a:t>
            </a:r>
            <a:r>
              <a:rPr lang="en-US" altLang="ko-KR" sz="22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endParaRPr lang="ko-KR" altLang="en-US" sz="22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63" name="제목 1"/>
          <p:cNvSpPr txBox="1">
            <a:spLocks/>
          </p:cNvSpPr>
          <p:nvPr/>
        </p:nvSpPr>
        <p:spPr>
          <a:xfrm>
            <a:off x="0" y="404664"/>
            <a:ext cx="9144000" cy="4887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void 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__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init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early_trap_init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(void *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vectors_base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</a:t>
            </a:r>
            <a:endParaRPr lang="en-US" altLang="ko-KR" sz="2400" b="1" dirty="0" smtClean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3528" y="1012086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http://venkateshabbarapu.blogspot.kr/2012/09/interrupt-handling-in-arm.html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-36512" y="1651416"/>
            <a:ext cx="9180512" cy="3600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2013.10.26 </a:t>
            </a:r>
            <a:r>
              <a:rPr lang="en-US" altLang="ko-KR" sz="2200" b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"arch/arm/kernel/entry-armv.S"</a:t>
            </a:r>
            <a:endParaRPr lang="ko-KR" altLang="en-US" sz="22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2083464"/>
            <a:ext cx="9144000" cy="4887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vector_\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name "arch/arm/kernel/entry-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armv.S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endParaRPr lang="en-US" altLang="ko-KR" sz="2400" b="1" dirty="0" smtClean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algn="l"/>
            <a:r>
              <a:rPr lang="en-US" altLang="ko-KR" sz="2400" b="1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vector_swi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arch/arm/kernel/entry-</a:t>
            </a:r>
            <a:r>
              <a:rPr lang="en-US" altLang="ko-KR" sz="2400" b="1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common.S</a:t>
            </a:r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altLang="ko-KR" sz="2400" b="1" dirty="0" smtClean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802748" y="3194540"/>
            <a:ext cx="720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35996" y="6174917"/>
            <a:ext cx="2592288" cy="4792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VMA</a:t>
            </a:r>
            <a:r>
              <a:rPr lang="ko-KR" alt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영역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48375" y="2980415"/>
            <a:ext cx="1577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0xFFFF FFFF</a:t>
            </a:r>
            <a:endParaRPr lang="ko-KR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40359" y="6407396"/>
            <a:ext cx="1577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0xF000 0000</a:t>
            </a:r>
            <a:endParaRPr lang="ko-KR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17057" y="5977831"/>
            <a:ext cx="1577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0xFF00 0000</a:t>
            </a:r>
            <a:endParaRPr lang="ko-KR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3802748" y="6628383"/>
            <a:ext cx="720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3802748" y="6146770"/>
            <a:ext cx="720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535996" y="3165081"/>
            <a:ext cx="2592288" cy="30002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16MB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19250" y="5310831"/>
            <a:ext cx="208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0xFFFF 0000</a:t>
            </a:r>
          </a:p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vectors_start</a:t>
            </a:r>
            <a:endParaRPr lang="ko-KR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3782381" y="5645782"/>
            <a:ext cx="720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535996" y="3641784"/>
            <a:ext cx="2592288" cy="5456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vector_\name macro</a:t>
            </a:r>
            <a:r>
              <a:rPr lang="ko-KR" altLang="en-US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에 의해</a:t>
            </a:r>
            <a:endParaRPr lang="en-US" altLang="ko-KR" sz="11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생성되는 각 모드의 코드</a:t>
            </a:r>
            <a:endParaRPr lang="en-US" altLang="ko-KR" sz="11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87085" y="3861048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0xFFFF 1000</a:t>
            </a:r>
            <a:endParaRPr lang="en-US" altLang="ko-K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stubs_start</a:t>
            </a:r>
            <a:endParaRPr lang="en-US" altLang="ko-KR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3827387" y="4425163"/>
            <a:ext cx="720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535996" y="4202251"/>
            <a:ext cx="2592288" cy="2015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vector_swi</a:t>
            </a: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주소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547387" y="5157192"/>
            <a:ext cx="2592288" cy="5001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각 </a:t>
            </a: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 </a:t>
            </a:r>
            <a:r>
              <a:rPr lang="ko-KR" altLang="en-US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모드로 </a:t>
            </a: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 </a:t>
            </a: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또</a:t>
            </a:r>
            <a:r>
              <a:rPr lang="ko-KR" alt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는</a:t>
            </a: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</a:t>
            </a: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수행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35996" y="4425163"/>
            <a:ext cx="2592288" cy="4154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kuser_helper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9976" y="4653136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kuser_helper_start</a:t>
            </a:r>
            <a:endParaRPr lang="en-US" altLang="ko-KR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3827387" y="4840619"/>
            <a:ext cx="720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11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9180512" cy="36004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2013.10.19 </a:t>
            </a:r>
            <a:r>
              <a:rPr lang="en-US" altLang="ko-KR" sz="22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r>
              <a:rPr lang="en-US" altLang="ko-KR" sz="22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arch/arm/mm/</a:t>
            </a:r>
            <a:r>
              <a:rPr lang="en-US" altLang="ko-KR" sz="2200" b="1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mmu.c</a:t>
            </a:r>
            <a:r>
              <a:rPr lang="en-US" altLang="ko-KR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22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 </a:t>
            </a:r>
            <a:r>
              <a:rPr lang="en-US" altLang="ko-KR" sz="22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"arch/arm/</a:t>
            </a:r>
            <a:r>
              <a:rPr lang="en-US" altLang="ko-KR" sz="22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mach-exynos</a:t>
            </a:r>
            <a:r>
              <a:rPr lang="en-US" altLang="ko-KR" sz="22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/</a:t>
            </a:r>
            <a:r>
              <a:rPr lang="en-US" altLang="ko-KR" sz="22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common.c</a:t>
            </a:r>
            <a:r>
              <a:rPr lang="en-US" altLang="ko-KR" sz="22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endParaRPr lang="ko-KR" altLang="en-US" sz="22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63" name="제목 1"/>
          <p:cNvSpPr txBox="1">
            <a:spLocks/>
          </p:cNvSpPr>
          <p:nvPr/>
        </p:nvSpPr>
        <p:spPr>
          <a:xfrm>
            <a:off x="0" y="404664"/>
            <a:ext cx="9144000" cy="7022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void __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init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iotable_init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struct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map_desc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*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io_desc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 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int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nr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2400" b="1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exynos_init_io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 == </a:t>
            </a:r>
            <a:r>
              <a:rPr lang="en-US" altLang="ko-KR" sz="2400" b="1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mdesc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-&gt;</a:t>
            </a:r>
            <a:r>
              <a:rPr lang="en-US" altLang="ko-KR" sz="2400" b="1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map_io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();</a:t>
            </a:r>
          </a:p>
          <a:p>
            <a:pPr algn="l"/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exynos5_map_io() == </a:t>
            </a:r>
            <a:r>
              <a:rPr lang="en-US" altLang="ko-KR" sz="2400" b="1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cpu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-&gt;</a:t>
            </a:r>
            <a:r>
              <a:rPr lang="en-US" altLang="ko-KR" sz="2400" b="1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map_io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(); / static 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struct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map_desc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exynos5_iodesc[]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123725" y="3901393"/>
            <a:ext cx="2269753" cy="2893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3725" y="3741341"/>
            <a:ext cx="2269753" cy="1600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 8MB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722" y="3531701"/>
            <a:ext cx="1381379" cy="320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0xF000 0000</a:t>
            </a:r>
            <a:endParaRPr lang="ko-KR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23725" y="1253301"/>
            <a:ext cx="2269753" cy="24699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VMA</a:t>
            </a:r>
            <a:r>
              <a:rPr lang="ko-KR" altLang="en-US" sz="1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영역</a:t>
            </a:r>
            <a:endParaRPr lang="ko-KR" altLang="en-US" sz="12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0722" y="1106878"/>
            <a:ext cx="1381379" cy="320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0xFF00 0000</a:t>
            </a:r>
            <a:endParaRPr lang="ko-KR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1507597" y="3723234"/>
            <a:ext cx="63041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1507597" y="1253301"/>
            <a:ext cx="63041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0722" y="3324918"/>
            <a:ext cx="1381379" cy="320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0xF600 0000</a:t>
            </a:r>
            <a:endParaRPr lang="ko-KR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23725" y="1052736"/>
            <a:ext cx="2269753" cy="2005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16MB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1507597" y="3471340"/>
            <a:ext cx="63041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왼쪽 중괄호 34"/>
          <p:cNvSpPr/>
          <p:nvPr/>
        </p:nvSpPr>
        <p:spPr>
          <a:xfrm flipH="1">
            <a:off x="4381838" y="1772709"/>
            <a:ext cx="211901" cy="171742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23725" y="3266534"/>
            <a:ext cx="2269753" cy="2184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S3C_VA_IRQ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123725" y="3048098"/>
            <a:ext cx="2269753" cy="2184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S3C_VA_SYS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23725" y="2829661"/>
            <a:ext cx="2269753" cy="2184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S3C_VA_MEM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123725" y="2611224"/>
            <a:ext cx="2269753" cy="2184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S3C_VA_TIMER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123725" y="2392787"/>
            <a:ext cx="2269753" cy="2184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S3C_VA_WATCHDOG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123725" y="1772709"/>
            <a:ext cx="2269753" cy="2184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S3C_VA_UART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39888" y="2466506"/>
            <a:ext cx="2552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create_mapping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함수에서 생성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0722" y="3120112"/>
            <a:ext cx="1381379" cy="320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0xF610 0000</a:t>
            </a:r>
            <a:endParaRPr lang="ko-KR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23725" y="2174350"/>
            <a:ext cx="2269753" cy="2184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S3C_ADDR_CPU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1507597" y="3266534"/>
            <a:ext cx="63041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50722" y="2904299"/>
            <a:ext cx="1381379" cy="320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0xF620 0000</a:t>
            </a:r>
            <a:endParaRPr lang="ko-KR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1507597" y="3050721"/>
            <a:ext cx="63041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0722" y="2699493"/>
            <a:ext cx="1381379" cy="320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0xF630 0000</a:t>
            </a:r>
            <a:endParaRPr lang="ko-KR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1507597" y="2845915"/>
            <a:ext cx="63041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0722" y="2483680"/>
            <a:ext cx="1381379" cy="320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0xF640 0000</a:t>
            </a:r>
            <a:endParaRPr lang="ko-KR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1507597" y="2630102"/>
            <a:ext cx="63041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50722" y="2267867"/>
            <a:ext cx="1381379" cy="320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0xF650 0000</a:t>
            </a:r>
            <a:endParaRPr lang="ko-KR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1507597" y="2414289"/>
            <a:ext cx="63041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50722" y="1825271"/>
            <a:ext cx="1381379" cy="320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0xF700 0000</a:t>
            </a:r>
            <a:endParaRPr lang="ko-KR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1507597" y="1971693"/>
            <a:ext cx="63041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왼쪽 중괄호 66"/>
          <p:cNvSpPr/>
          <p:nvPr/>
        </p:nvSpPr>
        <p:spPr>
          <a:xfrm flipH="1">
            <a:off x="4413170" y="3994235"/>
            <a:ext cx="206228" cy="175564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123725" y="5531445"/>
            <a:ext cx="2269753" cy="2184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svm</a:t>
            </a: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 IRQ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123725" y="5313008"/>
            <a:ext cx="2269753" cy="2184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svm</a:t>
            </a:r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123725" y="5094571"/>
            <a:ext cx="2269753" cy="2184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svm</a:t>
            </a:r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123725" y="4876135"/>
            <a:ext cx="2269753" cy="2184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svm</a:t>
            </a:r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123725" y="4657698"/>
            <a:ext cx="2269753" cy="2184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svm</a:t>
            </a:r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WATCHDOG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123725" y="4212672"/>
            <a:ext cx="2269753" cy="2184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svm</a:t>
            </a:r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UART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123725" y="4439261"/>
            <a:ext cx="2269753" cy="2184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svm</a:t>
            </a:r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03455" y="4596041"/>
            <a:ext cx="4568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static_vm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ko-K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svm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early_alloc_aligned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svm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) * nr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	__</a:t>
            </a:r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alignof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__(*</a:t>
            </a:r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svm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2123725" y="6100272"/>
            <a:ext cx="2269753" cy="6942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Kernel 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 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영역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2123725" y="6483899"/>
            <a:ext cx="2269753" cy="2184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static_vmlist</a:t>
            </a: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 HEAD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681162" y="5530486"/>
            <a:ext cx="2269753" cy="2184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vm_struct</a:t>
            </a:r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list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9" name="꺾인 연결선 78"/>
          <p:cNvCxnSpPr>
            <a:stCxn id="73" idx="1"/>
            <a:endCxn id="59" idx="1"/>
          </p:cNvCxnSpPr>
          <p:nvPr/>
        </p:nvCxnSpPr>
        <p:spPr>
          <a:xfrm rot="10800000">
            <a:off x="2123725" y="5640664"/>
            <a:ext cx="12700" cy="95245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2123728" y="1484784"/>
            <a:ext cx="2269753" cy="2184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S5P_VA_CHIPID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-45575" y="1559641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0xF800 0000</a:t>
            </a:r>
            <a:endParaRPr lang="ko-KR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 flipV="1">
            <a:off x="1507597" y="1706063"/>
            <a:ext cx="63041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404413" y="1459468"/>
            <a:ext cx="9020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exynos_fdt_map_chipid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(unsigned long node, </a:t>
            </a:r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char *</a:t>
            </a:r>
            <a:r>
              <a:rPr lang="en-US" altLang="ko-K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uname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depth, void *data)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2125532" y="3994235"/>
            <a:ext cx="2269753" cy="2184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svm</a:t>
            </a:r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CHIPID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8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9180512" cy="36004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2013.10.19 </a:t>
            </a:r>
            <a:r>
              <a:rPr lang="en-US" altLang="ko-KR" sz="22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r>
              <a:rPr lang="en-US" altLang="ko-KR" sz="22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arch/arm/mm/</a:t>
            </a:r>
            <a:r>
              <a:rPr lang="en-US" altLang="ko-KR" sz="2200" b="1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ioremap.c</a:t>
            </a:r>
            <a:r>
              <a:rPr lang="en-US" altLang="ko-KR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22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 </a:t>
            </a:r>
            <a:r>
              <a:rPr lang="en-US" altLang="ko-KR" sz="22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"mm/</a:t>
            </a:r>
            <a:r>
              <a:rPr lang="en-US" altLang="ko-KR" sz="22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vmalloc.c</a:t>
            </a:r>
            <a:r>
              <a:rPr lang="en-US" altLang="ko-KR" sz="22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endParaRPr lang="ko-KR" altLang="en-US" sz="22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63" name="제목 1"/>
          <p:cNvSpPr txBox="1">
            <a:spLocks/>
          </p:cNvSpPr>
          <p:nvPr/>
        </p:nvSpPr>
        <p:spPr>
          <a:xfrm>
            <a:off x="0" y="404664"/>
            <a:ext cx="9144000" cy="4887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arch/arm/mm/</a:t>
            </a:r>
            <a:r>
              <a:rPr lang="en-US" altLang="ko-KR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ioremap.c</a:t>
            </a:r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 : void 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add_static_vm_early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static_vm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svm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mm/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vmalloc.c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void 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__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init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vm_area_add_early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struct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vm_struct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*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vm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292088" y="2161205"/>
            <a:ext cx="2269753" cy="2184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vm_struct</a:t>
            </a:r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list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195736" y="2153995"/>
            <a:ext cx="2269753" cy="21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 |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…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292087" y="2373595"/>
            <a:ext cx="2269753" cy="2184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vm_struct</a:t>
            </a:r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list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292086" y="2585985"/>
            <a:ext cx="2269753" cy="2184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vm_struct</a:t>
            </a:r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list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292085" y="2798375"/>
            <a:ext cx="2269753" cy="2184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vm_struct</a:t>
            </a:r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list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292084" y="3010765"/>
            <a:ext cx="2269753" cy="2184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vm_struct</a:t>
            </a:r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list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292083" y="3223155"/>
            <a:ext cx="2269753" cy="2184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vm_struct</a:t>
            </a:r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list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292082" y="3435545"/>
            <a:ext cx="2269753" cy="2184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vm_struct</a:t>
            </a:r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list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292081" y="3647935"/>
            <a:ext cx="2269753" cy="2184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vm_struct</a:t>
            </a:r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list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292080" y="3860325"/>
            <a:ext cx="2269753" cy="2184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vm_struct</a:t>
            </a:r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list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195736" y="2370790"/>
            <a:ext cx="2269753" cy="21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 |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…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195736" y="2587585"/>
            <a:ext cx="2269753" cy="21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 |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…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195736" y="2804380"/>
            <a:ext cx="2269753" cy="21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 |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…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195736" y="3021175"/>
            <a:ext cx="2269753" cy="21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 |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…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195736" y="3237970"/>
            <a:ext cx="2269753" cy="21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 |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…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195736" y="3454765"/>
            <a:ext cx="2269753" cy="21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 |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…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195736" y="3671560"/>
            <a:ext cx="2269753" cy="21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 |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…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195736" y="3888355"/>
            <a:ext cx="2269753" cy="21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 |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…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98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9468544" y="1922654"/>
            <a:ext cx="396000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zone </a:t>
            </a:r>
            <a:r>
              <a:rPr lang="en-US" altLang="ko-KR" sz="11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node_zones</a:t>
            </a:r>
            <a:r>
              <a:rPr lang="en-US" altLang="ko-KR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[MAX_NR_ZONES]</a:t>
            </a:r>
            <a:endParaRPr lang="ko-KR" altLang="en-US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9180512" cy="36004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2013.11.16 </a:t>
            </a:r>
            <a:r>
              <a:rPr lang="en-US" altLang="ko-KR" sz="22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r>
              <a:rPr lang="en-US" altLang="ko-KR" sz="22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mm/</a:t>
            </a:r>
            <a:r>
              <a:rPr lang="en-US" altLang="ko-KR" sz="2200" b="1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bootmem.c</a:t>
            </a:r>
            <a:r>
              <a:rPr lang="en-US" altLang="ko-KR" sz="22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“  -</a:t>
            </a:r>
            <a:r>
              <a:rPr lang="ko-KR" altLang="en-US" sz="22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미완성</a:t>
            </a:r>
            <a:r>
              <a:rPr lang="en-US" altLang="ko-KR" sz="22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…-</a:t>
            </a:r>
            <a:endParaRPr lang="ko-KR" altLang="en-US" sz="22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63" name="제목 1"/>
          <p:cNvSpPr txBox="1">
            <a:spLocks/>
          </p:cNvSpPr>
          <p:nvPr/>
        </p:nvSpPr>
        <p:spPr>
          <a:xfrm>
            <a:off x="0" y="404664"/>
            <a:ext cx="9144000" cy="4887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static void * __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alloc_bootmem_bdata</a:t>
            </a:r>
            <a:endParaRPr lang="en-US" altLang="ko-KR" sz="24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267527" y="2904519"/>
            <a:ext cx="2563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pglist_data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pg_data_t</a:t>
            </a:r>
            <a:endParaRPr lang="ko-KR" altLang="en-US" sz="1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468545" y="2177717"/>
            <a:ext cx="396000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zonelist</a:t>
            </a:r>
            <a:r>
              <a:rPr lang="en-US" altLang="ko-KR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node_zonelists</a:t>
            </a:r>
            <a:r>
              <a:rPr lang="en-US" altLang="ko-KR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[MAX_ZONELISTS]</a:t>
            </a:r>
            <a:endParaRPr lang="ko-KR" altLang="en-US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468544" y="2430373"/>
            <a:ext cx="396000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nr_zones</a:t>
            </a:r>
            <a:endParaRPr lang="ko-KR" altLang="en-US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468543" y="2683029"/>
            <a:ext cx="396000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bootmem_data</a:t>
            </a:r>
            <a:r>
              <a:rPr lang="en-US" altLang="ko-KR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ko-KR" sz="11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bdata</a:t>
            </a:r>
            <a:endParaRPr lang="ko-KR" altLang="en-US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468542" y="2935685"/>
            <a:ext cx="396000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long </a:t>
            </a:r>
            <a:r>
              <a:rPr lang="en-US" altLang="ko-KR" sz="11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node_start_pfn</a:t>
            </a:r>
            <a:endParaRPr lang="ko-KR" altLang="en-US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468541" y="3188341"/>
            <a:ext cx="396000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long </a:t>
            </a:r>
            <a:r>
              <a:rPr lang="en-US" altLang="ko-KR" sz="11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node_present_pages</a:t>
            </a:r>
            <a:endParaRPr lang="ko-KR" altLang="en-US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468540" y="3440997"/>
            <a:ext cx="396000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long </a:t>
            </a:r>
            <a:r>
              <a:rPr lang="en-US" altLang="ko-KR" sz="11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node_spanned_pages</a:t>
            </a:r>
            <a:endParaRPr lang="ko-KR" altLang="en-US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468539" y="3693653"/>
            <a:ext cx="396000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node_id</a:t>
            </a:r>
            <a:endParaRPr lang="ko-KR" altLang="en-US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468538" y="3946309"/>
            <a:ext cx="396000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nodemask_t</a:t>
            </a:r>
            <a:r>
              <a:rPr lang="en-US" altLang="ko-KR" sz="11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reclaim_nodes</a:t>
            </a:r>
            <a:endParaRPr lang="ko-KR" altLang="en-US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468538" y="4198337"/>
            <a:ext cx="396000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wait_queue_head_t</a:t>
            </a:r>
            <a:r>
              <a:rPr lang="en-US" altLang="ko-KR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kswapd_wait</a:t>
            </a:r>
            <a:endParaRPr lang="ko-KR" altLang="en-US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468538" y="4450365"/>
            <a:ext cx="396000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wait_queue_head_t</a:t>
            </a:r>
            <a:r>
              <a:rPr lang="en-US" altLang="ko-KR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pfmemalloc_wait</a:t>
            </a:r>
            <a:endParaRPr lang="ko-KR" altLang="en-US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468538" y="4702393"/>
            <a:ext cx="396000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task_struct</a:t>
            </a:r>
            <a:r>
              <a:rPr lang="en-US" altLang="ko-KR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ko-KR" sz="11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kswapd</a:t>
            </a:r>
            <a:endParaRPr lang="ko-KR" altLang="en-US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468538" y="4954421"/>
            <a:ext cx="396000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kswapd_max_order</a:t>
            </a:r>
            <a:endParaRPr lang="ko-KR" altLang="en-US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468538" y="5206449"/>
            <a:ext cx="396000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altLang="ko-KR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zone_type</a:t>
            </a:r>
            <a:r>
              <a:rPr lang="en-US" altLang="ko-KR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classzone_idx</a:t>
            </a:r>
            <a:endParaRPr lang="ko-KR" altLang="en-US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468538" y="5458477"/>
            <a:ext cx="396000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kswapd_max_order</a:t>
            </a:r>
            <a:endParaRPr lang="ko-KR" altLang="en-US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195736" y="3580445"/>
            <a:ext cx="2592288" cy="33373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195736" y="5448325"/>
            <a:ext cx="2592288" cy="8934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 table </a:t>
            </a:r>
            <a:r>
              <a:rPr lang="ko-KR" altLang="en-US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영역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1462488" y="6917799"/>
            <a:ext cx="720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-125550" y="6665771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0x2000 0000</a:t>
            </a:r>
            <a:endParaRPr lang="ko-KR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-91886" y="343934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0x4F80 0000</a:t>
            </a:r>
            <a:endParaRPr lang="ko-KR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7" name="직선 화살표 연결선 96"/>
          <p:cNvCxnSpPr/>
          <p:nvPr/>
        </p:nvCxnSpPr>
        <p:spPr>
          <a:xfrm flipV="1">
            <a:off x="1462488" y="3618893"/>
            <a:ext cx="720000" cy="51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2195736" y="4632128"/>
            <a:ext cx="2592288" cy="8009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Kernel 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 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영역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2195367" y="4088164"/>
            <a:ext cx="2592288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node_bootmem_map</a:t>
            </a:r>
            <a:endParaRPr lang="ko-KR" altLang="en-US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5500779" y="4705036"/>
            <a:ext cx="288000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long </a:t>
            </a:r>
            <a:r>
              <a:rPr lang="en-US" altLang="ko-KR" sz="11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node_min_pfn</a:t>
            </a:r>
            <a:endParaRPr lang="ko-KR" altLang="en-US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404137" y="4281138"/>
            <a:ext cx="3073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bootmem_data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bootmem_data_t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5500780" y="4960099"/>
            <a:ext cx="288000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long </a:t>
            </a:r>
            <a:r>
              <a:rPr lang="en-US" altLang="ko-KR" sz="1100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node_low_pfn</a:t>
            </a:r>
            <a:endParaRPr lang="en-US" altLang="ko-KR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5500779" y="5212755"/>
            <a:ext cx="288000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altLang="ko-KR" sz="11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node_bootmem_map</a:t>
            </a:r>
            <a:endParaRPr lang="ko-KR" altLang="en-US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5500778" y="5465411"/>
            <a:ext cx="288000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long </a:t>
            </a:r>
            <a:r>
              <a:rPr lang="en-US" altLang="ko-KR" sz="11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last_end_off</a:t>
            </a:r>
            <a:endParaRPr lang="ko-KR" altLang="en-US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5500777" y="5718067"/>
            <a:ext cx="288000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long </a:t>
            </a:r>
            <a:r>
              <a:rPr lang="en-US" altLang="ko-KR" sz="11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hint_idx</a:t>
            </a:r>
            <a:endParaRPr lang="ko-KR" altLang="en-US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5500776" y="5970723"/>
            <a:ext cx="288000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list_head</a:t>
            </a:r>
            <a:r>
              <a:rPr lang="en-US" altLang="ko-KR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</a:t>
            </a:r>
            <a:endParaRPr lang="ko-KR" altLang="en-US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9" name="직선 화살표 연결선 128"/>
          <p:cNvCxnSpPr>
            <a:stCxn id="46" idx="1"/>
          </p:cNvCxnSpPr>
          <p:nvPr/>
        </p:nvCxnSpPr>
        <p:spPr>
          <a:xfrm flipH="1">
            <a:off x="8380777" y="2809043"/>
            <a:ext cx="1087766" cy="18959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/>
          <p:nvPr/>
        </p:nvCxnSpPr>
        <p:spPr>
          <a:xfrm flipH="1" flipV="1">
            <a:off x="4780780" y="3580445"/>
            <a:ext cx="720000" cy="15056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 flipH="1">
            <a:off x="4767532" y="4831050"/>
            <a:ext cx="720000" cy="20867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 flipV="1">
            <a:off x="4780411" y="4214178"/>
            <a:ext cx="720000" cy="11245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왼쪽 중괄호 132"/>
          <p:cNvSpPr/>
          <p:nvPr/>
        </p:nvSpPr>
        <p:spPr>
          <a:xfrm>
            <a:off x="2028964" y="3617234"/>
            <a:ext cx="166772" cy="329378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77175" y="5129402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Low </a:t>
            </a:r>
            <a:r>
              <a:rPr lang="en-US" altLang="ko-K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영역 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 760MB</a:t>
            </a:r>
            <a:endParaRPr lang="en-US" altLang="ko-KR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5153" y="901169"/>
            <a:ext cx="34131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min 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bdata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ko-K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node_min_pfn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0x2 0000</a:t>
            </a:r>
          </a:p>
          <a:p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max = </a:t>
            </a:r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bdata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ko-K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node_low_pfn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0x4 f800</a:t>
            </a:r>
          </a:p>
          <a:p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goal = 0x6 0000</a:t>
            </a:r>
          </a:p>
          <a:p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limit = 0x0</a:t>
            </a:r>
          </a:p>
          <a:p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start = min = 0x2000 0000</a:t>
            </a:r>
          </a:p>
          <a:p>
            <a:r>
              <a:rPr lang="en-US" altLang="ko-K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sidx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0x2 0000 – 0x2 0000 = 0</a:t>
            </a:r>
          </a:p>
          <a:p>
            <a:r>
              <a:rPr lang="en-US" altLang="ko-K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midx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0x4 f800 – 0x2 0000 = 0x2 f800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60561" y="3277186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physical address</a:t>
            </a:r>
            <a:endParaRPr lang="en-US" altLang="ko-KR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549100" y="1584047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pglist_data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35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9180512" cy="36004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2013.11.23 </a:t>
            </a:r>
            <a:r>
              <a:rPr lang="en-US" altLang="ko-KR" sz="22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"mm/</a:t>
            </a:r>
            <a:r>
              <a:rPr lang="en-US" altLang="ko-KR" sz="22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sparse.c</a:t>
            </a:r>
            <a:r>
              <a:rPr lang="en-US" altLang="ko-KR" sz="22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endParaRPr lang="ko-KR" altLang="en-US" sz="22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63" name="제목 1"/>
          <p:cNvSpPr txBox="1">
            <a:spLocks/>
          </p:cNvSpPr>
          <p:nvPr/>
        </p:nvSpPr>
        <p:spPr>
          <a:xfrm>
            <a:off x="0" y="404664"/>
            <a:ext cx="9144000" cy="4887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memory_present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nid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unsigned long start, unsigned long end)</a:t>
            </a:r>
            <a:endParaRPr lang="en-US" altLang="ko-KR" sz="24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8840" y="1401781"/>
            <a:ext cx="4347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mem_section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mem_section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[NR_SECTION_ROOTS]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067485" y="2065077"/>
            <a:ext cx="2880000" cy="5070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67485" y="2065077"/>
            <a:ext cx="2880000" cy="2520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long </a:t>
            </a:r>
            <a:r>
              <a:rPr lang="en-US" altLang="ko-KR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section_mem_map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67486" y="2320140"/>
            <a:ext cx="288000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long *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pageblock_flags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왼쪽 중괄호 38"/>
          <p:cNvSpPr/>
          <p:nvPr/>
        </p:nvSpPr>
        <p:spPr>
          <a:xfrm>
            <a:off x="2821014" y="2074863"/>
            <a:ext cx="246472" cy="4973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2130" y="1880959"/>
            <a:ext cx="1883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NR_SECTION_ROOTS = 1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8841" y="690993"/>
            <a:ext cx="7548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SECTIONS_PER_ROOT = 4096 / 8 = 512 = 0x200</a:t>
            </a:r>
          </a:p>
          <a:p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NR_SECTION_ROOTS = DIV_ROUND_UP(NR_MEM_SECTIONS, SECTIONS_PER_ROOT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 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올림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우리는 항상 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5115" y="2239873"/>
            <a:ext cx="1168545" cy="243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mem_section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67484" y="2579987"/>
            <a:ext cx="2880000" cy="5070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67484" y="2579987"/>
            <a:ext cx="2880000" cy="2520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long </a:t>
            </a:r>
            <a:r>
              <a:rPr lang="en-US" altLang="ko-KR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section_mem_map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67485" y="2835050"/>
            <a:ext cx="288000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long *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pageblock_flags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67483" y="3094897"/>
            <a:ext cx="2880000" cy="5070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7483" y="3094897"/>
            <a:ext cx="2880000" cy="2520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long </a:t>
            </a:r>
            <a:r>
              <a:rPr lang="en-US" altLang="ko-KR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section_mem_map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067484" y="3349960"/>
            <a:ext cx="288000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long *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pageblock_flags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067478" y="3966155"/>
            <a:ext cx="2880000" cy="5070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067478" y="3966155"/>
            <a:ext cx="2880000" cy="2520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long </a:t>
            </a:r>
            <a:r>
              <a:rPr lang="en-US" altLang="ko-KR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section_mem_map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067479" y="4221218"/>
            <a:ext cx="288000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long *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pageblock_flags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왼쪽 중괄호 42"/>
          <p:cNvSpPr/>
          <p:nvPr/>
        </p:nvSpPr>
        <p:spPr>
          <a:xfrm>
            <a:off x="2574542" y="2096048"/>
            <a:ext cx="123236" cy="23771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7544" y="3146147"/>
            <a:ext cx="1883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8 * 512 = 4096 bytes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12029" y="4974267"/>
            <a:ext cx="57799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mem_section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[SECTION_NR_TO_ROOT(nr)][nr &amp; SECTION_ROOT_MASK];</a:t>
            </a:r>
          </a:p>
          <a:p>
            <a:pPr algn="r"/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ex) nr </a:t>
            </a:r>
            <a:r>
              <a:rPr lang="ko-KR" alt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이 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ko-KR" alt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인 경우</a:t>
            </a:r>
            <a:endParaRPr lang="en-US" altLang="ko-KR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mem_section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[0][2] </a:t>
            </a:r>
            <a:endParaRPr lang="en-US" altLang="ko-KR" sz="1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endParaRPr lang="en-US" altLang="ko-KR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512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개를 메모리 할당하지만 실제론 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0~15, 16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개만 사용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" name="꺾인 연결선 4"/>
          <p:cNvCxnSpPr>
            <a:stCxn id="3" idx="3"/>
            <a:endCxn id="48" idx="3"/>
          </p:cNvCxnSpPr>
          <p:nvPr/>
        </p:nvCxnSpPr>
        <p:spPr>
          <a:xfrm flipV="1">
            <a:off x="5767903" y="3344300"/>
            <a:ext cx="716805" cy="2137799"/>
          </a:xfrm>
          <a:prstGeom prst="bentConnector3">
            <a:avLst>
              <a:gd name="adj1" fmla="val 1318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757286" y="6021288"/>
            <a:ext cx="54708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이 함수는</a:t>
            </a:r>
            <a:endParaRPr lang="en-US" altLang="ko-KR" sz="1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altLang="ko-K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mem_section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 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에 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4096 bytes 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만큼 메모리를 할당하고</a:t>
            </a:r>
            <a:endParaRPr lang="en-US" altLang="ko-KR" sz="1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altLang="ko-K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mem_section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[0][2] ~ 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mem_section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[0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][9] 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까지</a:t>
            </a:r>
            <a:endParaRPr lang="en-US" altLang="ko-KR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altLang="ko-K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section_mem_map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 1 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로 설정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45164" y="220620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45164" y="2706001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45164" y="3205800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60205" y="4110171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[511]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72672" y="3636572"/>
            <a:ext cx="269626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>
              <a:lnSpc>
                <a:spcPts val="500"/>
              </a:lnSpc>
            </a:pP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>
              <a:lnSpc>
                <a:spcPts val="500"/>
              </a:lnSpc>
            </a:pP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205146" y="1449717"/>
            <a:ext cx="2823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SECTION_MARKED_PRESENT  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(1UL&lt;&lt;0)</a:t>
            </a:r>
          </a:p>
          <a:p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SECTION_HAS_MEM_MAP 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(1UL&lt;&lt;1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SECTION_NID_SHIFT   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cxnSp>
        <p:nvCxnSpPr>
          <p:cNvPr id="10" name="꺾인 연결선 9"/>
          <p:cNvCxnSpPr>
            <a:stCxn id="36" idx="3"/>
            <a:endCxn id="53" idx="1"/>
          </p:cNvCxnSpPr>
          <p:nvPr/>
        </p:nvCxnSpPr>
        <p:spPr>
          <a:xfrm flipV="1">
            <a:off x="5947485" y="1772883"/>
            <a:ext cx="257661" cy="41820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38" idx="3"/>
            <a:endCxn id="60" idx="1"/>
          </p:cNvCxnSpPr>
          <p:nvPr/>
        </p:nvCxnSpPr>
        <p:spPr>
          <a:xfrm>
            <a:off x="5947486" y="2446154"/>
            <a:ext cx="952444" cy="482172"/>
          </a:xfrm>
          <a:prstGeom prst="bentConnector3">
            <a:avLst>
              <a:gd name="adj1" fmla="val 725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899930" y="2789826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usemap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을 할당함</a:t>
            </a:r>
            <a:endParaRPr lang="en-US" altLang="ko-KR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26641" y="1759150"/>
            <a:ext cx="1819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mem_section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구조체들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865518" y="2320417"/>
            <a:ext cx="1887784" cy="4605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처음엔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nid</a:t>
            </a: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다음엔 </a:t>
            </a:r>
            <a:r>
              <a:rPr lang="en-US" altLang="ko-KR" sz="11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 </a:t>
            </a:r>
            <a:r>
              <a:rPr lang="en-US" altLang="ko-KR" sz="11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주소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753302" y="2320417"/>
            <a:ext cx="390698" cy="4605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8" name="꺾인 연결선 57"/>
          <p:cNvCxnSpPr>
            <a:stCxn id="53" idx="2"/>
            <a:endCxn id="57" idx="0"/>
          </p:cNvCxnSpPr>
          <p:nvPr/>
        </p:nvCxnSpPr>
        <p:spPr>
          <a:xfrm rot="16200000" flipH="1">
            <a:off x="8170572" y="1542337"/>
            <a:ext cx="224369" cy="133178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277176" y="2420598"/>
            <a:ext cx="4687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(unsigned 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long)(</a:t>
            </a:r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mem_map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- (</a:t>
            </a:r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section_nr_to_pfn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pnum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842011" y="4113162"/>
            <a:ext cx="71838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확인해볼것</a:t>
            </a:r>
            <a:endParaRPr lang="en-US" altLang="ko-KR" sz="1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1. </a:t>
            </a:r>
            <a:r>
              <a:rPr lang="en-US" altLang="ko-K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page_to_pfn</a:t>
            </a:r>
            <a:endParaRPr lang="en-US" altLang="ko-KR" sz="1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2. </a:t>
            </a:r>
            <a:r>
              <a:rPr lang="en-US" altLang="ko-K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pfn_to_page</a:t>
            </a:r>
            <a:endParaRPr lang="en-US" altLang="ko-KR" sz="1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Pfn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이 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65537 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이라면 </a:t>
            </a:r>
            <a:endParaRPr lang="en-US" altLang="ko-KR" sz="1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65537 / 65536(1section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이 가지고 있는 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page 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수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 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endParaRPr lang="en-US" altLang="ko-KR" sz="12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mem_section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[0][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을 참고하여 </a:t>
            </a:r>
            <a:r>
              <a:rPr lang="en-US" altLang="ko-K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section_mem_map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에 있는 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page </a:t>
            </a:r>
            <a:r>
              <a:rPr lang="en-US" altLang="ko-K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주소를 가져오고</a:t>
            </a:r>
            <a:endParaRPr lang="en-US" altLang="ko-KR" sz="1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이전에 빼주었었던 </a:t>
            </a:r>
            <a:r>
              <a:rPr lang="en-US" altLang="ko-K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pfn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값을 더해주어 </a:t>
            </a:r>
            <a:r>
              <a:rPr lang="ko-KR" altLang="en-US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주소값을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보정한다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endParaRPr lang="en-US" altLang="ko-KR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76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7681</TotalTime>
  <Words>7445</Words>
  <Application>Microsoft Office PowerPoint</Application>
  <PresentationFormat>화면 슬라이드 쇼(4:3)</PresentationFormat>
  <Paragraphs>2281</Paragraphs>
  <Slides>41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6" baseType="lpstr">
      <vt:lpstr>맑은 고딕</vt:lpstr>
      <vt:lpstr>Arial</vt:lpstr>
      <vt:lpstr>Consolas</vt:lpstr>
      <vt:lpstr>Wingdings</vt:lpstr>
      <vt:lpstr>Office 테마</vt:lpstr>
      <vt:lpstr>2013.10.19</vt:lpstr>
      <vt:lpstr>2013.10.19 "arch/arm/mm/mmu.c" </vt:lpstr>
      <vt:lpstr>2013.10.19 "arch/arm/mm/mmu.c" </vt:lpstr>
      <vt:lpstr>2013.10.19 "arch/arm/mm/mmu.c“, “arch/arm/mm/proc-v7-2level.S”</vt:lpstr>
      <vt:lpstr>2013.10.19 "arch/arm/kernel/traps.c"</vt:lpstr>
      <vt:lpstr>2013.10.19 "arch/arm/mm/mmu.c", "arch/arm/mach-exynos/common.c"</vt:lpstr>
      <vt:lpstr>2013.10.19 "arch/arm/mm/ioremap.c", "mm/vmalloc.c"</vt:lpstr>
      <vt:lpstr>2013.11.16 "mm/bootmem.c“  -미완성…-</vt:lpstr>
      <vt:lpstr>2013.11.23 "mm/sparse.c"</vt:lpstr>
      <vt:lpstr>2013.11.23 "mm/sparse.c"</vt:lpstr>
      <vt:lpstr>2013.11.30 "arch/arm/mm/init.c"</vt:lpstr>
      <vt:lpstr>2013.11.30 "mm/page_alloc.c"</vt:lpstr>
      <vt:lpstr>2013.11.30 "mm/page_alloc.c"</vt:lpstr>
      <vt:lpstr>2013.11.30 "mm/page_alloc.c"</vt:lpstr>
      <vt:lpstr>2013.12.21 "arch/arm/kernel/setup.c“, "kernel/resource.c"</vt:lpstr>
      <vt:lpstr>2013.12.21 "drivers/of/fdt.c"</vt:lpstr>
      <vt:lpstr>2013.12.21 "drivers/of/fdt.c"</vt:lpstr>
      <vt:lpstr>2014.01.11 "arch/arm/kernel/setup.c"</vt:lpstr>
      <vt:lpstr>2014.01.11 "lib/hweight.c"</vt:lpstr>
      <vt:lpstr>2014.01.11 "mm/percpu.c"</vt:lpstr>
      <vt:lpstr>2014.01.11 "mm/percpu.c"</vt:lpstr>
      <vt:lpstr>2014.01.11 "mm/percpu.c"</vt:lpstr>
      <vt:lpstr>2014.01.25 "mm/percpu.c"</vt:lpstr>
      <vt:lpstr>2014.01.25 "mm/percpu.c"</vt:lpstr>
      <vt:lpstr>2014.02.08 "mm/page_alloc.c"</vt:lpstr>
      <vt:lpstr>2014.02.15 "kernel/mutex.c“, “include/asm-generic/mutex-dec.h”</vt:lpstr>
      <vt:lpstr>2014.02.22 "kernel/mutex.c“, “include/asm-generic/mutex-dec.h”</vt:lpstr>
      <vt:lpstr>2014.02.22 "mm/page_alloc.c“, "kernel/cpu.c“,     "kernel/notifier.c"</vt:lpstr>
      <vt:lpstr>2014.03.22 "mm/page_alloc.c"</vt:lpstr>
      <vt:lpstr>2014.03.22 "mm/page_alloc.c"</vt:lpstr>
      <vt:lpstr>2014.03.29 “mm/bootmem.c”</vt:lpstr>
      <vt:lpstr>2014.03.29 “mm/page_alloc.c”</vt:lpstr>
      <vt:lpstr>2014.03.29 “arch/arm/mm/init.c”</vt:lpstr>
      <vt:lpstr>2013.11.30 "mm/page_alloc.c"</vt:lpstr>
      <vt:lpstr>2014.04.05 “mm/slub.c”, “include/linux/slub_def.h”</vt:lpstr>
      <vt:lpstr>2014.04.05 “mm/slub.c”, “include/linux/slub_def.h”</vt:lpstr>
      <vt:lpstr>2014.04.12 “page_alloc.c”</vt:lpstr>
      <vt:lpstr>2014.04.26 “mm/slub.c”</vt:lpstr>
      <vt:lpstr>2014.04.26 “mm/slub.c”</vt:lpstr>
      <vt:lpstr>2014.05.31 “mm/slub.c”</vt:lpstr>
      <vt:lpstr>2014.05.31 “mm/slub.c”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</dc:creator>
  <cp:lastModifiedBy>Kyungnam Bae</cp:lastModifiedBy>
  <cp:revision>318</cp:revision>
  <dcterms:created xsi:type="dcterms:W3CDTF">2013-10-19T06:47:39Z</dcterms:created>
  <dcterms:modified xsi:type="dcterms:W3CDTF">2014-05-31T12:54:18Z</dcterms:modified>
</cp:coreProperties>
</file>