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28" autoAdjust="0"/>
  </p:normalViewPr>
  <p:slideViewPr>
    <p:cSldViewPr showGuides="1">
      <p:cViewPr>
        <p:scale>
          <a:sx n="100" d="100"/>
          <a:sy n="100" d="100"/>
        </p:scale>
        <p:origin x="-19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7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6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4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9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7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6C50-3C04-4827-BE75-29D46D82EADB}" type="datetimeFigureOut">
              <a:rPr lang="ko-KR" altLang="en-US" smtClean="0"/>
              <a:t>2014-12-31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5256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30         .macro  </a:t>
            </a:r>
            <a:r>
              <a:rPr lang="en-US" altLang="ko-KR" sz="1400" err="1" smtClean="0"/>
              <a:t>testop</a:t>
            </a:r>
            <a:r>
              <a:rPr lang="en-US" altLang="ko-KR" sz="1400" smtClean="0"/>
              <a:t>, name, </a:t>
            </a:r>
            <a:r>
              <a:rPr lang="en-US" altLang="ko-KR" sz="1400" err="1" smtClean="0"/>
              <a:t>instr</a:t>
            </a:r>
            <a:r>
              <a:rPr lang="en-US" altLang="ko-KR" sz="1400" smtClean="0"/>
              <a:t>, store</a:t>
            </a:r>
          </a:p>
          <a:p>
            <a:r>
              <a:rPr lang="en-US" altLang="ko-KR" sz="1400" smtClean="0"/>
              <a:t>31 ENTRY(  \name           )</a:t>
            </a:r>
          </a:p>
          <a:p>
            <a:r>
              <a:rPr lang="en-US" altLang="ko-KR" sz="1400" smtClean="0"/>
              <a:t>32 UNWIND( .</a:t>
            </a:r>
            <a:r>
              <a:rPr lang="en-US" altLang="ko-KR" sz="1400" err="1" smtClean="0"/>
              <a:t>fnstart</a:t>
            </a:r>
            <a:r>
              <a:rPr lang="en-US" altLang="ko-KR" sz="1400" smtClean="0"/>
              <a:t>        )</a:t>
            </a:r>
          </a:p>
          <a:p>
            <a:r>
              <a:rPr lang="en-US" altLang="ko-KR" sz="1400" smtClean="0"/>
              <a:t>33         ands    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, r1, #3</a:t>
            </a:r>
          </a:p>
          <a:p>
            <a:r>
              <a:rPr lang="en-US" altLang="ko-KR" sz="1400" smtClean="0"/>
              <a:t>34         </a:t>
            </a:r>
            <a:r>
              <a:rPr lang="en-US" altLang="ko-KR" sz="1400" err="1" smtClean="0"/>
              <a:t>strneb</a:t>
            </a:r>
            <a:r>
              <a:rPr lang="en-US" altLang="ko-KR" sz="1400" smtClean="0"/>
              <a:t>  r1, [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]                @ assert word-aligned</a:t>
            </a:r>
          </a:p>
          <a:p>
            <a:r>
              <a:rPr lang="en-US" altLang="ko-KR" sz="1400" smtClean="0"/>
              <a:t>35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r2, #1</a:t>
            </a:r>
          </a:p>
          <a:p>
            <a:r>
              <a:rPr lang="en-US" altLang="ko-KR" sz="1400" smtClean="0"/>
              <a:t>36         and     r3, r0, #31             @ Get bit offset</a:t>
            </a:r>
          </a:p>
          <a:p>
            <a:r>
              <a:rPr lang="en-US" altLang="ko-KR" sz="1400" smtClean="0"/>
              <a:t>37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r0, r0, </a:t>
            </a:r>
            <a:r>
              <a:rPr lang="en-US" altLang="ko-KR" sz="1400" err="1" smtClean="0"/>
              <a:t>lsr</a:t>
            </a:r>
            <a:r>
              <a:rPr lang="en-US" altLang="ko-KR" sz="1400" smtClean="0"/>
              <a:t> #5</a:t>
            </a:r>
          </a:p>
          <a:p>
            <a:r>
              <a:rPr lang="en-US" altLang="ko-KR" sz="1400" smtClean="0"/>
              <a:t>38         add     r1, r1, r0, </a:t>
            </a:r>
            <a:r>
              <a:rPr lang="en-US" altLang="ko-KR" sz="1400" err="1" smtClean="0"/>
              <a:t>lsl</a:t>
            </a:r>
            <a:r>
              <a:rPr lang="en-US" altLang="ko-KR" sz="1400" smtClean="0"/>
              <a:t> #2      @ Get word offset</a:t>
            </a:r>
          </a:p>
          <a:p>
            <a:r>
              <a:rPr lang="en-US" altLang="ko-KR" sz="1400" smtClean="0"/>
              <a:t>39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r3, r2, </a:t>
            </a:r>
            <a:r>
              <a:rPr lang="en-US" altLang="ko-KR" sz="1400" err="1" smtClean="0"/>
              <a:t>lsl</a:t>
            </a:r>
            <a:r>
              <a:rPr lang="en-US" altLang="ko-KR" sz="1400" smtClean="0"/>
              <a:t> r3          @ create mask</a:t>
            </a:r>
          </a:p>
          <a:p>
            <a:r>
              <a:rPr lang="en-US" altLang="ko-KR" sz="1400" smtClean="0"/>
              <a:t>40         </a:t>
            </a:r>
            <a:r>
              <a:rPr lang="en-US" altLang="ko-KR" sz="1400" err="1" smtClean="0"/>
              <a:t>smp_dmb</a:t>
            </a:r>
            <a:endParaRPr lang="en-US" altLang="ko-KR" sz="1400" smtClean="0"/>
          </a:p>
          <a:p>
            <a:r>
              <a:rPr lang="pt-BR" altLang="ko-KR" sz="1400"/>
              <a:t>46 1:      ldrex   r2, [r1]</a:t>
            </a:r>
          </a:p>
          <a:p>
            <a:r>
              <a:rPr lang="en-US" altLang="ko-KR" sz="1400"/>
              <a:t>47         ands    r0, r2, r3              @ save old value of bit</a:t>
            </a:r>
          </a:p>
          <a:p>
            <a:r>
              <a:rPr lang="pt-BR" altLang="ko-KR" sz="1400"/>
              <a:t>48         \instr  r2, r2, r3              @ toggle bit</a:t>
            </a:r>
          </a:p>
          <a:p>
            <a:r>
              <a:rPr lang="pt-BR" altLang="ko-KR" sz="1400"/>
              <a:t>49         strex   ip, r2, [r1]</a:t>
            </a:r>
          </a:p>
          <a:p>
            <a:r>
              <a:rPr lang="en-US" altLang="ko-KR" sz="1400"/>
              <a:t>50         </a:t>
            </a:r>
            <a:r>
              <a:rPr lang="en-US" altLang="ko-KR" sz="1400" err="1"/>
              <a:t>cmp</a:t>
            </a:r>
            <a:r>
              <a:rPr lang="en-US" altLang="ko-KR" sz="1400"/>
              <a:t>     </a:t>
            </a:r>
            <a:r>
              <a:rPr lang="en-US" altLang="ko-KR" sz="1400" err="1"/>
              <a:t>ip</a:t>
            </a:r>
            <a:r>
              <a:rPr lang="en-US" altLang="ko-KR" sz="1400"/>
              <a:t>, #0</a:t>
            </a:r>
          </a:p>
          <a:p>
            <a:r>
              <a:rPr lang="en-US" altLang="ko-KR" sz="1400"/>
              <a:t>51         </a:t>
            </a:r>
            <a:r>
              <a:rPr lang="en-US" altLang="ko-KR" sz="1400" err="1"/>
              <a:t>bne</a:t>
            </a:r>
            <a:r>
              <a:rPr lang="en-US" altLang="ko-KR" sz="1400"/>
              <a:t>     1b</a:t>
            </a:r>
          </a:p>
          <a:p>
            <a:r>
              <a:rPr lang="en-US" altLang="ko-KR" sz="1400"/>
              <a:t>52         </a:t>
            </a:r>
            <a:r>
              <a:rPr lang="en-US" altLang="ko-KR" sz="1400" err="1"/>
              <a:t>smp_dmb</a:t>
            </a:r>
            <a:endParaRPr lang="en-US" altLang="ko-KR" sz="1400"/>
          </a:p>
          <a:p>
            <a:r>
              <a:rPr lang="en-US" altLang="ko-KR" sz="1400"/>
              <a:t>53         </a:t>
            </a:r>
            <a:r>
              <a:rPr lang="en-US" altLang="ko-KR" sz="1400" err="1"/>
              <a:t>cmp</a:t>
            </a:r>
            <a:r>
              <a:rPr lang="en-US" altLang="ko-KR" sz="1400"/>
              <a:t>     r0, #0</a:t>
            </a:r>
          </a:p>
          <a:p>
            <a:r>
              <a:rPr lang="en-US" altLang="ko-KR" sz="1400"/>
              <a:t>54         </a:t>
            </a:r>
            <a:r>
              <a:rPr lang="en-US" altLang="ko-KR" sz="1400" err="1"/>
              <a:t>movne</a:t>
            </a:r>
            <a:r>
              <a:rPr lang="en-US" altLang="ko-KR" sz="1400"/>
              <a:t>   r0, #1</a:t>
            </a:r>
          </a:p>
          <a:p>
            <a:r>
              <a:rPr lang="en-US" altLang="ko-KR" sz="1400"/>
              <a:t>55 2:      </a:t>
            </a:r>
            <a:r>
              <a:rPr lang="en-US" altLang="ko-KR" sz="1400" err="1"/>
              <a:t>bx</a:t>
            </a:r>
            <a:r>
              <a:rPr lang="en-US" altLang="ko-KR" sz="1400"/>
              <a:t>      </a:t>
            </a:r>
            <a:r>
              <a:rPr lang="en-US" altLang="ko-KR" sz="1400" err="1"/>
              <a:t>lr</a:t>
            </a:r>
            <a:endParaRPr lang="en-US" altLang="ko-KR" sz="1400"/>
          </a:p>
        </p:txBody>
      </p:sp>
      <p:sp>
        <p:nvSpPr>
          <p:cNvPr id="5" name="TextBox 4"/>
          <p:cNvSpPr txBox="1"/>
          <p:nvPr/>
        </p:nvSpPr>
        <p:spPr>
          <a:xfrm>
            <a:off x="5364088" y="548680"/>
            <a:ext cx="345638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err="1" smtClean="0"/>
              <a:t>TestCase</a:t>
            </a:r>
            <a:r>
              <a:rPr lang="en-US" altLang="ko-KR" sz="1600" b="1" smtClean="0"/>
              <a:t>:</a:t>
            </a:r>
          </a:p>
          <a:p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err="1" smtClean="0"/>
              <a:t>test_and_clear_bit</a:t>
            </a:r>
            <a:r>
              <a:rPr lang="en-US" altLang="ko-KR" sz="1600" smtClean="0"/>
              <a:t>(16, 0x1234_1234)</a:t>
            </a:r>
            <a:endParaRPr lang="ko-KR" altLang="en-US" sz="16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99285"/>
              </p:ext>
            </p:extLst>
          </p:nvPr>
        </p:nvGraphicFramePr>
        <p:xfrm>
          <a:off x="6516216" y="663492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0x1234_1234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0xFFFF_FFFF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50737"/>
              </p:ext>
            </p:extLst>
          </p:nvPr>
        </p:nvGraphicFramePr>
        <p:xfrm>
          <a:off x="5292080" y="2708920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1. L33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16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83328"/>
              </p:ext>
            </p:extLst>
          </p:nvPr>
        </p:nvGraphicFramePr>
        <p:xfrm>
          <a:off x="7236296" y="2708920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2. L35 ~ L37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8945"/>
              </p:ext>
            </p:extLst>
          </p:nvPr>
        </p:nvGraphicFramePr>
        <p:xfrm>
          <a:off x="25152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3. L38, 39, 46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0x1234_1234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0xFFFF_FFFF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0x0001_0000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63751"/>
              </p:ext>
            </p:extLst>
          </p:nvPr>
        </p:nvGraphicFramePr>
        <p:xfrm>
          <a:off x="2411760" y="4877792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4. L47,</a:t>
                      </a:r>
                      <a:r>
                        <a:rPr lang="en-US" altLang="ko-KR" sz="1100" b="1" baseline="0" smtClean="0"/>
                        <a:t> L48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0x0001_0000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0xFFFE_FFFF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0x0001_0000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5746"/>
              </p:ext>
            </p:extLst>
          </p:nvPr>
        </p:nvGraphicFramePr>
        <p:xfrm>
          <a:off x="6516216" y="1772816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0x1234_1234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</a:rPr>
                        <a:t>0xFFFE_FFFF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23603"/>
              </p:ext>
            </p:extLst>
          </p:nvPr>
        </p:nvGraphicFramePr>
        <p:xfrm>
          <a:off x="457200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5. L49, L54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0x1234_1234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0xFFFE_FFFF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0x0001_0000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0x00(</a:t>
                      </a:r>
                      <a:r>
                        <a:rPr lang="ko-KR" altLang="en-US" sz="1100" err="1" smtClean="0">
                          <a:solidFill>
                            <a:srgbClr val="FF0000"/>
                          </a:solidFill>
                        </a:rPr>
                        <a:t>성공시</a:t>
                      </a: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64088" y="18448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Result: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24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5256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30         .macro  </a:t>
            </a:r>
            <a:r>
              <a:rPr lang="en-US" altLang="ko-KR" sz="1400" err="1" smtClean="0"/>
              <a:t>testop</a:t>
            </a:r>
            <a:r>
              <a:rPr lang="en-US" altLang="ko-KR" sz="1400" smtClean="0"/>
              <a:t>, name, </a:t>
            </a:r>
            <a:r>
              <a:rPr lang="en-US" altLang="ko-KR" sz="1400" err="1" smtClean="0"/>
              <a:t>instr</a:t>
            </a:r>
            <a:r>
              <a:rPr lang="en-US" altLang="ko-KR" sz="1400" smtClean="0"/>
              <a:t>, store</a:t>
            </a:r>
          </a:p>
          <a:p>
            <a:r>
              <a:rPr lang="en-US" altLang="ko-KR" sz="1400" smtClean="0"/>
              <a:t>31 ENTRY(  \name           )</a:t>
            </a:r>
          </a:p>
          <a:p>
            <a:r>
              <a:rPr lang="en-US" altLang="ko-KR" sz="1400" smtClean="0"/>
              <a:t>32 UNWIND( .</a:t>
            </a:r>
            <a:r>
              <a:rPr lang="en-US" altLang="ko-KR" sz="1400" err="1" smtClean="0"/>
              <a:t>fnstart</a:t>
            </a:r>
            <a:r>
              <a:rPr lang="en-US" altLang="ko-KR" sz="1400" smtClean="0"/>
              <a:t>        )</a:t>
            </a:r>
          </a:p>
          <a:p>
            <a:r>
              <a:rPr lang="en-US" altLang="ko-KR" sz="1400" smtClean="0"/>
              <a:t>33         ands    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, r1, #3</a:t>
            </a:r>
          </a:p>
          <a:p>
            <a:r>
              <a:rPr lang="en-US" altLang="ko-KR" sz="1400" smtClean="0"/>
              <a:t>34         </a:t>
            </a:r>
            <a:r>
              <a:rPr lang="en-US" altLang="ko-KR" sz="1400" err="1" smtClean="0"/>
              <a:t>strneb</a:t>
            </a:r>
            <a:r>
              <a:rPr lang="en-US" altLang="ko-KR" sz="1400" smtClean="0"/>
              <a:t>  r1, [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]                @ assert word-aligned</a:t>
            </a:r>
          </a:p>
          <a:p>
            <a:r>
              <a:rPr lang="en-US" altLang="ko-KR" sz="1400" smtClean="0"/>
              <a:t>35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r2, #1</a:t>
            </a:r>
          </a:p>
          <a:p>
            <a:r>
              <a:rPr lang="en-US" altLang="ko-KR" sz="1400" smtClean="0"/>
              <a:t>36         and     r3, r0, #31             @ Get bit offset</a:t>
            </a: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37         </a:t>
            </a:r>
            <a:r>
              <a:rPr lang="en-US" altLang="ko-KR" sz="1400" b="1" err="1" smtClean="0">
                <a:solidFill>
                  <a:srgbClr val="FF0000"/>
                </a:solidFill>
              </a:rPr>
              <a:t>mov</a:t>
            </a:r>
            <a:r>
              <a:rPr lang="en-US" altLang="ko-KR" sz="1400" b="1" smtClean="0">
                <a:solidFill>
                  <a:srgbClr val="FF0000"/>
                </a:solidFill>
              </a:rPr>
              <a:t>     r0, r0, </a:t>
            </a:r>
            <a:r>
              <a:rPr lang="en-US" altLang="ko-KR" sz="1400" b="1" err="1" smtClean="0">
                <a:solidFill>
                  <a:srgbClr val="FF0000"/>
                </a:solidFill>
              </a:rPr>
              <a:t>lsr</a:t>
            </a:r>
            <a:r>
              <a:rPr lang="en-US" altLang="ko-KR" sz="1400" b="1" smtClean="0">
                <a:solidFill>
                  <a:srgbClr val="FF0000"/>
                </a:solidFill>
              </a:rPr>
              <a:t> #5</a:t>
            </a: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38         add     r1, r1, r0, </a:t>
            </a:r>
            <a:r>
              <a:rPr lang="en-US" altLang="ko-KR" sz="1400" b="1" err="1" smtClean="0">
                <a:solidFill>
                  <a:srgbClr val="FF0000"/>
                </a:solidFill>
              </a:rPr>
              <a:t>lsl</a:t>
            </a:r>
            <a:r>
              <a:rPr lang="en-US" altLang="ko-KR" sz="1400" b="1" smtClean="0">
                <a:solidFill>
                  <a:srgbClr val="FF0000"/>
                </a:solidFill>
              </a:rPr>
              <a:t> #2      @ Get word offset</a:t>
            </a:r>
          </a:p>
          <a:p>
            <a:r>
              <a:rPr lang="en-US" altLang="ko-KR" sz="1400" smtClean="0"/>
              <a:t>39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r3, r2, </a:t>
            </a:r>
            <a:r>
              <a:rPr lang="en-US" altLang="ko-KR" sz="1400" err="1" smtClean="0"/>
              <a:t>lsl</a:t>
            </a:r>
            <a:r>
              <a:rPr lang="en-US" altLang="ko-KR" sz="1400" smtClean="0"/>
              <a:t> r3          @ create mask</a:t>
            </a:r>
          </a:p>
          <a:p>
            <a:r>
              <a:rPr lang="en-US" altLang="ko-KR" sz="1400" smtClean="0"/>
              <a:t>40         </a:t>
            </a:r>
            <a:r>
              <a:rPr lang="en-US" altLang="ko-KR" sz="1400" err="1" smtClean="0"/>
              <a:t>smp_dmb</a:t>
            </a:r>
            <a:endParaRPr lang="en-US" altLang="ko-KR" sz="1400" smtClean="0"/>
          </a:p>
          <a:p>
            <a:r>
              <a:rPr lang="pt-BR" altLang="ko-KR" sz="1400"/>
              <a:t>46 1:      ldrex   r2, [r1]</a:t>
            </a:r>
          </a:p>
          <a:p>
            <a:r>
              <a:rPr lang="en-US" altLang="ko-KR" sz="1400"/>
              <a:t>47         ands    r0, r2, r3              @ save old value of bit</a:t>
            </a:r>
          </a:p>
          <a:p>
            <a:r>
              <a:rPr lang="pt-BR" altLang="ko-KR" sz="1400"/>
              <a:t>48         \instr  r2, r2, r3              @ toggle bit</a:t>
            </a:r>
          </a:p>
          <a:p>
            <a:r>
              <a:rPr lang="pt-BR" altLang="ko-KR" sz="1400"/>
              <a:t>49         strex   ip, r2, [r1]</a:t>
            </a:r>
          </a:p>
          <a:p>
            <a:r>
              <a:rPr lang="en-US" altLang="ko-KR" sz="1400"/>
              <a:t>50         </a:t>
            </a:r>
            <a:r>
              <a:rPr lang="en-US" altLang="ko-KR" sz="1400" err="1"/>
              <a:t>cmp</a:t>
            </a:r>
            <a:r>
              <a:rPr lang="en-US" altLang="ko-KR" sz="1400"/>
              <a:t>     </a:t>
            </a:r>
            <a:r>
              <a:rPr lang="en-US" altLang="ko-KR" sz="1400" err="1"/>
              <a:t>ip</a:t>
            </a:r>
            <a:r>
              <a:rPr lang="en-US" altLang="ko-KR" sz="1400"/>
              <a:t>, #0</a:t>
            </a:r>
          </a:p>
          <a:p>
            <a:r>
              <a:rPr lang="en-US" altLang="ko-KR" sz="1400"/>
              <a:t>51         </a:t>
            </a:r>
            <a:r>
              <a:rPr lang="en-US" altLang="ko-KR" sz="1400" err="1"/>
              <a:t>bne</a:t>
            </a:r>
            <a:r>
              <a:rPr lang="en-US" altLang="ko-KR" sz="1400"/>
              <a:t>     1b</a:t>
            </a:r>
          </a:p>
          <a:p>
            <a:r>
              <a:rPr lang="en-US" altLang="ko-KR" sz="1400"/>
              <a:t>52         </a:t>
            </a:r>
            <a:r>
              <a:rPr lang="en-US" altLang="ko-KR" sz="1400" err="1"/>
              <a:t>smp_dmb</a:t>
            </a:r>
            <a:endParaRPr lang="en-US" altLang="ko-KR" sz="1400"/>
          </a:p>
          <a:p>
            <a:r>
              <a:rPr lang="en-US" altLang="ko-KR" sz="1400"/>
              <a:t>53         </a:t>
            </a:r>
            <a:r>
              <a:rPr lang="en-US" altLang="ko-KR" sz="1400" err="1"/>
              <a:t>cmp</a:t>
            </a:r>
            <a:r>
              <a:rPr lang="en-US" altLang="ko-KR" sz="1400"/>
              <a:t>     r0, #0</a:t>
            </a:r>
          </a:p>
          <a:p>
            <a:r>
              <a:rPr lang="en-US" altLang="ko-KR" sz="1400"/>
              <a:t>54         </a:t>
            </a:r>
            <a:r>
              <a:rPr lang="en-US" altLang="ko-KR" sz="1400" err="1"/>
              <a:t>movne</a:t>
            </a:r>
            <a:r>
              <a:rPr lang="en-US" altLang="ko-KR" sz="1400"/>
              <a:t>   r0, #1</a:t>
            </a:r>
          </a:p>
          <a:p>
            <a:r>
              <a:rPr lang="en-US" altLang="ko-KR" sz="1400"/>
              <a:t>55 2:      </a:t>
            </a:r>
            <a:r>
              <a:rPr lang="en-US" altLang="ko-KR" sz="1400" err="1"/>
              <a:t>bx</a:t>
            </a:r>
            <a:r>
              <a:rPr lang="en-US" altLang="ko-KR" sz="1400"/>
              <a:t>      </a:t>
            </a:r>
            <a:r>
              <a:rPr lang="en-US" altLang="ko-KR" sz="1400" err="1"/>
              <a:t>lr</a:t>
            </a:r>
            <a:endParaRPr lang="en-US" altLang="ko-KR" sz="1400"/>
          </a:p>
        </p:txBody>
      </p:sp>
      <p:sp>
        <p:nvSpPr>
          <p:cNvPr id="5" name="TextBox 4"/>
          <p:cNvSpPr txBox="1"/>
          <p:nvPr/>
        </p:nvSpPr>
        <p:spPr>
          <a:xfrm>
            <a:off x="5395799" y="260648"/>
            <a:ext cx="345638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err="1" smtClean="0"/>
              <a:t>TestCase</a:t>
            </a:r>
            <a:r>
              <a:rPr lang="en-US" altLang="ko-KR" sz="1600" b="1" smtClean="0"/>
              <a:t>:</a:t>
            </a:r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err="1" smtClean="0"/>
              <a:t>test_and_clear_bit</a:t>
            </a:r>
            <a:r>
              <a:rPr lang="en-US" altLang="ko-KR" sz="1600" smtClean="0"/>
              <a:t>(35, 0x1234_1234)</a:t>
            </a:r>
            <a:endParaRPr lang="ko-KR" altLang="en-US" sz="16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76034"/>
              </p:ext>
            </p:extLst>
          </p:nvPr>
        </p:nvGraphicFramePr>
        <p:xfrm>
          <a:off x="6588224" y="332656"/>
          <a:ext cx="2160240" cy="1239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0x1234_1234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0xFFFF_FFFF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0x1234_1238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0x0000_1234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87878"/>
              </p:ext>
            </p:extLst>
          </p:nvPr>
        </p:nvGraphicFramePr>
        <p:xfrm>
          <a:off x="5292080" y="2911584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1. L33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35(0x23)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19351"/>
              </p:ext>
            </p:extLst>
          </p:nvPr>
        </p:nvGraphicFramePr>
        <p:xfrm>
          <a:off x="7236296" y="2911584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2. L35 ~ L37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58263"/>
              </p:ext>
            </p:extLst>
          </p:nvPr>
        </p:nvGraphicFramePr>
        <p:xfrm>
          <a:off x="251520" y="4877296"/>
          <a:ext cx="180020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1080120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3. L38, 39, 46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1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94899"/>
              </p:ext>
            </p:extLst>
          </p:nvPr>
        </p:nvGraphicFramePr>
        <p:xfrm>
          <a:off x="2411760" y="4877792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4. L47,</a:t>
                      </a:r>
                      <a:r>
                        <a:rPr lang="en-US" altLang="ko-KR" sz="1100" b="1" baseline="0" smtClean="0"/>
                        <a:t> L48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0x1234_1238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8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0310"/>
              </p:ext>
            </p:extLst>
          </p:nvPr>
        </p:nvGraphicFramePr>
        <p:xfrm>
          <a:off x="6660232" y="2175660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200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2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74189"/>
              </p:ext>
            </p:extLst>
          </p:nvPr>
        </p:nvGraphicFramePr>
        <p:xfrm>
          <a:off x="457200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5. L49~L54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0x0000_1234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8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0x00(</a:t>
                      </a:r>
                      <a:r>
                        <a:rPr lang="ko-KR" altLang="en-US" sz="1100" err="1" smtClean="0">
                          <a:solidFill>
                            <a:srgbClr val="FF0000"/>
                          </a:solidFill>
                        </a:rPr>
                        <a:t>성공시</a:t>
                      </a: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08104" y="22476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Result: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852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/>
              <a:t>List_add</a:t>
            </a:r>
            <a:r>
              <a:rPr lang="en-US" altLang="ko-KR" b="1" smtClean="0"/>
              <a:t>()</a:t>
            </a:r>
            <a:r>
              <a:rPr lang="ko-KR" altLang="en-US" b="1" smtClean="0"/>
              <a:t>와 </a:t>
            </a:r>
            <a:r>
              <a:rPr lang="en-US" altLang="ko-KR" b="1" err="1" smtClean="0"/>
              <a:t>List_add_tail</a:t>
            </a:r>
            <a:r>
              <a:rPr lang="en-US" altLang="ko-KR" b="1" smtClean="0"/>
              <a:t>()</a:t>
            </a:r>
            <a:r>
              <a:rPr lang="ko-KR" altLang="en-US" b="1" smtClean="0"/>
              <a:t>의 차이점</a:t>
            </a:r>
            <a:endParaRPr lang="en-US" altLang="ko-KR" b="1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407655" y="1412776"/>
            <a:ext cx="1224136" cy="360040"/>
            <a:chOff x="971600" y="1268760"/>
            <a:chExt cx="2088232" cy="57606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73327" y="1412776"/>
            <a:ext cx="1224136" cy="360040"/>
            <a:chOff x="971600" y="1268760"/>
            <a:chExt cx="2088232" cy="57606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8232" y="764704"/>
            <a:ext cx="23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/>
              <a:t>List_add</a:t>
            </a:r>
            <a:r>
              <a:rPr lang="en-US" altLang="ko-KR" b="1" smtClean="0"/>
              <a:t>()</a:t>
            </a:r>
            <a:endParaRPr lang="ko-KR" altLang="en-US" b="1"/>
          </a:p>
        </p:txBody>
      </p:sp>
      <p:cxnSp>
        <p:nvCxnSpPr>
          <p:cNvPr id="20" name="구부러진 연결선 19"/>
          <p:cNvCxnSpPr>
            <a:stCxn id="7" idx="0"/>
            <a:endCxn id="11" idx="0"/>
          </p:cNvCxnSpPr>
          <p:nvPr/>
        </p:nvCxnSpPr>
        <p:spPr>
          <a:xfrm rot="5400000" flipH="1" flipV="1">
            <a:off x="1688736" y="216118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8" idx="0"/>
            <a:endCxn id="11" idx="0"/>
          </p:cNvCxnSpPr>
          <p:nvPr/>
        </p:nvCxnSpPr>
        <p:spPr>
          <a:xfrm rot="5400000" flipH="1" flipV="1">
            <a:off x="2216381" y="743763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2" idx="2"/>
            <a:endCxn id="6" idx="2"/>
          </p:cNvCxnSpPr>
          <p:nvPr/>
        </p:nvCxnSpPr>
        <p:spPr>
          <a:xfrm rot="5400000">
            <a:off x="1688737" y="1103803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13" idx="2"/>
            <a:endCxn id="6" idx="2"/>
          </p:cNvCxnSpPr>
          <p:nvPr/>
        </p:nvCxnSpPr>
        <p:spPr>
          <a:xfrm rot="5400000">
            <a:off x="2216382" y="576158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14005" y="2486544"/>
            <a:ext cx="1224136" cy="360040"/>
            <a:chOff x="971600" y="1268760"/>
            <a:chExt cx="2088232" cy="576064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279677" y="2486544"/>
            <a:ext cx="1224136" cy="360040"/>
            <a:chOff x="971600" y="1268760"/>
            <a:chExt cx="2088232" cy="576064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구부러진 연결선 38"/>
          <p:cNvCxnSpPr>
            <a:stCxn id="33" idx="0"/>
            <a:endCxn id="44" idx="0"/>
          </p:cNvCxnSpPr>
          <p:nvPr/>
        </p:nvCxnSpPr>
        <p:spPr>
          <a:xfrm rot="16200000" flipH="1">
            <a:off x="2478032" y="506939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34" idx="0"/>
            <a:endCxn id="36" idx="0"/>
          </p:cNvCxnSpPr>
          <p:nvPr/>
        </p:nvCxnSpPr>
        <p:spPr>
          <a:xfrm rot="5400000" flipH="1" flipV="1">
            <a:off x="2222731" y="181753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37" idx="2"/>
            <a:endCxn id="32" idx="2"/>
          </p:cNvCxnSpPr>
          <p:nvPr/>
        </p:nvCxnSpPr>
        <p:spPr>
          <a:xfrm rot="5400000">
            <a:off x="1695087" y="217757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46" idx="2"/>
            <a:endCxn id="32" idx="2"/>
          </p:cNvCxnSpPr>
          <p:nvPr/>
        </p:nvCxnSpPr>
        <p:spPr>
          <a:xfrm rot="5400000" flipH="1">
            <a:off x="3005677" y="866980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851920" y="2492895"/>
            <a:ext cx="1224136" cy="360040"/>
            <a:chOff x="971600" y="1268760"/>
            <a:chExt cx="2088232" cy="57606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구부러진 연결선 49"/>
          <p:cNvCxnSpPr>
            <a:stCxn id="45" idx="2"/>
            <a:endCxn id="36" idx="2"/>
          </p:cNvCxnSpPr>
          <p:nvPr/>
        </p:nvCxnSpPr>
        <p:spPr>
          <a:xfrm rot="5400000" flipH="1">
            <a:off x="3410868" y="2327461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8" idx="0"/>
            <a:endCxn id="44" idx="0"/>
          </p:cNvCxnSpPr>
          <p:nvPr/>
        </p:nvCxnSpPr>
        <p:spPr>
          <a:xfrm rot="16200000" flipH="1">
            <a:off x="3938513" y="1967420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7655" y="3501008"/>
            <a:ext cx="23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/>
              <a:t>List_add_tail</a:t>
            </a:r>
            <a:r>
              <a:rPr lang="en-US" altLang="ko-KR" b="1" smtClean="0"/>
              <a:t>()</a:t>
            </a:r>
            <a:endParaRPr lang="ko-KR" altLang="en-US" b="1"/>
          </a:p>
        </p:txBody>
      </p:sp>
      <p:grpSp>
        <p:nvGrpSpPr>
          <p:cNvPr id="54" name="그룹 53"/>
          <p:cNvGrpSpPr/>
          <p:nvPr/>
        </p:nvGrpSpPr>
        <p:grpSpPr>
          <a:xfrm>
            <a:off x="2207208" y="4589663"/>
            <a:ext cx="1224136" cy="360040"/>
            <a:chOff x="971600" y="1268760"/>
            <a:chExt cx="2088232" cy="576064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</a:t>
              </a:r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72880" y="4589663"/>
            <a:ext cx="1224136" cy="360040"/>
            <a:chOff x="971600" y="1268760"/>
            <a:chExt cx="2088232" cy="576064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구부러진 연결선 61"/>
          <p:cNvCxnSpPr>
            <a:stCxn id="56" idx="0"/>
            <a:endCxn id="59" idx="0"/>
          </p:cNvCxnSpPr>
          <p:nvPr/>
        </p:nvCxnSpPr>
        <p:spPr>
          <a:xfrm rot="5400000" flipH="1" flipV="1">
            <a:off x="3488289" y="3393005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57" idx="0"/>
            <a:endCxn id="59" idx="0"/>
          </p:cNvCxnSpPr>
          <p:nvPr/>
        </p:nvCxnSpPr>
        <p:spPr>
          <a:xfrm rot="5400000" flipH="1" flipV="1">
            <a:off x="4015934" y="3920650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60" idx="2"/>
            <a:endCxn id="55" idx="2"/>
          </p:cNvCxnSpPr>
          <p:nvPr/>
        </p:nvCxnSpPr>
        <p:spPr>
          <a:xfrm rot="5400000">
            <a:off x="3488290" y="4280690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61" idx="2"/>
            <a:endCxn id="55" idx="2"/>
          </p:cNvCxnSpPr>
          <p:nvPr/>
        </p:nvCxnSpPr>
        <p:spPr>
          <a:xfrm rot="5400000">
            <a:off x="4015935" y="3753045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634965" y="5726904"/>
            <a:ext cx="1224136" cy="360040"/>
            <a:chOff x="971600" y="1268760"/>
            <a:chExt cx="2088232" cy="576064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500637" y="5726904"/>
            <a:ext cx="1224136" cy="360040"/>
            <a:chOff x="971600" y="1268760"/>
            <a:chExt cx="2088232" cy="576064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4" name="구부러진 연결선 73"/>
          <p:cNvCxnSpPr>
            <a:stCxn id="68" idx="0"/>
            <a:endCxn id="79" idx="0"/>
          </p:cNvCxnSpPr>
          <p:nvPr/>
        </p:nvCxnSpPr>
        <p:spPr>
          <a:xfrm rot="16200000" flipH="1">
            <a:off x="2698992" y="3747299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>
            <a:stCxn id="69" idx="0"/>
            <a:endCxn id="71" idx="0"/>
          </p:cNvCxnSpPr>
          <p:nvPr/>
        </p:nvCxnSpPr>
        <p:spPr>
          <a:xfrm rot="5400000" flipH="1" flipV="1">
            <a:off x="2443691" y="505789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>
            <a:stCxn id="72" idx="2"/>
            <a:endCxn id="67" idx="2"/>
          </p:cNvCxnSpPr>
          <p:nvPr/>
        </p:nvCxnSpPr>
        <p:spPr>
          <a:xfrm rot="5400000">
            <a:off x="1916047" y="541793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>
            <a:stCxn id="81" idx="2"/>
            <a:endCxn id="67" idx="2"/>
          </p:cNvCxnSpPr>
          <p:nvPr/>
        </p:nvCxnSpPr>
        <p:spPr>
          <a:xfrm rot="5400000" flipH="1">
            <a:off x="3226637" y="4107340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4072880" y="5733255"/>
            <a:ext cx="1224136" cy="360040"/>
            <a:chOff x="971600" y="1268760"/>
            <a:chExt cx="2088232" cy="576064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구부러진 연결선 81"/>
          <p:cNvCxnSpPr>
            <a:stCxn id="80" idx="2"/>
            <a:endCxn id="71" idx="2"/>
          </p:cNvCxnSpPr>
          <p:nvPr/>
        </p:nvCxnSpPr>
        <p:spPr>
          <a:xfrm rot="5400000" flipH="1">
            <a:off x="3631828" y="5567821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73" idx="0"/>
            <a:endCxn id="79" idx="0"/>
          </p:cNvCxnSpPr>
          <p:nvPr/>
        </p:nvCxnSpPr>
        <p:spPr>
          <a:xfrm rot="16200000" flipH="1">
            <a:off x="4159473" y="5207780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320480" y="103440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/>
              <a:t>static inline void 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*new, 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*head)</a:t>
            </a:r>
          </a:p>
          <a:p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__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(new</a:t>
            </a:r>
            <a:r>
              <a:rPr lang="en-US" altLang="ko-KR" sz="1100" b="1" smtClean="0">
                <a:solidFill>
                  <a:srgbClr val="FF0000"/>
                </a:solidFill>
              </a:rPr>
              <a:t>, head, head-&gt;next</a:t>
            </a:r>
            <a:r>
              <a:rPr lang="en-US" altLang="ko-KR" sz="1100" smtClean="0"/>
              <a:t>);</a:t>
            </a:r>
          </a:p>
          <a:p>
            <a:r>
              <a:rPr lang="en-US" altLang="ko-KR" sz="1100" smtClean="0"/>
              <a:t>}</a:t>
            </a:r>
            <a:endParaRPr lang="ko-KR" altLang="en-US" sz="1100"/>
          </a:p>
        </p:txBody>
      </p:sp>
      <p:sp>
        <p:nvSpPr>
          <p:cNvPr id="85" name="직사각형 84"/>
          <p:cNvSpPr/>
          <p:nvPr/>
        </p:nvSpPr>
        <p:spPr>
          <a:xfrm>
            <a:off x="4224343" y="3451647"/>
            <a:ext cx="4956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/>
              <a:t>static inline void </a:t>
            </a:r>
            <a:r>
              <a:rPr lang="en-US" altLang="ko-KR" sz="1100" err="1" smtClean="0"/>
              <a:t>list_add_tail</a:t>
            </a:r>
            <a:r>
              <a:rPr lang="en-US" altLang="ko-KR" sz="1100" smtClean="0"/>
              <a:t>(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*new, 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*head)</a:t>
            </a:r>
          </a:p>
          <a:p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__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(new, </a:t>
            </a:r>
            <a:r>
              <a:rPr lang="en-US" altLang="ko-KR" sz="1100" b="1" smtClean="0">
                <a:solidFill>
                  <a:srgbClr val="FF0000"/>
                </a:solidFill>
              </a:rPr>
              <a:t>head-&gt;</a:t>
            </a:r>
            <a:r>
              <a:rPr lang="en-US" altLang="ko-KR" sz="1100" b="1" err="1" smtClean="0">
                <a:solidFill>
                  <a:srgbClr val="FF0000"/>
                </a:solidFill>
              </a:rPr>
              <a:t>prev</a:t>
            </a:r>
            <a:r>
              <a:rPr lang="en-US" altLang="ko-KR" sz="1100" b="1" smtClean="0">
                <a:solidFill>
                  <a:srgbClr val="FF0000"/>
                </a:solidFill>
              </a:rPr>
              <a:t>, head</a:t>
            </a:r>
            <a:r>
              <a:rPr lang="en-US" altLang="ko-KR" sz="1100" smtClean="0"/>
              <a:t>);</a:t>
            </a:r>
          </a:p>
          <a:p>
            <a:r>
              <a:rPr lang="en-US" altLang="ko-KR" sz="1100" smtClean="0"/>
              <a:t>}</a:t>
            </a:r>
            <a:endParaRPr lang="ko-KR" altLang="en-US" sz="1100"/>
          </a:p>
        </p:txBody>
      </p:sp>
      <p:sp>
        <p:nvSpPr>
          <p:cNvPr id="86" name="직사각형 85"/>
          <p:cNvSpPr/>
          <p:nvPr/>
        </p:nvSpPr>
        <p:spPr>
          <a:xfrm>
            <a:off x="5580112" y="4943353"/>
            <a:ext cx="34563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/>
              <a:t>static inline void __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*new,</a:t>
            </a:r>
          </a:p>
          <a:p>
            <a:r>
              <a:rPr lang="en-US" altLang="ko-KR" sz="1100" smtClean="0"/>
              <a:t>                 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struct</a:t>
            </a:r>
            <a:r>
              <a:rPr lang="en-US" altLang="ko-KR" sz="1100" b="1" smtClean="0">
                <a:solidFill>
                  <a:srgbClr val="FF0000"/>
                </a:solidFill>
              </a:rPr>
              <a:t>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list_head</a:t>
            </a:r>
            <a:r>
              <a:rPr lang="en-US" altLang="ko-KR" sz="1100" b="1" smtClean="0">
                <a:solidFill>
                  <a:srgbClr val="FF0000"/>
                </a:solidFill>
              </a:rPr>
              <a:t> *</a:t>
            </a:r>
            <a:r>
              <a:rPr lang="en-US" altLang="ko-KR" sz="1100" b="1" err="1" smtClean="0">
                <a:solidFill>
                  <a:srgbClr val="FF0000"/>
                </a:solidFill>
              </a:rPr>
              <a:t>prev</a:t>
            </a:r>
            <a:r>
              <a:rPr lang="en-US" altLang="ko-KR" sz="1100" b="1" smtClean="0"/>
              <a:t>,</a:t>
            </a:r>
          </a:p>
          <a:p>
            <a:r>
              <a:rPr lang="en-US" altLang="ko-KR" sz="1100" smtClean="0"/>
              <a:t>                 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struct</a:t>
            </a:r>
            <a:r>
              <a:rPr lang="en-US" altLang="ko-KR" sz="1100" b="1" smtClean="0">
                <a:solidFill>
                  <a:srgbClr val="FF0000"/>
                </a:solidFill>
              </a:rPr>
              <a:t>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list_head</a:t>
            </a:r>
            <a:r>
              <a:rPr lang="en-US" altLang="ko-KR" sz="1100" b="1" smtClean="0">
                <a:solidFill>
                  <a:srgbClr val="FF0000"/>
                </a:solidFill>
              </a:rPr>
              <a:t> *next</a:t>
            </a:r>
            <a:r>
              <a:rPr lang="en-US" altLang="ko-KR" sz="1100" smtClean="0"/>
              <a:t>)</a:t>
            </a:r>
          </a:p>
          <a:p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next-&gt;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 = new;</a:t>
            </a:r>
          </a:p>
          <a:p>
            <a:r>
              <a:rPr lang="en-US" altLang="ko-KR" sz="1100" smtClean="0"/>
              <a:t>    new-&gt;next = next;</a:t>
            </a:r>
          </a:p>
          <a:p>
            <a:r>
              <a:rPr lang="en-US" altLang="ko-KR" sz="1100" smtClean="0"/>
              <a:t>    new-&gt;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 = 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;</a:t>
            </a:r>
          </a:p>
          <a:p>
            <a:r>
              <a:rPr lang="en-US" altLang="ko-KR" sz="1100" smtClean="0"/>
              <a:t>    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-&gt;next = new;</a:t>
            </a:r>
          </a:p>
          <a:p>
            <a:r>
              <a:rPr lang="en-US" altLang="ko-KR" sz="1100" smtClean="0"/>
              <a:t>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6618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306408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p</a:t>
            </a:r>
            <a:r>
              <a:rPr lang="en-US" altLang="ko-KR" sz="1000" smtClean="0"/>
              <a:t>aging_init()</a:t>
            </a:r>
            <a:endParaRPr lang="ko-KR" altLang="en-US" sz="10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736747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build_mem_type_table()</a:t>
            </a:r>
            <a:endParaRPr lang="ko-KR" altLang="en-US" sz="10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1190820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prepare_pae_table()</a:t>
            </a:r>
            <a:endParaRPr lang="ko-KR" altLang="en-US" sz="10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3608" y="3461185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tcm_init()</a:t>
            </a:r>
            <a:endParaRPr lang="ko-KR" altLang="en-US" sz="10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3007112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kmap_init()</a:t>
            </a:r>
            <a:endParaRPr lang="ko-KR" altLang="en-US" sz="10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43608" y="2553039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devicemaps_init()</a:t>
            </a:r>
            <a:endParaRPr lang="ko-KR" altLang="en-US" sz="10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3608" y="2098966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dma_contiguous_remap()</a:t>
            </a:r>
            <a:endParaRPr lang="ko-KR" altLang="en-US" sz="10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43608" y="1644893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map_lowmem()</a:t>
            </a:r>
            <a:endParaRPr lang="ko-KR" altLang="en-US" sz="10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43608" y="4823401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__flush_dcache_page()</a:t>
            </a:r>
            <a:endParaRPr lang="ko-KR" altLang="en-US" sz="10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3608" y="4369331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bootmem_init()</a:t>
            </a:r>
            <a:endParaRPr lang="ko-KR" altLang="en-US" sz="10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43608" y="3915258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early_alloc()</a:t>
            </a:r>
            <a:endParaRPr lang="ko-KR" altLang="en-US" sz="1000"/>
          </a:p>
        </p:txBody>
      </p:sp>
      <p:cxnSp>
        <p:nvCxnSpPr>
          <p:cNvPr id="23" name="꺾인 연결선 22"/>
          <p:cNvCxnSpPr>
            <a:stCxn id="2" idx="2"/>
            <a:endCxn id="6" idx="1"/>
          </p:cNvCxnSpPr>
          <p:nvPr/>
        </p:nvCxnSpPr>
        <p:spPr>
          <a:xfrm rot="16200000" flipH="1">
            <a:off x="774433" y="611587"/>
            <a:ext cx="286323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" idx="2"/>
            <a:endCxn id="8" idx="1"/>
          </p:cNvCxnSpPr>
          <p:nvPr/>
        </p:nvCxnSpPr>
        <p:spPr>
          <a:xfrm rot="16200000" flipH="1">
            <a:off x="547396" y="838624"/>
            <a:ext cx="740396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" idx="2"/>
            <a:endCxn id="14" idx="1"/>
          </p:cNvCxnSpPr>
          <p:nvPr/>
        </p:nvCxnSpPr>
        <p:spPr>
          <a:xfrm rot="16200000" flipH="1">
            <a:off x="320360" y="1065660"/>
            <a:ext cx="1194469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" idx="2"/>
            <a:endCxn id="13" idx="1"/>
          </p:cNvCxnSpPr>
          <p:nvPr/>
        </p:nvCxnSpPr>
        <p:spPr>
          <a:xfrm rot="16200000" flipH="1">
            <a:off x="93323" y="1292697"/>
            <a:ext cx="1648542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" idx="2"/>
            <a:endCxn id="12" idx="1"/>
          </p:cNvCxnSpPr>
          <p:nvPr/>
        </p:nvCxnSpPr>
        <p:spPr>
          <a:xfrm rot="16200000" flipH="1">
            <a:off x="-133713" y="1519733"/>
            <a:ext cx="2102615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" idx="2"/>
            <a:endCxn id="11" idx="1"/>
          </p:cNvCxnSpPr>
          <p:nvPr/>
        </p:nvCxnSpPr>
        <p:spPr>
          <a:xfrm rot="16200000" flipH="1">
            <a:off x="-360750" y="1746770"/>
            <a:ext cx="2556688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" idx="2"/>
            <a:endCxn id="10" idx="1"/>
          </p:cNvCxnSpPr>
          <p:nvPr/>
        </p:nvCxnSpPr>
        <p:spPr>
          <a:xfrm rot="16200000" flipH="1">
            <a:off x="-587786" y="1973806"/>
            <a:ext cx="3010761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" idx="2"/>
            <a:endCxn id="21" idx="1"/>
          </p:cNvCxnSpPr>
          <p:nvPr/>
        </p:nvCxnSpPr>
        <p:spPr>
          <a:xfrm rot="16200000" flipH="1">
            <a:off x="-814823" y="2200843"/>
            <a:ext cx="3464834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" idx="2"/>
            <a:endCxn id="20" idx="1"/>
          </p:cNvCxnSpPr>
          <p:nvPr/>
        </p:nvCxnSpPr>
        <p:spPr>
          <a:xfrm rot="16200000" flipH="1">
            <a:off x="-1041859" y="2427879"/>
            <a:ext cx="3918907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" idx="2"/>
            <a:endCxn id="19" idx="1"/>
          </p:cNvCxnSpPr>
          <p:nvPr/>
        </p:nvCxnSpPr>
        <p:spPr>
          <a:xfrm rot="16200000" flipH="1">
            <a:off x="-1268894" y="2654914"/>
            <a:ext cx="4372977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3212172" y="654577"/>
            <a:ext cx="5608300" cy="2126351"/>
            <a:chOff x="3212172" y="654577"/>
            <a:chExt cx="5608300" cy="2126351"/>
          </a:xfrm>
        </p:grpSpPr>
        <p:sp>
          <p:nvSpPr>
            <p:cNvPr id="52" name="직사각형 51"/>
            <p:cNvSpPr/>
            <p:nvPr/>
          </p:nvSpPr>
          <p:spPr>
            <a:xfrm>
              <a:off x="3736030" y="1275546"/>
              <a:ext cx="2016224" cy="4532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68270" y="654577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/>
                <a:t>MODULES_VADDR</a:t>
              </a:r>
              <a:endParaRPr lang="ko-KR" altLang="en-US" sz="1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58377" y="817024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PAGE_OFFSET</a:t>
              </a:r>
              <a:endParaRPr lang="ko-KR" altLang="en-US" sz="105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76696" y="798593"/>
              <a:ext cx="12437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VMALLOC_START</a:t>
              </a:r>
              <a:endParaRPr lang="ko-KR" altLang="en-US" sz="105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96470" y="2094737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0xd980_0000</a:t>
              </a:r>
              <a:endParaRPr lang="ko-KR" altLang="en-US" sz="105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61408" y="1878713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0xd900_0000</a:t>
              </a:r>
              <a:endParaRPr lang="ko-KR" altLang="en-US" sz="105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68278" y="2076130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0xc000_0000</a:t>
              </a:r>
              <a:endParaRPr lang="ko-KR" altLang="en-US" sz="105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48198" y="1871019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0xbf00_0000</a:t>
              </a:r>
              <a:endParaRPr lang="ko-KR" altLang="en-US" sz="105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12172" y="1878713"/>
              <a:ext cx="10279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0x0000_0000</a:t>
              </a:r>
              <a:endParaRPr lang="ko-KR" altLang="en-US" sz="105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52254" y="1276400"/>
              <a:ext cx="720080" cy="4532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467253" y="1274692"/>
              <a:ext cx="1008112" cy="45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/>
                <a:t>Low Mem</a:t>
              </a:r>
              <a:endParaRPr lang="ko-KR" altLang="en-US" sz="100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475365" y="1274691"/>
              <a:ext cx="720080" cy="4532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68" name="직선 화살표 연결선 67"/>
            <p:cNvCxnSpPr>
              <a:stCxn id="53" idx="2"/>
            </p:cNvCxnSpPr>
            <p:nvPr/>
          </p:nvCxnSpPr>
          <p:spPr>
            <a:xfrm>
              <a:off x="5752346" y="900798"/>
              <a:ext cx="0" cy="375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54" idx="2"/>
            </p:cNvCxnSpPr>
            <p:nvPr/>
          </p:nvCxnSpPr>
          <p:spPr>
            <a:xfrm>
              <a:off x="6472334" y="1078634"/>
              <a:ext cx="0" cy="1960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55" idx="2"/>
            </p:cNvCxnSpPr>
            <p:nvPr/>
          </p:nvCxnSpPr>
          <p:spPr>
            <a:xfrm>
              <a:off x="8198584" y="1060203"/>
              <a:ext cx="0" cy="2144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3770809" y="2410302"/>
              <a:ext cx="541285" cy="3706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2292" y="2488893"/>
              <a:ext cx="10279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pmd_clear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1276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628800"/>
            <a:ext cx="46805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PHYS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22050" y="1349813"/>
            <a:ext cx="252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0</a:t>
            </a:r>
            <a:endParaRPr lang="ko-KR" alt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79512" y="1339967"/>
            <a:ext cx="486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31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989602" y="1339967"/>
            <a:ext cx="486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28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3491880" y="1349813"/>
            <a:ext cx="486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12</a:t>
            </a:r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422539" y="2490281"/>
            <a:ext cx="23852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section nr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size: 4 bit</a:t>
            </a:r>
            <a:br>
              <a:rPr lang="en-US" altLang="ko-KR" sz="1100" smtClean="0"/>
            </a:br>
            <a:r>
              <a:rPr lang="en-US" altLang="ko-KR" sz="1100" smtClean="0"/>
              <a:t>total section count: 2^4 = 16</a:t>
            </a:r>
            <a:r>
              <a:rPr lang="ko-KR" altLang="en-US" sz="1100" smtClean="0"/>
              <a:t>개</a:t>
            </a:r>
            <a:endParaRPr lang="en-US" altLang="ko-KR" sz="1100" smtClean="0"/>
          </a:p>
          <a:p>
            <a:r>
              <a:rPr lang="en-US" altLang="ko-KR" sz="1100" smtClean="0"/>
              <a:t>section nr = pfn / 64K(0x1_0000)</a:t>
            </a:r>
            <a:br>
              <a:rPr lang="en-US" altLang="ko-KR" sz="1100" smtClean="0"/>
            </a:br>
            <a:endParaRPr lang="ko-KR" altLang="en-US" sz="1100"/>
          </a:p>
        </p:txBody>
      </p:sp>
      <p:cxnSp>
        <p:nvCxnSpPr>
          <p:cNvPr id="9" name="직선 연결선 8"/>
          <p:cNvCxnSpPr/>
          <p:nvPr/>
        </p:nvCxnSpPr>
        <p:spPr>
          <a:xfrm>
            <a:off x="1232629" y="1628800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67544" y="2280102"/>
            <a:ext cx="765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232629" y="1052736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34907" y="1052736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232629" y="1196752"/>
            <a:ext cx="2502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00867" y="765865"/>
            <a:ext cx="2385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/>
              <a:t>page_per_section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size: 16 bit</a:t>
            </a:r>
            <a:endParaRPr lang="ko-KR" altLang="en-US" sz="1100"/>
          </a:p>
        </p:txBody>
      </p:sp>
      <p:cxnSp>
        <p:nvCxnSpPr>
          <p:cNvPr id="23" name="직선 연결선 22"/>
          <p:cNvCxnSpPr/>
          <p:nvPr/>
        </p:nvCxnSpPr>
        <p:spPr>
          <a:xfrm>
            <a:off x="467544" y="621489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734907" y="621488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467544" y="765505"/>
            <a:ext cx="3267363" cy="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7389" y="2447232"/>
            <a:ext cx="1728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/>
              <a:t>page</a:t>
            </a:r>
            <a:r>
              <a:rPr lang="en-US" altLang="ko-KR" sz="1100" smtClean="0"/>
              <a:t>: phys / 4096(4K)</a:t>
            </a:r>
            <a:br>
              <a:rPr lang="en-US" altLang="ko-KR" sz="1100" smtClean="0"/>
            </a:br>
            <a:r>
              <a:rPr lang="en-US" altLang="ko-KR" sz="1100" smtClean="0"/>
              <a:t>size: 12 bit</a:t>
            </a:r>
            <a:endParaRPr lang="ko-KR" altLang="en-US" sz="1100"/>
          </a:p>
        </p:txBody>
      </p:sp>
      <p:cxnSp>
        <p:nvCxnSpPr>
          <p:cNvPr id="28" name="직선 연결선 27"/>
          <p:cNvCxnSpPr/>
          <p:nvPr/>
        </p:nvCxnSpPr>
        <p:spPr>
          <a:xfrm>
            <a:off x="3734907" y="2132856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148064" y="2132856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734907" y="2266369"/>
            <a:ext cx="141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5576" y="333817"/>
            <a:ext cx="2385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/>
              <a:t>pfn</a:t>
            </a:r>
            <a:r>
              <a:rPr lang="en-US" altLang="ko-KR" sz="1100" smtClean="0"/>
              <a:t>: phys / 4096</a:t>
            </a:r>
            <a:br>
              <a:rPr lang="en-US" altLang="ko-KR" sz="1100" smtClean="0"/>
            </a:br>
            <a:r>
              <a:rPr lang="en-US" altLang="ko-KR" sz="1100" smtClean="0"/>
              <a:t>size: 20 bit</a:t>
            </a:r>
            <a:endParaRPr lang="ko-KR" altLang="en-US" sz="1100"/>
          </a:p>
        </p:txBody>
      </p:sp>
      <p:sp>
        <p:nvSpPr>
          <p:cNvPr id="35" name="직사각형 34"/>
          <p:cNvSpPr/>
          <p:nvPr/>
        </p:nvSpPr>
        <p:spPr>
          <a:xfrm>
            <a:off x="3738288" y="1627440"/>
            <a:ext cx="140977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page</a:t>
            </a:r>
            <a:endParaRPr lang="ko-KR" altLang="en-US" sz="1000" b="1"/>
          </a:p>
        </p:txBody>
      </p:sp>
      <p:sp>
        <p:nvSpPr>
          <p:cNvPr id="36" name="직사각형 35"/>
          <p:cNvSpPr/>
          <p:nvPr/>
        </p:nvSpPr>
        <p:spPr>
          <a:xfrm>
            <a:off x="471743" y="1636079"/>
            <a:ext cx="764543" cy="4181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section</a:t>
            </a:r>
            <a:endParaRPr lang="ko-KR" altLang="en-US" sz="1000" b="1"/>
          </a:p>
        </p:txBody>
      </p:sp>
      <p:cxnSp>
        <p:nvCxnSpPr>
          <p:cNvPr id="38" name="직선 연결선 37"/>
          <p:cNvCxnSpPr/>
          <p:nvPr/>
        </p:nvCxnSpPr>
        <p:spPr>
          <a:xfrm>
            <a:off x="462218" y="2132857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232630" y="2132856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714</Words>
  <Application>Microsoft Office PowerPoint</Application>
  <PresentationFormat>화면 슬라이드 쇼(4:3)</PresentationFormat>
  <Paragraphs>254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</dc:creator>
  <cp:lastModifiedBy>daniel</cp:lastModifiedBy>
  <cp:revision>27</cp:revision>
  <dcterms:created xsi:type="dcterms:W3CDTF">2014-12-15T10:24:08Z</dcterms:created>
  <dcterms:modified xsi:type="dcterms:W3CDTF">2014-12-31T06:42:31Z</dcterms:modified>
</cp:coreProperties>
</file>