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7" autoAdjust="0"/>
    <p:restoredTop sz="94628" autoAdjust="0"/>
  </p:normalViewPr>
  <p:slideViewPr>
    <p:cSldViewPr showGuides="1">
      <p:cViewPr>
        <p:scale>
          <a:sx n="75" d="100"/>
          <a:sy n="75" d="100"/>
        </p:scale>
        <p:origin x="-588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6C50-3C04-4827-BE75-29D46D82EADB}" type="datetimeFigureOut">
              <a:rPr lang="ko-KR" altLang="en-US" smtClean="0"/>
              <a:t>2015-02-03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383D3-2CAF-4A00-9B3A-2E83E3509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479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6C50-3C04-4827-BE75-29D46D82EADB}" type="datetimeFigureOut">
              <a:rPr lang="ko-KR" altLang="en-US" smtClean="0"/>
              <a:t>2015-02-03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383D3-2CAF-4A00-9B3A-2E83E3509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274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6C50-3C04-4827-BE75-29D46D82EADB}" type="datetimeFigureOut">
              <a:rPr lang="ko-KR" altLang="en-US" smtClean="0"/>
              <a:t>2015-02-03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383D3-2CAF-4A00-9B3A-2E83E3509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895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6C50-3C04-4827-BE75-29D46D82EADB}" type="datetimeFigureOut">
              <a:rPr lang="ko-KR" altLang="en-US" smtClean="0"/>
              <a:t>2015-02-03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383D3-2CAF-4A00-9B3A-2E83E3509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460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6C50-3C04-4827-BE75-29D46D82EADB}" type="datetimeFigureOut">
              <a:rPr lang="ko-KR" altLang="en-US" smtClean="0"/>
              <a:t>2015-02-03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383D3-2CAF-4A00-9B3A-2E83E3509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027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6C50-3C04-4827-BE75-29D46D82EADB}" type="datetimeFigureOut">
              <a:rPr lang="ko-KR" altLang="en-US" smtClean="0"/>
              <a:t>2015-02-03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383D3-2CAF-4A00-9B3A-2E83E3509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149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6C50-3C04-4827-BE75-29D46D82EADB}" type="datetimeFigureOut">
              <a:rPr lang="ko-KR" altLang="en-US" smtClean="0"/>
              <a:t>2015-02-03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383D3-2CAF-4A00-9B3A-2E83E3509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46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6C50-3C04-4827-BE75-29D46D82EADB}" type="datetimeFigureOut">
              <a:rPr lang="ko-KR" altLang="en-US" smtClean="0"/>
              <a:t>2015-02-03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383D3-2CAF-4A00-9B3A-2E83E3509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93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6C50-3C04-4827-BE75-29D46D82EADB}" type="datetimeFigureOut">
              <a:rPr lang="ko-KR" altLang="en-US" smtClean="0"/>
              <a:t>2015-02-03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383D3-2CAF-4A00-9B3A-2E83E3509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278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6C50-3C04-4827-BE75-29D46D82EADB}" type="datetimeFigureOut">
              <a:rPr lang="ko-KR" altLang="en-US" smtClean="0"/>
              <a:t>2015-02-03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383D3-2CAF-4A00-9B3A-2E83E3509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392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6C50-3C04-4827-BE75-29D46D82EADB}" type="datetimeFigureOut">
              <a:rPr lang="ko-KR" altLang="en-US" smtClean="0"/>
              <a:t>2015-02-03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383D3-2CAF-4A00-9B3A-2E83E3509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479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06C50-3C04-4827-BE75-29D46D82EADB}" type="datetimeFigureOut">
              <a:rPr lang="ko-KR" altLang="en-US" smtClean="0"/>
              <a:t>2015-02-03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383D3-2CAF-4A00-9B3A-2E83E3509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367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260648"/>
            <a:ext cx="525658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smtClean="0"/>
              <a:t>30         .macro  </a:t>
            </a:r>
            <a:r>
              <a:rPr lang="en-US" altLang="ko-KR" sz="1400" err="1" smtClean="0"/>
              <a:t>testop</a:t>
            </a:r>
            <a:r>
              <a:rPr lang="en-US" altLang="ko-KR" sz="1400" smtClean="0"/>
              <a:t>, name, </a:t>
            </a:r>
            <a:r>
              <a:rPr lang="en-US" altLang="ko-KR" sz="1400" err="1" smtClean="0"/>
              <a:t>instr</a:t>
            </a:r>
            <a:r>
              <a:rPr lang="en-US" altLang="ko-KR" sz="1400" smtClean="0"/>
              <a:t>, store</a:t>
            </a:r>
          </a:p>
          <a:p>
            <a:r>
              <a:rPr lang="en-US" altLang="ko-KR" sz="1400" smtClean="0"/>
              <a:t>31 ENTRY(  \name           )</a:t>
            </a:r>
          </a:p>
          <a:p>
            <a:r>
              <a:rPr lang="en-US" altLang="ko-KR" sz="1400" smtClean="0"/>
              <a:t>32 UNWIND( .</a:t>
            </a:r>
            <a:r>
              <a:rPr lang="en-US" altLang="ko-KR" sz="1400" err="1" smtClean="0"/>
              <a:t>fnstart</a:t>
            </a:r>
            <a:r>
              <a:rPr lang="en-US" altLang="ko-KR" sz="1400" smtClean="0"/>
              <a:t>        )</a:t>
            </a:r>
          </a:p>
          <a:p>
            <a:r>
              <a:rPr lang="en-US" altLang="ko-KR" sz="1400" smtClean="0"/>
              <a:t>33         ands    </a:t>
            </a:r>
            <a:r>
              <a:rPr lang="en-US" altLang="ko-KR" sz="1400" err="1" smtClean="0"/>
              <a:t>ip</a:t>
            </a:r>
            <a:r>
              <a:rPr lang="en-US" altLang="ko-KR" sz="1400" smtClean="0"/>
              <a:t>, r1, #3</a:t>
            </a:r>
          </a:p>
          <a:p>
            <a:r>
              <a:rPr lang="en-US" altLang="ko-KR" sz="1400" smtClean="0"/>
              <a:t>34         </a:t>
            </a:r>
            <a:r>
              <a:rPr lang="en-US" altLang="ko-KR" sz="1400" err="1" smtClean="0"/>
              <a:t>strneb</a:t>
            </a:r>
            <a:r>
              <a:rPr lang="en-US" altLang="ko-KR" sz="1400" smtClean="0"/>
              <a:t>  r1, [</a:t>
            </a:r>
            <a:r>
              <a:rPr lang="en-US" altLang="ko-KR" sz="1400" err="1" smtClean="0"/>
              <a:t>ip</a:t>
            </a:r>
            <a:r>
              <a:rPr lang="en-US" altLang="ko-KR" sz="1400" smtClean="0"/>
              <a:t>]                @ assert word-aligned</a:t>
            </a:r>
          </a:p>
          <a:p>
            <a:r>
              <a:rPr lang="en-US" altLang="ko-KR" sz="1400" smtClean="0"/>
              <a:t>35         </a:t>
            </a:r>
            <a:r>
              <a:rPr lang="en-US" altLang="ko-KR" sz="1400" err="1" smtClean="0"/>
              <a:t>mov</a:t>
            </a:r>
            <a:r>
              <a:rPr lang="en-US" altLang="ko-KR" sz="1400" smtClean="0"/>
              <a:t>     r2, #1</a:t>
            </a:r>
          </a:p>
          <a:p>
            <a:r>
              <a:rPr lang="en-US" altLang="ko-KR" sz="1400" smtClean="0"/>
              <a:t>36         and     r3, r0, #31             @ Get bit offset</a:t>
            </a:r>
          </a:p>
          <a:p>
            <a:r>
              <a:rPr lang="en-US" altLang="ko-KR" sz="1400" smtClean="0"/>
              <a:t>37         </a:t>
            </a:r>
            <a:r>
              <a:rPr lang="en-US" altLang="ko-KR" sz="1400" err="1" smtClean="0"/>
              <a:t>mov</a:t>
            </a:r>
            <a:r>
              <a:rPr lang="en-US" altLang="ko-KR" sz="1400" smtClean="0"/>
              <a:t>     r0, r0, </a:t>
            </a:r>
            <a:r>
              <a:rPr lang="en-US" altLang="ko-KR" sz="1400" err="1" smtClean="0"/>
              <a:t>lsr</a:t>
            </a:r>
            <a:r>
              <a:rPr lang="en-US" altLang="ko-KR" sz="1400" smtClean="0"/>
              <a:t> #5</a:t>
            </a:r>
          </a:p>
          <a:p>
            <a:r>
              <a:rPr lang="en-US" altLang="ko-KR" sz="1400" smtClean="0"/>
              <a:t>38         add     r1, r1, r0, </a:t>
            </a:r>
            <a:r>
              <a:rPr lang="en-US" altLang="ko-KR" sz="1400" err="1" smtClean="0"/>
              <a:t>lsl</a:t>
            </a:r>
            <a:r>
              <a:rPr lang="en-US" altLang="ko-KR" sz="1400" smtClean="0"/>
              <a:t> #2      @ Get word offset</a:t>
            </a:r>
          </a:p>
          <a:p>
            <a:r>
              <a:rPr lang="en-US" altLang="ko-KR" sz="1400" smtClean="0"/>
              <a:t>39         </a:t>
            </a:r>
            <a:r>
              <a:rPr lang="en-US" altLang="ko-KR" sz="1400" err="1" smtClean="0"/>
              <a:t>mov</a:t>
            </a:r>
            <a:r>
              <a:rPr lang="en-US" altLang="ko-KR" sz="1400" smtClean="0"/>
              <a:t>     r3, r2, </a:t>
            </a:r>
            <a:r>
              <a:rPr lang="en-US" altLang="ko-KR" sz="1400" err="1" smtClean="0"/>
              <a:t>lsl</a:t>
            </a:r>
            <a:r>
              <a:rPr lang="en-US" altLang="ko-KR" sz="1400" smtClean="0"/>
              <a:t> r3          @ create mask</a:t>
            </a:r>
          </a:p>
          <a:p>
            <a:r>
              <a:rPr lang="en-US" altLang="ko-KR" sz="1400" smtClean="0"/>
              <a:t>40         </a:t>
            </a:r>
            <a:r>
              <a:rPr lang="en-US" altLang="ko-KR" sz="1400" err="1" smtClean="0"/>
              <a:t>smp_dmb</a:t>
            </a:r>
            <a:endParaRPr lang="en-US" altLang="ko-KR" sz="1400" smtClean="0"/>
          </a:p>
          <a:p>
            <a:r>
              <a:rPr lang="pt-BR" altLang="ko-KR" sz="1400"/>
              <a:t>46 1:      ldrex   r2, [r1]</a:t>
            </a:r>
          </a:p>
          <a:p>
            <a:r>
              <a:rPr lang="en-US" altLang="ko-KR" sz="1400"/>
              <a:t>47         ands    r0, r2, r3              @ save old value of bit</a:t>
            </a:r>
          </a:p>
          <a:p>
            <a:r>
              <a:rPr lang="pt-BR" altLang="ko-KR" sz="1400"/>
              <a:t>48         \instr  r2, r2, r3              @ toggle bit</a:t>
            </a:r>
          </a:p>
          <a:p>
            <a:r>
              <a:rPr lang="pt-BR" altLang="ko-KR" sz="1400"/>
              <a:t>49         strex   ip, r2, [r1]</a:t>
            </a:r>
          </a:p>
          <a:p>
            <a:r>
              <a:rPr lang="en-US" altLang="ko-KR" sz="1400"/>
              <a:t>50         </a:t>
            </a:r>
            <a:r>
              <a:rPr lang="en-US" altLang="ko-KR" sz="1400" err="1"/>
              <a:t>cmp</a:t>
            </a:r>
            <a:r>
              <a:rPr lang="en-US" altLang="ko-KR" sz="1400"/>
              <a:t>     </a:t>
            </a:r>
            <a:r>
              <a:rPr lang="en-US" altLang="ko-KR" sz="1400" err="1"/>
              <a:t>ip</a:t>
            </a:r>
            <a:r>
              <a:rPr lang="en-US" altLang="ko-KR" sz="1400"/>
              <a:t>, #0</a:t>
            </a:r>
          </a:p>
          <a:p>
            <a:r>
              <a:rPr lang="en-US" altLang="ko-KR" sz="1400"/>
              <a:t>51         </a:t>
            </a:r>
            <a:r>
              <a:rPr lang="en-US" altLang="ko-KR" sz="1400" err="1"/>
              <a:t>bne</a:t>
            </a:r>
            <a:r>
              <a:rPr lang="en-US" altLang="ko-KR" sz="1400"/>
              <a:t>     1b</a:t>
            </a:r>
          </a:p>
          <a:p>
            <a:r>
              <a:rPr lang="en-US" altLang="ko-KR" sz="1400"/>
              <a:t>52         </a:t>
            </a:r>
            <a:r>
              <a:rPr lang="en-US" altLang="ko-KR" sz="1400" err="1"/>
              <a:t>smp_dmb</a:t>
            </a:r>
            <a:endParaRPr lang="en-US" altLang="ko-KR" sz="1400"/>
          </a:p>
          <a:p>
            <a:r>
              <a:rPr lang="en-US" altLang="ko-KR" sz="1400"/>
              <a:t>53         </a:t>
            </a:r>
            <a:r>
              <a:rPr lang="en-US" altLang="ko-KR" sz="1400" err="1"/>
              <a:t>cmp</a:t>
            </a:r>
            <a:r>
              <a:rPr lang="en-US" altLang="ko-KR" sz="1400"/>
              <a:t>     r0, #0</a:t>
            </a:r>
          </a:p>
          <a:p>
            <a:r>
              <a:rPr lang="en-US" altLang="ko-KR" sz="1400"/>
              <a:t>54         </a:t>
            </a:r>
            <a:r>
              <a:rPr lang="en-US" altLang="ko-KR" sz="1400" err="1"/>
              <a:t>movne</a:t>
            </a:r>
            <a:r>
              <a:rPr lang="en-US" altLang="ko-KR" sz="1400"/>
              <a:t>   r0, #1</a:t>
            </a:r>
          </a:p>
          <a:p>
            <a:r>
              <a:rPr lang="en-US" altLang="ko-KR" sz="1400"/>
              <a:t>55 2:      </a:t>
            </a:r>
            <a:r>
              <a:rPr lang="en-US" altLang="ko-KR" sz="1400" err="1"/>
              <a:t>bx</a:t>
            </a:r>
            <a:r>
              <a:rPr lang="en-US" altLang="ko-KR" sz="1400"/>
              <a:t>      </a:t>
            </a:r>
            <a:r>
              <a:rPr lang="en-US" altLang="ko-KR" sz="1400" err="1"/>
              <a:t>lr</a:t>
            </a:r>
            <a:endParaRPr lang="en-US" altLang="ko-KR" sz="1400"/>
          </a:p>
        </p:txBody>
      </p:sp>
      <p:sp>
        <p:nvSpPr>
          <p:cNvPr id="5" name="TextBox 4"/>
          <p:cNvSpPr txBox="1"/>
          <p:nvPr/>
        </p:nvSpPr>
        <p:spPr>
          <a:xfrm>
            <a:off x="5364088" y="548680"/>
            <a:ext cx="3456384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1" err="1" smtClean="0"/>
              <a:t>TestCase</a:t>
            </a:r>
            <a:r>
              <a:rPr lang="en-US" altLang="ko-KR" sz="1600" b="1" smtClean="0"/>
              <a:t>:</a:t>
            </a:r>
          </a:p>
          <a:p>
            <a:endParaRPr lang="en-US" altLang="ko-KR" sz="1600" smtClean="0"/>
          </a:p>
          <a:p>
            <a:endParaRPr lang="en-US" altLang="ko-KR" sz="1600" smtClean="0"/>
          </a:p>
          <a:p>
            <a:r>
              <a:rPr lang="en-US" altLang="ko-KR" sz="1600" err="1" smtClean="0"/>
              <a:t>test_and_clear_bit</a:t>
            </a:r>
            <a:r>
              <a:rPr lang="en-US" altLang="ko-KR" sz="1600" smtClean="0"/>
              <a:t>(16, 0x1234_1234)</a:t>
            </a:r>
            <a:endParaRPr lang="ko-KR" altLang="en-US" sz="160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299285"/>
              </p:ext>
            </p:extLst>
          </p:nvPr>
        </p:nvGraphicFramePr>
        <p:xfrm>
          <a:off x="6516216" y="663492"/>
          <a:ext cx="2160240" cy="6052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3892"/>
                <a:gridCol w="1266348"/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Address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0x1234_1234</a:t>
                      </a:r>
                      <a:endParaRPr lang="ko-KR" altLang="en-US" sz="1200"/>
                    </a:p>
                  </a:txBody>
                  <a:tcPr/>
                </a:tc>
              </a:tr>
              <a:tr h="317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Value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0xFFFF_FFFF</a:t>
                      </a:r>
                      <a:endParaRPr lang="ko-KR" altLang="en-US" sz="12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750737"/>
              </p:ext>
            </p:extLst>
          </p:nvPr>
        </p:nvGraphicFramePr>
        <p:xfrm>
          <a:off x="5292080" y="2708920"/>
          <a:ext cx="1665734" cy="1813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/>
                <a:gridCol w="1017662"/>
              </a:tblGrid>
              <a:tr h="16801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1" smtClean="0"/>
                        <a:t>1. L33</a:t>
                      </a:r>
                      <a:endParaRPr lang="ko-KR" altLang="en-US" sz="1100" b="1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R0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16</a:t>
                      </a:r>
                      <a:endParaRPr lang="ko-KR" altLang="en-US" sz="110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R1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0x1234_1234</a:t>
                      </a:r>
                      <a:endParaRPr lang="ko-KR" altLang="en-US" sz="110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R2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R3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…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smtClean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R12(</a:t>
                      </a:r>
                      <a:r>
                        <a:rPr lang="en-US" altLang="ko-KR" sz="1100" err="1" smtClean="0"/>
                        <a:t>ip</a:t>
                      </a:r>
                      <a:r>
                        <a:rPr lang="en-US" altLang="ko-KR" sz="1100" smtClean="0"/>
                        <a:t>)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>
                          <a:solidFill>
                            <a:srgbClr val="FF0000"/>
                          </a:solidFill>
                        </a:rPr>
                        <a:t>0x00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883328"/>
              </p:ext>
            </p:extLst>
          </p:nvPr>
        </p:nvGraphicFramePr>
        <p:xfrm>
          <a:off x="7236296" y="2708920"/>
          <a:ext cx="1665734" cy="1813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/>
                <a:gridCol w="1017662"/>
              </a:tblGrid>
              <a:tr h="16801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1" smtClean="0"/>
                        <a:t>2. L35 ~ L37</a:t>
                      </a:r>
                      <a:endParaRPr lang="ko-KR" altLang="en-US" sz="1100" b="1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R0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1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R1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0x1234_1234</a:t>
                      </a:r>
                      <a:endParaRPr lang="ko-KR" altLang="en-US" sz="110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R2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11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R3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ko-KR" altLang="en-US" sz="11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…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smtClean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R12(</a:t>
                      </a:r>
                      <a:r>
                        <a:rPr lang="en-US" altLang="ko-KR" sz="1100" err="1" smtClean="0"/>
                        <a:t>ip</a:t>
                      </a:r>
                      <a:r>
                        <a:rPr lang="en-US" altLang="ko-KR" sz="1100" smtClean="0"/>
                        <a:t>)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0x00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68945"/>
              </p:ext>
            </p:extLst>
          </p:nvPr>
        </p:nvGraphicFramePr>
        <p:xfrm>
          <a:off x="251520" y="4877296"/>
          <a:ext cx="1665734" cy="1813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/>
                <a:gridCol w="1017662"/>
              </a:tblGrid>
              <a:tr h="16801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1" smtClean="0"/>
                        <a:t>3. L38, 39, 46</a:t>
                      </a:r>
                      <a:endParaRPr lang="ko-KR" altLang="en-US" sz="1100" b="1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R0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0</a:t>
                      </a:r>
                      <a:endParaRPr lang="ko-KR" altLang="en-US" sz="110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R1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>
                          <a:solidFill>
                            <a:srgbClr val="FF0000"/>
                          </a:solidFill>
                        </a:rPr>
                        <a:t>0x1234_1234</a:t>
                      </a:r>
                      <a:endParaRPr lang="ko-KR" altLang="en-US" sz="11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R2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>
                          <a:solidFill>
                            <a:srgbClr val="FF0000"/>
                          </a:solidFill>
                        </a:rPr>
                        <a:t>0xFFFF_FFFF</a:t>
                      </a:r>
                      <a:endParaRPr lang="ko-KR" altLang="en-US" sz="11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R3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mtClean="0">
                          <a:solidFill>
                            <a:srgbClr val="FF0000"/>
                          </a:solidFill>
                        </a:rPr>
                        <a:t>0x0001_0000</a:t>
                      </a:r>
                      <a:endParaRPr lang="ko-KR" altLang="en-US" sz="110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…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smtClean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R12(</a:t>
                      </a:r>
                      <a:r>
                        <a:rPr lang="en-US" altLang="ko-KR" sz="1100" err="1" smtClean="0"/>
                        <a:t>ip</a:t>
                      </a:r>
                      <a:r>
                        <a:rPr lang="en-US" altLang="ko-KR" sz="1100" smtClean="0"/>
                        <a:t>)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0x00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763751"/>
              </p:ext>
            </p:extLst>
          </p:nvPr>
        </p:nvGraphicFramePr>
        <p:xfrm>
          <a:off x="2411760" y="4877792"/>
          <a:ext cx="1665734" cy="1813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/>
                <a:gridCol w="1017662"/>
              </a:tblGrid>
              <a:tr h="16801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1" smtClean="0"/>
                        <a:t>4. L47,</a:t>
                      </a:r>
                      <a:r>
                        <a:rPr lang="en-US" altLang="ko-KR" sz="1100" b="1" baseline="0" smtClean="0"/>
                        <a:t> L48</a:t>
                      </a:r>
                      <a:endParaRPr lang="ko-KR" altLang="en-US" sz="1100" b="1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R0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mtClean="0">
                          <a:solidFill>
                            <a:srgbClr val="FF0000"/>
                          </a:solidFill>
                        </a:rPr>
                        <a:t>0x0001_0000</a:t>
                      </a:r>
                      <a:endParaRPr lang="ko-KR" altLang="en-US" sz="110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R1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0x1234_1234</a:t>
                      </a:r>
                      <a:endParaRPr lang="ko-KR" altLang="en-US" sz="110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R2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>
                          <a:solidFill>
                            <a:srgbClr val="FF0000"/>
                          </a:solidFill>
                        </a:rPr>
                        <a:t>0xFFFE_FFFF</a:t>
                      </a:r>
                      <a:endParaRPr lang="ko-KR" altLang="en-US" sz="11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R3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mtClean="0"/>
                        <a:t>0x0001_0000</a:t>
                      </a:r>
                      <a:endParaRPr lang="ko-KR" altLang="en-US" sz="1100" smtClean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…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smtClean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R12(</a:t>
                      </a:r>
                      <a:r>
                        <a:rPr lang="en-US" altLang="ko-KR" sz="1100" err="1" smtClean="0"/>
                        <a:t>ip</a:t>
                      </a:r>
                      <a:r>
                        <a:rPr lang="en-US" altLang="ko-KR" sz="1100" smtClean="0"/>
                        <a:t>)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0x00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95746"/>
              </p:ext>
            </p:extLst>
          </p:nvPr>
        </p:nvGraphicFramePr>
        <p:xfrm>
          <a:off x="6516216" y="1772816"/>
          <a:ext cx="2160240" cy="6052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3892"/>
                <a:gridCol w="1266348"/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Address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0x1234_1234</a:t>
                      </a:r>
                      <a:endParaRPr lang="ko-KR" altLang="en-US" sz="1200"/>
                    </a:p>
                  </a:txBody>
                  <a:tcPr/>
                </a:tc>
              </a:tr>
              <a:tr h="317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Value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>
                          <a:solidFill>
                            <a:srgbClr val="FF0000"/>
                          </a:solidFill>
                        </a:rPr>
                        <a:t>0xFFFE_FFFF</a:t>
                      </a:r>
                      <a:endParaRPr lang="ko-KR" alt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923603"/>
              </p:ext>
            </p:extLst>
          </p:nvPr>
        </p:nvGraphicFramePr>
        <p:xfrm>
          <a:off x="4572000" y="4877296"/>
          <a:ext cx="1665734" cy="1813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/>
                <a:gridCol w="1017662"/>
              </a:tblGrid>
              <a:tr h="16801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1" smtClean="0"/>
                        <a:t>5. L49, L54</a:t>
                      </a:r>
                      <a:endParaRPr lang="ko-KR" altLang="en-US" sz="1100" b="1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R0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110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R1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>
                          <a:solidFill>
                            <a:srgbClr val="FF0000"/>
                          </a:solidFill>
                        </a:rPr>
                        <a:t>0x1234_1234</a:t>
                      </a:r>
                      <a:endParaRPr lang="ko-KR" altLang="en-US" sz="11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R2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0xFFFE_FFFF</a:t>
                      </a:r>
                      <a:endParaRPr lang="ko-KR" altLang="en-US" sz="110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R3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mtClean="0"/>
                        <a:t>0x0001_0000</a:t>
                      </a:r>
                      <a:endParaRPr lang="ko-KR" altLang="en-US" sz="1100" smtClean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…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smtClean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R12(</a:t>
                      </a:r>
                      <a:r>
                        <a:rPr lang="en-US" altLang="ko-KR" sz="1100" err="1" smtClean="0"/>
                        <a:t>ip</a:t>
                      </a:r>
                      <a:r>
                        <a:rPr lang="en-US" altLang="ko-KR" sz="1100" smtClean="0"/>
                        <a:t>)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>
                          <a:solidFill>
                            <a:srgbClr val="FF0000"/>
                          </a:solidFill>
                        </a:rPr>
                        <a:t>0x00(</a:t>
                      </a:r>
                      <a:r>
                        <a:rPr lang="ko-KR" altLang="en-US" sz="1100" err="1" smtClean="0">
                          <a:solidFill>
                            <a:srgbClr val="FF0000"/>
                          </a:solidFill>
                        </a:rPr>
                        <a:t>성공시</a:t>
                      </a:r>
                      <a:r>
                        <a:rPr lang="en-US" altLang="ko-KR" sz="1100" smtClean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364088" y="184482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Result: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312463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260648"/>
            <a:ext cx="525658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smtClean="0"/>
              <a:t>30         .macro  </a:t>
            </a:r>
            <a:r>
              <a:rPr lang="en-US" altLang="ko-KR" sz="1400" err="1" smtClean="0"/>
              <a:t>testop</a:t>
            </a:r>
            <a:r>
              <a:rPr lang="en-US" altLang="ko-KR" sz="1400" smtClean="0"/>
              <a:t>, name, </a:t>
            </a:r>
            <a:r>
              <a:rPr lang="en-US" altLang="ko-KR" sz="1400" err="1" smtClean="0"/>
              <a:t>instr</a:t>
            </a:r>
            <a:r>
              <a:rPr lang="en-US" altLang="ko-KR" sz="1400" smtClean="0"/>
              <a:t>, store</a:t>
            </a:r>
          </a:p>
          <a:p>
            <a:r>
              <a:rPr lang="en-US" altLang="ko-KR" sz="1400" smtClean="0"/>
              <a:t>31 ENTRY(  \name           )</a:t>
            </a:r>
          </a:p>
          <a:p>
            <a:r>
              <a:rPr lang="en-US" altLang="ko-KR" sz="1400" smtClean="0"/>
              <a:t>32 UNWIND( .</a:t>
            </a:r>
            <a:r>
              <a:rPr lang="en-US" altLang="ko-KR" sz="1400" err="1" smtClean="0"/>
              <a:t>fnstart</a:t>
            </a:r>
            <a:r>
              <a:rPr lang="en-US" altLang="ko-KR" sz="1400" smtClean="0"/>
              <a:t>        )</a:t>
            </a:r>
          </a:p>
          <a:p>
            <a:r>
              <a:rPr lang="en-US" altLang="ko-KR" sz="1400" smtClean="0"/>
              <a:t>33         ands    </a:t>
            </a:r>
            <a:r>
              <a:rPr lang="en-US" altLang="ko-KR" sz="1400" err="1" smtClean="0"/>
              <a:t>ip</a:t>
            </a:r>
            <a:r>
              <a:rPr lang="en-US" altLang="ko-KR" sz="1400" smtClean="0"/>
              <a:t>, r1, #3</a:t>
            </a:r>
          </a:p>
          <a:p>
            <a:r>
              <a:rPr lang="en-US" altLang="ko-KR" sz="1400" smtClean="0"/>
              <a:t>34         </a:t>
            </a:r>
            <a:r>
              <a:rPr lang="en-US" altLang="ko-KR" sz="1400" err="1" smtClean="0"/>
              <a:t>strneb</a:t>
            </a:r>
            <a:r>
              <a:rPr lang="en-US" altLang="ko-KR" sz="1400" smtClean="0"/>
              <a:t>  r1, [</a:t>
            </a:r>
            <a:r>
              <a:rPr lang="en-US" altLang="ko-KR" sz="1400" err="1" smtClean="0"/>
              <a:t>ip</a:t>
            </a:r>
            <a:r>
              <a:rPr lang="en-US" altLang="ko-KR" sz="1400" smtClean="0"/>
              <a:t>]                @ assert word-aligned</a:t>
            </a:r>
          </a:p>
          <a:p>
            <a:r>
              <a:rPr lang="en-US" altLang="ko-KR" sz="1400" smtClean="0"/>
              <a:t>35         </a:t>
            </a:r>
            <a:r>
              <a:rPr lang="en-US" altLang="ko-KR" sz="1400" err="1" smtClean="0"/>
              <a:t>mov</a:t>
            </a:r>
            <a:r>
              <a:rPr lang="en-US" altLang="ko-KR" sz="1400" smtClean="0"/>
              <a:t>     r2, #1</a:t>
            </a:r>
          </a:p>
          <a:p>
            <a:r>
              <a:rPr lang="en-US" altLang="ko-KR" sz="1400" smtClean="0"/>
              <a:t>36         and     r3, r0, #31             @ Get bit offset</a:t>
            </a:r>
          </a:p>
          <a:p>
            <a:r>
              <a:rPr lang="en-US" altLang="ko-KR" sz="1400" b="1" smtClean="0">
                <a:solidFill>
                  <a:srgbClr val="FF0000"/>
                </a:solidFill>
              </a:rPr>
              <a:t>37         </a:t>
            </a:r>
            <a:r>
              <a:rPr lang="en-US" altLang="ko-KR" sz="1400" b="1" err="1" smtClean="0">
                <a:solidFill>
                  <a:srgbClr val="FF0000"/>
                </a:solidFill>
              </a:rPr>
              <a:t>mov</a:t>
            </a:r>
            <a:r>
              <a:rPr lang="en-US" altLang="ko-KR" sz="1400" b="1" smtClean="0">
                <a:solidFill>
                  <a:srgbClr val="FF0000"/>
                </a:solidFill>
              </a:rPr>
              <a:t>     r0, r0, </a:t>
            </a:r>
            <a:r>
              <a:rPr lang="en-US" altLang="ko-KR" sz="1400" b="1" err="1" smtClean="0">
                <a:solidFill>
                  <a:srgbClr val="FF0000"/>
                </a:solidFill>
              </a:rPr>
              <a:t>lsr</a:t>
            </a:r>
            <a:r>
              <a:rPr lang="en-US" altLang="ko-KR" sz="1400" b="1" smtClean="0">
                <a:solidFill>
                  <a:srgbClr val="FF0000"/>
                </a:solidFill>
              </a:rPr>
              <a:t> #5</a:t>
            </a:r>
          </a:p>
          <a:p>
            <a:r>
              <a:rPr lang="en-US" altLang="ko-KR" sz="1400" b="1" smtClean="0">
                <a:solidFill>
                  <a:srgbClr val="FF0000"/>
                </a:solidFill>
              </a:rPr>
              <a:t>38         add     r1, r1, r0, </a:t>
            </a:r>
            <a:r>
              <a:rPr lang="en-US" altLang="ko-KR" sz="1400" b="1" err="1" smtClean="0">
                <a:solidFill>
                  <a:srgbClr val="FF0000"/>
                </a:solidFill>
              </a:rPr>
              <a:t>lsl</a:t>
            </a:r>
            <a:r>
              <a:rPr lang="en-US" altLang="ko-KR" sz="1400" b="1" smtClean="0">
                <a:solidFill>
                  <a:srgbClr val="FF0000"/>
                </a:solidFill>
              </a:rPr>
              <a:t> #2      @ Get word offset</a:t>
            </a:r>
          </a:p>
          <a:p>
            <a:r>
              <a:rPr lang="en-US" altLang="ko-KR" sz="1400" smtClean="0"/>
              <a:t>39         </a:t>
            </a:r>
            <a:r>
              <a:rPr lang="en-US" altLang="ko-KR" sz="1400" err="1" smtClean="0"/>
              <a:t>mov</a:t>
            </a:r>
            <a:r>
              <a:rPr lang="en-US" altLang="ko-KR" sz="1400" smtClean="0"/>
              <a:t>     r3, r2, </a:t>
            </a:r>
            <a:r>
              <a:rPr lang="en-US" altLang="ko-KR" sz="1400" err="1" smtClean="0"/>
              <a:t>lsl</a:t>
            </a:r>
            <a:r>
              <a:rPr lang="en-US" altLang="ko-KR" sz="1400" smtClean="0"/>
              <a:t> r3          @ create mask</a:t>
            </a:r>
          </a:p>
          <a:p>
            <a:r>
              <a:rPr lang="en-US" altLang="ko-KR" sz="1400" smtClean="0"/>
              <a:t>40         </a:t>
            </a:r>
            <a:r>
              <a:rPr lang="en-US" altLang="ko-KR" sz="1400" err="1" smtClean="0"/>
              <a:t>smp_dmb</a:t>
            </a:r>
            <a:endParaRPr lang="en-US" altLang="ko-KR" sz="1400" smtClean="0"/>
          </a:p>
          <a:p>
            <a:r>
              <a:rPr lang="pt-BR" altLang="ko-KR" sz="1400"/>
              <a:t>46 1:      ldrex   r2, [r1]</a:t>
            </a:r>
          </a:p>
          <a:p>
            <a:r>
              <a:rPr lang="en-US" altLang="ko-KR" sz="1400"/>
              <a:t>47         ands    r0, r2, r3              @ save old value of bit</a:t>
            </a:r>
          </a:p>
          <a:p>
            <a:r>
              <a:rPr lang="pt-BR" altLang="ko-KR" sz="1400"/>
              <a:t>48         \instr  r2, r2, r3              @ toggle bit</a:t>
            </a:r>
          </a:p>
          <a:p>
            <a:r>
              <a:rPr lang="pt-BR" altLang="ko-KR" sz="1400"/>
              <a:t>49         strex   ip, r2, [r1]</a:t>
            </a:r>
          </a:p>
          <a:p>
            <a:r>
              <a:rPr lang="en-US" altLang="ko-KR" sz="1400"/>
              <a:t>50         </a:t>
            </a:r>
            <a:r>
              <a:rPr lang="en-US" altLang="ko-KR" sz="1400" err="1"/>
              <a:t>cmp</a:t>
            </a:r>
            <a:r>
              <a:rPr lang="en-US" altLang="ko-KR" sz="1400"/>
              <a:t>     </a:t>
            </a:r>
            <a:r>
              <a:rPr lang="en-US" altLang="ko-KR" sz="1400" err="1"/>
              <a:t>ip</a:t>
            </a:r>
            <a:r>
              <a:rPr lang="en-US" altLang="ko-KR" sz="1400"/>
              <a:t>, #0</a:t>
            </a:r>
          </a:p>
          <a:p>
            <a:r>
              <a:rPr lang="en-US" altLang="ko-KR" sz="1400"/>
              <a:t>51         </a:t>
            </a:r>
            <a:r>
              <a:rPr lang="en-US" altLang="ko-KR" sz="1400" err="1"/>
              <a:t>bne</a:t>
            </a:r>
            <a:r>
              <a:rPr lang="en-US" altLang="ko-KR" sz="1400"/>
              <a:t>     1b</a:t>
            </a:r>
          </a:p>
          <a:p>
            <a:r>
              <a:rPr lang="en-US" altLang="ko-KR" sz="1400"/>
              <a:t>52         </a:t>
            </a:r>
            <a:r>
              <a:rPr lang="en-US" altLang="ko-KR" sz="1400" err="1"/>
              <a:t>smp_dmb</a:t>
            </a:r>
            <a:endParaRPr lang="en-US" altLang="ko-KR" sz="1400"/>
          </a:p>
          <a:p>
            <a:r>
              <a:rPr lang="en-US" altLang="ko-KR" sz="1400"/>
              <a:t>53         </a:t>
            </a:r>
            <a:r>
              <a:rPr lang="en-US" altLang="ko-KR" sz="1400" err="1"/>
              <a:t>cmp</a:t>
            </a:r>
            <a:r>
              <a:rPr lang="en-US" altLang="ko-KR" sz="1400"/>
              <a:t>     r0, #0</a:t>
            </a:r>
          </a:p>
          <a:p>
            <a:r>
              <a:rPr lang="en-US" altLang="ko-KR" sz="1400"/>
              <a:t>54         </a:t>
            </a:r>
            <a:r>
              <a:rPr lang="en-US" altLang="ko-KR" sz="1400" err="1"/>
              <a:t>movne</a:t>
            </a:r>
            <a:r>
              <a:rPr lang="en-US" altLang="ko-KR" sz="1400"/>
              <a:t>   r0, #1</a:t>
            </a:r>
          </a:p>
          <a:p>
            <a:r>
              <a:rPr lang="en-US" altLang="ko-KR" sz="1400"/>
              <a:t>55 2:      </a:t>
            </a:r>
            <a:r>
              <a:rPr lang="en-US" altLang="ko-KR" sz="1400" err="1"/>
              <a:t>bx</a:t>
            </a:r>
            <a:r>
              <a:rPr lang="en-US" altLang="ko-KR" sz="1400"/>
              <a:t>      </a:t>
            </a:r>
            <a:r>
              <a:rPr lang="en-US" altLang="ko-KR" sz="1400" err="1"/>
              <a:t>lr</a:t>
            </a:r>
            <a:endParaRPr lang="en-US" altLang="ko-KR" sz="1400"/>
          </a:p>
        </p:txBody>
      </p:sp>
      <p:sp>
        <p:nvSpPr>
          <p:cNvPr id="5" name="TextBox 4"/>
          <p:cNvSpPr txBox="1"/>
          <p:nvPr/>
        </p:nvSpPr>
        <p:spPr>
          <a:xfrm>
            <a:off x="5395799" y="260648"/>
            <a:ext cx="3456384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1" err="1" smtClean="0"/>
              <a:t>TestCase</a:t>
            </a:r>
            <a:r>
              <a:rPr lang="en-US" altLang="ko-KR" sz="1600" b="1" smtClean="0"/>
              <a:t>:</a:t>
            </a:r>
          </a:p>
          <a:p>
            <a:endParaRPr lang="en-US" altLang="ko-KR" sz="1600" smtClean="0"/>
          </a:p>
          <a:p>
            <a:endParaRPr lang="en-US" altLang="ko-KR" sz="1600"/>
          </a:p>
          <a:p>
            <a:endParaRPr lang="en-US" altLang="ko-KR" sz="1600" smtClean="0"/>
          </a:p>
          <a:p>
            <a:endParaRPr lang="en-US" altLang="ko-KR" sz="1600" smtClean="0"/>
          </a:p>
          <a:p>
            <a:endParaRPr lang="en-US" altLang="ko-KR" sz="1600" smtClean="0"/>
          </a:p>
          <a:p>
            <a:r>
              <a:rPr lang="en-US" altLang="ko-KR" sz="1600" err="1" smtClean="0"/>
              <a:t>test_and_clear_bit</a:t>
            </a:r>
            <a:r>
              <a:rPr lang="en-US" altLang="ko-KR" sz="1600" smtClean="0"/>
              <a:t>(35, 0x1234_1234)</a:t>
            </a:r>
            <a:endParaRPr lang="ko-KR" altLang="en-US" sz="160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176034"/>
              </p:ext>
            </p:extLst>
          </p:nvPr>
        </p:nvGraphicFramePr>
        <p:xfrm>
          <a:off x="6588224" y="332656"/>
          <a:ext cx="2160240" cy="12397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3892"/>
                <a:gridCol w="1266348"/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Address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0x1234_1234</a:t>
                      </a:r>
                      <a:endParaRPr lang="ko-KR" altLang="en-US" sz="1200"/>
                    </a:p>
                  </a:txBody>
                  <a:tcPr/>
                </a:tc>
              </a:tr>
              <a:tr h="317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Value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0xFFFF_FFFF</a:t>
                      </a:r>
                      <a:endParaRPr lang="ko-KR" altLang="en-US" sz="1200"/>
                    </a:p>
                  </a:txBody>
                  <a:tcPr/>
                </a:tc>
              </a:tr>
              <a:tr h="317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Address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0x1234_1238</a:t>
                      </a:r>
                      <a:endParaRPr lang="ko-KR" altLang="en-US" sz="1200"/>
                    </a:p>
                  </a:txBody>
                  <a:tcPr/>
                </a:tc>
              </a:tr>
              <a:tr h="317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Value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0x0000_1234</a:t>
                      </a:r>
                      <a:endParaRPr lang="ko-KR" altLang="en-US" sz="12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287878"/>
              </p:ext>
            </p:extLst>
          </p:nvPr>
        </p:nvGraphicFramePr>
        <p:xfrm>
          <a:off x="5292080" y="2911584"/>
          <a:ext cx="1665734" cy="1813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/>
                <a:gridCol w="1017662"/>
              </a:tblGrid>
              <a:tr h="16801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1" smtClean="0"/>
                        <a:t>1. L33</a:t>
                      </a:r>
                      <a:endParaRPr lang="ko-KR" altLang="en-US" sz="1100" b="1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R0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35(0x23)</a:t>
                      </a:r>
                      <a:endParaRPr lang="ko-KR" altLang="en-US" sz="110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R1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0x1234_1234</a:t>
                      </a:r>
                      <a:endParaRPr lang="ko-KR" altLang="en-US" sz="110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R2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R3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…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smtClean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R12(</a:t>
                      </a:r>
                      <a:r>
                        <a:rPr lang="en-US" altLang="ko-KR" sz="1100" err="1" smtClean="0"/>
                        <a:t>ip</a:t>
                      </a:r>
                      <a:r>
                        <a:rPr lang="en-US" altLang="ko-KR" sz="1100" smtClean="0"/>
                        <a:t>)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>
                          <a:solidFill>
                            <a:srgbClr val="FF0000"/>
                          </a:solidFill>
                        </a:rPr>
                        <a:t>0x00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019351"/>
              </p:ext>
            </p:extLst>
          </p:nvPr>
        </p:nvGraphicFramePr>
        <p:xfrm>
          <a:off x="7236296" y="2911584"/>
          <a:ext cx="1665734" cy="1813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/>
                <a:gridCol w="1017662"/>
              </a:tblGrid>
              <a:tr h="16801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1" smtClean="0"/>
                        <a:t>2. L35 ~ L37</a:t>
                      </a:r>
                      <a:endParaRPr lang="ko-KR" altLang="en-US" sz="1100" b="1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R0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11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R1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0x1234_1234</a:t>
                      </a:r>
                      <a:endParaRPr lang="ko-KR" altLang="en-US" sz="110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R2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11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R3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sz="11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…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smtClean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R12(</a:t>
                      </a:r>
                      <a:r>
                        <a:rPr lang="en-US" altLang="ko-KR" sz="1100" err="1" smtClean="0"/>
                        <a:t>ip</a:t>
                      </a:r>
                      <a:r>
                        <a:rPr lang="en-US" altLang="ko-KR" sz="1100" smtClean="0"/>
                        <a:t>)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0x00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258263"/>
              </p:ext>
            </p:extLst>
          </p:nvPr>
        </p:nvGraphicFramePr>
        <p:xfrm>
          <a:off x="251520" y="4877296"/>
          <a:ext cx="1800200" cy="1813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/>
                <a:gridCol w="1080120"/>
              </a:tblGrid>
              <a:tr h="16801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1" smtClean="0"/>
                        <a:t>3. L38, 39, 46</a:t>
                      </a:r>
                      <a:endParaRPr lang="ko-KR" altLang="en-US" sz="1100" b="1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R0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0</a:t>
                      </a:r>
                      <a:endParaRPr lang="ko-KR" altLang="en-US" sz="110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R1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smtClean="0">
                          <a:solidFill>
                            <a:srgbClr val="FF0000"/>
                          </a:solidFill>
                        </a:rPr>
                        <a:t>0x1234_1238</a:t>
                      </a:r>
                      <a:endParaRPr lang="ko-KR" altLang="en-US" sz="11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R2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>
                          <a:solidFill>
                            <a:srgbClr val="FF0000"/>
                          </a:solidFill>
                        </a:rPr>
                        <a:t>0x0000_1234</a:t>
                      </a:r>
                      <a:endParaRPr lang="ko-KR" altLang="en-US" sz="11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R3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ko-KR" altLang="en-US" sz="110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…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smtClean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R12(</a:t>
                      </a:r>
                      <a:r>
                        <a:rPr lang="en-US" altLang="ko-KR" sz="1100" err="1" smtClean="0"/>
                        <a:t>ip</a:t>
                      </a:r>
                      <a:r>
                        <a:rPr lang="en-US" altLang="ko-KR" sz="1100" smtClean="0"/>
                        <a:t>)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0x00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194899"/>
              </p:ext>
            </p:extLst>
          </p:nvPr>
        </p:nvGraphicFramePr>
        <p:xfrm>
          <a:off x="2411760" y="4877792"/>
          <a:ext cx="1665734" cy="1813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/>
                <a:gridCol w="1017662"/>
              </a:tblGrid>
              <a:tr h="16801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1" smtClean="0"/>
                        <a:t>4. L47,</a:t>
                      </a:r>
                      <a:r>
                        <a:rPr lang="en-US" altLang="ko-KR" sz="1100" b="1" baseline="0" smtClean="0"/>
                        <a:t> L48</a:t>
                      </a:r>
                      <a:endParaRPr lang="ko-KR" altLang="en-US" sz="1100" b="1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R0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10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R1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0x1234_1238</a:t>
                      </a:r>
                      <a:endParaRPr lang="ko-KR" altLang="en-US" sz="110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R2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>
                          <a:solidFill>
                            <a:srgbClr val="FF0000"/>
                          </a:solidFill>
                        </a:rPr>
                        <a:t>0x0000_1234</a:t>
                      </a:r>
                      <a:endParaRPr lang="ko-KR" altLang="en-US" sz="11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R3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mtClean="0"/>
                        <a:t>8</a:t>
                      </a:r>
                      <a:endParaRPr lang="ko-KR" altLang="en-US" sz="1100" smtClean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…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smtClean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R12(</a:t>
                      </a:r>
                      <a:r>
                        <a:rPr lang="en-US" altLang="ko-KR" sz="1100" err="1" smtClean="0"/>
                        <a:t>ip</a:t>
                      </a:r>
                      <a:r>
                        <a:rPr lang="en-US" altLang="ko-KR" sz="1100" smtClean="0"/>
                        <a:t>)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0x00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650310"/>
              </p:ext>
            </p:extLst>
          </p:nvPr>
        </p:nvGraphicFramePr>
        <p:xfrm>
          <a:off x="6660232" y="2175660"/>
          <a:ext cx="2160240" cy="6052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3892"/>
                <a:gridCol w="1266348"/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Address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smtClean="0">
                          <a:solidFill>
                            <a:srgbClr val="FF0000"/>
                          </a:solidFill>
                        </a:rPr>
                        <a:t>0x1234_1238</a:t>
                      </a:r>
                      <a:endParaRPr lang="ko-KR" altLang="en-US" sz="1200" b="1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7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Value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>
                          <a:solidFill>
                            <a:srgbClr val="FF0000"/>
                          </a:solidFill>
                        </a:rPr>
                        <a:t>0x0000_1234</a:t>
                      </a:r>
                      <a:endParaRPr lang="ko-KR" altLang="en-US" sz="120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874189"/>
              </p:ext>
            </p:extLst>
          </p:nvPr>
        </p:nvGraphicFramePr>
        <p:xfrm>
          <a:off x="4572000" y="4877296"/>
          <a:ext cx="1665734" cy="1813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/>
                <a:gridCol w="1017662"/>
              </a:tblGrid>
              <a:tr h="16801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1" smtClean="0"/>
                        <a:t>5. L49~L54</a:t>
                      </a:r>
                      <a:endParaRPr lang="ko-KR" altLang="en-US" sz="1100" b="1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R0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10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R1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>
                          <a:solidFill>
                            <a:srgbClr val="FF0000"/>
                          </a:solidFill>
                        </a:rPr>
                        <a:t>0x1234_1238</a:t>
                      </a:r>
                      <a:endParaRPr lang="ko-KR" altLang="en-US" sz="11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R2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0x0000_1234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R3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mtClean="0"/>
                        <a:t>8</a:t>
                      </a:r>
                      <a:endParaRPr lang="ko-KR" altLang="en-US" sz="1100" smtClean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…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smtClean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R12(</a:t>
                      </a:r>
                      <a:r>
                        <a:rPr lang="en-US" altLang="ko-KR" sz="1100" err="1" smtClean="0"/>
                        <a:t>ip</a:t>
                      </a:r>
                      <a:r>
                        <a:rPr lang="en-US" altLang="ko-KR" sz="1100" smtClean="0"/>
                        <a:t>)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>
                          <a:solidFill>
                            <a:srgbClr val="FF0000"/>
                          </a:solidFill>
                        </a:rPr>
                        <a:t>0x00(</a:t>
                      </a:r>
                      <a:r>
                        <a:rPr lang="ko-KR" altLang="en-US" sz="1100" err="1" smtClean="0">
                          <a:solidFill>
                            <a:srgbClr val="FF0000"/>
                          </a:solidFill>
                        </a:rPr>
                        <a:t>성공시</a:t>
                      </a:r>
                      <a:r>
                        <a:rPr lang="en-US" altLang="ko-KR" sz="1100" smtClean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508104" y="224766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Result: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68528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88640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err="1" smtClean="0"/>
              <a:t>List_add</a:t>
            </a:r>
            <a:r>
              <a:rPr lang="en-US" altLang="ko-KR" b="1" smtClean="0"/>
              <a:t>()</a:t>
            </a:r>
            <a:r>
              <a:rPr lang="ko-KR" altLang="en-US" b="1" smtClean="0"/>
              <a:t>와 </a:t>
            </a:r>
            <a:r>
              <a:rPr lang="en-US" altLang="ko-KR" b="1" err="1" smtClean="0"/>
              <a:t>List_add_tail</a:t>
            </a:r>
            <a:r>
              <a:rPr lang="en-US" altLang="ko-KR" b="1" smtClean="0"/>
              <a:t>()</a:t>
            </a:r>
            <a:r>
              <a:rPr lang="ko-KR" altLang="en-US" b="1" smtClean="0"/>
              <a:t>의 차이점</a:t>
            </a:r>
            <a:endParaRPr lang="en-US" altLang="ko-KR" b="1" smtClean="0"/>
          </a:p>
        </p:txBody>
      </p:sp>
      <p:grpSp>
        <p:nvGrpSpPr>
          <p:cNvPr id="9" name="그룹 8"/>
          <p:cNvGrpSpPr/>
          <p:nvPr/>
        </p:nvGrpSpPr>
        <p:grpSpPr>
          <a:xfrm>
            <a:off x="407655" y="1412776"/>
            <a:ext cx="1224136" cy="360040"/>
            <a:chOff x="971600" y="1268760"/>
            <a:chExt cx="2088232" cy="576064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971600" y="1268760"/>
              <a:ext cx="2088232" cy="5760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head</a:t>
              </a:r>
              <a:endParaRPr lang="ko-KR" altLang="en-US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971600" y="1268760"/>
              <a:ext cx="288032" cy="5760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2771800" y="1268760"/>
              <a:ext cx="288032" cy="5760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273327" y="1412776"/>
            <a:ext cx="1224136" cy="360040"/>
            <a:chOff x="971600" y="1268760"/>
            <a:chExt cx="2088232" cy="576064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971600" y="1268760"/>
              <a:ext cx="2088232" cy="5760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0</a:t>
              </a:r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71600" y="1268760"/>
              <a:ext cx="288032" cy="5760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2771800" y="1268760"/>
              <a:ext cx="288032" cy="5760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18232" y="764704"/>
            <a:ext cx="238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err="1" smtClean="0"/>
              <a:t>List_add</a:t>
            </a:r>
            <a:r>
              <a:rPr lang="en-US" altLang="ko-KR" b="1" smtClean="0"/>
              <a:t>()</a:t>
            </a:r>
            <a:endParaRPr lang="ko-KR" altLang="en-US" b="1"/>
          </a:p>
        </p:txBody>
      </p:sp>
      <p:cxnSp>
        <p:nvCxnSpPr>
          <p:cNvPr id="20" name="구부러진 연결선 19"/>
          <p:cNvCxnSpPr>
            <a:stCxn id="7" idx="0"/>
            <a:endCxn id="11" idx="0"/>
          </p:cNvCxnSpPr>
          <p:nvPr/>
        </p:nvCxnSpPr>
        <p:spPr>
          <a:xfrm rot="5400000" flipH="1" flipV="1">
            <a:off x="1688736" y="216118"/>
            <a:ext cx="12700" cy="2393317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 22"/>
          <p:cNvCxnSpPr>
            <a:stCxn id="8" idx="0"/>
            <a:endCxn id="11" idx="0"/>
          </p:cNvCxnSpPr>
          <p:nvPr/>
        </p:nvCxnSpPr>
        <p:spPr>
          <a:xfrm rot="5400000" flipH="1" flipV="1">
            <a:off x="2216381" y="743763"/>
            <a:ext cx="12700" cy="1338027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 24"/>
          <p:cNvCxnSpPr>
            <a:stCxn id="12" idx="2"/>
            <a:endCxn id="6" idx="2"/>
          </p:cNvCxnSpPr>
          <p:nvPr/>
        </p:nvCxnSpPr>
        <p:spPr>
          <a:xfrm rot="5400000">
            <a:off x="1688737" y="1103803"/>
            <a:ext cx="12700" cy="1338027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 26"/>
          <p:cNvCxnSpPr>
            <a:stCxn id="13" idx="2"/>
            <a:endCxn id="6" idx="2"/>
          </p:cNvCxnSpPr>
          <p:nvPr/>
        </p:nvCxnSpPr>
        <p:spPr>
          <a:xfrm rot="5400000">
            <a:off x="2216382" y="576158"/>
            <a:ext cx="12700" cy="2393317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/>
          <p:cNvGrpSpPr/>
          <p:nvPr/>
        </p:nvGrpSpPr>
        <p:grpSpPr>
          <a:xfrm>
            <a:off x="414005" y="2486544"/>
            <a:ext cx="1224136" cy="360040"/>
            <a:chOff x="971600" y="1268760"/>
            <a:chExt cx="2088232" cy="576064"/>
          </a:xfrm>
        </p:grpSpPr>
        <p:sp>
          <p:nvSpPr>
            <p:cNvPr id="32" name="모서리가 둥근 직사각형 31"/>
            <p:cNvSpPr/>
            <p:nvPr/>
          </p:nvSpPr>
          <p:spPr>
            <a:xfrm>
              <a:off x="971600" y="1268760"/>
              <a:ext cx="2088232" cy="5760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head</a:t>
              </a:r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971600" y="1268760"/>
              <a:ext cx="288032" cy="5760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2771800" y="1268760"/>
              <a:ext cx="288032" cy="5760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2279677" y="2486544"/>
            <a:ext cx="1224136" cy="360040"/>
            <a:chOff x="971600" y="1268760"/>
            <a:chExt cx="2088232" cy="576064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971600" y="1268760"/>
              <a:ext cx="2088232" cy="5760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1</a:t>
              </a:r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971600" y="1268760"/>
              <a:ext cx="288032" cy="5760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2771800" y="1268760"/>
              <a:ext cx="288032" cy="5760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9" name="구부러진 연결선 38"/>
          <p:cNvCxnSpPr>
            <a:stCxn id="33" idx="0"/>
            <a:endCxn id="44" idx="0"/>
          </p:cNvCxnSpPr>
          <p:nvPr/>
        </p:nvCxnSpPr>
        <p:spPr>
          <a:xfrm rot="16200000" flipH="1">
            <a:off x="2478032" y="506939"/>
            <a:ext cx="6351" cy="3965560"/>
          </a:xfrm>
          <a:prstGeom prst="curvedConnector3">
            <a:avLst>
              <a:gd name="adj1" fmla="val -35994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 39"/>
          <p:cNvCxnSpPr>
            <a:stCxn id="34" idx="0"/>
            <a:endCxn id="36" idx="0"/>
          </p:cNvCxnSpPr>
          <p:nvPr/>
        </p:nvCxnSpPr>
        <p:spPr>
          <a:xfrm rot="5400000" flipH="1" flipV="1">
            <a:off x="2222731" y="1817531"/>
            <a:ext cx="12700" cy="1338027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 40"/>
          <p:cNvCxnSpPr>
            <a:stCxn id="37" idx="2"/>
            <a:endCxn id="32" idx="2"/>
          </p:cNvCxnSpPr>
          <p:nvPr/>
        </p:nvCxnSpPr>
        <p:spPr>
          <a:xfrm rot="5400000">
            <a:off x="1695087" y="2177571"/>
            <a:ext cx="12700" cy="1338027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 41"/>
          <p:cNvCxnSpPr>
            <a:stCxn id="46" idx="2"/>
            <a:endCxn id="32" idx="2"/>
          </p:cNvCxnSpPr>
          <p:nvPr/>
        </p:nvCxnSpPr>
        <p:spPr>
          <a:xfrm rot="5400000" flipH="1">
            <a:off x="3005677" y="866980"/>
            <a:ext cx="6351" cy="3965560"/>
          </a:xfrm>
          <a:prstGeom prst="curvedConnector3">
            <a:avLst>
              <a:gd name="adj1" fmla="val -35994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/>
          <p:cNvGrpSpPr/>
          <p:nvPr/>
        </p:nvGrpSpPr>
        <p:grpSpPr>
          <a:xfrm>
            <a:off x="3851920" y="2492895"/>
            <a:ext cx="1224136" cy="360040"/>
            <a:chOff x="971600" y="1268760"/>
            <a:chExt cx="2088232" cy="576064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971600" y="1268760"/>
              <a:ext cx="2088232" cy="5760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0</a:t>
              </a:r>
              <a:endParaRPr lang="ko-KR" altLang="en-US"/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971600" y="1268760"/>
              <a:ext cx="288032" cy="5760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2771800" y="1268760"/>
              <a:ext cx="288032" cy="5760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0" name="구부러진 연결선 49"/>
          <p:cNvCxnSpPr>
            <a:stCxn id="45" idx="2"/>
            <a:endCxn id="36" idx="2"/>
          </p:cNvCxnSpPr>
          <p:nvPr/>
        </p:nvCxnSpPr>
        <p:spPr>
          <a:xfrm rot="5400000" flipH="1">
            <a:off x="3410868" y="2327461"/>
            <a:ext cx="6351" cy="1044598"/>
          </a:xfrm>
          <a:prstGeom prst="curvedConnector3">
            <a:avLst>
              <a:gd name="adj1" fmla="val -35994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 51"/>
          <p:cNvCxnSpPr>
            <a:stCxn id="38" idx="0"/>
            <a:endCxn id="44" idx="0"/>
          </p:cNvCxnSpPr>
          <p:nvPr/>
        </p:nvCxnSpPr>
        <p:spPr>
          <a:xfrm rot="16200000" flipH="1">
            <a:off x="3938513" y="1967420"/>
            <a:ext cx="6351" cy="1044598"/>
          </a:xfrm>
          <a:prstGeom prst="curvedConnector3">
            <a:avLst>
              <a:gd name="adj1" fmla="val -35994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07655" y="3501008"/>
            <a:ext cx="238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err="1" smtClean="0"/>
              <a:t>List_add_tail</a:t>
            </a:r>
            <a:r>
              <a:rPr lang="en-US" altLang="ko-KR" b="1" smtClean="0"/>
              <a:t>()</a:t>
            </a:r>
            <a:endParaRPr lang="ko-KR" altLang="en-US" b="1"/>
          </a:p>
        </p:txBody>
      </p:sp>
      <p:grpSp>
        <p:nvGrpSpPr>
          <p:cNvPr id="54" name="그룹 53"/>
          <p:cNvGrpSpPr/>
          <p:nvPr/>
        </p:nvGrpSpPr>
        <p:grpSpPr>
          <a:xfrm>
            <a:off x="2207208" y="4589663"/>
            <a:ext cx="1224136" cy="360040"/>
            <a:chOff x="971600" y="1268760"/>
            <a:chExt cx="2088232" cy="576064"/>
          </a:xfrm>
        </p:grpSpPr>
        <p:sp>
          <p:nvSpPr>
            <p:cNvPr id="55" name="모서리가 둥근 직사각형 54"/>
            <p:cNvSpPr/>
            <p:nvPr/>
          </p:nvSpPr>
          <p:spPr>
            <a:xfrm>
              <a:off x="971600" y="1268760"/>
              <a:ext cx="2088232" cy="5760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0</a:t>
              </a:r>
              <a:endParaRPr lang="ko-KR" altLang="en-US"/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971600" y="1268760"/>
              <a:ext cx="288032" cy="5760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2771800" y="1268760"/>
              <a:ext cx="288032" cy="5760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4072880" y="4589663"/>
            <a:ext cx="1224136" cy="360040"/>
            <a:chOff x="971600" y="1268760"/>
            <a:chExt cx="2088232" cy="576064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971600" y="1268760"/>
              <a:ext cx="2088232" cy="5760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head</a:t>
              </a:r>
              <a:endParaRPr lang="ko-KR" altLang="en-US"/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971600" y="1268760"/>
              <a:ext cx="288032" cy="5760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2771800" y="1268760"/>
              <a:ext cx="288032" cy="5760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2" name="구부러진 연결선 61"/>
          <p:cNvCxnSpPr>
            <a:stCxn id="56" idx="0"/>
            <a:endCxn id="59" idx="0"/>
          </p:cNvCxnSpPr>
          <p:nvPr/>
        </p:nvCxnSpPr>
        <p:spPr>
          <a:xfrm rot="5400000" flipH="1" flipV="1">
            <a:off x="3488289" y="3393005"/>
            <a:ext cx="12700" cy="2393317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구부러진 연결선 62"/>
          <p:cNvCxnSpPr>
            <a:stCxn id="57" idx="0"/>
            <a:endCxn id="59" idx="0"/>
          </p:cNvCxnSpPr>
          <p:nvPr/>
        </p:nvCxnSpPr>
        <p:spPr>
          <a:xfrm rot="5400000" flipH="1" flipV="1">
            <a:off x="4015934" y="3920650"/>
            <a:ext cx="12700" cy="1338027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구부러진 연결선 63"/>
          <p:cNvCxnSpPr>
            <a:stCxn id="60" idx="2"/>
            <a:endCxn id="55" idx="2"/>
          </p:cNvCxnSpPr>
          <p:nvPr/>
        </p:nvCxnSpPr>
        <p:spPr>
          <a:xfrm rot="5400000">
            <a:off x="3488290" y="4280690"/>
            <a:ext cx="12700" cy="1338027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구부러진 연결선 64"/>
          <p:cNvCxnSpPr>
            <a:stCxn id="61" idx="2"/>
            <a:endCxn id="55" idx="2"/>
          </p:cNvCxnSpPr>
          <p:nvPr/>
        </p:nvCxnSpPr>
        <p:spPr>
          <a:xfrm rot="5400000">
            <a:off x="4015935" y="3753045"/>
            <a:ext cx="12700" cy="2393317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그룹 65"/>
          <p:cNvGrpSpPr/>
          <p:nvPr/>
        </p:nvGrpSpPr>
        <p:grpSpPr>
          <a:xfrm>
            <a:off x="634965" y="5726904"/>
            <a:ext cx="1224136" cy="360040"/>
            <a:chOff x="971600" y="1268760"/>
            <a:chExt cx="2088232" cy="576064"/>
          </a:xfrm>
        </p:grpSpPr>
        <p:sp>
          <p:nvSpPr>
            <p:cNvPr id="67" name="모서리가 둥근 직사각형 66"/>
            <p:cNvSpPr/>
            <p:nvPr/>
          </p:nvSpPr>
          <p:spPr>
            <a:xfrm>
              <a:off x="971600" y="1268760"/>
              <a:ext cx="2088232" cy="5760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0</a:t>
              </a:r>
              <a:endParaRPr lang="ko-KR" altLang="en-US"/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971600" y="1268760"/>
              <a:ext cx="288032" cy="5760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모서리가 둥근 직사각형 68"/>
            <p:cNvSpPr/>
            <p:nvPr/>
          </p:nvSpPr>
          <p:spPr>
            <a:xfrm>
              <a:off x="2771800" y="1268760"/>
              <a:ext cx="288032" cy="5760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2500637" y="5726904"/>
            <a:ext cx="1224136" cy="360040"/>
            <a:chOff x="971600" y="1268760"/>
            <a:chExt cx="2088232" cy="576064"/>
          </a:xfrm>
        </p:grpSpPr>
        <p:sp>
          <p:nvSpPr>
            <p:cNvPr id="71" name="모서리가 둥근 직사각형 70"/>
            <p:cNvSpPr/>
            <p:nvPr/>
          </p:nvSpPr>
          <p:spPr>
            <a:xfrm>
              <a:off x="971600" y="1268760"/>
              <a:ext cx="2088232" cy="5760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1</a:t>
              </a:r>
              <a:endParaRPr lang="ko-KR" altLang="en-US"/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971600" y="1268760"/>
              <a:ext cx="288032" cy="5760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2771800" y="1268760"/>
              <a:ext cx="288032" cy="5760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4" name="구부러진 연결선 73"/>
          <p:cNvCxnSpPr>
            <a:stCxn id="68" idx="0"/>
            <a:endCxn id="79" idx="0"/>
          </p:cNvCxnSpPr>
          <p:nvPr/>
        </p:nvCxnSpPr>
        <p:spPr>
          <a:xfrm rot="16200000" flipH="1">
            <a:off x="2698992" y="3747299"/>
            <a:ext cx="6351" cy="3965560"/>
          </a:xfrm>
          <a:prstGeom prst="curvedConnector3">
            <a:avLst>
              <a:gd name="adj1" fmla="val -35994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구부러진 연결선 74"/>
          <p:cNvCxnSpPr>
            <a:stCxn id="69" idx="0"/>
            <a:endCxn id="71" idx="0"/>
          </p:cNvCxnSpPr>
          <p:nvPr/>
        </p:nvCxnSpPr>
        <p:spPr>
          <a:xfrm rot="5400000" flipH="1" flipV="1">
            <a:off x="2443691" y="5057891"/>
            <a:ext cx="12700" cy="1338027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 75"/>
          <p:cNvCxnSpPr>
            <a:stCxn id="72" idx="2"/>
            <a:endCxn id="67" idx="2"/>
          </p:cNvCxnSpPr>
          <p:nvPr/>
        </p:nvCxnSpPr>
        <p:spPr>
          <a:xfrm rot="5400000">
            <a:off x="1916047" y="5417931"/>
            <a:ext cx="12700" cy="1338027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구부러진 연결선 76"/>
          <p:cNvCxnSpPr>
            <a:stCxn id="81" idx="2"/>
            <a:endCxn id="67" idx="2"/>
          </p:cNvCxnSpPr>
          <p:nvPr/>
        </p:nvCxnSpPr>
        <p:spPr>
          <a:xfrm rot="5400000" flipH="1">
            <a:off x="3226637" y="4107340"/>
            <a:ext cx="6351" cy="3965560"/>
          </a:xfrm>
          <a:prstGeom prst="curvedConnector3">
            <a:avLst>
              <a:gd name="adj1" fmla="val -35994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/>
          <p:cNvGrpSpPr/>
          <p:nvPr/>
        </p:nvGrpSpPr>
        <p:grpSpPr>
          <a:xfrm>
            <a:off x="4072880" y="5733255"/>
            <a:ext cx="1224136" cy="360040"/>
            <a:chOff x="971600" y="1268760"/>
            <a:chExt cx="2088232" cy="576064"/>
          </a:xfrm>
        </p:grpSpPr>
        <p:sp>
          <p:nvSpPr>
            <p:cNvPr id="79" name="모서리가 둥근 직사각형 78"/>
            <p:cNvSpPr/>
            <p:nvPr/>
          </p:nvSpPr>
          <p:spPr>
            <a:xfrm>
              <a:off x="971600" y="1268760"/>
              <a:ext cx="2088232" cy="5760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head</a:t>
              </a:r>
              <a:endParaRPr lang="ko-KR" altLang="en-US"/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971600" y="1268760"/>
              <a:ext cx="288032" cy="5760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모서리가 둥근 직사각형 80"/>
            <p:cNvSpPr/>
            <p:nvPr/>
          </p:nvSpPr>
          <p:spPr>
            <a:xfrm>
              <a:off x="2771800" y="1268760"/>
              <a:ext cx="288032" cy="5760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2" name="구부러진 연결선 81"/>
          <p:cNvCxnSpPr>
            <a:stCxn id="80" idx="2"/>
            <a:endCxn id="71" idx="2"/>
          </p:cNvCxnSpPr>
          <p:nvPr/>
        </p:nvCxnSpPr>
        <p:spPr>
          <a:xfrm rot="5400000" flipH="1">
            <a:off x="3631828" y="5567821"/>
            <a:ext cx="6351" cy="1044598"/>
          </a:xfrm>
          <a:prstGeom prst="curvedConnector3">
            <a:avLst>
              <a:gd name="adj1" fmla="val -35994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 82"/>
          <p:cNvCxnSpPr>
            <a:stCxn id="73" idx="0"/>
            <a:endCxn id="79" idx="0"/>
          </p:cNvCxnSpPr>
          <p:nvPr/>
        </p:nvCxnSpPr>
        <p:spPr>
          <a:xfrm rot="16200000" flipH="1">
            <a:off x="4159473" y="5207780"/>
            <a:ext cx="6351" cy="1044598"/>
          </a:xfrm>
          <a:prstGeom prst="curvedConnector3">
            <a:avLst>
              <a:gd name="adj1" fmla="val -35994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4320480" y="1034406"/>
            <a:ext cx="4572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 smtClean="0"/>
              <a:t>static inline void </a:t>
            </a:r>
            <a:r>
              <a:rPr lang="en-US" altLang="ko-KR" sz="1100" err="1" smtClean="0"/>
              <a:t>list_add</a:t>
            </a:r>
            <a:r>
              <a:rPr lang="en-US" altLang="ko-KR" sz="1100" smtClean="0"/>
              <a:t>(</a:t>
            </a:r>
            <a:r>
              <a:rPr lang="en-US" altLang="ko-KR" sz="1100" err="1" smtClean="0"/>
              <a:t>struct</a:t>
            </a:r>
            <a:r>
              <a:rPr lang="en-US" altLang="ko-KR" sz="1100" smtClean="0"/>
              <a:t> </a:t>
            </a:r>
            <a:r>
              <a:rPr lang="en-US" altLang="ko-KR" sz="1100" err="1" smtClean="0"/>
              <a:t>list_head</a:t>
            </a:r>
            <a:r>
              <a:rPr lang="en-US" altLang="ko-KR" sz="1100" smtClean="0"/>
              <a:t> *new, </a:t>
            </a:r>
            <a:r>
              <a:rPr lang="en-US" altLang="ko-KR" sz="1100" err="1" smtClean="0"/>
              <a:t>struct</a:t>
            </a:r>
            <a:r>
              <a:rPr lang="en-US" altLang="ko-KR" sz="1100" smtClean="0"/>
              <a:t> </a:t>
            </a:r>
            <a:r>
              <a:rPr lang="en-US" altLang="ko-KR" sz="1100" err="1" smtClean="0"/>
              <a:t>list_head</a:t>
            </a:r>
            <a:r>
              <a:rPr lang="en-US" altLang="ko-KR" sz="1100" smtClean="0"/>
              <a:t> *head)</a:t>
            </a:r>
          </a:p>
          <a:p>
            <a:r>
              <a:rPr lang="en-US" altLang="ko-KR" sz="1100" smtClean="0"/>
              <a:t>{</a:t>
            </a:r>
          </a:p>
          <a:p>
            <a:r>
              <a:rPr lang="en-US" altLang="ko-KR" sz="1100" smtClean="0"/>
              <a:t>    __</a:t>
            </a:r>
            <a:r>
              <a:rPr lang="en-US" altLang="ko-KR" sz="1100" err="1" smtClean="0"/>
              <a:t>list_add</a:t>
            </a:r>
            <a:r>
              <a:rPr lang="en-US" altLang="ko-KR" sz="1100" smtClean="0"/>
              <a:t>(new</a:t>
            </a:r>
            <a:r>
              <a:rPr lang="en-US" altLang="ko-KR" sz="1100" b="1" smtClean="0">
                <a:solidFill>
                  <a:srgbClr val="FF0000"/>
                </a:solidFill>
              </a:rPr>
              <a:t>, head, head-&gt;next</a:t>
            </a:r>
            <a:r>
              <a:rPr lang="en-US" altLang="ko-KR" sz="1100" smtClean="0"/>
              <a:t>);</a:t>
            </a:r>
          </a:p>
          <a:p>
            <a:r>
              <a:rPr lang="en-US" altLang="ko-KR" sz="1100" smtClean="0"/>
              <a:t>}</a:t>
            </a:r>
            <a:endParaRPr lang="ko-KR" altLang="en-US" sz="1100"/>
          </a:p>
        </p:txBody>
      </p:sp>
      <p:sp>
        <p:nvSpPr>
          <p:cNvPr id="85" name="직사각형 84"/>
          <p:cNvSpPr/>
          <p:nvPr/>
        </p:nvSpPr>
        <p:spPr>
          <a:xfrm>
            <a:off x="4224343" y="3451647"/>
            <a:ext cx="495616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smtClean="0"/>
              <a:t>static inline void </a:t>
            </a:r>
            <a:r>
              <a:rPr lang="en-US" altLang="ko-KR" sz="1100" err="1" smtClean="0"/>
              <a:t>list_add_tail</a:t>
            </a:r>
            <a:r>
              <a:rPr lang="en-US" altLang="ko-KR" sz="1100" smtClean="0"/>
              <a:t>(</a:t>
            </a:r>
            <a:r>
              <a:rPr lang="en-US" altLang="ko-KR" sz="1100" err="1" smtClean="0"/>
              <a:t>struct</a:t>
            </a:r>
            <a:r>
              <a:rPr lang="en-US" altLang="ko-KR" sz="1100" smtClean="0"/>
              <a:t> </a:t>
            </a:r>
            <a:r>
              <a:rPr lang="en-US" altLang="ko-KR" sz="1100" err="1" smtClean="0"/>
              <a:t>list_head</a:t>
            </a:r>
            <a:r>
              <a:rPr lang="en-US" altLang="ko-KR" sz="1100" smtClean="0"/>
              <a:t> *new, </a:t>
            </a:r>
            <a:r>
              <a:rPr lang="en-US" altLang="ko-KR" sz="1100" err="1" smtClean="0"/>
              <a:t>struct</a:t>
            </a:r>
            <a:r>
              <a:rPr lang="en-US" altLang="ko-KR" sz="1100" smtClean="0"/>
              <a:t> </a:t>
            </a:r>
            <a:r>
              <a:rPr lang="en-US" altLang="ko-KR" sz="1100" err="1" smtClean="0"/>
              <a:t>list_head</a:t>
            </a:r>
            <a:r>
              <a:rPr lang="en-US" altLang="ko-KR" sz="1100" smtClean="0"/>
              <a:t> *head)</a:t>
            </a:r>
          </a:p>
          <a:p>
            <a:r>
              <a:rPr lang="en-US" altLang="ko-KR" sz="1100" smtClean="0"/>
              <a:t>{</a:t>
            </a:r>
          </a:p>
          <a:p>
            <a:r>
              <a:rPr lang="en-US" altLang="ko-KR" sz="1100" smtClean="0"/>
              <a:t>    __</a:t>
            </a:r>
            <a:r>
              <a:rPr lang="en-US" altLang="ko-KR" sz="1100" err="1" smtClean="0"/>
              <a:t>list_add</a:t>
            </a:r>
            <a:r>
              <a:rPr lang="en-US" altLang="ko-KR" sz="1100" smtClean="0"/>
              <a:t>(new, </a:t>
            </a:r>
            <a:r>
              <a:rPr lang="en-US" altLang="ko-KR" sz="1100" b="1" smtClean="0">
                <a:solidFill>
                  <a:srgbClr val="FF0000"/>
                </a:solidFill>
              </a:rPr>
              <a:t>head-&gt;</a:t>
            </a:r>
            <a:r>
              <a:rPr lang="en-US" altLang="ko-KR" sz="1100" b="1" err="1" smtClean="0">
                <a:solidFill>
                  <a:srgbClr val="FF0000"/>
                </a:solidFill>
              </a:rPr>
              <a:t>prev</a:t>
            </a:r>
            <a:r>
              <a:rPr lang="en-US" altLang="ko-KR" sz="1100" b="1" smtClean="0">
                <a:solidFill>
                  <a:srgbClr val="FF0000"/>
                </a:solidFill>
              </a:rPr>
              <a:t>, head</a:t>
            </a:r>
            <a:r>
              <a:rPr lang="en-US" altLang="ko-KR" sz="1100" smtClean="0"/>
              <a:t>);</a:t>
            </a:r>
          </a:p>
          <a:p>
            <a:r>
              <a:rPr lang="en-US" altLang="ko-KR" sz="1100" smtClean="0"/>
              <a:t>}</a:t>
            </a:r>
            <a:endParaRPr lang="ko-KR" altLang="en-US" sz="1100"/>
          </a:p>
        </p:txBody>
      </p:sp>
      <p:sp>
        <p:nvSpPr>
          <p:cNvPr id="86" name="직사각형 85"/>
          <p:cNvSpPr/>
          <p:nvPr/>
        </p:nvSpPr>
        <p:spPr>
          <a:xfrm>
            <a:off x="5580112" y="4943353"/>
            <a:ext cx="3456384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smtClean="0"/>
              <a:t>static inline void __</a:t>
            </a:r>
            <a:r>
              <a:rPr lang="en-US" altLang="ko-KR" sz="1100" err="1" smtClean="0"/>
              <a:t>list_add</a:t>
            </a:r>
            <a:r>
              <a:rPr lang="en-US" altLang="ko-KR" sz="1100" smtClean="0"/>
              <a:t>(</a:t>
            </a:r>
            <a:r>
              <a:rPr lang="en-US" altLang="ko-KR" sz="1100" err="1" smtClean="0"/>
              <a:t>struct</a:t>
            </a:r>
            <a:r>
              <a:rPr lang="en-US" altLang="ko-KR" sz="1100" smtClean="0"/>
              <a:t> </a:t>
            </a:r>
            <a:r>
              <a:rPr lang="en-US" altLang="ko-KR" sz="1100" err="1" smtClean="0"/>
              <a:t>list_head</a:t>
            </a:r>
            <a:r>
              <a:rPr lang="en-US" altLang="ko-KR" sz="1100" smtClean="0"/>
              <a:t> *new,</a:t>
            </a:r>
          </a:p>
          <a:p>
            <a:r>
              <a:rPr lang="en-US" altLang="ko-KR" sz="1100" smtClean="0"/>
              <a:t>                  </a:t>
            </a:r>
            <a:r>
              <a:rPr lang="en-US" altLang="ko-KR" sz="1100" b="1" err="1" smtClean="0">
                <a:solidFill>
                  <a:srgbClr val="FF0000"/>
                </a:solidFill>
              </a:rPr>
              <a:t>struct</a:t>
            </a:r>
            <a:r>
              <a:rPr lang="en-US" altLang="ko-KR" sz="1100" b="1" smtClean="0">
                <a:solidFill>
                  <a:srgbClr val="FF0000"/>
                </a:solidFill>
              </a:rPr>
              <a:t> </a:t>
            </a:r>
            <a:r>
              <a:rPr lang="en-US" altLang="ko-KR" sz="1100" b="1" err="1" smtClean="0">
                <a:solidFill>
                  <a:srgbClr val="FF0000"/>
                </a:solidFill>
              </a:rPr>
              <a:t>list_head</a:t>
            </a:r>
            <a:r>
              <a:rPr lang="en-US" altLang="ko-KR" sz="1100" b="1" smtClean="0">
                <a:solidFill>
                  <a:srgbClr val="FF0000"/>
                </a:solidFill>
              </a:rPr>
              <a:t> *</a:t>
            </a:r>
            <a:r>
              <a:rPr lang="en-US" altLang="ko-KR" sz="1100" b="1" err="1" smtClean="0">
                <a:solidFill>
                  <a:srgbClr val="FF0000"/>
                </a:solidFill>
              </a:rPr>
              <a:t>prev</a:t>
            </a:r>
            <a:r>
              <a:rPr lang="en-US" altLang="ko-KR" sz="1100" b="1" smtClean="0"/>
              <a:t>,</a:t>
            </a:r>
          </a:p>
          <a:p>
            <a:r>
              <a:rPr lang="en-US" altLang="ko-KR" sz="1100" smtClean="0"/>
              <a:t>                  </a:t>
            </a:r>
            <a:r>
              <a:rPr lang="en-US" altLang="ko-KR" sz="1100" b="1" err="1" smtClean="0">
                <a:solidFill>
                  <a:srgbClr val="FF0000"/>
                </a:solidFill>
              </a:rPr>
              <a:t>struct</a:t>
            </a:r>
            <a:r>
              <a:rPr lang="en-US" altLang="ko-KR" sz="1100" b="1" smtClean="0">
                <a:solidFill>
                  <a:srgbClr val="FF0000"/>
                </a:solidFill>
              </a:rPr>
              <a:t> </a:t>
            </a:r>
            <a:r>
              <a:rPr lang="en-US" altLang="ko-KR" sz="1100" b="1" err="1" smtClean="0">
                <a:solidFill>
                  <a:srgbClr val="FF0000"/>
                </a:solidFill>
              </a:rPr>
              <a:t>list_head</a:t>
            </a:r>
            <a:r>
              <a:rPr lang="en-US" altLang="ko-KR" sz="1100" b="1" smtClean="0">
                <a:solidFill>
                  <a:srgbClr val="FF0000"/>
                </a:solidFill>
              </a:rPr>
              <a:t> *next</a:t>
            </a:r>
            <a:r>
              <a:rPr lang="en-US" altLang="ko-KR" sz="1100" smtClean="0"/>
              <a:t>)</a:t>
            </a:r>
          </a:p>
          <a:p>
            <a:r>
              <a:rPr lang="en-US" altLang="ko-KR" sz="1100" smtClean="0"/>
              <a:t>{</a:t>
            </a:r>
          </a:p>
          <a:p>
            <a:r>
              <a:rPr lang="en-US" altLang="ko-KR" sz="1100" smtClean="0"/>
              <a:t>    next-&gt;</a:t>
            </a:r>
            <a:r>
              <a:rPr lang="en-US" altLang="ko-KR" sz="1100" err="1" smtClean="0"/>
              <a:t>prev</a:t>
            </a:r>
            <a:r>
              <a:rPr lang="en-US" altLang="ko-KR" sz="1100" smtClean="0"/>
              <a:t> = new;</a:t>
            </a:r>
          </a:p>
          <a:p>
            <a:r>
              <a:rPr lang="en-US" altLang="ko-KR" sz="1100" smtClean="0"/>
              <a:t>    new-&gt;next = next;</a:t>
            </a:r>
          </a:p>
          <a:p>
            <a:r>
              <a:rPr lang="en-US" altLang="ko-KR" sz="1100" smtClean="0"/>
              <a:t>    new-&gt;</a:t>
            </a:r>
            <a:r>
              <a:rPr lang="en-US" altLang="ko-KR" sz="1100" err="1" smtClean="0"/>
              <a:t>prev</a:t>
            </a:r>
            <a:r>
              <a:rPr lang="en-US" altLang="ko-KR" sz="1100" smtClean="0"/>
              <a:t> = </a:t>
            </a:r>
            <a:r>
              <a:rPr lang="en-US" altLang="ko-KR" sz="1100" err="1" smtClean="0"/>
              <a:t>prev</a:t>
            </a:r>
            <a:r>
              <a:rPr lang="en-US" altLang="ko-KR" sz="1100" smtClean="0"/>
              <a:t>;</a:t>
            </a:r>
          </a:p>
          <a:p>
            <a:r>
              <a:rPr lang="en-US" altLang="ko-KR" sz="1100" smtClean="0"/>
              <a:t>    </a:t>
            </a:r>
            <a:r>
              <a:rPr lang="en-US" altLang="ko-KR" sz="1100" err="1" smtClean="0"/>
              <a:t>prev</a:t>
            </a:r>
            <a:r>
              <a:rPr lang="en-US" altLang="ko-KR" sz="1100" smtClean="0"/>
              <a:t>-&gt;next = new;</a:t>
            </a:r>
          </a:p>
          <a:p>
            <a:r>
              <a:rPr lang="en-US" altLang="ko-KR" sz="1100" smtClean="0"/>
              <a:t>}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266188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51520" y="306408"/>
            <a:ext cx="1080120" cy="288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err="1"/>
              <a:t>p</a:t>
            </a:r>
            <a:r>
              <a:rPr lang="en-US" altLang="ko-KR" sz="1000" smtClean="0"/>
              <a:t>aging_init()</a:t>
            </a:r>
            <a:endParaRPr lang="ko-KR" altLang="en-US" sz="100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043608" y="736747"/>
            <a:ext cx="1656184" cy="288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build_mem_type_table()</a:t>
            </a:r>
            <a:endParaRPr lang="ko-KR" altLang="en-US" sz="100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043608" y="1190820"/>
            <a:ext cx="1656184" cy="288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prepare_pae_table()</a:t>
            </a:r>
            <a:endParaRPr lang="ko-KR" altLang="en-US" sz="100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043608" y="3461185"/>
            <a:ext cx="1080120" cy="288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tcm_init()</a:t>
            </a:r>
            <a:endParaRPr lang="ko-KR" altLang="en-US" sz="100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043608" y="3007112"/>
            <a:ext cx="1080120" cy="288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kmap_init()</a:t>
            </a:r>
            <a:endParaRPr lang="ko-KR" altLang="en-US" sz="100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043608" y="2553039"/>
            <a:ext cx="1656184" cy="288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devicemaps_init()</a:t>
            </a:r>
            <a:endParaRPr lang="ko-KR" altLang="en-US" sz="100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043608" y="2098966"/>
            <a:ext cx="1656184" cy="288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dma_contiguous_remap()</a:t>
            </a:r>
            <a:endParaRPr lang="ko-KR" altLang="en-US" sz="100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043608" y="1644893"/>
            <a:ext cx="1080120" cy="288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map_lowmem()</a:t>
            </a:r>
            <a:endParaRPr lang="ko-KR" altLang="en-US" sz="100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043608" y="4823401"/>
            <a:ext cx="1656184" cy="288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__flush_dcache_page()</a:t>
            </a:r>
            <a:endParaRPr lang="ko-KR" altLang="en-US" sz="100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43608" y="4369331"/>
            <a:ext cx="1080120" cy="288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bootmem_init()</a:t>
            </a:r>
            <a:endParaRPr lang="ko-KR" altLang="en-US" sz="100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043608" y="3915258"/>
            <a:ext cx="1080120" cy="288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early_alloc()</a:t>
            </a:r>
            <a:endParaRPr lang="ko-KR" altLang="en-US" sz="1000"/>
          </a:p>
        </p:txBody>
      </p:sp>
      <p:cxnSp>
        <p:nvCxnSpPr>
          <p:cNvPr id="23" name="꺾인 연결선 22"/>
          <p:cNvCxnSpPr>
            <a:stCxn id="2" idx="2"/>
            <a:endCxn id="6" idx="1"/>
          </p:cNvCxnSpPr>
          <p:nvPr/>
        </p:nvCxnSpPr>
        <p:spPr>
          <a:xfrm rot="16200000" flipH="1">
            <a:off x="774433" y="611587"/>
            <a:ext cx="286323" cy="25202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2" idx="2"/>
            <a:endCxn id="8" idx="1"/>
          </p:cNvCxnSpPr>
          <p:nvPr/>
        </p:nvCxnSpPr>
        <p:spPr>
          <a:xfrm rot="16200000" flipH="1">
            <a:off x="547396" y="838624"/>
            <a:ext cx="740396" cy="25202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2" idx="2"/>
            <a:endCxn id="14" idx="1"/>
          </p:cNvCxnSpPr>
          <p:nvPr/>
        </p:nvCxnSpPr>
        <p:spPr>
          <a:xfrm rot="16200000" flipH="1">
            <a:off x="320360" y="1065660"/>
            <a:ext cx="1194469" cy="25202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2" idx="2"/>
            <a:endCxn id="13" idx="1"/>
          </p:cNvCxnSpPr>
          <p:nvPr/>
        </p:nvCxnSpPr>
        <p:spPr>
          <a:xfrm rot="16200000" flipH="1">
            <a:off x="93323" y="1292697"/>
            <a:ext cx="1648542" cy="25202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2" idx="2"/>
            <a:endCxn id="12" idx="1"/>
          </p:cNvCxnSpPr>
          <p:nvPr/>
        </p:nvCxnSpPr>
        <p:spPr>
          <a:xfrm rot="16200000" flipH="1">
            <a:off x="-133713" y="1519733"/>
            <a:ext cx="2102615" cy="25202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2" idx="2"/>
            <a:endCxn id="11" idx="1"/>
          </p:cNvCxnSpPr>
          <p:nvPr/>
        </p:nvCxnSpPr>
        <p:spPr>
          <a:xfrm rot="16200000" flipH="1">
            <a:off x="-360750" y="1746770"/>
            <a:ext cx="2556688" cy="25202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2" idx="2"/>
            <a:endCxn id="10" idx="1"/>
          </p:cNvCxnSpPr>
          <p:nvPr/>
        </p:nvCxnSpPr>
        <p:spPr>
          <a:xfrm rot="16200000" flipH="1">
            <a:off x="-587786" y="1973806"/>
            <a:ext cx="3010761" cy="25202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2" idx="2"/>
            <a:endCxn id="21" idx="1"/>
          </p:cNvCxnSpPr>
          <p:nvPr/>
        </p:nvCxnSpPr>
        <p:spPr>
          <a:xfrm rot="16200000" flipH="1">
            <a:off x="-814823" y="2200843"/>
            <a:ext cx="3464834" cy="25202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2" idx="2"/>
            <a:endCxn id="20" idx="1"/>
          </p:cNvCxnSpPr>
          <p:nvPr/>
        </p:nvCxnSpPr>
        <p:spPr>
          <a:xfrm rot="16200000" flipH="1">
            <a:off x="-1041859" y="2427879"/>
            <a:ext cx="3918907" cy="25202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2" idx="2"/>
            <a:endCxn id="19" idx="1"/>
          </p:cNvCxnSpPr>
          <p:nvPr/>
        </p:nvCxnSpPr>
        <p:spPr>
          <a:xfrm rot="16200000" flipH="1">
            <a:off x="-1268894" y="2654914"/>
            <a:ext cx="4372977" cy="25202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7" name="그룹 76"/>
          <p:cNvGrpSpPr/>
          <p:nvPr/>
        </p:nvGrpSpPr>
        <p:grpSpPr>
          <a:xfrm>
            <a:off x="3212172" y="654577"/>
            <a:ext cx="5608300" cy="2126351"/>
            <a:chOff x="3212172" y="654577"/>
            <a:chExt cx="5608300" cy="2126351"/>
          </a:xfrm>
        </p:grpSpPr>
        <p:sp>
          <p:nvSpPr>
            <p:cNvPr id="52" name="직사각형 51"/>
            <p:cNvSpPr/>
            <p:nvPr/>
          </p:nvSpPr>
          <p:spPr>
            <a:xfrm>
              <a:off x="3736030" y="1275546"/>
              <a:ext cx="2016224" cy="4532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068270" y="654577"/>
              <a:ext cx="13681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smtClean="0"/>
                <a:t>MODULES_VADDR</a:t>
              </a:r>
              <a:endParaRPr lang="ko-KR" altLang="en-US" sz="100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958377" y="817024"/>
              <a:ext cx="102791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smtClean="0"/>
                <a:t>PAGE_OFFSET</a:t>
              </a:r>
              <a:endParaRPr lang="ko-KR" altLang="en-US" sz="105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576696" y="798593"/>
              <a:ext cx="124377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smtClean="0"/>
                <a:t>VMALLOC_START</a:t>
              </a:r>
              <a:endParaRPr lang="ko-KR" altLang="en-US" sz="105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696470" y="2094737"/>
              <a:ext cx="102791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smtClean="0"/>
                <a:t>0xd980_0000</a:t>
              </a:r>
              <a:endParaRPr lang="ko-KR" altLang="en-US" sz="105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961408" y="1878713"/>
              <a:ext cx="102791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smtClean="0"/>
                <a:t>0xd900_0000</a:t>
              </a:r>
              <a:endParaRPr lang="ko-KR" altLang="en-US" sz="105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968278" y="2076130"/>
              <a:ext cx="102791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smtClean="0"/>
                <a:t>0xc000_0000</a:t>
              </a:r>
              <a:endParaRPr lang="ko-KR" altLang="en-US" sz="105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248198" y="1871019"/>
              <a:ext cx="102791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smtClean="0"/>
                <a:t>0xbf00_0000</a:t>
              </a:r>
              <a:endParaRPr lang="ko-KR" altLang="en-US" sz="105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212172" y="1878713"/>
              <a:ext cx="102791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smtClean="0"/>
                <a:t>0x0000_0000</a:t>
              </a:r>
              <a:endParaRPr lang="ko-KR" altLang="en-US" sz="1050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5752254" y="1276400"/>
              <a:ext cx="720080" cy="4532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6467253" y="1274692"/>
              <a:ext cx="1008112" cy="4532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smtClean="0"/>
                <a:t>Low Mem</a:t>
              </a:r>
              <a:endParaRPr lang="ko-KR" altLang="en-US" sz="1000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7475365" y="1274691"/>
              <a:ext cx="720080" cy="4532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cxnSp>
          <p:nvCxnSpPr>
            <p:cNvPr id="68" name="직선 화살표 연결선 67"/>
            <p:cNvCxnSpPr>
              <a:stCxn id="53" idx="2"/>
            </p:cNvCxnSpPr>
            <p:nvPr/>
          </p:nvCxnSpPr>
          <p:spPr>
            <a:xfrm>
              <a:off x="5752346" y="900798"/>
              <a:ext cx="0" cy="3756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직선 화살표 연결선 69"/>
            <p:cNvCxnSpPr>
              <a:stCxn id="54" idx="2"/>
            </p:cNvCxnSpPr>
            <p:nvPr/>
          </p:nvCxnSpPr>
          <p:spPr>
            <a:xfrm>
              <a:off x="6472334" y="1078634"/>
              <a:ext cx="0" cy="19605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직선 화살표 연결선 71"/>
            <p:cNvCxnSpPr>
              <a:stCxn id="55" idx="2"/>
            </p:cNvCxnSpPr>
            <p:nvPr/>
          </p:nvCxnSpPr>
          <p:spPr>
            <a:xfrm>
              <a:off x="8198584" y="1060203"/>
              <a:ext cx="0" cy="2144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직사각형 74"/>
            <p:cNvSpPr/>
            <p:nvPr/>
          </p:nvSpPr>
          <p:spPr>
            <a:xfrm>
              <a:off x="3770809" y="2410302"/>
              <a:ext cx="541285" cy="37062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292292" y="2488893"/>
              <a:ext cx="102791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smtClean="0"/>
                <a:t>pmd_clear</a:t>
              </a:r>
              <a:endParaRPr lang="ko-KR" alt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412765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7544" y="1628800"/>
            <a:ext cx="468052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PHYS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022050" y="1349813"/>
            <a:ext cx="252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smtClean="0"/>
              <a:t>0</a:t>
            </a:r>
            <a:endParaRPr lang="ko-KR" altLang="en-US" sz="1100"/>
          </a:p>
        </p:txBody>
      </p:sp>
      <p:sp>
        <p:nvSpPr>
          <p:cNvPr id="4" name="TextBox 3"/>
          <p:cNvSpPr txBox="1"/>
          <p:nvPr/>
        </p:nvSpPr>
        <p:spPr>
          <a:xfrm>
            <a:off x="179512" y="1339967"/>
            <a:ext cx="4860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smtClean="0"/>
              <a:t>31</a:t>
            </a:r>
            <a:endParaRPr lang="ko-KR" altLang="en-US" sz="1100"/>
          </a:p>
        </p:txBody>
      </p:sp>
      <p:sp>
        <p:nvSpPr>
          <p:cNvPr id="5" name="TextBox 4"/>
          <p:cNvSpPr txBox="1"/>
          <p:nvPr/>
        </p:nvSpPr>
        <p:spPr>
          <a:xfrm>
            <a:off x="989602" y="1339967"/>
            <a:ext cx="4860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smtClean="0"/>
              <a:t>28</a:t>
            </a:r>
            <a:endParaRPr lang="ko-KR" altLang="en-US" sz="1100"/>
          </a:p>
        </p:txBody>
      </p:sp>
      <p:sp>
        <p:nvSpPr>
          <p:cNvPr id="6" name="TextBox 5"/>
          <p:cNvSpPr txBox="1"/>
          <p:nvPr/>
        </p:nvSpPr>
        <p:spPr>
          <a:xfrm>
            <a:off x="3491880" y="1349813"/>
            <a:ext cx="4860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smtClean="0"/>
              <a:t>12</a:t>
            </a:r>
            <a:endParaRPr lang="ko-KR" altLang="en-US" sz="1100"/>
          </a:p>
        </p:txBody>
      </p:sp>
      <p:sp>
        <p:nvSpPr>
          <p:cNvPr id="7" name="TextBox 6"/>
          <p:cNvSpPr txBox="1"/>
          <p:nvPr/>
        </p:nvSpPr>
        <p:spPr>
          <a:xfrm>
            <a:off x="422539" y="2490281"/>
            <a:ext cx="238526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mtClean="0"/>
              <a:t>section nr</a:t>
            </a:r>
            <a:r>
              <a:rPr lang="en-US" altLang="ko-KR" sz="1100" smtClean="0"/>
              <a:t/>
            </a:r>
            <a:br>
              <a:rPr lang="en-US" altLang="ko-KR" sz="1100" smtClean="0"/>
            </a:br>
            <a:r>
              <a:rPr lang="en-US" altLang="ko-KR" sz="1100" smtClean="0"/>
              <a:t>size: 4 bit</a:t>
            </a:r>
            <a:br>
              <a:rPr lang="en-US" altLang="ko-KR" sz="1100" smtClean="0"/>
            </a:br>
            <a:r>
              <a:rPr lang="en-US" altLang="ko-KR" sz="1100" smtClean="0"/>
              <a:t>total section count: 2^4 = 16</a:t>
            </a:r>
            <a:r>
              <a:rPr lang="ko-KR" altLang="en-US" sz="1100" smtClean="0"/>
              <a:t>개</a:t>
            </a:r>
            <a:endParaRPr lang="en-US" altLang="ko-KR" sz="1100" smtClean="0"/>
          </a:p>
          <a:p>
            <a:r>
              <a:rPr lang="en-US" altLang="ko-KR" sz="1100" smtClean="0"/>
              <a:t>section nr = pfn / 64K(0x1_0000)</a:t>
            </a:r>
            <a:br>
              <a:rPr lang="en-US" altLang="ko-KR" sz="1100" smtClean="0"/>
            </a:br>
            <a:endParaRPr lang="ko-KR" altLang="en-US" sz="1100"/>
          </a:p>
        </p:txBody>
      </p:sp>
      <p:cxnSp>
        <p:nvCxnSpPr>
          <p:cNvPr id="9" name="직선 연결선 8"/>
          <p:cNvCxnSpPr/>
          <p:nvPr/>
        </p:nvCxnSpPr>
        <p:spPr>
          <a:xfrm>
            <a:off x="1232629" y="1628800"/>
            <a:ext cx="0" cy="4320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467544" y="2280102"/>
            <a:ext cx="76508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232629" y="1052736"/>
            <a:ext cx="0" cy="2872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734907" y="1052736"/>
            <a:ext cx="0" cy="2872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1232629" y="1196752"/>
            <a:ext cx="25022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00867" y="765865"/>
            <a:ext cx="23852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smtClean="0"/>
              <a:t>page_per_section</a:t>
            </a:r>
            <a:r>
              <a:rPr lang="en-US" altLang="ko-KR" sz="1100" smtClean="0"/>
              <a:t/>
            </a:r>
            <a:br>
              <a:rPr lang="en-US" altLang="ko-KR" sz="1100" smtClean="0"/>
            </a:br>
            <a:r>
              <a:rPr lang="en-US" altLang="ko-KR" sz="1100" smtClean="0"/>
              <a:t>size: 16 bit</a:t>
            </a:r>
            <a:endParaRPr lang="ko-KR" altLang="en-US" sz="1100"/>
          </a:p>
        </p:txBody>
      </p:sp>
      <p:cxnSp>
        <p:nvCxnSpPr>
          <p:cNvPr id="23" name="직선 연결선 22"/>
          <p:cNvCxnSpPr/>
          <p:nvPr/>
        </p:nvCxnSpPr>
        <p:spPr>
          <a:xfrm>
            <a:off x="467544" y="621489"/>
            <a:ext cx="0" cy="2872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3734907" y="621488"/>
            <a:ext cx="0" cy="2872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V="1">
            <a:off x="467544" y="765505"/>
            <a:ext cx="3267363" cy="3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77389" y="2447232"/>
            <a:ext cx="17281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smtClean="0"/>
              <a:t>page</a:t>
            </a:r>
            <a:r>
              <a:rPr lang="en-US" altLang="ko-KR" sz="1100" smtClean="0"/>
              <a:t>: phys / 4096(4K)</a:t>
            </a:r>
            <a:br>
              <a:rPr lang="en-US" altLang="ko-KR" sz="1100" smtClean="0"/>
            </a:br>
            <a:r>
              <a:rPr lang="en-US" altLang="ko-KR" sz="1100" smtClean="0"/>
              <a:t>size: 12 bit</a:t>
            </a:r>
            <a:endParaRPr lang="ko-KR" altLang="en-US" sz="1100"/>
          </a:p>
        </p:txBody>
      </p:sp>
      <p:cxnSp>
        <p:nvCxnSpPr>
          <p:cNvPr id="28" name="직선 연결선 27"/>
          <p:cNvCxnSpPr/>
          <p:nvPr/>
        </p:nvCxnSpPr>
        <p:spPr>
          <a:xfrm>
            <a:off x="3734907" y="2132856"/>
            <a:ext cx="0" cy="2872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5148064" y="2132856"/>
            <a:ext cx="0" cy="2872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3734907" y="2266369"/>
            <a:ext cx="141315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55576" y="333817"/>
            <a:ext cx="23852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smtClean="0"/>
              <a:t>pfn</a:t>
            </a:r>
            <a:r>
              <a:rPr lang="en-US" altLang="ko-KR" sz="1100" smtClean="0"/>
              <a:t>: phys / 4096</a:t>
            </a:r>
            <a:br>
              <a:rPr lang="en-US" altLang="ko-KR" sz="1100" smtClean="0"/>
            </a:br>
            <a:r>
              <a:rPr lang="en-US" altLang="ko-KR" sz="1100" smtClean="0"/>
              <a:t>size: 20 bit</a:t>
            </a:r>
            <a:endParaRPr lang="ko-KR" altLang="en-US" sz="1100"/>
          </a:p>
        </p:txBody>
      </p:sp>
      <p:sp>
        <p:nvSpPr>
          <p:cNvPr id="35" name="직사각형 34"/>
          <p:cNvSpPr/>
          <p:nvPr/>
        </p:nvSpPr>
        <p:spPr>
          <a:xfrm>
            <a:off x="3738288" y="1627440"/>
            <a:ext cx="1409776" cy="432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/>
              <a:t>page</a:t>
            </a:r>
            <a:endParaRPr lang="ko-KR" altLang="en-US" sz="1000" b="1"/>
          </a:p>
        </p:txBody>
      </p:sp>
      <p:sp>
        <p:nvSpPr>
          <p:cNvPr id="36" name="직사각형 35"/>
          <p:cNvSpPr/>
          <p:nvPr/>
        </p:nvSpPr>
        <p:spPr>
          <a:xfrm>
            <a:off x="471743" y="1636079"/>
            <a:ext cx="764543" cy="41814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/>
              <a:t>section</a:t>
            </a:r>
            <a:endParaRPr lang="ko-KR" altLang="en-US" sz="1000" b="1"/>
          </a:p>
        </p:txBody>
      </p:sp>
      <p:cxnSp>
        <p:nvCxnSpPr>
          <p:cNvPr id="38" name="직선 연결선 37"/>
          <p:cNvCxnSpPr/>
          <p:nvPr/>
        </p:nvCxnSpPr>
        <p:spPr>
          <a:xfrm>
            <a:off x="462218" y="2132857"/>
            <a:ext cx="0" cy="2872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232630" y="2132856"/>
            <a:ext cx="0" cy="2872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24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850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714</Words>
  <Application>Microsoft Office PowerPoint</Application>
  <PresentationFormat>화면 슬라이드 쇼(4:3)</PresentationFormat>
  <Paragraphs>254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daniel</dc:creator>
  <cp:lastModifiedBy>daniel</cp:lastModifiedBy>
  <cp:revision>29</cp:revision>
  <dcterms:created xsi:type="dcterms:W3CDTF">2014-12-15T10:24:08Z</dcterms:created>
  <dcterms:modified xsi:type="dcterms:W3CDTF">2015-02-03T07:45:01Z</dcterms:modified>
</cp:coreProperties>
</file>