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57" r:id="rId5"/>
    <p:sldId id="263" r:id="rId6"/>
    <p:sldId id="264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C45"/>
    <a:srgbClr val="2A7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0653" autoAdjust="0"/>
  </p:normalViewPr>
  <p:slideViewPr>
    <p:cSldViewPr snapToGrid="0">
      <p:cViewPr>
        <p:scale>
          <a:sx n="66" d="100"/>
          <a:sy n="66" d="100"/>
        </p:scale>
        <p:origin x="22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CD745-A441-4331-9057-A9CE4C633672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C3E9-C9D5-4BA4-8AD5-AFA04829237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063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Jackob : Nos nom + génie électrique + nom du projet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C3E9-C9D5-4BA4-8AD5-AFA048292372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975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CA" dirty="0"/>
              <a:t>JACKOB</a:t>
            </a:r>
          </a:p>
          <a:p>
            <a:pPr marL="171450" indent="-171450">
              <a:buFontTx/>
              <a:buChar char="-"/>
            </a:pPr>
            <a:r>
              <a:rPr lang="fr-CA" dirty="0"/>
              <a:t>Manette adaptée pour les personnes avec difficulté motrice</a:t>
            </a:r>
          </a:p>
          <a:p>
            <a:pPr marL="171450" indent="-171450">
              <a:buFontTx/>
              <a:buChar char="-"/>
            </a:pPr>
            <a:r>
              <a:rPr lang="fr-CA" dirty="0"/>
              <a:t>Composé de gros boutons et joysticks de type arcade</a:t>
            </a:r>
          </a:p>
          <a:p>
            <a:pPr marL="171450" indent="-171450">
              <a:buFontTx/>
              <a:buChar char="-"/>
            </a:pPr>
            <a:r>
              <a:rPr lang="fr-CA" dirty="0"/>
              <a:t>Elle sera beaucoup plus grosse qu’une manette normal afin de facilité son utilisation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C3E9-C9D5-4BA4-8AD5-AFA048292372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24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MATHIS</a:t>
            </a:r>
          </a:p>
          <a:p>
            <a:r>
              <a:rPr lang="fr-CA" dirty="0"/>
              <a:t>- Les personnes ayant des déficiences motrices et/ou mentales (manque de dextérité)</a:t>
            </a:r>
          </a:p>
          <a:p>
            <a:r>
              <a:rPr lang="fr-CA" dirty="0"/>
              <a:t>- Mentales car elle ralentie les actions motrices (pense au mouvement avant de le faire)</a:t>
            </a:r>
          </a:p>
          <a:p>
            <a:r>
              <a:rPr lang="fr-CA" dirty="0"/>
              <a:t>- Pour tous, enfants et adultes de partout dans le monde.</a:t>
            </a:r>
          </a:p>
          <a:p>
            <a:r>
              <a:rPr lang="fr-CA" dirty="0"/>
              <a:t>- Pour l’apprentissage et le développement, mais aussi pour leur inclusion avec les autres. (développer)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C3E9-C9D5-4BA4-8AD5-AFA048292372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208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MATHIS</a:t>
            </a:r>
          </a:p>
          <a:p>
            <a:r>
              <a:rPr lang="fr-CA" dirty="0"/>
              <a:t>- Suffit de brancher la manette dans un ordinateur pour l’utiliser.</a:t>
            </a:r>
          </a:p>
          <a:p>
            <a:r>
              <a:rPr lang="fr-CA" dirty="0"/>
              <a:t>- Pour plus d’options il sera possible de changer la configuration des boutons sur une application web.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C3E9-C9D5-4BA4-8AD5-AFA048292372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0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JACKOB</a:t>
            </a:r>
          </a:p>
          <a:p>
            <a:r>
              <a:rPr lang="fr-CA" dirty="0"/>
              <a:t>- Pour l’instant notre projet est en collaboration avec l’école du Touret (explique c’est quoi).</a:t>
            </a:r>
          </a:p>
          <a:p>
            <a:r>
              <a:rPr lang="fr-CA" dirty="0"/>
              <a:t>- Nos clients ciblés sont les personnes avec mobilité réduite.</a:t>
            </a:r>
          </a:p>
          <a:p>
            <a:r>
              <a:rPr lang="fr-CA" dirty="0"/>
              <a:t>- Par la suite, les écoles et les centres adaptés pour aidé à l’apprentissage des élèves handicapé.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C3E9-C9D5-4BA4-8AD5-AFA048292372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704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MATHIS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C3E9-C9D5-4BA4-8AD5-AFA048292372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2588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MATHIS</a:t>
            </a:r>
          </a:p>
          <a:p>
            <a:r>
              <a:rPr lang="fr-CA" dirty="0"/>
              <a:t>- Même prix que la concurrence (Microsoft), sauf que Microsoft inclus aucun boutons et joystick.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C3E9-C9D5-4BA4-8AD5-AFA048292372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313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JACKOB</a:t>
            </a:r>
          </a:p>
          <a:p>
            <a:r>
              <a:rPr lang="fr-CA" dirty="0"/>
              <a:t>- Pack à 140$ ne convient à tous, les boutons sont très petits et donc difficile pour personnes avec peu de dextérité.</a:t>
            </a:r>
          </a:p>
          <a:p>
            <a:r>
              <a:rPr lang="fr-CA" dirty="0"/>
              <a:t>- Pour des boutons plus adaptés comme l’école du Touret utilise, il faut ajouté 100$/boutons.</a:t>
            </a:r>
          </a:p>
          <a:p>
            <a:r>
              <a:rPr lang="fr-CA" dirty="0"/>
              <a:t>- De plus une manette de jeux utilise environ 12 boutons.</a:t>
            </a:r>
          </a:p>
          <a:p>
            <a:r>
              <a:rPr lang="fr-CA" dirty="0"/>
              <a:t>- Donc 270$ au minimum sans joystick et qui n’est pas nécessairement adapté pour tout le monde.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C3E9-C9D5-4BA4-8AD5-AFA048292372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12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JACKOB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C3E9-C9D5-4BA4-8AD5-AFA048292372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568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5A0F2-1AAD-C16B-45A1-3A2539FA9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040659-9240-7D90-8E6B-85BF2F351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37828E-A5DA-F5F3-0702-3F221C8F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2DF412-BAD8-BCCE-E1BE-CD07AA0D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F3875-9B7C-5840-48CC-9FCB28A7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29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38203-DD3E-46CA-5699-8AB2A943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2B0CC3-FEC9-765F-EC1A-8D4CCFE4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081583-873C-1A68-CB65-6B0A120F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D0C5F-C8DC-9513-6546-C2913160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2F742-9F80-8BC5-EEF3-E6BFCA9C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14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16CD57-D1CB-FEE3-5582-0C18C936A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EB0A50-AD36-FEF4-28AF-C61ED5602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16CDC7-0AB0-0641-C109-DEED9715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F5AED4-0AD9-5B5E-B3B3-AD5DAFAF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E50A45-8453-2C18-634F-17FEF56E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776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A7081-18B7-0EC2-3D8C-55F9CCD7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D51C19-CDBC-A47C-A229-CA32F230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4ADEBB-83D4-77EF-A98C-CFCE90A8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B3E106-7D05-7613-6754-67818167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094AB-BBDA-49BC-5842-6AEEF5FD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238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CC6C8-F778-B6D7-D6C1-BDBF575A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F23A6B-44A9-5B27-2D3E-6471D2DA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00F94-B9F2-15E1-40BC-2551C658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BE77E-54FE-E4FB-D7D1-1C6CB286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D898BB-49D2-CB97-9957-7AC88EAA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169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73A1F-F351-23F8-80D9-F9F692A9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BCB35-8D51-070D-DFAF-501CF6E58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24EEA-CC04-F636-8A2E-33CA9B067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85ED99-F34C-9320-909D-E6BFE1AD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093758-B4F4-28FF-B08F-B512A1AF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0E25D7-371E-1FAF-B3A3-053DAEE0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067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A91B6-AF38-4D79-5042-FB141197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1AC213-E65B-6C82-3A1B-4BD884D83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4613DC-31C3-34F3-3779-F8EF67BC5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F476E1-FA17-16A5-854E-43A5038B7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F36A65-3018-06CA-E8D8-83271666C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9A57FB-4780-205C-130E-76BE8816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A69A3F-CE40-7982-88E0-83E722C3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39FDEA-BB83-AB9D-2EB0-23B4D930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2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157F8-E744-011F-A0E2-7374BF85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85AFF3-65C6-6D27-25C2-0D737095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4500D9-202D-C36A-3F4B-0F6250E4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E6B039-F9D5-27AF-27FC-8E1259B4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280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2F9ED9-FFFD-810F-E4A6-C8311642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B5B4F8-D491-B27B-4275-63EBECBB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6C5B73-FE17-40EC-3CBF-2CDA85B3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235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88D78-8727-BB8D-D1ED-EFC7F351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F7258-499D-6D67-D93D-3198805A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4EE0BA-E946-17C1-741D-DC89ADD71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7EA4A5-EB3F-932A-5E22-DF2320BE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2C44CF-728C-B4D2-4D7C-3AAA631C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C1F93E-F4EC-C9C1-C7F2-0FD59C2F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210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753BF-6023-4FCE-AE47-608A2C22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1E5BB7-8FE6-62BC-D59F-3B7F2BE30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8B94F6-EA9A-C16D-68F7-A04C93287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2D350F-54C4-C2F1-8CCD-19DA6A66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4CB89A-82AC-7B85-76DA-1C8517C5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50AFD-D130-C2AB-9818-83A00A56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907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CC614E-FAD9-5529-8068-15F40297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09DB46-7D7A-F754-0A8A-4668A0AC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BCAB60-8D8B-E74A-CAF4-1DB726E29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45B5-02FC-4B79-9DFC-38C4D4515BBA}" type="datetimeFigureOut">
              <a:rPr lang="fr-CA" smtClean="0"/>
              <a:t>2023-01-23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3A3C33-8887-5DE2-6617-D925001A3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9447E-CC08-3CFC-90C2-37E18091C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2FD8-AE12-4640-A7FA-E55AD2917FF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608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1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16.jpeg"/><Relationship Id="rId4" Type="http://schemas.openxmlformats.org/officeDocument/2006/relationships/image" Target="../media/image2.png"/><Relationship Id="rId9" Type="http://schemas.openxmlformats.org/officeDocument/2006/relationships/image" Target="../media/image15.jpe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6.jpe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15.jpe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8E650C-E6DC-44F3-6747-8144BD482C31}"/>
              </a:ext>
            </a:extLst>
          </p:cNvPr>
          <p:cNvCxnSpPr>
            <a:cxnSpLocks/>
          </p:cNvCxnSpPr>
          <p:nvPr/>
        </p:nvCxnSpPr>
        <p:spPr>
          <a:xfrm>
            <a:off x="12990286" y="3410857"/>
            <a:ext cx="1447609" cy="181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0BA3990-BD55-5BA3-DEC0-8854132FE7EB}"/>
              </a:ext>
            </a:extLst>
          </p:cNvPr>
          <p:cNvSpPr txBox="1"/>
          <p:nvPr/>
        </p:nvSpPr>
        <p:spPr>
          <a:xfrm>
            <a:off x="1307013" y="7948096"/>
            <a:ext cx="3989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Rencontre avec le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Planification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Conception du circuit électrique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Sélection des empruntes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Élaboration du circuit imprimé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Envoie des fichiers de conception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FB78333-08DA-FE6F-C84C-02B2E8454745}"/>
              </a:ext>
            </a:extLst>
          </p:cNvPr>
          <p:cNvSpPr txBox="1"/>
          <p:nvPr/>
        </p:nvSpPr>
        <p:spPr>
          <a:xfrm>
            <a:off x="657726" y="4119357"/>
            <a:ext cx="10876547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15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MANETTE ADAPTÉE</a:t>
            </a:r>
          </a:p>
          <a:p>
            <a:pPr algn="ctr"/>
            <a:r>
              <a:rPr lang="fr-CA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JOUER SANS LIMITE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E0A2AAC-9155-F5AD-9A65-E64FFE3C6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07" y="304590"/>
            <a:ext cx="4010981" cy="40109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C20D7B9-96B2-93D3-1241-42765E547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14" y="256266"/>
            <a:ext cx="3544520" cy="404319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6973305-F094-E0C5-E2DD-6E4FA4147455}"/>
              </a:ext>
            </a:extLst>
          </p:cNvPr>
          <p:cNvSpPr txBox="1"/>
          <p:nvPr/>
        </p:nvSpPr>
        <p:spPr>
          <a:xfrm>
            <a:off x="-4384913" y="202653"/>
            <a:ext cx="4384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QUOI ?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4CC08F7-BE1D-1ADF-D54D-A39E93763138}"/>
              </a:ext>
            </a:extLst>
          </p:cNvPr>
          <p:cNvCxnSpPr>
            <a:cxnSpLocks/>
          </p:cNvCxnSpPr>
          <p:nvPr/>
        </p:nvCxnSpPr>
        <p:spPr>
          <a:xfrm>
            <a:off x="-4384913" y="1510831"/>
            <a:ext cx="41579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0" descr="Processor - Free computer icons">
            <a:extLst>
              <a:ext uri="{FF2B5EF4-FFF2-40B4-BE49-F238E27FC236}">
                <a16:creationId xmlns:a16="http://schemas.microsoft.com/office/drawing/2014/main" id="{EA0EC56D-03A3-14AC-D8C0-4E63F8E81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57" y="7366918"/>
            <a:ext cx="1382991" cy="13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>
            <a:extLst>
              <a:ext uri="{FF2B5EF4-FFF2-40B4-BE49-F238E27FC236}">
                <a16:creationId xmlns:a16="http://schemas.microsoft.com/office/drawing/2014/main" id="{FAB1F323-3085-33D7-C2C9-8A3D0EE00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748" y="7671265"/>
            <a:ext cx="3049033" cy="20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2126D74-7519-DBBC-B4A0-5B679A3131C9}"/>
              </a:ext>
            </a:extLst>
          </p:cNvPr>
          <p:cNvSpPr txBox="1"/>
          <p:nvPr/>
        </p:nvSpPr>
        <p:spPr>
          <a:xfrm>
            <a:off x="8987670" y="6501957"/>
            <a:ext cx="4899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Présenté par Mathis Savoie et Jackob Breton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E27AA7-390D-6E03-70F6-F4F3FD48B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14" y="256262"/>
            <a:ext cx="3544520" cy="4043201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71360CCE-D11C-2072-1FB1-C72158431541}"/>
              </a:ext>
            </a:extLst>
          </p:cNvPr>
          <p:cNvGrpSpPr/>
          <p:nvPr/>
        </p:nvGrpSpPr>
        <p:grpSpPr>
          <a:xfrm>
            <a:off x="12423129" y="3410857"/>
            <a:ext cx="5537157" cy="3325320"/>
            <a:chOff x="4412024" y="1956065"/>
            <a:chExt cx="7586309" cy="4798255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93C90BF2-2858-8665-BC27-D9D6EC06BD1B}"/>
                </a:ext>
              </a:extLst>
            </p:cNvPr>
            <p:cNvSpPr/>
            <p:nvPr/>
          </p:nvSpPr>
          <p:spPr>
            <a:xfrm>
              <a:off x="4412024" y="1956065"/>
              <a:ext cx="7586309" cy="4798255"/>
            </a:xfrm>
            <a:prstGeom prst="roundRect">
              <a:avLst/>
            </a:prstGeom>
            <a:solidFill>
              <a:srgbClr val="EF4C45"/>
            </a:solidFill>
            <a:ln w="1206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E0AE4CF1-2654-AB0B-D16B-1C0713ADB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34265" y="2190765"/>
              <a:ext cx="1598013" cy="2130682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0AF3DBC1-D7F6-2B2A-B920-978E78745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05757" y="2289858"/>
              <a:ext cx="1523693" cy="2031589"/>
            </a:xfrm>
            <a:prstGeom prst="rect">
              <a:avLst/>
            </a:prstGeom>
          </p:spPr>
        </p:pic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E3ED132-6B44-4811-E12E-2973C1E48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24316" y="3150406"/>
              <a:ext cx="1332415" cy="786607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E56F168F-49F8-FEC9-63E9-FA8A24B26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29290" y="3150406"/>
              <a:ext cx="1332416" cy="786607"/>
            </a:xfrm>
            <a:prstGeom prst="rect">
              <a:avLst/>
            </a:prstGeom>
          </p:spPr>
        </p:pic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BE988182-B130-A78F-3B73-E02092471E7E}"/>
                </a:ext>
              </a:extLst>
            </p:cNvPr>
            <p:cNvGrpSpPr/>
            <p:nvPr/>
          </p:nvGrpSpPr>
          <p:grpSpPr>
            <a:xfrm>
              <a:off x="9777672" y="5572186"/>
              <a:ext cx="878645" cy="738062"/>
              <a:chOff x="1060233" y="4235219"/>
              <a:chExt cx="878645" cy="738062"/>
            </a:xfrm>
          </p:grpSpPr>
          <p:pic>
            <p:nvPicPr>
              <p:cNvPr id="49" name="Image 48">
                <a:extLst>
                  <a:ext uri="{FF2B5EF4-FFF2-40B4-BE49-F238E27FC236}">
                    <a16:creationId xmlns:a16="http://schemas.microsoft.com/office/drawing/2014/main" id="{250D22BF-D64A-C908-FD8C-CC66D5E2D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233" y="4235219"/>
                <a:ext cx="878645" cy="738062"/>
              </a:xfrm>
              <a:prstGeom prst="rect">
                <a:avLst/>
              </a:prstGeom>
            </p:spPr>
          </p:pic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9E1F7DE4-5ADE-407B-6FF2-3FEF07455AA9}"/>
                  </a:ext>
                </a:extLst>
              </p:cNvPr>
              <p:cNvSpPr/>
              <p:nvPr/>
            </p:nvSpPr>
            <p:spPr>
              <a:xfrm>
                <a:off x="1251674" y="4381499"/>
                <a:ext cx="518600" cy="209929"/>
              </a:xfrm>
              <a:prstGeom prst="ellipse">
                <a:avLst/>
              </a:prstGeom>
              <a:solidFill>
                <a:srgbClr val="00C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AE68CE27-3F21-B1CA-BF28-14C0F5279117}"/>
                </a:ext>
              </a:extLst>
            </p:cNvPr>
            <p:cNvGrpSpPr/>
            <p:nvPr/>
          </p:nvGrpSpPr>
          <p:grpSpPr>
            <a:xfrm>
              <a:off x="9031530" y="4970020"/>
              <a:ext cx="883255" cy="738062"/>
              <a:chOff x="1043527" y="5056143"/>
              <a:chExt cx="883255" cy="738062"/>
            </a:xfrm>
          </p:grpSpPr>
          <p:pic>
            <p:nvPicPr>
              <p:cNvPr id="47" name="Image 46">
                <a:extLst>
                  <a:ext uri="{FF2B5EF4-FFF2-40B4-BE49-F238E27FC236}">
                    <a16:creationId xmlns:a16="http://schemas.microsoft.com/office/drawing/2014/main" id="{335C9CCD-0279-BDE4-B1FC-BE5A86CB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3527" y="5056143"/>
                <a:ext cx="883255" cy="738062"/>
              </a:xfrm>
              <a:prstGeom prst="rect">
                <a:avLst/>
              </a:prstGeom>
            </p:spPr>
          </p:pic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610631A9-D244-6482-B5BF-EA23CA50B453}"/>
                  </a:ext>
                </a:extLst>
              </p:cNvPr>
              <p:cNvSpPr/>
              <p:nvPr/>
            </p:nvSpPr>
            <p:spPr>
              <a:xfrm>
                <a:off x="1230346" y="5182756"/>
                <a:ext cx="545434" cy="235636"/>
              </a:xfrm>
              <a:prstGeom prst="ellipse">
                <a:avLst/>
              </a:prstGeom>
              <a:solidFill>
                <a:srgbClr val="FF0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001B58E7-23A0-5530-8741-C94515AA63DC}"/>
                </a:ext>
              </a:extLst>
            </p:cNvPr>
            <p:cNvGrpSpPr/>
            <p:nvPr/>
          </p:nvGrpSpPr>
          <p:grpSpPr>
            <a:xfrm>
              <a:off x="10527209" y="4950282"/>
              <a:ext cx="993578" cy="803028"/>
              <a:chOff x="2015854" y="4197674"/>
              <a:chExt cx="993578" cy="803028"/>
            </a:xfrm>
          </p:grpSpPr>
          <p:pic>
            <p:nvPicPr>
              <p:cNvPr id="45" name="Image 44">
                <a:extLst>
                  <a:ext uri="{FF2B5EF4-FFF2-40B4-BE49-F238E27FC236}">
                    <a16:creationId xmlns:a16="http://schemas.microsoft.com/office/drawing/2014/main" id="{2D4038F6-B764-DE49-D0F6-3F89F524B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15854" y="4197674"/>
                <a:ext cx="993578" cy="803028"/>
              </a:xfrm>
              <a:prstGeom prst="rect">
                <a:avLst/>
              </a:prstGeom>
            </p:spPr>
          </p:pic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1711CD84-79D0-8C56-442F-96F7EE2A26ED}"/>
                  </a:ext>
                </a:extLst>
              </p:cNvPr>
              <p:cNvSpPr/>
              <p:nvPr/>
            </p:nvSpPr>
            <p:spPr>
              <a:xfrm>
                <a:off x="2290762" y="4381500"/>
                <a:ext cx="506773" cy="238738"/>
              </a:xfrm>
              <a:prstGeom prst="ellipse">
                <a:avLst/>
              </a:prstGeom>
              <a:solidFill>
                <a:srgbClr val="FF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560A5631-9AEF-9927-179F-0003C2C1C671}"/>
                </a:ext>
              </a:extLst>
            </p:cNvPr>
            <p:cNvGrpSpPr/>
            <p:nvPr/>
          </p:nvGrpSpPr>
          <p:grpSpPr>
            <a:xfrm>
              <a:off x="9802268" y="4342637"/>
              <a:ext cx="931003" cy="876238"/>
              <a:chOff x="2100229" y="4973281"/>
              <a:chExt cx="931003" cy="876238"/>
            </a:xfrm>
          </p:grpSpPr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D791F439-BB09-5516-D3F1-D1427E309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0229" y="4973281"/>
                <a:ext cx="931003" cy="876238"/>
              </a:xfrm>
              <a:prstGeom prst="rect">
                <a:avLst/>
              </a:prstGeom>
            </p:spPr>
          </p:pic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CC8340A-5073-2CED-8A84-21900EFFC6B7}"/>
                  </a:ext>
                </a:extLst>
              </p:cNvPr>
              <p:cNvSpPr/>
              <p:nvPr/>
            </p:nvSpPr>
            <p:spPr>
              <a:xfrm>
                <a:off x="2290762" y="5160209"/>
                <a:ext cx="545434" cy="235636"/>
              </a:xfrm>
              <a:prstGeom prst="ellipse">
                <a:avLst/>
              </a:prstGeom>
              <a:solidFill>
                <a:srgbClr val="05D3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2DD3C7F6-59BD-7E9A-BB0A-1E36951F4CC4}"/>
                </a:ext>
              </a:extLst>
            </p:cNvPr>
            <p:cNvGrpSpPr/>
            <p:nvPr/>
          </p:nvGrpSpPr>
          <p:grpSpPr>
            <a:xfrm>
              <a:off x="5768717" y="5572186"/>
              <a:ext cx="878645" cy="738062"/>
              <a:chOff x="1060233" y="4235219"/>
              <a:chExt cx="878645" cy="738062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A2038CE2-FDCE-5B6C-F267-A0ABC1ED1D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233" y="4235219"/>
                <a:ext cx="878645" cy="738062"/>
              </a:xfrm>
              <a:prstGeom prst="rect">
                <a:avLst/>
              </a:prstGeom>
            </p:spPr>
          </p:pic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412BFE02-364B-FD57-3280-94C9A0F457CE}"/>
                  </a:ext>
                </a:extLst>
              </p:cNvPr>
              <p:cNvSpPr/>
              <p:nvPr/>
            </p:nvSpPr>
            <p:spPr>
              <a:xfrm>
                <a:off x="1251674" y="4381499"/>
                <a:ext cx="518600" cy="209929"/>
              </a:xfrm>
              <a:prstGeom prst="ellipse">
                <a:avLst/>
              </a:prstGeom>
              <a:solidFill>
                <a:srgbClr val="00C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6786D4A9-99E9-B8D9-A694-14E0FEEE67ED}"/>
                </a:ext>
              </a:extLst>
            </p:cNvPr>
            <p:cNvGrpSpPr/>
            <p:nvPr/>
          </p:nvGrpSpPr>
          <p:grpSpPr>
            <a:xfrm>
              <a:off x="5022575" y="4970020"/>
              <a:ext cx="883255" cy="738062"/>
              <a:chOff x="1043527" y="5056143"/>
              <a:chExt cx="883255" cy="738062"/>
            </a:xfrm>
          </p:grpSpPr>
          <p:pic>
            <p:nvPicPr>
              <p:cNvPr id="39" name="Image 38">
                <a:extLst>
                  <a:ext uri="{FF2B5EF4-FFF2-40B4-BE49-F238E27FC236}">
                    <a16:creationId xmlns:a16="http://schemas.microsoft.com/office/drawing/2014/main" id="{C628085D-0606-616C-390A-929ACDA183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3527" y="5056143"/>
                <a:ext cx="883255" cy="738062"/>
              </a:xfrm>
              <a:prstGeom prst="rect">
                <a:avLst/>
              </a:prstGeom>
            </p:spPr>
          </p:pic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5874F69A-68BD-B85A-1B37-DE2674467160}"/>
                  </a:ext>
                </a:extLst>
              </p:cNvPr>
              <p:cNvSpPr/>
              <p:nvPr/>
            </p:nvSpPr>
            <p:spPr>
              <a:xfrm>
                <a:off x="1230346" y="5182756"/>
                <a:ext cx="545434" cy="235636"/>
              </a:xfrm>
              <a:prstGeom prst="ellipse">
                <a:avLst/>
              </a:prstGeom>
              <a:solidFill>
                <a:srgbClr val="FF0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7ED5C623-BF22-C83C-63DA-43C67A161863}"/>
                </a:ext>
              </a:extLst>
            </p:cNvPr>
            <p:cNvGrpSpPr/>
            <p:nvPr/>
          </p:nvGrpSpPr>
          <p:grpSpPr>
            <a:xfrm>
              <a:off x="6518254" y="4950282"/>
              <a:ext cx="993578" cy="803028"/>
              <a:chOff x="2015854" y="4197674"/>
              <a:chExt cx="993578" cy="803028"/>
            </a:xfrm>
          </p:grpSpPr>
          <p:pic>
            <p:nvPicPr>
              <p:cNvPr id="37" name="Image 36">
                <a:extLst>
                  <a:ext uri="{FF2B5EF4-FFF2-40B4-BE49-F238E27FC236}">
                    <a16:creationId xmlns:a16="http://schemas.microsoft.com/office/drawing/2014/main" id="{A090720F-B8B7-5AA2-A5EB-0BFC53691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15854" y="4197674"/>
                <a:ext cx="993578" cy="803028"/>
              </a:xfrm>
              <a:prstGeom prst="rect">
                <a:avLst/>
              </a:prstGeom>
            </p:spPr>
          </p:pic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F426A41-42AB-7149-5647-9DCB79C6FDEB}"/>
                  </a:ext>
                </a:extLst>
              </p:cNvPr>
              <p:cNvSpPr/>
              <p:nvPr/>
            </p:nvSpPr>
            <p:spPr>
              <a:xfrm>
                <a:off x="2290762" y="4381500"/>
                <a:ext cx="506773" cy="238738"/>
              </a:xfrm>
              <a:prstGeom prst="ellipse">
                <a:avLst/>
              </a:prstGeom>
              <a:solidFill>
                <a:srgbClr val="FF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CF01C7D1-C662-07FA-F991-ED88ABD869E1}"/>
                </a:ext>
              </a:extLst>
            </p:cNvPr>
            <p:cNvGrpSpPr/>
            <p:nvPr/>
          </p:nvGrpSpPr>
          <p:grpSpPr>
            <a:xfrm>
              <a:off x="5793313" y="4342637"/>
              <a:ext cx="931003" cy="876238"/>
              <a:chOff x="2100229" y="4973281"/>
              <a:chExt cx="931003" cy="876238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54F22F0A-D668-D7B3-B7ED-3BCF506FD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0229" y="4973281"/>
                <a:ext cx="931003" cy="876238"/>
              </a:xfrm>
              <a:prstGeom prst="rect">
                <a:avLst/>
              </a:prstGeom>
            </p:spPr>
          </p:pic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9616F5B1-E8EE-AB16-B28C-56860423405E}"/>
                  </a:ext>
                </a:extLst>
              </p:cNvPr>
              <p:cNvSpPr/>
              <p:nvPr/>
            </p:nvSpPr>
            <p:spPr>
              <a:xfrm>
                <a:off x="2290762" y="5160209"/>
                <a:ext cx="545434" cy="235636"/>
              </a:xfrm>
              <a:prstGeom prst="ellipse">
                <a:avLst/>
              </a:prstGeom>
              <a:solidFill>
                <a:srgbClr val="05D3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601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05BDE92C-B1D8-21F8-0F4F-C16D13D4358A}"/>
              </a:ext>
            </a:extLst>
          </p:cNvPr>
          <p:cNvGrpSpPr/>
          <p:nvPr/>
        </p:nvGrpSpPr>
        <p:grpSpPr>
          <a:xfrm>
            <a:off x="577420" y="2251247"/>
            <a:ext cx="3225978" cy="3297718"/>
            <a:chOff x="1755007" y="304590"/>
            <a:chExt cx="4010981" cy="4010981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CB44175-3782-5E56-5F2A-055461E2E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14FBCEF-6D85-6A04-B388-431A7A8A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C64A85A7-D859-E318-E7E3-C7236A3A8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8" y="2251247"/>
            <a:ext cx="3634744" cy="36347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8E650C-E6DC-44F3-6747-8144BD482C31}"/>
              </a:ext>
            </a:extLst>
          </p:cNvPr>
          <p:cNvCxnSpPr>
            <a:cxnSpLocks/>
          </p:cNvCxnSpPr>
          <p:nvPr/>
        </p:nvCxnSpPr>
        <p:spPr>
          <a:xfrm>
            <a:off x="871547" y="1490779"/>
            <a:ext cx="49387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FB78333-08DA-FE6F-C84C-02B2E8454745}"/>
              </a:ext>
            </a:extLst>
          </p:cNvPr>
          <p:cNvSpPr txBox="1"/>
          <p:nvPr/>
        </p:nvSpPr>
        <p:spPr>
          <a:xfrm>
            <a:off x="4267200" y="7135273"/>
            <a:ext cx="10876547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15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MANETTE ADAPTÉE</a:t>
            </a:r>
          </a:p>
          <a:p>
            <a:pPr algn="ctr"/>
            <a:r>
              <a:rPr lang="fr-CA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JOUER SANS LIMITE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9DE0E8-FA75-2E3B-220F-8E191AAB29F4}"/>
              </a:ext>
            </a:extLst>
          </p:cNvPr>
          <p:cNvSpPr txBox="1"/>
          <p:nvPr/>
        </p:nvSpPr>
        <p:spPr>
          <a:xfrm>
            <a:off x="871547" y="152936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QUOI ?</a:t>
            </a:r>
          </a:p>
        </p:txBody>
      </p:sp>
      <p:pic>
        <p:nvPicPr>
          <p:cNvPr id="1044" name="Picture 14">
            <a:extLst>
              <a:ext uri="{FF2B5EF4-FFF2-40B4-BE49-F238E27FC236}">
                <a16:creationId xmlns:a16="http://schemas.microsoft.com/office/drawing/2014/main" id="{28387FCC-72BE-1796-13CE-414641A6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452" y="3955681"/>
            <a:ext cx="2216131" cy="147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8" descr="Pc - Free computer icons">
            <a:extLst>
              <a:ext uri="{FF2B5EF4-FFF2-40B4-BE49-F238E27FC236}">
                <a16:creationId xmlns:a16="http://schemas.microsoft.com/office/drawing/2014/main" id="{B8DFB84C-CA44-CFA6-9EC9-0540A0E5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25" y="-3198927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4">
            <a:extLst>
              <a:ext uri="{FF2B5EF4-FFF2-40B4-BE49-F238E27FC236}">
                <a16:creationId xmlns:a16="http://schemas.microsoft.com/office/drawing/2014/main" id="{83673DA7-5978-2BE0-29B9-EDF44614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554" y="-902123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Image 1050">
            <a:extLst>
              <a:ext uri="{FF2B5EF4-FFF2-40B4-BE49-F238E27FC236}">
                <a16:creationId xmlns:a16="http://schemas.microsoft.com/office/drawing/2014/main" id="{DB975E97-BB3F-91FA-BC26-DC7F94CC34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955" y="2682762"/>
            <a:ext cx="2990322" cy="2854655"/>
          </a:xfrm>
          <a:prstGeom prst="rect">
            <a:avLst/>
          </a:prstGeom>
        </p:spPr>
      </p:pic>
      <p:sp>
        <p:nvSpPr>
          <p:cNvPr id="1060" name="ZoneTexte 1059">
            <a:extLst>
              <a:ext uri="{FF2B5EF4-FFF2-40B4-BE49-F238E27FC236}">
                <a16:creationId xmlns:a16="http://schemas.microsoft.com/office/drawing/2014/main" id="{E981FE7B-9BE9-918E-3098-83B868745E40}"/>
              </a:ext>
            </a:extLst>
          </p:cNvPr>
          <p:cNvSpPr txBox="1"/>
          <p:nvPr/>
        </p:nvSpPr>
        <p:spPr>
          <a:xfrm>
            <a:off x="1251674" y="-3016271"/>
            <a:ext cx="4587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POUR QUI ?</a:t>
            </a:r>
          </a:p>
        </p:txBody>
      </p:sp>
      <p:pic>
        <p:nvPicPr>
          <p:cNvPr id="1061" name="Picture 2" descr="Worldwide - Free signs icons">
            <a:extLst>
              <a:ext uri="{FF2B5EF4-FFF2-40B4-BE49-F238E27FC236}">
                <a16:creationId xmlns:a16="http://schemas.microsoft.com/office/drawing/2014/main" id="{630AB90A-B88B-69B5-37A2-89F8DED1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1889" y="2232175"/>
            <a:ext cx="2289081" cy="22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4" descr="Différents types de handicaps - Département des Alpes-Maritimes">
            <a:extLst>
              <a:ext uri="{FF2B5EF4-FFF2-40B4-BE49-F238E27FC236}">
                <a16:creationId xmlns:a16="http://schemas.microsoft.com/office/drawing/2014/main" id="{D6A53703-0841-FE0E-F22B-1B883FE2E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4" y="8239644"/>
            <a:ext cx="3703038" cy="2468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6" descr="5,200 Intellectual Disability Illustrations &amp; Clip Art - iStock">
            <a:extLst>
              <a:ext uri="{FF2B5EF4-FFF2-40B4-BE49-F238E27FC236}">
                <a16:creationId xmlns:a16="http://schemas.microsoft.com/office/drawing/2014/main" id="{175934F9-E4BF-E610-C772-0A57F9EE6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118" y="-1198950"/>
            <a:ext cx="2031589" cy="20315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e 39">
            <a:extLst>
              <a:ext uri="{FF2B5EF4-FFF2-40B4-BE49-F238E27FC236}">
                <a16:creationId xmlns:a16="http://schemas.microsoft.com/office/drawing/2014/main" id="{08B17654-AFD8-3E42-76B8-F6881D58366C}"/>
              </a:ext>
            </a:extLst>
          </p:cNvPr>
          <p:cNvGrpSpPr/>
          <p:nvPr/>
        </p:nvGrpSpPr>
        <p:grpSpPr>
          <a:xfrm>
            <a:off x="6279426" y="2316408"/>
            <a:ext cx="5537157" cy="3325320"/>
            <a:chOff x="4412024" y="1956065"/>
            <a:chExt cx="7586309" cy="4798255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6EB60688-8AB5-290F-7866-D8009ECE181B}"/>
                </a:ext>
              </a:extLst>
            </p:cNvPr>
            <p:cNvSpPr/>
            <p:nvPr/>
          </p:nvSpPr>
          <p:spPr>
            <a:xfrm>
              <a:off x="4412024" y="1956065"/>
              <a:ext cx="7586309" cy="4798255"/>
            </a:xfrm>
            <a:prstGeom prst="roundRect">
              <a:avLst/>
            </a:prstGeom>
            <a:solidFill>
              <a:srgbClr val="EF4C45"/>
            </a:solidFill>
            <a:ln w="1206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02CF5021-5BE3-6353-8397-1D97FA79E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34265" y="2190765"/>
              <a:ext cx="1598013" cy="2130682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84D539A-6662-4ABC-8C6E-1355A2597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05757" y="2289858"/>
              <a:ext cx="1523693" cy="2031589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67974A4C-1EE3-8EE9-E0E0-956FBC0D8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24316" y="3150406"/>
              <a:ext cx="1332415" cy="786607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8EDA622A-FE56-96FD-9EB4-C5FCE00E3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29290" y="3150406"/>
              <a:ext cx="1332416" cy="786607"/>
            </a:xfrm>
            <a:prstGeom prst="rect">
              <a:avLst/>
            </a:prstGeom>
          </p:spPr>
        </p:pic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0066E974-F7DC-B4D0-1B76-CE13841A5494}"/>
                </a:ext>
              </a:extLst>
            </p:cNvPr>
            <p:cNvGrpSpPr/>
            <p:nvPr/>
          </p:nvGrpSpPr>
          <p:grpSpPr>
            <a:xfrm>
              <a:off x="9777672" y="5572186"/>
              <a:ext cx="878645" cy="738062"/>
              <a:chOff x="1060233" y="4235219"/>
              <a:chExt cx="878645" cy="738062"/>
            </a:xfrm>
          </p:grpSpPr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9D63F2AB-9894-5D0C-F7A1-F9F6A60F5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0233" y="4235219"/>
                <a:ext cx="878645" cy="738062"/>
              </a:xfrm>
              <a:prstGeom prst="rect">
                <a:avLst/>
              </a:prstGeom>
            </p:spPr>
          </p:pic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A3BF2734-073A-8919-F67E-052638762D2C}"/>
                  </a:ext>
                </a:extLst>
              </p:cNvPr>
              <p:cNvSpPr/>
              <p:nvPr/>
            </p:nvSpPr>
            <p:spPr>
              <a:xfrm>
                <a:off x="1251674" y="4381499"/>
                <a:ext cx="518600" cy="209929"/>
              </a:xfrm>
              <a:prstGeom prst="ellipse">
                <a:avLst/>
              </a:prstGeom>
              <a:solidFill>
                <a:srgbClr val="00C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CD2066D8-BD97-7A25-F4CE-64AF0BC2FC27}"/>
                </a:ext>
              </a:extLst>
            </p:cNvPr>
            <p:cNvGrpSpPr/>
            <p:nvPr/>
          </p:nvGrpSpPr>
          <p:grpSpPr>
            <a:xfrm>
              <a:off x="9031530" y="4970020"/>
              <a:ext cx="883255" cy="738062"/>
              <a:chOff x="1043527" y="5056143"/>
              <a:chExt cx="883255" cy="738062"/>
            </a:xfrm>
          </p:grpSpPr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942A2B8E-B6D0-5ACE-5172-1B4344276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3527" y="5056143"/>
                <a:ext cx="883255" cy="738062"/>
              </a:xfrm>
              <a:prstGeom prst="rect">
                <a:avLst/>
              </a:prstGeom>
            </p:spPr>
          </p:pic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F89DA5D8-4202-0A78-62D1-8853C867C1F5}"/>
                  </a:ext>
                </a:extLst>
              </p:cNvPr>
              <p:cNvSpPr/>
              <p:nvPr/>
            </p:nvSpPr>
            <p:spPr>
              <a:xfrm>
                <a:off x="1230346" y="5182756"/>
                <a:ext cx="545434" cy="235636"/>
              </a:xfrm>
              <a:prstGeom prst="ellipse">
                <a:avLst/>
              </a:prstGeom>
              <a:solidFill>
                <a:srgbClr val="FF0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69B7F36B-3A9F-A8E3-75AC-22995771A122}"/>
                </a:ext>
              </a:extLst>
            </p:cNvPr>
            <p:cNvGrpSpPr/>
            <p:nvPr/>
          </p:nvGrpSpPr>
          <p:grpSpPr>
            <a:xfrm>
              <a:off x="10527209" y="4950282"/>
              <a:ext cx="993578" cy="803028"/>
              <a:chOff x="2015854" y="4197674"/>
              <a:chExt cx="993578" cy="803028"/>
            </a:xfrm>
          </p:grpSpPr>
          <p:pic>
            <p:nvPicPr>
              <p:cNvPr id="23" name="Image 22">
                <a:extLst>
                  <a:ext uri="{FF2B5EF4-FFF2-40B4-BE49-F238E27FC236}">
                    <a16:creationId xmlns:a16="http://schemas.microsoft.com/office/drawing/2014/main" id="{2BFD6EF6-EC2E-0E2F-857B-41682FECDB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15854" y="4197674"/>
                <a:ext cx="993578" cy="803028"/>
              </a:xfrm>
              <a:prstGeom prst="rect">
                <a:avLst/>
              </a:prstGeom>
            </p:spPr>
          </p:pic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173476D2-8713-B8D7-8A34-95D065466B0C}"/>
                  </a:ext>
                </a:extLst>
              </p:cNvPr>
              <p:cNvSpPr/>
              <p:nvPr/>
            </p:nvSpPr>
            <p:spPr>
              <a:xfrm>
                <a:off x="2290762" y="4381500"/>
                <a:ext cx="506773" cy="238738"/>
              </a:xfrm>
              <a:prstGeom prst="ellipse">
                <a:avLst/>
              </a:prstGeom>
              <a:solidFill>
                <a:srgbClr val="FF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3A08C097-7011-92CA-BE85-B5DBA51BB1A3}"/>
                </a:ext>
              </a:extLst>
            </p:cNvPr>
            <p:cNvGrpSpPr/>
            <p:nvPr/>
          </p:nvGrpSpPr>
          <p:grpSpPr>
            <a:xfrm>
              <a:off x="9802268" y="4342637"/>
              <a:ext cx="931003" cy="876238"/>
              <a:chOff x="2100229" y="4973281"/>
              <a:chExt cx="931003" cy="876238"/>
            </a:xfrm>
          </p:grpSpPr>
          <p:pic>
            <p:nvPicPr>
              <p:cNvPr id="26" name="Image 25">
                <a:extLst>
                  <a:ext uri="{FF2B5EF4-FFF2-40B4-BE49-F238E27FC236}">
                    <a16:creationId xmlns:a16="http://schemas.microsoft.com/office/drawing/2014/main" id="{13C09C60-572F-25ED-B58D-526DF4EA0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00229" y="4973281"/>
                <a:ext cx="931003" cy="876238"/>
              </a:xfrm>
              <a:prstGeom prst="rect">
                <a:avLst/>
              </a:prstGeom>
            </p:spPr>
          </p:pic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80BB6088-7FA6-8028-3C6E-2A5162961DDB}"/>
                  </a:ext>
                </a:extLst>
              </p:cNvPr>
              <p:cNvSpPr/>
              <p:nvPr/>
            </p:nvSpPr>
            <p:spPr>
              <a:xfrm>
                <a:off x="2290762" y="5160209"/>
                <a:ext cx="545434" cy="235636"/>
              </a:xfrm>
              <a:prstGeom prst="ellipse">
                <a:avLst/>
              </a:prstGeom>
              <a:solidFill>
                <a:srgbClr val="05D3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1AA92595-E826-C479-640E-1EB28F66EE29}"/>
                </a:ext>
              </a:extLst>
            </p:cNvPr>
            <p:cNvGrpSpPr/>
            <p:nvPr/>
          </p:nvGrpSpPr>
          <p:grpSpPr>
            <a:xfrm>
              <a:off x="5768717" y="5572186"/>
              <a:ext cx="878645" cy="738062"/>
              <a:chOff x="1060233" y="4235219"/>
              <a:chExt cx="878645" cy="738062"/>
            </a:xfrm>
          </p:grpSpPr>
          <p:pic>
            <p:nvPicPr>
              <p:cNvPr id="29" name="Image 28">
                <a:extLst>
                  <a:ext uri="{FF2B5EF4-FFF2-40B4-BE49-F238E27FC236}">
                    <a16:creationId xmlns:a16="http://schemas.microsoft.com/office/drawing/2014/main" id="{3D2E028F-5A63-750E-6966-0EB347B4D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0233" y="4235219"/>
                <a:ext cx="878645" cy="738062"/>
              </a:xfrm>
              <a:prstGeom prst="rect">
                <a:avLst/>
              </a:prstGeom>
            </p:spPr>
          </p:pic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05070352-4CD9-1940-4D8A-255868D242F7}"/>
                  </a:ext>
                </a:extLst>
              </p:cNvPr>
              <p:cNvSpPr/>
              <p:nvPr/>
            </p:nvSpPr>
            <p:spPr>
              <a:xfrm>
                <a:off x="1251674" y="4381499"/>
                <a:ext cx="518600" cy="209929"/>
              </a:xfrm>
              <a:prstGeom prst="ellipse">
                <a:avLst/>
              </a:prstGeom>
              <a:solidFill>
                <a:srgbClr val="00C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F5D3D6C9-471D-A721-3498-74CAB6B84433}"/>
                </a:ext>
              </a:extLst>
            </p:cNvPr>
            <p:cNvGrpSpPr/>
            <p:nvPr/>
          </p:nvGrpSpPr>
          <p:grpSpPr>
            <a:xfrm>
              <a:off x="5022575" y="4970020"/>
              <a:ext cx="883255" cy="738062"/>
              <a:chOff x="1043527" y="5056143"/>
              <a:chExt cx="883255" cy="738062"/>
            </a:xfrm>
          </p:grpSpPr>
          <p:pic>
            <p:nvPicPr>
              <p:cNvPr id="32" name="Image 31">
                <a:extLst>
                  <a:ext uri="{FF2B5EF4-FFF2-40B4-BE49-F238E27FC236}">
                    <a16:creationId xmlns:a16="http://schemas.microsoft.com/office/drawing/2014/main" id="{BFD46E05-30D6-AC15-0511-4B63B9119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3527" y="5056143"/>
                <a:ext cx="883255" cy="738062"/>
              </a:xfrm>
              <a:prstGeom prst="rect">
                <a:avLst/>
              </a:prstGeom>
            </p:spPr>
          </p:pic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FCE8101-8710-8EEA-E07F-D2EC9C5B33FE}"/>
                  </a:ext>
                </a:extLst>
              </p:cNvPr>
              <p:cNvSpPr/>
              <p:nvPr/>
            </p:nvSpPr>
            <p:spPr>
              <a:xfrm>
                <a:off x="1230346" y="5182756"/>
                <a:ext cx="545434" cy="235636"/>
              </a:xfrm>
              <a:prstGeom prst="ellipse">
                <a:avLst/>
              </a:prstGeom>
              <a:solidFill>
                <a:srgbClr val="FF0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5A244D73-26BF-A415-C792-0CD43BEB2BA1}"/>
                </a:ext>
              </a:extLst>
            </p:cNvPr>
            <p:cNvGrpSpPr/>
            <p:nvPr/>
          </p:nvGrpSpPr>
          <p:grpSpPr>
            <a:xfrm>
              <a:off x="6518254" y="4950282"/>
              <a:ext cx="993578" cy="803028"/>
              <a:chOff x="2015854" y="4197674"/>
              <a:chExt cx="993578" cy="803028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F74AB0FF-B2D6-DFBA-B56B-42195002D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15854" y="4197674"/>
                <a:ext cx="993578" cy="803028"/>
              </a:xfrm>
              <a:prstGeom prst="rect">
                <a:avLst/>
              </a:prstGeom>
            </p:spPr>
          </p:pic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A1C3206C-18A9-6FCF-26C1-780964331309}"/>
                  </a:ext>
                </a:extLst>
              </p:cNvPr>
              <p:cNvSpPr/>
              <p:nvPr/>
            </p:nvSpPr>
            <p:spPr>
              <a:xfrm>
                <a:off x="2290762" y="4381500"/>
                <a:ext cx="506773" cy="238738"/>
              </a:xfrm>
              <a:prstGeom prst="ellipse">
                <a:avLst/>
              </a:prstGeom>
              <a:solidFill>
                <a:srgbClr val="FF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47108CF7-9B6E-AA41-7B8E-63498C1B2DC2}"/>
                </a:ext>
              </a:extLst>
            </p:cNvPr>
            <p:cNvGrpSpPr/>
            <p:nvPr/>
          </p:nvGrpSpPr>
          <p:grpSpPr>
            <a:xfrm>
              <a:off x="5793313" y="4342637"/>
              <a:ext cx="931003" cy="876238"/>
              <a:chOff x="2100229" y="4973281"/>
              <a:chExt cx="931003" cy="876238"/>
            </a:xfrm>
          </p:grpSpPr>
          <p:pic>
            <p:nvPicPr>
              <p:cNvPr id="38" name="Image 37">
                <a:extLst>
                  <a:ext uri="{FF2B5EF4-FFF2-40B4-BE49-F238E27FC236}">
                    <a16:creationId xmlns:a16="http://schemas.microsoft.com/office/drawing/2014/main" id="{E79DA213-23F9-2B27-4E9B-2F0A8A5D2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00229" y="4973281"/>
                <a:ext cx="931003" cy="876238"/>
              </a:xfrm>
              <a:prstGeom prst="rect">
                <a:avLst/>
              </a:prstGeom>
            </p:spPr>
          </p:pic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EF8D6AE-931B-576A-2265-26DED29728D5}"/>
                  </a:ext>
                </a:extLst>
              </p:cNvPr>
              <p:cNvSpPr/>
              <p:nvPr/>
            </p:nvSpPr>
            <p:spPr>
              <a:xfrm>
                <a:off x="2290762" y="5160209"/>
                <a:ext cx="545434" cy="235636"/>
              </a:xfrm>
              <a:prstGeom prst="ellipse">
                <a:avLst/>
              </a:prstGeom>
              <a:solidFill>
                <a:srgbClr val="05D3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2C1D0E18-3F7B-82B7-6ECE-3322383D2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198" y="4776807"/>
            <a:ext cx="649638" cy="741036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C6BE1268-AEDB-B60C-1EB1-40EB84AC9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198" y="4776807"/>
            <a:ext cx="649638" cy="741036"/>
          </a:xfrm>
          <a:prstGeom prst="rect">
            <a:avLst/>
          </a:prstGeom>
        </p:spPr>
      </p:pic>
      <p:pic>
        <p:nvPicPr>
          <p:cNvPr id="44" name="Picture 10" descr="Processor - Free computer icons">
            <a:extLst>
              <a:ext uri="{FF2B5EF4-FFF2-40B4-BE49-F238E27FC236}">
                <a16:creationId xmlns:a16="http://schemas.microsoft.com/office/drawing/2014/main" id="{96144FF5-1CE5-FF61-7258-F3C260A2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021" y="2761388"/>
            <a:ext cx="1382991" cy="13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50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-0.5707 -0.0129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42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05BDE92C-B1D8-21F8-0F4F-C16D13D4358A}"/>
              </a:ext>
            </a:extLst>
          </p:cNvPr>
          <p:cNvGrpSpPr/>
          <p:nvPr/>
        </p:nvGrpSpPr>
        <p:grpSpPr>
          <a:xfrm>
            <a:off x="9326880" y="288997"/>
            <a:ext cx="2623533" cy="2486474"/>
            <a:chOff x="1755007" y="304590"/>
            <a:chExt cx="4010981" cy="4010981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CB44175-3782-5E56-5F2A-055461E2E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14FBCEF-6D85-6A04-B388-431A7A8A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78E650C-E6DC-44F3-6747-8144BD482C31}"/>
              </a:ext>
            </a:extLst>
          </p:cNvPr>
          <p:cNvCxnSpPr>
            <a:cxnSpLocks/>
          </p:cNvCxnSpPr>
          <p:nvPr/>
        </p:nvCxnSpPr>
        <p:spPr>
          <a:xfrm>
            <a:off x="6084110" y="4702431"/>
            <a:ext cx="5252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499DE0E8-FA75-2E3B-220F-8E191AAB29F4}"/>
              </a:ext>
            </a:extLst>
          </p:cNvPr>
          <p:cNvSpPr txBox="1"/>
          <p:nvPr/>
        </p:nvSpPr>
        <p:spPr>
          <a:xfrm>
            <a:off x="99694" y="-3671016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QUOI ?</a:t>
            </a:r>
          </a:p>
        </p:txBody>
      </p:sp>
      <p:pic>
        <p:nvPicPr>
          <p:cNvPr id="1042" name="Picture 10" descr="Processor - Free computer icons">
            <a:extLst>
              <a:ext uri="{FF2B5EF4-FFF2-40B4-BE49-F238E27FC236}">
                <a16:creationId xmlns:a16="http://schemas.microsoft.com/office/drawing/2014/main" id="{6ADCB8A4-FDBF-2FBB-93AC-1BC00D12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754" y="-1785575"/>
            <a:ext cx="1382991" cy="13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4">
            <a:extLst>
              <a:ext uri="{FF2B5EF4-FFF2-40B4-BE49-F238E27FC236}">
                <a16:creationId xmlns:a16="http://schemas.microsoft.com/office/drawing/2014/main" id="{28387FCC-72BE-1796-13CE-414641A6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7" y="9792900"/>
            <a:ext cx="3049033" cy="20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8" descr="Pc - Free computer icons">
            <a:extLst>
              <a:ext uri="{FF2B5EF4-FFF2-40B4-BE49-F238E27FC236}">
                <a16:creationId xmlns:a16="http://schemas.microsoft.com/office/drawing/2014/main" id="{B8DFB84C-CA44-CFA6-9EC9-0540A0E5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25" y="-3198927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4">
            <a:extLst>
              <a:ext uri="{FF2B5EF4-FFF2-40B4-BE49-F238E27FC236}">
                <a16:creationId xmlns:a16="http://schemas.microsoft.com/office/drawing/2014/main" id="{83673DA7-5978-2BE0-29B9-EDF44614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554" y="-902123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Image 1050">
            <a:extLst>
              <a:ext uri="{FF2B5EF4-FFF2-40B4-BE49-F238E27FC236}">
                <a16:creationId xmlns:a16="http://schemas.microsoft.com/office/drawing/2014/main" id="{DB975E97-BB3F-91FA-BC26-DC7F94CC34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955" y="2682762"/>
            <a:ext cx="2990322" cy="285465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F1D8B73-8CFC-0E4A-FE24-D28ED3B4995E}"/>
              </a:ext>
            </a:extLst>
          </p:cNvPr>
          <p:cNvSpPr txBox="1"/>
          <p:nvPr/>
        </p:nvSpPr>
        <p:spPr>
          <a:xfrm>
            <a:off x="6561690" y="1793312"/>
            <a:ext cx="4587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POUR QUI ?</a:t>
            </a:r>
          </a:p>
        </p:txBody>
      </p:sp>
      <p:pic>
        <p:nvPicPr>
          <p:cNvPr id="7170" name="Picture 2" descr="Worldwide - Free signs icons">
            <a:extLst>
              <a:ext uri="{FF2B5EF4-FFF2-40B4-BE49-F238E27FC236}">
                <a16:creationId xmlns:a16="http://schemas.microsoft.com/office/drawing/2014/main" id="{C98BE9E6-964E-7BF2-524C-83FDEC050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47" y="1501222"/>
            <a:ext cx="2289081" cy="22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ifférents types de handicaps - Département des Alpes-Maritimes">
            <a:extLst>
              <a:ext uri="{FF2B5EF4-FFF2-40B4-BE49-F238E27FC236}">
                <a16:creationId xmlns:a16="http://schemas.microsoft.com/office/drawing/2014/main" id="{72781F70-3D23-517F-546F-7F6443D5B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75" y="4110089"/>
            <a:ext cx="3703038" cy="2468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5,200 Intellectual Disability Illustrations &amp; Clip Art - iStock">
            <a:extLst>
              <a:ext uri="{FF2B5EF4-FFF2-40B4-BE49-F238E27FC236}">
                <a16:creationId xmlns:a16="http://schemas.microsoft.com/office/drawing/2014/main" id="{9E35F807-9BE5-EC5C-0B89-87F0D2A59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310" y="211998"/>
            <a:ext cx="2031589" cy="20315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33923CD4-21B2-8992-06A4-AA4CB86B189C}"/>
              </a:ext>
            </a:extLst>
          </p:cNvPr>
          <p:cNvGrpSpPr/>
          <p:nvPr/>
        </p:nvGrpSpPr>
        <p:grpSpPr>
          <a:xfrm>
            <a:off x="9675975" y="8499169"/>
            <a:ext cx="5537157" cy="3325320"/>
            <a:chOff x="4412024" y="1956065"/>
            <a:chExt cx="7586309" cy="4798255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B7F78FDB-C0A5-13E9-4262-8C96EAFE3C9E}"/>
                </a:ext>
              </a:extLst>
            </p:cNvPr>
            <p:cNvSpPr/>
            <p:nvPr/>
          </p:nvSpPr>
          <p:spPr>
            <a:xfrm>
              <a:off x="4412024" y="1956065"/>
              <a:ext cx="7586309" cy="4798255"/>
            </a:xfrm>
            <a:prstGeom prst="roundRect">
              <a:avLst/>
            </a:prstGeom>
            <a:solidFill>
              <a:srgbClr val="EF4C45"/>
            </a:solidFill>
            <a:ln w="1206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DF9F7F0-E78D-D93E-35E4-A93645778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934265" y="2190765"/>
              <a:ext cx="1598013" cy="2130682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67029098-5054-73DE-7AE0-917E0EE84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705757" y="2289858"/>
              <a:ext cx="1523693" cy="2031589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40D6F247-6190-4B19-97C6-BDB4B9D59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724316" y="3150406"/>
              <a:ext cx="1332415" cy="78660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DFD10226-8E1A-735B-8D96-2E3C6287D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329290" y="3150406"/>
              <a:ext cx="1332416" cy="786607"/>
            </a:xfrm>
            <a:prstGeom prst="rect">
              <a:avLst/>
            </a:prstGeom>
          </p:spPr>
        </p:pic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7190C45-F819-2848-DFAE-B70310B152AC}"/>
                </a:ext>
              </a:extLst>
            </p:cNvPr>
            <p:cNvGrpSpPr/>
            <p:nvPr/>
          </p:nvGrpSpPr>
          <p:grpSpPr>
            <a:xfrm>
              <a:off x="9777672" y="5572186"/>
              <a:ext cx="878645" cy="738062"/>
              <a:chOff x="1060233" y="4235219"/>
              <a:chExt cx="878645" cy="738062"/>
            </a:xfrm>
          </p:grpSpPr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97EBBB5E-EAFC-E54E-8112-BD3A8A2E4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0233" y="4235219"/>
                <a:ext cx="878645" cy="738062"/>
              </a:xfrm>
              <a:prstGeom prst="rect">
                <a:avLst/>
              </a:prstGeom>
            </p:spPr>
          </p:pic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F7C6E31A-3E11-187F-E466-483FC37CAACF}"/>
                  </a:ext>
                </a:extLst>
              </p:cNvPr>
              <p:cNvSpPr/>
              <p:nvPr/>
            </p:nvSpPr>
            <p:spPr>
              <a:xfrm>
                <a:off x="1251674" y="4381499"/>
                <a:ext cx="518600" cy="209929"/>
              </a:xfrm>
              <a:prstGeom prst="ellipse">
                <a:avLst/>
              </a:prstGeom>
              <a:solidFill>
                <a:srgbClr val="00C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8FE40AC-41D5-9BDE-116B-9D91BCE7DB4C}"/>
                </a:ext>
              </a:extLst>
            </p:cNvPr>
            <p:cNvGrpSpPr/>
            <p:nvPr/>
          </p:nvGrpSpPr>
          <p:grpSpPr>
            <a:xfrm>
              <a:off x="9031530" y="4970020"/>
              <a:ext cx="883255" cy="738062"/>
              <a:chOff x="1043527" y="5056143"/>
              <a:chExt cx="883255" cy="738062"/>
            </a:xfrm>
          </p:grpSpPr>
          <p:pic>
            <p:nvPicPr>
              <p:cNvPr id="34" name="Image 33">
                <a:extLst>
                  <a:ext uri="{FF2B5EF4-FFF2-40B4-BE49-F238E27FC236}">
                    <a16:creationId xmlns:a16="http://schemas.microsoft.com/office/drawing/2014/main" id="{C14F3456-CFC4-CC63-6639-ECC995C68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3527" y="5056143"/>
                <a:ext cx="883255" cy="738062"/>
              </a:xfrm>
              <a:prstGeom prst="rect">
                <a:avLst/>
              </a:prstGeom>
            </p:spPr>
          </p:pic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51535AF-887C-E1F2-5DA5-F15BDAD8CBAD}"/>
                  </a:ext>
                </a:extLst>
              </p:cNvPr>
              <p:cNvSpPr/>
              <p:nvPr/>
            </p:nvSpPr>
            <p:spPr>
              <a:xfrm>
                <a:off x="1230346" y="5182756"/>
                <a:ext cx="545434" cy="235636"/>
              </a:xfrm>
              <a:prstGeom prst="ellipse">
                <a:avLst/>
              </a:prstGeom>
              <a:solidFill>
                <a:srgbClr val="FF0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990B3FCE-5D08-C7E6-C3C2-C5132DB6A9ED}"/>
                </a:ext>
              </a:extLst>
            </p:cNvPr>
            <p:cNvGrpSpPr/>
            <p:nvPr/>
          </p:nvGrpSpPr>
          <p:grpSpPr>
            <a:xfrm>
              <a:off x="10527209" y="4950282"/>
              <a:ext cx="993578" cy="803028"/>
              <a:chOff x="2015854" y="4197674"/>
              <a:chExt cx="993578" cy="803028"/>
            </a:xfrm>
          </p:grpSpPr>
          <p:pic>
            <p:nvPicPr>
              <p:cNvPr id="32" name="Image 31">
                <a:extLst>
                  <a:ext uri="{FF2B5EF4-FFF2-40B4-BE49-F238E27FC236}">
                    <a16:creationId xmlns:a16="http://schemas.microsoft.com/office/drawing/2014/main" id="{66CD580C-71EA-4CA9-6225-E838A1838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15854" y="4197674"/>
                <a:ext cx="993578" cy="803028"/>
              </a:xfrm>
              <a:prstGeom prst="rect">
                <a:avLst/>
              </a:prstGeom>
            </p:spPr>
          </p:pic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2D08F353-8DB8-BA47-3692-C5D14824BBFB}"/>
                  </a:ext>
                </a:extLst>
              </p:cNvPr>
              <p:cNvSpPr/>
              <p:nvPr/>
            </p:nvSpPr>
            <p:spPr>
              <a:xfrm>
                <a:off x="2290762" y="4381500"/>
                <a:ext cx="506773" cy="238738"/>
              </a:xfrm>
              <a:prstGeom prst="ellipse">
                <a:avLst/>
              </a:prstGeom>
              <a:solidFill>
                <a:srgbClr val="FF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B7C95FA-249C-682C-59D6-C4BE6DFE77F5}"/>
                </a:ext>
              </a:extLst>
            </p:cNvPr>
            <p:cNvGrpSpPr/>
            <p:nvPr/>
          </p:nvGrpSpPr>
          <p:grpSpPr>
            <a:xfrm>
              <a:off x="9802268" y="4342637"/>
              <a:ext cx="931003" cy="876238"/>
              <a:chOff x="2100229" y="4973281"/>
              <a:chExt cx="931003" cy="876238"/>
            </a:xfrm>
          </p:grpSpPr>
          <p:pic>
            <p:nvPicPr>
              <p:cNvPr id="30" name="Image 29">
                <a:extLst>
                  <a:ext uri="{FF2B5EF4-FFF2-40B4-BE49-F238E27FC236}">
                    <a16:creationId xmlns:a16="http://schemas.microsoft.com/office/drawing/2014/main" id="{6D43CC01-FEFC-4F7E-2AE6-5BD59C489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00229" y="4973281"/>
                <a:ext cx="931003" cy="876238"/>
              </a:xfrm>
              <a:prstGeom prst="rect">
                <a:avLst/>
              </a:prstGeom>
            </p:spPr>
          </p:pic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D244E424-E5B9-8E71-323C-BC24FB796FCD}"/>
                  </a:ext>
                </a:extLst>
              </p:cNvPr>
              <p:cNvSpPr/>
              <p:nvPr/>
            </p:nvSpPr>
            <p:spPr>
              <a:xfrm>
                <a:off x="2290762" y="5160209"/>
                <a:ext cx="545434" cy="235636"/>
              </a:xfrm>
              <a:prstGeom prst="ellipse">
                <a:avLst/>
              </a:prstGeom>
              <a:solidFill>
                <a:srgbClr val="05D3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D4EE5FCB-E448-E699-A916-E7B2EB48EDA1}"/>
                </a:ext>
              </a:extLst>
            </p:cNvPr>
            <p:cNvGrpSpPr/>
            <p:nvPr/>
          </p:nvGrpSpPr>
          <p:grpSpPr>
            <a:xfrm>
              <a:off x="5768717" y="5572186"/>
              <a:ext cx="878645" cy="738062"/>
              <a:chOff x="1060233" y="4235219"/>
              <a:chExt cx="878645" cy="738062"/>
            </a:xfrm>
          </p:grpSpPr>
          <p:pic>
            <p:nvPicPr>
              <p:cNvPr id="28" name="Image 27">
                <a:extLst>
                  <a:ext uri="{FF2B5EF4-FFF2-40B4-BE49-F238E27FC236}">
                    <a16:creationId xmlns:a16="http://schemas.microsoft.com/office/drawing/2014/main" id="{AEF6976F-014E-49A4-D08D-5D4F4F19D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0233" y="4235219"/>
                <a:ext cx="878645" cy="738062"/>
              </a:xfrm>
              <a:prstGeom prst="rect">
                <a:avLst/>
              </a:prstGeom>
            </p:spPr>
          </p:pic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256DC639-FA3A-A841-7BF2-565F15937290}"/>
                  </a:ext>
                </a:extLst>
              </p:cNvPr>
              <p:cNvSpPr/>
              <p:nvPr/>
            </p:nvSpPr>
            <p:spPr>
              <a:xfrm>
                <a:off x="1251674" y="4381499"/>
                <a:ext cx="518600" cy="209929"/>
              </a:xfrm>
              <a:prstGeom prst="ellipse">
                <a:avLst/>
              </a:prstGeom>
              <a:solidFill>
                <a:srgbClr val="00C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707FD325-5A50-FE63-CD58-D8DA91E9211D}"/>
                </a:ext>
              </a:extLst>
            </p:cNvPr>
            <p:cNvGrpSpPr/>
            <p:nvPr/>
          </p:nvGrpSpPr>
          <p:grpSpPr>
            <a:xfrm>
              <a:off x="5022575" y="4970020"/>
              <a:ext cx="883255" cy="738062"/>
              <a:chOff x="1043527" y="5056143"/>
              <a:chExt cx="883255" cy="738062"/>
            </a:xfrm>
          </p:grpSpPr>
          <p:pic>
            <p:nvPicPr>
              <p:cNvPr id="26" name="Image 25">
                <a:extLst>
                  <a:ext uri="{FF2B5EF4-FFF2-40B4-BE49-F238E27FC236}">
                    <a16:creationId xmlns:a16="http://schemas.microsoft.com/office/drawing/2014/main" id="{67E8C007-4A17-339E-6C06-D047D19FF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3527" y="5056143"/>
                <a:ext cx="883255" cy="738062"/>
              </a:xfrm>
              <a:prstGeom prst="rect">
                <a:avLst/>
              </a:prstGeom>
            </p:spPr>
          </p:pic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2CC972C-A381-348C-6526-D1BA40A21026}"/>
                  </a:ext>
                </a:extLst>
              </p:cNvPr>
              <p:cNvSpPr/>
              <p:nvPr/>
            </p:nvSpPr>
            <p:spPr>
              <a:xfrm>
                <a:off x="1230346" y="5182756"/>
                <a:ext cx="545434" cy="235636"/>
              </a:xfrm>
              <a:prstGeom prst="ellipse">
                <a:avLst/>
              </a:prstGeom>
              <a:solidFill>
                <a:srgbClr val="FF0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3E30C32-BFB2-19F6-81EC-CF9E4881FA67}"/>
                </a:ext>
              </a:extLst>
            </p:cNvPr>
            <p:cNvGrpSpPr/>
            <p:nvPr/>
          </p:nvGrpSpPr>
          <p:grpSpPr>
            <a:xfrm>
              <a:off x="6518254" y="4950282"/>
              <a:ext cx="993578" cy="803028"/>
              <a:chOff x="2015854" y="4197674"/>
              <a:chExt cx="993578" cy="803028"/>
            </a:xfrm>
          </p:grpSpPr>
          <p:pic>
            <p:nvPicPr>
              <p:cNvPr id="24" name="Image 23">
                <a:extLst>
                  <a:ext uri="{FF2B5EF4-FFF2-40B4-BE49-F238E27FC236}">
                    <a16:creationId xmlns:a16="http://schemas.microsoft.com/office/drawing/2014/main" id="{728557F6-1AB7-D0FD-0571-1F41AB146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15854" y="4197674"/>
                <a:ext cx="993578" cy="803028"/>
              </a:xfrm>
              <a:prstGeom prst="rect">
                <a:avLst/>
              </a:prstGeom>
            </p:spPr>
          </p:pic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DCB50308-9554-EDFD-5B64-24286D002B3E}"/>
                  </a:ext>
                </a:extLst>
              </p:cNvPr>
              <p:cNvSpPr/>
              <p:nvPr/>
            </p:nvSpPr>
            <p:spPr>
              <a:xfrm>
                <a:off x="2290762" y="4381500"/>
                <a:ext cx="506773" cy="238738"/>
              </a:xfrm>
              <a:prstGeom prst="ellipse">
                <a:avLst/>
              </a:prstGeom>
              <a:solidFill>
                <a:srgbClr val="FFC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0DD6B98D-F6BE-79C5-24BC-862A8B53EFA7}"/>
                </a:ext>
              </a:extLst>
            </p:cNvPr>
            <p:cNvGrpSpPr/>
            <p:nvPr/>
          </p:nvGrpSpPr>
          <p:grpSpPr>
            <a:xfrm>
              <a:off x="5793313" y="4342637"/>
              <a:ext cx="931003" cy="876238"/>
              <a:chOff x="2100229" y="4973281"/>
              <a:chExt cx="931003" cy="876238"/>
            </a:xfrm>
          </p:grpSpPr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2998A784-786D-4A83-A1D1-3DA465ADC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00229" y="4973281"/>
                <a:ext cx="931003" cy="876238"/>
              </a:xfrm>
              <a:prstGeom prst="rect">
                <a:avLst/>
              </a:prstGeom>
            </p:spPr>
          </p:pic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9DB66061-1EE7-C86F-67F4-8B888A29E12E}"/>
                  </a:ext>
                </a:extLst>
              </p:cNvPr>
              <p:cNvSpPr/>
              <p:nvPr/>
            </p:nvSpPr>
            <p:spPr>
              <a:xfrm>
                <a:off x="2290762" y="5160209"/>
                <a:ext cx="545434" cy="235636"/>
              </a:xfrm>
              <a:prstGeom prst="ellipse">
                <a:avLst/>
              </a:prstGeom>
              <a:solidFill>
                <a:srgbClr val="05D3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9718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375342" y="2866078"/>
            <a:ext cx="2831822" cy="2826705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4FB255D-4A56-B756-C7AB-1B253BE527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870" y="2755000"/>
            <a:ext cx="2990322" cy="2854655"/>
          </a:xfrm>
          <a:prstGeom prst="rect">
            <a:avLst/>
          </a:prstGeom>
        </p:spPr>
      </p:pic>
      <p:pic>
        <p:nvPicPr>
          <p:cNvPr id="3080" name="Picture 8" descr="Pc - Free computer icons">
            <a:extLst>
              <a:ext uri="{FF2B5EF4-FFF2-40B4-BE49-F238E27FC236}">
                <a16:creationId xmlns:a16="http://schemas.microsoft.com/office/drawing/2014/main" id="{F51CF9C0-BE68-4C5A-F860-D08BF32F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164" y="2782950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44305A05-230F-1BB5-5038-0CCF7F4D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61" y="3985010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8FE5561C-035B-302A-549A-9C0C9B07C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869" y="3985010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C166031-8E90-EE75-909A-BA1B893D540D}"/>
              </a:ext>
            </a:extLst>
          </p:cNvPr>
          <p:cNvCxnSpPr>
            <a:cxnSpLocks/>
          </p:cNvCxnSpPr>
          <p:nvPr/>
        </p:nvCxnSpPr>
        <p:spPr>
          <a:xfrm>
            <a:off x="2508126" y="2122047"/>
            <a:ext cx="7096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5C956D1-D52B-6D3B-B8B5-309373AF32E8}"/>
              </a:ext>
            </a:extLst>
          </p:cNvPr>
          <p:cNvSpPr txBox="1"/>
          <p:nvPr/>
        </p:nvSpPr>
        <p:spPr>
          <a:xfrm>
            <a:off x="1905718" y="739053"/>
            <a:ext cx="838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COMMENT JOUER ?</a:t>
            </a:r>
          </a:p>
        </p:txBody>
      </p:sp>
      <p:pic>
        <p:nvPicPr>
          <p:cNvPr id="5" name="Picture 4" descr="Client icon | Free SVG">
            <a:extLst>
              <a:ext uri="{FF2B5EF4-FFF2-40B4-BE49-F238E27FC236}">
                <a16:creationId xmlns:a16="http://schemas.microsoft.com/office/drawing/2014/main" id="{8656E887-04B6-4BD0-2658-45203589C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947" y="7673196"/>
            <a:ext cx="3332464" cy="33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5C83D04-517D-1B9D-55F6-E51976E19629}"/>
              </a:ext>
            </a:extLst>
          </p:cNvPr>
          <p:cNvSpPr txBox="1"/>
          <p:nvPr/>
        </p:nvSpPr>
        <p:spPr>
          <a:xfrm>
            <a:off x="-3809315" y="1342583"/>
            <a:ext cx="5413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ÉCOLES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630E35-EE46-082A-447D-14ECD25C490E}"/>
              </a:ext>
            </a:extLst>
          </p:cNvPr>
          <p:cNvSpPr txBox="1"/>
          <p:nvPr/>
        </p:nvSpPr>
        <p:spPr>
          <a:xfrm>
            <a:off x="-4082904" y="3881741"/>
            <a:ext cx="5413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CENTRES ADAPTÉS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61ED0B-E6C0-D8AE-DD5F-12EB29C88958}"/>
              </a:ext>
            </a:extLst>
          </p:cNvPr>
          <p:cNvSpPr txBox="1"/>
          <p:nvPr/>
        </p:nvSpPr>
        <p:spPr>
          <a:xfrm>
            <a:off x="13041193" y="2553849"/>
            <a:ext cx="3647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PERSONNES À MOBILITÉ RÉDUITE</a:t>
            </a:r>
          </a:p>
        </p:txBody>
      </p:sp>
    </p:spTree>
    <p:extLst>
      <p:ext uri="{BB962C8B-B14F-4D97-AF65-F5344CB8AC3E}">
        <p14:creationId xmlns:p14="http://schemas.microsoft.com/office/powerpoint/2010/main" val="1852015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10691162" y="248078"/>
            <a:ext cx="1120175" cy="1100839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4FB255D-4A56-B756-C7AB-1B253BE527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160" y="5055192"/>
            <a:ext cx="2990322" cy="2854655"/>
          </a:xfrm>
          <a:prstGeom prst="rect">
            <a:avLst/>
          </a:prstGeom>
        </p:spPr>
      </p:pic>
      <p:pic>
        <p:nvPicPr>
          <p:cNvPr id="3080" name="Picture 8" descr="Pc - Free computer icons">
            <a:extLst>
              <a:ext uri="{FF2B5EF4-FFF2-40B4-BE49-F238E27FC236}">
                <a16:creationId xmlns:a16="http://schemas.microsoft.com/office/drawing/2014/main" id="{F51CF9C0-BE68-4C5A-F860-D08BF32F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125" y="-3279954"/>
            <a:ext cx="2826705" cy="28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44305A05-230F-1BB5-5038-0CCF7F4D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9237" y="7825088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8FE5561C-035B-302A-549A-9C0C9B07C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916" y="7485907"/>
            <a:ext cx="1252803" cy="8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C166031-8E90-EE75-909A-BA1B893D540D}"/>
              </a:ext>
            </a:extLst>
          </p:cNvPr>
          <p:cNvCxnSpPr>
            <a:cxnSpLocks/>
          </p:cNvCxnSpPr>
          <p:nvPr/>
        </p:nvCxnSpPr>
        <p:spPr>
          <a:xfrm>
            <a:off x="485080" y="1454465"/>
            <a:ext cx="11852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5C956D1-D52B-6D3B-B8B5-309373AF32E8}"/>
              </a:ext>
            </a:extLst>
          </p:cNvPr>
          <p:cNvSpPr txBox="1"/>
          <p:nvPr/>
        </p:nvSpPr>
        <p:spPr>
          <a:xfrm>
            <a:off x="2015650" y="6856545"/>
            <a:ext cx="838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COMMENT JOUER ?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9EDF483-E6D1-13EB-FD4B-496A5E27CCF2}"/>
              </a:ext>
            </a:extLst>
          </p:cNvPr>
          <p:cNvSpPr txBox="1"/>
          <p:nvPr/>
        </p:nvSpPr>
        <p:spPr>
          <a:xfrm>
            <a:off x="3800443" y="-1852555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C’EST POUR QUI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6134A2-395D-315C-0DD8-F3C3DD873843}"/>
              </a:ext>
            </a:extLst>
          </p:cNvPr>
          <p:cNvSpPr txBox="1"/>
          <p:nvPr/>
        </p:nvSpPr>
        <p:spPr>
          <a:xfrm>
            <a:off x="380663" y="69278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NOS CLIENTS </a:t>
            </a:r>
          </a:p>
        </p:txBody>
      </p:sp>
      <p:pic>
        <p:nvPicPr>
          <p:cNvPr id="1028" name="Picture 4" descr="Client icon | Free SVG">
            <a:extLst>
              <a:ext uri="{FF2B5EF4-FFF2-40B4-BE49-F238E27FC236}">
                <a16:creationId xmlns:a16="http://schemas.microsoft.com/office/drawing/2014/main" id="{29AFA07C-0894-420F-0BF5-7E9403B55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47" y="2259368"/>
            <a:ext cx="3332464" cy="33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5BE2E32-D7BF-4B2D-81C2-1C3A96EC33AA}"/>
              </a:ext>
            </a:extLst>
          </p:cNvPr>
          <p:cNvSpPr txBox="1"/>
          <p:nvPr/>
        </p:nvSpPr>
        <p:spPr>
          <a:xfrm>
            <a:off x="1220437" y="2259368"/>
            <a:ext cx="5413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ÉCOLES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100850A-64FD-8BCA-A6AC-F24FECA3701C}"/>
              </a:ext>
            </a:extLst>
          </p:cNvPr>
          <p:cNvSpPr txBox="1"/>
          <p:nvPr/>
        </p:nvSpPr>
        <p:spPr>
          <a:xfrm>
            <a:off x="1220437" y="3853379"/>
            <a:ext cx="5413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CENTRES ADAPTÉS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925F32-89FE-93A3-3476-66FB3C7510C8}"/>
              </a:ext>
            </a:extLst>
          </p:cNvPr>
          <p:cNvSpPr txBox="1"/>
          <p:nvPr/>
        </p:nvSpPr>
        <p:spPr>
          <a:xfrm>
            <a:off x="8403810" y="2490657"/>
            <a:ext cx="3647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PERSONNES À MOBILITÉ RÉDUITE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2AA901A-D2DB-1C19-81C6-833D86EC8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04079"/>
              </p:ext>
            </p:extLst>
          </p:nvPr>
        </p:nvGraphicFramePr>
        <p:xfrm>
          <a:off x="-4916808" y="1804210"/>
          <a:ext cx="4257072" cy="4235216"/>
        </p:xfrm>
        <a:graphic>
          <a:graphicData uri="http://schemas.openxmlformats.org/drawingml/2006/table">
            <a:tbl>
              <a:tblPr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038043">
                  <a:extLst>
                    <a:ext uri="{9D8B030D-6E8A-4147-A177-3AD203B41FA5}">
                      <a16:colId xmlns:a16="http://schemas.microsoft.com/office/drawing/2014/main" val="257987770"/>
                    </a:ext>
                  </a:extLst>
                </a:gridCol>
                <a:gridCol w="1219029">
                  <a:extLst>
                    <a:ext uri="{9D8B030D-6E8A-4147-A177-3AD203B41FA5}">
                      <a16:colId xmlns:a16="http://schemas.microsoft.com/office/drawing/2014/main" val="2811092480"/>
                    </a:ext>
                  </a:extLst>
                </a:gridCol>
              </a:tblGrid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fr-CA" sz="2500" b="1" noProof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Mini-ordinateur</a:t>
                      </a: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33$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966175"/>
                  </a:ext>
                </a:extLst>
              </a:tr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Joystick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32$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104917"/>
                  </a:ext>
                </a:extLst>
              </a:tr>
              <a:tr h="705870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Boutons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20$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02474"/>
                  </a:ext>
                </a:extLst>
              </a:tr>
              <a:tr h="705870">
                <a:tc>
                  <a:txBody>
                    <a:bodyPr/>
                    <a:lstStyle/>
                    <a:p>
                      <a:pPr algn="ctr"/>
                      <a:r>
                        <a:rPr lang="fr-CA" sz="2500" b="1" noProof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Boîtier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10$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287432"/>
                  </a:ext>
                </a:extLst>
              </a:tr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fr-CA" sz="2500" b="1" noProof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Électronique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35$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87285"/>
                  </a:ext>
                </a:extLst>
              </a:tr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130$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14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B39C6BC1-67CF-3206-C064-66426029E4E5}"/>
              </a:ext>
            </a:extLst>
          </p:cNvPr>
          <p:cNvSpPr/>
          <p:nvPr/>
        </p:nvSpPr>
        <p:spPr>
          <a:xfrm rot="10800000" flipV="1">
            <a:off x="3638550" y="6380549"/>
            <a:ext cx="12192000" cy="6612850"/>
          </a:xfrm>
          <a:prstGeom prst="rtTriangle">
            <a:avLst/>
          </a:prstGeom>
          <a:solidFill>
            <a:srgbClr val="2A750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 rot="19885905">
            <a:off x="1867695" y="8905247"/>
            <a:ext cx="14443473" cy="337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233" y="1555888"/>
            <a:ext cx="3332464" cy="33324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-6717653" y="-662792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130</a:t>
            </a:r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(équipements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-3842539" y="9982549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8A72F62-C5C3-177F-DCB4-558510116B8D}"/>
              </a:ext>
            </a:extLst>
          </p:cNvPr>
          <p:cNvCxnSpPr>
            <a:cxnSpLocks/>
          </p:cNvCxnSpPr>
          <p:nvPr/>
        </p:nvCxnSpPr>
        <p:spPr>
          <a:xfrm>
            <a:off x="14615233" y="0"/>
            <a:ext cx="11852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6C8A219-0FBF-0D0E-3D31-1BE03315307E}"/>
              </a:ext>
            </a:extLst>
          </p:cNvPr>
          <p:cNvSpPr txBox="1"/>
          <p:nvPr/>
        </p:nvSpPr>
        <p:spPr>
          <a:xfrm>
            <a:off x="66123" y="-1872005"/>
            <a:ext cx="7144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NOS CLIENTS </a:t>
            </a:r>
          </a:p>
        </p:txBody>
      </p:sp>
      <p:pic>
        <p:nvPicPr>
          <p:cNvPr id="11" name="Picture 4" descr="Client icon | Free SVG">
            <a:extLst>
              <a:ext uri="{FF2B5EF4-FFF2-40B4-BE49-F238E27FC236}">
                <a16:creationId xmlns:a16="http://schemas.microsoft.com/office/drawing/2014/main" id="{FCDBB9B4-B48B-6DCA-35AD-8B271D2E6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346" y="-4314214"/>
            <a:ext cx="3332464" cy="33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69DA3BC-31C1-08CB-A006-A47CCD19F3F5}"/>
              </a:ext>
            </a:extLst>
          </p:cNvPr>
          <p:cNvSpPr txBox="1"/>
          <p:nvPr/>
        </p:nvSpPr>
        <p:spPr>
          <a:xfrm>
            <a:off x="-7067681" y="4739867"/>
            <a:ext cx="5413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ÉCOLES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07FF9DE-D323-AA01-7075-8F0773DF111E}"/>
              </a:ext>
            </a:extLst>
          </p:cNvPr>
          <p:cNvSpPr txBox="1"/>
          <p:nvPr/>
        </p:nvSpPr>
        <p:spPr>
          <a:xfrm>
            <a:off x="-5347706" y="7212053"/>
            <a:ext cx="5413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CENTRES ADAPTÉS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D24A97-C73B-F342-72CA-3BE3A64523E9}"/>
              </a:ext>
            </a:extLst>
          </p:cNvPr>
          <p:cNvSpPr txBox="1"/>
          <p:nvPr/>
        </p:nvSpPr>
        <p:spPr>
          <a:xfrm>
            <a:off x="20750813" y="5780892"/>
            <a:ext cx="3647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PERSONNES À MOBILITÉ RÉDUITE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298A190-6C4C-5BE7-8C22-0A37FBF0544F}"/>
              </a:ext>
            </a:extLst>
          </p:cNvPr>
          <p:cNvCxnSpPr>
            <a:cxnSpLocks/>
          </p:cNvCxnSpPr>
          <p:nvPr/>
        </p:nvCxnSpPr>
        <p:spPr>
          <a:xfrm>
            <a:off x="3962400" y="1384300"/>
            <a:ext cx="422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3CF0677-C5D3-883C-FE4F-859A124258C6}"/>
              </a:ext>
            </a:extLst>
          </p:cNvPr>
          <p:cNvSpPr txBox="1"/>
          <p:nvPr/>
        </p:nvSpPr>
        <p:spPr>
          <a:xfrm>
            <a:off x="0" y="3682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LES COÛTS</a:t>
            </a:r>
          </a:p>
        </p:txBody>
      </p:sp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2874DD0F-FC38-4737-7DFE-279E71220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24038"/>
              </p:ext>
            </p:extLst>
          </p:nvPr>
        </p:nvGraphicFramePr>
        <p:xfrm>
          <a:off x="1662911" y="1888249"/>
          <a:ext cx="4257072" cy="4235216"/>
        </p:xfrm>
        <a:graphic>
          <a:graphicData uri="http://schemas.openxmlformats.org/drawingml/2006/table">
            <a:tbl>
              <a:tblPr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038043">
                  <a:extLst>
                    <a:ext uri="{9D8B030D-6E8A-4147-A177-3AD203B41FA5}">
                      <a16:colId xmlns:a16="http://schemas.microsoft.com/office/drawing/2014/main" val="257987770"/>
                    </a:ext>
                  </a:extLst>
                </a:gridCol>
                <a:gridCol w="1219029">
                  <a:extLst>
                    <a:ext uri="{9D8B030D-6E8A-4147-A177-3AD203B41FA5}">
                      <a16:colId xmlns:a16="http://schemas.microsoft.com/office/drawing/2014/main" val="2811092480"/>
                    </a:ext>
                  </a:extLst>
                </a:gridCol>
              </a:tblGrid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fr-CA" sz="2500" b="1" noProof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Mini-ordinateur</a:t>
                      </a: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33$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966175"/>
                  </a:ext>
                </a:extLst>
              </a:tr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Joystick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32$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104917"/>
                  </a:ext>
                </a:extLst>
              </a:tr>
              <a:tr h="705870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Boutons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20$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02474"/>
                  </a:ext>
                </a:extLst>
              </a:tr>
              <a:tr h="705870">
                <a:tc>
                  <a:txBody>
                    <a:bodyPr/>
                    <a:lstStyle/>
                    <a:p>
                      <a:pPr algn="ctr"/>
                      <a:r>
                        <a:rPr lang="fr-CA" sz="2500" b="1" noProof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Boîtier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10$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287432"/>
                  </a:ext>
                </a:extLst>
              </a:tr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fr-CA" sz="2500" b="1" noProof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Électronique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35$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87285"/>
                  </a:ext>
                </a:extLst>
              </a:tr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130$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214"/>
                  </a:ext>
                </a:extLst>
              </a:tr>
            </a:tbl>
          </a:graphicData>
        </a:graphic>
      </p:graphicFrame>
      <p:grpSp>
        <p:nvGrpSpPr>
          <p:cNvPr id="14" name="Groupe 13">
            <a:extLst>
              <a:ext uri="{FF2B5EF4-FFF2-40B4-BE49-F238E27FC236}">
                <a16:creationId xmlns:a16="http://schemas.microsoft.com/office/drawing/2014/main" id="{8B027C73-77AE-BDB0-19B2-C313B9F5FEC7}"/>
              </a:ext>
            </a:extLst>
          </p:cNvPr>
          <p:cNvGrpSpPr/>
          <p:nvPr/>
        </p:nvGrpSpPr>
        <p:grpSpPr>
          <a:xfrm>
            <a:off x="7383828" y="2301987"/>
            <a:ext cx="3332464" cy="3332464"/>
            <a:chOff x="1755007" y="304590"/>
            <a:chExt cx="4010981" cy="4010981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97289177-DE93-C2BB-4D4C-AE43F8EA6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A878315E-754D-C0F8-72F1-743790866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5542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C166031-8E90-EE75-909A-BA1B893D540D}"/>
              </a:ext>
            </a:extLst>
          </p:cNvPr>
          <p:cNvCxnSpPr>
            <a:cxnSpLocks/>
          </p:cNvCxnSpPr>
          <p:nvPr/>
        </p:nvCxnSpPr>
        <p:spPr>
          <a:xfrm>
            <a:off x="2096857" y="-373503"/>
            <a:ext cx="7096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5C956D1-D52B-6D3B-B8B5-309373AF32E8}"/>
              </a:ext>
            </a:extLst>
          </p:cNvPr>
          <p:cNvSpPr txBox="1"/>
          <p:nvPr/>
        </p:nvSpPr>
        <p:spPr>
          <a:xfrm>
            <a:off x="1494449" y="-1756497"/>
            <a:ext cx="838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9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COMMENT JOUER ?</a:t>
            </a:r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B39C6BC1-67CF-3206-C064-66426029E4E5}"/>
              </a:ext>
            </a:extLst>
          </p:cNvPr>
          <p:cNvSpPr/>
          <p:nvPr/>
        </p:nvSpPr>
        <p:spPr>
          <a:xfrm rot="10800000" flipV="1">
            <a:off x="0" y="245150"/>
            <a:ext cx="12192000" cy="6612850"/>
          </a:xfrm>
          <a:prstGeom prst="rtTriangle">
            <a:avLst/>
          </a:prstGeom>
          <a:solidFill>
            <a:srgbClr val="2A750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 rot="19885905">
            <a:off x="-1099651" y="3266739"/>
            <a:ext cx="14443473" cy="337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781" y="2820686"/>
            <a:ext cx="3332464" cy="33324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650756" y="641324"/>
            <a:ext cx="3332464" cy="3332464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1931803" y="615786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130$CAD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(équipements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1662911" y="4544581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  <p:pic>
        <p:nvPicPr>
          <p:cNvPr id="13" name="Picture 4" descr="Xbox Adaptive Controller - Microsoft Store Canada">
            <a:extLst>
              <a:ext uri="{FF2B5EF4-FFF2-40B4-BE49-F238E27FC236}">
                <a16:creationId xmlns:a16="http://schemas.microsoft.com/office/drawing/2014/main" id="{B9647763-A895-E264-9FE2-690805FC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8272" y="-1820023"/>
            <a:ext cx="3984959" cy="19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63F6015-5B51-DCD2-3F0A-AFB9DBB103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410750" y="1449242"/>
            <a:ext cx="3564509" cy="1420090"/>
          </a:xfrm>
          <a:prstGeom prst="rect">
            <a:avLst/>
          </a:prstGeom>
        </p:spPr>
      </p:pic>
      <p:pic>
        <p:nvPicPr>
          <p:cNvPr id="15" name="Picture 6" descr="image-1">
            <a:extLst>
              <a:ext uri="{FF2B5EF4-FFF2-40B4-BE49-F238E27FC236}">
                <a16:creationId xmlns:a16="http://schemas.microsoft.com/office/drawing/2014/main" id="{F4AC9F12-80A1-F055-FC27-9BC6A574A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6801" y="7951656"/>
            <a:ext cx="3159155" cy="17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CB0022F-7726-8378-0284-C26C736A1202}"/>
              </a:ext>
            </a:extLst>
          </p:cNvPr>
          <p:cNvSpPr txBox="1"/>
          <p:nvPr/>
        </p:nvSpPr>
        <p:spPr>
          <a:xfrm>
            <a:off x="-3915957" y="-67662"/>
            <a:ext cx="37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BACBD6D-B25B-DDBC-DD85-E770A563DAA9}"/>
              </a:ext>
            </a:extLst>
          </p:cNvPr>
          <p:cNvSpPr txBox="1"/>
          <p:nvPr/>
        </p:nvSpPr>
        <p:spPr>
          <a:xfrm>
            <a:off x="-3995488" y="3195742"/>
            <a:ext cx="3765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100$CAD / ch. </a:t>
            </a:r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EED66C2-0BC1-D88E-8099-B347B255CD7F}"/>
              </a:ext>
            </a:extLst>
          </p:cNvPr>
          <p:cNvSpPr txBox="1"/>
          <p:nvPr/>
        </p:nvSpPr>
        <p:spPr>
          <a:xfrm>
            <a:off x="-4717254" y="4432231"/>
            <a:ext cx="376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+/ou</a:t>
            </a: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38C28BA-3CA2-58BE-2C3C-45BDA20529D6}"/>
              </a:ext>
            </a:extLst>
          </p:cNvPr>
          <p:cNvSpPr txBox="1"/>
          <p:nvPr/>
        </p:nvSpPr>
        <p:spPr>
          <a:xfrm>
            <a:off x="-4511204" y="5587068"/>
            <a:ext cx="3765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convient pas à tous) 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contient pas de joystick)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B912DD-B428-D997-C09E-A3EFEB6E3E87}"/>
              </a:ext>
            </a:extLst>
          </p:cNvPr>
          <p:cNvSpPr txBox="1"/>
          <p:nvPr/>
        </p:nvSpPr>
        <p:spPr>
          <a:xfrm>
            <a:off x="13442626" y="-1043353"/>
            <a:ext cx="3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manette à besoin de minimum 12 boutons</a:t>
            </a:r>
            <a:endParaRPr lang="fr-CA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33" name="Picture 2" descr="Microsoft's Xbox Adaptive Controller Gives Disabled Gamers a Power-Up |  WIRED">
            <a:extLst>
              <a:ext uri="{FF2B5EF4-FFF2-40B4-BE49-F238E27FC236}">
                <a16:creationId xmlns:a16="http://schemas.microsoft.com/office/drawing/2014/main" id="{45F37BE7-37BD-ED1D-E308-886A9F16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145" y="1963564"/>
            <a:ext cx="3644595" cy="2049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91D42F9B-6E52-C7EA-30CE-EF2B7B0AEB67}"/>
              </a:ext>
            </a:extLst>
          </p:cNvPr>
          <p:cNvSpPr txBox="1"/>
          <p:nvPr/>
        </p:nvSpPr>
        <p:spPr>
          <a:xfrm>
            <a:off x="13138122" y="5893542"/>
            <a:ext cx="376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MINIMUM</a:t>
            </a:r>
          </a:p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270$CAD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 TAXES </a:t>
            </a:r>
          </a:p>
          <a:p>
            <a:pPr algn="ctr"/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9758D14-9756-C170-AF9C-1D8A822BFBAD}"/>
              </a:ext>
            </a:extLst>
          </p:cNvPr>
          <p:cNvSpPr txBox="1"/>
          <p:nvPr/>
        </p:nvSpPr>
        <p:spPr>
          <a:xfrm>
            <a:off x="-538436" y="-2644058"/>
            <a:ext cx="311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41AC2DCB-EA51-D2FF-B19B-CD19986DE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71570"/>
              </p:ext>
            </p:extLst>
          </p:nvPr>
        </p:nvGraphicFramePr>
        <p:xfrm>
          <a:off x="12977668" y="1360480"/>
          <a:ext cx="4257072" cy="4235216"/>
        </p:xfrm>
        <a:graphic>
          <a:graphicData uri="http://schemas.openxmlformats.org/drawingml/2006/table">
            <a:tbl>
              <a:tblPr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038043">
                  <a:extLst>
                    <a:ext uri="{9D8B030D-6E8A-4147-A177-3AD203B41FA5}">
                      <a16:colId xmlns:a16="http://schemas.microsoft.com/office/drawing/2014/main" val="257987770"/>
                    </a:ext>
                  </a:extLst>
                </a:gridCol>
                <a:gridCol w="1219029">
                  <a:extLst>
                    <a:ext uri="{9D8B030D-6E8A-4147-A177-3AD203B41FA5}">
                      <a16:colId xmlns:a16="http://schemas.microsoft.com/office/drawing/2014/main" val="2811092480"/>
                    </a:ext>
                  </a:extLst>
                </a:gridCol>
              </a:tblGrid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fr-CA" sz="2500" b="1" noProof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Mini-ordinateur</a:t>
                      </a: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33$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966175"/>
                  </a:ext>
                </a:extLst>
              </a:tr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Joystick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32$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104917"/>
                  </a:ext>
                </a:extLst>
              </a:tr>
              <a:tr h="705870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Boutons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20$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02474"/>
                  </a:ext>
                </a:extLst>
              </a:tr>
              <a:tr h="705870">
                <a:tc>
                  <a:txBody>
                    <a:bodyPr/>
                    <a:lstStyle/>
                    <a:p>
                      <a:pPr algn="ctr"/>
                      <a:r>
                        <a:rPr lang="fr-CA" sz="2500" b="1" noProof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Boîtier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10$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287432"/>
                  </a:ext>
                </a:extLst>
              </a:tr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fr-CA" sz="2500" b="1" noProof="0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Électronique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35$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87285"/>
                  </a:ext>
                </a:extLst>
              </a:tr>
              <a:tr h="705869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130$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256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75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74A1738-BFC6-233A-4E04-FE0B2B626F67}"/>
              </a:ext>
            </a:extLst>
          </p:cNvPr>
          <p:cNvSpPr/>
          <p:nvPr/>
        </p:nvSpPr>
        <p:spPr>
          <a:xfrm>
            <a:off x="-427047" y="7613875"/>
            <a:ext cx="13046093" cy="7604834"/>
          </a:xfrm>
          <a:prstGeom prst="rect">
            <a:avLst/>
          </a:prstGeom>
          <a:solidFill>
            <a:srgbClr val="EF4C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 rot="16200000">
            <a:off x="524250" y="3165845"/>
            <a:ext cx="14443473" cy="6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934" y="5664010"/>
            <a:ext cx="1085460" cy="10854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-4673596" y="615786"/>
            <a:ext cx="3332464" cy="3332464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-6297797" y="-192398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(tous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8010621" y="-137183"/>
            <a:ext cx="3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manette à besoin de minimum 12 boutons</a:t>
            </a:r>
            <a:endParaRPr lang="fr-CA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127C12-03A7-588C-E5A0-D67298BFE8EF}"/>
              </a:ext>
            </a:extLst>
          </p:cNvPr>
          <p:cNvSpPr txBox="1"/>
          <p:nvPr/>
        </p:nvSpPr>
        <p:spPr>
          <a:xfrm>
            <a:off x="4025662" y="1309479"/>
            <a:ext cx="37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122" name="Picture 2" descr="Microsoft's Xbox Adaptive Controller Gives Disabled Gamers a Power-Up |  WIRED">
            <a:extLst>
              <a:ext uri="{FF2B5EF4-FFF2-40B4-BE49-F238E27FC236}">
                <a16:creationId xmlns:a16="http://schemas.microsoft.com/office/drawing/2014/main" id="{871BF9A1-46CB-5B35-82D5-BBE336622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080" y="2006847"/>
            <a:ext cx="3644595" cy="2049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Xbox Adaptive Controller - Microsoft Store Canada">
            <a:extLst>
              <a:ext uri="{FF2B5EF4-FFF2-40B4-BE49-F238E27FC236}">
                <a16:creationId xmlns:a16="http://schemas.microsoft.com/office/drawing/2014/main" id="{41B05309-97A2-629D-C044-8A5CAE79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6" y="130233"/>
            <a:ext cx="3984959" cy="19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F2BCBFF-8200-59A7-069C-60FD6C33A40A}"/>
              </a:ext>
            </a:extLst>
          </p:cNvPr>
          <p:cNvSpPr txBox="1"/>
          <p:nvPr/>
        </p:nvSpPr>
        <p:spPr>
          <a:xfrm>
            <a:off x="3949834" y="2477654"/>
            <a:ext cx="3765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100$CAD / ch. </a:t>
            </a:r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DAE95BA-9ED7-7375-FDBC-E21DFFFD39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325" y="2409839"/>
            <a:ext cx="3564509" cy="1420090"/>
          </a:xfrm>
          <a:prstGeom prst="rect">
            <a:avLst/>
          </a:prstGeom>
        </p:spPr>
      </p:pic>
      <p:pic>
        <p:nvPicPr>
          <p:cNvPr id="5126" name="Picture 6" descr="image-1">
            <a:extLst>
              <a:ext uri="{FF2B5EF4-FFF2-40B4-BE49-F238E27FC236}">
                <a16:creationId xmlns:a16="http://schemas.microsoft.com/office/drawing/2014/main" id="{12E1CD76-8C4C-1A6A-F971-49E88263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01" y="4270184"/>
            <a:ext cx="3159155" cy="17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BD64866-8408-03A1-2FE1-963B2AFC0201}"/>
              </a:ext>
            </a:extLst>
          </p:cNvPr>
          <p:cNvSpPr txBox="1"/>
          <p:nvPr/>
        </p:nvSpPr>
        <p:spPr>
          <a:xfrm>
            <a:off x="4025662" y="3558509"/>
            <a:ext cx="376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+/ou</a:t>
            </a: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6D8B99-A621-C1A6-4B40-71050ACB8CFD}"/>
              </a:ext>
            </a:extLst>
          </p:cNvPr>
          <p:cNvSpPr txBox="1"/>
          <p:nvPr/>
        </p:nvSpPr>
        <p:spPr>
          <a:xfrm>
            <a:off x="3949834" y="4556014"/>
            <a:ext cx="3765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convient pas à tous) 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contient pas de joystick)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87EBE6-A64B-A2E3-0E0C-B5B266C8EED6}"/>
              </a:ext>
            </a:extLst>
          </p:cNvPr>
          <p:cNvSpPr txBox="1"/>
          <p:nvPr/>
        </p:nvSpPr>
        <p:spPr>
          <a:xfrm>
            <a:off x="4085156" y="293704"/>
            <a:ext cx="311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F23EF33-320D-C7EC-2F3F-23FEDCFB3012}"/>
              </a:ext>
            </a:extLst>
          </p:cNvPr>
          <p:cNvSpPr txBox="1"/>
          <p:nvPr/>
        </p:nvSpPr>
        <p:spPr>
          <a:xfrm>
            <a:off x="7605421" y="4270184"/>
            <a:ext cx="376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MINIMUM</a:t>
            </a:r>
          </a:p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270$CAD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 TAXES </a:t>
            </a:r>
          </a:p>
          <a:p>
            <a:pPr algn="ctr"/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63501C-D53C-252F-26F9-9CFF4F182CB7}"/>
              </a:ext>
            </a:extLst>
          </p:cNvPr>
          <p:cNvSpPr txBox="1"/>
          <p:nvPr/>
        </p:nvSpPr>
        <p:spPr>
          <a:xfrm>
            <a:off x="-218484" y="-240660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</p:spTree>
    <p:extLst>
      <p:ext uri="{BB962C8B-B14F-4D97-AF65-F5344CB8AC3E}">
        <p14:creationId xmlns:p14="http://schemas.microsoft.com/office/powerpoint/2010/main" val="3501173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75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C9AA64-C70B-A523-AA31-37CC79072B2A}"/>
              </a:ext>
            </a:extLst>
          </p:cNvPr>
          <p:cNvSpPr/>
          <p:nvPr/>
        </p:nvSpPr>
        <p:spPr>
          <a:xfrm>
            <a:off x="-557131" y="-358856"/>
            <a:ext cx="13046093" cy="7604834"/>
          </a:xfrm>
          <a:prstGeom prst="rect">
            <a:avLst/>
          </a:prstGeom>
          <a:solidFill>
            <a:srgbClr val="EF4C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861708-0A7B-BA81-4854-FB30052273AB}"/>
              </a:ext>
            </a:extLst>
          </p:cNvPr>
          <p:cNvSpPr/>
          <p:nvPr/>
        </p:nvSpPr>
        <p:spPr>
          <a:xfrm>
            <a:off x="-970063" y="7822844"/>
            <a:ext cx="14443473" cy="61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098" name="Picture 2" descr="Xbox - Free logo icons">
            <a:extLst>
              <a:ext uri="{FF2B5EF4-FFF2-40B4-BE49-F238E27FC236}">
                <a16:creationId xmlns:a16="http://schemas.microsoft.com/office/drawing/2014/main" id="{6EB7EFAA-730E-0B33-ADA2-AD2DC39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921" y="8137087"/>
            <a:ext cx="1085460" cy="10854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F3EC1D9-EB2D-B3B4-0DC1-DBDDA9125AB9}"/>
              </a:ext>
            </a:extLst>
          </p:cNvPr>
          <p:cNvGrpSpPr/>
          <p:nvPr/>
        </p:nvGrpSpPr>
        <p:grpSpPr>
          <a:xfrm>
            <a:off x="3992019" y="2499189"/>
            <a:ext cx="3947792" cy="3988234"/>
            <a:chOff x="1755007" y="304590"/>
            <a:chExt cx="4010981" cy="401098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615F8394-2C41-36AA-4DD2-3011782D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007" y="304590"/>
              <a:ext cx="4010981" cy="401098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AA3E20-A913-CD7D-0F98-BD3FE4B1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105" y="2931320"/>
              <a:ext cx="840784" cy="95907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ABFE786-B5D8-ADD2-9AFD-BCD3AFBE482A}"/>
              </a:ext>
            </a:extLst>
          </p:cNvPr>
          <p:cNvSpPr txBox="1"/>
          <p:nvPr/>
        </p:nvSpPr>
        <p:spPr>
          <a:xfrm>
            <a:off x="-6297797" y="-192398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± 120$CAD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(tous compris)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2BC40C-E845-4BE3-B151-24FC9F9C90F8}"/>
              </a:ext>
            </a:extLst>
          </p:cNvPr>
          <p:cNvSpPr txBox="1"/>
          <p:nvPr/>
        </p:nvSpPr>
        <p:spPr>
          <a:xfrm>
            <a:off x="9206237" y="-1999192"/>
            <a:ext cx="3939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Une manette à besoin de minimum 12 boutons</a:t>
            </a:r>
            <a:endParaRPr lang="fr-CA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127C12-03A7-588C-E5A0-D67298BFE8EF}"/>
              </a:ext>
            </a:extLst>
          </p:cNvPr>
          <p:cNvSpPr txBox="1"/>
          <p:nvPr/>
        </p:nvSpPr>
        <p:spPr>
          <a:xfrm>
            <a:off x="7153096" y="8215938"/>
            <a:ext cx="3765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122" name="Picture 2" descr="Microsoft's Xbox Adaptive Controller Gives Disabled Gamers a Power-Up |  WIRED">
            <a:extLst>
              <a:ext uri="{FF2B5EF4-FFF2-40B4-BE49-F238E27FC236}">
                <a16:creationId xmlns:a16="http://schemas.microsoft.com/office/drawing/2014/main" id="{871BF9A1-46CB-5B35-82D5-BBE336622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717" y="-470807"/>
            <a:ext cx="3644595" cy="2049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Xbox Adaptive Controller - Microsoft Store Canada">
            <a:extLst>
              <a:ext uri="{FF2B5EF4-FFF2-40B4-BE49-F238E27FC236}">
                <a16:creationId xmlns:a16="http://schemas.microsoft.com/office/drawing/2014/main" id="{41B05309-97A2-629D-C044-8A5CAE79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9845" y="-1689878"/>
            <a:ext cx="3984959" cy="19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F2BCBFF-8200-59A7-069C-60FD6C33A40A}"/>
              </a:ext>
            </a:extLst>
          </p:cNvPr>
          <p:cNvSpPr txBox="1"/>
          <p:nvPr/>
        </p:nvSpPr>
        <p:spPr>
          <a:xfrm>
            <a:off x="-6264807" y="0"/>
            <a:ext cx="3765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100$CAD / ch. </a:t>
            </a:r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DAE95BA-9ED7-7375-FDBC-E21DFFFD39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440343" y="5777378"/>
            <a:ext cx="3564509" cy="1420090"/>
          </a:xfrm>
          <a:prstGeom prst="rect">
            <a:avLst/>
          </a:prstGeom>
        </p:spPr>
      </p:pic>
      <p:pic>
        <p:nvPicPr>
          <p:cNvPr id="5126" name="Picture 6" descr="image-1">
            <a:extLst>
              <a:ext uri="{FF2B5EF4-FFF2-40B4-BE49-F238E27FC236}">
                <a16:creationId xmlns:a16="http://schemas.microsoft.com/office/drawing/2014/main" id="{12E1CD76-8C4C-1A6A-F971-49E88263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0249" y="8461184"/>
            <a:ext cx="3159155" cy="177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BD64866-8408-03A1-2FE1-963B2AFC0201}"/>
              </a:ext>
            </a:extLst>
          </p:cNvPr>
          <p:cNvSpPr txBox="1"/>
          <p:nvPr/>
        </p:nvSpPr>
        <p:spPr>
          <a:xfrm>
            <a:off x="-4696741" y="8559038"/>
            <a:ext cx="376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+/ou</a:t>
            </a:r>
            <a:endParaRPr lang="fr-CA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6D8B99-A621-C1A6-4B40-71050ACB8CFD}"/>
              </a:ext>
            </a:extLst>
          </p:cNvPr>
          <p:cNvSpPr txBox="1"/>
          <p:nvPr/>
        </p:nvSpPr>
        <p:spPr>
          <a:xfrm>
            <a:off x="1958168" y="8081985"/>
            <a:ext cx="3765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140$CAD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convient pas à tous) 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(Ne contient pas de joystick)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87EBE6-A64B-A2E3-0E0C-B5B266C8EED6}"/>
              </a:ext>
            </a:extLst>
          </p:cNvPr>
          <p:cNvSpPr txBox="1"/>
          <p:nvPr/>
        </p:nvSpPr>
        <p:spPr>
          <a:xfrm>
            <a:off x="5528535" y="-1730805"/>
            <a:ext cx="3115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</a:t>
            </a:r>
            <a:endParaRPr lang="fr-CA" sz="28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F23EF33-320D-C7EC-2F3F-23FEDCFB3012}"/>
              </a:ext>
            </a:extLst>
          </p:cNvPr>
          <p:cNvSpPr txBox="1"/>
          <p:nvPr/>
        </p:nvSpPr>
        <p:spPr>
          <a:xfrm>
            <a:off x="14485099" y="5071651"/>
            <a:ext cx="376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MINIMUM</a:t>
            </a:r>
          </a:p>
          <a:p>
            <a:pPr algn="ctr"/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270$CAD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+ TAXES </a:t>
            </a:r>
          </a:p>
          <a:p>
            <a:pPr algn="ctr"/>
            <a:endParaRPr lang="fr-CA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363501C-D53C-252F-26F9-9CFF4F182CB7}"/>
              </a:ext>
            </a:extLst>
          </p:cNvPr>
          <p:cNvSpPr txBox="1"/>
          <p:nvPr/>
        </p:nvSpPr>
        <p:spPr>
          <a:xfrm>
            <a:off x="-218484" y="-2406605"/>
            <a:ext cx="83805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fr-CA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130$CAD + taxes</a:t>
            </a:r>
          </a:p>
          <a:p>
            <a:pPr algn="ctr"/>
            <a:r>
              <a:rPr lang="fr-CA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(rien compris)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D63E7D-88BB-4FA9-AE40-3815F0E8A22C}"/>
              </a:ext>
            </a:extLst>
          </p:cNvPr>
          <p:cNvSpPr txBox="1"/>
          <p:nvPr/>
        </p:nvSpPr>
        <p:spPr>
          <a:xfrm>
            <a:off x="1775632" y="155078"/>
            <a:ext cx="83805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3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QUESTIONS ?</a:t>
            </a:r>
            <a:endParaRPr lang="fr-CA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34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666</Words>
  <Application>Microsoft Office PowerPoint</Application>
  <PresentationFormat>Grand écran</PresentationFormat>
  <Paragraphs>153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Bahnschrift SemiBold Condensed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Breton, Jackob</dc:creator>
  <cp:lastModifiedBy>Breton, Jackob</cp:lastModifiedBy>
  <cp:revision>16</cp:revision>
  <dcterms:created xsi:type="dcterms:W3CDTF">2022-11-08T21:51:39Z</dcterms:created>
  <dcterms:modified xsi:type="dcterms:W3CDTF">2023-01-23T21:51:17Z</dcterms:modified>
</cp:coreProperties>
</file>