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5"/>
  </p:sldMasterIdLst>
  <p:notesMasterIdLst>
    <p:notesMasterId r:id="rId44"/>
  </p:notesMasterIdLst>
  <p:sldIdLst>
    <p:sldId id="257" r:id="rId6"/>
    <p:sldId id="275" r:id="rId7"/>
    <p:sldId id="259" r:id="rId8"/>
    <p:sldId id="274" r:id="rId9"/>
    <p:sldId id="276" r:id="rId10"/>
    <p:sldId id="277" r:id="rId11"/>
    <p:sldId id="278" r:id="rId12"/>
    <p:sldId id="279" r:id="rId13"/>
    <p:sldId id="282" r:id="rId14"/>
    <p:sldId id="292" r:id="rId15"/>
    <p:sldId id="285" r:id="rId16"/>
    <p:sldId id="288" r:id="rId17"/>
    <p:sldId id="307" r:id="rId18"/>
    <p:sldId id="287" r:id="rId19"/>
    <p:sldId id="302" r:id="rId20"/>
    <p:sldId id="283" r:id="rId21"/>
    <p:sldId id="301" r:id="rId22"/>
    <p:sldId id="308" r:id="rId23"/>
    <p:sldId id="271" r:id="rId24"/>
    <p:sldId id="280" r:id="rId25"/>
    <p:sldId id="286" r:id="rId26"/>
    <p:sldId id="281" r:id="rId27"/>
    <p:sldId id="284" r:id="rId28"/>
    <p:sldId id="289" r:id="rId29"/>
    <p:sldId id="291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3" r:id="rId39"/>
    <p:sldId id="304" r:id="rId40"/>
    <p:sldId id="305" r:id="rId41"/>
    <p:sldId id="306" r:id="rId42"/>
    <p:sldId id="260" r:id="rId43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6C4"/>
    <a:srgbClr val="8DC63F"/>
    <a:srgbClr val="EC008C"/>
    <a:srgbClr val="B41E8E"/>
    <a:srgbClr val="00ACCD"/>
    <a:srgbClr val="FFCB20"/>
    <a:srgbClr val="F58220"/>
    <a:srgbClr val="A4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33FE-1C15-4CED-B334-6EBC4EAA9096}" v="2" dt="2019-01-18T06:15:2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 autoAdjust="0"/>
    <p:restoredTop sz="93600" autoAdjust="0"/>
  </p:normalViewPr>
  <p:slideViewPr>
    <p:cSldViewPr>
      <p:cViewPr varScale="1">
        <p:scale>
          <a:sx n="154" d="100"/>
          <a:sy n="154" d="100"/>
        </p:scale>
        <p:origin x="1896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Pääkkönen" userId="738bf089a40c7f08" providerId="LiveId" clId="{5D8233FE-1C15-4CED-B334-6EBC4EAA9096}"/>
    <pc:docChg chg="modSld">
      <pc:chgData name="Mikko Pääkkönen" userId="738bf089a40c7f08" providerId="LiveId" clId="{5D8233FE-1C15-4CED-B334-6EBC4EAA9096}" dt="2019-01-18T06:15:22.801" v="241" actId="20577"/>
      <pc:docMkLst>
        <pc:docMk/>
      </pc:docMkLst>
      <pc:sldChg chg="modSp">
        <pc:chgData name="Mikko Pääkkönen" userId="738bf089a40c7f08" providerId="LiveId" clId="{5D8233FE-1C15-4CED-B334-6EBC4EAA9096}" dt="2019-01-18T06:08:47.382" v="3" actId="20577"/>
        <pc:sldMkLst>
          <pc:docMk/>
          <pc:sldMk cId="3378279309" sldId="274"/>
        </pc:sldMkLst>
        <pc:spChg chg="mod">
          <ac:chgData name="Mikko Pääkkönen" userId="738bf089a40c7f08" providerId="LiveId" clId="{5D8233FE-1C15-4CED-B334-6EBC4EAA9096}" dt="2019-01-18T06:08:47.382" v="3" actId="20577"/>
          <ac:spMkLst>
            <pc:docMk/>
            <pc:sldMk cId="3378279309" sldId="274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5:22.801" v="241" actId="20577"/>
        <pc:sldMkLst>
          <pc:docMk/>
          <pc:sldMk cId="4007713199" sldId="277"/>
        </pc:sldMkLst>
        <pc:spChg chg="mod">
          <ac:chgData name="Mikko Pääkkönen" userId="738bf089a40c7f08" providerId="LiveId" clId="{5D8233FE-1C15-4CED-B334-6EBC4EAA9096}" dt="2019-01-18T06:15:22.801" v="241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2:51.836" v="152" actId="20577"/>
        <pc:sldMkLst>
          <pc:docMk/>
          <pc:sldMk cId="2670121243" sldId="289"/>
        </pc:sldMkLst>
        <pc:spChg chg="mod">
          <ac:chgData name="Mikko Pääkkönen" userId="738bf089a40c7f08" providerId="LiveId" clId="{5D8233FE-1C15-4CED-B334-6EBC4EAA9096}" dt="2019-01-18T06:12:51.836" v="152" actId="20577"/>
          <ac:spMkLst>
            <pc:docMk/>
            <pc:sldMk cId="2670121243" sldId="289"/>
            <ac:spMk id="3" creationId="{80F09F31-0F4A-402B-9DEA-4943ABCD730A}"/>
          </ac:spMkLst>
        </pc:spChg>
      </pc:sldChg>
    </pc:docChg>
  </pc:docChgLst>
  <pc:docChgLst>
    <pc:chgData name="Mikko Pääkkönen" userId="738bf089a40c7f08" providerId="LiveId" clId="{442BC05D-2D09-4631-8A27-83814B4C3FF3}"/>
    <pc:docChg chg="undo custSel addSld delSld modSld sldOrd">
      <pc:chgData name="Mikko Pääkkönen" userId="738bf089a40c7f08" providerId="LiveId" clId="{442BC05D-2D09-4631-8A27-83814B4C3FF3}" dt="2018-12-06T16:30:09.277" v="1456" actId="114"/>
      <pc:docMkLst>
        <pc:docMk/>
      </pc:docMkLst>
      <pc:sldChg chg="modSp">
        <pc:chgData name="Mikko Pääkkönen" userId="738bf089a40c7f08" providerId="LiveId" clId="{442BC05D-2D09-4631-8A27-83814B4C3FF3}" dt="2018-12-06T16:29:18.884" v="1447" actId="20577"/>
        <pc:sldMkLst>
          <pc:docMk/>
          <pc:sldMk cId="346251895" sldId="276"/>
        </pc:sldMkLst>
        <pc:spChg chg="mod">
          <ac:chgData name="Mikko Pääkkönen" userId="738bf089a40c7f08" providerId="LiveId" clId="{442BC05D-2D09-4631-8A27-83814B4C3FF3}" dt="2018-12-06T16:29:18.884" v="1447" actId="20577"/>
          <ac:spMkLst>
            <pc:docMk/>
            <pc:sldMk cId="346251895" sldId="276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29:28.445" v="1453" actId="20577"/>
        <pc:sldMkLst>
          <pc:docMk/>
          <pc:sldMk cId="4007713199" sldId="277"/>
        </pc:sldMkLst>
        <pc:spChg chg="mod">
          <ac:chgData name="Mikko Pääkkönen" userId="738bf089a40c7f08" providerId="LiveId" clId="{442BC05D-2D09-4631-8A27-83814B4C3FF3}" dt="2018-12-06T16:29:28.445" v="1453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30:09.277" v="1456" actId="114"/>
        <pc:sldMkLst>
          <pc:docMk/>
          <pc:sldMk cId="4228207482" sldId="280"/>
        </pc:sldMkLst>
        <pc:spChg chg="mod">
          <ac:chgData name="Mikko Pääkkönen" userId="738bf089a40c7f08" providerId="LiveId" clId="{442BC05D-2D09-4631-8A27-83814B4C3FF3}" dt="2018-12-06T16:30:09.277" v="1456" actId="114"/>
          <ac:spMkLst>
            <pc:docMk/>
            <pc:sldMk cId="4228207482" sldId="280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4:54:22.675" v="310" actId="20577"/>
        <pc:sldMkLst>
          <pc:docMk/>
          <pc:sldMk cId="1885639018" sldId="282"/>
        </pc:sldMkLst>
        <pc:spChg chg="mod">
          <ac:chgData name="Mikko Pääkkönen" userId="738bf089a40c7f08" providerId="LiveId" clId="{442BC05D-2D09-4631-8A27-83814B4C3FF3}" dt="2018-12-06T14:54:22.675" v="310" actId="20577"/>
          <ac:spMkLst>
            <pc:docMk/>
            <pc:sldMk cId="1885639018" sldId="282"/>
            <ac:spMk id="2" creationId="{094DB930-2672-49D9-A543-781948FEFDBB}"/>
          </ac:spMkLst>
        </pc:spChg>
      </pc:sldChg>
      <pc:sldChg chg="addSp delSp modSp">
        <pc:chgData name="Mikko Pääkkönen" userId="738bf089a40c7f08" providerId="LiveId" clId="{442BC05D-2D09-4631-8A27-83814B4C3FF3}" dt="2018-12-06T15:01:43.780" v="511" actId="20577"/>
        <pc:sldMkLst>
          <pc:docMk/>
          <pc:sldMk cId="4218320821" sldId="283"/>
        </pc:sldMkLst>
        <pc:spChg chg="mod">
          <ac:chgData name="Mikko Pääkkönen" userId="738bf089a40c7f08" providerId="LiveId" clId="{442BC05D-2D09-4631-8A27-83814B4C3FF3}" dt="2018-12-06T14:55:27.319" v="317" actId="1076"/>
          <ac:spMkLst>
            <pc:docMk/>
            <pc:sldMk cId="4218320821" sldId="283"/>
            <ac:spMk id="2" creationId="{094DB930-2672-49D9-A543-781948FEFDBB}"/>
          </ac:spMkLst>
        </pc:spChg>
        <pc:spChg chg="add del mod">
          <ac:chgData name="Mikko Pääkkönen" userId="738bf089a40c7f08" providerId="LiveId" clId="{442BC05D-2D09-4631-8A27-83814B4C3FF3}" dt="2018-12-06T14:55:23.647" v="315"/>
          <ac:spMkLst>
            <pc:docMk/>
            <pc:sldMk cId="4218320821" sldId="283"/>
            <ac:spMk id="3" creationId="{32ED0DB0-0C89-45C8-BB50-23D4DC2D344A}"/>
          </ac:spMkLst>
        </pc:spChg>
        <pc:spChg chg="add mod">
          <ac:chgData name="Mikko Pääkkönen" userId="738bf089a40c7f08" providerId="LiveId" clId="{442BC05D-2D09-4631-8A27-83814B4C3FF3}" dt="2018-12-06T15:01:43.780" v="511" actId="20577"/>
          <ac:spMkLst>
            <pc:docMk/>
            <pc:sldMk cId="4218320821" sldId="283"/>
            <ac:spMk id="5" creationId="{4E4D6918-FDED-414C-B264-73761DA60033}"/>
          </ac:spMkLst>
        </pc:spChg>
        <pc:picChg chg="mod">
          <ac:chgData name="Mikko Pääkkönen" userId="738bf089a40c7f08" providerId="LiveId" clId="{442BC05D-2D09-4631-8A27-83814B4C3FF3}" dt="2018-12-06T14:54:55.508" v="311" actId="1076"/>
          <ac:picMkLst>
            <pc:docMk/>
            <pc:sldMk cId="4218320821" sldId="283"/>
            <ac:picMk id="2050" creationId="{9F1DDE8C-2885-4563-8C53-3D54F68EFF80}"/>
          </ac:picMkLst>
        </pc:picChg>
      </pc:sldChg>
      <pc:sldChg chg="modSp">
        <pc:chgData name="Mikko Pääkkönen" userId="738bf089a40c7f08" providerId="LiveId" clId="{442BC05D-2D09-4631-8A27-83814B4C3FF3}" dt="2018-12-06T14:54:18.652" v="308" actId="20577"/>
        <pc:sldMkLst>
          <pc:docMk/>
          <pc:sldMk cId="1129442990" sldId="285"/>
        </pc:sldMkLst>
        <pc:spChg chg="mod">
          <ac:chgData name="Mikko Pääkkönen" userId="738bf089a40c7f08" providerId="LiveId" clId="{442BC05D-2D09-4631-8A27-83814B4C3FF3}" dt="2018-12-06T14:54:18.652" v="308" actId="20577"/>
          <ac:spMkLst>
            <pc:docMk/>
            <pc:sldMk cId="1129442990" sldId="285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4:51:23.766" v="191" actId="20577"/>
          <ac:spMkLst>
            <pc:docMk/>
            <pc:sldMk cId="1129442990" sldId="285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5:48:07.671" v="922" actId="20577"/>
        <pc:sldMkLst>
          <pc:docMk/>
          <pc:sldMk cId="3660611479" sldId="286"/>
        </pc:sldMkLst>
        <pc:spChg chg="mod">
          <ac:chgData name="Mikko Pääkkönen" userId="738bf089a40c7f08" providerId="LiveId" clId="{442BC05D-2D09-4631-8A27-83814B4C3FF3}" dt="2018-12-06T15:48:07.671" v="922" actId="20577"/>
          <ac:spMkLst>
            <pc:docMk/>
            <pc:sldMk cId="3660611479" sldId="286"/>
            <ac:spMk id="2" creationId="{094DB930-2672-49D9-A543-781948FEFDBB}"/>
          </ac:spMkLst>
        </pc:spChg>
      </pc:sldChg>
      <pc:sldChg chg="modSp add">
        <pc:chgData name="Mikko Pääkkönen" userId="738bf089a40c7f08" providerId="LiveId" clId="{442BC05D-2D09-4631-8A27-83814B4C3FF3}" dt="2018-12-06T16:26:37.976" v="1400" actId="6549"/>
        <pc:sldMkLst>
          <pc:docMk/>
          <pc:sldMk cId="3842755290" sldId="287"/>
        </pc:sldMkLst>
        <pc:spChg chg="mod">
          <ac:chgData name="Mikko Pääkkönen" userId="738bf089a40c7f08" providerId="LiveId" clId="{442BC05D-2D09-4631-8A27-83814B4C3FF3}" dt="2018-12-06T14:54:11.046" v="304" actId="6549"/>
          <ac:spMkLst>
            <pc:docMk/>
            <pc:sldMk cId="3842755290" sldId="287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6:37.976" v="1400" actId="6549"/>
          <ac:spMkLst>
            <pc:docMk/>
            <pc:sldMk cId="3842755290" sldId="287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5:08:59.169" v="912" actId="20577"/>
        <pc:sldMkLst>
          <pc:docMk/>
          <pc:sldMk cId="3528693322" sldId="288"/>
        </pc:sldMkLst>
        <pc:spChg chg="mod">
          <ac:chgData name="Mikko Pääkkönen" userId="738bf089a40c7f08" providerId="LiveId" clId="{442BC05D-2D09-4631-8A27-83814B4C3FF3}" dt="2018-12-06T14:54:15.243" v="306" actId="20577"/>
          <ac:spMkLst>
            <pc:docMk/>
            <pc:sldMk cId="3528693322" sldId="288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5:08:59.169" v="912" actId="20577"/>
          <ac:spMkLst>
            <pc:docMk/>
            <pc:sldMk cId="3528693322" sldId="288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6:20:55.866" v="1260" actId="404"/>
        <pc:sldMkLst>
          <pc:docMk/>
          <pc:sldMk cId="2670121243" sldId="289"/>
        </pc:sldMkLst>
        <pc:spChg chg="mod">
          <ac:chgData name="Mikko Pääkkönen" userId="738bf089a40c7f08" providerId="LiveId" clId="{442BC05D-2D09-4631-8A27-83814B4C3FF3}" dt="2018-12-06T16:10:46.281" v="975" actId="20577"/>
          <ac:spMkLst>
            <pc:docMk/>
            <pc:sldMk cId="2670121243" sldId="289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0:55.866" v="1260" actId="404"/>
          <ac:spMkLst>
            <pc:docMk/>
            <pc:sldMk cId="2670121243" sldId="289"/>
            <ac:spMk id="3" creationId="{80F09F31-0F4A-402B-9DEA-4943ABCD730A}"/>
          </ac:spMkLst>
        </pc:spChg>
      </pc:sldChg>
      <pc:sldChg chg="addSp delSp modSp add ord">
        <pc:chgData name="Mikko Pääkkönen" userId="738bf089a40c7f08" providerId="LiveId" clId="{442BC05D-2D09-4631-8A27-83814B4C3FF3}" dt="2018-12-06T16:24:16.117" v="1373" actId="20577"/>
        <pc:sldMkLst>
          <pc:docMk/>
          <pc:sldMk cId="945728134" sldId="291"/>
        </pc:sldMkLst>
        <pc:spChg chg="add del mod">
          <ac:chgData name="Mikko Pääkkönen" userId="738bf089a40c7f08" providerId="LiveId" clId="{442BC05D-2D09-4631-8A27-83814B4C3FF3}" dt="2018-12-06T16:23:07.575" v="1304"/>
          <ac:spMkLst>
            <pc:docMk/>
            <pc:sldMk cId="945728134" sldId="291"/>
            <ac:spMk id="3" creationId="{E39A6641-2E94-47FD-8380-3988EF650C4C}"/>
          </ac:spMkLst>
        </pc:spChg>
        <pc:spChg chg="mod">
          <ac:chgData name="Mikko Pääkkönen" userId="738bf089a40c7f08" providerId="LiveId" clId="{442BC05D-2D09-4631-8A27-83814B4C3FF3}" dt="2018-12-06T16:24:16.117" v="1373" actId="20577"/>
          <ac:spMkLst>
            <pc:docMk/>
            <pc:sldMk cId="945728134" sldId="291"/>
            <ac:spMk id="4" creationId="{CD757016-FBB2-409C-84E4-A85215112A01}"/>
          </ac:spMkLst>
        </pc:spChg>
        <pc:picChg chg="add mod">
          <ac:chgData name="Mikko Pääkkönen" userId="738bf089a40c7f08" providerId="LiveId" clId="{442BC05D-2D09-4631-8A27-83814B4C3FF3}" dt="2018-12-06T16:23:20.184" v="1309" actId="14100"/>
          <ac:picMkLst>
            <pc:docMk/>
            <pc:sldMk cId="945728134" sldId="291"/>
            <ac:picMk id="5" creationId="{8BF6F893-B1AD-46F5-AD52-C4FFDBA50DC0}"/>
          </ac:picMkLst>
        </pc:picChg>
        <pc:picChg chg="del">
          <ac:chgData name="Mikko Pääkkönen" userId="738bf089a40c7f08" providerId="LiveId" clId="{442BC05D-2D09-4631-8A27-83814B4C3FF3}" dt="2018-12-06T16:22:42.347" v="1303" actId="478"/>
          <ac:picMkLst>
            <pc:docMk/>
            <pc:sldMk cId="945728134" sldId="291"/>
            <ac:picMk id="9" creationId="{061772FC-DBF1-46CA-9279-6212D65CD6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5E35D9-39C7-41D6-834F-A1199BA76204}" type="datetimeFigureOut">
              <a:rPr lang="fi-FI"/>
              <a:pPr>
                <a:defRPr/>
              </a:pPr>
              <a:t>24.8.2020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C0503-F7D4-4341-B6A4-2782FA915E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6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632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1. Lisätään kommentti/viesti muutoksista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797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Tehdään </a:t>
            </a:r>
            <a:r>
              <a:rPr lang="fi-FI" dirty="0" err="1"/>
              <a:t>commit</a:t>
            </a:r>
            <a:r>
              <a:rPr lang="fi-FI" dirty="0"/>
              <a:t> </a:t>
            </a:r>
            <a:r>
              <a:rPr lang="fi-FI" dirty="0" err="1"/>
              <a:t>kaille</a:t>
            </a:r>
            <a:r>
              <a:rPr lang="fi-FI" dirty="0"/>
              <a:t> muutoksille</a:t>
            </a:r>
          </a:p>
          <a:p>
            <a:pPr marL="228600" indent="-228600">
              <a:buAutoNum type="arabicPeriod"/>
            </a:pPr>
            <a:r>
              <a:rPr lang="fi-FI" dirty="0" err="1"/>
              <a:t>Commit</a:t>
            </a:r>
            <a:r>
              <a:rPr lang="fi-FI" dirty="0"/>
              <a:t> vie muutokset </a:t>
            </a:r>
            <a:r>
              <a:rPr lang="fi-FI" dirty="0" err="1"/>
              <a:t>workaspace:sta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repository:n</a:t>
            </a:r>
            <a:endParaRPr lang="fi-FI" dirty="0"/>
          </a:p>
          <a:p>
            <a:pPr marL="228600" indent="-228600">
              <a:buAutoNum type="arabicPeriod"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515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Huomataan, että </a:t>
            </a:r>
            <a:r>
              <a:rPr lang="fi-FI" dirty="0" err="1"/>
              <a:t>commit:n</a:t>
            </a:r>
            <a:r>
              <a:rPr lang="fi-FI" dirty="0"/>
              <a:t> jälkeen muutoksia ei enää ole</a:t>
            </a:r>
          </a:p>
          <a:p>
            <a:pPr marL="228600" indent="-228600">
              <a:buAutoNum type="arabicPeriod"/>
            </a:pPr>
            <a:r>
              <a:rPr lang="fi-FI" dirty="0"/>
              <a:t>Tehdään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</a:t>
            </a: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Tässä vaiheessa VS </a:t>
            </a:r>
            <a:r>
              <a:rPr lang="fi-FI" dirty="0" err="1"/>
              <a:t>Code</a:t>
            </a:r>
            <a:r>
              <a:rPr lang="fi-FI" dirty="0"/>
              <a:t> kysyy mahdollisesti kirjautumista etärepoon, koska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 vaatii kirjoitusoikeudet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562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1.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push:n</a:t>
            </a:r>
            <a:r>
              <a:rPr lang="fi-FI" dirty="0"/>
              <a:t> jälkeen voidaan tarkistaa muutokset </a:t>
            </a:r>
            <a:r>
              <a:rPr lang="fi-FI" dirty="0" err="1"/>
              <a:t>etäreposta</a:t>
            </a:r>
            <a:r>
              <a:rPr lang="fi-FI" dirty="0"/>
              <a:t> (tässä tapauksessa </a:t>
            </a:r>
            <a:r>
              <a:rPr lang="fi-FI" dirty="0" err="1"/>
              <a:t>GitHub:sta</a:t>
            </a:r>
            <a:r>
              <a:rPr lang="fi-FI" dirty="0"/>
              <a:t>)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72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21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801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622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Luodaan kansio omalle koneelle</a:t>
            </a:r>
          </a:p>
          <a:p>
            <a:pPr marL="228600" indent="-228600">
              <a:buAutoNum type="arabicPeriod"/>
            </a:pPr>
            <a:r>
              <a:rPr lang="fi-FI" dirty="0"/>
              <a:t>Yritetään kloonata etärepoa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822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Kloonaus epäonnistui, koska kansio ei ollutkaan tyhjä</a:t>
            </a:r>
          </a:p>
          <a:p>
            <a:pPr marL="228600" indent="-228600">
              <a:buAutoNum type="arabicPeriod"/>
            </a:pPr>
            <a:r>
              <a:rPr lang="fi-FI" dirty="0"/>
              <a:t>Tarkistetaan piilotetut tiedostot ja kansiot</a:t>
            </a:r>
          </a:p>
          <a:p>
            <a:pPr marL="228600" indent="-228600">
              <a:buAutoNum type="arabicPeriod"/>
            </a:pPr>
            <a:r>
              <a:rPr lang="fi-FI" dirty="0"/>
              <a:t>Poistetaan kaikki tiedostot ja kansiot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93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Kokeillaan kloonausta uudelleen</a:t>
            </a:r>
          </a:p>
          <a:p>
            <a:pPr marL="228600" indent="-228600">
              <a:buAutoNum type="arabicPeriod"/>
            </a:pPr>
            <a:r>
              <a:rPr lang="fi-FI" dirty="0"/>
              <a:t>Kloonaus onnistuu</a:t>
            </a:r>
          </a:p>
          <a:p>
            <a:pPr marL="228600" indent="-228600">
              <a:buAutoNum type="arabicPeriod"/>
            </a:pPr>
            <a:r>
              <a:rPr lang="fi-FI" dirty="0"/>
              <a:t>Paikallisessa kansiossa on samat tiedostot ja kansiot kuin </a:t>
            </a:r>
            <a:r>
              <a:rPr lang="fi-FI" dirty="0" err="1"/>
              <a:t>etärepossa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075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Avataan kansio VS </a:t>
            </a:r>
            <a:r>
              <a:rPr lang="fi-FI" dirty="0" err="1"/>
              <a:t>Code:en</a:t>
            </a: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Muokataan tiedostoa</a:t>
            </a:r>
          </a:p>
          <a:p>
            <a:pPr marL="228600" indent="-228600">
              <a:buAutoNum type="arabicPeriod"/>
            </a:pPr>
            <a:r>
              <a:rPr lang="fi-FI" dirty="0"/>
              <a:t>Katsotaan SOURCE CONTROL –kohdasta muutokset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6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Muokataan toista tiedostoa ulkopuolisella sovelluksella</a:t>
            </a:r>
          </a:p>
          <a:p>
            <a:pPr marL="228600" indent="-228600">
              <a:buAutoNum type="arabicPeriod"/>
            </a:pPr>
            <a:r>
              <a:rPr lang="fi-FI" dirty="0"/>
              <a:t>Katsotaan muutokset VS </a:t>
            </a:r>
            <a:r>
              <a:rPr lang="fi-FI" dirty="0" err="1"/>
              <a:t>Code:n</a:t>
            </a:r>
            <a:r>
              <a:rPr lang="fi-FI" dirty="0"/>
              <a:t> SOURCE CONTROL -kohdasta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72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31091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ava pohja: Pelkkä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A9D5834-778B-41B4-B749-5176D72A087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64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1A248101-1B36-4AEF-A51D-9704E9893A3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512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393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kuvat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0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168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3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168352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4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33960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388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73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093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78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1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61107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6000" b="1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8469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31D0B-AAAB-4043-8CA8-A7268650CEA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1411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E66-08FC-45AA-BE83-907D62F4B26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3682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äljäpohja: Otsikko ja kaav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552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dia isoille kuv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0EF0-5654-46D2-AD68-6CA6E64212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2373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imeinen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61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28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26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D645-2A26-4638-B02C-CAA0E609208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75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42072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9323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6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9465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29721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4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4818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 ilman sivunumer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681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, sisältö ja kuv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18728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8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-2597" y="4868863"/>
            <a:ext cx="2990421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0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206446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2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7775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68313" y="141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2708275"/>
            <a:ext cx="82296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68313" y="6237288"/>
            <a:ext cx="5975350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16688" y="6237288"/>
            <a:ext cx="2170112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9C31221A-D393-4C15-9139-0F68431A988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75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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ê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hyperlink" Target="https://git-scm.com/book/en/v2/Git-Basics-Getting-a-Git-Repository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book/en/v2/Git-Branching-Basic-Branching-and-Merg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elp.github.com/en/articles/about-pull-requests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avanza.com/post/177510576474/git-comm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nc/4.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i/v1/Alkusanat-Versionhallinnasta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tfs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jUiuIAZt6Dw" TargetMode="Externa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hyperlink" Target="https://www.youtube.com/watch?v=c3482qAzZLQ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HVsySz-h9r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5/12/07/visual_studio_code_git_integration/" TargetMode="External"/><Relationship Id="rId2" Type="http://schemas.openxmlformats.org/officeDocument/2006/relationships/hyperlink" Target="https://code.visualstudio.com/docs/editor/versioncontrol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1G45kpU2o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6n1G45kpU2o" TargetMode="Externa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voniaUAS/versioncontrol.git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Versionhallintaj&#228;rjestelm&#228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List_of_version_control_soft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zure.microsoft.com/en-us/services/devops/?nav=min" TargetMode="Externa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i/v1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VERSIONHALLINTA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Mikko Pääkkönen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2/4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Clone</a:t>
            </a:r>
            <a:endParaRPr lang="fi-FI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clone</a:t>
            </a:r>
            <a:r>
              <a:rPr lang="fi-FI" sz="2000" dirty="0"/>
              <a:t>, kloonataan repo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r>
              <a:rPr lang="fi-FI" sz="2000" dirty="0"/>
              <a:t>Esimerkki: kloonataan </a:t>
            </a:r>
            <a:r>
              <a:rPr lang="fi-FI" sz="2000" dirty="0" err="1"/>
              <a:t>GitHub:ssa</a:t>
            </a:r>
            <a:r>
              <a:rPr lang="fi-FI" sz="2000" dirty="0"/>
              <a:t> oleva </a:t>
            </a:r>
            <a:r>
              <a:rPr lang="fi-FI" sz="2000" dirty="0" err="1"/>
              <a:t>versioncontrol</a:t>
            </a:r>
            <a:r>
              <a:rPr lang="fi-FI" sz="2000" dirty="0"/>
              <a:t>-repo paikalliseen kansioon komentokehotteessa: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clone</a:t>
            </a:r>
            <a:r>
              <a:rPr lang="fi-FI" sz="2000" i="1" dirty="0"/>
              <a:t> https://github.com/SavoniaUAS/versioncontrol.git .</a:t>
            </a:r>
            <a:r>
              <a:rPr lang="fi-FI" sz="2000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7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3/4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Branch</a:t>
            </a:r>
            <a:endParaRPr lang="fi-FI" dirty="0"/>
          </a:p>
          <a:p>
            <a:pPr lvl="1"/>
            <a:r>
              <a:rPr lang="fi-FI" sz="2000" dirty="0"/>
              <a:t>Projektissa on päähaara (useasti oletusnimellä: </a:t>
            </a:r>
            <a:r>
              <a:rPr lang="fi-FI" sz="2000" i="1" dirty="0"/>
              <a:t>main</a:t>
            </a:r>
            <a:r>
              <a:rPr lang="fi-FI" sz="2000" dirty="0"/>
              <a:t> tai </a:t>
            </a:r>
            <a:r>
              <a:rPr lang="fi-FI" sz="2000" i="1" dirty="0" err="1"/>
              <a:t>master</a:t>
            </a:r>
            <a:r>
              <a:rPr lang="fi-FI" sz="2000" dirty="0"/>
              <a:t>) ja sen lisäksi voi olla useita sivuhaaroja, joissa kehitetään uutta ominaisuutta, testataan, kokeillaan jne. sotkematta päähaaran koodia</a:t>
            </a:r>
          </a:p>
          <a:p>
            <a:pPr lvl="1"/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branch</a:t>
            </a:r>
            <a:r>
              <a:rPr lang="fi-FI" sz="2000" i="1" dirty="0"/>
              <a:t> demo</a:t>
            </a:r>
            <a:r>
              <a:rPr lang="fi-FI" sz="2000" dirty="0"/>
              <a:t>, luodaan uusi demo-niminen </a:t>
            </a:r>
            <a:r>
              <a:rPr lang="fi-FI" sz="2000" dirty="0" err="1"/>
              <a:t>branch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demo</a:t>
            </a:r>
            <a:r>
              <a:rPr lang="fi-FI" sz="2000" dirty="0"/>
              <a:t>, siirrytään demo-haaraan</a:t>
            </a:r>
          </a:p>
          <a:p>
            <a:pPr lvl="1"/>
            <a:endParaRPr lang="fi-FI" dirty="0"/>
          </a:p>
          <a:p>
            <a:pPr lvl="1"/>
            <a:r>
              <a:rPr lang="fi-FI" sz="2000" dirty="0"/>
              <a:t>Tai yhdellä komennolla </a:t>
            </a: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-b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4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4/4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Merge</a:t>
            </a:r>
            <a:endParaRPr lang="fi-FI" dirty="0"/>
          </a:p>
          <a:p>
            <a:pPr lvl="1"/>
            <a:r>
              <a:rPr lang="fi-FI" sz="2000" dirty="0"/>
              <a:t>Kun uusi ominaisuus on valmis, se voidaan yhdistää päähaaraan </a:t>
            </a:r>
            <a:r>
              <a:rPr lang="fi-FI" sz="2000" i="1" dirty="0" err="1"/>
              <a:t>merge</a:t>
            </a:r>
            <a:r>
              <a:rPr lang="fi-FI" sz="2000" dirty="0"/>
              <a:t>-komennolla. </a:t>
            </a:r>
          </a:p>
          <a:p>
            <a:pPr lvl="1"/>
            <a:r>
              <a:rPr lang="fi-FI" sz="2000" dirty="0"/>
              <a:t>Huolehditaan ensin, että muutokset on tehty (</a:t>
            </a:r>
            <a:r>
              <a:rPr lang="fi-FI" sz="2000" dirty="0" err="1"/>
              <a:t>committed</a:t>
            </a:r>
            <a:r>
              <a:rPr lang="fi-FI" sz="2000" dirty="0"/>
              <a:t>)</a:t>
            </a:r>
          </a:p>
          <a:p>
            <a:pPr lvl="1"/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main, </a:t>
            </a:r>
            <a:r>
              <a:rPr lang="fi-FI" sz="2000" dirty="0"/>
              <a:t>siirrytään takaisin päähaaraan</a:t>
            </a:r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merge</a:t>
            </a:r>
            <a:r>
              <a:rPr lang="fi-FI" sz="2000" i="1" dirty="0"/>
              <a:t> demo, </a:t>
            </a:r>
            <a:r>
              <a:rPr lang="fi-FI" sz="2000" dirty="0"/>
              <a:t>yhdistetään demo-haara päähaaraan</a:t>
            </a:r>
          </a:p>
          <a:p>
            <a:pPr lvl="1"/>
            <a:endParaRPr lang="fi-FI" sz="1800" dirty="0"/>
          </a:p>
          <a:p>
            <a:pPr lvl="1"/>
            <a:r>
              <a:rPr lang="fi-FI" sz="1800" dirty="0"/>
              <a:t>demo-haara voidaan poistaa komennolla </a:t>
            </a:r>
            <a:r>
              <a:rPr lang="fi-FI" sz="1800" i="1" dirty="0" err="1"/>
              <a:t>git</a:t>
            </a:r>
            <a:r>
              <a:rPr lang="fi-FI" sz="1800" i="1" dirty="0"/>
              <a:t> </a:t>
            </a:r>
            <a:r>
              <a:rPr lang="fi-FI" sz="1800" i="1" dirty="0" err="1"/>
              <a:t>branch</a:t>
            </a:r>
            <a:r>
              <a:rPr lang="fi-FI" sz="1800" i="1" dirty="0"/>
              <a:t> -d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9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Branch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/>
              <a:t>Haara (</a:t>
            </a:r>
            <a:r>
              <a:rPr lang="fi-FI" sz="2400" dirty="0" err="1"/>
              <a:t>branch</a:t>
            </a:r>
            <a:r>
              <a:rPr lang="fi-FI" sz="2400" dirty="0"/>
              <a:t>) on kopio toisesta haarasta (tiedostoista)</a:t>
            </a:r>
          </a:p>
          <a:p>
            <a:r>
              <a:rPr lang="fi-FI" sz="2400" dirty="0"/>
              <a:t>On itsenäinen ja ei vaikuta muiden haarojen toimintaan</a:t>
            </a:r>
          </a:p>
          <a:p>
            <a:r>
              <a:rPr lang="fi-FI" sz="2400" dirty="0"/>
              <a:t>Haarojen vaihtaminen kehitysympäristössä aiheuttaa:</a:t>
            </a:r>
          </a:p>
          <a:p>
            <a:pPr lvl="1"/>
            <a:r>
              <a:rPr lang="fi-FI" sz="2000" dirty="0"/>
              <a:t>tiedostojen muuttumisen!</a:t>
            </a:r>
          </a:p>
          <a:p>
            <a:pPr lvl="1"/>
            <a:r>
              <a:rPr lang="fi-FI" sz="2000" dirty="0"/>
              <a:t>kansiossa olevat tiedostot korvataan uuden haaran tilanteella (tiedostoilla)</a:t>
            </a:r>
          </a:p>
          <a:p>
            <a:pPr lvl="1"/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9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-ohjeita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Git</a:t>
            </a:r>
            <a:r>
              <a:rPr lang="fi-FI" sz="2400" dirty="0"/>
              <a:t> Basics</a:t>
            </a:r>
          </a:p>
          <a:p>
            <a:pPr lvl="1"/>
            <a:r>
              <a:rPr lang="fi-FI" sz="1800" dirty="0">
                <a:hlinkClick r:id="rId2"/>
              </a:rPr>
              <a:t>https://git-scm.com/book/en/v2/Git-Basics-Getting-a-Git-Repository</a:t>
            </a:r>
            <a:endParaRPr lang="fi-FI" sz="1800" dirty="0"/>
          </a:p>
          <a:p>
            <a:r>
              <a:rPr lang="fi-FI" sz="2400" dirty="0" err="1"/>
              <a:t>Branches</a:t>
            </a:r>
            <a:r>
              <a:rPr lang="fi-FI" sz="2400" dirty="0"/>
              <a:t> in a </a:t>
            </a:r>
            <a:r>
              <a:rPr lang="fi-FI" sz="2400" dirty="0" err="1"/>
              <a:t>Nutshell</a:t>
            </a:r>
            <a:endParaRPr lang="fi-FI" sz="2400" dirty="0"/>
          </a:p>
          <a:p>
            <a:pPr lvl="1"/>
            <a:r>
              <a:rPr lang="fi-FI" sz="1800" dirty="0">
                <a:hlinkClick r:id="rId3"/>
              </a:rPr>
              <a:t>https://git-scm.com/book/en/v2/Git-Branching-Branches-in-a-Nutshell</a:t>
            </a:r>
            <a:endParaRPr lang="fi-FI" sz="1800" dirty="0"/>
          </a:p>
          <a:p>
            <a:r>
              <a:rPr lang="fi-FI" sz="2400" dirty="0"/>
              <a:t>Basic </a:t>
            </a:r>
            <a:r>
              <a:rPr lang="fi-FI" sz="2400" dirty="0" err="1"/>
              <a:t>Branching</a:t>
            </a:r>
            <a:r>
              <a:rPr lang="fi-FI" sz="2400" dirty="0"/>
              <a:t> and </a:t>
            </a:r>
            <a:r>
              <a:rPr lang="fi-FI" sz="2400" dirty="0" err="1"/>
              <a:t>Merging</a:t>
            </a:r>
            <a:endParaRPr lang="fi-FI" sz="2400" dirty="0"/>
          </a:p>
          <a:p>
            <a:pPr lvl="1"/>
            <a:r>
              <a:rPr lang="fi-FI" sz="1800" dirty="0">
                <a:hlinkClick r:id="rId4"/>
              </a:rPr>
              <a:t>https://git-scm.com/book/en/v2/Git-Branching-Basic-Branching-and-Merging</a:t>
            </a:r>
            <a:endParaRPr lang="fi-FI" sz="1800" dirty="0"/>
          </a:p>
          <a:p>
            <a:pPr lvl="1"/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5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Pull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Pull</a:t>
            </a:r>
            <a:r>
              <a:rPr lang="fi-FI" sz="2400" dirty="0"/>
              <a:t> </a:t>
            </a:r>
            <a:r>
              <a:rPr lang="fi-FI" sz="2400" dirty="0" err="1"/>
              <a:t>request</a:t>
            </a:r>
            <a:r>
              <a:rPr lang="fi-FI" sz="2400" dirty="0"/>
              <a:t> on tapa, jolla voit kertoa tekemistäsi muutoksista </a:t>
            </a:r>
            <a:r>
              <a:rPr lang="fi-FI" sz="2400" dirty="0" err="1"/>
              <a:t>repository:n</a:t>
            </a:r>
            <a:r>
              <a:rPr lang="fi-FI" sz="2400" dirty="0"/>
              <a:t> omistajalle</a:t>
            </a:r>
          </a:p>
          <a:p>
            <a:pPr lvl="1"/>
            <a:r>
              <a:rPr lang="fi-FI" sz="2000" dirty="0"/>
              <a:t>Muutokset voidaan katselmoida</a:t>
            </a:r>
          </a:p>
          <a:p>
            <a:pPr lvl="1"/>
            <a:r>
              <a:rPr lang="fi-FI" sz="2000" dirty="0"/>
              <a:t>Niistä voidaan keskustella</a:t>
            </a:r>
          </a:p>
          <a:p>
            <a:pPr lvl="1"/>
            <a:r>
              <a:rPr lang="fi-FI" sz="2000" dirty="0"/>
              <a:t>Muutokset voidaan hyväksyä tai hylätä</a:t>
            </a:r>
          </a:p>
          <a:p>
            <a:r>
              <a:rPr lang="fi-FI" sz="2400" dirty="0"/>
              <a:t>Hyväksytyt muutokset voidaan yhdistää </a:t>
            </a:r>
            <a:r>
              <a:rPr lang="fi-FI" sz="2400" dirty="0" err="1"/>
              <a:t>repository:n</a:t>
            </a:r>
            <a:r>
              <a:rPr lang="fi-FI" sz="2400" dirty="0"/>
              <a:t> päähaaraan osaksi tuotosta.</a:t>
            </a:r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pull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:</a:t>
            </a:r>
          </a:p>
          <a:p>
            <a:pPr>
              <a:defRPr/>
            </a:pPr>
            <a:r>
              <a:rPr lang="fi-FI" dirty="0">
                <a:hlinkClick r:id="rId2"/>
              </a:rPr>
              <a:t>https://help.github.com/en/articles/about-pull-requests</a:t>
            </a: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 1/3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highlight>
                  <a:srgbClr val="C0C0C0"/>
                </a:highlight>
              </a:rPr>
              <a:t>workspace</a:t>
            </a:r>
            <a:endParaRPr lang="fi-FI" dirty="0">
              <a:highlight>
                <a:srgbClr val="C0C0C0"/>
              </a:highlight>
            </a:endParaRPr>
          </a:p>
          <a:p>
            <a:r>
              <a:rPr lang="fi-FI" dirty="0" err="1">
                <a:highlight>
                  <a:srgbClr val="00FFFF"/>
                </a:highlight>
              </a:rPr>
              <a:t>index</a:t>
            </a:r>
            <a:r>
              <a:rPr lang="fi-FI" dirty="0"/>
              <a:t> </a:t>
            </a:r>
          </a:p>
          <a:p>
            <a:r>
              <a:rPr lang="fi-FI" dirty="0" err="1">
                <a:highlight>
                  <a:srgbClr val="00FF00"/>
                </a:highlight>
              </a:rPr>
              <a:t>local</a:t>
            </a:r>
            <a:r>
              <a:rPr lang="fi-FI" dirty="0">
                <a:highlight>
                  <a:srgbClr val="00FF00"/>
                </a:highlight>
              </a:rPr>
              <a:t> </a:t>
            </a:r>
            <a:r>
              <a:rPr lang="fi-FI" dirty="0" err="1">
                <a:highlight>
                  <a:srgbClr val="00FF00"/>
                </a:highlight>
              </a:rPr>
              <a:t>repository</a:t>
            </a:r>
            <a:r>
              <a:rPr lang="fi-FI" dirty="0">
                <a:highlight>
                  <a:srgbClr val="00FF00"/>
                </a:highlight>
              </a:rPr>
              <a:t> </a:t>
            </a:r>
          </a:p>
          <a:p>
            <a:r>
              <a:rPr lang="fi-FI" dirty="0"/>
              <a:t>ovat paikallisella koneella</a:t>
            </a:r>
          </a:p>
          <a:p>
            <a:endParaRPr lang="fi-FI" dirty="0"/>
          </a:p>
          <a:p>
            <a:r>
              <a:rPr lang="fi-FI" dirty="0" err="1">
                <a:highlight>
                  <a:srgbClr val="FFFF00"/>
                </a:highlight>
              </a:rPr>
              <a:t>remote</a:t>
            </a:r>
            <a:r>
              <a:rPr lang="fi-FI" dirty="0">
                <a:highlight>
                  <a:srgbClr val="FFFF00"/>
                </a:highlight>
              </a:rPr>
              <a:t> </a:t>
            </a:r>
            <a:r>
              <a:rPr lang="fi-FI" dirty="0" err="1">
                <a:highlight>
                  <a:srgbClr val="FFFF00"/>
                </a:highlight>
              </a:rPr>
              <a:t>repository</a:t>
            </a:r>
            <a:r>
              <a:rPr lang="fi-FI" dirty="0"/>
              <a:t> </a:t>
            </a:r>
          </a:p>
          <a:p>
            <a:r>
              <a:rPr lang="fi-FI" dirty="0"/>
              <a:t>on jossakin muualla (esim. </a:t>
            </a:r>
            <a:r>
              <a:rPr lang="fi-FI" dirty="0" err="1"/>
              <a:t>GitLab</a:t>
            </a:r>
            <a:r>
              <a:rPr lang="fi-FI" dirty="0"/>
              <a:t>, GitHub jne.)</a:t>
            </a:r>
          </a:p>
        </p:txBody>
      </p:sp>
    </p:spTree>
    <p:extLst>
      <p:ext uri="{BB962C8B-B14F-4D97-AF65-F5344CB8AC3E}">
        <p14:creationId xmlns:p14="http://schemas.microsoft.com/office/powerpoint/2010/main" val="421832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 2/3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HUOMAA!</a:t>
            </a:r>
          </a:p>
          <a:p>
            <a:endParaRPr lang="fi-FI" dirty="0"/>
          </a:p>
          <a:p>
            <a:r>
              <a:rPr lang="fi-FI" b="1" dirty="0">
                <a:solidFill>
                  <a:srgbClr val="FF0000"/>
                </a:solidFill>
              </a:rPr>
              <a:t>Kirjoita aina kuvaava viesti tehdyistä muutoksista ennen kuin teet </a:t>
            </a:r>
            <a:r>
              <a:rPr lang="fi-FI" b="1" dirty="0" err="1">
                <a:solidFill>
                  <a:srgbClr val="FF0000"/>
                </a:solidFill>
              </a:rPr>
              <a:t>commit:n</a:t>
            </a:r>
            <a:r>
              <a:rPr lang="fi-FI" b="1" dirty="0">
                <a:solidFill>
                  <a:srgbClr val="FF0000"/>
                </a:solidFill>
              </a:rPr>
              <a:t>! </a:t>
            </a:r>
          </a:p>
          <a:p>
            <a:endParaRPr lang="fi-FI" dirty="0"/>
          </a:p>
          <a:p>
            <a:r>
              <a:rPr lang="fi-FI" dirty="0"/>
              <a:t>Tämä viesti tallentuu versionhallintaan ja on näkyvissä versioiden yhteydessä.</a:t>
            </a:r>
          </a:p>
        </p:txBody>
      </p:sp>
    </p:spTree>
    <p:extLst>
      <p:ext uri="{BB962C8B-B14F-4D97-AF65-F5344CB8AC3E}">
        <p14:creationId xmlns:p14="http://schemas.microsoft.com/office/powerpoint/2010/main" val="3721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 3/3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65ED1D5-C300-4639-98B8-3C007ED2AD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Commit</a:t>
            </a:r>
            <a:r>
              <a:rPr lang="fi-FI" dirty="0"/>
              <a:t> </a:t>
            </a:r>
            <a:r>
              <a:rPr lang="fi-FI" dirty="0" err="1"/>
              <a:t>small</a:t>
            </a:r>
            <a:r>
              <a:rPr lang="fi-FI" dirty="0"/>
              <a:t>, </a:t>
            </a:r>
            <a:r>
              <a:rPr lang="fi-FI" dirty="0" err="1"/>
              <a:t>commit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!</a:t>
            </a:r>
          </a:p>
          <a:p>
            <a:r>
              <a:rPr lang="fi-FI" dirty="0"/>
              <a:t>Eli -&gt; </a:t>
            </a:r>
            <a:r>
              <a:rPr lang="fi-FI" b="1" dirty="0" err="1"/>
              <a:t>kommitoi</a:t>
            </a:r>
            <a:r>
              <a:rPr lang="fi-FI" b="1" dirty="0"/>
              <a:t> pieniä valmiita kokonaisuuksia ja tee se usein!</a:t>
            </a:r>
          </a:p>
          <a:p>
            <a:endParaRPr lang="fi-FI" dirty="0"/>
          </a:p>
          <a:p>
            <a:r>
              <a:rPr lang="fi-FI" dirty="0"/>
              <a:t>Ja muista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!</a:t>
            </a:r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7934E515-E32D-4736-93A5-FAD2E19CA5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1200" dirty="0"/>
              <a:t>Kuvan lähde: </a:t>
            </a:r>
            <a:r>
              <a:rPr lang="fi-FI" sz="1200" dirty="0">
                <a:hlinkClick r:id="rId3"/>
              </a:rPr>
              <a:t>https://netavanza.com/post/177510576474/git-commit</a:t>
            </a:r>
            <a:endParaRPr lang="fi-FI" sz="1200" dirty="0"/>
          </a:p>
          <a:p>
            <a:pPr marL="0" indent="0">
              <a:buNone/>
            </a:pPr>
            <a:r>
              <a:rPr lang="fi-FI" sz="1200" dirty="0"/>
              <a:t>In case of </a:t>
            </a:r>
            <a:r>
              <a:rPr lang="fi-FI" sz="1200" dirty="0" err="1"/>
              <a:t>fire</a:t>
            </a:r>
            <a:r>
              <a:rPr lang="fi-FI" sz="1200" dirty="0"/>
              <a:t> -kyltti: Marco </a:t>
            </a:r>
            <a:r>
              <a:rPr lang="fi-FI" sz="1200" dirty="0" err="1"/>
              <a:t>Leong</a:t>
            </a:r>
            <a:r>
              <a:rPr lang="fi-FI" sz="1200" dirty="0"/>
              <a:t> (</a:t>
            </a:r>
            <a:r>
              <a:rPr lang="fi-FI" sz="1200" dirty="0">
                <a:hlinkClick r:id="rId4"/>
              </a:rPr>
              <a:t>CC BY-NC 4.0</a:t>
            </a:r>
            <a:r>
              <a:rPr lang="fi-FI" sz="1200" dirty="0"/>
              <a:t>)</a:t>
            </a:r>
            <a:endParaRPr lang="fi-FI" sz="1400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 </a:t>
            </a:r>
          </a:p>
        </p:txBody>
      </p:sp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70A1A92C-E78E-42D0-ABAE-03A9FEF7161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2549179"/>
            <a:ext cx="3513780" cy="26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Työvälineitä</a:t>
            </a:r>
          </a:p>
        </p:txBody>
      </p:sp>
    </p:spTree>
    <p:extLst>
      <p:ext uri="{BB962C8B-B14F-4D97-AF65-F5344CB8AC3E}">
        <p14:creationId xmlns:p14="http://schemas.microsoft.com/office/powerpoint/2010/main" val="114561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ED3B97-F8D3-4697-8656-419A6212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Mikä/mitä on versionhallinta?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B65E48-DD32-4483-A03D-6E69AC8E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” Versionhallinta on järjestelmä, joka ajan kuluessa tallentaa muutoksia tiedostoon tai joukkoon tiedostoja, jotta sinä voit palata tiettyihin versioihin myöhemmin.”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2FBBCD5-1234-4BA5-B816-9359CB36D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2"/>
              </a:rPr>
              <a:t>https://git-scm.com/book/fi/v1/Alkusanat-Versionhallinnasta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8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Työvälineet (Client)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400" dirty="0" err="1"/>
              <a:t>Versionhallintajärjestemään</a:t>
            </a:r>
            <a:r>
              <a:rPr lang="fi-FI" sz="2400" dirty="0"/>
              <a:t> ollaan yhteydessä jollakin sovelluksella (</a:t>
            </a:r>
            <a:r>
              <a:rPr lang="fi-FI" sz="2400" dirty="0" err="1"/>
              <a:t>client</a:t>
            </a:r>
            <a:r>
              <a:rPr lang="fi-FI" sz="2400" dirty="0"/>
              <a:t>)</a:t>
            </a:r>
          </a:p>
          <a:p>
            <a:r>
              <a:rPr lang="fi-FI" sz="2000" dirty="0" err="1"/>
              <a:t>Git</a:t>
            </a:r>
            <a:r>
              <a:rPr lang="fi-FI" sz="2000" dirty="0"/>
              <a:t>-pohjaisiin järjestelmiin on useita graafisia </a:t>
            </a:r>
            <a:r>
              <a:rPr lang="fi-FI" sz="2000" dirty="0" err="1"/>
              <a:t>client</a:t>
            </a:r>
            <a:r>
              <a:rPr lang="fi-FI" sz="2000" dirty="0"/>
              <a:t>-sovelluksia (</a:t>
            </a:r>
            <a:r>
              <a:rPr lang="fi-FI" sz="1600" dirty="0">
                <a:hlinkClick r:id="rId2"/>
              </a:rPr>
              <a:t>https://git-scm.com/downloads/guis</a:t>
            </a:r>
            <a:r>
              <a:rPr lang="fi-FI" sz="2000" dirty="0"/>
              <a:t>)</a:t>
            </a:r>
          </a:p>
          <a:p>
            <a:r>
              <a:rPr lang="fi-FI" sz="2000" dirty="0"/>
              <a:t>On myös </a:t>
            </a:r>
            <a:r>
              <a:rPr lang="fi-FI" sz="2000" dirty="0" err="1"/>
              <a:t>Command</a:t>
            </a:r>
            <a:r>
              <a:rPr lang="fi-FI" sz="2000" dirty="0"/>
              <a:t> Line -työkalut (CLI)</a:t>
            </a:r>
          </a:p>
          <a:p>
            <a:r>
              <a:rPr lang="fi-FI" sz="2000" dirty="0"/>
              <a:t>Visual Studiossa on </a:t>
            </a:r>
            <a:r>
              <a:rPr lang="fi-FI" sz="2000" i="1" dirty="0"/>
              <a:t>Team Explorer</a:t>
            </a:r>
            <a:r>
              <a:rPr lang="fi-FI" sz="2000" dirty="0"/>
              <a:t>, joka toimii </a:t>
            </a:r>
            <a:r>
              <a:rPr lang="fi-FI" sz="2000" dirty="0" err="1"/>
              <a:t>clienttina</a:t>
            </a:r>
            <a:endParaRPr lang="fi-FI" sz="2000" dirty="0"/>
          </a:p>
          <a:p>
            <a:r>
              <a:rPr lang="fi-FI" sz="2000" dirty="0"/>
              <a:t>Visual Studio </a:t>
            </a:r>
            <a:r>
              <a:rPr lang="fi-FI" sz="2000" dirty="0" err="1"/>
              <a:t>Code</a:t>
            </a:r>
            <a:r>
              <a:rPr lang="fi-FI" sz="2000" dirty="0"/>
              <a:t> sisältää vakiona työkalut </a:t>
            </a:r>
            <a:r>
              <a:rPr lang="fi-FI" sz="2000" dirty="0" err="1"/>
              <a:t>Git</a:t>
            </a:r>
            <a:r>
              <a:rPr lang="fi-FI" sz="2000" dirty="0"/>
              <a:t>-pohjaisten järjestelmien kanssa toimimiseen</a:t>
            </a:r>
          </a:p>
          <a:p>
            <a:pPr lvl="1"/>
            <a:r>
              <a:rPr lang="fi-FI" sz="2000" dirty="0"/>
              <a:t>VS </a:t>
            </a:r>
            <a:r>
              <a:rPr lang="fi-FI" sz="2000" dirty="0" err="1"/>
              <a:t>Code</a:t>
            </a:r>
            <a:r>
              <a:rPr lang="fi-FI" sz="2000" dirty="0"/>
              <a:t> vaatii, että </a:t>
            </a:r>
            <a:r>
              <a:rPr lang="fi-FI" sz="2000" dirty="0" err="1"/>
              <a:t>Git</a:t>
            </a:r>
            <a:r>
              <a:rPr lang="fi-FI" sz="2000" dirty="0"/>
              <a:t> CLI on asennettu koneelle, </a:t>
            </a:r>
            <a:r>
              <a:rPr lang="fi-FI" sz="1600" dirty="0">
                <a:hlinkClick r:id="rId3"/>
              </a:rPr>
              <a:t>https://git-scm.com/book/en/v2/Getting-Started-Installing-Git</a:t>
            </a:r>
            <a:endParaRPr lang="fi-FI" sz="2000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820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Savonian sisäisissä projekteissa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On käytössä Microsoft Team Foundation Server </a:t>
            </a:r>
            <a:r>
              <a:rPr lang="fi-FI" sz="1800" dirty="0"/>
              <a:t>(</a:t>
            </a:r>
            <a:r>
              <a:rPr lang="fi-FI" sz="1800" dirty="0">
                <a:hlinkClick r:id="rId2"/>
              </a:rPr>
              <a:t>https://visualstudio.microsoft.com/tfs/</a:t>
            </a:r>
            <a:r>
              <a:rPr lang="fi-FI" sz="1800" dirty="0"/>
              <a:t>)</a:t>
            </a:r>
          </a:p>
          <a:p>
            <a:pPr lvl="1"/>
            <a:r>
              <a:rPr lang="fi-FI" sz="2000" dirty="0"/>
              <a:t>asennettu omalle palvelimelle ja on omassa ylläpidossa</a:t>
            </a:r>
          </a:p>
          <a:p>
            <a:pPr lvl="1"/>
            <a:r>
              <a:rPr lang="fi-FI" sz="2000" dirty="0"/>
              <a:t>näkyy vain sisäverkossa</a:t>
            </a:r>
          </a:p>
          <a:p>
            <a:pPr lvl="1"/>
            <a:r>
              <a:rPr lang="fi-FI" sz="2000" dirty="0"/>
              <a:t>käytetään keskitettyä version hallintaa </a:t>
            </a:r>
            <a:r>
              <a:rPr lang="fi-FI" sz="1800" dirty="0"/>
              <a:t>(Team Foundation Version Control, TFVC)</a:t>
            </a:r>
          </a:p>
          <a:p>
            <a:pPr lvl="1"/>
            <a:r>
              <a:rPr lang="fi-FI" sz="1800" dirty="0"/>
              <a:t>Projekteihin pääsyä hallitaan Savonian käyttäjätunnusten avulla</a:t>
            </a:r>
          </a:p>
          <a:p>
            <a:r>
              <a:rPr lang="fi-FI" dirty="0"/>
              <a:t>Pääasiallinen </a:t>
            </a:r>
            <a:r>
              <a:rPr lang="fi-FI" dirty="0" err="1"/>
              <a:t>client</a:t>
            </a:r>
            <a:r>
              <a:rPr lang="fi-FI" dirty="0"/>
              <a:t> on Visual Studio ja Team Explorer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061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6623967" cy="360362"/>
          </a:xfrm>
        </p:spPr>
        <p:txBody>
          <a:bodyPr/>
          <a:lstStyle/>
          <a:p>
            <a:pPr>
              <a:defRPr/>
            </a:pPr>
            <a:r>
              <a:rPr lang="en-US" dirty="0"/>
              <a:t>Using Git with Visual Studio by </a:t>
            </a:r>
            <a:r>
              <a:rPr lang="en-US" dirty="0" err="1"/>
              <a:t>TechGenix</a:t>
            </a:r>
            <a:r>
              <a:rPr lang="en-US" dirty="0"/>
              <a:t> (9:10), </a:t>
            </a:r>
            <a:r>
              <a:rPr lang="en-US" dirty="0">
                <a:hlinkClick r:id="rId3"/>
              </a:rPr>
              <a:t>https://www.youtube.com/watch?v=jUiuIAZt6Dw</a:t>
            </a:r>
            <a:r>
              <a:rPr lang="en-US" dirty="0"/>
              <a:t> </a:t>
            </a:r>
          </a:p>
        </p:txBody>
      </p:sp>
      <p:pic>
        <p:nvPicPr>
          <p:cNvPr id="9" name="Online-media 8" title="Using Git with Visual Studio">
            <a:hlinkClick r:id="" action="ppaction://media"/>
            <a:extLst>
              <a:ext uri="{FF2B5EF4-FFF2-40B4-BE49-F238E27FC236}">
                <a16:creationId xmlns:a16="http://schemas.microsoft.com/office/drawing/2014/main" id="{061772FC-DBF1-46CA-9279-6212D65CD6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5516" y="1052736"/>
            <a:ext cx="8712968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Videotutoriaaleja </a:t>
            </a:r>
            <a:r>
              <a:rPr lang="fi-FI" dirty="0" err="1"/>
              <a:t>Git:n</a:t>
            </a:r>
            <a:r>
              <a:rPr lang="fi-FI" dirty="0"/>
              <a:t> käyttöön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 Fundamentals (1:10:24) </a:t>
            </a:r>
            <a:r>
              <a:rPr lang="fi-FI" sz="1800" dirty="0">
                <a:hlinkClick r:id="rId2"/>
              </a:rPr>
              <a:t>https://www.youtube.com/watch?v=c3482qAzZLQ</a:t>
            </a:r>
            <a:endParaRPr lang="fi-FI" dirty="0"/>
          </a:p>
          <a:p>
            <a:r>
              <a:rPr lang="fi-FI" dirty="0"/>
              <a:t>Using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Visual Studio (9:10) </a:t>
            </a:r>
            <a:r>
              <a:rPr lang="fi-FI" sz="1800" dirty="0">
                <a:hlinkClick r:id="rId3"/>
              </a:rPr>
              <a:t>https://www.youtube.com/watch?v=jUiuIAZt6Dw</a:t>
            </a:r>
            <a:endParaRPr lang="fi-FI" dirty="0"/>
          </a:p>
          <a:p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Tutorial</a:t>
            </a:r>
            <a:r>
              <a:rPr lang="fi-FI" dirty="0"/>
              <a:t> for </a:t>
            </a:r>
            <a:r>
              <a:rPr lang="fi-FI" dirty="0" err="1"/>
              <a:t>Beginners</a:t>
            </a:r>
            <a:r>
              <a:rPr lang="fi-FI" dirty="0"/>
              <a:t>: </a:t>
            </a:r>
            <a:r>
              <a:rPr lang="fi-FI" dirty="0" err="1"/>
              <a:t>Command</a:t>
            </a:r>
            <a:r>
              <a:rPr lang="fi-FI" dirty="0"/>
              <a:t>-Line Fundamentals (30:32) </a:t>
            </a:r>
            <a:r>
              <a:rPr lang="fi-FI" sz="1800" dirty="0">
                <a:hlinkClick r:id="rId4"/>
              </a:rPr>
              <a:t>https://www.youtube.com/watch?v=HVsySz-h9r4</a:t>
            </a:r>
            <a:r>
              <a:rPr lang="fi-FI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15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Visual Studio </a:t>
            </a:r>
            <a:r>
              <a:rPr lang="fi-FI" dirty="0" err="1"/>
              <a:t>Code</a:t>
            </a:r>
            <a:r>
              <a:rPr lang="fi-FI" dirty="0"/>
              <a:t> (VS </a:t>
            </a:r>
            <a:r>
              <a:rPr lang="fi-FI" dirty="0" err="1"/>
              <a:t>Code</a:t>
            </a:r>
            <a:r>
              <a:rPr lang="fi-FI" dirty="0"/>
              <a:t>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Version Control in VS </a:t>
            </a:r>
            <a:r>
              <a:rPr lang="fi-FI" dirty="0" err="1"/>
              <a:t>Code</a:t>
            </a:r>
            <a:r>
              <a:rPr lang="fi-FI" dirty="0"/>
              <a:t> </a:t>
            </a:r>
          </a:p>
          <a:p>
            <a:pPr lvl="1"/>
            <a:r>
              <a:rPr lang="fi-FI" sz="1800" dirty="0">
                <a:hlinkClick r:id="rId2"/>
              </a:rPr>
              <a:t>https://code.visualstudio.com/docs/editor/versioncontrol</a:t>
            </a:r>
            <a:endParaRPr lang="fi-FI" sz="1800" dirty="0"/>
          </a:p>
          <a:p>
            <a:r>
              <a:rPr lang="fi-FI" dirty="0"/>
              <a:t>VS </a:t>
            </a:r>
            <a:r>
              <a:rPr lang="fi-FI" dirty="0" err="1"/>
              <a:t>Code</a:t>
            </a:r>
            <a:r>
              <a:rPr lang="fi-FI" dirty="0"/>
              <a:t> tukee vakiona </a:t>
            </a:r>
            <a:r>
              <a:rPr lang="fi-FI" dirty="0" err="1"/>
              <a:t>Git:ä</a:t>
            </a:r>
            <a:r>
              <a:rPr lang="fi-FI" dirty="0"/>
              <a:t> ja siihen on saatavilla tuki moneen muuhun </a:t>
            </a:r>
            <a:r>
              <a:rPr lang="fi-FI" dirty="0" err="1"/>
              <a:t>VCS:iin</a:t>
            </a:r>
            <a:r>
              <a:rPr lang="fi-FI" dirty="0"/>
              <a:t>.</a:t>
            </a:r>
          </a:p>
          <a:p>
            <a:r>
              <a:rPr lang="fi-FI" dirty="0"/>
              <a:t>Hyvä dokumentti VS </a:t>
            </a:r>
            <a:r>
              <a:rPr lang="fi-FI" dirty="0" err="1"/>
              <a:t>Coden</a:t>
            </a:r>
            <a:r>
              <a:rPr lang="fi-FI" dirty="0"/>
              <a:t> yhdistämisestä Visual Studio Team Serviceen ja </a:t>
            </a:r>
            <a:r>
              <a:rPr lang="fi-FI" dirty="0" err="1"/>
              <a:t>GitHub:iin</a:t>
            </a:r>
            <a:endParaRPr lang="fi-FI" dirty="0"/>
          </a:p>
          <a:p>
            <a:pPr lvl="1"/>
            <a:r>
              <a:rPr lang="fi-FI" sz="1800" dirty="0">
                <a:hlinkClick r:id="rId3"/>
              </a:rPr>
              <a:t>https://www.theregister.co.uk/2015/12/07/visual_studio_code_git_integration/</a:t>
            </a:r>
            <a:endParaRPr lang="fi-FI" sz="18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012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7488064" cy="36036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VSCode</a:t>
            </a:r>
            <a:r>
              <a:rPr lang="en-US" dirty="0"/>
              <a:t> Tutorials #4 – Git Integration by </a:t>
            </a:r>
            <a:r>
              <a:rPr lang="en-US" dirty="0" err="1"/>
              <a:t>LevelUpTuts</a:t>
            </a:r>
            <a:r>
              <a:rPr lang="en-US" dirty="0"/>
              <a:t> (7:48), </a:t>
            </a:r>
            <a:r>
              <a:rPr lang="en-US" dirty="0">
                <a:hlinkClick r:id="rId3"/>
              </a:rPr>
              <a:t>https://www.youtube.com/watch?v=6n1G45kpU2o</a:t>
            </a:r>
            <a:endParaRPr lang="en-US" dirty="0"/>
          </a:p>
        </p:txBody>
      </p:sp>
      <p:pic>
        <p:nvPicPr>
          <p:cNvPr id="5" name="Online-media 4" title="VSCode Tutorials #4 - Git Integration">
            <a:hlinkClick r:id="" action="ppaction://media"/>
            <a:extLst>
              <a:ext uri="{FF2B5EF4-FFF2-40B4-BE49-F238E27FC236}">
                <a16:creationId xmlns:a16="http://schemas.microsoft.com/office/drawing/2014/main" id="{8BF6F893-B1AD-46F5-AD52-C4FFDBA50D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69269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800" dirty="0"/>
              <a:t>Kloonataan etärepo paikalliseen kansioon (</a:t>
            </a:r>
            <a:r>
              <a:rPr lang="fi-FI" sz="1800" dirty="0" err="1"/>
              <a:t>git</a:t>
            </a:r>
            <a:r>
              <a:rPr lang="fi-FI" sz="1800" dirty="0"/>
              <a:t> </a:t>
            </a:r>
            <a:r>
              <a:rPr lang="fi-FI" sz="1800" dirty="0" err="1"/>
              <a:t>clone</a:t>
            </a:r>
            <a:r>
              <a:rPr lang="fi-FI" sz="1800" dirty="0"/>
              <a:t>)</a:t>
            </a:r>
          </a:p>
          <a:p>
            <a:r>
              <a:rPr lang="fi-FI" sz="1800" dirty="0"/>
              <a:t>Muokataan tiedostoja</a:t>
            </a:r>
          </a:p>
          <a:p>
            <a:pPr lvl="1"/>
            <a:r>
              <a:rPr lang="fi-FI" sz="1400" dirty="0"/>
              <a:t>Huomaa, että tiedostoja voi muokata millä tahansa ohjelmalla (esim. PowerPointilla)</a:t>
            </a:r>
          </a:p>
          <a:p>
            <a:r>
              <a:rPr lang="fi-FI" sz="1800" dirty="0"/>
              <a:t>Viedään muutokset takaisin etärepoon</a:t>
            </a:r>
          </a:p>
          <a:p>
            <a:pPr lvl="1"/>
            <a:r>
              <a:rPr lang="fi-FI" sz="1400" dirty="0" err="1"/>
              <a:t>git</a:t>
            </a:r>
            <a:r>
              <a:rPr lang="fi-FI" sz="1400" dirty="0"/>
              <a:t> </a:t>
            </a:r>
            <a:r>
              <a:rPr lang="fi-FI" sz="1400" dirty="0" err="1"/>
              <a:t>commit</a:t>
            </a:r>
            <a:endParaRPr lang="fi-FI" sz="1400" dirty="0"/>
          </a:p>
          <a:p>
            <a:pPr lvl="1"/>
            <a:r>
              <a:rPr lang="fi-FI" sz="1400" dirty="0" err="1"/>
              <a:t>git</a:t>
            </a:r>
            <a:r>
              <a:rPr lang="fi-FI" sz="1400" dirty="0"/>
              <a:t> </a:t>
            </a:r>
            <a:r>
              <a:rPr lang="fi-FI" sz="1400" dirty="0" err="1"/>
              <a:t>push</a:t>
            </a:r>
            <a:endParaRPr lang="fi-FI" sz="1400" dirty="0"/>
          </a:p>
          <a:p>
            <a:endParaRPr lang="fi-FI" dirty="0"/>
          </a:p>
          <a:p>
            <a:pPr marL="0" indent="0">
              <a:buNone/>
            </a:pPr>
            <a:r>
              <a:rPr lang="fi-FI" sz="2000" dirty="0">
                <a:hlinkClick r:id="rId2"/>
              </a:rPr>
              <a:t>https://github.com/SavoniaUAS/versioncontrol.git</a:t>
            </a:r>
            <a:endParaRPr lang="fi-FI" sz="20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55079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Step 1: paikallinen tyhjälle näyttävä kansio, jonne kloonataan etärepo">
            <a:extLst>
              <a:ext uri="{FF2B5EF4-FFF2-40B4-BE49-F238E27FC236}">
                <a16:creationId xmlns:a16="http://schemas.microsoft.com/office/drawing/2014/main" id="{03E074D3-9CEF-48C7-A4F8-2EA7763AF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766474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2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1: paikallinen tyhjälle näyttävä kansio, jonne kloonataan etärepo</a:t>
            </a:r>
          </a:p>
        </p:txBody>
      </p:sp>
    </p:spTree>
    <p:extLst>
      <p:ext uri="{BB962C8B-B14F-4D97-AF65-F5344CB8AC3E}">
        <p14:creationId xmlns:p14="http://schemas.microsoft.com/office/powerpoint/2010/main" val="132246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2: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clone</a:t>
            </a:r>
            <a:r>
              <a:rPr lang="fi-FI" dirty="0"/>
              <a:t> epäonnistui, koska kansio ei ollutkaan tyhjä. Kansiossa oli piilotettu kansio: .</a:t>
            </a:r>
            <a:r>
              <a:rPr lang="fi-FI" dirty="0" err="1"/>
              <a:t>git</a:t>
            </a:r>
            <a:r>
              <a:rPr lang="fi-FI" dirty="0"/>
              <a:t>. Poistetaan piilotettu kansio.</a:t>
            </a:r>
          </a:p>
        </p:txBody>
      </p:sp>
      <p:pic>
        <p:nvPicPr>
          <p:cNvPr id="3" name="Kuva 2" descr="Step 2: git clone epäonnistui, koska kansio ei ollutkaan tyhjä. Kansiossa oli piilotettu kansio: .git. Poistetaan piilotettu kansio.">
            <a:extLst>
              <a:ext uri="{FF2B5EF4-FFF2-40B4-BE49-F238E27FC236}">
                <a16:creationId xmlns:a16="http://schemas.microsoft.com/office/drawing/2014/main" id="{FED06A91-EC16-4E1A-8378-B292ABCFC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" y="1920797"/>
            <a:ext cx="8922209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1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3: kloonaus onnistui. Nyt kansiossa on kopio </a:t>
            </a:r>
            <a:r>
              <a:rPr lang="fi-FI" dirty="0" err="1"/>
              <a:t>etärepon</a:t>
            </a:r>
            <a:r>
              <a:rPr lang="fi-FI" dirty="0"/>
              <a:t> tiedostoista.</a:t>
            </a:r>
          </a:p>
        </p:txBody>
      </p:sp>
      <p:pic>
        <p:nvPicPr>
          <p:cNvPr id="4" name="Kuva 3" descr="Step 3: kloonaus onnistui. Nyt kansiossa on kopio etärepon tiedostoista.">
            <a:extLst>
              <a:ext uri="{FF2B5EF4-FFF2-40B4-BE49-F238E27FC236}">
                <a16:creationId xmlns:a16="http://schemas.microsoft.com/office/drawing/2014/main" id="{35BD8BBA-34DC-4FA2-8779-4A2BBE5BAD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167"/>
            <a:ext cx="9144000" cy="44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Erilaisia versionhallinnan tyyppejä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Versionhallintajärjestelmien (VCS) tyyppejä:</a:t>
            </a:r>
          </a:p>
          <a:p>
            <a:r>
              <a:rPr lang="fi-FI" dirty="0"/>
              <a:t>Paikalliset</a:t>
            </a:r>
          </a:p>
          <a:p>
            <a:pPr lvl="1"/>
            <a:r>
              <a:rPr lang="fi-FI" dirty="0"/>
              <a:t>Omalla koneella</a:t>
            </a:r>
          </a:p>
          <a:p>
            <a:r>
              <a:rPr lang="fi-FI" dirty="0"/>
              <a:t>Keskitetyt (CVCS)</a:t>
            </a:r>
          </a:p>
          <a:p>
            <a:pPr lvl="1"/>
            <a:r>
              <a:rPr lang="fi-FI" dirty="0"/>
              <a:t>Keskitetty palvelin </a:t>
            </a:r>
            <a:r>
              <a:rPr lang="fi-FI" sz="1600" dirty="0"/>
              <a:t>(</a:t>
            </a:r>
            <a:r>
              <a:rPr lang="fi-FI" sz="1600" dirty="0" err="1"/>
              <a:t>Centralized</a:t>
            </a:r>
            <a:r>
              <a:rPr lang="fi-FI" sz="1600" dirty="0"/>
              <a:t> Version Control System)</a:t>
            </a:r>
            <a:endParaRPr lang="fi-FI" sz="2000" dirty="0"/>
          </a:p>
          <a:p>
            <a:r>
              <a:rPr lang="fi-FI" dirty="0"/>
              <a:t>Hajautetut (DVCS)</a:t>
            </a:r>
          </a:p>
          <a:p>
            <a:pPr lvl="1"/>
            <a:r>
              <a:rPr lang="fi-FI" dirty="0"/>
              <a:t>Tiedostot hajautetusti kaikilla koneilla </a:t>
            </a:r>
            <a:r>
              <a:rPr lang="fi-FI" sz="1600" dirty="0"/>
              <a:t>(Distributed Version Control System)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4: Avataan kansio Visual Studio </a:t>
            </a:r>
            <a:r>
              <a:rPr lang="fi-FI" dirty="0" err="1"/>
              <a:t>Code:en</a:t>
            </a:r>
            <a:r>
              <a:rPr lang="fi-FI" dirty="0"/>
              <a:t> ja muokataan yhtä tiedostoa. VS </a:t>
            </a:r>
            <a:r>
              <a:rPr lang="fi-FI" dirty="0" err="1"/>
              <a:t>Code</a:t>
            </a:r>
            <a:r>
              <a:rPr lang="fi-FI" dirty="0"/>
              <a:t> huomaa muuttuneen tiedoston.</a:t>
            </a:r>
          </a:p>
        </p:txBody>
      </p:sp>
      <p:pic>
        <p:nvPicPr>
          <p:cNvPr id="3" name="Kuva 2" descr="Step 4: Avataan kansio Visual Studio Code:en ja muokataan yhtä tiedostoa. VS Code huomaa muuttuneen tiedoston.">
            <a:extLst>
              <a:ext uri="{FF2B5EF4-FFF2-40B4-BE49-F238E27FC236}">
                <a16:creationId xmlns:a16="http://schemas.microsoft.com/office/drawing/2014/main" id="{F3A18AD3-0589-4F7B-A7DB-91BAAD894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599"/>
            <a:ext cx="9144000" cy="21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6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5: Muokataan toista tiedostoa (versionhallinta.pptx) PowerPoint -sovelluksella. VS </a:t>
            </a:r>
            <a:r>
              <a:rPr lang="fi-FI" dirty="0" err="1"/>
              <a:t>Code</a:t>
            </a:r>
            <a:r>
              <a:rPr lang="fi-FI" dirty="0"/>
              <a:t> huomaa myös tämän muutoksen.</a:t>
            </a:r>
          </a:p>
        </p:txBody>
      </p:sp>
      <p:pic>
        <p:nvPicPr>
          <p:cNvPr id="4" name="Kuva 3" descr="Step 5: Muokataan toista tiedostoa (versionhallinta.pptx) Power Point -sovelluksella. VS Code huomaa myös tämän muutoksen.">
            <a:extLst>
              <a:ext uri="{FF2B5EF4-FFF2-40B4-BE49-F238E27FC236}">
                <a16:creationId xmlns:a16="http://schemas.microsoft.com/office/drawing/2014/main" id="{2A7986E5-C1AE-4D51-AFAF-B7ADAD36D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812"/>
            <a:ext cx="9144000" cy="40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6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6: Kirjoitetaan viesti tehdyistä muutoksista </a:t>
            </a:r>
            <a:r>
              <a:rPr lang="fi-FI" dirty="0" err="1"/>
              <a:t>commit:ia</a:t>
            </a:r>
            <a:r>
              <a:rPr lang="fi-FI" dirty="0"/>
              <a:t> varten. </a:t>
            </a:r>
            <a:r>
              <a:rPr lang="fi-FI" b="1" dirty="0"/>
              <a:t>Viesti täytyy kirjoittaa aina!</a:t>
            </a:r>
          </a:p>
        </p:txBody>
      </p:sp>
      <p:pic>
        <p:nvPicPr>
          <p:cNvPr id="3" name="Kuva 2" descr="Step 6: Kirjoitetaan viesti tehdyistä muutoksista commit:ia varten. Viesti täytyy kirjoittaa aina!">
            <a:extLst>
              <a:ext uri="{FF2B5EF4-FFF2-40B4-BE49-F238E27FC236}">
                <a16:creationId xmlns:a16="http://schemas.microsoft.com/office/drawing/2014/main" id="{48116FDA-C0CF-4C26-8CAE-6BF65E32E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0" y="1796966"/>
            <a:ext cx="7588640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8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7: Tehdään </a:t>
            </a:r>
            <a:r>
              <a:rPr lang="fi-FI" dirty="0" err="1"/>
              <a:t>commit</a:t>
            </a:r>
            <a:endParaRPr lang="fi-FI" dirty="0"/>
          </a:p>
        </p:txBody>
      </p:sp>
      <p:pic>
        <p:nvPicPr>
          <p:cNvPr id="4" name="Kuva 3" descr="Step 7: Tehdään commit.">
            <a:extLst>
              <a:ext uri="{FF2B5EF4-FFF2-40B4-BE49-F238E27FC236}">
                <a16:creationId xmlns:a16="http://schemas.microsoft.com/office/drawing/2014/main" id="{D4865E0A-65AC-42BC-88DA-4720D9C2A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48" y="692696"/>
            <a:ext cx="56313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2" y="5805264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8: </a:t>
            </a:r>
            <a:r>
              <a:rPr lang="fi-FI" dirty="0" err="1"/>
              <a:t>Commit:n</a:t>
            </a:r>
            <a:r>
              <a:rPr lang="fi-FI" dirty="0"/>
              <a:t> jälkeen työtilassa ei ole muuttuneita tietoja (</a:t>
            </a:r>
            <a:r>
              <a:rPr lang="fi-FI" dirty="0" err="1"/>
              <a:t>Changes</a:t>
            </a:r>
            <a:r>
              <a:rPr lang="fi-FI" dirty="0"/>
              <a:t> on tyhjä). Muutokset viedään etärepoon </a:t>
            </a:r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 –komennolla (muutokset voi viedä ja hakea myös </a:t>
            </a:r>
            <a:r>
              <a:rPr lang="fi-FI" dirty="0" err="1"/>
              <a:t>Sync-kommennolla</a:t>
            </a:r>
            <a:r>
              <a:rPr lang="fi-FI" dirty="0"/>
              <a:t> VS </a:t>
            </a:r>
            <a:r>
              <a:rPr lang="fi-FI" dirty="0" err="1"/>
              <a:t>Codessa</a:t>
            </a:r>
            <a:r>
              <a:rPr lang="fi-FI" dirty="0"/>
              <a:t>)</a:t>
            </a:r>
          </a:p>
        </p:txBody>
      </p:sp>
      <p:pic>
        <p:nvPicPr>
          <p:cNvPr id="3" name="Kuva 2" descr="Step 8: Commit:n jälkeen työtilassa ei ole muuttuneita tietoja (Changes on tyhjä). Muutokset voidaan git Push etärepoon.">
            <a:extLst>
              <a:ext uri="{FF2B5EF4-FFF2-40B4-BE49-F238E27FC236}">
                <a16:creationId xmlns:a16="http://schemas.microsoft.com/office/drawing/2014/main" id="{E77C6260-839F-4046-923C-295172131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7" y="1854119"/>
            <a:ext cx="7493385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7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9: Tehdään </a:t>
            </a:r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, jolla tehdyt muutokset viedään etärepoon. Etärepoon täytyy olla kirjoitusoikeudet.</a:t>
            </a:r>
          </a:p>
        </p:txBody>
      </p:sp>
      <p:pic>
        <p:nvPicPr>
          <p:cNvPr id="4" name="Kuva 3" descr="Step 9: Tehdään git Push, jolla commitoidut muutokset viedään etärepoon. Etärepoon täytyy olla kirjoitusoikeudet.">
            <a:extLst>
              <a:ext uri="{FF2B5EF4-FFF2-40B4-BE49-F238E27FC236}">
                <a16:creationId xmlns:a16="http://schemas.microsoft.com/office/drawing/2014/main" id="{1E26F40E-6FFB-4D54-B850-AE2322531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44080"/>
            <a:ext cx="4896544" cy="51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Esimerkin huomioita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Huomaa, että työnkulku on sama riippumatta käytetystä välineestä / editorista / </a:t>
            </a:r>
            <a:r>
              <a:rPr lang="fi-FI" dirty="0" err="1"/>
              <a:t>IDE:stä</a:t>
            </a:r>
            <a:endParaRPr lang="fi-FI" dirty="0"/>
          </a:p>
          <a:p>
            <a:r>
              <a:rPr lang="fi-FI" dirty="0"/>
              <a:t>Tässä esimerkissä on käytetty Visual Studio </a:t>
            </a:r>
            <a:r>
              <a:rPr lang="fi-FI" dirty="0" err="1"/>
              <a:t>Code:a</a:t>
            </a:r>
            <a:r>
              <a:rPr lang="fi-FI" dirty="0"/>
              <a:t> paikallisen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repon</a:t>
            </a:r>
            <a:r>
              <a:rPr lang="fi-FI" dirty="0"/>
              <a:t> ja </a:t>
            </a:r>
            <a:r>
              <a:rPr lang="fi-FI" dirty="0" err="1"/>
              <a:t>GitHub:ssa</a:t>
            </a:r>
            <a:r>
              <a:rPr lang="fi-FI" dirty="0"/>
              <a:t> olevan </a:t>
            </a:r>
            <a:r>
              <a:rPr lang="fi-FI" dirty="0" err="1"/>
              <a:t>etärepon</a:t>
            </a:r>
            <a:r>
              <a:rPr lang="fi-FI" dirty="0"/>
              <a:t> kanssa kommunikointiin</a:t>
            </a:r>
          </a:p>
          <a:p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 vaatii, että etärepoon on kirjoitusoikeudet!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31064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gitignore</a:t>
            </a:r>
            <a:r>
              <a:rPr lang="fi-FI" dirty="0"/>
              <a:t> -tiedosto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Versiohallitussa kansiossa voi olla </a:t>
            </a:r>
            <a:r>
              <a:rPr lang="fi-FI" b="1" dirty="0">
                <a:solidFill>
                  <a:srgbClr val="FF0000"/>
                </a:solidFill>
              </a:rPr>
              <a:t>.</a:t>
            </a:r>
            <a:r>
              <a:rPr lang="fi-FI" b="1" dirty="0" err="1">
                <a:solidFill>
                  <a:srgbClr val="FF0000"/>
                </a:solidFill>
              </a:rPr>
              <a:t>gitignore</a:t>
            </a:r>
            <a:r>
              <a:rPr lang="fi-FI" dirty="0"/>
              <a:t>-tiedosto, jolla voi ohjata versionhallintaan päätyviä tiedostoja.</a:t>
            </a:r>
          </a:p>
          <a:p>
            <a:r>
              <a:rPr lang="fi-FI" dirty="0"/>
              <a:t>Tiedoston puuttuessa kaikki kansion tiedostot viedään versionhallintaan.</a:t>
            </a:r>
          </a:p>
          <a:p>
            <a:endParaRPr lang="fi-FI" sz="2000" dirty="0"/>
          </a:p>
          <a:p>
            <a:r>
              <a:rPr lang="fi-FI" sz="2000" dirty="0"/>
              <a:t>Lisätietoja: </a:t>
            </a:r>
            <a:r>
              <a:rPr lang="fi-FI" sz="2000" dirty="0">
                <a:hlinkClick r:id="rId2"/>
              </a:rPr>
              <a:t>https://git-scm.com/docs/gitignore</a:t>
            </a:r>
            <a:endParaRPr lang="fi-FI" sz="2000" dirty="0"/>
          </a:p>
          <a:p>
            <a:r>
              <a:rPr lang="fi-FI" sz="2000" dirty="0"/>
              <a:t>Kokoelma .</a:t>
            </a:r>
            <a:r>
              <a:rPr lang="fi-FI" sz="2000" dirty="0" err="1"/>
              <a:t>gitignore</a:t>
            </a:r>
            <a:r>
              <a:rPr lang="fi-FI" sz="2000" dirty="0"/>
              <a:t>-malleja: </a:t>
            </a:r>
            <a:r>
              <a:rPr lang="fi-FI" sz="2000" dirty="0">
                <a:hlinkClick r:id="rId3"/>
              </a:rPr>
              <a:t>https://github.com/github/gitignore</a:t>
            </a:r>
            <a:endParaRPr lang="fi-FI" sz="2000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298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Järjestelmiä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VCS-järjestelmiä on lukuisia erilaisia…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Local</a:t>
            </a:r>
            <a:r>
              <a:rPr lang="fi-FI" dirty="0"/>
              <a:t>: RCS, SCCS…</a:t>
            </a:r>
          </a:p>
          <a:p>
            <a:r>
              <a:rPr lang="fi-FI" dirty="0" err="1"/>
              <a:t>Centralized</a:t>
            </a:r>
            <a:r>
              <a:rPr lang="fi-FI" dirty="0"/>
              <a:t>: CVS, </a:t>
            </a:r>
            <a:r>
              <a:rPr lang="fi-FI" dirty="0" err="1"/>
              <a:t>Subversion</a:t>
            </a:r>
            <a:r>
              <a:rPr lang="fi-FI" dirty="0"/>
              <a:t>(SVN), VSS, TFVC…</a:t>
            </a:r>
          </a:p>
          <a:p>
            <a:r>
              <a:rPr lang="fi-FI" dirty="0"/>
              <a:t>Distributed: </a:t>
            </a:r>
            <a:r>
              <a:rPr lang="fi-FI" dirty="0" err="1"/>
              <a:t>Git</a:t>
            </a:r>
            <a:r>
              <a:rPr lang="fi-FI" dirty="0"/>
              <a:t>, </a:t>
            </a:r>
            <a:r>
              <a:rPr lang="fi-FI" dirty="0" err="1"/>
              <a:t>Mercurial</a:t>
            </a:r>
            <a:r>
              <a:rPr lang="fi-FI" dirty="0"/>
              <a:t>…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3"/>
              </a:rPr>
              <a:t>https://fi.wikipedia.org/wiki/Versionhallintajärjestelmät</a:t>
            </a:r>
            <a:r>
              <a:rPr lang="fi-FI" dirty="0"/>
              <a:t>, </a:t>
            </a:r>
            <a:r>
              <a:rPr lang="fi-FI" dirty="0">
                <a:hlinkClick r:id="rId4"/>
              </a:rPr>
              <a:t>https://en.wikipedia.org/wiki/List_of_version_control_software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27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1/2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Versionhallintaa tarjoavia palveluita on useita mm.</a:t>
            </a:r>
          </a:p>
          <a:p>
            <a:r>
              <a:rPr lang="fi-FI" dirty="0"/>
              <a:t>GitHub, </a:t>
            </a:r>
            <a:r>
              <a:rPr lang="fi-FI" sz="2000" dirty="0">
                <a:hlinkClick r:id="rId3"/>
              </a:rPr>
              <a:t>https://github.com/</a:t>
            </a:r>
            <a:endParaRPr lang="fi-FI" sz="2000" dirty="0"/>
          </a:p>
          <a:p>
            <a:r>
              <a:rPr lang="fi-FI" dirty="0" err="1"/>
              <a:t>GitLab</a:t>
            </a:r>
            <a:r>
              <a:rPr lang="fi-FI" dirty="0"/>
              <a:t>, </a:t>
            </a:r>
            <a:r>
              <a:rPr lang="fi-FI" sz="2000" dirty="0">
                <a:hlinkClick r:id="rId4"/>
              </a:rPr>
              <a:t>https://about.gitlab.com/</a:t>
            </a:r>
            <a:endParaRPr lang="fi-FI" sz="2000" dirty="0"/>
          </a:p>
          <a:p>
            <a:r>
              <a:rPr lang="fi-FI" dirty="0" err="1"/>
              <a:t>Bitbucket</a:t>
            </a:r>
            <a:r>
              <a:rPr lang="fi-FI" dirty="0"/>
              <a:t>, </a:t>
            </a:r>
            <a:r>
              <a:rPr lang="fi-FI" sz="2000" dirty="0">
                <a:hlinkClick r:id="rId5"/>
              </a:rPr>
              <a:t>https://bitbucket.org/</a:t>
            </a:r>
            <a:endParaRPr lang="fi-FI" sz="2000" dirty="0"/>
          </a:p>
          <a:p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DevOps</a:t>
            </a:r>
            <a:r>
              <a:rPr lang="fi-FI" dirty="0"/>
              <a:t> </a:t>
            </a:r>
            <a:r>
              <a:rPr lang="fi-FI" sz="1800" dirty="0"/>
              <a:t>(oli aiemmin: Visual Studio Team Service, VSTS)</a:t>
            </a:r>
            <a:r>
              <a:rPr lang="fi-FI" sz="1800" b="1" dirty="0"/>
              <a:t>,</a:t>
            </a:r>
            <a:r>
              <a:rPr lang="fi-FI" sz="1800" dirty="0"/>
              <a:t> </a:t>
            </a:r>
            <a:r>
              <a:rPr lang="fi-FI" sz="2000" dirty="0">
                <a:hlinkClick r:id="rId6"/>
              </a:rPr>
              <a:t>https://azure.microsoft.com/en-us/services/devops/?nav=min</a:t>
            </a:r>
            <a:r>
              <a:rPr lang="fi-FI" sz="1800" dirty="0"/>
              <a:t> </a:t>
            </a: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2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2/2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i-FI" dirty="0"/>
              <a:t>Palvelut tarjoavat versionhallintaa ilmaiseksi tai maksua vastaan. </a:t>
            </a:r>
          </a:p>
          <a:p>
            <a:r>
              <a:rPr lang="fi-FI" sz="2400" dirty="0"/>
              <a:t>Joskus ilmaiset palvelut vaativat avointa projektia (open-</a:t>
            </a:r>
            <a:r>
              <a:rPr lang="fi-FI" sz="2400" dirty="0" err="1"/>
              <a:t>source</a:t>
            </a:r>
            <a:r>
              <a:rPr lang="fi-FI" sz="2400" dirty="0"/>
              <a:t>, </a:t>
            </a:r>
            <a:r>
              <a:rPr lang="fi-FI" sz="2400" dirty="0" err="1"/>
              <a:t>public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/>
              <a:t>GitHub</a:t>
            </a:r>
          </a:p>
          <a:p>
            <a:pPr lvl="1"/>
            <a:r>
              <a:rPr lang="fi-FI" sz="1800" i="1" dirty="0"/>
              <a:t>GitHub julkaisi huhtikuussa 2020 rajattomat ilmaiset privaatit </a:t>
            </a:r>
            <a:r>
              <a:rPr lang="fi-FI" sz="1800" i="1" dirty="0" err="1"/>
              <a:t>repot</a:t>
            </a:r>
            <a:r>
              <a:rPr lang="fi-FI" sz="1800" i="1" dirty="0"/>
              <a:t>, joissa on mahdollista olla rajattomasti tekijöitä (</a:t>
            </a:r>
            <a:r>
              <a:rPr lang="fi-FI" sz="1800" i="1" dirty="0" err="1"/>
              <a:t>collaborators</a:t>
            </a:r>
            <a:r>
              <a:rPr lang="fi-FI" sz="1800" i="1" dirty="0"/>
              <a:t>)</a:t>
            </a:r>
          </a:p>
          <a:p>
            <a:pPr lvl="1"/>
            <a:r>
              <a:rPr lang="fi-FI" sz="1800" i="1" dirty="0" err="1"/>
              <a:t>Opisjelijat</a:t>
            </a:r>
            <a:r>
              <a:rPr lang="fi-FI" sz="1800" i="1" dirty="0"/>
              <a:t> saavat lisäksi </a:t>
            </a:r>
            <a:r>
              <a:rPr lang="fi-FI" sz="1800" i="1" dirty="0" err="1"/>
              <a:t>GitHub:n</a:t>
            </a:r>
            <a:r>
              <a:rPr lang="fi-FI" sz="1800" i="1" dirty="0"/>
              <a:t> laajemmat ominaisuudet käyttöön ilmaiseksi ks. </a:t>
            </a:r>
            <a:r>
              <a:rPr lang="fi-FI" sz="1800" i="1" dirty="0">
                <a:hlinkClick r:id="rId3"/>
              </a:rPr>
              <a:t>https://education.github.com/pack</a:t>
            </a:r>
            <a:endParaRPr lang="fi-FI" sz="1800" i="1" dirty="0"/>
          </a:p>
          <a:p>
            <a:r>
              <a:rPr lang="fi-FI" sz="2400" dirty="0"/>
              <a:t>Osa palveluista sisältää ilmaiseksi myös suljettuja osiota (</a:t>
            </a:r>
            <a:r>
              <a:rPr lang="fi-FI" sz="2400" dirty="0" err="1"/>
              <a:t>private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 err="1"/>
              <a:t>GitLab</a:t>
            </a:r>
            <a:r>
              <a:rPr lang="fi-FI" sz="2400" i="1" dirty="0"/>
              <a:t>, </a:t>
            </a:r>
            <a:r>
              <a:rPr lang="fi-FI" sz="2400" i="1" dirty="0" err="1"/>
              <a:t>Azure</a:t>
            </a:r>
            <a:r>
              <a:rPr lang="fi-FI" sz="2400" i="1" dirty="0"/>
              <a:t> </a:t>
            </a:r>
            <a:r>
              <a:rPr lang="fi-FI" sz="2400" i="1" dirty="0" err="1"/>
              <a:t>DevOps</a:t>
            </a:r>
            <a:endParaRPr lang="fi-FI" sz="2400" i="1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771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Moni versionhallintajärjestelmä pohjautuu </a:t>
            </a:r>
            <a:r>
              <a:rPr lang="fi-FI" dirty="0" err="1"/>
              <a:t>Git:iin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Linux-yhteisön kehittämä avoin hajautettuversionhallintajärjestelmä (DVCS)</a:t>
            </a:r>
          </a:p>
          <a:p>
            <a:r>
              <a:rPr lang="fi-FI" dirty="0"/>
              <a:t>Vuodesta 2005</a:t>
            </a:r>
          </a:p>
          <a:p>
            <a:endParaRPr lang="fi-FI" dirty="0">
              <a:hlinkClick r:id="rId2"/>
            </a:endParaRPr>
          </a:p>
          <a:p>
            <a:pPr marL="0" indent="0">
              <a:buNone/>
            </a:pPr>
            <a:r>
              <a:rPr lang="fi-FI" dirty="0">
                <a:hlinkClick r:id="rId2"/>
              </a:rPr>
              <a:t>https://git-scm.com/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3074" name="Picture 2" descr="https://git-scm.com/images/logos/2color-lightbg@2x.png">
            <a:extLst>
              <a:ext uri="{FF2B5EF4-FFF2-40B4-BE49-F238E27FC236}">
                <a16:creationId xmlns:a16="http://schemas.microsoft.com/office/drawing/2014/main" id="{89099A95-FDAB-4E01-AF9F-E6B8CC7C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-materiaalia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Pro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Scott </a:t>
            </a:r>
            <a:r>
              <a:rPr lang="fi-FI" dirty="0" err="1"/>
              <a:t>Chacon</a:t>
            </a:r>
            <a:r>
              <a:rPr lang="fi-FI" dirty="0"/>
              <a:t> and Ben </a:t>
            </a:r>
            <a:r>
              <a:rPr lang="fi-FI" dirty="0" err="1"/>
              <a:t>Straub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Englanniksi 2nd Edition (2014)</a:t>
            </a:r>
          </a:p>
          <a:p>
            <a:pPr lvl="1"/>
            <a:r>
              <a:rPr lang="fi-FI" dirty="0"/>
              <a:t> </a:t>
            </a:r>
            <a:r>
              <a:rPr lang="fi-FI" dirty="0">
                <a:hlinkClick r:id="rId2"/>
              </a:rPr>
              <a:t>https://git-scm.com/book/en/v2</a:t>
            </a:r>
            <a:endParaRPr lang="fi-FI" dirty="0"/>
          </a:p>
          <a:p>
            <a:r>
              <a:rPr lang="fi-FI" dirty="0"/>
              <a:t>Suomeksi 1st Edition (2009)</a:t>
            </a:r>
          </a:p>
          <a:p>
            <a:pPr lvl="1"/>
            <a:r>
              <a:rPr lang="fi-FI" dirty="0">
                <a:hlinkClick r:id="rId3"/>
              </a:rPr>
              <a:t>https://git-scm.com/book/fi/v1/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AB0B8663-C4FC-4020-BFAA-C476B0BB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1/4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= paikallinen versio koodeista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init</a:t>
            </a:r>
            <a:r>
              <a:rPr lang="fi-FI" sz="2000" dirty="0"/>
              <a:t>, alustetaan </a:t>
            </a:r>
            <a:r>
              <a:rPr lang="fi-FI" sz="2000" dirty="0" err="1"/>
              <a:t>local</a:t>
            </a:r>
            <a:r>
              <a:rPr lang="fi-FI" sz="2000" dirty="0"/>
              <a:t> repo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add</a:t>
            </a:r>
            <a:r>
              <a:rPr lang="fi-FI" sz="2000" dirty="0"/>
              <a:t>, lisätään tiedosto(ja)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areaan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commit</a:t>
            </a:r>
            <a:r>
              <a:rPr lang="fi-FI" sz="2000" dirty="0"/>
              <a:t>, viedään muutokset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areasta</a:t>
            </a:r>
            <a:r>
              <a:rPr lang="fi-FI" sz="2000" dirty="0"/>
              <a:t> repoon</a:t>
            </a:r>
          </a:p>
          <a:p>
            <a:r>
              <a:rPr lang="fi-FI" dirty="0"/>
              <a:t>Remote </a:t>
            </a:r>
            <a:r>
              <a:rPr lang="fi-FI" dirty="0" err="1"/>
              <a:t>repository</a:t>
            </a:r>
            <a:r>
              <a:rPr lang="fi-FI" dirty="0"/>
              <a:t> = etäversio koodeista (jossakin verkossa tai palvelussa)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push</a:t>
            </a:r>
            <a:r>
              <a:rPr lang="fi-FI" sz="2000" dirty="0"/>
              <a:t>, viedään paikallinen repo etärepoon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pull</a:t>
            </a:r>
            <a:r>
              <a:rPr lang="fi-FI" sz="2000" dirty="0"/>
              <a:t>, haetaan etärepo paikalliseen repoon ja työtilaan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39018"/>
      </p:ext>
    </p:extLst>
  </p:cSld>
  <p:clrMapOvr>
    <a:masterClrMapping/>
  </p:clrMapOvr>
</p:sld>
</file>

<file path=ppt/theme/theme1.xml><?xml version="1.0" encoding="utf-8"?>
<a:theme xmlns:a="http://schemas.openxmlformats.org/drawingml/2006/main" name="1_Savonia">
  <a:themeElements>
    <a:clrScheme name="Savonia">
      <a:dk1>
        <a:sysClr val="windowText" lastClr="000000"/>
      </a:dk1>
      <a:lt1>
        <a:srgbClr val="FFFFFF"/>
      </a:lt1>
      <a:dk2>
        <a:srgbClr val="262626"/>
      </a:dk2>
      <a:lt2>
        <a:srgbClr val="EEECE1"/>
      </a:lt2>
      <a:accent1>
        <a:srgbClr val="EC008C"/>
      </a:accent1>
      <a:accent2>
        <a:srgbClr val="B41E8E"/>
      </a:accent2>
      <a:accent3>
        <a:srgbClr val="8DC63F"/>
      </a:accent3>
      <a:accent4>
        <a:srgbClr val="00ACCD"/>
      </a:accent4>
      <a:accent5>
        <a:srgbClr val="F58220"/>
      </a:accent5>
      <a:accent6>
        <a:srgbClr val="EEC216"/>
      </a:accent6>
      <a:hlink>
        <a:srgbClr val="EC008C"/>
      </a:hlink>
      <a:folHlink>
        <a:srgbClr val="B41E8E"/>
      </a:folHlink>
    </a:clrScheme>
    <a:fontScheme name="Savoni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 xmlns="bcbf1d70-0686-4af9-897b-e669bf036024">SAVONIA-1148-15</_dlc_DocId>
    <_dlc_DocIdUrl xmlns="bcbf1d70-0686-4af9-897b-e669bf036024">
      <Url>https://santra.savonia.fi/tukipalvelut/viestinta/visuaalinen-ilme/_layouts/DocIdRedir.aspx?ID=SAVONIA-1148-15</Url>
      <Description>SAVONIA-1148-15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5EF59F2EF8E9544DBE624127AC1EF6F5" ma:contentTypeVersion="4" ma:contentTypeDescription="Luo uusi asiakirja." ma:contentTypeScope="" ma:versionID="6f36e9b651c0d1813e2a776836ff05c9">
  <xsd:schema xmlns:xsd="http://www.w3.org/2001/XMLSchema" xmlns:xs="http://www.w3.org/2001/XMLSchema" xmlns:p="http://schemas.microsoft.com/office/2006/metadata/properties" xmlns:ns2="bcbf1d70-0686-4af9-897b-e669bf036024" targetNamespace="http://schemas.microsoft.com/office/2006/metadata/properties" ma:root="true" ma:fieldsID="e29bd19961912ca0431e39b2278e6297" ns2:_="">
    <xsd:import namespace="bcbf1d70-0686-4af9-897b-e669bf03602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f1d70-0686-4af9-897b-e669bf0360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Tiedostotunnisteen arvo" ma:description="Tälle kohteelle määritetyn tiedostotunnisteen arvo." ma:internalName="_dlc_DocId" ma:readOnly="true">
      <xsd:simpleType>
        <xsd:restriction base="dms:Text"/>
      </xsd:simpleType>
    </xsd:element>
    <xsd:element name="_dlc_DocIdUrl" ma:index="9" nillable="true" ma:displayName="Tiedostotunniste" ma:description="Tämän tiedoston pysyvä linkki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C3D9C2E-F86A-4B6E-BEBD-901B468DE5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2A60BA-D9BF-4B65-8C62-90B75FB47D2A}">
  <ds:schemaRefs>
    <ds:schemaRef ds:uri="bcbf1d70-0686-4af9-897b-e669bf036024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9F9801D-99E5-4A84-8FBD-7CE4CB866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f1d70-0686-4af9-897b-e669bf036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04143F-77D4-42B1-8837-22F1A6D250D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Savonia</Template>
  <TotalTime>1653</TotalTime>
  <Words>1765</Words>
  <Application>Microsoft Office PowerPoint</Application>
  <PresentationFormat>Näytössä katseltava diaesitys (4:3)</PresentationFormat>
  <Paragraphs>221</Paragraphs>
  <Slides>38</Slides>
  <Notes>13</Notes>
  <HiddenSlides>0</HiddenSlides>
  <MMClips>2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38</vt:i4>
      </vt:variant>
    </vt:vector>
  </HeadingPairs>
  <TitlesOfParts>
    <vt:vector size="45" baseType="lpstr">
      <vt:lpstr>Arial</vt:lpstr>
      <vt:lpstr>Calibri</vt:lpstr>
      <vt:lpstr>Georgia</vt:lpstr>
      <vt:lpstr>Tahoma</vt:lpstr>
      <vt:lpstr>Wingdings</vt:lpstr>
      <vt:lpstr>Wingdings 3</vt:lpstr>
      <vt:lpstr>1_Savonia</vt:lpstr>
      <vt:lpstr>VERSIONHALLINTA</vt:lpstr>
      <vt:lpstr>Mikä/mitä on versionhallinta?</vt:lpstr>
      <vt:lpstr>Erilaisia versionhallinnan tyyppejä</vt:lpstr>
      <vt:lpstr>Järjestelmiä</vt:lpstr>
      <vt:lpstr>Versionhallintapalveluita 1/2</vt:lpstr>
      <vt:lpstr>Versionhallintapalveluita 2/2</vt:lpstr>
      <vt:lpstr>Git</vt:lpstr>
      <vt:lpstr>Git-materiaalia</vt:lpstr>
      <vt:lpstr>Git-käsitteitä 1/4</vt:lpstr>
      <vt:lpstr>Git-käsitteitä 2/4</vt:lpstr>
      <vt:lpstr>Git-käsitteitä 3/4</vt:lpstr>
      <vt:lpstr>Git-käsitteitä 4/4</vt:lpstr>
      <vt:lpstr>About Branch</vt:lpstr>
      <vt:lpstr>Git-ohjeita</vt:lpstr>
      <vt:lpstr>Pull request?</vt:lpstr>
      <vt:lpstr>Git-työnkulku 1/3</vt:lpstr>
      <vt:lpstr>Git-työnkulku 2/3</vt:lpstr>
      <vt:lpstr>Git-työnkulku 3/3</vt:lpstr>
      <vt:lpstr>Työvälineitä</vt:lpstr>
      <vt:lpstr>Työvälineet (Client)</vt:lpstr>
      <vt:lpstr>Savonian sisäisissä projekteissa</vt:lpstr>
      <vt:lpstr>PowerPoint-esitys</vt:lpstr>
      <vt:lpstr>Videotutoriaaleja Git:n käyttöön</vt:lpstr>
      <vt:lpstr>Visual Studio Code (VS Code)</vt:lpstr>
      <vt:lpstr>PowerPoint-esitys</vt:lpstr>
      <vt:lpstr>Esimerkki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Esimerkin huomioita</vt:lpstr>
      <vt:lpstr>.gitignore -tiedosto</vt:lpstr>
      <vt:lpstr>PowerPoint-esitys</vt:lpstr>
    </vt:vector>
  </TitlesOfParts>
  <Company>Savonia-amk 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Kirjoita tähän esityksen otsikko</dc:title>
  <dc:creator>Jukka Honkanen</dc:creator>
  <cp:lastModifiedBy>Mikko Pääkkönen</cp:lastModifiedBy>
  <cp:revision>58</cp:revision>
  <dcterms:created xsi:type="dcterms:W3CDTF">2011-11-15T07:17:43Z</dcterms:created>
  <dcterms:modified xsi:type="dcterms:W3CDTF">2020-08-24T06:49:13Z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0x0101005EF59F2EF8E9544DBE624127AC1EF6F5</vt:lpwstr>
  </property>
  <property fmtid="{D5CDD505-2E9C-101B-9397-08002B2CF9AE}" pid="3" name="_dlc_DocIdItemGuid">
    <vt:lpwstr>828cfc59-466b-47e2-b4d4-b1e11f81c4ec</vt:lpwstr>
  </property>
</Properties>
</file>