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4"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85"/>
  </p:normalViewPr>
  <p:slideViewPr>
    <p:cSldViewPr snapToGrid="0" snapToObjects="1">
      <p:cViewPr varScale="1">
        <p:scale>
          <a:sx n="95" d="100"/>
          <a:sy n="95"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55AC-6289-1A4E-ABB3-149D7C4DF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8404AF-4525-F947-9FDB-A0B652DA4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0CBD32-C1C2-4142-91CE-9FABD4A71702}"/>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5" name="Footer Placeholder 4">
            <a:extLst>
              <a:ext uri="{FF2B5EF4-FFF2-40B4-BE49-F238E27FC236}">
                <a16:creationId xmlns:a16="http://schemas.microsoft.com/office/drawing/2014/main" id="{96FD6B1D-BB40-5D49-A96C-3DB643CE7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972F4-684C-CA4D-9F04-B45731A5B4DD}"/>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342692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B2E5-FAC5-014F-A78A-2203D2D33E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03A046-9BE4-EF46-926A-7834DB54BA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12C8B-2B8A-9E40-A11D-CCBB972AF0EF}"/>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5" name="Footer Placeholder 4">
            <a:extLst>
              <a:ext uri="{FF2B5EF4-FFF2-40B4-BE49-F238E27FC236}">
                <a16:creationId xmlns:a16="http://schemas.microsoft.com/office/drawing/2014/main" id="{8BB5DBA2-C751-2F4D-839F-83C4673D2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1CC97-EF24-044F-B67C-29753AC64C39}"/>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111612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C968A-B973-4944-B155-6ED0B2210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AC8E7-AC06-2A42-A445-7044E1B0E2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9C3EA-CA71-654D-BC3E-A239B7EA5F57}"/>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5" name="Footer Placeholder 4">
            <a:extLst>
              <a:ext uri="{FF2B5EF4-FFF2-40B4-BE49-F238E27FC236}">
                <a16:creationId xmlns:a16="http://schemas.microsoft.com/office/drawing/2014/main" id="{2FA6A901-4244-2F42-B1AB-370D8E44D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0D85B-EE56-B34D-99ED-BA851D076A2A}"/>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9390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E0DD-54FE-724B-A46F-B0ED1D3C3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99E8C-6435-1146-BE50-3F190082D8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128A0-851F-E040-B28F-99CC2F29301C}"/>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5" name="Footer Placeholder 4">
            <a:extLst>
              <a:ext uri="{FF2B5EF4-FFF2-40B4-BE49-F238E27FC236}">
                <a16:creationId xmlns:a16="http://schemas.microsoft.com/office/drawing/2014/main" id="{0199ECBF-6EAF-3141-ACB7-D932DD04E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F1D48-8782-7942-84CF-18464A75C73E}"/>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401229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B572-5EA2-E945-8A5C-67E36DAAD6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73BD8-6AAB-7247-86D1-09D805FC0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4D2C3F-EDFA-EF48-9818-7406CD6C9A00}"/>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5" name="Footer Placeholder 4">
            <a:extLst>
              <a:ext uri="{FF2B5EF4-FFF2-40B4-BE49-F238E27FC236}">
                <a16:creationId xmlns:a16="http://schemas.microsoft.com/office/drawing/2014/main" id="{263D5DB7-E6EA-1C4A-ABA0-E6C7AB377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47523-A204-BA42-A5A6-6DDF30359E1C}"/>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419411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8813-35D2-5845-86E8-1F150E927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A7994-92DD-D44A-BAB6-3311B7894F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DE0568-1833-0940-9A9D-BC00337258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E6526-17AA-D243-91AE-DFB50852FABF}"/>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6" name="Footer Placeholder 5">
            <a:extLst>
              <a:ext uri="{FF2B5EF4-FFF2-40B4-BE49-F238E27FC236}">
                <a16:creationId xmlns:a16="http://schemas.microsoft.com/office/drawing/2014/main" id="{788587A5-8463-1F46-8215-AD303EC6F6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F403F-0EBE-C148-9891-31F3472BAB04}"/>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213070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17B5-3FEF-4148-B1A3-8E121A6E01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ED158E-6045-314D-8996-F56C1606A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002D23-585C-2745-B826-28A1C4FA97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657ED-9FAD-5D48-B7CE-534BB43F3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64AE34-DA22-104A-AF44-C465DB6915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988886-51A6-A440-B8D9-CAB19553C42D}"/>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8" name="Footer Placeholder 7">
            <a:extLst>
              <a:ext uri="{FF2B5EF4-FFF2-40B4-BE49-F238E27FC236}">
                <a16:creationId xmlns:a16="http://schemas.microsoft.com/office/drawing/2014/main" id="{BA4252D4-FCF5-4944-A7E9-6BC98CA6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FA3B4-BD8A-2241-8B2C-F0F3BFD40012}"/>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416204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FF40-18B7-EE40-8152-CD1603D3D5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5782F-5CAD-584D-8032-C94CB8CD7E96}"/>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4" name="Footer Placeholder 3">
            <a:extLst>
              <a:ext uri="{FF2B5EF4-FFF2-40B4-BE49-F238E27FC236}">
                <a16:creationId xmlns:a16="http://schemas.microsoft.com/office/drawing/2014/main" id="{D4ED03C6-1E42-BE47-8A81-E9D3145742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DBFE4-BE96-7140-9631-FEAFE3B1A528}"/>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143141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90ACC-CA06-B64B-8096-60E2FB53BF6A}"/>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3" name="Footer Placeholder 2">
            <a:extLst>
              <a:ext uri="{FF2B5EF4-FFF2-40B4-BE49-F238E27FC236}">
                <a16:creationId xmlns:a16="http://schemas.microsoft.com/office/drawing/2014/main" id="{812DB8A1-C37B-EE40-9B06-0A3D983592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D9F592-022E-C249-828B-D34A16E623F5}"/>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17740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8CD-55A9-214B-BE66-403953025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9A93-735F-9E4F-8A0F-AB01BA543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26A164-F442-6945-8996-24FC57D55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15F9D6-DB09-A746-A2E9-182DAB3ED1EA}"/>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6" name="Footer Placeholder 5">
            <a:extLst>
              <a:ext uri="{FF2B5EF4-FFF2-40B4-BE49-F238E27FC236}">
                <a16:creationId xmlns:a16="http://schemas.microsoft.com/office/drawing/2014/main" id="{4F83D234-6C37-BE46-9EFB-F570CBA35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DDE92-D944-DB42-8583-2D2F17B72156}"/>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172039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508D-B67B-9140-85C7-28FB4FB50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1F010B-8143-0D44-AAD3-7AE5F98A2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04D4F4-4A9F-A949-BC94-407FF2D32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D15866-258F-2F4A-8504-5D0E303C2780}"/>
              </a:ext>
            </a:extLst>
          </p:cNvPr>
          <p:cNvSpPr>
            <a:spLocks noGrp="1"/>
          </p:cNvSpPr>
          <p:nvPr>
            <p:ph type="dt" sz="half" idx="10"/>
          </p:nvPr>
        </p:nvSpPr>
        <p:spPr/>
        <p:txBody>
          <a:bodyPr/>
          <a:lstStyle/>
          <a:p>
            <a:fld id="{6D9E7A18-D26C-7648-82B6-C72E0F51CF8A}" type="datetimeFigureOut">
              <a:rPr lang="en-US" smtClean="0"/>
              <a:t>10/21/19</a:t>
            </a:fld>
            <a:endParaRPr lang="en-US"/>
          </a:p>
        </p:txBody>
      </p:sp>
      <p:sp>
        <p:nvSpPr>
          <p:cNvPr id="6" name="Footer Placeholder 5">
            <a:extLst>
              <a:ext uri="{FF2B5EF4-FFF2-40B4-BE49-F238E27FC236}">
                <a16:creationId xmlns:a16="http://schemas.microsoft.com/office/drawing/2014/main" id="{A637BBA5-CD52-4B44-8F52-6BD57A452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2366E-49FA-E64F-8BF9-4CC19BE4D07D}"/>
              </a:ext>
            </a:extLst>
          </p:cNvPr>
          <p:cNvSpPr>
            <a:spLocks noGrp="1"/>
          </p:cNvSpPr>
          <p:nvPr>
            <p:ph type="sldNum" sz="quarter" idx="12"/>
          </p:nvPr>
        </p:nvSpPr>
        <p:spPr/>
        <p:txBody>
          <a:bodyPr/>
          <a:lstStyle/>
          <a:p>
            <a:fld id="{EB7FA204-FA72-EF49-946A-FD2E069BF495}" type="slidenum">
              <a:rPr lang="en-US" smtClean="0"/>
              <a:t>‹#›</a:t>
            </a:fld>
            <a:endParaRPr lang="en-US"/>
          </a:p>
        </p:txBody>
      </p:sp>
    </p:spTree>
    <p:extLst>
      <p:ext uri="{BB962C8B-B14F-4D97-AF65-F5344CB8AC3E}">
        <p14:creationId xmlns:p14="http://schemas.microsoft.com/office/powerpoint/2010/main" val="123704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99A25E-A939-7F4A-A79D-A33144C4A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6FCD9-2164-294E-9CD4-635DAC483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EB6F4-2868-8347-A714-CB4174383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E7A18-D26C-7648-82B6-C72E0F51CF8A}" type="datetimeFigureOut">
              <a:rPr lang="en-US" smtClean="0"/>
              <a:t>10/21/19</a:t>
            </a:fld>
            <a:endParaRPr lang="en-US"/>
          </a:p>
        </p:txBody>
      </p:sp>
      <p:sp>
        <p:nvSpPr>
          <p:cNvPr id="5" name="Footer Placeholder 4">
            <a:extLst>
              <a:ext uri="{FF2B5EF4-FFF2-40B4-BE49-F238E27FC236}">
                <a16:creationId xmlns:a16="http://schemas.microsoft.com/office/drawing/2014/main" id="{A93F0EF8-E68A-6749-924A-B31CD01C0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F35F7F-B0C7-A847-9EBF-2DB2E88AE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FA204-FA72-EF49-946A-FD2E069BF495}" type="slidenum">
              <a:rPr lang="en-US" smtClean="0"/>
              <a:t>‹#›</a:t>
            </a:fld>
            <a:endParaRPr lang="en-US"/>
          </a:p>
        </p:txBody>
      </p:sp>
    </p:spTree>
    <p:extLst>
      <p:ext uri="{BB962C8B-B14F-4D97-AF65-F5344CB8AC3E}">
        <p14:creationId xmlns:p14="http://schemas.microsoft.com/office/powerpoint/2010/main" val="4087658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F12C-0ED1-7D42-BE5E-B1890FD72B52}"/>
              </a:ext>
            </a:extLst>
          </p:cNvPr>
          <p:cNvSpPr>
            <a:spLocks noGrp="1"/>
          </p:cNvSpPr>
          <p:nvPr>
            <p:ph type="ctrTitle"/>
          </p:nvPr>
        </p:nvSpPr>
        <p:spPr/>
        <p:txBody>
          <a:bodyPr/>
          <a:lstStyle/>
          <a:p>
            <a:r>
              <a:rPr lang="en-US" dirty="0"/>
              <a:t>NAM PCA results</a:t>
            </a:r>
          </a:p>
        </p:txBody>
      </p:sp>
      <p:sp>
        <p:nvSpPr>
          <p:cNvPr id="3" name="Subtitle 2">
            <a:extLst>
              <a:ext uri="{FF2B5EF4-FFF2-40B4-BE49-F238E27FC236}">
                <a16:creationId xmlns:a16="http://schemas.microsoft.com/office/drawing/2014/main" id="{7EDE2C47-CD87-EC43-A78C-E1129E816DF7}"/>
              </a:ext>
            </a:extLst>
          </p:cNvPr>
          <p:cNvSpPr>
            <a:spLocks noGrp="1"/>
          </p:cNvSpPr>
          <p:nvPr>
            <p:ph type="subTitle" idx="1"/>
          </p:nvPr>
        </p:nvSpPr>
        <p:spPr/>
        <p:txBody>
          <a:bodyPr/>
          <a:lstStyle/>
          <a:p>
            <a:r>
              <a:rPr lang="en-US" dirty="0"/>
              <a:t>10/21/19</a:t>
            </a:r>
          </a:p>
        </p:txBody>
      </p:sp>
    </p:spTree>
    <p:extLst>
      <p:ext uri="{BB962C8B-B14F-4D97-AF65-F5344CB8AC3E}">
        <p14:creationId xmlns:p14="http://schemas.microsoft.com/office/powerpoint/2010/main" val="308107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B15E-C5E9-FE45-B4FE-979B38B4AC03}"/>
              </a:ext>
            </a:extLst>
          </p:cNvPr>
          <p:cNvSpPr>
            <a:spLocks noGrp="1"/>
          </p:cNvSpPr>
          <p:nvPr>
            <p:ph type="title"/>
          </p:nvPr>
        </p:nvSpPr>
        <p:spPr>
          <a:xfrm>
            <a:off x="838200" y="86378"/>
            <a:ext cx="10515600" cy="1325563"/>
          </a:xfrm>
        </p:spPr>
        <p:txBody>
          <a:bodyPr/>
          <a:lstStyle/>
          <a:p>
            <a:r>
              <a:rPr lang="en-US" dirty="0"/>
              <a:t>Model – Relative Importance</a:t>
            </a:r>
          </a:p>
        </p:txBody>
      </p:sp>
      <p:sp>
        <p:nvSpPr>
          <p:cNvPr id="6" name="TextBox 5">
            <a:extLst>
              <a:ext uri="{FF2B5EF4-FFF2-40B4-BE49-F238E27FC236}">
                <a16:creationId xmlns:a16="http://schemas.microsoft.com/office/drawing/2014/main" id="{932FC44D-AA9F-7E4B-96A5-D9ACAC599171}"/>
              </a:ext>
            </a:extLst>
          </p:cNvPr>
          <p:cNvSpPr txBox="1"/>
          <p:nvPr/>
        </p:nvSpPr>
        <p:spPr>
          <a:xfrm>
            <a:off x="672352" y="1216548"/>
            <a:ext cx="11134165"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Another way to look at the variables is by their relative importance. </a:t>
            </a:r>
          </a:p>
          <a:p>
            <a:pPr marL="285750" indent="-285750">
              <a:buFont typeface="Arial" panose="020B0604020202020204" pitchFamily="34" charset="0"/>
              <a:buChar char="•"/>
            </a:pPr>
            <a:r>
              <a:rPr lang="en-US" sz="2000" dirty="0"/>
              <a:t>This model has an adjusted R</a:t>
            </a:r>
            <a:r>
              <a:rPr lang="en-US" sz="2000" baseline="30000" dirty="0"/>
              <a:t>2</a:t>
            </a:r>
            <a:r>
              <a:rPr lang="en-US" sz="2000" dirty="0"/>
              <a:t> value of 0.9669. This means that 96.69% of the variation in Base Coats is explained by the model. </a:t>
            </a:r>
          </a:p>
          <a:p>
            <a:pPr marL="285750" indent="-285750">
              <a:buFont typeface="Arial" panose="020B0604020202020204" pitchFamily="34" charset="0"/>
              <a:buChar char="•"/>
            </a:pPr>
            <a:r>
              <a:rPr lang="en-US" sz="2000" dirty="0"/>
              <a:t>This plot shows each variable and the amount of that total variation (96.69%) they explain. It is interesting to notice that SFRP2 contributes the most although it does not have the highest regression slope.</a:t>
            </a:r>
          </a:p>
        </p:txBody>
      </p:sp>
      <p:pic>
        <p:nvPicPr>
          <p:cNvPr id="8" name="Content Placeholder 7">
            <a:extLst>
              <a:ext uri="{FF2B5EF4-FFF2-40B4-BE49-F238E27FC236}">
                <a16:creationId xmlns:a16="http://schemas.microsoft.com/office/drawing/2014/main" id="{673492B6-5859-8346-89BD-60F3C5F4F583}"/>
              </a:ext>
            </a:extLst>
          </p:cNvPr>
          <p:cNvPicPr>
            <a:picLocks noGrp="1" noChangeAspect="1"/>
          </p:cNvPicPr>
          <p:nvPr>
            <p:ph idx="1"/>
          </p:nvPr>
        </p:nvPicPr>
        <p:blipFill>
          <a:blip r:embed="rId2"/>
          <a:stretch>
            <a:fillRect/>
          </a:stretch>
        </p:blipFill>
        <p:spPr>
          <a:xfrm>
            <a:off x="1676400" y="2987040"/>
            <a:ext cx="9677400" cy="3870960"/>
          </a:xfrm>
        </p:spPr>
      </p:pic>
    </p:spTree>
    <p:extLst>
      <p:ext uri="{BB962C8B-B14F-4D97-AF65-F5344CB8AC3E}">
        <p14:creationId xmlns:p14="http://schemas.microsoft.com/office/powerpoint/2010/main" val="48690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79E3-E9E9-EE41-832E-E67864425CB4}"/>
              </a:ext>
            </a:extLst>
          </p:cNvPr>
          <p:cNvSpPr>
            <a:spLocks noGrp="1"/>
          </p:cNvSpPr>
          <p:nvPr>
            <p:ph type="title"/>
          </p:nvPr>
        </p:nvSpPr>
        <p:spPr>
          <a:xfrm>
            <a:off x="838200" y="365125"/>
            <a:ext cx="4938486" cy="1325563"/>
          </a:xfrm>
        </p:spPr>
        <p:txBody>
          <a:bodyPr/>
          <a:lstStyle/>
          <a:p>
            <a:r>
              <a:rPr lang="en-US" dirty="0"/>
              <a:t>Analyses with NAM samples</a:t>
            </a:r>
          </a:p>
        </p:txBody>
      </p:sp>
      <p:sp>
        <p:nvSpPr>
          <p:cNvPr id="3" name="Content Placeholder 2">
            <a:extLst>
              <a:ext uri="{FF2B5EF4-FFF2-40B4-BE49-F238E27FC236}">
                <a16:creationId xmlns:a16="http://schemas.microsoft.com/office/drawing/2014/main" id="{5EEB7142-462A-E34A-8473-28C2D5821A97}"/>
              </a:ext>
            </a:extLst>
          </p:cNvPr>
          <p:cNvSpPr>
            <a:spLocks noGrp="1"/>
          </p:cNvSpPr>
          <p:nvPr>
            <p:ph idx="1"/>
          </p:nvPr>
        </p:nvSpPr>
        <p:spPr>
          <a:xfrm>
            <a:off x="838200" y="1955332"/>
            <a:ext cx="3283857" cy="4351338"/>
          </a:xfrm>
        </p:spPr>
        <p:txBody>
          <a:bodyPr>
            <a:normAutofit/>
          </a:bodyPr>
          <a:lstStyle/>
          <a:p>
            <a:r>
              <a:rPr lang="en-US" dirty="0"/>
              <a:t>PCA using RNA-</a:t>
            </a:r>
            <a:r>
              <a:rPr lang="en-US" dirty="0" err="1"/>
              <a:t>seq</a:t>
            </a:r>
            <a:r>
              <a:rPr lang="en-US" dirty="0"/>
              <a:t> data was recreated. </a:t>
            </a:r>
          </a:p>
          <a:p>
            <a:r>
              <a:rPr lang="en-US" dirty="0"/>
              <a:t>36.3% variation explained by PC1 and PC2. This is moderate, but not amazing.</a:t>
            </a:r>
          </a:p>
          <a:p>
            <a:r>
              <a:rPr lang="en-US" dirty="0">
                <a:solidFill>
                  <a:srgbClr val="FF0000"/>
                </a:solidFill>
              </a:rPr>
              <a:t>This is the same results from the previous analysis.</a:t>
            </a:r>
          </a:p>
        </p:txBody>
      </p:sp>
      <p:pic>
        <p:nvPicPr>
          <p:cNvPr id="7" name="Picture 6">
            <a:extLst>
              <a:ext uri="{FF2B5EF4-FFF2-40B4-BE49-F238E27FC236}">
                <a16:creationId xmlns:a16="http://schemas.microsoft.com/office/drawing/2014/main" id="{807FBD3A-443B-E540-8F6D-790D29D4264D}"/>
              </a:ext>
            </a:extLst>
          </p:cNvPr>
          <p:cNvPicPr>
            <a:picLocks noChangeAspect="1"/>
          </p:cNvPicPr>
          <p:nvPr/>
        </p:nvPicPr>
        <p:blipFill>
          <a:blip r:embed="rId2"/>
          <a:stretch>
            <a:fillRect/>
          </a:stretch>
        </p:blipFill>
        <p:spPr>
          <a:xfrm>
            <a:off x="5699125" y="365125"/>
            <a:ext cx="6492875" cy="6492875"/>
          </a:xfrm>
          <a:prstGeom prst="rect">
            <a:avLst/>
          </a:prstGeom>
        </p:spPr>
      </p:pic>
    </p:spTree>
    <p:extLst>
      <p:ext uri="{BB962C8B-B14F-4D97-AF65-F5344CB8AC3E}">
        <p14:creationId xmlns:p14="http://schemas.microsoft.com/office/powerpoint/2010/main" val="136500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4CDD-6CFF-FF45-A70A-B34EB77D0B58}"/>
              </a:ext>
            </a:extLst>
          </p:cNvPr>
          <p:cNvSpPr>
            <a:spLocks noGrp="1"/>
          </p:cNvSpPr>
          <p:nvPr>
            <p:ph type="title"/>
          </p:nvPr>
        </p:nvSpPr>
        <p:spPr>
          <a:xfrm>
            <a:off x="838200" y="365125"/>
            <a:ext cx="6317343" cy="1325563"/>
          </a:xfrm>
        </p:spPr>
        <p:txBody>
          <a:bodyPr/>
          <a:lstStyle/>
          <a:p>
            <a:r>
              <a:rPr lang="en-US" dirty="0"/>
              <a:t>Top Contributors to the explained variation</a:t>
            </a:r>
          </a:p>
        </p:txBody>
      </p:sp>
      <p:sp>
        <p:nvSpPr>
          <p:cNvPr id="7" name="TextBox 6">
            <a:extLst>
              <a:ext uri="{FF2B5EF4-FFF2-40B4-BE49-F238E27FC236}">
                <a16:creationId xmlns:a16="http://schemas.microsoft.com/office/drawing/2014/main" id="{73074582-4607-B748-A8B3-FBF17D83B7F6}"/>
              </a:ext>
            </a:extLst>
          </p:cNvPr>
          <p:cNvSpPr txBox="1"/>
          <p:nvPr/>
        </p:nvSpPr>
        <p:spPr>
          <a:xfrm>
            <a:off x="838200" y="1838765"/>
            <a:ext cx="5167086" cy="4524315"/>
          </a:xfrm>
          <a:prstGeom prst="rect">
            <a:avLst/>
          </a:prstGeom>
          <a:noFill/>
        </p:spPr>
        <p:txBody>
          <a:bodyPr wrap="square" rtlCol="0">
            <a:spAutoFit/>
          </a:bodyPr>
          <a:lstStyle/>
          <a:p>
            <a:r>
              <a:rPr lang="en-US" sz="2400" dirty="0"/>
              <a:t>To the right is a list of the top 15 variables contributing to the variation explained from PC1 and PC2. The value in the cells is the score of the measure of the contribution to that PC.  The higher the value, the more the contribution to that component. Values are small due to the number of variables included in the analysis overall.</a:t>
            </a:r>
          </a:p>
          <a:p>
            <a:r>
              <a:rPr lang="en-US" sz="2400" dirty="0"/>
              <a:t>Conceptually, these 15 genes are those that separate the groups the most.</a:t>
            </a:r>
          </a:p>
        </p:txBody>
      </p:sp>
      <p:pic>
        <p:nvPicPr>
          <p:cNvPr id="8" name="Content Placeholder 7">
            <a:extLst>
              <a:ext uri="{FF2B5EF4-FFF2-40B4-BE49-F238E27FC236}">
                <a16:creationId xmlns:a16="http://schemas.microsoft.com/office/drawing/2014/main" id="{19B43D0F-25D2-6246-97F5-5729FBFD2EF7}"/>
              </a:ext>
            </a:extLst>
          </p:cNvPr>
          <p:cNvPicPr>
            <a:picLocks noGrp="1" noChangeAspect="1"/>
          </p:cNvPicPr>
          <p:nvPr>
            <p:ph idx="1"/>
          </p:nvPr>
        </p:nvPicPr>
        <p:blipFill>
          <a:blip r:embed="rId2"/>
          <a:stretch>
            <a:fillRect/>
          </a:stretch>
        </p:blipFill>
        <p:spPr>
          <a:xfrm>
            <a:off x="7436223" y="268607"/>
            <a:ext cx="4365812" cy="6589393"/>
          </a:xfrm>
        </p:spPr>
      </p:pic>
    </p:spTree>
    <p:extLst>
      <p:ext uri="{BB962C8B-B14F-4D97-AF65-F5344CB8AC3E}">
        <p14:creationId xmlns:p14="http://schemas.microsoft.com/office/powerpoint/2010/main" val="14077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30BE-42B1-A44B-976F-DDBAC0A9158C}"/>
              </a:ext>
            </a:extLst>
          </p:cNvPr>
          <p:cNvSpPr>
            <a:spLocks noGrp="1"/>
          </p:cNvSpPr>
          <p:nvPr>
            <p:ph type="ctrTitle"/>
          </p:nvPr>
        </p:nvSpPr>
        <p:spPr/>
        <p:txBody>
          <a:bodyPr/>
          <a:lstStyle/>
          <a:p>
            <a:r>
              <a:rPr lang="en-US" dirty="0"/>
              <a:t>Base Coats Linear Regression</a:t>
            </a:r>
          </a:p>
        </p:txBody>
      </p:sp>
      <p:sp>
        <p:nvSpPr>
          <p:cNvPr id="3" name="Subtitle 2">
            <a:extLst>
              <a:ext uri="{FF2B5EF4-FFF2-40B4-BE49-F238E27FC236}">
                <a16:creationId xmlns:a16="http://schemas.microsoft.com/office/drawing/2014/main" id="{ECB3D434-E6E2-3543-8F96-4D8D9A250751}"/>
              </a:ext>
            </a:extLst>
          </p:cNvPr>
          <p:cNvSpPr>
            <a:spLocks noGrp="1"/>
          </p:cNvSpPr>
          <p:nvPr>
            <p:ph type="subTitle" idx="1"/>
          </p:nvPr>
        </p:nvSpPr>
        <p:spPr/>
        <p:txBody>
          <a:bodyPr/>
          <a:lstStyle/>
          <a:p>
            <a:r>
              <a:rPr lang="en-US" dirty="0"/>
              <a:t>10/21/19</a:t>
            </a:r>
          </a:p>
        </p:txBody>
      </p:sp>
    </p:spTree>
    <p:extLst>
      <p:ext uri="{BB962C8B-B14F-4D97-AF65-F5344CB8AC3E}">
        <p14:creationId xmlns:p14="http://schemas.microsoft.com/office/powerpoint/2010/main" val="226967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71D1-7765-3D4A-8D7B-34C33A331E4F}"/>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47830D38-952F-894B-ADB8-E6A1E87D68EE}"/>
              </a:ext>
            </a:extLst>
          </p:cNvPr>
          <p:cNvSpPr>
            <a:spLocks noGrp="1"/>
          </p:cNvSpPr>
          <p:nvPr>
            <p:ph idx="1"/>
          </p:nvPr>
        </p:nvSpPr>
        <p:spPr/>
        <p:txBody>
          <a:bodyPr/>
          <a:lstStyle/>
          <a:p>
            <a:r>
              <a:rPr lang="en-US" dirty="0"/>
              <a:t>When using a linear regression model there is a limit to the number of variables you can use. </a:t>
            </a:r>
          </a:p>
          <a:p>
            <a:pPr lvl="1"/>
            <a:r>
              <a:rPr lang="en-US" dirty="0"/>
              <a:t>Due to this, I limited the analysis to the top 23 (number of samples included) correlated genes from the correlation matrix file and the Base Coats variable which we are trying to predict.</a:t>
            </a:r>
          </a:p>
          <a:p>
            <a:r>
              <a:rPr lang="en-US" dirty="0"/>
              <a:t>A step wise model selection was used to obtain the final model. This means that at each step all variables were evaluated for significance of being included or excluded if no longer significant in the model.</a:t>
            </a:r>
          </a:p>
          <a:p>
            <a:pPr lvl="1"/>
            <a:endParaRPr lang="en-US" dirty="0"/>
          </a:p>
        </p:txBody>
      </p:sp>
    </p:spTree>
    <p:extLst>
      <p:ext uri="{BB962C8B-B14F-4D97-AF65-F5344CB8AC3E}">
        <p14:creationId xmlns:p14="http://schemas.microsoft.com/office/powerpoint/2010/main" val="7118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4D45-69D8-A545-AF66-C7F06EF6CD20}"/>
              </a:ext>
            </a:extLst>
          </p:cNvPr>
          <p:cNvSpPr>
            <a:spLocks noGrp="1"/>
          </p:cNvSpPr>
          <p:nvPr>
            <p:ph type="title"/>
          </p:nvPr>
        </p:nvSpPr>
        <p:spPr/>
        <p:txBody>
          <a:bodyPr/>
          <a:lstStyle/>
          <a:p>
            <a:r>
              <a:rPr lang="en-US" dirty="0"/>
              <a:t>Diagnostics</a:t>
            </a:r>
          </a:p>
        </p:txBody>
      </p:sp>
      <p:sp>
        <p:nvSpPr>
          <p:cNvPr id="7" name="TextBox 6">
            <a:extLst>
              <a:ext uri="{FF2B5EF4-FFF2-40B4-BE49-F238E27FC236}">
                <a16:creationId xmlns:a16="http://schemas.microsoft.com/office/drawing/2014/main" id="{C3916317-E60B-F944-BBA8-72F5FBF748E0}"/>
              </a:ext>
            </a:extLst>
          </p:cNvPr>
          <p:cNvSpPr txBox="1"/>
          <p:nvPr/>
        </p:nvSpPr>
        <p:spPr>
          <a:xfrm>
            <a:off x="564776" y="1586753"/>
            <a:ext cx="4800600" cy="3046988"/>
          </a:xfrm>
          <a:prstGeom prst="rect">
            <a:avLst/>
          </a:prstGeom>
          <a:noFill/>
        </p:spPr>
        <p:txBody>
          <a:bodyPr wrap="square" rtlCol="0">
            <a:spAutoFit/>
          </a:bodyPr>
          <a:lstStyle/>
          <a:p>
            <a:r>
              <a:rPr lang="en-US" sz="2400" dirty="0"/>
              <a:t>These plots are a few examples of checking the variable for a linear relationship with Base Coats.</a:t>
            </a:r>
            <a:br>
              <a:rPr lang="en-US" sz="2400" dirty="0"/>
            </a:br>
            <a:br>
              <a:rPr lang="en-US" sz="2400" dirty="0"/>
            </a:br>
            <a:r>
              <a:rPr lang="en-US" sz="2400" dirty="0"/>
              <a:t>As the method for choosing variables consisted of choosing those with a high correlation, this is exactly what I expected to see. </a:t>
            </a:r>
          </a:p>
        </p:txBody>
      </p:sp>
      <p:pic>
        <p:nvPicPr>
          <p:cNvPr id="9" name="Content Placeholder 8">
            <a:extLst>
              <a:ext uri="{FF2B5EF4-FFF2-40B4-BE49-F238E27FC236}">
                <a16:creationId xmlns:a16="http://schemas.microsoft.com/office/drawing/2014/main" id="{13B42A59-794E-EF43-8082-99AECDAFB7B8}"/>
              </a:ext>
            </a:extLst>
          </p:cNvPr>
          <p:cNvPicPr>
            <a:picLocks noGrp="1" noChangeAspect="1"/>
          </p:cNvPicPr>
          <p:nvPr>
            <p:ph idx="1"/>
          </p:nvPr>
        </p:nvPicPr>
        <p:blipFill>
          <a:blip r:embed="rId2"/>
          <a:stretch>
            <a:fillRect/>
          </a:stretch>
        </p:blipFill>
        <p:spPr>
          <a:xfrm>
            <a:off x="5508812" y="174812"/>
            <a:ext cx="6683188" cy="6683188"/>
          </a:xfrm>
        </p:spPr>
      </p:pic>
    </p:spTree>
    <p:extLst>
      <p:ext uri="{BB962C8B-B14F-4D97-AF65-F5344CB8AC3E}">
        <p14:creationId xmlns:p14="http://schemas.microsoft.com/office/powerpoint/2010/main" val="67028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E122-C054-AA45-997E-259C34DB6C44}"/>
              </a:ext>
            </a:extLst>
          </p:cNvPr>
          <p:cNvSpPr>
            <a:spLocks noGrp="1"/>
          </p:cNvSpPr>
          <p:nvPr>
            <p:ph type="title"/>
          </p:nvPr>
        </p:nvSpPr>
        <p:spPr>
          <a:xfrm>
            <a:off x="838200" y="365125"/>
            <a:ext cx="4473388" cy="1325563"/>
          </a:xfrm>
        </p:spPr>
        <p:txBody>
          <a:bodyPr/>
          <a:lstStyle/>
          <a:p>
            <a:r>
              <a:rPr lang="en-US" dirty="0"/>
              <a:t>Diagnostics - Collinearity</a:t>
            </a:r>
          </a:p>
        </p:txBody>
      </p:sp>
      <p:sp>
        <p:nvSpPr>
          <p:cNvPr id="7" name="TextBox 6">
            <a:extLst>
              <a:ext uri="{FF2B5EF4-FFF2-40B4-BE49-F238E27FC236}">
                <a16:creationId xmlns:a16="http://schemas.microsoft.com/office/drawing/2014/main" id="{170B6560-C39E-0247-BD5F-F0087359B20F}"/>
              </a:ext>
            </a:extLst>
          </p:cNvPr>
          <p:cNvSpPr txBox="1"/>
          <p:nvPr/>
        </p:nvSpPr>
        <p:spPr>
          <a:xfrm>
            <a:off x="376518" y="1750576"/>
            <a:ext cx="4639235"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plot is of each </a:t>
            </a:r>
            <a:r>
              <a:rPr lang="en-US" sz="2000" b="1" dirty="0"/>
              <a:t>pair</a:t>
            </a:r>
            <a:r>
              <a:rPr lang="en-US" sz="2000" dirty="0"/>
              <a:t> of variables plotted. The goal of this figure is to make sure that we aren’t putting in variables that are measuring the same thing. </a:t>
            </a:r>
          </a:p>
          <a:p>
            <a:pPr marL="285750" indent="-285750">
              <a:buFont typeface="Arial" panose="020B0604020202020204" pitchFamily="34" charset="0"/>
              <a:buChar char="•"/>
            </a:pPr>
            <a:r>
              <a:rPr lang="en-US" sz="2000" dirty="0"/>
              <a:t>I was looking for graphs that showed a strong linear relationship between variables. As most of these are clouds of dots without a strong upward or downward trend, none were excluded.</a:t>
            </a:r>
          </a:p>
          <a:p>
            <a:pPr marL="285750" indent="-285750">
              <a:buFont typeface="Arial" panose="020B0604020202020204" pitchFamily="34" charset="0"/>
              <a:buChar char="•"/>
            </a:pPr>
            <a:r>
              <a:rPr lang="en-US" sz="2000" i="1" dirty="0"/>
              <a:t>This plot is difficult to read due to the number of variables included. If you would like the original plot let me know.</a:t>
            </a:r>
          </a:p>
        </p:txBody>
      </p:sp>
      <p:pic>
        <p:nvPicPr>
          <p:cNvPr id="9" name="Content Placeholder 8">
            <a:extLst>
              <a:ext uri="{FF2B5EF4-FFF2-40B4-BE49-F238E27FC236}">
                <a16:creationId xmlns:a16="http://schemas.microsoft.com/office/drawing/2014/main" id="{5FA37052-A09E-4B4C-BB36-131DF2C7570A}"/>
              </a:ext>
            </a:extLst>
          </p:cNvPr>
          <p:cNvPicPr>
            <a:picLocks noGrp="1" noChangeAspect="1"/>
          </p:cNvPicPr>
          <p:nvPr>
            <p:ph idx="1"/>
          </p:nvPr>
        </p:nvPicPr>
        <p:blipFill>
          <a:blip r:embed="rId2"/>
          <a:stretch>
            <a:fillRect/>
          </a:stretch>
        </p:blipFill>
        <p:spPr>
          <a:xfrm>
            <a:off x="5334000" y="0"/>
            <a:ext cx="6858000" cy="6858000"/>
          </a:xfrm>
        </p:spPr>
      </p:pic>
    </p:spTree>
    <p:extLst>
      <p:ext uri="{BB962C8B-B14F-4D97-AF65-F5344CB8AC3E}">
        <p14:creationId xmlns:p14="http://schemas.microsoft.com/office/powerpoint/2010/main" val="383740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69C6-386E-DA49-B662-93E1E35C2610}"/>
              </a:ext>
            </a:extLst>
          </p:cNvPr>
          <p:cNvSpPr>
            <a:spLocks noGrp="1"/>
          </p:cNvSpPr>
          <p:nvPr>
            <p:ph type="title"/>
          </p:nvPr>
        </p:nvSpPr>
        <p:spPr>
          <a:xfrm>
            <a:off x="461681" y="351678"/>
            <a:ext cx="5118847" cy="1325563"/>
          </a:xfrm>
        </p:spPr>
        <p:txBody>
          <a:bodyPr/>
          <a:lstStyle/>
          <a:p>
            <a:r>
              <a:rPr lang="en-US" dirty="0"/>
              <a:t>Diagnostics of model</a:t>
            </a:r>
          </a:p>
        </p:txBody>
      </p:sp>
      <p:sp>
        <p:nvSpPr>
          <p:cNvPr id="6" name="TextBox 5">
            <a:extLst>
              <a:ext uri="{FF2B5EF4-FFF2-40B4-BE49-F238E27FC236}">
                <a16:creationId xmlns:a16="http://schemas.microsoft.com/office/drawing/2014/main" id="{77819D6E-AA2B-0A47-936C-BD0B0F65CF21}"/>
              </a:ext>
            </a:extLst>
          </p:cNvPr>
          <p:cNvSpPr txBox="1"/>
          <p:nvPr/>
        </p:nvSpPr>
        <p:spPr>
          <a:xfrm>
            <a:off x="564776" y="1532965"/>
            <a:ext cx="4518212"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Constant variance was evaluated using the Residuals vs Fitted plot. The residuals are scattered around the 0 mark which is desired. </a:t>
            </a:r>
          </a:p>
          <a:p>
            <a:endParaRPr lang="en-US" sz="2000" dirty="0"/>
          </a:p>
          <a:p>
            <a:pPr marL="285750" indent="-285750">
              <a:buFont typeface="Arial" panose="020B0604020202020204" pitchFamily="34" charset="0"/>
              <a:buChar char="•"/>
            </a:pPr>
            <a:r>
              <a:rPr lang="en-US" sz="2000" dirty="0"/>
              <a:t>The model was checked for multivariate normality by evaluating the Q-Q plot. The points do not deviate from the expected (dotted line) values enough to discredit the analysis. Samples NA001 and NA057 are showing a left skew in the data which is due to the 0 boundary in the data. Since the variance is alright, the analysis can still be conducted.</a:t>
            </a:r>
          </a:p>
        </p:txBody>
      </p:sp>
      <p:pic>
        <p:nvPicPr>
          <p:cNvPr id="9" name="Content Placeholder 8">
            <a:extLst>
              <a:ext uri="{FF2B5EF4-FFF2-40B4-BE49-F238E27FC236}">
                <a16:creationId xmlns:a16="http://schemas.microsoft.com/office/drawing/2014/main" id="{F7D7D24B-8E48-1C46-B40E-BD3936A17BD1}"/>
              </a:ext>
            </a:extLst>
          </p:cNvPr>
          <p:cNvPicPr>
            <a:picLocks noGrp="1" noChangeAspect="1"/>
          </p:cNvPicPr>
          <p:nvPr>
            <p:ph idx="1"/>
          </p:nvPr>
        </p:nvPicPr>
        <p:blipFill>
          <a:blip r:embed="rId2"/>
          <a:stretch>
            <a:fillRect/>
          </a:stretch>
        </p:blipFill>
        <p:spPr>
          <a:xfrm>
            <a:off x="5685678" y="351678"/>
            <a:ext cx="6506322" cy="6506322"/>
          </a:xfrm>
        </p:spPr>
      </p:pic>
    </p:spTree>
    <p:extLst>
      <p:ext uri="{BB962C8B-B14F-4D97-AF65-F5344CB8AC3E}">
        <p14:creationId xmlns:p14="http://schemas.microsoft.com/office/powerpoint/2010/main" val="221899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508E-B168-254A-84A2-FB5550026E3F}"/>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CCB4888-D26D-7F40-A4C9-918C3E114A62}"/>
              </a:ext>
            </a:extLst>
          </p:cNvPr>
          <p:cNvSpPr>
            <a:spLocks noGrp="1"/>
          </p:cNvSpPr>
          <p:nvPr>
            <p:ph idx="1"/>
          </p:nvPr>
        </p:nvSpPr>
        <p:spPr>
          <a:xfrm>
            <a:off x="0" y="1812178"/>
            <a:ext cx="5048966" cy="4351338"/>
          </a:xfrm>
        </p:spPr>
        <p:txBody>
          <a:bodyPr>
            <a:normAutofit fontScale="92500" lnSpcReduction="10000"/>
          </a:bodyPr>
          <a:lstStyle/>
          <a:p>
            <a:r>
              <a:rPr lang="en-US" dirty="0"/>
              <a:t>The final regression model yielded the predictors and coefficients shown to the right.</a:t>
            </a:r>
          </a:p>
          <a:p>
            <a:r>
              <a:rPr lang="en-US" dirty="0"/>
              <a:t>The gene’s estimate shows the direction (- or +) and amount that the gene related to Base Coats.</a:t>
            </a:r>
          </a:p>
          <a:p>
            <a:r>
              <a:rPr lang="en-US" dirty="0"/>
              <a:t>For example, the gene CTD-219904.6 is the biggest predictor in the model (2.6280) and it has a positive relationship with Base Coats.</a:t>
            </a:r>
            <a:br>
              <a:rPr lang="en-US" dirty="0"/>
            </a:br>
            <a:r>
              <a:rPr lang="en-US" dirty="0"/>
              <a:t> </a:t>
            </a:r>
          </a:p>
        </p:txBody>
      </p:sp>
      <p:pic>
        <p:nvPicPr>
          <p:cNvPr id="7" name="Picture 6">
            <a:extLst>
              <a:ext uri="{FF2B5EF4-FFF2-40B4-BE49-F238E27FC236}">
                <a16:creationId xmlns:a16="http://schemas.microsoft.com/office/drawing/2014/main" id="{8C7BB25B-6105-9549-8234-A864BA3D28BB}"/>
              </a:ext>
            </a:extLst>
          </p:cNvPr>
          <p:cNvPicPr>
            <a:picLocks noChangeAspect="1"/>
          </p:cNvPicPr>
          <p:nvPr/>
        </p:nvPicPr>
        <p:blipFill>
          <a:blip r:embed="rId2"/>
          <a:stretch>
            <a:fillRect/>
          </a:stretch>
        </p:blipFill>
        <p:spPr>
          <a:xfrm>
            <a:off x="5048966" y="658906"/>
            <a:ext cx="7143034" cy="5374154"/>
          </a:xfrm>
          <a:prstGeom prst="rect">
            <a:avLst/>
          </a:prstGeom>
        </p:spPr>
      </p:pic>
    </p:spTree>
    <p:extLst>
      <p:ext uri="{BB962C8B-B14F-4D97-AF65-F5344CB8AC3E}">
        <p14:creationId xmlns:p14="http://schemas.microsoft.com/office/powerpoint/2010/main" val="532357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578</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NAM PCA results</vt:lpstr>
      <vt:lpstr>Analyses with NAM samples</vt:lpstr>
      <vt:lpstr>Top Contributors to the explained variation</vt:lpstr>
      <vt:lpstr>Base Coats Linear Regression</vt:lpstr>
      <vt:lpstr>Method</vt:lpstr>
      <vt:lpstr>Diagnostics</vt:lpstr>
      <vt:lpstr>Diagnostics - Collinearity</vt:lpstr>
      <vt:lpstr>Diagnostics of model</vt:lpstr>
      <vt:lpstr>Model</vt:lpstr>
      <vt:lpstr>Model – Relative Importance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 PCA results</dc:title>
  <dc:creator>Kaity White</dc:creator>
  <cp:lastModifiedBy>Kaity White</cp:lastModifiedBy>
  <cp:revision>4</cp:revision>
  <dcterms:created xsi:type="dcterms:W3CDTF">2019-10-21T15:33:59Z</dcterms:created>
  <dcterms:modified xsi:type="dcterms:W3CDTF">2019-10-21T16:07:54Z</dcterms:modified>
</cp:coreProperties>
</file>