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65" r:id="rId5"/>
    <p:sldId id="805" r:id="rId6"/>
    <p:sldId id="806" r:id="rId7"/>
    <p:sldId id="807" r:id="rId8"/>
    <p:sldId id="808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0000FF"/>
    <a:srgbClr val="FF3B3B"/>
    <a:srgbClr val="808080"/>
    <a:srgbClr val="EAEAEA"/>
    <a:srgbClr val="DDDDDD"/>
    <a:srgbClr val="2F4D5D"/>
    <a:srgbClr val="5F5F5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4451" autoAdjust="0"/>
  </p:normalViewPr>
  <p:slideViewPr>
    <p:cSldViewPr snapToGrid="0" snapToObjects="1">
      <p:cViewPr varScale="1">
        <p:scale>
          <a:sx n="135" d="100"/>
          <a:sy n="135" d="100"/>
        </p:scale>
        <p:origin x="640" y="184"/>
      </p:cViewPr>
      <p:guideLst/>
    </p:cSldViewPr>
  </p:slideViewPr>
  <p:outlineViewPr>
    <p:cViewPr>
      <p:scale>
        <a:sx n="33" d="100"/>
        <a:sy n="33" d="100"/>
      </p:scale>
      <p:origin x="0" y="-36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 snapToObjects="1">
      <p:cViewPr varScale="1">
        <p:scale>
          <a:sx n="126" d="100"/>
          <a:sy n="126" d="100"/>
        </p:scale>
        <p:origin x="49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11-01-2024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11-01-2024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5F0F0-3408-9F4A-9B24-898CD7F5D4E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8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6718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0043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3560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724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0"/>
            <a:ext cx="12193200" cy="51047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76000" y="812775"/>
            <a:ext cx="11041200" cy="5790288"/>
          </a:xfrm>
        </p:spPr>
        <p:txBody>
          <a:bodyPr/>
          <a:lstStyle>
            <a:lvl1pPr>
              <a:defRPr lang="en-US" dirty="0" smtClean="0">
                <a:solidFill>
                  <a:srgbClr val="000000"/>
                </a:solidFill>
              </a:defRPr>
            </a:lvl1pPr>
            <a:lvl2pPr>
              <a:defRPr lang="en-US" dirty="0" smtClean="0">
                <a:solidFill>
                  <a:srgbClr val="000000"/>
                </a:solidFill>
              </a:defRPr>
            </a:lvl2pPr>
            <a:lvl3pPr>
              <a:defRPr lang="en-US" dirty="0" smtClean="0">
                <a:solidFill>
                  <a:srgbClr val="000000"/>
                </a:solidFill>
              </a:defRPr>
            </a:lvl3pPr>
            <a:lvl4pPr>
              <a:defRPr lang="en-US" dirty="0" smtClean="0">
                <a:solidFill>
                  <a:srgbClr val="000000"/>
                </a:solidFill>
              </a:defRPr>
            </a:lvl4pPr>
            <a:lvl5pPr>
              <a:defRPr lang="nl-NL" dirty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5400" y="46165"/>
            <a:ext cx="11041200" cy="742924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8" name="Tijdelijke aanduiding voor datum 3"/>
          <p:cNvSpPr txBox="1">
            <a:spLocks/>
          </p:cNvSpPr>
          <p:nvPr userDrawn="1"/>
        </p:nvSpPr>
        <p:spPr>
          <a:xfrm>
            <a:off x="0" y="6628375"/>
            <a:ext cx="12192000" cy="231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914400" rtl="0" eaLnBrk="1" latinLnBrk="0" hangingPunct="1">
              <a:defRPr sz="1000" kern="1200" baseline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solidFill>
                  <a:srgbClr val="5F5F5F"/>
                </a:solidFill>
                <a:effectLst/>
              </a:rPr>
              <a:t>Savvas</a:t>
            </a:r>
            <a:r>
              <a:rPr lang="en-US" sz="1300" baseline="0" dirty="0">
                <a:solidFill>
                  <a:srgbClr val="5F5F5F"/>
                </a:solidFill>
                <a:effectLst/>
              </a:rPr>
              <a:t> Raptis – Neural Network in </a:t>
            </a:r>
            <a:r>
              <a:rPr lang="en-US" sz="1300" baseline="0" dirty="0" err="1">
                <a:solidFill>
                  <a:srgbClr val="5F5F5F"/>
                </a:solidFill>
                <a:effectLst/>
              </a:rPr>
              <a:t>Heliophysics</a:t>
            </a:r>
            <a:endParaRPr lang="nl-NL" sz="1300" dirty="0">
              <a:solidFill>
                <a:srgbClr val="5F5F5F"/>
              </a:solidFill>
              <a:effectLst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77421" y="63493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jdelijke aanduiding voor datum 3"/>
          <p:cNvSpPr txBox="1">
            <a:spLocks/>
          </p:cNvSpPr>
          <p:nvPr userDrawn="1"/>
        </p:nvSpPr>
        <p:spPr>
          <a:xfrm>
            <a:off x="8313020" y="6628374"/>
            <a:ext cx="3840480" cy="23125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914400" rtl="0" eaLnBrk="1" latinLnBrk="0" hangingPunct="1">
              <a:defRPr sz="1000" kern="1200" baseline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300" dirty="0">
                <a:solidFill>
                  <a:srgbClr val="5F5F5F"/>
                </a:solidFill>
              </a:rPr>
              <a:t>DASH 2023  |</a:t>
            </a:r>
            <a:r>
              <a:rPr lang="en-US" sz="1300" baseline="0" dirty="0">
                <a:solidFill>
                  <a:srgbClr val="5F5F5F"/>
                </a:solidFill>
              </a:rPr>
              <a:t> 10 Oct 23</a:t>
            </a:r>
            <a:endParaRPr lang="nl-NL" sz="1300" dirty="0">
              <a:solidFill>
                <a:srgbClr val="5F5F5F"/>
              </a:solidFill>
            </a:endParaRPr>
          </a:p>
        </p:txBody>
      </p:sp>
      <p:sp>
        <p:nvSpPr>
          <p:cNvPr id="11" name="Tijdelijke aanduiding voor datum 3"/>
          <p:cNvSpPr txBox="1">
            <a:spLocks/>
          </p:cNvSpPr>
          <p:nvPr userDrawn="1"/>
        </p:nvSpPr>
        <p:spPr>
          <a:xfrm>
            <a:off x="38500" y="6638591"/>
            <a:ext cx="3840480" cy="21081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914400" rtl="0" eaLnBrk="1" latinLnBrk="0" hangingPunct="1">
              <a:defRPr sz="1000" kern="1200" baseline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A71291-1C34-4771-A37E-677F2182E258}" type="slidenum">
              <a:rPr lang="en-US" sz="1300" smtClean="0">
                <a:solidFill>
                  <a:srgbClr val="5F5F5F"/>
                </a:solidFill>
              </a:rPr>
              <a:pPr/>
              <a:t>‹#›</a:t>
            </a:fld>
            <a:endParaRPr lang="en-US" sz="1300" dirty="0">
              <a:solidFill>
                <a:srgbClr val="5F5F5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626748"/>
            <a:ext cx="12192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7"/>
            <a:ext cx="12189624" cy="6856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324100"/>
            <a:ext cx="9144000" cy="1572399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038600"/>
            <a:ext cx="9144000" cy="838200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4876800"/>
            <a:ext cx="5410200" cy="13335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 information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9" y="95382"/>
            <a:ext cx="3178301" cy="13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4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000000"/>
                </a:solidFill>
                <a:latin typeface="Arial" charset="0"/>
              </a:defRPr>
            </a:lvl1pPr>
          </a:lstStyle>
          <a:p>
            <a:fld id="{07099480-D11A-4789-80EE-022E820CF635}" type="datetime1">
              <a:rPr lang="nl-BE" smtClean="0"/>
              <a:pPr/>
              <a:t>11/01/2024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lang="en-US" dirty="0" smtClean="0">
                <a:solidFill>
                  <a:srgbClr val="000000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rgbClr val="000000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rgbClr val="000000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rgbClr val="000000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rgbClr val="000000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rgbClr val="000000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rgbClr val="000000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hyperlink" Target="https://savvasraptis.github.io/" TargetMode="External"/><Relationship Id="rId4" Type="http://schemas.openxmlformats.org/officeDocument/2006/relationships/hyperlink" Target="mailto:savvas.raptis@jhuapl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mbalanced-learn.org/stabl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avvasRaptis/machine-learning-examples" TargetMode="External"/><Relationship Id="rId4" Type="http://schemas.openxmlformats.org/officeDocument/2006/relationships/image" Target="../media/image10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42B9-2C4A-434B-810C-97BD7591E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31143"/>
            <a:ext cx="9312965" cy="16502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Discovering patterns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imbalanced classification </a:t>
            </a:r>
            <a:r>
              <a:rPr lang="en-US" dirty="0"/>
              <a:t>&amp; </a:t>
            </a:r>
            <a:r>
              <a:rPr lang="en-US" dirty="0">
                <a:solidFill>
                  <a:srgbClr val="7030A0"/>
                </a:solidFill>
              </a:rPr>
              <a:t>boundary surfaces </a:t>
            </a:r>
            <a:r>
              <a:rPr lang="en-US" dirty="0"/>
              <a:t>in </a:t>
            </a:r>
            <a:r>
              <a:rPr lang="en-US" dirty="0" err="1"/>
              <a:t>Heliophysics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with artificial neural networks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DD875-1502-9F4F-B75E-289A7CE319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4210050"/>
            <a:ext cx="8372856" cy="1333500"/>
          </a:xfrm>
        </p:spPr>
        <p:txBody>
          <a:bodyPr>
            <a:normAutofit/>
          </a:bodyPr>
          <a:lstStyle/>
          <a:p>
            <a:r>
              <a:rPr lang="en-US" b="1" dirty="0"/>
              <a:t>Savvas Raptis</a:t>
            </a:r>
            <a:r>
              <a:rPr lang="en-US" baseline="30000" dirty="0"/>
              <a:t>1</a:t>
            </a:r>
          </a:p>
          <a:p>
            <a:endParaRPr lang="en-US" baseline="30000" dirty="0"/>
          </a:p>
          <a:p>
            <a:r>
              <a:rPr lang="en-US" baseline="30000" dirty="0"/>
              <a:t>1</a:t>
            </a:r>
            <a:r>
              <a:rPr lang="en-US" dirty="0"/>
              <a:t>APL/JHU, Laurel, MD, USA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916795-6BE1-F346-81AB-7DB4A7780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105" y="6172200"/>
            <a:ext cx="4090349" cy="6779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CA71CF-1C64-249F-6546-045575077414}"/>
              </a:ext>
            </a:extLst>
          </p:cNvPr>
          <p:cNvSpPr/>
          <p:nvPr/>
        </p:nvSpPr>
        <p:spPr>
          <a:xfrm>
            <a:off x="685800" y="555009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ADF6A3-D175-9224-DF72-D7267B7D9BAB}"/>
              </a:ext>
            </a:extLst>
          </p:cNvPr>
          <p:cNvSpPr txBox="1"/>
          <p:nvPr/>
        </p:nvSpPr>
        <p:spPr>
          <a:xfrm>
            <a:off x="0" y="6542340"/>
            <a:ext cx="469551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hlinkClick r:id="rId4"/>
              </a:rPr>
              <a:t>savvas.raptis@jhuapl.edu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hlinkClick r:id="rId5"/>
              </a:rPr>
              <a:t>https://savvasraptis.github.io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3F3C4-77E1-A405-7D88-FEF394A55D67}"/>
              </a:ext>
            </a:extLst>
          </p:cNvPr>
          <p:cNvSpPr txBox="1"/>
          <p:nvPr/>
        </p:nvSpPr>
        <p:spPr>
          <a:xfrm>
            <a:off x="0" y="6019120"/>
            <a:ext cx="61485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333333"/>
                </a:solidFill>
                <a:effectLst/>
                <a:latin typeface="Garamond" panose="02020404030301010803" pitchFamily="18" charset="0"/>
              </a:rPr>
              <a:t>SR acknowledges the support by John Hopkins University Applied Physics Laboratory independent R&amp;D fund</a:t>
            </a:r>
            <a:endParaRPr lang="en-US" sz="1400" dirty="0">
              <a:latin typeface="Garamond" panose="020204040303010108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F2F0F7-B7DE-38BF-2F12-379E0215AF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0869" y="7883"/>
            <a:ext cx="1439917" cy="117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9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2E59A08-5158-31D5-8D0A-B6C05008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Discovering patterns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BC5579-9F6C-1F84-B5F8-D43F5DB9B476}"/>
              </a:ext>
            </a:extLst>
          </p:cNvPr>
          <p:cNvSpPr txBox="1"/>
          <p:nvPr/>
        </p:nvSpPr>
        <p:spPr>
          <a:xfrm>
            <a:off x="-84757" y="6403463"/>
            <a:ext cx="40477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Raptis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Aminalragia-Giamini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et al. (2020) | Front. Astron. Space Sci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DB6796-B564-6595-902D-63413F3E4D50}"/>
              </a:ext>
            </a:extLst>
          </p:cNvPr>
          <p:cNvGrpSpPr/>
          <p:nvPr/>
        </p:nvGrpSpPr>
        <p:grpSpPr>
          <a:xfrm>
            <a:off x="4820248" y="844076"/>
            <a:ext cx="7127739" cy="5682498"/>
            <a:chOff x="3590539" y="844076"/>
            <a:chExt cx="7127739" cy="5682498"/>
          </a:xfrm>
        </p:grpSpPr>
        <p:pic>
          <p:nvPicPr>
            <p:cNvPr id="19" name="Picture 18" descr="A picture containing light, knife&#10;&#10;Description automatically generated">
              <a:extLst>
                <a:ext uri="{FF2B5EF4-FFF2-40B4-BE49-F238E27FC236}">
                  <a16:creationId xmlns:a16="http://schemas.microsoft.com/office/drawing/2014/main" id="{3043AF1C-7D9B-6CB1-ACAF-20AD9F763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539" y="844076"/>
              <a:ext cx="7127739" cy="5682498"/>
            </a:xfrm>
            <a:prstGeom prst="rect">
              <a:avLst/>
            </a:prstGeom>
          </p:spPr>
        </p:pic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D8EA3780-FE2C-559F-52FF-64A1062E84FA}"/>
                </a:ext>
              </a:extLst>
            </p:cNvPr>
            <p:cNvSpPr/>
            <p:nvPr/>
          </p:nvSpPr>
          <p:spPr>
            <a:xfrm rot="5400000">
              <a:off x="6196748" y="4082941"/>
              <a:ext cx="149452" cy="2989976"/>
            </a:xfrm>
            <a:prstGeom prst="leftBrac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C2E2B27A-7CFF-8149-7E81-72A98C70D0EF}"/>
                </a:ext>
              </a:extLst>
            </p:cNvPr>
            <p:cNvSpPr/>
            <p:nvPr/>
          </p:nvSpPr>
          <p:spPr>
            <a:xfrm rot="5400000">
              <a:off x="8892136" y="4385451"/>
              <a:ext cx="149452" cy="2384956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2AB4C1-E790-A1CD-D1DD-3B1F3772BA2B}"/>
                </a:ext>
              </a:extLst>
            </p:cNvPr>
            <p:cNvSpPr txBox="1"/>
            <p:nvPr/>
          </p:nvSpPr>
          <p:spPr>
            <a:xfrm>
              <a:off x="6090174" y="5313581"/>
              <a:ext cx="362600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11869C-B04C-0CD3-2111-DC79FD328DAD}"/>
                </a:ext>
              </a:extLst>
            </p:cNvPr>
            <p:cNvSpPr txBox="1"/>
            <p:nvPr/>
          </p:nvSpPr>
          <p:spPr>
            <a:xfrm>
              <a:off x="8616445" y="5313582"/>
              <a:ext cx="700833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Standard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443B020-1077-4A7D-68F7-F2429FDC27C7}"/>
              </a:ext>
            </a:extLst>
          </p:cNvPr>
          <p:cNvGrpSpPr/>
          <p:nvPr/>
        </p:nvGrpSpPr>
        <p:grpSpPr>
          <a:xfrm>
            <a:off x="1061323" y="1346549"/>
            <a:ext cx="6258560" cy="3464560"/>
            <a:chOff x="1588253" y="592263"/>
            <a:chExt cx="6258560" cy="3464560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48DE4AEF-C6EA-09E1-972B-3556DE976C49}"/>
                </a:ext>
              </a:extLst>
            </p:cNvPr>
            <p:cNvSpPr/>
            <p:nvPr/>
          </p:nvSpPr>
          <p:spPr>
            <a:xfrm flipH="1">
              <a:off x="1588253" y="592263"/>
              <a:ext cx="6258560" cy="3464560"/>
            </a:xfrm>
            <a:prstGeom prst="arc">
              <a:avLst>
                <a:gd name="adj1" fmla="val 19539014"/>
                <a:gd name="adj2" fmla="val 1298832"/>
              </a:avLst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FF9839E-73D0-A7A8-F556-92BC0CC0CA24}"/>
                </a:ext>
              </a:extLst>
            </p:cNvPr>
            <p:cNvCxnSpPr/>
            <p:nvPr/>
          </p:nvCxnSpPr>
          <p:spPr>
            <a:xfrm flipH="1" flipV="1">
              <a:off x="1599897" y="1192233"/>
              <a:ext cx="419195" cy="246925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4F9FE15-8480-DFEA-8BC2-08094D2428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3768" y="1088407"/>
              <a:ext cx="292330" cy="3480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F38FAF83-BE20-8AAB-D5F1-3AE06F4D92A7}"/>
                </a:ext>
              </a:extLst>
            </p:cNvPr>
            <p:cNvSpPr/>
            <p:nvPr/>
          </p:nvSpPr>
          <p:spPr>
            <a:xfrm rot="17771752">
              <a:off x="1850290" y="1261114"/>
              <a:ext cx="412994" cy="368449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9C22E3F-E595-5B9B-3BDD-2721C4EC87A5}"/>
                    </a:ext>
                  </a:extLst>
                </p:cNvPr>
                <p:cNvSpPr txBox="1"/>
                <p:nvPr/>
              </p:nvSpPr>
              <p:spPr>
                <a:xfrm>
                  <a:off x="1845651" y="995269"/>
                  <a:ext cx="443775" cy="2616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l-G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100" dirty="0" err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9C22E3F-E595-5B9B-3BDD-2721C4EC8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651" y="995269"/>
                  <a:ext cx="443775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9F749C8-11A9-E72D-2F9C-6C485A847296}"/>
                    </a:ext>
                  </a:extLst>
                </p:cNvPr>
                <p:cNvSpPr txBox="1"/>
                <p:nvPr/>
              </p:nvSpPr>
              <p:spPr>
                <a:xfrm>
                  <a:off x="1615702" y="1262426"/>
                  <a:ext cx="305725" cy="2616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n-US" sz="1100" dirty="0" err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9F749C8-11A9-E72D-2F9C-6C485A847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5702" y="1262426"/>
                  <a:ext cx="305725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9A72535-E091-EDCB-0869-3272B6DDC76A}"/>
                    </a:ext>
                  </a:extLst>
                </p:cNvPr>
                <p:cNvSpPr txBox="1"/>
                <p:nvPr/>
              </p:nvSpPr>
              <p:spPr>
                <a:xfrm>
                  <a:off x="2202418" y="888909"/>
                  <a:ext cx="319895" cy="266163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1100" dirty="0" err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9A72535-E091-EDCB-0869-3272B6DDC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418" y="888909"/>
                  <a:ext cx="319895" cy="2661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A67BEB-881D-2337-F841-730FED00DCAE}"/>
                </a:ext>
              </a:extLst>
            </p:cNvPr>
            <p:cNvSpPr txBox="1"/>
            <p:nvPr/>
          </p:nvSpPr>
          <p:spPr>
            <a:xfrm>
              <a:off x="2709398" y="747560"/>
              <a:ext cx="97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  <a:latin typeface="Garamond" panose="02020404030301010803" pitchFamily="18" charset="0"/>
                </a:rPr>
                <a:t>Bow Shock</a:t>
              </a:r>
              <a:endParaRPr lang="sv-SE" sz="1400" dirty="0">
                <a:solidFill>
                  <a:srgbClr val="0070C0"/>
                </a:solidFill>
                <a:latin typeface="Garamond" panose="02020404030301010803" pitchFamily="18" charset="0"/>
              </a:endParaRPr>
            </a:p>
          </p:txBody>
        </p:sp>
        <p:pic>
          <p:nvPicPr>
            <p:cNvPr id="48" name="Picture 4" descr="ÎÏÎ¿ÏÎ­Î»ÎµÏÎ¼Î± ÎµÎ¹ÎºÏÎ½Î±Ï Î³Î¹Î± circle half black">
              <a:extLst>
                <a:ext uri="{FF2B5EF4-FFF2-40B4-BE49-F238E27FC236}">
                  <a16:creationId xmlns:a16="http://schemas.microsoft.com/office/drawing/2014/main" id="{0EAEC3C6-961A-600E-93CD-F852F2BBD6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450" y="1823202"/>
              <a:ext cx="341422" cy="341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CC48DB8-4114-BB94-8B67-F4F90C197FCB}"/>
                </a:ext>
              </a:extLst>
            </p:cNvPr>
            <p:cNvSpPr txBox="1"/>
            <p:nvPr/>
          </p:nvSpPr>
          <p:spPr>
            <a:xfrm>
              <a:off x="2362514" y="1670233"/>
              <a:ext cx="5841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Garamond" panose="02020404030301010803" pitchFamily="18" charset="0"/>
                </a:rPr>
                <a:t>Earth</a:t>
              </a:r>
              <a:endParaRPr lang="sv-SE" sz="1400" dirty="0">
                <a:solidFill>
                  <a:srgbClr val="000000"/>
                </a:solidFill>
                <a:latin typeface="Garamond" panose="02020404030301010803" pitchFamily="18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FA4F321-C523-7BBC-173F-F0162F0B97E9}"/>
              </a:ext>
            </a:extLst>
          </p:cNvPr>
          <p:cNvSpPr txBox="1"/>
          <p:nvPr/>
        </p:nvSpPr>
        <p:spPr>
          <a:xfrm>
            <a:off x="340148" y="4418203"/>
            <a:ext cx="3345864" cy="181588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000000"/>
                </a:solidFill>
              </a:rPr>
              <a:t>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NN &gt; standard techniques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Works without (</a:t>
            </a:r>
            <a:r>
              <a:rPr lang="en-US" sz="1600" b="1" dirty="0">
                <a:solidFill>
                  <a:srgbClr val="000000"/>
                </a:solidFill>
              </a:rPr>
              <a:t>B</a:t>
            </a:r>
            <a:r>
              <a:rPr lang="en-US" sz="1600" dirty="0">
                <a:solidFill>
                  <a:srgbClr val="000000"/>
                </a:solidFill>
              </a:rPr>
              <a:t>) </a:t>
            </a:r>
            <a:r>
              <a:rPr lang="en-US" sz="1600" dirty="0">
                <a:solidFill>
                  <a:srgbClr val="000000"/>
                </a:solidFill>
                <a:sym typeface="Wingdings" pitchFamily="2" charset="2"/>
              </a:rPr>
              <a:t> Patterns found with SW classes &amp; properties</a:t>
            </a:r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00157B-425B-5106-C90B-4A477E814569}"/>
              </a:ext>
            </a:extLst>
          </p:cNvPr>
          <p:cNvSpPr/>
          <p:nvPr/>
        </p:nvSpPr>
        <p:spPr>
          <a:xfrm>
            <a:off x="672662" y="1166975"/>
            <a:ext cx="2833898" cy="30204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C51BAC6-CA72-9D9A-F0EA-EA0E1DE9B555}"/>
              </a:ext>
            </a:extLst>
          </p:cNvPr>
          <p:cNvSpPr/>
          <p:nvPr/>
        </p:nvSpPr>
        <p:spPr>
          <a:xfrm>
            <a:off x="4501182" y="662152"/>
            <a:ext cx="7472186" cy="58644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F1BB1E-27D1-FFBE-6E52-1F2545573CAD}"/>
              </a:ext>
            </a:extLst>
          </p:cNvPr>
          <p:cNvSpPr txBox="1"/>
          <p:nvPr/>
        </p:nvSpPr>
        <p:spPr>
          <a:xfrm>
            <a:off x="1687205" y="894266"/>
            <a:ext cx="8048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Goal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5C78A7-BD57-0D4F-09B9-33E455C533C3}"/>
              </a:ext>
            </a:extLst>
          </p:cNvPr>
          <p:cNvSpPr txBox="1"/>
          <p:nvPr/>
        </p:nvSpPr>
        <p:spPr>
          <a:xfrm>
            <a:off x="1171789" y="3191619"/>
            <a:ext cx="24959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Calculate angle 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</a:rPr>
              <a:t>between</a:t>
            </a:r>
            <a:r>
              <a:rPr lang="en-US" sz="1600" b="1" dirty="0">
                <a:solidFill>
                  <a:srgbClr val="000000"/>
                </a:solidFill>
              </a:rPr>
              <a:t> n </a:t>
            </a:r>
            <a:r>
              <a:rPr lang="en-US" sz="1600" dirty="0">
                <a:solidFill>
                  <a:srgbClr val="000000"/>
                </a:solidFill>
              </a:rPr>
              <a:t>and </a:t>
            </a:r>
            <a:r>
              <a:rPr lang="en-US" sz="1600" b="1" dirty="0">
                <a:solidFill>
                  <a:srgbClr val="000000"/>
                </a:solidFill>
              </a:rPr>
              <a:t>B </a:t>
            </a:r>
          </a:p>
        </p:txBody>
      </p:sp>
    </p:spTree>
    <p:extLst>
      <p:ext uri="{BB962C8B-B14F-4D97-AF65-F5344CB8AC3E}">
        <p14:creationId xmlns:p14="http://schemas.microsoft.com/office/powerpoint/2010/main" val="314248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2E59A08-5158-31D5-8D0A-B6C05008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Imbalanced learning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A4F321-C523-7BBC-173F-F0162F0B97E9}"/>
              </a:ext>
            </a:extLst>
          </p:cNvPr>
          <p:cNvSpPr txBox="1"/>
          <p:nvPr/>
        </p:nvSpPr>
        <p:spPr>
          <a:xfrm>
            <a:off x="411546" y="4351391"/>
            <a:ext cx="3345864" cy="206210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000000"/>
                </a:solidFill>
              </a:rPr>
              <a:t>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linkClick r:id="rId3"/>
              </a:rPr>
              <a:t>https://imbalanced-learn.org/stable/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rgbClr val="000000"/>
                </a:solidFill>
              </a:rPr>
              <a:t>Undersample</a:t>
            </a:r>
            <a:r>
              <a:rPr lang="en-US" sz="1600" dirty="0">
                <a:solidFill>
                  <a:srgbClr val="000000"/>
                </a:solidFill>
              </a:rPr>
              <a:t> / Oversample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Synthetic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Weight training / Weight loss function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00157B-425B-5106-C90B-4A477E814569}"/>
              </a:ext>
            </a:extLst>
          </p:cNvPr>
          <p:cNvSpPr/>
          <p:nvPr/>
        </p:nvSpPr>
        <p:spPr>
          <a:xfrm>
            <a:off x="672662" y="1166975"/>
            <a:ext cx="2833898" cy="30204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C51BAC6-CA72-9D9A-F0EA-EA0E1DE9B555}"/>
              </a:ext>
            </a:extLst>
          </p:cNvPr>
          <p:cNvSpPr/>
          <p:nvPr/>
        </p:nvSpPr>
        <p:spPr>
          <a:xfrm>
            <a:off x="4501181" y="662152"/>
            <a:ext cx="7018157" cy="58644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F1BB1E-27D1-FFBE-6E52-1F2545573CAD}"/>
              </a:ext>
            </a:extLst>
          </p:cNvPr>
          <p:cNvSpPr txBox="1"/>
          <p:nvPr/>
        </p:nvSpPr>
        <p:spPr>
          <a:xfrm>
            <a:off x="1687205" y="894266"/>
            <a:ext cx="8048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Goal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F5A513-0368-8FF3-97D1-CFF1F41C9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576041"/>
              </p:ext>
            </p:extLst>
          </p:nvPr>
        </p:nvGraphicFramePr>
        <p:xfrm>
          <a:off x="5811529" y="3514606"/>
          <a:ext cx="4967025" cy="2554419"/>
        </p:xfrm>
        <a:graphic>
          <a:graphicData uri="http://schemas.openxmlformats.org/drawingml/2006/table">
            <a:tbl>
              <a:tblPr firstRow="1" firstCol="1" bandRow="1"/>
              <a:tblGrid>
                <a:gridCol w="1639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9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47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SEP predicted always YES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SEP predicted always NO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8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SEP occurred YES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191/220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[86.81 %]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19/220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[8.63%]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8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SEP occurred NO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[7.77 %]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[92.23%]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456FA8DC-ABC7-4E20-EB1A-D9F55605AF59}"/>
              </a:ext>
            </a:extLst>
          </p:cNvPr>
          <p:cNvGrpSpPr/>
          <p:nvPr/>
        </p:nvGrpSpPr>
        <p:grpSpPr>
          <a:xfrm>
            <a:off x="9045847" y="1331876"/>
            <a:ext cx="1741393" cy="1822205"/>
            <a:chOff x="3737190" y="2716510"/>
            <a:chExt cx="1741393" cy="1822205"/>
          </a:xfrm>
        </p:grpSpPr>
        <p:sp>
          <p:nvSpPr>
            <p:cNvPr id="4" name="Flowchart: Connector 35">
              <a:extLst>
                <a:ext uri="{FF2B5EF4-FFF2-40B4-BE49-F238E27FC236}">
                  <a16:creationId xmlns:a16="http://schemas.microsoft.com/office/drawing/2014/main" id="{BB33F249-1B53-2DC5-B46E-EF8DCE596F08}"/>
                </a:ext>
              </a:extLst>
            </p:cNvPr>
            <p:cNvSpPr/>
            <p:nvPr/>
          </p:nvSpPr>
          <p:spPr>
            <a:xfrm>
              <a:off x="3737190" y="3395715"/>
              <a:ext cx="457200" cy="457200"/>
            </a:xfrm>
            <a:prstGeom prst="flowChartConnector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lowchart: Connector 36">
              <a:extLst>
                <a:ext uri="{FF2B5EF4-FFF2-40B4-BE49-F238E27FC236}">
                  <a16:creationId xmlns:a16="http://schemas.microsoft.com/office/drawing/2014/main" id="{912FFBD2-2141-28B4-17F4-B45F65246920}"/>
                </a:ext>
              </a:extLst>
            </p:cNvPr>
            <p:cNvSpPr/>
            <p:nvPr/>
          </p:nvSpPr>
          <p:spPr>
            <a:xfrm>
              <a:off x="3737190" y="4081515"/>
              <a:ext cx="457200" cy="457200"/>
            </a:xfrm>
            <a:prstGeom prst="flowChartConnector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Connector 37">
              <a:extLst>
                <a:ext uri="{FF2B5EF4-FFF2-40B4-BE49-F238E27FC236}">
                  <a16:creationId xmlns:a16="http://schemas.microsoft.com/office/drawing/2014/main" id="{406D2C1A-7C96-FFC2-8F50-B8E7F50DE378}"/>
                </a:ext>
              </a:extLst>
            </p:cNvPr>
            <p:cNvSpPr/>
            <p:nvPr/>
          </p:nvSpPr>
          <p:spPr>
            <a:xfrm>
              <a:off x="4392377" y="3653314"/>
              <a:ext cx="457200" cy="457200"/>
            </a:xfrm>
            <a:prstGeom prst="flowChartConnector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lowchart: Connector 38">
              <a:extLst>
                <a:ext uri="{FF2B5EF4-FFF2-40B4-BE49-F238E27FC236}">
                  <a16:creationId xmlns:a16="http://schemas.microsoft.com/office/drawing/2014/main" id="{4620E78C-D8EC-CD9D-182E-B3122777F727}"/>
                </a:ext>
              </a:extLst>
            </p:cNvPr>
            <p:cNvSpPr/>
            <p:nvPr/>
          </p:nvSpPr>
          <p:spPr>
            <a:xfrm>
              <a:off x="3737979" y="2716510"/>
              <a:ext cx="457200" cy="457200"/>
            </a:xfrm>
            <a:prstGeom prst="flowChartConnector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lowchart: Connector 39">
              <a:extLst>
                <a:ext uri="{FF2B5EF4-FFF2-40B4-BE49-F238E27FC236}">
                  <a16:creationId xmlns:a16="http://schemas.microsoft.com/office/drawing/2014/main" id="{552470F0-5E9F-635F-E9A3-8910FB6AEB59}"/>
                </a:ext>
              </a:extLst>
            </p:cNvPr>
            <p:cNvSpPr/>
            <p:nvPr/>
          </p:nvSpPr>
          <p:spPr>
            <a:xfrm>
              <a:off x="4397510" y="2945110"/>
              <a:ext cx="457200" cy="457200"/>
            </a:xfrm>
            <a:prstGeom prst="flowChartConnector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75ABEE3-9C2A-57A7-D89E-5E684AA3AA63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4195179" y="2945110"/>
              <a:ext cx="202331" cy="2286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4310F3D-8390-81CF-B6C1-1A95C8F8F8CE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 flipV="1">
              <a:off x="4194390" y="3173710"/>
              <a:ext cx="203120" cy="45060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B41BD2D-605A-3228-BCD0-5549FEC819EF}"/>
                </a:ext>
              </a:extLst>
            </p:cNvPr>
            <p:cNvCxnSpPr>
              <a:stCxn id="5" idx="6"/>
              <a:endCxn id="8" idx="2"/>
            </p:cNvCxnSpPr>
            <p:nvPr/>
          </p:nvCxnSpPr>
          <p:spPr>
            <a:xfrm flipV="1">
              <a:off x="4194390" y="3173710"/>
              <a:ext cx="203120" cy="113640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1032789-A48D-F3F7-97DD-CD1758F0CE5C}"/>
                </a:ext>
              </a:extLst>
            </p:cNvPr>
            <p:cNvCxnSpPr>
              <a:stCxn id="7" idx="6"/>
              <a:endCxn id="6" idx="2"/>
            </p:cNvCxnSpPr>
            <p:nvPr/>
          </p:nvCxnSpPr>
          <p:spPr>
            <a:xfrm>
              <a:off x="4195179" y="2945110"/>
              <a:ext cx="197198" cy="93680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C15111E-C571-32E1-0CD3-304FCE530A13}"/>
                </a:ext>
              </a:extLst>
            </p:cNvPr>
            <p:cNvCxnSpPr>
              <a:stCxn id="4" idx="6"/>
              <a:endCxn id="6" idx="2"/>
            </p:cNvCxnSpPr>
            <p:nvPr/>
          </p:nvCxnSpPr>
          <p:spPr>
            <a:xfrm>
              <a:off x="4194390" y="3624315"/>
              <a:ext cx="197987" cy="25759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C672EE4-581D-F208-B127-0A76553B057F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4194390" y="3881914"/>
              <a:ext cx="197987" cy="42820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5" name="Flowchart: Connector 46">
              <a:extLst>
                <a:ext uri="{FF2B5EF4-FFF2-40B4-BE49-F238E27FC236}">
                  <a16:creationId xmlns:a16="http://schemas.microsoft.com/office/drawing/2014/main" id="{3A469CC3-1B3A-4BCA-831C-28F65E9D793F}"/>
                </a:ext>
              </a:extLst>
            </p:cNvPr>
            <p:cNvSpPr/>
            <p:nvPr/>
          </p:nvSpPr>
          <p:spPr>
            <a:xfrm>
              <a:off x="5021383" y="3317644"/>
              <a:ext cx="457200" cy="457200"/>
            </a:xfrm>
            <a:prstGeom prst="flowChartConnector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C9C8E5-91B1-CBF8-320E-55AB17D43C08}"/>
                </a:ext>
              </a:extLst>
            </p:cNvPr>
            <p:cNvCxnSpPr>
              <a:stCxn id="6" idx="6"/>
              <a:endCxn id="15" idx="2"/>
            </p:cNvCxnSpPr>
            <p:nvPr/>
          </p:nvCxnSpPr>
          <p:spPr>
            <a:xfrm flipV="1">
              <a:off x="4849577" y="3546244"/>
              <a:ext cx="171806" cy="33567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A5FA0E8-8D09-1CBF-A5B0-E1468A6F796B}"/>
                </a:ext>
              </a:extLst>
            </p:cNvPr>
            <p:cNvCxnSpPr>
              <a:stCxn id="8" idx="6"/>
              <a:endCxn id="15" idx="2"/>
            </p:cNvCxnSpPr>
            <p:nvPr/>
          </p:nvCxnSpPr>
          <p:spPr>
            <a:xfrm>
              <a:off x="4854710" y="3173710"/>
              <a:ext cx="166673" cy="37253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0A32930-F99C-F213-6E60-FCA57E5584F5}"/>
              </a:ext>
            </a:extLst>
          </p:cNvPr>
          <p:cNvSpPr txBox="1"/>
          <p:nvPr/>
        </p:nvSpPr>
        <p:spPr>
          <a:xfrm>
            <a:off x="6417798" y="676372"/>
            <a:ext cx="375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Occurrence of SEP based on X-rays of flares</a:t>
            </a:r>
          </a:p>
        </p:txBody>
      </p:sp>
      <p:pic>
        <p:nvPicPr>
          <p:cNvPr id="22" name="Picture 4" descr="The Biggest Solar Flare In Years Was Just Seen, With More Coming Soon">
            <a:extLst>
              <a:ext uri="{FF2B5EF4-FFF2-40B4-BE49-F238E27FC236}">
                <a16:creationId xmlns:a16="http://schemas.microsoft.com/office/drawing/2014/main" id="{E71038C0-7203-B88A-C4EC-634A549DA6E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865" y="1189353"/>
            <a:ext cx="2539784" cy="211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0CCB7D4-90E1-17F8-62BF-D9ACD2C0CC38}"/>
              </a:ext>
            </a:extLst>
          </p:cNvPr>
          <p:cNvSpPr txBox="1"/>
          <p:nvPr/>
        </p:nvSpPr>
        <p:spPr>
          <a:xfrm>
            <a:off x="847129" y="2208551"/>
            <a:ext cx="28338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SEP forecasting associated with a flare using GOES SXR.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00F385-0488-40F4-A286-090B087D7B52}"/>
              </a:ext>
            </a:extLst>
          </p:cNvPr>
          <p:cNvSpPr txBox="1"/>
          <p:nvPr/>
        </p:nvSpPr>
        <p:spPr>
          <a:xfrm>
            <a:off x="-59266" y="6421936"/>
            <a:ext cx="61552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Aminalragia-Giamini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Raptis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et al. (2021) | J. Space Weather Space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Clim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44D70E-596F-0F9C-E6E5-2089A1F07801}"/>
              </a:ext>
            </a:extLst>
          </p:cNvPr>
          <p:cNvSpPr txBox="1"/>
          <p:nvPr/>
        </p:nvSpPr>
        <p:spPr>
          <a:xfrm>
            <a:off x="5695176" y="6212627"/>
            <a:ext cx="64885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linkClick r:id="rId5"/>
              </a:rPr>
              <a:t>https://github.com/SavvasRaptis/machine-learning-examples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5B881C-D9E6-828F-799E-2E83274AE90A}"/>
              </a:ext>
            </a:extLst>
          </p:cNvPr>
          <p:cNvCxnSpPr>
            <a:cxnSpLocks/>
          </p:cNvCxnSpPr>
          <p:nvPr/>
        </p:nvCxnSpPr>
        <p:spPr>
          <a:xfrm>
            <a:off x="7690322" y="2259571"/>
            <a:ext cx="1181058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188F544-B53A-3B2A-10E4-3A5CA2AF7424}"/>
              </a:ext>
            </a:extLst>
          </p:cNvPr>
          <p:cNvSpPr txBox="1"/>
          <p:nvPr/>
        </p:nvSpPr>
        <p:spPr>
          <a:xfrm>
            <a:off x="7756456" y="1942701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24 features</a:t>
            </a:r>
          </a:p>
        </p:txBody>
      </p:sp>
    </p:spTree>
    <p:extLst>
      <p:ext uri="{BB962C8B-B14F-4D97-AF65-F5344CB8AC3E}">
        <p14:creationId xmlns:p14="http://schemas.microsoft.com/office/powerpoint/2010/main" val="347423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4" grpId="0" animBg="1"/>
      <p:bldP spid="21" grpId="0"/>
      <p:bldP spid="32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B88AA2B-AB63-F160-EEA5-056EF979F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817" y="737252"/>
            <a:ext cx="5719830" cy="5737484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92E59A08-5158-31D5-8D0A-B6C05008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Evaluating boundary surfaces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00157B-425B-5106-C90B-4A477E814569}"/>
              </a:ext>
            </a:extLst>
          </p:cNvPr>
          <p:cNvSpPr/>
          <p:nvPr/>
        </p:nvSpPr>
        <p:spPr>
          <a:xfrm>
            <a:off x="672662" y="1166975"/>
            <a:ext cx="2833898" cy="30204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C51BAC6-CA72-9D9A-F0EA-EA0E1DE9B555}"/>
              </a:ext>
            </a:extLst>
          </p:cNvPr>
          <p:cNvSpPr/>
          <p:nvPr/>
        </p:nvSpPr>
        <p:spPr>
          <a:xfrm>
            <a:off x="4156337" y="662152"/>
            <a:ext cx="7794953" cy="58644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F1BB1E-27D1-FFBE-6E52-1F2545573CAD}"/>
              </a:ext>
            </a:extLst>
          </p:cNvPr>
          <p:cNvSpPr txBox="1"/>
          <p:nvPr/>
        </p:nvSpPr>
        <p:spPr>
          <a:xfrm>
            <a:off x="1687205" y="894266"/>
            <a:ext cx="8048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Goal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00F385-0488-40F4-A286-090B087D7B52}"/>
              </a:ext>
            </a:extLst>
          </p:cNvPr>
          <p:cNvSpPr txBox="1"/>
          <p:nvPr/>
        </p:nvSpPr>
        <p:spPr>
          <a:xfrm>
            <a:off x="-59266" y="6421936"/>
            <a:ext cx="61552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Raptis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et al. (ongoing)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E89710-8EDE-E842-7DC2-B26C6AFC685E}"/>
              </a:ext>
            </a:extLst>
          </p:cNvPr>
          <p:cNvGrpSpPr/>
          <p:nvPr/>
        </p:nvGrpSpPr>
        <p:grpSpPr>
          <a:xfrm>
            <a:off x="1061323" y="1346549"/>
            <a:ext cx="6258560" cy="3464560"/>
            <a:chOff x="1588253" y="592263"/>
            <a:chExt cx="6258560" cy="3464560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57CD33A4-B61B-8CD3-74AE-3CB2EFC21AE3}"/>
                </a:ext>
              </a:extLst>
            </p:cNvPr>
            <p:cNvSpPr/>
            <p:nvPr/>
          </p:nvSpPr>
          <p:spPr>
            <a:xfrm flipH="1">
              <a:off x="1588253" y="592263"/>
              <a:ext cx="6258560" cy="3464560"/>
            </a:xfrm>
            <a:prstGeom prst="arc">
              <a:avLst>
                <a:gd name="adj1" fmla="val 19539014"/>
                <a:gd name="adj2" fmla="val 1298832"/>
              </a:avLst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75F7AD-54A2-21DE-78E8-9E0130062DAA}"/>
                </a:ext>
              </a:extLst>
            </p:cNvPr>
            <p:cNvSpPr txBox="1"/>
            <p:nvPr/>
          </p:nvSpPr>
          <p:spPr>
            <a:xfrm>
              <a:off x="2709398" y="747560"/>
              <a:ext cx="97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  <a:latin typeface="Garamond" panose="02020404030301010803" pitchFamily="18" charset="0"/>
                </a:rPr>
                <a:t>Bow Shock</a:t>
              </a:r>
              <a:endParaRPr lang="sv-SE" sz="1400" dirty="0">
                <a:solidFill>
                  <a:srgbClr val="0070C0"/>
                </a:solidFill>
                <a:latin typeface="Garamond" panose="02020404030301010803" pitchFamily="18" charset="0"/>
              </a:endParaRPr>
            </a:p>
          </p:txBody>
        </p:sp>
        <p:pic>
          <p:nvPicPr>
            <p:cNvPr id="11" name="Picture 4" descr="ÎÏÎ¿ÏÎ­Î»ÎµÏÎ¼Î± ÎµÎ¹ÎºÏÎ½Î±Ï Î³Î¹Î± circle half black">
              <a:extLst>
                <a:ext uri="{FF2B5EF4-FFF2-40B4-BE49-F238E27FC236}">
                  <a16:creationId xmlns:a16="http://schemas.microsoft.com/office/drawing/2014/main" id="{8290874E-4F7F-2617-FE13-DC31AD765B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450" y="1823202"/>
              <a:ext cx="341422" cy="341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559EF4-2085-2FFB-4880-04608496F19A}"/>
                </a:ext>
              </a:extLst>
            </p:cNvPr>
            <p:cNvSpPr txBox="1"/>
            <p:nvPr/>
          </p:nvSpPr>
          <p:spPr>
            <a:xfrm>
              <a:off x="2362514" y="1670233"/>
              <a:ext cx="5841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Garamond" panose="02020404030301010803" pitchFamily="18" charset="0"/>
                </a:rPr>
                <a:t>Earth</a:t>
              </a:r>
              <a:endParaRPr lang="sv-SE" sz="1400" dirty="0">
                <a:solidFill>
                  <a:srgbClr val="000000"/>
                </a:solidFill>
                <a:latin typeface="Garamond" panose="02020404030301010803" pitchFamily="18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3CD96C-E482-8144-F067-87A2951BF6DA}"/>
              </a:ext>
            </a:extLst>
          </p:cNvPr>
          <p:cNvSpPr txBox="1"/>
          <p:nvPr/>
        </p:nvSpPr>
        <p:spPr>
          <a:xfrm>
            <a:off x="1687205" y="894266"/>
            <a:ext cx="8048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261E92-6161-6CB4-8329-3D43C19AA9F2}"/>
                  </a:ext>
                </a:extLst>
              </p:cNvPr>
              <p:cNvSpPr txBox="1"/>
              <p:nvPr/>
            </p:nvSpPr>
            <p:spPr>
              <a:xfrm>
                <a:off x="1428367" y="3385298"/>
                <a:ext cx="208599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0000"/>
                    </a:solidFill>
                  </a:rPr>
                  <a:t>SW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⟷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</a:rPr>
                  <a:t> MSH with multi S/C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obs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261E92-6161-6CB4-8329-3D43C19AA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367" y="3385298"/>
                <a:ext cx="2085999" cy="584775"/>
              </a:xfrm>
              <a:prstGeom prst="rect">
                <a:avLst/>
              </a:prstGeom>
              <a:blipFill>
                <a:blip r:embed="rId5"/>
                <a:stretch>
                  <a:fillRect t="-425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B225FA-9210-6376-8550-002A7C154EC8}"/>
              </a:ext>
            </a:extLst>
          </p:cNvPr>
          <p:cNvCxnSpPr/>
          <p:nvPr/>
        </p:nvCxnSpPr>
        <p:spPr>
          <a:xfrm flipV="1">
            <a:off x="864886" y="2801703"/>
            <a:ext cx="467015" cy="1"/>
          </a:xfrm>
          <a:prstGeom prst="straightConnector1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E4D09C-A6AC-DA23-20C9-741C0195F63C}"/>
              </a:ext>
            </a:extLst>
          </p:cNvPr>
          <p:cNvSpPr txBox="1"/>
          <p:nvPr/>
        </p:nvSpPr>
        <p:spPr>
          <a:xfrm>
            <a:off x="644615" y="2970132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SW</a:t>
            </a:r>
            <a:endParaRPr lang="sv-SE" sz="1200" dirty="0">
              <a:solidFill>
                <a:srgbClr val="0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319264-AE06-182A-529B-577450DC8642}"/>
              </a:ext>
            </a:extLst>
          </p:cNvPr>
          <p:cNvSpPr txBox="1"/>
          <p:nvPr/>
        </p:nvSpPr>
        <p:spPr>
          <a:xfrm>
            <a:off x="1098255" y="2965420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MSH</a:t>
            </a:r>
            <a:endParaRPr lang="sv-SE" sz="1200" dirty="0">
              <a:solidFill>
                <a:srgbClr val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4D4AD8-D07C-24F9-5C32-80B3D14F7132}"/>
              </a:ext>
            </a:extLst>
          </p:cNvPr>
          <p:cNvSpPr txBox="1"/>
          <p:nvPr/>
        </p:nvSpPr>
        <p:spPr>
          <a:xfrm>
            <a:off x="411546" y="4351391"/>
            <a:ext cx="3600856" cy="206210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000000"/>
                </a:solidFill>
              </a:rPr>
              <a:t>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How do we treat variable time series?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What are some good evaluation metrics in these case?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(not shown) – Preprocess of data (90% of work)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ED8BF4-4983-B019-8188-4717E093627C}"/>
              </a:ext>
            </a:extLst>
          </p:cNvPr>
          <p:cNvGrpSpPr/>
          <p:nvPr/>
        </p:nvGrpSpPr>
        <p:grpSpPr>
          <a:xfrm rot="5400000">
            <a:off x="4659411" y="3181108"/>
            <a:ext cx="1741393" cy="1822205"/>
            <a:chOff x="3737190" y="2716510"/>
            <a:chExt cx="1741393" cy="1822205"/>
          </a:xfrm>
        </p:grpSpPr>
        <p:sp>
          <p:nvSpPr>
            <p:cNvPr id="25" name="Flowchart: Connector 35">
              <a:extLst>
                <a:ext uri="{FF2B5EF4-FFF2-40B4-BE49-F238E27FC236}">
                  <a16:creationId xmlns:a16="http://schemas.microsoft.com/office/drawing/2014/main" id="{BD470F2D-F422-D63C-8BC3-D36005795D29}"/>
                </a:ext>
              </a:extLst>
            </p:cNvPr>
            <p:cNvSpPr/>
            <p:nvPr/>
          </p:nvSpPr>
          <p:spPr>
            <a:xfrm>
              <a:off x="3737190" y="3395715"/>
              <a:ext cx="457200" cy="457200"/>
            </a:xfrm>
            <a:prstGeom prst="flowChartConnector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lowchart: Connector 36">
              <a:extLst>
                <a:ext uri="{FF2B5EF4-FFF2-40B4-BE49-F238E27FC236}">
                  <a16:creationId xmlns:a16="http://schemas.microsoft.com/office/drawing/2014/main" id="{7C4D0178-8087-0C1D-527C-5E9D42BD534C}"/>
                </a:ext>
              </a:extLst>
            </p:cNvPr>
            <p:cNvSpPr/>
            <p:nvPr/>
          </p:nvSpPr>
          <p:spPr>
            <a:xfrm>
              <a:off x="3737190" y="4081515"/>
              <a:ext cx="457200" cy="457200"/>
            </a:xfrm>
            <a:prstGeom prst="flowChartConnector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lowchart: Connector 37">
              <a:extLst>
                <a:ext uri="{FF2B5EF4-FFF2-40B4-BE49-F238E27FC236}">
                  <a16:creationId xmlns:a16="http://schemas.microsoft.com/office/drawing/2014/main" id="{4473DCC1-830A-6C4B-1355-30DB6305886F}"/>
                </a:ext>
              </a:extLst>
            </p:cNvPr>
            <p:cNvSpPr/>
            <p:nvPr/>
          </p:nvSpPr>
          <p:spPr>
            <a:xfrm>
              <a:off x="4392377" y="3653314"/>
              <a:ext cx="457200" cy="457200"/>
            </a:xfrm>
            <a:prstGeom prst="flowChartConnector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lowchart: Connector 38">
              <a:extLst>
                <a:ext uri="{FF2B5EF4-FFF2-40B4-BE49-F238E27FC236}">
                  <a16:creationId xmlns:a16="http://schemas.microsoft.com/office/drawing/2014/main" id="{FD33919B-CADF-8674-BBA7-85B5B8BFDDE2}"/>
                </a:ext>
              </a:extLst>
            </p:cNvPr>
            <p:cNvSpPr/>
            <p:nvPr/>
          </p:nvSpPr>
          <p:spPr>
            <a:xfrm>
              <a:off x="3737979" y="2716510"/>
              <a:ext cx="457200" cy="457200"/>
            </a:xfrm>
            <a:prstGeom prst="flowChartConnector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lowchart: Connector 39">
              <a:extLst>
                <a:ext uri="{FF2B5EF4-FFF2-40B4-BE49-F238E27FC236}">
                  <a16:creationId xmlns:a16="http://schemas.microsoft.com/office/drawing/2014/main" id="{D5FBCF2C-5EBA-1586-B0C3-C93FB2752425}"/>
                </a:ext>
              </a:extLst>
            </p:cNvPr>
            <p:cNvSpPr/>
            <p:nvPr/>
          </p:nvSpPr>
          <p:spPr>
            <a:xfrm>
              <a:off x="4397510" y="2945110"/>
              <a:ext cx="457200" cy="457200"/>
            </a:xfrm>
            <a:prstGeom prst="flowChartConnector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4D0B0C0-5109-B2AC-9D2F-D10F7A1B67F2}"/>
                </a:ext>
              </a:extLst>
            </p:cNvPr>
            <p:cNvCxnSpPr>
              <a:stCxn id="28" idx="6"/>
              <a:endCxn id="29" idx="2"/>
            </p:cNvCxnSpPr>
            <p:nvPr/>
          </p:nvCxnSpPr>
          <p:spPr>
            <a:xfrm>
              <a:off x="4195179" y="2945110"/>
              <a:ext cx="202331" cy="2286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B4082B8-85B0-E1C9-3CCA-434F18A1C296}"/>
                </a:ext>
              </a:extLst>
            </p:cNvPr>
            <p:cNvCxnSpPr>
              <a:stCxn id="25" idx="6"/>
              <a:endCxn id="29" idx="2"/>
            </p:cNvCxnSpPr>
            <p:nvPr/>
          </p:nvCxnSpPr>
          <p:spPr>
            <a:xfrm flipV="1">
              <a:off x="4194390" y="3173710"/>
              <a:ext cx="203120" cy="45060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E3E39B-EE08-07EA-2B39-E3B775785527}"/>
                </a:ext>
              </a:extLst>
            </p:cNvPr>
            <p:cNvCxnSpPr>
              <a:stCxn id="26" idx="6"/>
              <a:endCxn id="29" idx="2"/>
            </p:cNvCxnSpPr>
            <p:nvPr/>
          </p:nvCxnSpPr>
          <p:spPr>
            <a:xfrm flipV="1">
              <a:off x="4194390" y="3173710"/>
              <a:ext cx="203120" cy="113640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881D3E1-1720-DC85-AA8B-8088B54A759E}"/>
                </a:ext>
              </a:extLst>
            </p:cNvPr>
            <p:cNvCxnSpPr>
              <a:stCxn id="28" idx="6"/>
              <a:endCxn id="27" idx="2"/>
            </p:cNvCxnSpPr>
            <p:nvPr/>
          </p:nvCxnSpPr>
          <p:spPr>
            <a:xfrm>
              <a:off x="4195179" y="2945110"/>
              <a:ext cx="197198" cy="93680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FB2D042-94E3-0C8E-3CA7-386DA7B9D8C0}"/>
                </a:ext>
              </a:extLst>
            </p:cNvPr>
            <p:cNvCxnSpPr>
              <a:stCxn id="25" idx="6"/>
              <a:endCxn id="27" idx="2"/>
            </p:cNvCxnSpPr>
            <p:nvPr/>
          </p:nvCxnSpPr>
          <p:spPr>
            <a:xfrm>
              <a:off x="4194390" y="3624315"/>
              <a:ext cx="197987" cy="25759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EFDC01F-42F9-6E9F-6D56-FFDBC6AEEC14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4194390" y="3881914"/>
              <a:ext cx="197987" cy="42820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7" name="Flowchart: Connector 46">
              <a:extLst>
                <a:ext uri="{FF2B5EF4-FFF2-40B4-BE49-F238E27FC236}">
                  <a16:creationId xmlns:a16="http://schemas.microsoft.com/office/drawing/2014/main" id="{B2B27C02-21A6-A353-49BB-0030907E27AA}"/>
                </a:ext>
              </a:extLst>
            </p:cNvPr>
            <p:cNvSpPr/>
            <p:nvPr/>
          </p:nvSpPr>
          <p:spPr>
            <a:xfrm>
              <a:off x="5021383" y="3317644"/>
              <a:ext cx="457200" cy="457200"/>
            </a:xfrm>
            <a:prstGeom prst="flowChartConnector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208A0B-9C96-8C9B-1201-3D2DEAE44815}"/>
                </a:ext>
              </a:extLst>
            </p:cNvPr>
            <p:cNvCxnSpPr>
              <a:stCxn id="27" idx="6"/>
              <a:endCxn id="37" idx="2"/>
            </p:cNvCxnSpPr>
            <p:nvPr/>
          </p:nvCxnSpPr>
          <p:spPr>
            <a:xfrm flipV="1">
              <a:off x="4849577" y="3546244"/>
              <a:ext cx="171806" cy="33567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8D7D847-BA3B-6499-B7BA-3BB876850E78}"/>
                </a:ext>
              </a:extLst>
            </p:cNvPr>
            <p:cNvCxnSpPr>
              <a:stCxn id="29" idx="6"/>
              <a:endCxn id="37" idx="2"/>
            </p:cNvCxnSpPr>
            <p:nvPr/>
          </p:nvCxnSpPr>
          <p:spPr>
            <a:xfrm>
              <a:off x="4854710" y="3173710"/>
              <a:ext cx="166673" cy="37253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CA8E4CB-FDA5-6653-95AA-95F7EB8B6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212" y="744323"/>
            <a:ext cx="2279791" cy="1718987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73ECCF-D8F3-77DE-8C13-F32D60686AC6}"/>
              </a:ext>
            </a:extLst>
          </p:cNvPr>
          <p:cNvCxnSpPr>
            <a:cxnSpLocks/>
          </p:cNvCxnSpPr>
          <p:nvPr/>
        </p:nvCxnSpPr>
        <p:spPr>
          <a:xfrm>
            <a:off x="5530107" y="2436941"/>
            <a:ext cx="0" cy="37794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B56FFFF-3D04-3B41-A898-A14FC477C80C}"/>
              </a:ext>
            </a:extLst>
          </p:cNvPr>
          <p:cNvCxnSpPr>
            <a:cxnSpLocks/>
          </p:cNvCxnSpPr>
          <p:nvPr/>
        </p:nvCxnSpPr>
        <p:spPr>
          <a:xfrm>
            <a:off x="5530107" y="4960504"/>
            <a:ext cx="0" cy="34860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243C50-B25A-CCAD-152A-B82A0903A4D0}"/>
                  </a:ext>
                </a:extLst>
              </p:cNvPr>
              <p:cNvSpPr txBox="1"/>
              <p:nvPr/>
            </p:nvSpPr>
            <p:spPr>
              <a:xfrm>
                <a:off x="5147693" y="5309113"/>
                <a:ext cx="764829" cy="118808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u</m:t>
                                </m:r>
                                <m:r>
                                  <a:rPr lang="en-US" b="0" i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1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  <m:r>
                                  <a:rPr lang="en-US" sz="1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b="0" i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1800" b="0" dirty="0">
                  <a:solidFill>
                    <a:prstClr val="black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243C50-B25A-CCAD-152A-B82A0903A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693" y="5309113"/>
                <a:ext cx="764829" cy="1188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60904E1A-3BF3-5975-9EFF-01AACF64ED0B}"/>
              </a:ext>
            </a:extLst>
          </p:cNvPr>
          <p:cNvSpPr txBox="1"/>
          <p:nvPr/>
        </p:nvSpPr>
        <p:spPr>
          <a:xfrm>
            <a:off x="4124950" y="2855937"/>
            <a:ext cx="28103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CNN to extract </a:t>
            </a:r>
            <a:r>
              <a:rPr lang="en-US" sz="1500" dirty="0" err="1">
                <a:solidFill>
                  <a:srgbClr val="000000"/>
                </a:solidFill>
              </a:rPr>
              <a:t>Tseries</a:t>
            </a:r>
            <a:r>
              <a:rPr lang="en-US" sz="1500" dirty="0">
                <a:solidFill>
                  <a:srgbClr val="000000"/>
                </a:solidFill>
              </a:rPr>
              <a:t> feature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0923BEC-5E44-FABC-A6E2-017E796EBDE9}"/>
              </a:ext>
            </a:extLst>
          </p:cNvPr>
          <p:cNvSpPr/>
          <p:nvPr/>
        </p:nvSpPr>
        <p:spPr>
          <a:xfrm>
            <a:off x="7083181" y="3466945"/>
            <a:ext cx="217625" cy="503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DB8D65D-9E44-374D-F99E-73A203E535D8}"/>
              </a:ext>
            </a:extLst>
          </p:cNvPr>
          <p:cNvSpPr/>
          <p:nvPr/>
        </p:nvSpPr>
        <p:spPr>
          <a:xfrm>
            <a:off x="7083181" y="2463310"/>
            <a:ext cx="217625" cy="50312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3" grpId="0" animBg="1"/>
      <p:bldP spid="46" grpId="0"/>
      <p:bldP spid="58" grpId="0"/>
      <p:bldP spid="63" grpId="0" animBg="1"/>
      <p:bldP spid="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2E59A08-5158-31D5-8D0A-B6C05008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11ABC-A7BB-B8F5-94AB-90BD4114A34A}"/>
              </a:ext>
            </a:extLst>
          </p:cNvPr>
          <p:cNvSpPr txBox="1"/>
          <p:nvPr/>
        </p:nvSpPr>
        <p:spPr>
          <a:xfrm>
            <a:off x="379828" y="1067359"/>
            <a:ext cx="116902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>
                <a:solidFill>
                  <a:srgbClr val="FF0000"/>
                </a:solidFill>
              </a:rPr>
              <a:t>Using various features &amp; evaluating their effect  </a:t>
            </a:r>
            <a:r>
              <a:rPr lang="en-US" sz="2200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sz="2200" dirty="0">
                <a:solidFill>
                  <a:srgbClr val="FF0000"/>
                </a:solidFill>
              </a:rPr>
              <a:t>insights to unexplored patterns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solidFill>
                  <a:srgbClr val="0000FF"/>
                </a:solidFill>
              </a:rPr>
              <a:t>Imbalanced learning has advanced a lot over the last years. Careful treatment of dataset&amp; choice of methodology </a:t>
            </a:r>
            <a:r>
              <a:rPr lang="en-US" sz="2200" dirty="0">
                <a:solidFill>
                  <a:srgbClr val="0000FF"/>
                </a:solidFill>
                <a:sym typeface="Wingdings" pitchFamily="2" charset="2"/>
              </a:rPr>
              <a:t> Much better results. 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>
              <a:solidFill>
                <a:srgbClr val="0000FF"/>
              </a:solidFill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solidFill>
                  <a:srgbClr val="7030A0"/>
                </a:solidFill>
                <a:sym typeface="Wingdings" pitchFamily="2" charset="2"/>
              </a:rPr>
              <a:t>How do we evaluate our results ? Experiment with different datasets, scales and phenomena needs special treatment. Pre-process is the most crucial aspect, let’s discuss this more.</a:t>
            </a:r>
            <a:endParaRPr lang="en-US" sz="22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3813489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2B428C8B21A141B5825E5B86F557DB" ma:contentTypeVersion="15" ma:contentTypeDescription="Skapa ett nytt dokument." ma:contentTypeScope="" ma:versionID="975073b9cecf71b6bc8c14a7c33e31db">
  <xsd:schema xmlns:xsd="http://www.w3.org/2001/XMLSchema" xmlns:xs="http://www.w3.org/2001/XMLSchema" xmlns:p="http://schemas.microsoft.com/office/2006/metadata/properties" xmlns:ns3="977cb6ed-b1a4-473b-8ba2-0f8e0a4901ff" xmlns:ns4="6707e3d7-8225-4321-a0ab-c333d198a7fc" targetNamespace="http://schemas.microsoft.com/office/2006/metadata/properties" ma:root="true" ma:fieldsID="0cdfbe7b44d734305c4ef3f71cda5902" ns3:_="" ns4:_="">
    <xsd:import namespace="977cb6ed-b1a4-473b-8ba2-0f8e0a4901ff"/>
    <xsd:import namespace="6707e3d7-8225-4321-a0ab-c333d198a7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7cb6ed-b1a4-473b-8ba2-0f8e0a4901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07e3d7-8225-4321-a0ab-c333d198a7f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Delar tips,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CBB746-F6CA-42D5-AFDD-F49C58B427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B3048F-AB18-4F93-A27A-DBB845175962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6707e3d7-8225-4321-a0ab-c333d198a7fc"/>
    <ds:schemaRef ds:uri="977cb6ed-b1a4-473b-8ba2-0f8e0a4901ff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78B54EE-C366-449D-9972-DF83693BE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7cb6ed-b1a4-473b-8ba2-0f8e0a4901ff"/>
    <ds:schemaRef ds:uri="6707e3d7-8225-4321-a0ab-c333d198a7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342</Words>
  <Application>Microsoft Macintosh PowerPoint</Application>
  <PresentationFormat>Widescreen</PresentationFormat>
  <Paragraphs>73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Garamond</vt:lpstr>
      <vt:lpstr>Wingdings</vt:lpstr>
      <vt:lpstr>KU Leuven</vt:lpstr>
      <vt:lpstr>Discovering patterns, imbalanced classification &amp; boundary surfaces in Heliophysics with artificial neural networks</vt:lpstr>
      <vt:lpstr>Discovering patterns</vt:lpstr>
      <vt:lpstr>Imbalanced learning</vt:lpstr>
      <vt:lpstr>Evaluating boundary surfaces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2024-01-12T04:25:17Z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0x0101004F2B428C8B21A141B5825E5B86F557DB</vt:lpwstr>
  </property>
</Properties>
</file>