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7" r:id="rId2"/>
    <p:sldId id="273" r:id="rId3"/>
    <p:sldId id="274" r:id="rId4"/>
    <p:sldId id="271" r:id="rId5"/>
    <p:sldId id="266" r:id="rId6"/>
    <p:sldId id="275" r:id="rId7"/>
    <p:sldId id="276" r:id="rId8"/>
    <p:sldId id="265" r:id="rId9"/>
  </p:sldIdLst>
  <p:sldSz cx="9906000" cy="6858000" type="A4"/>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C1"/>
    <a:srgbClr val="131313"/>
    <a:srgbClr val="121212"/>
    <a:srgbClr val="1B1B1B"/>
    <a:srgbClr val="FFFFFF"/>
    <a:srgbClr val="5B9BD5"/>
    <a:srgbClr val="ED8239"/>
    <a:srgbClr val="FBDFCD"/>
    <a:srgbClr val="A2B9E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62" autoAdjust="0"/>
    <p:restoredTop sz="96907" autoAdjust="0"/>
  </p:normalViewPr>
  <p:slideViewPr>
    <p:cSldViewPr snapToGrid="0">
      <p:cViewPr varScale="1">
        <p:scale>
          <a:sx n="111" d="100"/>
          <a:sy n="111" d="100"/>
        </p:scale>
        <p:origin x="1974" y="84"/>
      </p:cViewPr>
      <p:guideLst/>
    </p:cSldViewPr>
  </p:slideViewPr>
  <p:notesTextViewPr>
    <p:cViewPr>
      <p:scale>
        <a:sx n="1" d="1"/>
        <a:sy n="1" d="1"/>
      </p:scale>
      <p:origin x="0" y="0"/>
    </p:cViewPr>
  </p:notesTextViewPr>
  <p:gridSpacing cx="59999" cy="59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5T08:32:15.9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1,'1'4,"-1"1,1 0,0-1,1 1,-1-1,1 1,0-1,0 0,0 1,1-1,-1 0,1-1,0 1,0 0,4 3,58 47,-16-20,1-3,91 43,117 32,-167-71,409 166,470 179,-322-185,-604-182,-1 2,0 2,-1 2,62 37,6 10,3-5,3-5,124 41,229 44,-109-34,506 146,-406-121,-358-102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5T08:32:48.94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1,'10'1,"1"1,-1 0,0 1,1 0,-1 0,0 1,12 7,20 7,132 47,-72-26,181 46,-111-55,309 15,183-40,-455-7,211-1,954 4,-1260 7,217 44,-43-3,464 12,-96-10,-619-46,-18-2,-1-1,1-1,24-1,-38-1,1 0,0 0,-1 0,1-1,-1 1,1-2,-1 1,0 0,0-1,0 0,0 0,-1 0,1-1,7-7,-1 2,0-1,1 2,0-1,0 2,1-1,0 2,0 0,1 0,0 2,0-1,0 2,26-4,18 1,108 2,-129 5,12-1,49 0,187 23,-283-22,1 0,0 0,0 0,-1 0,1 1,-1-1,1 1,-1-1,0 1,1 0,-1 0,0 0,0 0,0 0,-1 0,1 1,0-1,-1 1,1-1,-1 1,0-1,0 1,0 0,0 0,-1 0,1-1,0 7,1 9,-1 0,-1 0,-2 26,0-14,0 350,-2 84,-16-254,-1-12,13 492,9-535,0-114,2-1,1 1,2-1,2 0,23 71,142 365,-155-434,-8-21,-1 1,8 34,-15-46,0 0,-1 0,0 0,-1 0,0 0,-1 0,0-1,-1 1,-3 13,-95 253,38-121,57-141,0 0,-1 0,0-1,-2 0,-11 18,15-26,-1-1,1 1,-1-1,0 0,0 0,0-1,0 1,-1-1,1 0,-1 0,0-1,0 0,0 0,0 0,-10 1,-505 72,-801 250,1237-296,-133 66,204-89,0-1,-1 0,0-1,0 0,-23 1,-83 3,66-6,-93 7,0-7,-290-33,-242-44,198 27,4-35,390 67,-2 3,-97 0,132 9,-135-5,-265 19,313 8,-55 3,-359-22,545 0,-1 1,1-2,-1 1,1-2,0 1,-1-2,2 1,-15-7,21 7,0 1,0-1,0 0,0 0,0-1,0 1,1-1,0 0,0 0,0 0,0 0,0 0,1-1,0 1,0-1,0 1,1-1,-1 0,1 0,0 0,0-8,-1-16,2-1,1 1,1-1,11-46,37-120,-39 156,74-211,3-10,-82 235,-1-1,-1 1,-1-1,0-38,-15-106,2 56,2-565,30 398,-8 148,-6 0,-12-181,0 271,-3 0,-1 0,-2 1,-2 0,-2 1,-2 1,-30-59,38 85,0-1,1 0,1-1,1 1,1-1,0 0,1-1,0 1,2-1,0 1,1-1,1 1,3-24,-4 37,0 1,0 0,1-1,-1 1,1-1,-1 1,1 0,0 0,1-1,-1 1,0 0,1 0,0 0,-1 0,1 0,0 1,1-1,-1 1,0-1,1 1,-1 0,1 0,0 0,0 0,0 0,0 1,0-1,0 1,0 0,0 0,1 0,-1 0,0 1,1-1,-1 1,1 0,-1 0,5 0,68 2,96 13,-112-9,1414 166,1869 244,-2840-336,-479-76,13 2,1-1,64 0,-96-5,1-2,-1 1,1-1,-1 1,1-2,-1 1,0-1,0 0,0 0,0-1,-1 1,1-1,8-9,-6 6,0 1,0 0,0 1,17-9,5 6,1 0,0 2,0 1,1 2,31 0,-1359 9,743-8,-3720 2,4261 1,-1 0,0 1,1 0,0 2,-1-1,1 1,-15 8,18-8,1 0,-1 1,1-1,1 2,-1-1,1 1,0 0,0 0,1 1,-10 12,16-18,-1 0,0 1,0-1,1 1,-1-1,0 1,1-1,0 1,-1 0,1-1,0 1,0-1,0 1,0 0,0-1,0 1,0 0,1-1,-1 1,0-1,1 1,0-1,1 4,0-2,0 0,1 1,0-1,0 0,0-1,0 1,0 0,0-1,6 3,10 5,-1-1,2-1,19 5,-34-11,113 30,137 19,-112-25,96 22,466 81,-457-92,811 109,4-78,-739-74,275 13,-565-2,-34-5,-1 0,1 0,0 0,0 0,0 0,0 0,0 0,-1 0,1 0,0 0,0 0,0 0,0 0,0 0,0 0,-1 1,1-1,0 0,0 0,0 0,0 0,0 0,0 0,0 0,-1 0,1 0,0 1,0-1,0 0,0 0,0 0,0 0,0 0,0 0,0 1,0-1,0 0,0 0,0 0,0 0,0 0,0 1,0-1,0 0,0 0,0 0,0 0,0 0,0 0,0 1,0-1,0 0,0 0,0 0,0 0,0 0,1 1,-75 10,-1036 90,833-79,-1247 45,1297-58,-435 72,35 66,607-142,13-4,0 1,0-1,0 1,1 0,-1 1,0-1,1 1,0 1,0-1,-10 8,16-10,0-1,0 1,-1-1,1 1,0-1,0 1,0-1,0 1,0 0,0-1,0 1,0-1,0 1,0-1,1 1,-1-1,0 1,0-1,0 1,1-1,-1 1,0-1,0 1,1-1,-1 1,1-1,-1 0,0 1,1-1,-1 0,1 1,-1-1,1 0,-1 1,1-1,-1 0,1 0,-1 0,1 0,-1 1,1-1,-1 0,2 0,21 7,1-1,-1 0,1-2,36 2,-47-5,1041 32,-204-17,-234-9,-370-9,-63 1,322 6,-430 0,-53 0,-54 0,26-4,-483 55,-442 45,-652-8,1519-90,-630 32,674-34,12-1,-1 1,0-1,0 1,1 1,-1 0,1 0,-1 0,-11 6,20-7,-1-1,0 1,1-1,-1 1,0 0,1-1,-1 1,1 0,-1-1,1 1,-1 0,1-1,0 1,-1 0,1 0,0 0,0-1,-1 1,1 0,0 0,0 0,0 0,0-1,0 1,0 0,0 0,0 0,1 0,-1-1,0 1,0 0,1 0,-1 0,0-1,1 1,-1 0,1 0,-1-1,1 1,-1-1,1 1,0 0,-1-1,1 1,1 0,36 29,-35-28,62 36,2-3,1-3,125 40,-129-49,457 154,-113-40,-314-101,-91-35,0 1,-1-1,1 0,0 1,-1-1,1 1,-1 0,0-1,1 1,-1 1,3 3,-5-6,0 0,0 1,0-1,0 0,0 0,0 1,0-1,0 0,0 1,0-1,0 0,0 1,0-1,0 0,0 1,-1-1,1 0,0 0,0 1,0-1,0 0,-1 0,1 1,0-1,0 0,-1 0,1 1,0-1,0 0,-1 0,1 0,0 0,-1 1,-24 5,-26-3,-1-2,-54-5,51 0,-1012-81,1033 79,58 2,-7 2,0-1,0 0,0-2,-1 1,1-2,-1-1,-1 0,1 0,-1-2,-1 0,0-1,20-16,-18 12,-1-1,-1-1,0 0,-1 0,-1-1,-1-1,0 0,-1 0,10-28,-17 38,0 0,-1 0,0 0,0-1,-1 1,0 0,-1-1,0 1,0-1,-1 1,0-1,0 1,-1 0,0-1,0 1,-1 0,0 0,0 1,-1-1,0 1,-1-1,0 1,0 1,-9-11,-11-7,-2 0,0 1,-2 2,-50-30,-7-5,53 31,2-3,1 0,1-2,1-1,-44-65,62 82,-2 0,1 1,-2 0,0 1,0 0,-1 1,-1 0,-27-14,7 8,-1 1,-69-19,102 35,0-1,1 0,-1 1,0-1,0 0,1-1,-1 1,0 0,1-1,0 0,-1 1,1-1,0 0,0 0,0 0,0-1,0 1,0 0,-2-4,4 3,0 1,0-1,0 1,1 0,-1-1,0 1,1 0,0-1,-1 1,1 0,0-1,0 1,0 0,0 0,1 0,-1 0,1 0,-1 0,1 1,0-1,-1 0,1 1,0-1,3-1,14-13,-1-2,-1 0,0-1,-2-1,0 0,20-37,-28 44,-1-1,0 0,-1 0,-1 0,0 0,-1-1,0 0,-1 1,-1-1,0 0,-1 0,-4-25,3 35,0-1,-1 1,0-1,-1 1,1 0,-1 0,0 0,0 1,0-1,-1 1,0-1,1 1,-9-6,3 3,0 0,0 1,0 0,-1 1,-19-9,28 14,0-1,0 1,0 0,-1-1,1 1,0 0,0 0,0 0,0 0,0 0,-1 0,1 0,0 0,0 0,0 1,0-1,0 0,0 1,0-1,0 1,0-1,0 1,0 0,0-1,0 1,0 0,0 0,0-1,1 1,-1 0,0 0,1 0,-1 0,0 0,1 0,-1 0,1 0,0 0,-1 0,1 1,0-1,0 0,0 0,0 2,-2 8,1 0,1-1,1 20,-1-24,14 122,-8-91,-1 0,-2-1,-2 2,-4 36,-16 57,-38 136,43-206,4 0,1 0,1 91,27 185,-8 107,-10-156,1-270,1-1,1 1,0-1,1 0,0 0,2-1,0 1,1-1,1-1,0 1,1-2,14 18,-14-21,-1-1,2 0,0-1,0 0,0-1,14 8,78 37,-97-50,110 50,3-6,1-5,2-5,2-6,1-5,183 14,954-19,-174-12,-302 0,-731-12,0-2,-1-3,0-3,67-21,205-89,42-13,-163 87,5-2,-206 48,0 0,-1 0,1 0,0-1,0 0,-1 0,1 0,-1 0,0-1,0 1,0-1,0 0,0 0,0 0,-1 0,1 0,-1 0,0-1,0 1,0-1,-1 0,3-6,-3 6,-1 0,1-1,-1 1,0-1,-1 1,1 0,-1-1,1 1,-1 0,0-1,-1 1,1 0,-1 0,0 0,0 0,0 0,-1 1,1-1,-1 1,0-1,-3-3,-12-9,0 1,0 1,-2 0,0 2,0 0,-24-10,-45-18,-174-56,-113-1,351 91,-686-148,-5 32,-781-33,1390 149,0-2,-1 5,-108 12,188-4,0 1,0 1,0 2,-37 17,34-14,0 0,-46 10,69-21,-47 14,54-15,1 0,-1 0,1 0,0 0,-1 0,1 0,-1 1,1-1,0 0,-1 0,1 1,0-1,-1 0,1 0,0 1,-1-1,1 0,0 1,0-1,0 0,-1 1,1-1,0 1,0-1,0 0,0 1,0-1,-1 1,1-1,0 0,0 1,0-1,0 1,0-1,1 1,0 1,0-1,1 1,0-1,-1 0,1 0,0 1,0-1,0 0,-1-1,1 1,0 0,4 0,33 9,0-1,0-3,62 4,-86-9,641 31,-149-11,1480 185,-33 111,-1837-297,199 45,-290-54,-26-11,0 0,0 0,0 0,1 0,-1 1,0-1,0 0,0 0,0 0,0 0,0 0,0 0,1 1,-1-1,0 0,0 0,0 0,0 0,0 1,0-1,0 0,0 0,0 0,0 0,0 1,0-1,0 0,0 0,0 0,0 1,0-1,0 0,0 0,0 0,0 0,0 0,-1 1,1-1,0 0,0 0,0 0,0 0,0 0,0 1,-1-1,1 0,0 0,0 0,0 0,0 0,0 0,-1 0,1 0,0 0,0 0,0 0,0 1,-1-1,1 0,0 0,0 0,-1 0,-19 4,-1 0,0-2,-1 0,1-1,-40-4,0 1,-1568-50,808 17,78 5,-616-17,1414 43,-1-2,54-15,-54 11,259-55,131-23,118-14,1587-242,-1447 243,-129 11,-154 12,-388 72,57-11,0-4,127-47,-207 65,0 0,-1-1,1 0,-1 0,0-1,0 0,6-6,-12 10,0 0,0 0,0-1,0 1,0 0,0 0,-1-1,1 1,-1 0,1-1,-1 1,1 0,-1-1,0 1,0-1,1 1,-1-1,0 1,0-1,-1 1,1 0,0-1,0 1,-1-1,1 1,-1 0,1-1,-1 1,1 0,-1-1,0 1,0 0,0 0,0 0,0 0,0 0,0 0,0 0,0 0,-2-1,-58-50,29 26,-47-50,-23-38,-4 5,-152-120,194 180,-1 3,-3 3,-2 3,-1 3,-2 4,-84-28,-2 15,-1 7,-280-31,-334 42,738 31,-3-2,44-1,0 1,0-1,-1 0,1-1,0 1,0-1,8-2,15-2,81-12,-1-5,-2-5,107-41,-75 14,226-123,-333 159,-1-1,-1-1,-1-1,32-32,-50 44,-1-1,0 0,-1-1,1 0,-2 0,0 0,0-1,-1 0,-1-1,0 1,0-1,-1 0,4-26,-8 34,0 1,-1 0,1-1,-1 1,0-1,0 1,0 0,0-1,-1 1,0 0,0 0,0 0,0 0,-1 1,1-1,-1 1,-3-4,-20-34,25 41,1 0,0-1,0 1,-1-1,1 1,0-1,0 1,0-1,-1 1,1-1,0 1,0-1,0 1,0-1,0 1,0-1,0 1,0-1,0 1,0-1,0 1,1-1,-1 1,0-1,0 1,0-1,1 1,-1-1,0 1,1 0,-1-1,0 1,1-1,-1 1,0 0,1-1,-1 1,1 0,-1 0,1-1,-1 1,1 0,-1 0,0 0,1-1,-1 1,1 0,0 0,-1 0,1 0,28 2,-11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6363" cy="47089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296" y="0"/>
            <a:ext cx="3076363" cy="470895"/>
          </a:xfrm>
          <a:prstGeom prst="rect">
            <a:avLst/>
          </a:prstGeom>
        </p:spPr>
        <p:txBody>
          <a:bodyPr vert="horz" lIns="91440" tIns="45720" rIns="91440" bIns="45720" rtlCol="0"/>
          <a:lstStyle>
            <a:lvl1pPr algn="r">
              <a:defRPr sz="1200"/>
            </a:lvl1pPr>
          </a:lstStyle>
          <a:p>
            <a:fld id="{627868BD-A6CA-4156-AD0F-A4CA8AF91214}" type="datetimeFigureOut">
              <a:rPr lang="en-US" smtClean="0"/>
              <a:t>12/5/2024</a:t>
            </a:fld>
            <a:endParaRPr lang="en-US" dirty="0"/>
          </a:p>
        </p:txBody>
      </p:sp>
      <p:sp>
        <p:nvSpPr>
          <p:cNvPr id="4" name="Slide Image Placeholder 3"/>
          <p:cNvSpPr>
            <a:spLocks noGrp="1" noRot="1" noChangeAspect="1"/>
          </p:cNvSpPr>
          <p:nvPr>
            <p:ph type="sldImg" idx="2"/>
          </p:nvPr>
        </p:nvSpPr>
        <p:spPr>
          <a:xfrm>
            <a:off x="1262063" y="1173163"/>
            <a:ext cx="4575175" cy="31670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931" y="4516675"/>
            <a:ext cx="5679440" cy="36954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914407"/>
            <a:ext cx="3076363" cy="47089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6" y="8914407"/>
            <a:ext cx="3076363" cy="470894"/>
          </a:xfrm>
          <a:prstGeom prst="rect">
            <a:avLst/>
          </a:prstGeom>
        </p:spPr>
        <p:txBody>
          <a:bodyPr vert="horz" lIns="91440" tIns="45720" rIns="91440" bIns="45720" rtlCol="0" anchor="b"/>
          <a:lstStyle>
            <a:lvl1pPr algn="r">
              <a:defRPr sz="1200"/>
            </a:lvl1pPr>
          </a:lstStyle>
          <a:p>
            <a:fld id="{FC853E76-249C-4353-9DDD-C4BAE9F03A01}" type="slidenum">
              <a:rPr lang="en-US" smtClean="0"/>
              <a:t>‹#›</a:t>
            </a:fld>
            <a:endParaRPr lang="en-US" dirty="0"/>
          </a:p>
        </p:txBody>
      </p:sp>
    </p:spTree>
    <p:extLst>
      <p:ext uri="{BB962C8B-B14F-4D97-AF65-F5344CB8AC3E}">
        <p14:creationId xmlns:p14="http://schemas.microsoft.com/office/powerpoint/2010/main" val="106147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53E76-249C-4353-9DDD-C4BAE9F03A01}" type="slidenum">
              <a:rPr lang="en-US" smtClean="0"/>
              <a:t>2</a:t>
            </a:fld>
            <a:endParaRPr lang="en-US" dirty="0"/>
          </a:p>
        </p:txBody>
      </p:sp>
    </p:spTree>
    <p:extLst>
      <p:ext uri="{BB962C8B-B14F-4D97-AF65-F5344CB8AC3E}">
        <p14:creationId xmlns:p14="http://schemas.microsoft.com/office/powerpoint/2010/main" val="80226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53E76-249C-4353-9DDD-C4BAE9F03A01}" type="slidenum">
              <a:rPr lang="en-US" smtClean="0"/>
              <a:t>6</a:t>
            </a:fld>
            <a:endParaRPr lang="en-US" dirty="0"/>
          </a:p>
        </p:txBody>
      </p:sp>
    </p:spTree>
    <p:extLst>
      <p:ext uri="{BB962C8B-B14F-4D97-AF65-F5344CB8AC3E}">
        <p14:creationId xmlns:p14="http://schemas.microsoft.com/office/powerpoint/2010/main" val="273117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53E76-249C-4353-9DDD-C4BAE9F03A01}" type="slidenum">
              <a:rPr lang="en-US" smtClean="0"/>
              <a:t>8</a:t>
            </a:fld>
            <a:endParaRPr lang="en-US" dirty="0"/>
          </a:p>
        </p:txBody>
      </p:sp>
    </p:spTree>
    <p:extLst>
      <p:ext uri="{BB962C8B-B14F-4D97-AF65-F5344CB8AC3E}">
        <p14:creationId xmlns:p14="http://schemas.microsoft.com/office/powerpoint/2010/main" val="72393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178465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360620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587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156830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297300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284531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66508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29254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1322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221964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386C2-EDE5-4096-881E-F09601F735B7}"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04CA3D-1A76-42C7-BF70-E467CB63EA5D}" type="slidenum">
              <a:rPr lang="en-US" smtClean="0"/>
              <a:t>‹#›</a:t>
            </a:fld>
            <a:endParaRPr lang="en-US" dirty="0"/>
          </a:p>
        </p:txBody>
      </p:sp>
    </p:spTree>
    <p:extLst>
      <p:ext uri="{BB962C8B-B14F-4D97-AF65-F5344CB8AC3E}">
        <p14:creationId xmlns:p14="http://schemas.microsoft.com/office/powerpoint/2010/main" val="231669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386C2-EDE5-4096-881E-F09601F735B7}" type="datetimeFigureOut">
              <a:rPr lang="en-US" smtClean="0"/>
              <a:t>12/5/2024</a:t>
            </a:fld>
            <a:endParaRPr 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4CA3D-1A76-42C7-BF70-E467CB63EA5D}" type="slidenum">
              <a:rPr lang="en-US" smtClean="0"/>
              <a:t>‹#›</a:t>
            </a:fld>
            <a:endParaRPr lang="en-US" dirty="0"/>
          </a:p>
        </p:txBody>
      </p:sp>
    </p:spTree>
    <p:extLst>
      <p:ext uri="{BB962C8B-B14F-4D97-AF65-F5344CB8AC3E}">
        <p14:creationId xmlns:p14="http://schemas.microsoft.com/office/powerpoint/2010/main" val="247918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jpeg"/><Relationship Id="rId3" Type="http://schemas.openxmlformats.org/officeDocument/2006/relationships/image" Target="../media/image1.png"/><Relationship Id="rId21" Type="http://schemas.openxmlformats.org/officeDocument/2006/relationships/image" Target="../media/image18.jpeg"/><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jpeg"/><Relationship Id="rId2" Type="http://schemas.openxmlformats.org/officeDocument/2006/relationships/slideLayout" Target="../slideLayouts/slideLayout1.xml"/><Relationship Id="rId16" Type="http://schemas.openxmlformats.org/officeDocument/2006/relationships/image" Target="../media/image13.jpeg"/><Relationship Id="rId20" Type="http://schemas.openxmlformats.org/officeDocument/2006/relationships/image" Target="../media/image17.jpeg"/><Relationship Id="rId1" Type="http://schemas.openxmlformats.org/officeDocument/2006/relationships/themeOverride" Target="../theme/themeOverride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eg"/><Relationship Id="rId23" Type="http://schemas.openxmlformats.org/officeDocument/2006/relationships/image" Target="../media/image20.jpeg"/><Relationship Id="rId10" Type="http://schemas.openxmlformats.org/officeDocument/2006/relationships/image" Target="../media/image7.jpeg"/><Relationship Id="rId19" Type="http://schemas.openxmlformats.org/officeDocument/2006/relationships/image" Target="../media/image16.JPG"/><Relationship Id="rId4" Type="http://schemas.microsoft.com/office/2007/relationships/hdphoto" Target="../media/hdphoto1.wdp"/><Relationship Id="rId9" Type="http://schemas.openxmlformats.org/officeDocument/2006/relationships/image" Target="../media/image6.jpeg"/><Relationship Id="rId14" Type="http://schemas.openxmlformats.org/officeDocument/2006/relationships/image" Target="../media/image11.jpeg"/><Relationship Id="rId22" Type="http://schemas.openxmlformats.org/officeDocument/2006/relationships/image" Target="../media/image19.jpeg"/></Relationships>
</file>

<file path=ppt/slides/_rels/slide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29.jpeg"/><Relationship Id="rId18" Type="http://schemas.openxmlformats.org/officeDocument/2006/relationships/image" Target="../media/image34.png"/><Relationship Id="rId3" Type="http://schemas.openxmlformats.org/officeDocument/2006/relationships/image" Target="../media/image21.jpg"/><Relationship Id="rId21" Type="http://schemas.openxmlformats.org/officeDocument/2006/relationships/image" Target="../media/image36.jpeg"/><Relationship Id="rId7" Type="http://schemas.openxmlformats.org/officeDocument/2006/relationships/image" Target="../media/image25.jpeg"/><Relationship Id="rId12" Type="http://schemas.openxmlformats.org/officeDocument/2006/relationships/image" Target="../media/image28.jpeg"/><Relationship Id="rId17" Type="http://schemas.openxmlformats.org/officeDocument/2006/relationships/image" Target="../media/image33.jpeg"/><Relationship Id="rId2" Type="http://schemas.openxmlformats.org/officeDocument/2006/relationships/notesSlide" Target="../notesSlides/notesSlide1.xml"/><Relationship Id="rId16" Type="http://schemas.openxmlformats.org/officeDocument/2006/relationships/image" Target="../media/image32.png"/><Relationship Id="rId20"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7.png"/><Relationship Id="rId5" Type="http://schemas.openxmlformats.org/officeDocument/2006/relationships/image" Target="../media/image23.jpeg"/><Relationship Id="rId15" Type="http://schemas.openxmlformats.org/officeDocument/2006/relationships/image" Target="../media/image31.JPG"/><Relationship Id="rId10" Type="http://schemas.openxmlformats.org/officeDocument/2006/relationships/image" Target="../media/image5.png"/><Relationship Id="rId19" Type="http://schemas.microsoft.com/office/2007/relationships/hdphoto" Target="../media/hdphoto2.wdp"/><Relationship Id="rId4" Type="http://schemas.openxmlformats.org/officeDocument/2006/relationships/image" Target="../media/image22.jpeg"/><Relationship Id="rId9" Type="http://schemas.openxmlformats.org/officeDocument/2006/relationships/image" Target="../media/image4.png"/><Relationship Id="rId14" Type="http://schemas.openxmlformats.org/officeDocument/2006/relationships/image" Target="../media/image30.jpeg"/><Relationship Id="rId22" Type="http://schemas.openxmlformats.org/officeDocument/2006/relationships/image" Target="../media/image37.jpe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46.jpeg"/><Relationship Id="rId18" Type="http://schemas.openxmlformats.org/officeDocument/2006/relationships/image" Target="../media/image51.jpeg"/><Relationship Id="rId26" Type="http://schemas.openxmlformats.org/officeDocument/2006/relationships/image" Target="../media/image57.png"/><Relationship Id="rId3" Type="http://schemas.openxmlformats.org/officeDocument/2006/relationships/image" Target="../media/image39.jpeg"/><Relationship Id="rId21" Type="http://schemas.openxmlformats.org/officeDocument/2006/relationships/image" Target="../media/image54.jpeg"/><Relationship Id="rId7" Type="http://schemas.openxmlformats.org/officeDocument/2006/relationships/image" Target="../media/image43.png"/><Relationship Id="rId12" Type="http://schemas.openxmlformats.org/officeDocument/2006/relationships/image" Target="../media/image27.png"/><Relationship Id="rId17" Type="http://schemas.openxmlformats.org/officeDocument/2006/relationships/image" Target="../media/image50.jpeg"/><Relationship Id="rId25" Type="http://schemas.openxmlformats.org/officeDocument/2006/relationships/customXml" Target="../ink/ink2.xml"/><Relationship Id="rId2" Type="http://schemas.openxmlformats.org/officeDocument/2006/relationships/image" Target="../media/image38.png"/><Relationship Id="rId16" Type="http://schemas.openxmlformats.org/officeDocument/2006/relationships/image" Target="../media/image49.jpeg"/><Relationship Id="rId20"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5.jpeg"/><Relationship Id="rId24" Type="http://schemas.openxmlformats.org/officeDocument/2006/relationships/image" Target="../media/image56.png"/><Relationship Id="rId5" Type="http://schemas.openxmlformats.org/officeDocument/2006/relationships/image" Target="../media/image41.jpeg"/><Relationship Id="rId15" Type="http://schemas.openxmlformats.org/officeDocument/2006/relationships/image" Target="../media/image48.jpeg"/><Relationship Id="rId23" Type="http://schemas.openxmlformats.org/officeDocument/2006/relationships/customXml" Target="../ink/ink1.xml"/><Relationship Id="rId10" Type="http://schemas.openxmlformats.org/officeDocument/2006/relationships/image" Target="../media/image44.jpeg"/><Relationship Id="rId19" Type="http://schemas.openxmlformats.org/officeDocument/2006/relationships/image" Target="../media/image52.jpeg"/><Relationship Id="rId4" Type="http://schemas.openxmlformats.org/officeDocument/2006/relationships/image" Target="../media/image40.jpeg"/><Relationship Id="rId9" Type="http://schemas.openxmlformats.org/officeDocument/2006/relationships/image" Target="../media/image5.png"/><Relationship Id="rId14" Type="http://schemas.openxmlformats.org/officeDocument/2006/relationships/image" Target="../media/image47.jpeg"/><Relationship Id="rId22" Type="http://schemas.openxmlformats.org/officeDocument/2006/relationships/image" Target="../media/image55.jpeg"/></Relationships>
</file>

<file path=ppt/slides/_rels/slide4.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66.jpg"/><Relationship Id="rId18" Type="http://schemas.openxmlformats.org/officeDocument/2006/relationships/image" Target="../media/image71.jpg"/><Relationship Id="rId3" Type="http://schemas.openxmlformats.org/officeDocument/2006/relationships/image" Target="../media/image58.jpeg"/><Relationship Id="rId21" Type="http://schemas.openxmlformats.org/officeDocument/2006/relationships/image" Target="../media/image74.jpeg"/><Relationship Id="rId7" Type="http://schemas.openxmlformats.org/officeDocument/2006/relationships/image" Target="../media/image62.jpeg"/><Relationship Id="rId12" Type="http://schemas.openxmlformats.org/officeDocument/2006/relationships/image" Target="../media/image65.jpeg"/><Relationship Id="rId17" Type="http://schemas.openxmlformats.org/officeDocument/2006/relationships/image" Target="../media/image70.jpeg"/><Relationship Id="rId2" Type="http://schemas.openxmlformats.org/officeDocument/2006/relationships/slideLayout" Target="../slideLayouts/slideLayout1.xml"/><Relationship Id="rId16" Type="http://schemas.openxmlformats.org/officeDocument/2006/relationships/image" Target="../media/image69.jpeg"/><Relationship Id="rId20" Type="http://schemas.openxmlformats.org/officeDocument/2006/relationships/image" Target="../media/image73.jpeg"/><Relationship Id="rId1" Type="http://schemas.openxmlformats.org/officeDocument/2006/relationships/themeOverride" Target="../theme/themeOverride2.xml"/><Relationship Id="rId6" Type="http://schemas.openxmlformats.org/officeDocument/2006/relationships/image" Target="../media/image61.jpeg"/><Relationship Id="rId11" Type="http://schemas.openxmlformats.org/officeDocument/2006/relationships/image" Target="../media/image64.jpeg"/><Relationship Id="rId5" Type="http://schemas.openxmlformats.org/officeDocument/2006/relationships/image" Target="../media/image60.jpeg"/><Relationship Id="rId15" Type="http://schemas.openxmlformats.org/officeDocument/2006/relationships/image" Target="../media/image68.jpeg"/><Relationship Id="rId10" Type="http://schemas.openxmlformats.org/officeDocument/2006/relationships/image" Target="../media/image5.png"/><Relationship Id="rId19" Type="http://schemas.openxmlformats.org/officeDocument/2006/relationships/image" Target="../media/image72.jpg"/><Relationship Id="rId4" Type="http://schemas.openxmlformats.org/officeDocument/2006/relationships/image" Target="../media/image59.JPG"/><Relationship Id="rId9" Type="http://schemas.openxmlformats.org/officeDocument/2006/relationships/image" Target="../media/image4.png"/><Relationship Id="rId14" Type="http://schemas.openxmlformats.org/officeDocument/2006/relationships/image" Target="../media/image67.jpeg"/></Relationships>
</file>

<file path=ppt/slides/_rels/slide5.xml.rels><?xml version="1.0" encoding="UTF-8" standalone="yes"?>
<Relationships xmlns="http://schemas.openxmlformats.org/package/2006/relationships"><Relationship Id="rId8" Type="http://schemas.openxmlformats.org/officeDocument/2006/relationships/image" Target="../media/image80.jpg"/><Relationship Id="rId13" Type="http://schemas.openxmlformats.org/officeDocument/2006/relationships/image" Target="../media/image84.jpeg"/><Relationship Id="rId18" Type="http://schemas.openxmlformats.org/officeDocument/2006/relationships/image" Target="../media/image88.png"/><Relationship Id="rId3" Type="http://schemas.openxmlformats.org/officeDocument/2006/relationships/image" Target="../media/image76.JPG"/><Relationship Id="rId21" Type="http://schemas.openxmlformats.org/officeDocument/2006/relationships/image" Target="../media/image91.jpeg"/><Relationship Id="rId7" Type="http://schemas.openxmlformats.org/officeDocument/2006/relationships/image" Target="../media/image79.jpeg"/><Relationship Id="rId12" Type="http://schemas.openxmlformats.org/officeDocument/2006/relationships/image" Target="../media/image83.jpeg"/><Relationship Id="rId17" Type="http://schemas.microsoft.com/office/2007/relationships/hdphoto" Target="../media/hdphoto3.wdp"/><Relationship Id="rId2" Type="http://schemas.openxmlformats.org/officeDocument/2006/relationships/image" Target="../media/image75.jpeg"/><Relationship Id="rId16" Type="http://schemas.openxmlformats.org/officeDocument/2006/relationships/image" Target="../media/image87.png"/><Relationship Id="rId20" Type="http://schemas.openxmlformats.org/officeDocument/2006/relationships/image" Target="../media/image90.jpeg"/><Relationship Id="rId1" Type="http://schemas.openxmlformats.org/officeDocument/2006/relationships/slideLayout" Target="../slideLayouts/slideLayout1.xml"/><Relationship Id="rId6" Type="http://schemas.openxmlformats.org/officeDocument/2006/relationships/image" Target="../media/image78.jpeg"/><Relationship Id="rId11" Type="http://schemas.openxmlformats.org/officeDocument/2006/relationships/image" Target="../media/image82.jpeg"/><Relationship Id="rId5" Type="http://schemas.openxmlformats.org/officeDocument/2006/relationships/image" Target="../media/image4.png"/><Relationship Id="rId15" Type="http://schemas.openxmlformats.org/officeDocument/2006/relationships/image" Target="../media/image86.jpeg"/><Relationship Id="rId10" Type="http://schemas.openxmlformats.org/officeDocument/2006/relationships/image" Target="../media/image81.jpg"/><Relationship Id="rId19" Type="http://schemas.openxmlformats.org/officeDocument/2006/relationships/image" Target="../media/image89.png"/><Relationship Id="rId4" Type="http://schemas.openxmlformats.org/officeDocument/2006/relationships/image" Target="../media/image77.jpeg"/><Relationship Id="rId9" Type="http://schemas.openxmlformats.org/officeDocument/2006/relationships/image" Target="../media/image5.png"/><Relationship Id="rId14" Type="http://schemas.openxmlformats.org/officeDocument/2006/relationships/image" Target="../media/image85.jpe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0.jpeg"/><Relationship Id="rId18" Type="http://schemas.openxmlformats.org/officeDocument/2006/relationships/image" Target="../media/image104.jpeg"/><Relationship Id="rId3" Type="http://schemas.openxmlformats.org/officeDocument/2006/relationships/image" Target="../media/image92.jpeg"/><Relationship Id="rId21" Type="http://schemas.openxmlformats.org/officeDocument/2006/relationships/image" Target="../media/image107.jpeg"/><Relationship Id="rId7" Type="http://schemas.openxmlformats.org/officeDocument/2006/relationships/image" Target="../media/image95.jpeg"/><Relationship Id="rId12" Type="http://schemas.openxmlformats.org/officeDocument/2006/relationships/image" Target="../media/image99.jpg"/><Relationship Id="rId17" Type="http://schemas.openxmlformats.org/officeDocument/2006/relationships/image" Target="../media/image103.JPG"/><Relationship Id="rId2" Type="http://schemas.openxmlformats.org/officeDocument/2006/relationships/notesSlide" Target="../notesSlides/notesSlide2.xml"/><Relationship Id="rId16" Type="http://schemas.openxmlformats.org/officeDocument/2006/relationships/image" Target="../media/image102.jpeg"/><Relationship Id="rId20" Type="http://schemas.openxmlformats.org/officeDocument/2006/relationships/image" Target="../media/image106.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8.jpeg"/><Relationship Id="rId5" Type="http://schemas.openxmlformats.org/officeDocument/2006/relationships/image" Target="../media/image94.JPG"/><Relationship Id="rId15" Type="http://schemas.openxmlformats.org/officeDocument/2006/relationships/hyperlink" Target="https://h41201.www4.hp.com/WMCF.Web/gr/el/promotion/11454/Home/" TargetMode="External"/><Relationship Id="rId10" Type="http://schemas.openxmlformats.org/officeDocument/2006/relationships/image" Target="../media/image97.jpg"/><Relationship Id="rId19" Type="http://schemas.openxmlformats.org/officeDocument/2006/relationships/image" Target="../media/image105.jpeg"/><Relationship Id="rId4" Type="http://schemas.openxmlformats.org/officeDocument/2006/relationships/image" Target="../media/image93.jpeg"/><Relationship Id="rId9" Type="http://schemas.openxmlformats.org/officeDocument/2006/relationships/image" Target="../media/image96.jpeg"/><Relationship Id="rId14" Type="http://schemas.openxmlformats.org/officeDocument/2006/relationships/image" Target="../media/image101.jpeg"/><Relationship Id="rId22" Type="http://schemas.openxmlformats.org/officeDocument/2006/relationships/image" Target="../media/image108.jpeg"/></Relationships>
</file>

<file path=ppt/slides/_rels/slide7.xml.rels><?xml version="1.0" encoding="UTF-8" standalone="yes"?>
<Relationships xmlns="http://schemas.openxmlformats.org/package/2006/relationships"><Relationship Id="rId8" Type="http://schemas.openxmlformats.org/officeDocument/2006/relationships/image" Target="../media/image114.jpeg"/><Relationship Id="rId13" Type="http://schemas.openxmlformats.org/officeDocument/2006/relationships/image" Target="../media/image117.jpeg"/><Relationship Id="rId18" Type="http://schemas.openxmlformats.org/officeDocument/2006/relationships/image" Target="../media/image121.jpeg"/><Relationship Id="rId3" Type="http://schemas.openxmlformats.org/officeDocument/2006/relationships/image" Target="../media/image110.jpeg"/><Relationship Id="rId21" Type="http://schemas.openxmlformats.org/officeDocument/2006/relationships/image" Target="../media/image124.jpeg"/><Relationship Id="rId7" Type="http://schemas.openxmlformats.org/officeDocument/2006/relationships/image" Target="../media/image113.jpeg"/><Relationship Id="rId12" Type="http://schemas.openxmlformats.org/officeDocument/2006/relationships/image" Target="../media/image116.jpeg"/><Relationship Id="rId17" Type="http://schemas.openxmlformats.org/officeDocument/2006/relationships/image" Target="../media/image120.jpeg"/><Relationship Id="rId2" Type="http://schemas.openxmlformats.org/officeDocument/2006/relationships/image" Target="../media/image109.jpeg"/><Relationship Id="rId16" Type="http://schemas.openxmlformats.org/officeDocument/2006/relationships/hyperlink" Target="https://h41201.www4.hp.com/WMCF.Web/gr/el/promotion/11454/Home/" TargetMode="External"/><Relationship Id="rId20" Type="http://schemas.openxmlformats.org/officeDocument/2006/relationships/image" Target="../media/image123.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b2b.multitech.com.cy/en/product/hp-keyboard-and-mouse-230-wireless-sleek-and-quiet-chiclet-keyboard-design-lets-you-enjoy" TargetMode="External"/><Relationship Id="rId5" Type="http://schemas.openxmlformats.org/officeDocument/2006/relationships/image" Target="../media/image112.jpeg"/><Relationship Id="rId15" Type="http://schemas.openxmlformats.org/officeDocument/2006/relationships/image" Target="../media/image119.jpeg"/><Relationship Id="rId10" Type="http://schemas.openxmlformats.org/officeDocument/2006/relationships/image" Target="../media/image115.jpg"/><Relationship Id="rId19" Type="http://schemas.openxmlformats.org/officeDocument/2006/relationships/image" Target="../media/image122.jpeg"/><Relationship Id="rId4" Type="http://schemas.openxmlformats.org/officeDocument/2006/relationships/image" Target="../media/image111.jpeg"/><Relationship Id="rId9" Type="http://schemas.openxmlformats.org/officeDocument/2006/relationships/image" Target="../media/image5.png"/><Relationship Id="rId14" Type="http://schemas.openxmlformats.org/officeDocument/2006/relationships/image" Target="../media/image118.jpeg"/></Relationships>
</file>

<file path=ppt/slides/_rels/slide8.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2.jpeg"/><Relationship Id="rId18" Type="http://schemas.openxmlformats.org/officeDocument/2006/relationships/image" Target="../media/image137.jpeg"/><Relationship Id="rId3" Type="http://schemas.openxmlformats.org/officeDocument/2006/relationships/notesSlide" Target="../notesSlides/notesSlide3.xml"/><Relationship Id="rId21" Type="http://schemas.openxmlformats.org/officeDocument/2006/relationships/image" Target="../media/image140.jpeg"/><Relationship Id="rId7" Type="http://schemas.openxmlformats.org/officeDocument/2006/relationships/image" Target="../media/image4.png"/><Relationship Id="rId12" Type="http://schemas.openxmlformats.org/officeDocument/2006/relationships/image" Target="../media/image131.jpeg"/><Relationship Id="rId17" Type="http://schemas.openxmlformats.org/officeDocument/2006/relationships/image" Target="../media/image136.jpeg"/><Relationship Id="rId2" Type="http://schemas.openxmlformats.org/officeDocument/2006/relationships/slideLayout" Target="../slideLayouts/slideLayout1.xml"/><Relationship Id="rId16" Type="http://schemas.openxmlformats.org/officeDocument/2006/relationships/image" Target="../media/image135.jpeg"/><Relationship Id="rId20" Type="http://schemas.openxmlformats.org/officeDocument/2006/relationships/image" Target="../media/image139.png"/><Relationship Id="rId1" Type="http://schemas.openxmlformats.org/officeDocument/2006/relationships/themeOverride" Target="../theme/themeOverride3.xml"/><Relationship Id="rId6" Type="http://schemas.openxmlformats.org/officeDocument/2006/relationships/image" Target="../media/image127.jpeg"/><Relationship Id="rId11" Type="http://schemas.openxmlformats.org/officeDocument/2006/relationships/image" Target="../media/image5.png"/><Relationship Id="rId5" Type="http://schemas.openxmlformats.org/officeDocument/2006/relationships/image" Target="../media/image126.png"/><Relationship Id="rId15" Type="http://schemas.openxmlformats.org/officeDocument/2006/relationships/image" Target="../media/image134.jpeg"/><Relationship Id="rId10" Type="http://schemas.openxmlformats.org/officeDocument/2006/relationships/image" Target="../media/image130.jpeg"/><Relationship Id="rId19" Type="http://schemas.openxmlformats.org/officeDocument/2006/relationships/image" Target="../media/image138.jpeg"/><Relationship Id="rId4" Type="http://schemas.openxmlformats.org/officeDocument/2006/relationships/image" Target="../media/image125.jpeg"/><Relationship Id="rId9" Type="http://schemas.openxmlformats.org/officeDocument/2006/relationships/image" Target="../media/image129.png"/><Relationship Id="rId14" Type="http://schemas.openxmlformats.org/officeDocument/2006/relationships/image" Target="../media/image133.png"/><Relationship Id="rId22" Type="http://schemas.openxmlformats.org/officeDocument/2006/relationships/image" Target="../media/image141.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7" name="Picture 66"/>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355" r="42733" b="9592"/>
          <a:stretch/>
        </p:blipFill>
        <p:spPr>
          <a:xfrm>
            <a:off x="6500450" y="3923221"/>
            <a:ext cx="3396394" cy="2218674"/>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23772" b="9592"/>
          <a:stretch/>
        </p:blipFill>
        <p:spPr>
          <a:xfrm>
            <a:off x="6497284" y="4274305"/>
            <a:ext cx="3405981" cy="1514709"/>
          </a:xfrm>
          <a:prstGeom prst="rect">
            <a:avLst/>
          </a:prstGeom>
        </p:spPr>
      </p:pic>
      <p:pic>
        <p:nvPicPr>
          <p:cNvPr id="81" name="Picture 80" descr="A computer monitor with a picture of a lake and mountains&#10;&#10;Description automatically generated">
            <a:extLst>
              <a:ext uri="{FF2B5EF4-FFF2-40B4-BE49-F238E27FC236}">
                <a16:creationId xmlns:a16="http://schemas.microsoft.com/office/drawing/2014/main" id="{5530DA0A-DAA2-55BB-C67F-85F3FC6ED6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2479" y="3312620"/>
            <a:ext cx="1752044" cy="876022"/>
          </a:xfrm>
          <a:prstGeom prst="rect">
            <a:avLst/>
          </a:prstGeom>
        </p:spPr>
      </p:pic>
      <p:pic>
        <p:nvPicPr>
          <p:cNvPr id="106" name="Picture 105"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a:blip r:embed="rId7"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702886" y="-1223"/>
            <a:ext cx="1515781" cy="907605"/>
          </a:xfrm>
          <a:prstGeom prst="rect">
            <a:avLst/>
          </a:prstGeom>
        </p:spPr>
      </p:pic>
      <p:sp>
        <p:nvSpPr>
          <p:cNvPr id="75" name="Rectangle 74"/>
          <p:cNvSpPr/>
          <p:nvPr/>
        </p:nvSpPr>
        <p:spPr>
          <a:xfrm>
            <a:off x="1696133" y="171327"/>
            <a:ext cx="1360539"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November2024 Page 1/8. Promo prices are valid until  30/11 or Until Stock Last.</a:t>
            </a:r>
          </a:p>
        </p:txBody>
      </p:sp>
      <p:sp>
        <p:nvSpPr>
          <p:cNvPr id="112" name="TextBox 111"/>
          <p:cNvSpPr txBox="1"/>
          <p:nvPr/>
        </p:nvSpPr>
        <p:spPr>
          <a:xfrm>
            <a:off x="1699236" y="-5928"/>
            <a:ext cx="1285863" cy="230832"/>
          </a:xfrm>
          <a:prstGeom prst="rect">
            <a:avLst/>
          </a:prstGeom>
          <a:noFill/>
        </p:spPr>
        <p:txBody>
          <a:bodyPr wrap="square" rtlCol="0">
            <a:spAutoFit/>
          </a:bodyPr>
          <a:lstStyle/>
          <a:p>
            <a:r>
              <a:rPr lang="en-GB" sz="900" dirty="0">
                <a:latin typeface="HP Simplified" panose="020B0604020204020204" pitchFamily="34" charset="0"/>
              </a:rPr>
              <a:t>HP Home Notebooks</a:t>
            </a:r>
          </a:p>
        </p:txBody>
      </p:sp>
      <p:sp>
        <p:nvSpPr>
          <p:cNvPr id="66" name="Rectangle 65"/>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cxnSp>
        <p:nvCxnSpPr>
          <p:cNvPr id="62" name="Straight Connector 61">
            <a:extLst>
              <a:ext uri="{FF2B5EF4-FFF2-40B4-BE49-F238E27FC236}">
                <a16:creationId xmlns:a16="http://schemas.microsoft.com/office/drawing/2014/main" id="{F076D8FB-7A6A-85C4-AD31-F83E7E99CEEB}"/>
              </a:ext>
            </a:extLst>
          </p:cNvPr>
          <p:cNvCxnSpPr/>
          <p:nvPr/>
        </p:nvCxnSpPr>
        <p:spPr>
          <a:xfrm flipH="1">
            <a:off x="6498608" y="49922"/>
            <a:ext cx="7443" cy="48555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291C2AE-B4C7-84FB-434E-23755162E2B4}"/>
              </a:ext>
            </a:extLst>
          </p:cNvPr>
          <p:cNvCxnSpPr/>
          <p:nvPr/>
        </p:nvCxnSpPr>
        <p:spPr>
          <a:xfrm>
            <a:off x="3211726" y="943460"/>
            <a:ext cx="4114" cy="44386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77294" y="1008830"/>
            <a:ext cx="2276769" cy="561692"/>
          </a:xfrm>
          <a:prstGeom prst="rect">
            <a:avLst/>
          </a:prstGeom>
          <a:noFill/>
        </p:spPr>
        <p:txBody>
          <a:bodyPr wrap="square" rtlCol="0">
            <a:spAutoFit/>
          </a:bodyPr>
          <a:lstStyle/>
          <a:p>
            <a:pPr>
              <a:spcBef>
                <a:spcPct val="0"/>
              </a:spcBef>
            </a:pPr>
            <a:r>
              <a:rPr lang="en-US" sz="750" dirty="0">
                <a:latin typeface="HP Simplified" panose="020B0604020204020204" pitchFamily="34" charset="0"/>
              </a:rPr>
              <a:t>7P364EA HP NOTEBOOK </a:t>
            </a:r>
            <a:r>
              <a:rPr lang="en-US" sz="750" b="1" dirty="0">
                <a:latin typeface="HP Simplified" panose="020B0604020204020204" pitchFamily="34" charset="0"/>
              </a:rPr>
              <a:t>15-FD0012NV</a:t>
            </a:r>
            <a:r>
              <a:rPr lang="en-US" sz="750" dirty="0">
                <a:latin typeface="HP Simplified" panose="020B0604020204020204" pitchFamily="34" charset="0"/>
              </a:rPr>
              <a:t>, INTEL I3-1315U 3.3-4.5GHz /10MB, 6 CORES, 8GB, 512GB PCIe SSD, INTEL IRIS XE GRAPHICS, 15.6'' FHD, WIN 11 HOME, 2YW, MOONLIGHT BLUE, </a:t>
            </a:r>
            <a:r>
              <a:rPr lang="en-US" sz="750" dirty="0">
                <a:solidFill>
                  <a:srgbClr val="FF0000"/>
                </a:solidFill>
                <a:latin typeface="HP Simplified" panose="020B0604020204020204" pitchFamily="34" charset="0"/>
              </a:rPr>
              <a:t>867 </a:t>
            </a:r>
            <a:r>
              <a:rPr lang="en-US" altLang="en-US" sz="750" dirty="0">
                <a:solidFill>
                  <a:srgbClr val="FF0000"/>
                </a:solidFill>
                <a:latin typeface="HP Simplified" panose="020B0604020204020204" pitchFamily="34" charset="0"/>
              </a:rPr>
              <a:t>€</a:t>
            </a:r>
            <a:endParaRPr lang="en-GB" sz="800" i="1" dirty="0">
              <a:solidFill>
                <a:srgbClr val="92D050"/>
              </a:solidFill>
              <a:ea typeface="Calibri" panose="020F0502020204030204" pitchFamily="34" charset="0"/>
            </a:endParaRPr>
          </a:p>
        </p:txBody>
      </p:sp>
      <p:sp>
        <p:nvSpPr>
          <p:cNvPr id="83" name="TextBox 82">
            <a:extLst>
              <a:ext uri="{FF2B5EF4-FFF2-40B4-BE49-F238E27FC236}">
                <a16:creationId xmlns:a16="http://schemas.microsoft.com/office/drawing/2014/main" id="{F840BE8A-B30B-EDCA-1D99-5D16FB964F31}"/>
              </a:ext>
            </a:extLst>
          </p:cNvPr>
          <p:cNvSpPr txBox="1"/>
          <p:nvPr/>
        </p:nvSpPr>
        <p:spPr>
          <a:xfrm>
            <a:off x="9676" y="1358920"/>
            <a:ext cx="1835592" cy="669414"/>
          </a:xfrm>
          <a:prstGeom prst="rect">
            <a:avLst/>
          </a:prstGeom>
          <a:noFill/>
        </p:spPr>
        <p:txBody>
          <a:bodyPr wrap="square" rtlCol="0">
            <a:spAutoFit/>
          </a:bodyPr>
          <a:lstStyle/>
          <a:p>
            <a:pPr>
              <a:spcBef>
                <a:spcPct val="0"/>
              </a:spcBef>
            </a:pPr>
            <a:r>
              <a:rPr lang="en-US" sz="750" dirty="0">
                <a:latin typeface="HP Simplified" panose="020B0604020204020204" pitchFamily="34" charset="0"/>
              </a:rPr>
              <a:t>72V30EA HP NOTEBOOK </a:t>
            </a:r>
            <a:r>
              <a:rPr lang="en-US" sz="750" b="1" dirty="0">
                <a:latin typeface="HP Simplified" panose="020B0604020204020204" pitchFamily="34" charset="0"/>
              </a:rPr>
              <a:t>STREAM 11-AK0002NV</a:t>
            </a:r>
            <a:r>
              <a:rPr lang="en-US" sz="750" dirty="0">
                <a:latin typeface="HP Simplified" panose="020B0604020204020204" pitchFamily="34" charset="0"/>
              </a:rPr>
              <a:t>,  INTEL CELERON N4120 1.1-2.6GHz/4MB, 4 CORES, 4GB, 64GB EMMC, UHD GRAPHICS,11.6' HD, WIN 11 HOME, 2YW, ROYAL BLUE,  </a:t>
            </a:r>
            <a:r>
              <a:rPr lang="en-US" sz="750" dirty="0">
                <a:solidFill>
                  <a:srgbClr val="FF0000"/>
                </a:solidFill>
                <a:latin typeface="HP Simplified" panose="020B0604020204020204" pitchFamily="34" charset="0"/>
              </a:rPr>
              <a:t>339 </a:t>
            </a:r>
            <a:r>
              <a:rPr lang="en-US" altLang="en-US" sz="750" dirty="0">
                <a:solidFill>
                  <a:srgbClr val="FF0000"/>
                </a:solidFill>
                <a:latin typeface="HP Simplified" panose="020B0604020204020204" pitchFamily="34" charset="0"/>
              </a:rPr>
              <a:t>€</a:t>
            </a:r>
            <a:endParaRPr lang="en-US" altLang="en-US" sz="800" i="1" dirty="0">
              <a:solidFill>
                <a:srgbClr val="92D050"/>
              </a:solidFill>
              <a:latin typeface="Calibri" panose="020F0502020204030204" pitchFamily="34" charset="0"/>
              <a:ea typeface="Calibri" panose="020F0502020204030204" pitchFamily="34" charset="0"/>
            </a:endParaRPr>
          </a:p>
        </p:txBody>
      </p:sp>
      <p:sp>
        <p:nvSpPr>
          <p:cNvPr id="93" name="TextBox 92">
            <a:extLst>
              <a:ext uri="{FF2B5EF4-FFF2-40B4-BE49-F238E27FC236}">
                <a16:creationId xmlns:a16="http://schemas.microsoft.com/office/drawing/2014/main" id="{699971EC-37BF-63DF-F505-193D42EB8478}"/>
              </a:ext>
            </a:extLst>
          </p:cNvPr>
          <p:cNvSpPr txBox="1"/>
          <p:nvPr/>
        </p:nvSpPr>
        <p:spPr>
          <a:xfrm>
            <a:off x="1852" y="925636"/>
            <a:ext cx="3215165" cy="446276"/>
          </a:xfrm>
          <a:prstGeom prst="rect">
            <a:avLst/>
          </a:prstGeom>
          <a:noFill/>
        </p:spPr>
        <p:txBody>
          <a:bodyPr wrap="square">
            <a:spAutoFit/>
          </a:bodyPr>
          <a:lstStyle/>
          <a:p>
            <a:pPr fontAlgn="base"/>
            <a:r>
              <a:rPr lang="en-US" sz="700" dirty="0">
                <a:solidFill>
                  <a:schemeClr val="tx1">
                    <a:lumMod val="50000"/>
                    <a:lumOff val="50000"/>
                  </a:schemeClr>
                </a:solidFill>
                <a:latin typeface="HP Simplified" panose="020B0604020204020204" pitchFamily="34" charset="0"/>
              </a:rPr>
              <a:t>Between home, school, and work your mobile life demands a PC that just doesn’t quit</a:t>
            </a:r>
            <a:r>
              <a:rPr lang="en-US" sz="750" dirty="0">
                <a:solidFill>
                  <a:schemeClr val="tx1">
                    <a:lumMod val="50000"/>
                    <a:lumOff val="50000"/>
                  </a:schemeClr>
                </a:solidFill>
                <a:latin typeface="HP Simplified" panose="020B0604020204020204" pitchFamily="34" charset="0"/>
              </a:rPr>
              <a:t>. </a:t>
            </a:r>
            <a:r>
              <a:rPr lang="en-US" sz="700" dirty="0">
                <a:solidFill>
                  <a:schemeClr val="bg2">
                    <a:lumMod val="50000"/>
                  </a:schemeClr>
                </a:solidFill>
                <a:latin typeface="HP Simplified" panose="020B0604020204020204" pitchFamily="34" charset="0"/>
              </a:rPr>
              <a:t>With up to 13 hours of battery life, the </a:t>
            </a:r>
            <a:r>
              <a:rPr lang="en-US" sz="800" b="1" dirty="0">
                <a:solidFill>
                  <a:schemeClr val="accent6"/>
                </a:solidFill>
                <a:latin typeface="HP Simplified" panose="020B0604020204020204" pitchFamily="34" charset="0"/>
              </a:rPr>
              <a:t>HP Stream 11.6’’ </a:t>
            </a:r>
            <a:r>
              <a:rPr lang="en-US" sz="700" dirty="0">
                <a:solidFill>
                  <a:schemeClr val="bg2">
                    <a:lumMod val="50000"/>
                  </a:schemeClr>
                </a:solidFill>
                <a:latin typeface="HP Simplified" panose="020B0604020204020204" pitchFamily="34" charset="0"/>
              </a:rPr>
              <a:t>does everything your smartphone can’t. </a:t>
            </a:r>
            <a:endParaRPr lang="en-GB" sz="700" i="0" dirty="0">
              <a:solidFill>
                <a:schemeClr val="bg2">
                  <a:lumMod val="50000"/>
                </a:schemeClr>
              </a:solidFill>
              <a:effectLst/>
              <a:latin typeface="HP Simplified" panose="020B0604020204020204" pitchFamily="34" charset="0"/>
            </a:endParaRPr>
          </a:p>
        </p:txBody>
      </p:sp>
      <p:cxnSp>
        <p:nvCxnSpPr>
          <p:cNvPr id="94" name="Straight Connector 93">
            <a:extLst>
              <a:ext uri="{FF2B5EF4-FFF2-40B4-BE49-F238E27FC236}">
                <a16:creationId xmlns:a16="http://schemas.microsoft.com/office/drawing/2014/main" id="{34132449-9477-11EA-FA6A-EC75D0F4E93E}"/>
              </a:ext>
            </a:extLst>
          </p:cNvPr>
          <p:cNvCxnSpPr/>
          <p:nvPr/>
        </p:nvCxnSpPr>
        <p:spPr>
          <a:xfrm flipV="1">
            <a:off x="41985" y="2175328"/>
            <a:ext cx="313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1B24D0-AA2D-4187-43C3-5F4525908C59}"/>
              </a:ext>
            </a:extLst>
          </p:cNvPr>
          <p:cNvCxnSpPr/>
          <p:nvPr/>
        </p:nvCxnSpPr>
        <p:spPr>
          <a:xfrm flipV="1">
            <a:off x="55244" y="4169800"/>
            <a:ext cx="316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77294" y="196118"/>
            <a:ext cx="3390520" cy="538609"/>
          </a:xfrm>
          <a:prstGeom prst="rect">
            <a:avLst/>
          </a:prstGeom>
        </p:spPr>
        <p:txBody>
          <a:bodyPr wrap="square">
            <a:spAutoFit/>
          </a:bodyPr>
          <a:lstStyle/>
          <a:p>
            <a:r>
              <a:rPr lang="en-GB" sz="800" b="1" dirty="0">
                <a:solidFill>
                  <a:schemeClr val="accent6"/>
                </a:solidFill>
                <a:latin typeface="HP Simplified" panose="020B0604020204020204" pitchFamily="34" charset="0"/>
              </a:rPr>
              <a:t>The HP 15.6" Laptop PC </a:t>
            </a:r>
            <a:r>
              <a:rPr lang="en-GB" sz="700" dirty="0">
                <a:solidFill>
                  <a:schemeClr val="tx1">
                    <a:lumMod val="50000"/>
                    <a:lumOff val="50000"/>
                  </a:schemeClr>
                </a:solidFill>
                <a:latin typeface="HP Simplified" panose="020B0604020204020204" pitchFamily="34" charset="0"/>
              </a:rPr>
              <a:t>empowers you to do more with the reliable power of an Intel® Processor, plus ample storage, and powerful graphics in a sleek, thoughtfully designed device. Created for wherever the day takes you and built with ocean-bound and post-consumer recycled plastics[2], it’s easy to show some love for the planet.</a:t>
            </a:r>
            <a:endParaRPr lang="en-US" sz="700" dirty="0">
              <a:solidFill>
                <a:schemeClr val="tx1">
                  <a:lumMod val="50000"/>
                  <a:lumOff val="50000"/>
                </a:schemeClr>
              </a:solidFill>
              <a:latin typeface="HP Simplified" panose="020B0604020204020204" pitchFamily="34" charset="0"/>
            </a:endParaRPr>
          </a:p>
        </p:txBody>
      </p:sp>
      <p:cxnSp>
        <p:nvCxnSpPr>
          <p:cNvPr id="73" name="Straight Connector 72">
            <a:extLst>
              <a:ext uri="{FF2B5EF4-FFF2-40B4-BE49-F238E27FC236}">
                <a16:creationId xmlns:a16="http://schemas.microsoft.com/office/drawing/2014/main" id="{E4EFF0EB-398A-432C-7213-EC82C4718D37}"/>
              </a:ext>
            </a:extLst>
          </p:cNvPr>
          <p:cNvCxnSpPr/>
          <p:nvPr/>
        </p:nvCxnSpPr>
        <p:spPr>
          <a:xfrm flipV="1">
            <a:off x="6522334" y="1869170"/>
            <a:ext cx="32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4132449-9477-11EA-FA6A-EC75D0F4E93E}"/>
              </a:ext>
            </a:extLst>
          </p:cNvPr>
          <p:cNvCxnSpPr/>
          <p:nvPr/>
        </p:nvCxnSpPr>
        <p:spPr>
          <a:xfrm>
            <a:off x="14570" y="3198955"/>
            <a:ext cx="3137338" cy="5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E041B693-9488-437C-AF0F-FBE7D82A3B09}"/>
              </a:ext>
            </a:extLst>
          </p:cNvPr>
          <p:cNvSpPr txBox="1"/>
          <p:nvPr/>
        </p:nvSpPr>
        <p:spPr>
          <a:xfrm>
            <a:off x="131732" y="3201606"/>
            <a:ext cx="1805052" cy="207749"/>
          </a:xfrm>
          <a:prstGeom prst="rect">
            <a:avLst/>
          </a:prstGeom>
          <a:noFill/>
        </p:spPr>
        <p:txBody>
          <a:bodyPr wrap="square">
            <a:spAutoFit/>
          </a:bodyPr>
          <a:lstStyle/>
          <a:p>
            <a:r>
              <a:rPr lang="en-GB" sz="750" dirty="0">
                <a:solidFill>
                  <a:schemeClr val="tx1">
                    <a:lumMod val="50000"/>
                    <a:lumOff val="50000"/>
                  </a:schemeClr>
                </a:solidFill>
                <a:latin typeface="HP Simplified" panose="020B0604020204020204" pitchFamily="34" charset="0"/>
              </a:rPr>
              <a:t>HP MOUSE WIRELESS  Z3700</a:t>
            </a:r>
            <a:endParaRPr lang="x-none" sz="750" dirty="0">
              <a:solidFill>
                <a:schemeClr val="tx1">
                  <a:lumMod val="50000"/>
                  <a:lumOff val="50000"/>
                </a:schemeClr>
              </a:solidFill>
              <a:latin typeface="HP Simplified" panose="020B0604020204020204" pitchFamily="34" charset="0"/>
            </a:endParaRPr>
          </a:p>
        </p:txBody>
      </p:sp>
      <p:pic>
        <p:nvPicPr>
          <p:cNvPr id="107" name="Picture 106">
            <a:extLst>
              <a:ext uri="{FF2B5EF4-FFF2-40B4-BE49-F238E27FC236}">
                <a16:creationId xmlns:a16="http://schemas.microsoft.com/office/drawing/2014/main" id="{96692CBB-419D-7D1E-903C-10708BE89A5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30347" y="26648"/>
            <a:ext cx="252000" cy="252000"/>
          </a:xfrm>
          <a:prstGeom prst="rect">
            <a:avLst/>
          </a:prstGeom>
        </p:spPr>
      </p:pic>
      <p:sp>
        <p:nvSpPr>
          <p:cNvPr id="109" name="Rectangle 108"/>
          <p:cNvSpPr/>
          <p:nvPr/>
        </p:nvSpPr>
        <p:spPr>
          <a:xfrm>
            <a:off x="4576915" y="244197"/>
            <a:ext cx="1951151" cy="784830"/>
          </a:xfrm>
          <a:prstGeom prst="rect">
            <a:avLst/>
          </a:prstGeom>
        </p:spPr>
        <p:txBody>
          <a:bodyPr wrap="square">
            <a:spAutoFit/>
          </a:bodyPr>
          <a:lstStyle/>
          <a:p>
            <a:pPr>
              <a:spcBef>
                <a:spcPct val="0"/>
              </a:spcBef>
            </a:pPr>
            <a:r>
              <a:rPr lang="en-US" sz="750" dirty="0">
                <a:latin typeface="HP Simplified" panose="020B0604020204020204" pitchFamily="34" charset="0"/>
              </a:rPr>
              <a:t>6UU46A HP PRINTER ALL IN ONE INKJET COLOR SMART TANK HOME - OFFICE 720 A4, PRINT, SCAN, COPY, 23PPM (B), 22PPM (C), 4800x1200 DPI, DC:5K, DUPLEX, 250P TRAY, USB, BT, WIFI, 1YW, GET 3YW EXT. FREE, </a:t>
            </a:r>
            <a:r>
              <a:rPr lang="en-US" sz="750" b="1" dirty="0">
                <a:latin typeface="HP Simplified" panose="020B0604020204020204" pitchFamily="34" charset="0"/>
              </a:rPr>
              <a:t>CASHBACK 50€ UNTIL 31/04/25 </a:t>
            </a:r>
            <a:r>
              <a:rPr lang="en-US" sz="750" dirty="0">
                <a:solidFill>
                  <a:srgbClr val="FF0000"/>
                </a:solidFill>
                <a:latin typeface="HP Simplified" panose="020B0604020204020204" pitchFamily="34" charset="0"/>
              </a:rPr>
              <a:t>324 € </a:t>
            </a:r>
          </a:p>
        </p:txBody>
      </p:sp>
      <p:sp>
        <p:nvSpPr>
          <p:cNvPr id="79" name="TextBox 78"/>
          <p:cNvSpPr txBox="1"/>
          <p:nvPr/>
        </p:nvSpPr>
        <p:spPr>
          <a:xfrm>
            <a:off x="4985841" y="3456527"/>
            <a:ext cx="1536493" cy="677108"/>
          </a:xfrm>
          <a:prstGeom prst="rect">
            <a:avLst/>
          </a:prstGeom>
          <a:noFill/>
        </p:spPr>
        <p:txBody>
          <a:bodyPr wrap="square" rtlCol="0">
            <a:spAutoFit/>
          </a:bodyPr>
          <a:lstStyle/>
          <a:p>
            <a:pPr fontAlgn="t"/>
            <a:r>
              <a:rPr lang="en-US" sz="750" dirty="0">
                <a:latin typeface="HP Simplified" panose="020B0604020204020204" pitchFamily="34" charset="0"/>
              </a:rPr>
              <a:t>2D9K0E9 </a:t>
            </a:r>
            <a:r>
              <a:rPr lang="en-GB" sz="750" dirty="0">
                <a:latin typeface="HP Simplified" panose="020B0604020204020204" pitchFamily="34" charset="0"/>
              </a:rPr>
              <a:t>HP MONITOR 23.8'', </a:t>
            </a:r>
            <a:r>
              <a:rPr lang="en-GB" sz="750" b="1" dirty="0">
                <a:latin typeface="HP Simplified" panose="020B0604020204020204" pitchFamily="34" charset="0"/>
              </a:rPr>
              <a:t>M24f</a:t>
            </a:r>
            <a:r>
              <a:rPr lang="en-GB" sz="750" dirty="0">
                <a:latin typeface="HP Simplified" panose="020B0604020204020204" pitchFamily="34" charset="0"/>
              </a:rPr>
              <a:t> </a:t>
            </a:r>
            <a:r>
              <a:rPr lang="en-GB" sz="750" b="1" dirty="0">
                <a:latin typeface="HP Simplified" panose="020B0604020204020204" pitchFamily="34" charset="0"/>
              </a:rPr>
              <a:t>HOME</a:t>
            </a:r>
            <a:r>
              <a:rPr lang="en-GB" sz="750" dirty="0">
                <a:latin typeface="HP Simplified" panose="020B0604020204020204" pitchFamily="34" charset="0"/>
              </a:rPr>
              <a:t>, E, IPS, FHD 1920 X 1080, 5MS, 300 NITS,  TILT, VGA, HDMI, 2YW, SILVER / BLACK ,</a:t>
            </a:r>
            <a:endParaRPr lang="el-GR" sz="750" dirty="0">
              <a:latin typeface="HP Simplified" panose="020B0604020204020204" pitchFamily="34" charset="0"/>
            </a:endParaRPr>
          </a:p>
          <a:p>
            <a:pPr fontAlgn="t"/>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190 €</a:t>
            </a:r>
            <a:endParaRPr lang="en-GB" sz="800" i="1" dirty="0">
              <a:solidFill>
                <a:srgbClr val="92D050"/>
              </a:solidFill>
              <a:ea typeface="Calibri" panose="020F0502020204030204" pitchFamily="34" charset="0"/>
            </a:endParaRPr>
          </a:p>
        </p:txBody>
      </p:sp>
      <p:cxnSp>
        <p:nvCxnSpPr>
          <p:cNvPr id="85" name="Straight Connector 84">
            <a:extLst>
              <a:ext uri="{FF2B5EF4-FFF2-40B4-BE49-F238E27FC236}">
                <a16:creationId xmlns:a16="http://schemas.microsoft.com/office/drawing/2014/main" id="{34132449-9477-11EA-FA6A-EC75D0F4E93E}"/>
              </a:ext>
            </a:extLst>
          </p:cNvPr>
          <p:cNvCxnSpPr/>
          <p:nvPr/>
        </p:nvCxnSpPr>
        <p:spPr>
          <a:xfrm>
            <a:off x="3206904" y="2175328"/>
            <a:ext cx="3137338" cy="5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8" name="Picture 87" descr="A black bag with a strap&#10;&#10;Description automatically generated">
            <a:extLst>
              <a:ext uri="{FF2B5EF4-FFF2-40B4-BE49-F238E27FC236}">
                <a16:creationId xmlns:a16="http://schemas.microsoft.com/office/drawing/2014/main" id="{9AE478D3-DCCA-B430-42FA-B1914FC8BD88}"/>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8847" y="5451337"/>
            <a:ext cx="641520" cy="648000"/>
          </a:xfrm>
          <a:prstGeom prst="rect">
            <a:avLst/>
          </a:prstGeom>
        </p:spPr>
      </p:pic>
      <p:sp>
        <p:nvSpPr>
          <p:cNvPr id="89" name="TextBox 67">
            <a:extLst>
              <a:ext uri="{FF2B5EF4-FFF2-40B4-BE49-F238E27FC236}">
                <a16:creationId xmlns:a16="http://schemas.microsoft.com/office/drawing/2014/main" id="{B6ED177B-B878-AE5E-C5B1-934F51F82F69}"/>
              </a:ext>
            </a:extLst>
          </p:cNvPr>
          <p:cNvSpPr txBox="1">
            <a:spLocks noChangeArrowheads="1"/>
          </p:cNvSpPr>
          <p:nvPr/>
        </p:nvSpPr>
        <p:spPr bwMode="auto">
          <a:xfrm>
            <a:off x="716883" y="5526495"/>
            <a:ext cx="1400246" cy="4462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800" dirty="0">
                <a:latin typeface="HP Simplified" panose="020B0604020204020204" pitchFamily="34" charset="0"/>
              </a:rPr>
              <a:t>6M5S4AA </a:t>
            </a:r>
          </a:p>
          <a:p>
            <a:pPr fontAlgn="ctr">
              <a:lnSpc>
                <a:spcPct val="100000"/>
              </a:lnSpc>
              <a:spcBef>
                <a:spcPct val="0"/>
              </a:spcBef>
              <a:buNone/>
            </a:pPr>
            <a:r>
              <a:rPr lang="en-US" sz="750" dirty="0">
                <a:latin typeface="HP Simplified" panose="020B0604020204020204" pitchFamily="34" charset="0"/>
              </a:rPr>
              <a:t>HP CARRY CASE CREATOR 13.3  SLING, DARK NAVY, </a:t>
            </a:r>
            <a:r>
              <a:rPr lang="en-US" altLang="en-US" sz="750" dirty="0">
                <a:latin typeface="HP Simplified" panose="020B0604020204020204" pitchFamily="34" charset="0"/>
              </a:rPr>
              <a:t> </a:t>
            </a:r>
            <a:r>
              <a:rPr lang="en-GB" altLang="en-US" sz="750" dirty="0">
                <a:solidFill>
                  <a:srgbClr val="FF0000"/>
                </a:solidFill>
                <a:latin typeface="HP Simplified" panose="020B0604020204020204" pitchFamily="34" charset="0"/>
              </a:rPr>
              <a:t>27 €</a:t>
            </a:r>
            <a:endParaRPr lang="en-US" altLang="en-US" sz="750" dirty="0">
              <a:solidFill>
                <a:srgbClr val="FF0000"/>
              </a:solidFill>
              <a:latin typeface="HP Simplified" panose="020B0604020204020204" pitchFamily="34" charset="0"/>
            </a:endParaRPr>
          </a:p>
        </p:txBody>
      </p:sp>
      <p:sp>
        <p:nvSpPr>
          <p:cNvPr id="95" name="TextBox 34"/>
          <p:cNvSpPr txBox="1">
            <a:spLocks noChangeArrowheads="1"/>
          </p:cNvSpPr>
          <p:nvPr/>
        </p:nvSpPr>
        <p:spPr bwMode="auto">
          <a:xfrm>
            <a:off x="31723" y="3833322"/>
            <a:ext cx="1067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indent="0" fontAlgn="ctr"/>
            <a:r>
              <a:rPr lang="en-GB" sz="700" dirty="0">
                <a:latin typeface="HP Simplified" panose="020B0604020204020204" pitchFamily="34" charset="0"/>
              </a:rPr>
              <a:t>V0L82AA</a:t>
            </a:r>
            <a:r>
              <a:rPr lang="en-GB" sz="800" dirty="0"/>
              <a:t> </a:t>
            </a:r>
            <a:r>
              <a:rPr lang="en-US" altLang="en-US" sz="700" dirty="0">
                <a:latin typeface="HP Simplified" panose="020B0604020204020204" pitchFamily="34" charset="0"/>
              </a:rPr>
              <a:t>RED, </a:t>
            </a:r>
            <a:r>
              <a:rPr lang="en-GB" altLang="en-US" sz="700" dirty="0">
                <a:solidFill>
                  <a:srgbClr val="FF0000"/>
                </a:solidFill>
                <a:latin typeface="HP Simplified" panose="020B0604020204020204" pitchFamily="34" charset="0"/>
              </a:rPr>
              <a:t>18 €</a:t>
            </a:r>
          </a:p>
          <a:p>
            <a:pPr fontAlgn="ctr"/>
            <a:r>
              <a:rPr lang="en-GB" sz="700" dirty="0">
                <a:latin typeface="HP Simplified" panose="020B0604020204020204" pitchFamily="34" charset="0"/>
              </a:rPr>
              <a:t>X7Q43AA</a:t>
            </a:r>
            <a:r>
              <a:rPr lang="en-GB" sz="800" dirty="0"/>
              <a:t> </a:t>
            </a:r>
            <a:r>
              <a:rPr lang="en-US" sz="700" dirty="0">
                <a:latin typeface="HP Simplified" panose="020B0604020204020204" pitchFamily="34" charset="0"/>
              </a:rPr>
              <a:t>GOLD, </a:t>
            </a:r>
            <a:r>
              <a:rPr lang="en-US" sz="700" dirty="0">
                <a:solidFill>
                  <a:srgbClr val="FF0000"/>
                </a:solidFill>
                <a:latin typeface="HP Simplified" panose="020B0604020204020204" pitchFamily="34" charset="0"/>
              </a:rPr>
              <a:t>18 €</a:t>
            </a:r>
          </a:p>
        </p:txBody>
      </p:sp>
      <p:sp>
        <p:nvSpPr>
          <p:cNvPr id="113" name="Rectangle 112"/>
          <p:cNvSpPr/>
          <p:nvPr/>
        </p:nvSpPr>
        <p:spPr>
          <a:xfrm>
            <a:off x="1575546" y="3344407"/>
            <a:ext cx="1266693" cy="523220"/>
          </a:xfrm>
          <a:prstGeom prst="rect">
            <a:avLst/>
          </a:prstGeom>
        </p:spPr>
        <p:txBody>
          <a:bodyPr wrap="none">
            <a:spAutoFit/>
          </a:bodyPr>
          <a:lstStyle/>
          <a:p>
            <a:pPr fontAlgn="ctr"/>
            <a:r>
              <a:rPr lang="en-US" altLang="en-US" sz="700" dirty="0">
                <a:latin typeface="HP Simplified" panose="020B0604020204020204" pitchFamily="34" charset="0"/>
              </a:rPr>
              <a:t>7UH88AA LUMIERE BLUE </a:t>
            </a:r>
            <a:r>
              <a:rPr lang="en-US" altLang="en-US" sz="700" dirty="0">
                <a:solidFill>
                  <a:srgbClr val="FF0000"/>
                </a:solidFill>
                <a:latin typeface="HP Simplified" panose="020B0604020204020204" pitchFamily="34" charset="0"/>
              </a:rPr>
              <a:t>18 €</a:t>
            </a:r>
          </a:p>
          <a:p>
            <a:pPr fontAlgn="ctr"/>
            <a:r>
              <a:rPr lang="en-US" sz="700" dirty="0">
                <a:latin typeface="HP Simplified" panose="020B0604020204020204" pitchFamily="34" charset="0"/>
              </a:rPr>
              <a:t>171D8AA WHITE, </a:t>
            </a:r>
            <a:r>
              <a:rPr lang="en-US" sz="700" dirty="0">
                <a:solidFill>
                  <a:srgbClr val="FF0000"/>
                </a:solidFill>
                <a:latin typeface="HP Simplified" panose="020B0604020204020204" pitchFamily="34" charset="0"/>
              </a:rPr>
              <a:t>19 </a:t>
            </a:r>
            <a:r>
              <a:rPr lang="en-US" altLang="en-US" sz="700" dirty="0">
                <a:solidFill>
                  <a:srgbClr val="FF0000"/>
                </a:solidFill>
                <a:latin typeface="HP Simplified" panose="020B0604020204020204" pitchFamily="34" charset="0"/>
              </a:rPr>
              <a:t>€</a:t>
            </a:r>
          </a:p>
          <a:p>
            <a:pPr fontAlgn="ctr"/>
            <a:r>
              <a:rPr lang="en-US" altLang="en-US" sz="700" dirty="0">
                <a:latin typeface="HP Simplified" panose="020B0604020204020204" pitchFamily="34" charset="0"/>
              </a:rPr>
              <a:t>758A9AA SILVER,</a:t>
            </a:r>
            <a:r>
              <a:rPr lang="en-US" altLang="en-US" sz="700" dirty="0">
                <a:solidFill>
                  <a:srgbClr val="FF0000"/>
                </a:solidFill>
                <a:latin typeface="HP Simplified" panose="020B0604020204020204" pitchFamily="34" charset="0"/>
              </a:rPr>
              <a:t> 21 €</a:t>
            </a:r>
          </a:p>
          <a:p>
            <a:pPr fontAlgn="ctr"/>
            <a:r>
              <a:rPr lang="en-US" altLang="en-US" sz="700" dirty="0">
                <a:latin typeface="HP Simplified" panose="020B0604020204020204" pitchFamily="34" charset="0"/>
              </a:rPr>
              <a:t>758A8AA BLACK, </a:t>
            </a:r>
            <a:r>
              <a:rPr lang="en-US" altLang="en-US" sz="700" dirty="0">
                <a:solidFill>
                  <a:srgbClr val="FF0000"/>
                </a:solidFill>
                <a:latin typeface="HP Simplified" panose="020B0604020204020204" pitchFamily="34" charset="0"/>
              </a:rPr>
              <a:t>21 €</a:t>
            </a:r>
          </a:p>
        </p:txBody>
      </p:sp>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62748" y="1263865"/>
            <a:ext cx="1062191" cy="756000"/>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68663" y="810052"/>
            <a:ext cx="1029671" cy="855791"/>
          </a:xfrm>
          <a:prstGeom prst="rect">
            <a:avLst/>
          </a:prstGeom>
        </p:spPr>
      </p:pic>
      <p:pic>
        <p:nvPicPr>
          <p:cNvPr id="122" name="Picture 2" descr="https://b2b.multitech.com.cy/sites/default/files/styles/picl/public/products/195288805.1689242294.JPG?itok=p4IND0zh"/>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l="11847" r="11005"/>
          <a:stretch/>
        </p:blipFill>
        <p:spPr bwMode="auto">
          <a:xfrm>
            <a:off x="2302322" y="5433337"/>
            <a:ext cx="527686" cy="684000"/>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2878374" y="5552075"/>
            <a:ext cx="1401552" cy="438582"/>
          </a:xfrm>
          <a:prstGeom prst="rect">
            <a:avLst/>
          </a:prstGeom>
          <a:noFill/>
        </p:spPr>
        <p:txBody>
          <a:bodyPr wrap="square" rtlCol="0">
            <a:spAutoFit/>
          </a:bodyPr>
          <a:lstStyle/>
          <a:p>
            <a:pPr fontAlgn="ctr"/>
            <a:r>
              <a:rPr lang="en-US" sz="750" dirty="0">
                <a:latin typeface="HP Simplified" panose="020B0604020204020204" pitchFamily="34" charset="0"/>
              </a:rPr>
              <a:t>2Z8P3AA </a:t>
            </a:r>
          </a:p>
          <a:p>
            <a:pPr fontAlgn="ctr"/>
            <a:r>
              <a:rPr lang="en-US" sz="750" dirty="0">
                <a:latin typeface="HP Simplified" panose="020B0604020204020204" pitchFamily="34" charset="0"/>
              </a:rPr>
              <a:t>HP PRELUDE BACKPACK 15.6, GREY,</a:t>
            </a:r>
            <a:r>
              <a:rPr lang="en-GB" sz="750" dirty="0">
                <a:latin typeface="HP Simplified" panose="020B0604020204020204" pitchFamily="34" charset="0"/>
              </a:rPr>
              <a:t> </a:t>
            </a:r>
            <a:r>
              <a:rPr lang="en-GB" sz="750" dirty="0">
                <a:solidFill>
                  <a:srgbClr val="FF0000"/>
                </a:solidFill>
                <a:latin typeface="HP Simplified" panose="020B0604020204020204" pitchFamily="34" charset="0"/>
              </a:rPr>
              <a:t>20 </a:t>
            </a:r>
            <a:r>
              <a:rPr lang="en-US" sz="750" dirty="0">
                <a:solidFill>
                  <a:srgbClr val="FF0000"/>
                </a:solidFill>
                <a:latin typeface="HP Simplified" panose="020B0604020204020204" pitchFamily="34" charset="0"/>
              </a:rPr>
              <a:t>€</a:t>
            </a:r>
          </a:p>
        </p:txBody>
      </p:sp>
      <p:pic>
        <p:nvPicPr>
          <p:cNvPr id="129" name="Picture 128" descr="A picture containing indoor, black&#10;&#10;Description automatically generated">
            <a:extLst>
              <a:ext uri="{FF2B5EF4-FFF2-40B4-BE49-F238E27FC236}">
                <a16:creationId xmlns:a16="http://schemas.microsoft.com/office/drawing/2014/main" id="{24C243D3-6AE0-4190-B95B-06DC28B59A5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210477" y="3209155"/>
            <a:ext cx="485920" cy="520628"/>
          </a:xfrm>
          <a:prstGeom prst="rect">
            <a:avLst/>
          </a:prstGeom>
        </p:spPr>
      </p:pic>
      <p:sp>
        <p:nvSpPr>
          <p:cNvPr id="130" name="TextBox 129">
            <a:extLst>
              <a:ext uri="{FF2B5EF4-FFF2-40B4-BE49-F238E27FC236}">
                <a16:creationId xmlns:a16="http://schemas.microsoft.com/office/drawing/2014/main" id="{5C2FB466-CAF4-41C6-92FC-A772C3DF2DCD}"/>
              </a:ext>
            </a:extLst>
          </p:cNvPr>
          <p:cNvSpPr txBox="1"/>
          <p:nvPr/>
        </p:nvSpPr>
        <p:spPr>
          <a:xfrm>
            <a:off x="6690869" y="3209155"/>
            <a:ext cx="2334790" cy="553998"/>
          </a:xfrm>
          <a:prstGeom prst="rect">
            <a:avLst/>
          </a:prstGeom>
          <a:noFill/>
        </p:spPr>
        <p:txBody>
          <a:bodyPr wrap="square">
            <a:spAutoFit/>
          </a:bodyPr>
          <a:lstStyle/>
          <a:p>
            <a:r>
              <a:rPr lang="en-GB" sz="750" dirty="0">
                <a:latin typeface="HP Simplified" panose="020B0604020204020204" pitchFamily="34" charset="0"/>
              </a:rPr>
              <a:t>2D799AA</a:t>
            </a:r>
            <a:r>
              <a:rPr lang="en-GB" sz="700" dirty="0">
                <a:latin typeface="HP Simplified" panose="020B0604020204020204" pitchFamily="34" charset="0"/>
              </a:rPr>
              <a:t> </a:t>
            </a:r>
            <a:r>
              <a:rPr lang="en-US" sz="750" dirty="0">
                <a:latin typeface="HP Simplified" panose="020B0604020204020204" pitchFamily="34" charset="0"/>
              </a:rPr>
              <a:t>HP SPEAKER </a:t>
            </a:r>
            <a:r>
              <a:rPr lang="en-US" sz="750" b="1" dirty="0">
                <a:latin typeface="HP Simplified" panose="020B0604020204020204" pitchFamily="34" charset="0"/>
              </a:rPr>
              <a:t>360</a:t>
            </a:r>
            <a:r>
              <a:rPr lang="en-US" sz="750" dirty="0">
                <a:latin typeface="HP Simplified" panose="020B0604020204020204" pitchFamily="34" charset="0"/>
              </a:rPr>
              <a:t> </a:t>
            </a:r>
            <a:r>
              <a:rPr lang="en-US" sz="750" b="1" dirty="0">
                <a:latin typeface="HP Simplified" panose="020B0604020204020204" pitchFamily="34" charset="0"/>
              </a:rPr>
              <a:t>BLUETOOTH</a:t>
            </a:r>
            <a:r>
              <a:rPr lang="en-US" sz="750" dirty="0">
                <a:latin typeface="HP Simplified" panose="020B0604020204020204" pitchFamily="34" charset="0"/>
              </a:rPr>
              <a:t>, WHEREVER YOUR MUSIC TAKES YOU WITH THE PERFECTLY PORTABLE BLUETOOTH  SPEAKER, WATER-RESISTANT AND DUST-RESISTANT RATING, BLACK </a:t>
            </a:r>
            <a:r>
              <a:rPr lang="en-GB" sz="700" b="0" i="0" u="none" strike="noStrike" dirty="0">
                <a:solidFill>
                  <a:srgbClr val="FF0000"/>
                </a:solidFill>
                <a:effectLst/>
                <a:latin typeface="HP Simplified" panose="020B0604020204020204" pitchFamily="34" charset="0"/>
              </a:rPr>
              <a:t>19 €</a:t>
            </a:r>
            <a:endParaRPr lang="x-none" sz="700" dirty="0">
              <a:solidFill>
                <a:srgbClr val="FF0000"/>
              </a:solidFill>
              <a:latin typeface="HP Simplified" panose="020B0604020204020204" pitchFamily="34" charset="0"/>
            </a:endParaRPr>
          </a:p>
        </p:txBody>
      </p:sp>
      <p:pic>
        <p:nvPicPr>
          <p:cNvPr id="78" name="Picture 4" descr="https://b2b.multitech.com.cy/sites/default/files/styles/picl/public/products/138844861.1657613003.JPG?itok=mAqNR-y1"/>
          <p:cNvPicPr>
            <a:picLocks noChangeAspect="1" noChangeArrowheads="1"/>
          </p:cNvPicPr>
          <p:nvPr/>
        </p:nvPicPr>
        <p:blipFill rotWithShape="1">
          <a:blip r:embed="rId14" cstate="email">
            <a:extLst>
              <a:ext uri="{28A0092B-C50C-407E-A947-70E740481C1C}">
                <a14:useLocalDpi xmlns:a14="http://schemas.microsoft.com/office/drawing/2010/main"/>
              </a:ext>
            </a:extLst>
          </a:blip>
          <a:srcRect l="18846" r="14782"/>
          <a:stretch/>
        </p:blipFill>
        <p:spPr bwMode="auto">
          <a:xfrm>
            <a:off x="4507722" y="5429612"/>
            <a:ext cx="453986" cy="6840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67">
            <a:extLst>
              <a:ext uri="{FF2B5EF4-FFF2-40B4-BE49-F238E27FC236}">
                <a16:creationId xmlns:a16="http://schemas.microsoft.com/office/drawing/2014/main" id="{4B32682F-D366-02C0-132D-708770AC6069}"/>
              </a:ext>
            </a:extLst>
          </p:cNvPr>
          <p:cNvSpPr txBox="1">
            <a:spLocks noChangeArrowheads="1"/>
          </p:cNvSpPr>
          <p:nvPr/>
        </p:nvSpPr>
        <p:spPr bwMode="auto">
          <a:xfrm>
            <a:off x="5038122" y="5548734"/>
            <a:ext cx="1273457" cy="4385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50" dirty="0">
                <a:latin typeface="HP Simplified" panose="020B0604020204020204" pitchFamily="34" charset="0"/>
              </a:rPr>
              <a:t>500S6AA </a:t>
            </a:r>
          </a:p>
          <a:p>
            <a:pPr fontAlgn="ctr">
              <a:lnSpc>
                <a:spcPct val="100000"/>
              </a:lnSpc>
              <a:spcBef>
                <a:spcPct val="0"/>
              </a:spcBef>
              <a:buNone/>
            </a:pPr>
            <a:r>
              <a:rPr lang="en-US" sz="750" dirty="0">
                <a:latin typeface="HP Simplified" panose="020B0604020204020204" pitchFamily="34" charset="0"/>
              </a:rPr>
              <a:t>HP CASE BACKPACK 17,3, BLACK</a:t>
            </a:r>
            <a:r>
              <a:rPr lang="en-US" altLang="en-US" sz="750" dirty="0">
                <a:latin typeface="HP Simplified" panose="020B0604020204020204" pitchFamily="34" charset="0"/>
              </a:rPr>
              <a:t>, </a:t>
            </a:r>
            <a:r>
              <a:rPr lang="en-GB" altLang="en-US" sz="750" dirty="0">
                <a:solidFill>
                  <a:srgbClr val="FF0000"/>
                </a:solidFill>
                <a:latin typeface="HP Simplified" panose="020B0604020204020204" pitchFamily="34" charset="0"/>
              </a:rPr>
              <a:t>30 €</a:t>
            </a:r>
            <a:endParaRPr lang="en-US" altLang="en-US" sz="750" dirty="0">
              <a:solidFill>
                <a:srgbClr val="FF0000"/>
              </a:solidFill>
              <a:latin typeface="HP Simplified" panose="020B0604020204020204" pitchFamily="34" charset="0"/>
            </a:endParaRPr>
          </a:p>
        </p:txBody>
      </p:sp>
      <p:sp>
        <p:nvSpPr>
          <p:cNvPr id="2" name="Rectangle 1"/>
          <p:cNvSpPr/>
          <p:nvPr/>
        </p:nvSpPr>
        <p:spPr>
          <a:xfrm>
            <a:off x="1101614" y="3935863"/>
            <a:ext cx="1335582" cy="200055"/>
          </a:xfrm>
          <a:prstGeom prst="rect">
            <a:avLst/>
          </a:prstGeom>
        </p:spPr>
        <p:txBody>
          <a:bodyPr wrap="square">
            <a:spAutoFit/>
          </a:bodyPr>
          <a:lstStyle/>
          <a:p>
            <a:pPr fontAlgn="ctr"/>
            <a:r>
              <a:rPr lang="en-GB" sz="700" dirty="0">
                <a:latin typeface="HP Simplified" panose="020B0604020204020204" pitchFamily="34" charset="0"/>
              </a:rPr>
              <a:t>4VY82AA </a:t>
            </a:r>
            <a:r>
              <a:rPr lang="en-GB" altLang="en-US" sz="700" dirty="0">
                <a:latin typeface="HP Simplified" panose="020B0604020204020204" pitchFamily="34" charset="0"/>
              </a:rPr>
              <a:t>WHITE/PINK, </a:t>
            </a:r>
            <a:r>
              <a:rPr lang="en-GB" altLang="en-US" sz="700" dirty="0">
                <a:solidFill>
                  <a:srgbClr val="FF0000"/>
                </a:solidFill>
                <a:latin typeface="HP Simplified" panose="020B0604020204020204" pitchFamily="34" charset="0"/>
              </a:rPr>
              <a:t>21 €</a:t>
            </a:r>
          </a:p>
        </p:txBody>
      </p:sp>
      <p:sp>
        <p:nvSpPr>
          <p:cNvPr id="134" name="TextBox 133">
            <a:extLst>
              <a:ext uri="{FF2B5EF4-FFF2-40B4-BE49-F238E27FC236}">
                <a16:creationId xmlns:a16="http://schemas.microsoft.com/office/drawing/2014/main" id="{F42E5E30-6519-72EC-F0A9-5503ACD484CC}"/>
              </a:ext>
            </a:extLst>
          </p:cNvPr>
          <p:cNvSpPr txBox="1"/>
          <p:nvPr/>
        </p:nvSpPr>
        <p:spPr>
          <a:xfrm>
            <a:off x="1936784" y="4987871"/>
            <a:ext cx="1249654" cy="323165"/>
          </a:xfrm>
          <a:prstGeom prst="rect">
            <a:avLst/>
          </a:prstGeom>
          <a:noFill/>
        </p:spPr>
        <p:txBody>
          <a:bodyPr wrap="square" rtlCol="0">
            <a:spAutoFit/>
          </a:bodyPr>
          <a:lstStyle/>
          <a:p>
            <a:pPr fontAlgn="ctr"/>
            <a:r>
              <a:rPr lang="en-US" sz="750" dirty="0">
                <a:latin typeface="HP Simplified" panose="020B0604020204020204" pitchFamily="34" charset="0"/>
              </a:rPr>
              <a:t>2F1W8AA HP </a:t>
            </a:r>
            <a:r>
              <a:rPr lang="el-GR" sz="750" dirty="0">
                <a:latin typeface="HP Simplified" panose="020B0604020204020204" pitchFamily="34" charset="0"/>
              </a:rPr>
              <a:t>15.6</a:t>
            </a:r>
            <a:r>
              <a:rPr lang="en-US" sz="750" dirty="0">
                <a:latin typeface="HP Simplified" panose="020B0604020204020204" pitchFamily="34" charset="0"/>
              </a:rPr>
              <a:t> CASE, MAUVE/ BLACK</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18 €</a:t>
            </a:r>
            <a:endParaRPr lang="el-GR" sz="750" dirty="0">
              <a:solidFill>
                <a:srgbClr val="FF0000"/>
              </a:solidFill>
              <a:latin typeface="HP Simplified" panose="020B0604020204020204" pitchFamily="34" charset="0"/>
            </a:endParaRPr>
          </a:p>
        </p:txBody>
      </p:sp>
      <p:sp>
        <p:nvSpPr>
          <p:cNvPr id="135" name="Rectangle 134"/>
          <p:cNvSpPr/>
          <p:nvPr/>
        </p:nvSpPr>
        <p:spPr>
          <a:xfrm>
            <a:off x="657970" y="4401435"/>
            <a:ext cx="1208061" cy="323165"/>
          </a:xfrm>
          <a:prstGeom prst="rect">
            <a:avLst/>
          </a:prstGeom>
        </p:spPr>
        <p:txBody>
          <a:bodyPr wrap="square">
            <a:spAutoFit/>
          </a:bodyPr>
          <a:lstStyle/>
          <a:p>
            <a:pPr fontAlgn="ctr"/>
            <a:r>
              <a:rPr lang="en-US" sz="750" dirty="0">
                <a:latin typeface="HP Simplified" panose="020B0604020204020204" pitchFamily="34" charset="0"/>
              </a:rPr>
              <a:t>2F1X3AA </a:t>
            </a:r>
            <a:r>
              <a:rPr lang="en-US" sz="750" dirty="0">
                <a:solidFill>
                  <a:srgbClr val="000000"/>
                </a:solidFill>
                <a:latin typeface="HP Simplified" panose="020B0604020204020204" pitchFamily="34" charset="0"/>
              </a:rPr>
              <a:t>HP </a:t>
            </a:r>
            <a:r>
              <a:rPr lang="el-GR" sz="750" dirty="0">
                <a:solidFill>
                  <a:srgbClr val="000000"/>
                </a:solidFill>
                <a:latin typeface="HP Simplified" panose="020B0604020204020204" pitchFamily="34" charset="0"/>
              </a:rPr>
              <a:t>14</a:t>
            </a:r>
            <a:r>
              <a:rPr lang="en-US" sz="750" dirty="0">
                <a:solidFill>
                  <a:srgbClr val="000000"/>
                </a:solidFill>
                <a:latin typeface="HP Simplified" panose="020B0604020204020204" pitchFamily="34" charset="0"/>
              </a:rPr>
              <a:t> CASE GOLD / BLACK</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16 €</a:t>
            </a:r>
          </a:p>
        </p:txBody>
      </p:sp>
      <p:sp>
        <p:nvSpPr>
          <p:cNvPr id="136" name="Rectangle 135"/>
          <p:cNvSpPr/>
          <p:nvPr/>
        </p:nvSpPr>
        <p:spPr>
          <a:xfrm>
            <a:off x="1939152" y="4415789"/>
            <a:ext cx="1356239" cy="330860"/>
          </a:xfrm>
          <a:prstGeom prst="rect">
            <a:avLst/>
          </a:prstGeom>
        </p:spPr>
        <p:txBody>
          <a:bodyPr wrap="square">
            <a:spAutoFit/>
          </a:bodyPr>
          <a:lstStyle/>
          <a:p>
            <a:pPr>
              <a:spcBef>
                <a:spcPct val="0"/>
              </a:spcBef>
            </a:pPr>
            <a:r>
              <a:rPr lang="en-US" sz="750" dirty="0">
                <a:latin typeface="HP Simplified" panose="020B0604020204020204" pitchFamily="34" charset="0"/>
              </a:rPr>
              <a:t>2F2L0AA HP </a:t>
            </a:r>
            <a:r>
              <a:rPr lang="el-GR" sz="750" dirty="0">
                <a:latin typeface="HP Simplified" panose="020B0604020204020204" pitchFamily="34" charset="0"/>
              </a:rPr>
              <a:t>15.6</a:t>
            </a:r>
            <a:r>
              <a:rPr lang="en-US" sz="750" dirty="0">
                <a:latin typeface="HP Simplified" panose="020B0604020204020204" pitchFamily="34" charset="0"/>
              </a:rPr>
              <a:t> CASE BLACK/ GREY</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19 €</a:t>
            </a:r>
            <a:endParaRPr lang="el-GR" sz="750" dirty="0">
              <a:solidFill>
                <a:srgbClr val="FF0000"/>
              </a:solidFill>
              <a:latin typeface="HP Simplified" panose="020B0604020204020204" pitchFamily="34" charset="0"/>
            </a:endParaRPr>
          </a:p>
        </p:txBody>
      </p:sp>
      <p:sp>
        <p:nvSpPr>
          <p:cNvPr id="139" name="Rectangle 138"/>
          <p:cNvSpPr/>
          <p:nvPr/>
        </p:nvSpPr>
        <p:spPr>
          <a:xfrm>
            <a:off x="657970" y="4984965"/>
            <a:ext cx="1361718" cy="338554"/>
          </a:xfrm>
          <a:prstGeom prst="rect">
            <a:avLst/>
          </a:prstGeom>
        </p:spPr>
        <p:txBody>
          <a:bodyPr wrap="square">
            <a:spAutoFit/>
          </a:bodyPr>
          <a:lstStyle/>
          <a:p>
            <a:pPr fontAlgn="ctr"/>
            <a:r>
              <a:rPr lang="en-US" sz="750" dirty="0">
                <a:latin typeface="HP Simplified" panose="020B0604020204020204" pitchFamily="34" charset="0"/>
              </a:rPr>
              <a:t>2F2K6AA </a:t>
            </a:r>
            <a:r>
              <a:rPr lang="en-US" sz="800" dirty="0">
                <a:latin typeface="HP Simplified" panose="020B0604020204020204" pitchFamily="34" charset="0"/>
              </a:rPr>
              <a:t> </a:t>
            </a:r>
            <a:r>
              <a:rPr lang="en-US" sz="800" dirty="0">
                <a:solidFill>
                  <a:srgbClr val="000000"/>
                </a:solidFill>
                <a:latin typeface="HP Simplified" panose="020B0604020204020204" pitchFamily="34" charset="0"/>
              </a:rPr>
              <a:t>HP </a:t>
            </a:r>
            <a:r>
              <a:rPr lang="el-GR" sz="800" dirty="0">
                <a:solidFill>
                  <a:srgbClr val="000000"/>
                </a:solidFill>
                <a:latin typeface="HP Simplified" panose="020B0604020204020204" pitchFamily="34" charset="0"/>
              </a:rPr>
              <a:t>15.6</a:t>
            </a:r>
            <a:r>
              <a:rPr lang="en-US" sz="800" dirty="0">
                <a:solidFill>
                  <a:srgbClr val="000000"/>
                </a:solidFill>
                <a:latin typeface="HP Simplified" panose="020B0604020204020204" pitchFamily="34" charset="0"/>
              </a:rPr>
              <a:t> CASE GOLD/ BLACK</a:t>
            </a:r>
            <a:r>
              <a:rPr lang="en-GB" sz="800" dirty="0">
                <a:latin typeface="HP Simplified" panose="020B0604020204020204" pitchFamily="34" charset="0"/>
              </a:rPr>
              <a:t>, </a:t>
            </a:r>
            <a:r>
              <a:rPr lang="en-US" sz="800" dirty="0">
                <a:solidFill>
                  <a:srgbClr val="FF0000"/>
                </a:solidFill>
                <a:latin typeface="HP Simplified" panose="020B0604020204020204" pitchFamily="34" charset="0"/>
              </a:rPr>
              <a:t>18 €</a:t>
            </a:r>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855" y="4448327"/>
            <a:ext cx="594673" cy="798233"/>
          </a:xfrm>
          <a:prstGeom prst="rect">
            <a:avLst/>
          </a:prstGeom>
        </p:spPr>
      </p:pic>
      <p:cxnSp>
        <p:nvCxnSpPr>
          <p:cNvPr id="145" name="Straight Connector 144">
            <a:extLst>
              <a:ext uri="{FF2B5EF4-FFF2-40B4-BE49-F238E27FC236}">
                <a16:creationId xmlns:a16="http://schemas.microsoft.com/office/drawing/2014/main" id="{CC1B24D0-AA2D-4187-43C3-5F4525908C59}"/>
              </a:ext>
            </a:extLst>
          </p:cNvPr>
          <p:cNvCxnSpPr/>
          <p:nvPr/>
        </p:nvCxnSpPr>
        <p:spPr>
          <a:xfrm>
            <a:off x="31723" y="5365245"/>
            <a:ext cx="6417389" cy="168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8503" y="3413863"/>
            <a:ext cx="1142149" cy="360000"/>
          </a:xfrm>
          <a:prstGeom prst="rect">
            <a:avLst/>
          </a:prstGeom>
        </p:spPr>
      </p:pic>
      <p:pic>
        <p:nvPicPr>
          <p:cNvPr id="4098" name="Picture 2" descr="Home laptops"/>
          <p:cNvPicPr>
            <a:picLocks noChangeAspect="1" noChangeArrowheads="1"/>
          </p:cNvPicPr>
          <p:nvPr/>
        </p:nvPicPr>
        <p:blipFill rotWithShape="1">
          <a:blip r:embed="rId17">
            <a:extLst>
              <a:ext uri="{28A0092B-C50C-407E-A947-70E740481C1C}">
                <a14:useLocalDpi xmlns:a14="http://schemas.microsoft.com/office/drawing/2010/main" val="0"/>
              </a:ext>
            </a:extLst>
          </a:blip>
          <a:srcRect b="20813"/>
          <a:stretch/>
        </p:blipFill>
        <p:spPr bwMode="auto">
          <a:xfrm>
            <a:off x="-6917" y="-3877"/>
            <a:ext cx="1710931" cy="91222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34132449-9477-11EA-FA6A-EC75D0F4E93E}"/>
              </a:ext>
            </a:extLst>
          </p:cNvPr>
          <p:cNvCxnSpPr/>
          <p:nvPr/>
        </p:nvCxnSpPr>
        <p:spPr>
          <a:xfrm>
            <a:off x="119068" y="6345024"/>
            <a:ext cx="972000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97" name="TextBox 96"/>
          <p:cNvSpPr txBox="1"/>
          <p:nvPr/>
        </p:nvSpPr>
        <p:spPr>
          <a:xfrm>
            <a:off x="3266355" y="2238927"/>
            <a:ext cx="1916848" cy="677108"/>
          </a:xfrm>
          <a:prstGeom prst="rect">
            <a:avLst/>
          </a:prstGeom>
          <a:noFill/>
        </p:spPr>
        <p:txBody>
          <a:bodyPr wrap="square" rtlCol="0">
            <a:spAutoFit/>
          </a:bodyPr>
          <a:lstStyle/>
          <a:p>
            <a:pPr fontAlgn="t"/>
            <a:r>
              <a:rPr lang="en-US" sz="750" dirty="0">
                <a:latin typeface="HP Simplified" panose="020B0604020204020204" pitchFamily="34" charset="0"/>
              </a:rPr>
              <a:t>474U1E9 </a:t>
            </a:r>
            <a:r>
              <a:rPr lang="en-GB" sz="750" dirty="0">
                <a:latin typeface="HP Simplified" panose="020B0604020204020204" pitchFamily="34" charset="0"/>
              </a:rPr>
              <a:t>HP MONITOR 23.8'' </a:t>
            </a:r>
            <a:r>
              <a:rPr lang="en-GB" sz="750" b="1" dirty="0">
                <a:latin typeface="HP Simplified" panose="020B0604020204020204" pitchFamily="34" charset="0"/>
              </a:rPr>
              <a:t>M24FD HOME, </a:t>
            </a:r>
            <a:r>
              <a:rPr lang="en-GB" sz="750" dirty="0">
                <a:latin typeface="HP Simplified" panose="020B0604020204020204" pitchFamily="34" charset="0"/>
              </a:rPr>
              <a:t>IPS LED, FHD 1920 X 1080, 5MS, 300 NITS, AMD FREESYNC, ANTIGLARE, TILT, DISPLAY PORT, USB TYPE-C, 2 X USB TYPE-A, HDMI, VGA, 2YW, BLACK/SILVER </a:t>
            </a:r>
            <a:r>
              <a:rPr lang="en-US" sz="750" dirty="0">
                <a:solidFill>
                  <a:srgbClr val="FF0000"/>
                </a:solidFill>
                <a:latin typeface="HP Simplified" panose="020B0604020204020204" pitchFamily="34" charset="0"/>
              </a:rPr>
              <a:t>244 €</a:t>
            </a:r>
            <a:endParaRPr lang="en-GB" sz="800" i="1" dirty="0">
              <a:solidFill>
                <a:srgbClr val="92D050"/>
              </a:solidFill>
              <a:ea typeface="Calibri" panose="020F0502020204030204" pitchFamily="34" charset="0"/>
            </a:endParaRPr>
          </a:p>
        </p:txBody>
      </p:sp>
      <p:pic>
        <p:nvPicPr>
          <p:cNvPr id="12" name="Picture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68706" y="2265313"/>
            <a:ext cx="1075536" cy="771223"/>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33" y="2254666"/>
            <a:ext cx="3195302" cy="840602"/>
          </a:xfrm>
          <a:prstGeom prst="rect">
            <a:avLst/>
          </a:prstGeom>
        </p:spPr>
      </p:pic>
      <p:sp>
        <p:nvSpPr>
          <p:cNvPr id="69" name="TextBox 68">
            <a:extLst>
              <a:ext uri="{FF2B5EF4-FFF2-40B4-BE49-F238E27FC236}">
                <a16:creationId xmlns:a16="http://schemas.microsoft.com/office/drawing/2014/main" id="{5C2FB466-CAF4-41C6-92FC-A772C3DF2DCD}"/>
              </a:ext>
            </a:extLst>
          </p:cNvPr>
          <p:cNvSpPr txBox="1"/>
          <p:nvPr/>
        </p:nvSpPr>
        <p:spPr>
          <a:xfrm>
            <a:off x="7607355" y="2175328"/>
            <a:ext cx="2272865" cy="669414"/>
          </a:xfrm>
          <a:prstGeom prst="rect">
            <a:avLst/>
          </a:prstGeom>
          <a:noFill/>
        </p:spPr>
        <p:txBody>
          <a:bodyPr wrap="square">
            <a:spAutoFit/>
          </a:bodyPr>
          <a:lstStyle/>
          <a:p>
            <a:r>
              <a:rPr lang="en-GB" sz="750" dirty="0">
                <a:latin typeface="HP Simplified" panose="020B0604020204020204" pitchFamily="34" charset="0"/>
              </a:rPr>
              <a:t>2D803AA </a:t>
            </a:r>
            <a:r>
              <a:rPr lang="en-US" sz="750" dirty="0">
                <a:latin typeface="HP Simplified" panose="020B0604020204020204" pitchFamily="34" charset="0"/>
              </a:rPr>
              <a:t>HP </a:t>
            </a:r>
            <a:r>
              <a:rPr lang="en-US" sz="750" b="1" dirty="0">
                <a:latin typeface="HP Simplified" panose="020B0604020204020204" pitchFamily="34" charset="0"/>
              </a:rPr>
              <a:t>SPEAKER</a:t>
            </a:r>
            <a:r>
              <a:rPr lang="en-US" sz="750" dirty="0">
                <a:latin typeface="HP Simplified" panose="020B0604020204020204" pitchFamily="34" charset="0"/>
              </a:rPr>
              <a:t> </a:t>
            </a:r>
            <a:r>
              <a:rPr lang="en-US" sz="750" b="1" dirty="0">
                <a:latin typeface="HP Simplified" panose="020B0604020204020204" pitchFamily="34" charset="0"/>
              </a:rPr>
              <a:t>350</a:t>
            </a:r>
            <a:r>
              <a:rPr lang="en-US" sz="750" dirty="0">
                <a:latin typeface="HP Simplified" panose="020B0604020204020204" pitchFamily="34" charset="0"/>
              </a:rPr>
              <a:t> </a:t>
            </a:r>
            <a:r>
              <a:rPr lang="en-US" sz="750" b="1" dirty="0">
                <a:latin typeface="HP Simplified" panose="020B0604020204020204" pitchFamily="34" charset="0"/>
              </a:rPr>
              <a:t>BLUETOOTH</a:t>
            </a:r>
            <a:r>
              <a:rPr lang="en-US" sz="750" dirty="0">
                <a:latin typeface="HP Simplified" panose="020B0604020204020204" pitchFamily="34" charset="0"/>
              </a:rPr>
              <a:t>, CONNECT FAR AND WIDE USING BLUETOOTH 5 WITH 2X SPEED AND 4X THE RANGE, COMPATIBLE WITH TABLETS, SMARTPHONES, PCS, AND OTHER DEVICES WITH BLUETOOTH AND 3.5 MM AUDIO DEVICES, BLUE</a:t>
            </a:r>
            <a:r>
              <a:rPr lang="en-GB" sz="750" dirty="0">
                <a:latin typeface="HP Simplified" panose="020B0604020204020204" pitchFamily="34" charset="0"/>
              </a:rPr>
              <a:t>, </a:t>
            </a:r>
            <a:r>
              <a:rPr lang="en-GB" sz="700" b="0" i="0" u="none" strike="noStrike" dirty="0">
                <a:solidFill>
                  <a:srgbClr val="FF0000"/>
                </a:solidFill>
                <a:effectLst/>
                <a:latin typeface="HP Simplified" panose="020B0604020204020204" pitchFamily="34" charset="0"/>
              </a:rPr>
              <a:t>19 €</a:t>
            </a:r>
            <a:endParaRPr lang="x-none" sz="700" dirty="0">
              <a:solidFill>
                <a:srgbClr val="FF0000"/>
              </a:solidFill>
              <a:latin typeface="HP Simplified" panose="020B0604020204020204" pitchFamily="34" charset="0"/>
            </a:endParaRPr>
          </a:p>
        </p:txBody>
      </p:sp>
      <p:pic>
        <p:nvPicPr>
          <p:cNvPr id="14" name="Picture 1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93049" y="2190440"/>
            <a:ext cx="803777" cy="571225"/>
          </a:xfrm>
          <a:prstGeom prst="rect">
            <a:avLst/>
          </a:prstGeom>
        </p:spPr>
      </p:pic>
      <p:sp>
        <p:nvSpPr>
          <p:cNvPr id="74" name="TextBox 73"/>
          <p:cNvSpPr txBox="1"/>
          <p:nvPr/>
        </p:nvSpPr>
        <p:spPr>
          <a:xfrm>
            <a:off x="3364206" y="4487701"/>
            <a:ext cx="1624151" cy="677108"/>
          </a:xfrm>
          <a:prstGeom prst="rect">
            <a:avLst/>
          </a:prstGeom>
          <a:noFill/>
        </p:spPr>
        <p:txBody>
          <a:bodyPr wrap="square" rtlCol="0">
            <a:spAutoFit/>
          </a:bodyPr>
          <a:lstStyle/>
          <a:p>
            <a:pPr fontAlgn="t"/>
            <a:r>
              <a:rPr lang="en-US" sz="750" dirty="0">
                <a:latin typeface="HP Simplified" panose="020B0604020204020204" pitchFamily="34" charset="0"/>
              </a:rPr>
              <a:t>6D8H0E9 </a:t>
            </a:r>
            <a:r>
              <a:rPr lang="en-GB" sz="750" dirty="0">
                <a:latin typeface="HP Simplified" panose="020B0604020204020204" pitchFamily="34" charset="0"/>
              </a:rPr>
              <a:t>HP MONITOR 24'', V24ie </a:t>
            </a:r>
            <a:r>
              <a:rPr lang="en-GB" sz="750" b="1" dirty="0">
                <a:latin typeface="HP Simplified" panose="020B0604020204020204" pitchFamily="34" charset="0"/>
              </a:rPr>
              <a:t>G5 HOME</a:t>
            </a:r>
            <a:r>
              <a:rPr lang="en-GB" sz="750" dirty="0">
                <a:latin typeface="HP Simplified" panose="020B0604020204020204" pitchFamily="34" charset="0"/>
              </a:rPr>
              <a:t>, E, IPS LED, FHD 1920 X 1080, 5MS, 250 NITS, ANTIGLARE, TILT, DISPLAY PORT, HDMI, VGA, 2YW, BLACK </a:t>
            </a:r>
            <a:r>
              <a:rPr lang="en-US" sz="800" dirty="0">
                <a:solidFill>
                  <a:srgbClr val="FF0000"/>
                </a:solidFill>
                <a:latin typeface="HP Simplified" panose="020B0604020204020204" pitchFamily="34" charset="0"/>
              </a:rPr>
              <a:t>138 €</a:t>
            </a:r>
            <a:endParaRPr lang="en-GB" sz="800" i="1" dirty="0">
              <a:solidFill>
                <a:srgbClr val="92D050"/>
              </a:solidFill>
              <a:ea typeface="Calibri" panose="020F0502020204030204" pitchFamily="34" charset="0"/>
            </a:endParaRPr>
          </a:p>
        </p:txBody>
      </p:sp>
      <p:pic>
        <p:nvPicPr>
          <p:cNvPr id="19" name="Picture 1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151118" y="4399736"/>
            <a:ext cx="1191802" cy="880532"/>
          </a:xfrm>
          <a:prstGeom prst="rect">
            <a:avLst/>
          </a:prstGeom>
        </p:spPr>
      </p:pic>
      <p:sp>
        <p:nvSpPr>
          <p:cNvPr id="64" name="Rectangle 63"/>
          <p:cNvSpPr/>
          <p:nvPr/>
        </p:nvSpPr>
        <p:spPr>
          <a:xfrm>
            <a:off x="3276835" y="1294571"/>
            <a:ext cx="1920226" cy="677108"/>
          </a:xfrm>
          <a:prstGeom prst="rect">
            <a:avLst/>
          </a:prstGeom>
        </p:spPr>
        <p:txBody>
          <a:bodyPr wrap="square">
            <a:spAutoFit/>
          </a:bodyPr>
          <a:lstStyle/>
          <a:p>
            <a:pPr>
              <a:spcBef>
                <a:spcPct val="0"/>
              </a:spcBef>
            </a:pPr>
            <a:r>
              <a:rPr lang="en-US" sz="750" dirty="0">
                <a:latin typeface="HP Simplified" panose="020B0604020204020204" pitchFamily="34" charset="0"/>
              </a:rPr>
              <a:t>588Q0B HP PRINTER ALL IN ONE INKJET COLOR DESKJET HOME 2820e HP+ A4, PRINT, SCAN COPY, 7PPM (B), 5PPM (C), DC:1K, 60P INPUT TRAY, AIR PRINT, USB, WIFI, 1YW - ONLY RETAILERS </a:t>
            </a:r>
            <a:r>
              <a:rPr lang="en-US" sz="750" dirty="0">
                <a:solidFill>
                  <a:srgbClr val="FF0000"/>
                </a:solidFill>
                <a:latin typeface="HP Simplified" panose="020B0604020204020204" pitchFamily="34" charset="0"/>
              </a:rPr>
              <a:t>51 €</a:t>
            </a:r>
            <a:endParaRPr lang="en-GB" sz="800" i="1" dirty="0">
              <a:solidFill>
                <a:srgbClr val="92D050"/>
              </a:solidFill>
              <a:ea typeface="Calibri" panose="020F0502020204030204" pitchFamily="34" charset="0"/>
            </a:endParaRPr>
          </a:p>
        </p:txBody>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115534" y="1261203"/>
            <a:ext cx="1267120" cy="750631"/>
          </a:xfrm>
          <a:prstGeom prst="rect">
            <a:avLst/>
          </a:prstGeom>
        </p:spPr>
      </p:pic>
      <p:pic>
        <p:nvPicPr>
          <p:cNvPr id="4" name="Picture 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360450" y="278648"/>
            <a:ext cx="1127912" cy="705203"/>
          </a:xfrm>
          <a:prstGeom prst="rect">
            <a:avLst/>
          </a:prstGeom>
        </p:spPr>
      </p:pic>
      <p:sp>
        <p:nvSpPr>
          <p:cNvPr id="76" name="Rectangle 75"/>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77" name="Rectangle 76"/>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39920785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448" y="2519041"/>
            <a:ext cx="3249788" cy="238064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9" y="5562643"/>
            <a:ext cx="558707" cy="77316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5279" y="5510704"/>
            <a:ext cx="1362385" cy="89134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3312" y="1034862"/>
            <a:ext cx="1268190" cy="100800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7744" y="5486658"/>
            <a:ext cx="760402" cy="360000"/>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879" y="-8383"/>
            <a:ext cx="1795813" cy="900000"/>
          </a:xfrm>
          <a:prstGeom prst="rect">
            <a:avLst/>
          </a:prstGeom>
        </p:spPr>
      </p:pic>
      <p:pic>
        <p:nvPicPr>
          <p:cNvPr id="67" name="Picture 66" descr="A close up of a building&#10;&#10;Description automatically generated">
            <a:extLst>
              <a:ext uri="{FF2B5EF4-FFF2-40B4-BE49-F238E27FC236}">
                <a16:creationId xmlns:a16="http://schemas.microsoft.com/office/drawing/2014/main" id="{10C4B980-2AA7-3E78-3A89-D2ABA573F696}"/>
              </a:ext>
            </a:extLst>
          </p:cNvPr>
          <p:cNvPicPr>
            <a:picLocks noChangeAspect="1"/>
          </p:cNvPicPr>
          <p:nvPr/>
        </p:nvPicPr>
        <p:blipFill>
          <a:blip r:embed="rId9"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759672" y="-3055"/>
            <a:ext cx="1481111" cy="912018"/>
          </a:xfrm>
          <a:prstGeom prst="rect">
            <a:avLst/>
          </a:prstGeom>
        </p:spPr>
      </p:pic>
      <p:pic>
        <p:nvPicPr>
          <p:cNvPr id="68" name="Picture 67">
            <a:extLst>
              <a:ext uri="{FF2B5EF4-FFF2-40B4-BE49-F238E27FC236}">
                <a16:creationId xmlns:a16="http://schemas.microsoft.com/office/drawing/2014/main" id="{96692CBB-419D-7D1E-903C-10708BE89A5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63131" y="26510"/>
            <a:ext cx="252000" cy="252000"/>
          </a:xfrm>
          <a:prstGeom prst="rect">
            <a:avLst/>
          </a:prstGeom>
        </p:spPr>
      </p:pic>
      <p:sp>
        <p:nvSpPr>
          <p:cNvPr id="71" name="TextBox 70">
            <a:extLst>
              <a:ext uri="{FF2B5EF4-FFF2-40B4-BE49-F238E27FC236}">
                <a16:creationId xmlns:a16="http://schemas.microsoft.com/office/drawing/2014/main" id="{6CF40AE3-8D93-BBB7-6A84-0189B87316B8}"/>
              </a:ext>
            </a:extLst>
          </p:cNvPr>
          <p:cNvSpPr txBox="1"/>
          <p:nvPr/>
        </p:nvSpPr>
        <p:spPr>
          <a:xfrm>
            <a:off x="1775046" y="-11885"/>
            <a:ext cx="1425796" cy="369332"/>
          </a:xfrm>
          <a:prstGeom prst="rect">
            <a:avLst/>
          </a:prstGeom>
          <a:noFill/>
        </p:spPr>
        <p:txBody>
          <a:bodyPr wrap="square" rtlCol="0">
            <a:spAutoFit/>
          </a:bodyPr>
          <a:lstStyle/>
          <a:p>
            <a:r>
              <a:rPr lang="en-GB" sz="900" dirty="0">
                <a:latin typeface="HP Simplified" panose="020B0604020204020204" pitchFamily="34" charset="0"/>
              </a:rPr>
              <a:t>HP Envy</a:t>
            </a:r>
            <a:r>
              <a:rPr lang="el-GR" sz="900" dirty="0">
                <a:latin typeface="HP Simplified" panose="020B0604020204020204" pitchFamily="34" charset="0"/>
              </a:rPr>
              <a:t> </a:t>
            </a:r>
            <a:r>
              <a:rPr lang="en-US" sz="900" dirty="0">
                <a:latin typeface="HP Simplified" panose="020B0604020204020204" pitchFamily="34" charset="0"/>
              </a:rPr>
              <a:t>Home </a:t>
            </a:r>
          </a:p>
          <a:p>
            <a:r>
              <a:rPr lang="en-GB" sz="900" dirty="0">
                <a:latin typeface="HP Simplified" panose="020B0604020204020204" pitchFamily="34" charset="0"/>
              </a:rPr>
              <a:t>Notebooks</a:t>
            </a:r>
          </a:p>
        </p:txBody>
      </p:sp>
      <p:cxnSp>
        <p:nvCxnSpPr>
          <p:cNvPr id="72" name="Straight Connector 71">
            <a:extLst>
              <a:ext uri="{FF2B5EF4-FFF2-40B4-BE49-F238E27FC236}">
                <a16:creationId xmlns:a16="http://schemas.microsoft.com/office/drawing/2014/main" id="{FEBBE02C-A6E6-8BDB-4833-1522F9DE05D9}"/>
              </a:ext>
            </a:extLst>
          </p:cNvPr>
          <p:cNvCxnSpPr/>
          <p:nvPr/>
        </p:nvCxnSpPr>
        <p:spPr>
          <a:xfrm>
            <a:off x="3234685" y="925489"/>
            <a:ext cx="39604" cy="44775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611F95E-0AED-06EB-F56B-2C79E3198C3F}"/>
              </a:ext>
            </a:extLst>
          </p:cNvPr>
          <p:cNvSpPr/>
          <p:nvPr/>
        </p:nvSpPr>
        <p:spPr>
          <a:xfrm>
            <a:off x="1759671" y="284836"/>
            <a:ext cx="1469927"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2/8. Promo prices are valid until  30/11 or Until Stock Last.</a:t>
            </a:r>
          </a:p>
        </p:txBody>
      </p:sp>
      <p:sp>
        <p:nvSpPr>
          <p:cNvPr id="87" name="Rectangle 86"/>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pic>
        <p:nvPicPr>
          <p:cNvPr id="79" name="Picture 78"/>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5752294" y="19065"/>
            <a:ext cx="288000" cy="288000"/>
          </a:xfrm>
          <a:prstGeom prst="rect">
            <a:avLst/>
          </a:prstGeom>
        </p:spPr>
      </p:pic>
      <p:cxnSp>
        <p:nvCxnSpPr>
          <p:cNvPr id="86" name="Straight Connector 85">
            <a:extLst>
              <a:ext uri="{FF2B5EF4-FFF2-40B4-BE49-F238E27FC236}">
                <a16:creationId xmlns:a16="http://schemas.microsoft.com/office/drawing/2014/main" id="{FEBBE02C-A6E6-8BDB-4833-1522F9DE05D9}"/>
              </a:ext>
            </a:extLst>
          </p:cNvPr>
          <p:cNvCxnSpPr/>
          <p:nvPr/>
        </p:nvCxnSpPr>
        <p:spPr>
          <a:xfrm rot="10800000">
            <a:off x="7000603" y="59842"/>
            <a:ext cx="0" cy="630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7EFABE0-C64E-4F40-69AF-E4DDB3C9FAE3}"/>
              </a:ext>
            </a:extLst>
          </p:cNvPr>
          <p:cNvSpPr txBox="1"/>
          <p:nvPr/>
        </p:nvSpPr>
        <p:spPr>
          <a:xfrm>
            <a:off x="-12879" y="921680"/>
            <a:ext cx="2106565" cy="861774"/>
          </a:xfrm>
          <a:prstGeom prst="rect">
            <a:avLst/>
          </a:prstGeom>
          <a:noFill/>
        </p:spPr>
        <p:txBody>
          <a:bodyPr wrap="square">
            <a:spAutoFit/>
          </a:bodyPr>
          <a:lstStyle/>
          <a:p>
            <a:pPr defTabSz="609067">
              <a:defRPr/>
            </a:pPr>
            <a:r>
              <a:rPr lang="en-GB" sz="750" b="1" dirty="0">
                <a:solidFill>
                  <a:srgbClr val="7030A0"/>
                </a:solidFill>
                <a:latin typeface="HP Simplified" panose="020B0604020204020204" pitchFamily="34" charset="0"/>
              </a:rPr>
              <a:t>Seamlessly create with the compact HP Envy x360 13“. </a:t>
            </a:r>
            <a:r>
              <a:rPr lang="en-GB" sz="700" dirty="0">
                <a:solidFill>
                  <a:schemeClr val="tx1">
                    <a:lumMod val="50000"/>
                    <a:lumOff val="50000"/>
                  </a:schemeClr>
                </a:solidFill>
                <a:latin typeface="HP Simplified" panose="020B0604020204020204" pitchFamily="34" charset="0"/>
              </a:rPr>
              <a:t>With the color-calibrated display, you get the ultimate color accuracy. Stay productive with a long battery life and the Intel CPUs and graphics. Combine the power of devices with HP Palette. Look your best on the 5MP</a:t>
            </a:r>
            <a:r>
              <a:rPr lang="el-GR" sz="700" dirty="0">
                <a:solidFill>
                  <a:schemeClr val="tx1">
                    <a:lumMod val="50000"/>
                    <a:lumOff val="50000"/>
                  </a:schemeClr>
                </a:solidFill>
                <a:latin typeface="HP Simplified" panose="020B0604020204020204" pitchFamily="34" charset="0"/>
              </a:rPr>
              <a:t> </a:t>
            </a:r>
            <a:r>
              <a:rPr lang="en-GB" sz="700" dirty="0">
                <a:solidFill>
                  <a:schemeClr val="tx1">
                    <a:lumMod val="50000"/>
                    <a:lumOff val="50000"/>
                  </a:schemeClr>
                </a:solidFill>
                <a:latin typeface="HP Simplified" panose="020B0604020204020204" pitchFamily="34" charset="0"/>
              </a:rPr>
              <a:t>GlamCam with Appearance Filter, Backlight Adjustment &amp; Auto Frame.</a:t>
            </a:r>
            <a:endParaRPr lang="el-GR" sz="700" dirty="0">
              <a:solidFill>
                <a:schemeClr val="tx1">
                  <a:lumMod val="50000"/>
                  <a:lumOff val="50000"/>
                </a:schemeClr>
              </a:solidFill>
              <a:latin typeface="HP Simplified" panose="020B0604020204020204" pitchFamily="34" charset="0"/>
            </a:endParaRPr>
          </a:p>
        </p:txBody>
      </p:sp>
      <p:pic>
        <p:nvPicPr>
          <p:cNvPr id="94" name="Picture 32">
            <a:extLst>
              <a:ext uri="{FF2B5EF4-FFF2-40B4-BE49-F238E27FC236}">
                <a16:creationId xmlns:a16="http://schemas.microsoft.com/office/drawing/2014/main" id="{586F9FBC-FBD8-12DB-8FEC-097A6FCADA48}"/>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238346" y="1136313"/>
            <a:ext cx="220800" cy="216000"/>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C5C8A122-E1D3-9DE5-8BDF-E1C2B501FA8B}"/>
              </a:ext>
            </a:extLst>
          </p:cNvPr>
          <p:cNvSpPr txBox="1"/>
          <p:nvPr/>
        </p:nvSpPr>
        <p:spPr>
          <a:xfrm>
            <a:off x="-20810" y="1878837"/>
            <a:ext cx="3238647" cy="561692"/>
          </a:xfrm>
          <a:prstGeom prst="rect">
            <a:avLst/>
          </a:prstGeom>
          <a:noFill/>
        </p:spPr>
        <p:txBody>
          <a:bodyPr wrap="square" rtlCol="0">
            <a:spAutoFit/>
          </a:bodyPr>
          <a:lstStyle/>
          <a:p>
            <a:r>
              <a:rPr lang="en-GB" sz="750" dirty="0">
                <a:latin typeface="HP Simplified" panose="020B0604020204020204" pitchFamily="34" charset="0"/>
              </a:rPr>
              <a:t>7N3N9EA HP NOTEBOOK </a:t>
            </a:r>
            <a:r>
              <a:rPr lang="en-GB" sz="750" b="1" dirty="0">
                <a:latin typeface="HP Simplified" panose="020B0604020204020204" pitchFamily="34" charset="0"/>
              </a:rPr>
              <a:t>ENVY X360 CONVERTIBLE </a:t>
            </a:r>
          </a:p>
          <a:p>
            <a:r>
              <a:rPr lang="en-GB" sz="750" b="1" dirty="0">
                <a:latin typeface="HP Simplified" panose="020B0604020204020204" pitchFamily="34" charset="0"/>
              </a:rPr>
              <a:t>13-BF0007NV</a:t>
            </a:r>
            <a:r>
              <a:rPr lang="en-GB" sz="750" dirty="0">
                <a:latin typeface="HP Simplified" panose="020B0604020204020204" pitchFamily="34" charset="0"/>
              </a:rPr>
              <a:t>, INTEL i5-1230U 3.3-4.4GHz/12MB, </a:t>
            </a:r>
          </a:p>
          <a:p>
            <a:pPr>
              <a:spcBef>
                <a:spcPct val="0"/>
              </a:spcBef>
            </a:pPr>
            <a:r>
              <a:rPr lang="en-GB" sz="750" dirty="0">
                <a:latin typeface="HP Simplified" panose="020B0604020204020204" pitchFamily="34" charset="0"/>
              </a:rPr>
              <a:t>10 CORES, 8GB, 512GB PCIe SSD, INTEL IRIS XE GRAPHICS, 13.3'' 2.8K 2880 x1800 TOUCH, WIN 11 HOME, 2YW, SILVER, </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1,189 € </a:t>
            </a:r>
            <a:endParaRPr lang="en-US" sz="800" i="1" dirty="0">
              <a:solidFill>
                <a:srgbClr val="92D050"/>
              </a:solidFill>
              <a:latin typeface="Calibri" panose="020F0502020204030204" pitchFamily="34" charset="0"/>
              <a:ea typeface="Calibri" panose="020F0502020204030204" pitchFamily="34" charset="0"/>
            </a:endParaRPr>
          </a:p>
        </p:txBody>
      </p:sp>
      <p:cxnSp>
        <p:nvCxnSpPr>
          <p:cNvPr id="114" name="Straight Connector 113">
            <a:extLst>
              <a:ext uri="{FF2B5EF4-FFF2-40B4-BE49-F238E27FC236}">
                <a16:creationId xmlns:a16="http://schemas.microsoft.com/office/drawing/2014/main" id="{081F205B-A6F1-B2A9-FC5F-56851D2DF8E7}"/>
              </a:ext>
            </a:extLst>
          </p:cNvPr>
          <p:cNvCxnSpPr/>
          <p:nvPr/>
        </p:nvCxnSpPr>
        <p:spPr>
          <a:xfrm>
            <a:off x="32989" y="2491080"/>
            <a:ext cx="316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1F205B-A6F1-B2A9-FC5F-56851D2DF8E7}"/>
              </a:ext>
            </a:extLst>
          </p:cNvPr>
          <p:cNvCxnSpPr/>
          <p:nvPr/>
        </p:nvCxnSpPr>
        <p:spPr>
          <a:xfrm flipV="1">
            <a:off x="3290446" y="10390"/>
            <a:ext cx="36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018087" y="786523"/>
            <a:ext cx="1846963" cy="784830"/>
          </a:xfrm>
          <a:prstGeom prst="rect">
            <a:avLst/>
          </a:prstGeom>
        </p:spPr>
        <p:txBody>
          <a:bodyPr wrap="square">
            <a:spAutoFit/>
          </a:bodyPr>
          <a:lstStyle/>
          <a:p>
            <a:pPr fontAlgn="ctr">
              <a:spcBef>
                <a:spcPct val="0"/>
              </a:spcBef>
            </a:pPr>
            <a:r>
              <a:rPr lang="en-US" sz="750" dirty="0">
                <a:latin typeface="HP Simplified" panose="020B0604020204020204" pitchFamily="34" charset="0"/>
              </a:rPr>
              <a:t>7E859EA HP NOTEBOOK </a:t>
            </a:r>
            <a:r>
              <a:rPr lang="en-US" sz="750" b="1" dirty="0">
                <a:latin typeface="HP Simplified" panose="020B0604020204020204" pitchFamily="34" charset="0"/>
              </a:rPr>
              <a:t>ENVY</a:t>
            </a:r>
            <a:r>
              <a:rPr lang="en-US" sz="750" dirty="0">
                <a:latin typeface="HP Simplified" panose="020B0604020204020204" pitchFamily="34" charset="0"/>
              </a:rPr>
              <a:t> </a:t>
            </a:r>
            <a:r>
              <a:rPr lang="en-US" sz="750" b="1" dirty="0">
                <a:latin typeface="HP Simplified" panose="020B0604020204020204" pitchFamily="34" charset="0"/>
              </a:rPr>
              <a:t>16-H0003NV</a:t>
            </a:r>
            <a:r>
              <a:rPr lang="en-US" sz="750" dirty="0">
                <a:latin typeface="HP Simplified" panose="020B0604020204020204" pitchFamily="34" charset="0"/>
              </a:rPr>
              <a:t>, INTEL i5-12500H, 2.5-4.5GHz/18MB, 12 CORES, 16GB, 512GB PCle SSD, INTEL ARC A370M 4GB, 16'' WQXGA, WIN 11 HOME, 2YW, NATURAL SILVER </a:t>
            </a:r>
            <a:r>
              <a:rPr lang="en-US" sz="750" dirty="0">
                <a:solidFill>
                  <a:srgbClr val="FF0000"/>
                </a:solidFill>
                <a:latin typeface="HP Simplified" panose="020B0604020204020204" pitchFamily="34" charset="0"/>
              </a:rPr>
              <a:t>1,264 </a:t>
            </a:r>
            <a:r>
              <a:rPr lang="el-GR" sz="750" dirty="0">
                <a:solidFill>
                  <a:srgbClr val="FF0000"/>
                </a:solidFill>
                <a:latin typeface="HP Simplified" panose="020B0604020204020204" pitchFamily="34" charset="0"/>
              </a:rPr>
              <a:t>€</a:t>
            </a:r>
            <a:endParaRPr lang="en-US" sz="800" dirty="0">
              <a:solidFill>
                <a:srgbClr val="FF0000"/>
              </a:solidFill>
              <a:latin typeface="HP Simplified" panose="020B0604020204020204" pitchFamily="34" charset="0"/>
            </a:endParaRPr>
          </a:p>
        </p:txBody>
      </p:sp>
      <p:sp>
        <p:nvSpPr>
          <p:cNvPr id="65" name="Rectangle 64"/>
          <p:cNvSpPr/>
          <p:nvPr/>
        </p:nvSpPr>
        <p:spPr>
          <a:xfrm>
            <a:off x="8021133" y="1860524"/>
            <a:ext cx="1932327" cy="677108"/>
          </a:xfrm>
          <a:prstGeom prst="rect">
            <a:avLst/>
          </a:prstGeom>
        </p:spPr>
        <p:txBody>
          <a:bodyPr wrap="square">
            <a:spAutoFit/>
          </a:bodyPr>
          <a:lstStyle/>
          <a:p>
            <a:pPr fontAlgn="ctr">
              <a:spcBef>
                <a:spcPct val="0"/>
              </a:spcBef>
            </a:pPr>
            <a:r>
              <a:rPr lang="en-US" sz="750" dirty="0">
                <a:latin typeface="HP Simplified" panose="020B0604020204020204" pitchFamily="34" charset="0"/>
              </a:rPr>
              <a:t>6K5K6EA HP NOTEBOOK </a:t>
            </a:r>
            <a:r>
              <a:rPr lang="en-US" sz="750" b="1" dirty="0">
                <a:latin typeface="HP Simplified" panose="020B0604020204020204" pitchFamily="34" charset="0"/>
              </a:rPr>
              <a:t>ENVY</a:t>
            </a:r>
            <a:r>
              <a:rPr lang="en-US" sz="750" dirty="0">
                <a:latin typeface="HP Simplified" panose="020B0604020204020204" pitchFamily="34" charset="0"/>
              </a:rPr>
              <a:t> </a:t>
            </a:r>
            <a:r>
              <a:rPr lang="en-US" sz="750" b="1" dirty="0">
                <a:latin typeface="HP Simplified" panose="020B0604020204020204" pitchFamily="34" charset="0"/>
              </a:rPr>
              <a:t>16-H0000NV</a:t>
            </a:r>
            <a:r>
              <a:rPr lang="en-US" sz="750" dirty="0">
                <a:latin typeface="HP Simplified" panose="020B0604020204020204" pitchFamily="34" charset="0"/>
              </a:rPr>
              <a:t>, INTEL i7-12700H 3.5-4.7GHz/24MB, 14 CORES, 16GB, 512GB PCle SSD, INTEL ARC A370M 4GB, 16'' WQXGA, WIN 11 HOME, 2YW, NATURAL SILVER </a:t>
            </a:r>
            <a:r>
              <a:rPr lang="en-US" sz="750" dirty="0">
                <a:solidFill>
                  <a:srgbClr val="FF0000"/>
                </a:solidFill>
                <a:latin typeface="HP Simplified" panose="020B0604020204020204" pitchFamily="34" charset="0"/>
              </a:rPr>
              <a:t>1,413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endParaRPr lang="en-US" altLang="en-US" sz="800" i="1" dirty="0">
              <a:solidFill>
                <a:srgbClr val="92D050"/>
              </a:solidFill>
              <a:ea typeface="Calibri" panose="020F0502020204030204" pitchFamily="34" charset="0"/>
            </a:endParaRPr>
          </a:p>
        </p:txBody>
      </p:sp>
      <p:sp>
        <p:nvSpPr>
          <p:cNvPr id="66" name="Rectangle 65"/>
          <p:cNvSpPr/>
          <p:nvPr/>
        </p:nvSpPr>
        <p:spPr>
          <a:xfrm>
            <a:off x="6972502" y="2761941"/>
            <a:ext cx="2856024" cy="561692"/>
          </a:xfrm>
          <a:prstGeom prst="rect">
            <a:avLst/>
          </a:prstGeom>
        </p:spPr>
        <p:txBody>
          <a:bodyPr wrap="square">
            <a:spAutoFit/>
          </a:bodyPr>
          <a:lstStyle/>
          <a:p>
            <a:r>
              <a:rPr lang="en-US" sz="750" dirty="0">
                <a:latin typeface="HP Simplified" panose="020B0604020204020204" pitchFamily="34" charset="0"/>
              </a:rPr>
              <a:t>803Y4EA</a:t>
            </a:r>
            <a:r>
              <a:rPr lang="el-GR" sz="750" dirty="0">
                <a:latin typeface="HP Simplified" panose="020B0604020204020204" pitchFamily="34" charset="0"/>
              </a:rPr>
              <a:t> </a:t>
            </a:r>
            <a:r>
              <a:rPr lang="en-US" sz="750" dirty="0">
                <a:latin typeface="HP Simplified" panose="020B0604020204020204" pitchFamily="34" charset="0"/>
              </a:rPr>
              <a:t>HP NOTEBOOK </a:t>
            </a:r>
            <a:r>
              <a:rPr lang="en-US" sz="750" b="1" dirty="0">
                <a:latin typeface="HP Simplified" panose="020B0604020204020204" pitchFamily="34" charset="0"/>
              </a:rPr>
              <a:t>ENVY</a:t>
            </a:r>
            <a:r>
              <a:rPr lang="en-US" sz="750" dirty="0">
                <a:latin typeface="HP Simplified" panose="020B0604020204020204" pitchFamily="34" charset="0"/>
              </a:rPr>
              <a:t> </a:t>
            </a:r>
            <a:r>
              <a:rPr lang="en-US" sz="750" b="1" dirty="0">
                <a:latin typeface="HP Simplified" panose="020B0604020204020204" pitchFamily="34" charset="0"/>
              </a:rPr>
              <a:t>16-H1003NV</a:t>
            </a:r>
            <a:r>
              <a:rPr lang="en-US" sz="750" dirty="0">
                <a:latin typeface="HP Simplified" panose="020B0604020204020204" pitchFamily="34" charset="0"/>
              </a:rPr>
              <a:t>, INTEL i7-13700H 3.7-5.0GHz/24MB, 14 CORES, 16GB, 512GB PCle SSD, INTEL ARC  A370M 4GB, 16'' WQXGA, WIN 11 HOME, 2YW, NATURAL SILVER,</a:t>
            </a:r>
          </a:p>
          <a:p>
            <a:pPr fontAlgn="ctr">
              <a:spcBef>
                <a:spcPct val="0"/>
              </a:spcBef>
            </a:pP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2,007 </a:t>
            </a:r>
            <a:r>
              <a:rPr lang="el-GR" sz="750" dirty="0">
                <a:solidFill>
                  <a:srgbClr val="FF0000"/>
                </a:solidFill>
                <a:latin typeface="HP Simplified" panose="020B0604020204020204" pitchFamily="34" charset="0"/>
              </a:rPr>
              <a:t>€</a:t>
            </a:r>
            <a:endParaRPr lang="en-US" altLang="en-US" sz="800" i="1" dirty="0">
              <a:solidFill>
                <a:srgbClr val="92D050"/>
              </a:solidFill>
              <a:ea typeface="Calibri" panose="020F0502020204030204" pitchFamily="34" charset="0"/>
            </a:endParaRPr>
          </a:p>
        </p:txBody>
      </p:sp>
      <p:sp>
        <p:nvSpPr>
          <p:cNvPr id="70" name="Rectangle 69"/>
          <p:cNvSpPr/>
          <p:nvPr/>
        </p:nvSpPr>
        <p:spPr>
          <a:xfrm>
            <a:off x="7017000" y="17257"/>
            <a:ext cx="2856024" cy="746358"/>
          </a:xfrm>
          <a:prstGeom prst="rect">
            <a:avLst/>
          </a:prstGeom>
        </p:spPr>
        <p:txBody>
          <a:bodyPr wrap="square">
            <a:spAutoFit/>
          </a:bodyPr>
          <a:lstStyle/>
          <a:p>
            <a:r>
              <a:rPr lang="en-GB" sz="750" b="1" dirty="0">
                <a:solidFill>
                  <a:srgbClr val="7030A0"/>
                </a:solidFill>
                <a:latin typeface="HP Simplified" panose="020B0604020204020204" pitchFamily="34" charset="0"/>
              </a:rPr>
              <a:t>Experience seamless connectivity with the HP Envy 16". </a:t>
            </a:r>
            <a:r>
              <a:rPr lang="en-GB" sz="700" dirty="0">
                <a:solidFill>
                  <a:schemeClr val="tx1">
                    <a:lumMod val="50000"/>
                    <a:lumOff val="50000"/>
                  </a:schemeClr>
                </a:solidFill>
                <a:latin typeface="HP Simplified" panose="020B0604020204020204" pitchFamily="34" charset="0"/>
              </a:rPr>
              <a:t>Combine the creative power of your devices with HP Palette. Enjoy the ultimate color accuracy on a 16" display. Plus, with the Intel® Processor and powerful graphics, it can handle what you throw at it. Look and sound your best on video calls with a 5MP camera with Auto Frame and AI Noise Reduction.</a:t>
            </a:r>
            <a:endParaRPr lang="en-US" sz="700" dirty="0">
              <a:solidFill>
                <a:schemeClr val="tx1">
                  <a:lumMod val="50000"/>
                  <a:lumOff val="50000"/>
                </a:schemeClr>
              </a:solidFill>
              <a:latin typeface="HP Simplified" panose="020B0604020204020204" pitchFamily="34" charset="0"/>
            </a:endParaRPr>
          </a:p>
        </p:txBody>
      </p:sp>
      <p:pic>
        <p:nvPicPr>
          <p:cNvPr id="75" name="Picture 74"/>
          <p:cNvPicPr>
            <a:picLocks noChangeAspect="1"/>
          </p:cNvPicPr>
          <p:nvPr/>
        </p:nvPicPr>
        <p:blipFill rotWithShape="1">
          <a:blip r:embed="rId12" cstate="print">
            <a:extLst>
              <a:ext uri="{28A0092B-C50C-407E-A947-70E740481C1C}">
                <a14:useLocalDpi xmlns:a14="http://schemas.microsoft.com/office/drawing/2010/main" val="0"/>
              </a:ext>
            </a:extLst>
          </a:blip>
          <a:srcRect t="7987" b="9414"/>
          <a:stretch/>
        </p:blipFill>
        <p:spPr>
          <a:xfrm>
            <a:off x="7062291" y="1802975"/>
            <a:ext cx="958842" cy="792000"/>
          </a:xfrm>
          <a:prstGeom prst="rect">
            <a:avLst/>
          </a:prstGeom>
        </p:spPr>
      </p:pic>
      <p:pic>
        <p:nvPicPr>
          <p:cNvPr id="76" name="Picture 75">
            <a:extLst>
              <a:ext uri="{FF2B5EF4-FFF2-40B4-BE49-F238E27FC236}">
                <a16:creationId xmlns:a16="http://schemas.microsoft.com/office/drawing/2014/main" id="{F2BB7B35-F4F9-92E2-EB83-877AF37DAC96}"/>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rot="16200000">
            <a:off x="1227397" y="4900578"/>
            <a:ext cx="409320" cy="540000"/>
          </a:xfrm>
          <a:prstGeom prst="rect">
            <a:avLst/>
          </a:prstGeom>
        </p:spPr>
      </p:pic>
      <p:sp>
        <p:nvSpPr>
          <p:cNvPr id="81" name="TextBox 67">
            <a:extLst>
              <a:ext uri="{FF2B5EF4-FFF2-40B4-BE49-F238E27FC236}">
                <a16:creationId xmlns:a16="http://schemas.microsoft.com/office/drawing/2014/main" id="{897991C8-7AAF-0382-1305-BA55DEDF868E}"/>
              </a:ext>
            </a:extLst>
          </p:cNvPr>
          <p:cNvSpPr txBox="1">
            <a:spLocks noChangeArrowheads="1"/>
          </p:cNvSpPr>
          <p:nvPr/>
        </p:nvSpPr>
        <p:spPr bwMode="auto">
          <a:xfrm>
            <a:off x="1712081" y="4946792"/>
            <a:ext cx="1220900" cy="4385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50" dirty="0">
                <a:latin typeface="HP Simplified" panose="020B0604020204020204" pitchFamily="34" charset="0"/>
              </a:rPr>
              <a:t>2LX92AA RUBBER GRIPS AND ALUMINIUM FINISH, </a:t>
            </a:r>
            <a:r>
              <a:rPr lang="en-GB" altLang="en-US" sz="750" dirty="0">
                <a:solidFill>
                  <a:srgbClr val="FF0000"/>
                </a:solidFill>
                <a:latin typeface="HP Simplified" panose="020B0604020204020204" pitchFamily="34" charset="0"/>
              </a:rPr>
              <a:t>30 € </a:t>
            </a:r>
            <a:endParaRPr lang="en-US" sz="750" i="1" dirty="0">
              <a:solidFill>
                <a:srgbClr val="92D050"/>
              </a:solidFill>
              <a:ea typeface="Calibri" panose="020F0502020204030204" pitchFamily="34" charset="0"/>
            </a:endParaRPr>
          </a:p>
        </p:txBody>
      </p:sp>
      <p:sp>
        <p:nvSpPr>
          <p:cNvPr id="82" name="TextBox 81">
            <a:extLst>
              <a:ext uri="{FF2B5EF4-FFF2-40B4-BE49-F238E27FC236}">
                <a16:creationId xmlns:a16="http://schemas.microsoft.com/office/drawing/2014/main" id="{3FDD4730-22CF-4FFE-8F71-3B176CEB3DAE}"/>
              </a:ext>
            </a:extLst>
          </p:cNvPr>
          <p:cNvSpPr txBox="1"/>
          <p:nvPr/>
        </p:nvSpPr>
        <p:spPr>
          <a:xfrm>
            <a:off x="57465" y="4953239"/>
            <a:ext cx="1363901" cy="438582"/>
          </a:xfrm>
          <a:prstGeom prst="rect">
            <a:avLst/>
          </a:prstGeom>
          <a:noFill/>
        </p:spPr>
        <p:txBody>
          <a:bodyPr wrap="square">
            <a:spAutoFit/>
          </a:bodyPr>
          <a:lstStyle/>
          <a:p>
            <a:r>
              <a:rPr lang="en-US" sz="750" dirty="0">
                <a:solidFill>
                  <a:schemeClr val="tx1">
                    <a:lumMod val="50000"/>
                    <a:lumOff val="50000"/>
                  </a:schemeClr>
                </a:solidFill>
                <a:latin typeface="HP Simplified" panose="020B0604020204020204" pitchFamily="34" charset="0"/>
              </a:rPr>
              <a:t>HP MOUSE ENVY RECHARGEABLE 500, WIRELLESS </a:t>
            </a:r>
            <a:endParaRPr lang="x-none" sz="750" dirty="0">
              <a:solidFill>
                <a:schemeClr val="tx1">
                  <a:lumMod val="50000"/>
                  <a:lumOff val="50000"/>
                </a:schemeClr>
              </a:solidFill>
              <a:latin typeface="HP Simplified" panose="020B0604020204020204" pitchFamily="34" charset="0"/>
            </a:endParaRPr>
          </a:p>
        </p:txBody>
      </p:sp>
      <p:sp>
        <p:nvSpPr>
          <p:cNvPr id="105" name="Rectangle 104"/>
          <p:cNvSpPr/>
          <p:nvPr/>
        </p:nvSpPr>
        <p:spPr>
          <a:xfrm>
            <a:off x="533857" y="5656871"/>
            <a:ext cx="1078840" cy="784830"/>
          </a:xfrm>
          <a:prstGeom prst="rect">
            <a:avLst/>
          </a:prstGeom>
        </p:spPr>
        <p:txBody>
          <a:bodyPr wrap="square">
            <a:spAutoFit/>
          </a:bodyPr>
          <a:lstStyle/>
          <a:p>
            <a:r>
              <a:rPr lang="en-US" sz="750" dirty="0">
                <a:solidFill>
                  <a:srgbClr val="000000"/>
                </a:solidFill>
                <a:latin typeface="HP Simplified" panose="020B0604020204020204" pitchFamily="34" charset="0"/>
              </a:rPr>
              <a:t>6B8U6AA </a:t>
            </a:r>
            <a:r>
              <a:rPr lang="en-GB" sz="750" dirty="0">
                <a:solidFill>
                  <a:srgbClr val="000000"/>
                </a:solidFill>
                <a:latin typeface="HP Simplified" panose="020B0604020204020204" pitchFamily="34" charset="0"/>
              </a:rPr>
              <a:t>HP CARRY CASE 15.6’’  TRAVEL BACKPACK , </a:t>
            </a:r>
            <a:br>
              <a:rPr lang="en-GB" sz="750" dirty="0">
                <a:solidFill>
                  <a:srgbClr val="000000"/>
                </a:solidFill>
                <a:latin typeface="HP Simplified" panose="020B0604020204020204" pitchFamily="34" charset="0"/>
              </a:rPr>
            </a:br>
            <a:r>
              <a:rPr lang="en-GB" sz="750" dirty="0">
                <a:solidFill>
                  <a:srgbClr val="000000"/>
                </a:solidFill>
                <a:latin typeface="HP Simplified" panose="020B0604020204020204" pitchFamily="34" charset="0"/>
              </a:rPr>
              <a:t>ORGED IRON </a:t>
            </a:r>
            <a:r>
              <a:rPr lang="en-US" sz="750" dirty="0">
                <a:solidFill>
                  <a:srgbClr val="FF0000"/>
                </a:solidFill>
                <a:latin typeface="HP Simplified" panose="020B0604020204020204" pitchFamily="34" charset="0"/>
              </a:rPr>
              <a:t>23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a:p>
            <a:br>
              <a:rPr lang="en-US" sz="750" dirty="0">
                <a:solidFill>
                  <a:srgbClr val="FF0000"/>
                </a:solidFill>
                <a:latin typeface="HP Simplified" panose="020B0604020204020204" pitchFamily="34" charset="0"/>
              </a:rPr>
            </a:br>
            <a:endParaRPr lang="en-US" sz="750" i="1" dirty="0">
              <a:solidFill>
                <a:srgbClr val="92D050"/>
              </a:solidFill>
              <a:ea typeface="Calibri" panose="020F0502020204030204" pitchFamily="34" charset="0"/>
            </a:endParaRPr>
          </a:p>
        </p:txBody>
      </p:sp>
      <p:cxnSp>
        <p:nvCxnSpPr>
          <p:cNvPr id="89" name="Straight Connector 88">
            <a:extLst>
              <a:ext uri="{FF2B5EF4-FFF2-40B4-BE49-F238E27FC236}">
                <a16:creationId xmlns:a16="http://schemas.microsoft.com/office/drawing/2014/main" id="{908557B5-7FF9-0C1D-29F3-3F2A6A665CD7}"/>
              </a:ext>
            </a:extLst>
          </p:cNvPr>
          <p:cNvCxnSpPr/>
          <p:nvPr/>
        </p:nvCxnSpPr>
        <p:spPr>
          <a:xfrm>
            <a:off x="83874" y="5494407"/>
            <a:ext cx="6825650" cy="60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83241FD-0274-85AE-8C08-76CC58160568}"/>
              </a:ext>
            </a:extLst>
          </p:cNvPr>
          <p:cNvCxnSpPr/>
          <p:nvPr/>
        </p:nvCxnSpPr>
        <p:spPr>
          <a:xfrm>
            <a:off x="1444221" y="5558043"/>
            <a:ext cx="0" cy="79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7" name="TextBox 21"/>
          <p:cNvSpPr txBox="1">
            <a:spLocks noChangeArrowheads="1"/>
          </p:cNvSpPr>
          <p:nvPr/>
        </p:nvSpPr>
        <p:spPr bwMode="auto">
          <a:xfrm>
            <a:off x="4640706" y="5850177"/>
            <a:ext cx="24145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50" dirty="0">
                <a:latin typeface="HP Simplified" panose="020B0604020204020204" pitchFamily="34" charset="0"/>
              </a:rPr>
              <a:t>5LX63AA </a:t>
            </a:r>
            <a:r>
              <a:rPr lang="en-GB" sz="750" dirty="0">
                <a:latin typeface="HP Simplified" panose="020B0604020204020204" pitchFamily="34" charset="0"/>
              </a:rPr>
              <a:t>HP HUB ENVY USB-C, HOST PORT (USB 3.0 - TYPE C ALT-MODE W/PD 3.0) WITH CABLE, USB 3.0, USB 2.0, HDMI 2.0, TYPE C POWER PASS THROUGH PORT, CAN CHARGE THE NOTEBOOK</a:t>
            </a:r>
            <a:r>
              <a:rPr lang="en-GB" altLang="en-US" sz="750" dirty="0">
                <a:latin typeface="HP Simplified" panose="020B0604020204020204" pitchFamily="34" charset="0"/>
              </a:rPr>
              <a:t>,</a:t>
            </a:r>
            <a:r>
              <a:rPr lang="en-US" altLang="en-US" sz="750" dirty="0">
                <a:latin typeface="HP Simplified" panose="020B0604020204020204" pitchFamily="34" charset="0"/>
              </a:rPr>
              <a:t> </a:t>
            </a:r>
            <a:r>
              <a:rPr lang="en-US" altLang="en-US" sz="750" dirty="0">
                <a:solidFill>
                  <a:srgbClr val="FF0000"/>
                </a:solidFill>
                <a:latin typeface="HP Simplified" panose="020B0604020204020204" pitchFamily="34" charset="0"/>
              </a:rPr>
              <a:t>50 €</a:t>
            </a:r>
          </a:p>
        </p:txBody>
      </p:sp>
      <p:pic>
        <p:nvPicPr>
          <p:cNvPr id="25" name="Pictur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32867" y="753805"/>
            <a:ext cx="995659" cy="828000"/>
          </a:xfrm>
          <a:prstGeom prst="rect">
            <a:avLst/>
          </a:prstGeom>
        </p:spPr>
      </p:pic>
      <p:cxnSp>
        <p:nvCxnSpPr>
          <p:cNvPr id="111" name="Straight Connector 110">
            <a:extLst>
              <a:ext uri="{FF2B5EF4-FFF2-40B4-BE49-F238E27FC236}">
                <a16:creationId xmlns:a16="http://schemas.microsoft.com/office/drawing/2014/main" id="{908557B5-7FF9-0C1D-29F3-3F2A6A665CD7}"/>
              </a:ext>
            </a:extLst>
          </p:cNvPr>
          <p:cNvCxnSpPr/>
          <p:nvPr/>
        </p:nvCxnSpPr>
        <p:spPr>
          <a:xfrm>
            <a:off x="0" y="4912205"/>
            <a:ext cx="3204000" cy="40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rotWithShape="1">
          <a:blip r:embed="rId15" cstate="print">
            <a:extLst>
              <a:ext uri="{28A0092B-C50C-407E-A947-70E740481C1C}">
                <a14:useLocalDpi xmlns:a14="http://schemas.microsoft.com/office/drawing/2010/main" val="0"/>
              </a:ext>
            </a:extLst>
          </a:blip>
          <a:srcRect b="19538"/>
          <a:stretch/>
        </p:blipFill>
        <p:spPr>
          <a:xfrm>
            <a:off x="7000602" y="3652378"/>
            <a:ext cx="2885146" cy="14193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 y="2716029"/>
            <a:ext cx="3249788" cy="2007949"/>
          </a:xfrm>
          <a:prstGeom prst="rect">
            <a:avLst/>
          </a:prstGeom>
        </p:spPr>
      </p:pic>
      <p:sp>
        <p:nvSpPr>
          <p:cNvPr id="74" name="TextBox 73"/>
          <p:cNvSpPr txBox="1"/>
          <p:nvPr/>
        </p:nvSpPr>
        <p:spPr>
          <a:xfrm>
            <a:off x="5168338" y="4148629"/>
            <a:ext cx="1505263" cy="669414"/>
          </a:xfrm>
          <a:prstGeom prst="rect">
            <a:avLst/>
          </a:prstGeom>
          <a:noFill/>
        </p:spPr>
        <p:txBody>
          <a:bodyPr wrap="square" rtlCol="0">
            <a:spAutoFit/>
          </a:bodyPr>
          <a:lstStyle/>
          <a:p>
            <a:pPr fontAlgn="t"/>
            <a:r>
              <a:rPr lang="en-US" sz="750" dirty="0">
                <a:latin typeface="HP Simplified" panose="020B0604020204020204" pitchFamily="34" charset="0"/>
              </a:rPr>
              <a:t>6D8H0E9 </a:t>
            </a:r>
            <a:r>
              <a:rPr lang="en-GB" sz="750" dirty="0">
                <a:latin typeface="HP Simplified" panose="020B0604020204020204" pitchFamily="34" charset="0"/>
              </a:rPr>
              <a:t>HP </a:t>
            </a:r>
            <a:r>
              <a:rPr lang="en-GB" sz="750" b="1" dirty="0">
                <a:latin typeface="HP Simplified" panose="020B0604020204020204" pitchFamily="34" charset="0"/>
              </a:rPr>
              <a:t>MONITOR 24'', </a:t>
            </a:r>
            <a:r>
              <a:rPr lang="en-GB" sz="750" dirty="0">
                <a:latin typeface="HP Simplified" panose="020B0604020204020204" pitchFamily="34" charset="0"/>
              </a:rPr>
              <a:t>V24ie G5 HOME, E, IPS LED, FHD 1920 X 1080, 5MS, 250 NITS, ANTIGLARE, TILT, DISPLAY PORT, HDMI, VGA, 2YW, BLACK, </a:t>
            </a:r>
            <a:r>
              <a:rPr lang="en-GB" sz="750" dirty="0">
                <a:solidFill>
                  <a:srgbClr val="FF0000"/>
                </a:solidFill>
                <a:latin typeface="HP Simplified" panose="020B0604020204020204" pitchFamily="34" charset="0"/>
              </a:rPr>
              <a:t>138 </a:t>
            </a:r>
            <a:r>
              <a:rPr lang="en-US" sz="750" dirty="0">
                <a:solidFill>
                  <a:srgbClr val="FF0000"/>
                </a:solidFill>
                <a:latin typeface="HP Simplified" panose="020B0604020204020204" pitchFamily="34" charset="0"/>
              </a:rPr>
              <a:t>€ </a:t>
            </a: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00020" y="3923088"/>
            <a:ext cx="1624909" cy="1201020"/>
          </a:xfrm>
          <a:prstGeom prst="rect">
            <a:avLst/>
          </a:prstGeom>
        </p:spPr>
      </p:pic>
      <p:sp>
        <p:nvSpPr>
          <p:cNvPr id="4" name="Rectangle 3"/>
          <p:cNvSpPr/>
          <p:nvPr/>
        </p:nvSpPr>
        <p:spPr>
          <a:xfrm>
            <a:off x="3383168" y="2789599"/>
            <a:ext cx="184731" cy="369332"/>
          </a:xfrm>
          <a:prstGeom prst="rect">
            <a:avLst/>
          </a:prstGeom>
        </p:spPr>
        <p:txBody>
          <a:bodyPr wrap="none">
            <a:spAutoFit/>
          </a:bodyPr>
          <a:lstStyle/>
          <a:p>
            <a:endParaRPr lang="en-US" dirty="0"/>
          </a:p>
        </p:txBody>
      </p:sp>
      <p:sp>
        <p:nvSpPr>
          <p:cNvPr id="78" name="TextBox 77"/>
          <p:cNvSpPr txBox="1"/>
          <p:nvPr/>
        </p:nvSpPr>
        <p:spPr>
          <a:xfrm>
            <a:off x="3390149" y="2787289"/>
            <a:ext cx="1881970" cy="553998"/>
          </a:xfrm>
          <a:prstGeom prst="rect">
            <a:avLst/>
          </a:prstGeom>
          <a:noFill/>
        </p:spPr>
        <p:txBody>
          <a:bodyPr wrap="square" rtlCol="0">
            <a:spAutoFit/>
          </a:bodyPr>
          <a:lstStyle/>
          <a:p>
            <a:pPr fontAlgn="t"/>
            <a:r>
              <a:rPr lang="en-US" sz="750" dirty="0">
                <a:latin typeface="HP Simplified" panose="020B0604020204020204" pitchFamily="34" charset="0"/>
              </a:rPr>
              <a:t>94C17E9 HP </a:t>
            </a:r>
            <a:r>
              <a:rPr lang="en-US" sz="750" b="1" dirty="0">
                <a:latin typeface="HP Simplified" panose="020B0604020204020204" pitchFamily="34" charset="0"/>
              </a:rPr>
              <a:t>MONITOR 23.8</a:t>
            </a:r>
            <a:r>
              <a:rPr lang="en-US" sz="750" dirty="0">
                <a:latin typeface="HP Simplified" panose="020B0604020204020204" pitchFamily="34" charset="0"/>
              </a:rPr>
              <a:t>'', S5 524SF HOME, E, IPS, FHD 1920x1080 100Hz, 16:9, 5MS, 300 NITS, ANTIGLARE, TILT, HDMI, VGA, 2YW, BLACK/SILVER </a:t>
            </a:r>
            <a:r>
              <a:rPr lang="en-US" sz="750" dirty="0">
                <a:solidFill>
                  <a:srgbClr val="FF0000"/>
                </a:solidFill>
                <a:latin typeface="HP Simplified" panose="020B0604020204020204" pitchFamily="34" charset="0"/>
              </a:rPr>
              <a:t>159 €</a:t>
            </a:r>
            <a:endParaRPr lang="en-US" altLang="en-US" sz="700" i="1" dirty="0">
              <a:solidFill>
                <a:srgbClr val="92D050"/>
              </a:solidFill>
              <a:ea typeface="Calibri" panose="020F0502020204030204" pitchFamily="34" charset="0"/>
            </a:endParaRPr>
          </a:p>
        </p:txBody>
      </p:sp>
      <p:pic>
        <p:nvPicPr>
          <p:cNvPr id="6" name="Picture 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07060" y="2491080"/>
            <a:ext cx="1485179" cy="1116500"/>
          </a:xfrm>
          <a:prstGeom prst="rect">
            <a:avLst/>
          </a:prstGeom>
        </p:spPr>
      </p:pic>
      <p:sp>
        <p:nvSpPr>
          <p:cNvPr id="80" name="Rectangle 79"/>
          <p:cNvSpPr/>
          <p:nvPr/>
        </p:nvSpPr>
        <p:spPr>
          <a:xfrm>
            <a:off x="2163199" y="5646895"/>
            <a:ext cx="1371761" cy="438582"/>
          </a:xfrm>
          <a:prstGeom prst="rect">
            <a:avLst/>
          </a:prstGeom>
        </p:spPr>
        <p:txBody>
          <a:bodyPr wrap="square">
            <a:spAutoFit/>
          </a:bodyPr>
          <a:lstStyle/>
          <a:p>
            <a:r>
              <a:rPr lang="en-US" sz="750" dirty="0">
                <a:solidFill>
                  <a:srgbClr val="000000"/>
                </a:solidFill>
                <a:latin typeface="HP Simplified" panose="020B0604020204020204" pitchFamily="34" charset="0"/>
              </a:rPr>
              <a:t>2Z8A3AA HP CARRY CASE BACKPACK TRAVEL 15.6'', WATER RESISTANT, GREY </a:t>
            </a:r>
            <a:r>
              <a:rPr lang="en-US" sz="750" dirty="0">
                <a:solidFill>
                  <a:srgbClr val="FF0000"/>
                </a:solidFill>
                <a:latin typeface="HP Simplified" panose="020B0604020204020204" pitchFamily="34" charset="0"/>
              </a:rPr>
              <a:t>35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p:txBody>
      </p:sp>
      <p:pic>
        <p:nvPicPr>
          <p:cNvPr id="18" name="Picture 17"/>
          <p:cNvPicPr>
            <a:picLocks noChangeAspect="1"/>
          </p:cNvPicPr>
          <p:nvPr/>
        </p:nvPicPr>
        <p:blipFill>
          <a:blip r:embed="rId18" cstate="print">
            <a:extLst>
              <a:ext uri="{BEBA8EAE-BF5A-486C-A8C5-ECC9F3942E4B}">
                <a14:imgProps xmlns:a14="http://schemas.microsoft.com/office/drawing/2010/main">
                  <a14:imgLayer r:embed="rId19">
                    <a14:imgEffect>
                      <a14:backgroundRemoval t="2339" b="98246" l="10000" r="96889"/>
                    </a14:imgEffect>
                  </a14:imgLayer>
                </a14:imgProps>
              </a:ext>
              <a:ext uri="{28A0092B-C50C-407E-A947-70E740481C1C}">
                <a14:useLocalDpi xmlns:a14="http://schemas.microsoft.com/office/drawing/2010/main" val="0"/>
              </a:ext>
            </a:extLst>
          </a:blip>
          <a:stretch>
            <a:fillRect/>
          </a:stretch>
        </p:blipFill>
        <p:spPr>
          <a:xfrm>
            <a:off x="1396557" y="5518006"/>
            <a:ext cx="756977" cy="862954"/>
          </a:xfrm>
          <a:prstGeom prst="rect">
            <a:avLst/>
          </a:prstGeom>
        </p:spPr>
      </p:pic>
      <p:sp>
        <p:nvSpPr>
          <p:cNvPr id="56" name="TextBox 55"/>
          <p:cNvSpPr txBox="1"/>
          <p:nvPr/>
        </p:nvSpPr>
        <p:spPr>
          <a:xfrm>
            <a:off x="3410841" y="348212"/>
            <a:ext cx="1974174" cy="553998"/>
          </a:xfrm>
          <a:prstGeom prst="rect">
            <a:avLst/>
          </a:prstGeom>
          <a:noFill/>
        </p:spPr>
        <p:txBody>
          <a:bodyPr wrap="square" rtlCol="0">
            <a:spAutoFit/>
          </a:bodyPr>
          <a:lstStyle/>
          <a:p>
            <a:pPr fontAlgn="t"/>
            <a:r>
              <a:rPr lang="en-US" sz="750" dirty="0">
                <a:latin typeface="HP Simplified" panose="020B0604020204020204" pitchFamily="34" charset="0"/>
              </a:rPr>
              <a:t>94F46E9 HP </a:t>
            </a:r>
            <a:r>
              <a:rPr lang="en-US" sz="750" b="1" dirty="0">
                <a:latin typeface="HP Simplified" panose="020B0604020204020204" pitchFamily="34" charset="0"/>
              </a:rPr>
              <a:t>MONITOR 27</a:t>
            </a:r>
            <a:r>
              <a:rPr lang="en-US" sz="750" dirty="0">
                <a:latin typeface="HP Simplified" panose="020B0604020204020204" pitchFamily="34" charset="0"/>
              </a:rPr>
              <a:t>'', S5 527SW HOME, D, IPS, FHD 1920 X 1080, 100Hz, 16:9, 5MS, 300 NITS, ANTIGLARE, TILT, 2X HDMI, VGA, 2YW, WHITE</a:t>
            </a:r>
            <a:r>
              <a:rPr lang="en-US" sz="750" dirty="0">
                <a:solidFill>
                  <a:srgbClr val="FF0000"/>
                </a:solidFill>
                <a:latin typeface="HP Simplified" panose="020B0604020204020204" pitchFamily="34" charset="0"/>
              </a:rPr>
              <a:t> 183 € </a:t>
            </a:r>
            <a:endParaRPr lang="en-US" altLang="en-US" sz="700" i="1" dirty="0">
              <a:solidFill>
                <a:srgbClr val="92D050"/>
              </a:solidFill>
              <a:ea typeface="Calibri" panose="020F0502020204030204" pitchFamily="34" charset="0"/>
            </a:endParaRPr>
          </a:p>
        </p:txBody>
      </p:sp>
      <p:pic>
        <p:nvPicPr>
          <p:cNvPr id="3" name="Picture 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450837" y="127119"/>
            <a:ext cx="1395100" cy="1012445"/>
          </a:xfrm>
          <a:prstGeom prst="rect">
            <a:avLst/>
          </a:prstGeom>
        </p:spPr>
      </p:pic>
      <p:sp>
        <p:nvSpPr>
          <p:cNvPr id="59" name="TextBox 58"/>
          <p:cNvSpPr txBox="1"/>
          <p:nvPr/>
        </p:nvSpPr>
        <p:spPr>
          <a:xfrm>
            <a:off x="4806917" y="1456675"/>
            <a:ext cx="1938320" cy="669414"/>
          </a:xfrm>
          <a:prstGeom prst="rect">
            <a:avLst/>
          </a:prstGeom>
          <a:noFill/>
        </p:spPr>
        <p:txBody>
          <a:bodyPr wrap="square" rtlCol="0">
            <a:spAutoFit/>
          </a:bodyPr>
          <a:lstStyle/>
          <a:p>
            <a:pPr fontAlgn="t"/>
            <a:r>
              <a:rPr lang="en-US" sz="750" dirty="0">
                <a:latin typeface="HP Simplified" panose="020B0604020204020204" pitchFamily="34" charset="0"/>
              </a:rPr>
              <a:t>94C21E9 HP </a:t>
            </a:r>
            <a:r>
              <a:rPr lang="en-US" sz="750" b="1" dirty="0">
                <a:latin typeface="HP Simplified" panose="020B0604020204020204" pitchFamily="34" charset="0"/>
              </a:rPr>
              <a:t>MONITOR 23.8</a:t>
            </a:r>
            <a:r>
              <a:rPr lang="en-US" sz="750" dirty="0">
                <a:latin typeface="HP Simplified" panose="020B0604020204020204" pitchFamily="34" charset="0"/>
              </a:rPr>
              <a:t>'', 524SW S5 HOME, E, IPS, FHD 1920 X 1080, 100Hz, 16:9, 5MS, 300 NITS, ANTIGLARE, TILT, HDMI, VGA, 2YW, WHITE </a:t>
            </a:r>
            <a:r>
              <a:rPr lang="en-US" sz="750" dirty="0">
                <a:solidFill>
                  <a:srgbClr val="FF0000"/>
                </a:solidFill>
                <a:latin typeface="HP Simplified" panose="020B0604020204020204" pitchFamily="34" charset="0"/>
              </a:rPr>
              <a:t>159 €</a:t>
            </a:r>
            <a:endParaRPr lang="en-US" altLang="en-US" sz="700" i="1" dirty="0">
              <a:solidFill>
                <a:srgbClr val="92D050"/>
              </a:solidFill>
              <a:ea typeface="Calibri" panose="020F0502020204030204" pitchFamily="34" charset="0"/>
            </a:endParaRPr>
          </a:p>
          <a:p>
            <a:pPr fontAlgn="t"/>
            <a:r>
              <a:rPr lang="en-US" sz="750" dirty="0">
                <a:latin typeface="HP Simplified" panose="020B0604020204020204" pitchFamily="34" charset="0"/>
              </a:rPr>
              <a:t> </a:t>
            </a:r>
            <a:endParaRPr lang="en-US" altLang="en-US" sz="700" i="1" dirty="0">
              <a:solidFill>
                <a:srgbClr val="92D050"/>
              </a:solidFill>
              <a:ea typeface="Calibri" panose="020F0502020204030204" pitchFamily="34" charset="0"/>
            </a:endParaRPr>
          </a:p>
        </p:txBody>
      </p:sp>
      <p:pic>
        <p:nvPicPr>
          <p:cNvPr id="83" name="Picture 8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35978" y="1195656"/>
            <a:ext cx="1499700" cy="1088354"/>
          </a:xfrm>
          <a:prstGeom prst="rect">
            <a:avLst/>
          </a:prstGeom>
        </p:spPr>
      </p:pic>
      <p:sp>
        <p:nvSpPr>
          <p:cNvPr id="9" name="Rectangle 8"/>
          <p:cNvSpPr/>
          <p:nvPr/>
        </p:nvSpPr>
        <p:spPr>
          <a:xfrm>
            <a:off x="7960911" y="5370186"/>
            <a:ext cx="2077275" cy="561692"/>
          </a:xfrm>
          <a:prstGeom prst="rect">
            <a:avLst/>
          </a:prstGeom>
        </p:spPr>
        <p:txBody>
          <a:bodyPr wrap="square">
            <a:spAutoFit/>
          </a:bodyPr>
          <a:lstStyle/>
          <a:p>
            <a:r>
              <a:rPr lang="en-US" sz="750" dirty="0">
                <a:latin typeface="HP Simplified" panose="020B0604020204020204" pitchFamily="34" charset="0"/>
              </a:rPr>
              <a:t>671R2AA HP AC </a:t>
            </a:r>
            <a:r>
              <a:rPr lang="en-US" sz="750" b="1" dirty="0">
                <a:latin typeface="HP Simplified" panose="020B0604020204020204" pitchFamily="34" charset="0"/>
              </a:rPr>
              <a:t>ADAPTER</a:t>
            </a:r>
            <a:r>
              <a:rPr lang="en-US" sz="750" dirty="0">
                <a:latin typeface="HP Simplified" panose="020B0604020204020204" pitchFamily="34" charset="0"/>
              </a:rPr>
              <a:t> </a:t>
            </a:r>
            <a:r>
              <a:rPr lang="en-US" sz="750" b="1" dirty="0">
                <a:latin typeface="HP Simplified" panose="020B0604020204020204" pitchFamily="34" charset="0"/>
              </a:rPr>
              <a:t>USB-C</a:t>
            </a:r>
            <a:r>
              <a:rPr lang="en-US" sz="750" dirty="0">
                <a:latin typeface="HP Simplified" panose="020B0604020204020204" pitchFamily="34" charset="0"/>
              </a:rPr>
              <a:t> </a:t>
            </a:r>
            <a:r>
              <a:rPr lang="en-US" sz="750" b="1" dirty="0">
                <a:latin typeface="HP Simplified" panose="020B0604020204020204" pitchFamily="34" charset="0"/>
              </a:rPr>
              <a:t>65W</a:t>
            </a:r>
            <a:r>
              <a:rPr lang="en-US" sz="750" dirty="0">
                <a:latin typeface="HP Simplified" panose="020B0604020204020204" pitchFamily="34" charset="0"/>
              </a:rPr>
              <a:t>, COMPATIBLE WITH PROBOOK, ELITEBOOK, PAVILION, ENVY, SPECTRE, ZBOOK WORKSTATION </a:t>
            </a:r>
            <a:r>
              <a:rPr lang="en-US" altLang="en-US" sz="800" dirty="0">
                <a:solidFill>
                  <a:srgbClr val="FF0000"/>
                </a:solidFill>
                <a:latin typeface="HP Simplified" panose="020B0604020204020204" pitchFamily="34" charset="0"/>
              </a:rPr>
              <a:t>28 €</a:t>
            </a:r>
            <a:endParaRPr lang="en-US" altLang="en-US" sz="700" i="1" dirty="0">
              <a:solidFill>
                <a:srgbClr val="92D050"/>
              </a:solidFill>
              <a:ea typeface="Calibri" panose="020F0502020204030204" pitchFamily="34" charset="0"/>
            </a:endParaRPr>
          </a:p>
        </p:txBody>
      </p:sp>
      <p:pic>
        <p:nvPicPr>
          <p:cNvPr id="10" name="Picture 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098092" y="5265399"/>
            <a:ext cx="821954" cy="695370"/>
          </a:xfrm>
          <a:prstGeom prst="rect">
            <a:avLst/>
          </a:prstGeom>
        </p:spPr>
      </p:pic>
      <p:sp>
        <p:nvSpPr>
          <p:cNvPr id="57" name="Rectangle 56"/>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58" name="Rectangle 57"/>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134579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1925959" y="4604306"/>
            <a:ext cx="981577" cy="332918"/>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3712"/>
          <a:stretch/>
        </p:blipFill>
        <p:spPr>
          <a:xfrm>
            <a:off x="-6031" y="-747"/>
            <a:ext cx="1835641" cy="900000"/>
          </a:xfrm>
          <a:prstGeom prst="rect">
            <a:avLst/>
          </a:prstGeom>
        </p:spPr>
      </p:pic>
      <p:pic>
        <p:nvPicPr>
          <p:cNvPr id="1030" name="Picture 6" descr="HP Spectre x360 2-in-1 Laptop 16-f2781ng inkl. 2 Jahre Absolute Standard  Service (2023) - HP Store Deutschl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3070" y="2230197"/>
            <a:ext cx="1143658" cy="8394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856" y="5507682"/>
            <a:ext cx="928070" cy="720000"/>
          </a:xfrm>
          <a:prstGeom prst="rect">
            <a:avLst/>
          </a:prstGeom>
        </p:spPr>
      </p:pic>
      <p:pic>
        <p:nvPicPr>
          <p:cNvPr id="23" name="Picture 22"/>
          <p:cNvPicPr>
            <a:picLocks noChangeAspect="1"/>
          </p:cNvPicPr>
          <p:nvPr/>
        </p:nvPicPr>
        <p:blipFill rotWithShape="1">
          <a:blip r:embed="rId6" cstate="print">
            <a:extLst>
              <a:ext uri="{28A0092B-C50C-407E-A947-70E740481C1C}">
                <a14:useLocalDpi xmlns:a14="http://schemas.microsoft.com/office/drawing/2010/main" val="0"/>
              </a:ext>
            </a:extLst>
          </a:blip>
          <a:srcRect l="248" t="315" r="-248" b="-315"/>
          <a:stretch/>
        </p:blipFill>
        <p:spPr>
          <a:xfrm>
            <a:off x="551859" y="2243318"/>
            <a:ext cx="1051025" cy="826321"/>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648" y="1504678"/>
            <a:ext cx="1022309" cy="872553"/>
          </a:xfrm>
          <a:prstGeom prst="rect">
            <a:avLst/>
          </a:prstGeom>
        </p:spPr>
      </p:pic>
      <p:pic>
        <p:nvPicPr>
          <p:cNvPr id="4" name="Picture 3" descr="A close up of a building&#10;&#10;Description automatically generated">
            <a:extLst>
              <a:ext uri="{FF2B5EF4-FFF2-40B4-BE49-F238E27FC236}">
                <a16:creationId xmlns:a16="http://schemas.microsoft.com/office/drawing/2014/main" id="{10C4B980-2AA7-3E78-3A89-D2ABA573F696}"/>
              </a:ext>
            </a:extLst>
          </p:cNvPr>
          <p:cNvPicPr>
            <a:picLocks noChangeAspect="1"/>
          </p:cNvPicPr>
          <p:nvPr/>
        </p:nvPicPr>
        <p:blipFill>
          <a:blip r:embed="rId8"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780385" y="-3054"/>
            <a:ext cx="1497475" cy="909436"/>
          </a:xfrm>
          <a:prstGeom prst="rect">
            <a:avLst/>
          </a:prstGeom>
        </p:spPr>
      </p:pic>
      <p:sp>
        <p:nvSpPr>
          <p:cNvPr id="6" name="TextBox 5">
            <a:extLst>
              <a:ext uri="{FF2B5EF4-FFF2-40B4-BE49-F238E27FC236}">
                <a16:creationId xmlns:a16="http://schemas.microsoft.com/office/drawing/2014/main" id="{6CF40AE3-8D93-BBB7-6A84-0189B87316B8}"/>
              </a:ext>
            </a:extLst>
          </p:cNvPr>
          <p:cNvSpPr txBox="1"/>
          <p:nvPr/>
        </p:nvSpPr>
        <p:spPr>
          <a:xfrm>
            <a:off x="1806475" y="-5617"/>
            <a:ext cx="1527056" cy="369332"/>
          </a:xfrm>
          <a:prstGeom prst="rect">
            <a:avLst/>
          </a:prstGeom>
          <a:noFill/>
        </p:spPr>
        <p:txBody>
          <a:bodyPr wrap="square" rtlCol="0">
            <a:spAutoFit/>
          </a:bodyPr>
          <a:lstStyle/>
          <a:p>
            <a:r>
              <a:rPr lang="en-GB" sz="900" dirty="0">
                <a:latin typeface="HP Simplified" panose="020B0604020204020204" pitchFamily="34" charset="0"/>
              </a:rPr>
              <a:t>HP Pavilion &amp; Spectre</a:t>
            </a:r>
            <a:r>
              <a:rPr lang="el-GR" sz="900" dirty="0">
                <a:latin typeface="HP Simplified" panose="020B0604020204020204" pitchFamily="34" charset="0"/>
              </a:rPr>
              <a:t> </a:t>
            </a:r>
            <a:endParaRPr lang="en-US" sz="900" dirty="0">
              <a:latin typeface="HP Simplified" panose="020B0604020204020204" pitchFamily="34" charset="0"/>
            </a:endParaRPr>
          </a:p>
          <a:p>
            <a:r>
              <a:rPr lang="en-US" sz="900" dirty="0">
                <a:latin typeface="HP Simplified" panose="020B0604020204020204" pitchFamily="34" charset="0"/>
              </a:rPr>
              <a:t>Home </a:t>
            </a:r>
            <a:r>
              <a:rPr lang="en-GB" sz="900" dirty="0">
                <a:latin typeface="HP Simplified" panose="020B0604020204020204" pitchFamily="34" charset="0"/>
              </a:rPr>
              <a:t>Notebooks</a:t>
            </a:r>
          </a:p>
        </p:txBody>
      </p:sp>
      <p:sp>
        <p:nvSpPr>
          <p:cNvPr id="7" name="Rectangle 6">
            <a:extLst>
              <a:ext uri="{FF2B5EF4-FFF2-40B4-BE49-F238E27FC236}">
                <a16:creationId xmlns:a16="http://schemas.microsoft.com/office/drawing/2014/main" id="{F611F95E-0AED-06EB-F56B-2C79E3198C3F}"/>
              </a:ext>
            </a:extLst>
          </p:cNvPr>
          <p:cNvSpPr/>
          <p:nvPr/>
        </p:nvSpPr>
        <p:spPr>
          <a:xfrm>
            <a:off x="1792080" y="460706"/>
            <a:ext cx="1479565"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3/8. Promo prices are valid until  30/11 or Until Stock Last.</a:t>
            </a:r>
          </a:p>
        </p:txBody>
      </p:sp>
      <p:sp>
        <p:nvSpPr>
          <p:cNvPr id="9" name="TextBox 8">
            <a:extLst>
              <a:ext uri="{FF2B5EF4-FFF2-40B4-BE49-F238E27FC236}">
                <a16:creationId xmlns:a16="http://schemas.microsoft.com/office/drawing/2014/main" id="{B9B5ED3D-E3C2-D433-15AA-1640F8BD0E22}"/>
              </a:ext>
            </a:extLst>
          </p:cNvPr>
          <p:cNvSpPr txBox="1"/>
          <p:nvPr/>
        </p:nvSpPr>
        <p:spPr>
          <a:xfrm>
            <a:off x="1440164" y="1484547"/>
            <a:ext cx="1829482" cy="900246"/>
          </a:xfrm>
          <a:prstGeom prst="rect">
            <a:avLst/>
          </a:prstGeom>
          <a:noFill/>
        </p:spPr>
        <p:txBody>
          <a:bodyPr wrap="square" rtlCol="0">
            <a:spAutoFit/>
          </a:bodyPr>
          <a:lstStyle/>
          <a:p>
            <a:r>
              <a:rPr lang="en-GB" sz="750" dirty="0">
                <a:latin typeface="HP Simplified" panose="020B0604020204020204" pitchFamily="34" charset="0"/>
              </a:rPr>
              <a:t>7N3P2EA HP NOTEBOOK </a:t>
            </a:r>
            <a:r>
              <a:rPr lang="en-GB" sz="750" b="1" dirty="0">
                <a:latin typeface="HP Simplified" panose="020B0604020204020204" pitchFamily="34" charset="0"/>
              </a:rPr>
              <a:t>SPECTRE X360 CONVERTIBLE 14-EF2003NV</a:t>
            </a:r>
            <a:r>
              <a:rPr lang="en-GB" sz="750" dirty="0">
                <a:latin typeface="HP Simplified" panose="020B0604020204020204" pitchFamily="34" charset="0"/>
              </a:rPr>
              <a:t>, INTEL i5-1335U 3.4-4.6GHz/12MB, 10 CORES, 8GB, 512GB PCIe SSD, INTEL IRIS XE, 13.5''  WUXGA+ IPS TOUCH, W/PEN, WIN 11 HOME, 3YW, NIGHTFALL BLACK</a:t>
            </a:r>
            <a:r>
              <a:rPr lang="en-US" sz="750" dirty="0">
                <a:latin typeface="HP Simplified" panose="020B0604020204020204" pitchFamily="34" charset="0"/>
              </a:rPr>
              <a:t>, </a:t>
            </a:r>
          </a:p>
          <a:p>
            <a:r>
              <a:rPr lang="en-US" sz="750" dirty="0">
                <a:solidFill>
                  <a:srgbClr val="FF0000"/>
                </a:solidFill>
                <a:latin typeface="HP Simplified" panose="020B0604020204020204" pitchFamily="34" charset="0"/>
              </a:rPr>
              <a:t>1,486 €</a:t>
            </a:r>
            <a:endParaRPr lang="en-GB" sz="700" i="1" dirty="0">
              <a:solidFill>
                <a:srgbClr val="92D050"/>
              </a:solidFill>
              <a:ea typeface="Calibri" panose="020F0502020204030204" pitchFamily="34" charset="0"/>
            </a:endParaRPr>
          </a:p>
        </p:txBody>
      </p:sp>
      <p:sp>
        <p:nvSpPr>
          <p:cNvPr id="11" name="TextBox 10">
            <a:extLst>
              <a:ext uri="{FF2B5EF4-FFF2-40B4-BE49-F238E27FC236}">
                <a16:creationId xmlns:a16="http://schemas.microsoft.com/office/drawing/2014/main" id="{C4057A72-81A9-1C7A-FCCA-1A66DB0AF787}"/>
              </a:ext>
            </a:extLst>
          </p:cNvPr>
          <p:cNvSpPr txBox="1"/>
          <p:nvPr/>
        </p:nvSpPr>
        <p:spPr>
          <a:xfrm>
            <a:off x="-17158" y="889224"/>
            <a:ext cx="3274975" cy="638636"/>
          </a:xfrm>
          <a:prstGeom prst="rect">
            <a:avLst/>
          </a:prstGeom>
          <a:noFill/>
        </p:spPr>
        <p:txBody>
          <a:bodyPr wrap="square">
            <a:spAutoFit/>
          </a:bodyPr>
          <a:lstStyle/>
          <a:p>
            <a:r>
              <a:rPr lang="en-GB" sz="750" b="1" dirty="0">
                <a:solidFill>
                  <a:schemeClr val="accent2"/>
                </a:solidFill>
                <a:latin typeface="HP Simplified" panose="020B0604020204020204" pitchFamily="34" charset="0"/>
              </a:rPr>
              <a:t>HP Spectre x360 14’’ 2-in-1 Laptop. </a:t>
            </a:r>
            <a:r>
              <a:rPr lang="en-GB" sz="700" b="0" i="0" dirty="0">
                <a:solidFill>
                  <a:schemeClr val="tx1">
                    <a:lumMod val="50000"/>
                    <a:lumOff val="50000"/>
                  </a:schemeClr>
                </a:solidFill>
                <a:effectLst/>
                <a:latin typeface="HP Simplified" panose="020B0604020204020204" pitchFamily="34" charset="0"/>
              </a:rPr>
              <a:t>Stunning craftmanship meets powerful performance with the HP Spectre x360. The 360° design rotates for the perfect position, while the dynamic camera features let you look your best live. This powerful machine evolves your laptop experience with the Intel® Evo™ certified Platform, and Intel Unison™ for freedom to work across operating systems.</a:t>
            </a:r>
            <a:endParaRPr lang="el-GR" sz="700" dirty="0">
              <a:solidFill>
                <a:schemeClr val="tx1">
                  <a:lumMod val="50000"/>
                  <a:lumOff val="50000"/>
                </a:schemeClr>
              </a:solidFill>
              <a:latin typeface="HP Simplified" panose="020B0604020204020204" pitchFamily="34" charset="0"/>
            </a:endParaRPr>
          </a:p>
        </p:txBody>
      </p:sp>
      <p:sp>
        <p:nvSpPr>
          <p:cNvPr id="32" name="Rectangle 31">
            <a:extLst>
              <a:ext uri="{FF2B5EF4-FFF2-40B4-BE49-F238E27FC236}">
                <a16:creationId xmlns:a16="http://schemas.microsoft.com/office/drawing/2014/main" id="{6E35147D-2768-2497-6E8E-81D196FFDBEA}"/>
              </a:ext>
            </a:extLst>
          </p:cNvPr>
          <p:cNvSpPr/>
          <p:nvPr/>
        </p:nvSpPr>
        <p:spPr>
          <a:xfrm>
            <a:off x="6993877" y="17478"/>
            <a:ext cx="2912123" cy="646331"/>
          </a:xfrm>
          <a:prstGeom prst="rect">
            <a:avLst/>
          </a:prstGeom>
        </p:spPr>
        <p:txBody>
          <a:bodyPr wrap="square">
            <a:spAutoFit/>
          </a:bodyPr>
          <a:lstStyle/>
          <a:p>
            <a:r>
              <a:rPr lang="en-GB" sz="700" b="0" i="0" dirty="0">
                <a:solidFill>
                  <a:schemeClr val="tx1">
                    <a:lumMod val="50000"/>
                    <a:lumOff val="50000"/>
                  </a:schemeClr>
                </a:solidFill>
                <a:effectLst/>
                <a:latin typeface="HP Simplified" panose="020B0604020204020204" pitchFamily="34" charset="0"/>
              </a:rPr>
              <a:t>Nothing will hold you back with the </a:t>
            </a:r>
            <a:r>
              <a:rPr lang="en-GB" sz="800" b="1" i="0" dirty="0">
                <a:solidFill>
                  <a:schemeClr val="accent1">
                    <a:lumMod val="60000"/>
                    <a:lumOff val="40000"/>
                  </a:schemeClr>
                </a:solidFill>
                <a:effectLst/>
                <a:latin typeface="HP Simplified" panose="020B0604020204020204" pitchFamily="34" charset="0"/>
              </a:rPr>
              <a:t>HP Pavilion Aero.</a:t>
            </a:r>
            <a:r>
              <a:rPr lang="en-GB" sz="700" b="0" i="0" dirty="0">
                <a:solidFill>
                  <a:schemeClr val="tx1">
                    <a:lumMod val="50000"/>
                    <a:lumOff val="50000"/>
                  </a:schemeClr>
                </a:solidFill>
                <a:effectLst/>
                <a:latin typeface="HP Simplified" panose="020B0604020204020204" pitchFamily="34" charset="0"/>
              </a:rPr>
              <a:t> Incredibly lightweight and packs a punch to the most demanding tasks at hand. This laptop has a 16:10 micro-edge display that lets you see more for a better entertainment experience and do more for your productivity. Get up to speed with the powerful performance of an AMD processor.</a:t>
            </a:r>
            <a:endParaRPr lang="en-GB" sz="700" dirty="0">
              <a:solidFill>
                <a:schemeClr val="tx1">
                  <a:lumMod val="50000"/>
                  <a:lumOff val="50000"/>
                </a:schemeClr>
              </a:solidFill>
              <a:latin typeface="HP Simplified" panose="020B0604020204020204" pitchFamily="34" charset="0"/>
            </a:endParaRPr>
          </a:p>
        </p:txBody>
      </p:sp>
      <p:sp>
        <p:nvSpPr>
          <p:cNvPr id="33" name="TextBox 32">
            <a:extLst>
              <a:ext uri="{FF2B5EF4-FFF2-40B4-BE49-F238E27FC236}">
                <a16:creationId xmlns:a16="http://schemas.microsoft.com/office/drawing/2014/main" id="{41995178-CB45-6826-4A87-E512A8732693}"/>
              </a:ext>
            </a:extLst>
          </p:cNvPr>
          <p:cNvSpPr txBox="1"/>
          <p:nvPr/>
        </p:nvSpPr>
        <p:spPr>
          <a:xfrm>
            <a:off x="7030010" y="771919"/>
            <a:ext cx="1459539" cy="900246"/>
          </a:xfrm>
          <a:prstGeom prst="rect">
            <a:avLst/>
          </a:prstGeom>
          <a:noFill/>
        </p:spPr>
        <p:txBody>
          <a:bodyPr wrap="square" rtlCol="0">
            <a:spAutoFit/>
          </a:bodyPr>
          <a:lstStyle/>
          <a:p>
            <a:pPr>
              <a:spcBef>
                <a:spcPct val="0"/>
              </a:spcBef>
            </a:pPr>
            <a:r>
              <a:rPr lang="en-US" sz="750" dirty="0">
                <a:latin typeface="HP Simplified" panose="020B0604020204020204" pitchFamily="34" charset="0"/>
              </a:rPr>
              <a:t>6K5F8EA HP NOTEBOOK </a:t>
            </a:r>
            <a:r>
              <a:rPr lang="en-US" sz="750" b="1" dirty="0">
                <a:latin typeface="HP Simplified" panose="020B0604020204020204" pitchFamily="34" charset="0"/>
              </a:rPr>
              <a:t>PAVILION AERO</a:t>
            </a:r>
            <a:r>
              <a:rPr lang="en-US" sz="750" dirty="0">
                <a:latin typeface="HP Simplified" panose="020B0604020204020204" pitchFamily="34" charset="0"/>
              </a:rPr>
              <a:t> </a:t>
            </a:r>
            <a:r>
              <a:rPr lang="en-US" sz="750" b="1" dirty="0">
                <a:latin typeface="HP Simplified" panose="020B0604020204020204" pitchFamily="34" charset="0"/>
              </a:rPr>
              <a:t>13-BE1000NV</a:t>
            </a:r>
            <a:r>
              <a:rPr lang="en-US" sz="750" dirty="0">
                <a:latin typeface="HP Simplified" panose="020B0604020204020204" pitchFamily="34" charset="0"/>
              </a:rPr>
              <a:t>, AMD RYZEN 7 5825U 2.0-4.5GHz/4MB, 8 CORES, 16GB, 1TB PCIe SSD, AMD RADEON GRAPHICS, 13, 3' WQXGA, WIN 11 HOME, 2YW, SILVER, </a:t>
            </a:r>
            <a:r>
              <a:rPr lang="en-US" sz="750" dirty="0">
                <a:solidFill>
                  <a:srgbClr val="FF0000"/>
                </a:solidFill>
                <a:latin typeface="HP Simplified" panose="020B0604020204020204" pitchFamily="34" charset="0"/>
              </a:rPr>
              <a:t>1,303 </a:t>
            </a:r>
            <a:r>
              <a:rPr lang="en-US" altLang="en-US" sz="750" dirty="0">
                <a:solidFill>
                  <a:srgbClr val="FF0000"/>
                </a:solidFill>
                <a:latin typeface="HP Simplified" panose="020B0604020204020204" pitchFamily="34" charset="0"/>
              </a:rPr>
              <a:t>€</a:t>
            </a:r>
            <a:endParaRPr lang="en-GB" sz="800" i="1" dirty="0">
              <a:solidFill>
                <a:srgbClr val="92D050"/>
              </a:solidFill>
              <a:ea typeface="Calibri" panose="020F0502020204030204" pitchFamily="34" charset="0"/>
            </a:endParaRPr>
          </a:p>
        </p:txBody>
      </p:sp>
      <p:cxnSp>
        <p:nvCxnSpPr>
          <p:cNvPr id="45" name="Straight Connector 44">
            <a:extLst>
              <a:ext uri="{FF2B5EF4-FFF2-40B4-BE49-F238E27FC236}">
                <a16:creationId xmlns:a16="http://schemas.microsoft.com/office/drawing/2014/main" id="{FEBBE02C-A6E6-8BDB-4833-1522F9DE05D9}"/>
              </a:ext>
            </a:extLst>
          </p:cNvPr>
          <p:cNvCxnSpPr/>
          <p:nvPr/>
        </p:nvCxnSpPr>
        <p:spPr>
          <a:xfrm>
            <a:off x="3242381" y="922820"/>
            <a:ext cx="0" cy="446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pic>
        <p:nvPicPr>
          <p:cNvPr id="53" name="Picture 52">
            <a:extLst>
              <a:ext uri="{FF2B5EF4-FFF2-40B4-BE49-F238E27FC236}">
                <a16:creationId xmlns:a16="http://schemas.microsoft.com/office/drawing/2014/main" id="{96692CBB-419D-7D1E-903C-10708BE89A5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74715" y="32272"/>
            <a:ext cx="252000" cy="252000"/>
          </a:xfrm>
          <a:prstGeom prst="rect">
            <a:avLst/>
          </a:prstGeom>
        </p:spPr>
      </p:pic>
      <p:cxnSp>
        <p:nvCxnSpPr>
          <p:cNvPr id="63" name="Straight Connector 62">
            <a:extLst>
              <a:ext uri="{FF2B5EF4-FFF2-40B4-BE49-F238E27FC236}">
                <a16:creationId xmlns:a16="http://schemas.microsoft.com/office/drawing/2014/main" id="{081F205B-A6F1-B2A9-FC5F-56851D2DF8E7}"/>
              </a:ext>
            </a:extLst>
          </p:cNvPr>
          <p:cNvCxnSpPr/>
          <p:nvPr/>
        </p:nvCxnSpPr>
        <p:spPr>
          <a:xfrm>
            <a:off x="25866" y="4074621"/>
            <a:ext cx="3188929" cy="79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D0203CB-2E8A-8AC6-113A-1627F339A5BF}"/>
              </a:ext>
            </a:extLst>
          </p:cNvPr>
          <p:cNvSpPr txBox="1"/>
          <p:nvPr/>
        </p:nvSpPr>
        <p:spPr>
          <a:xfrm>
            <a:off x="3298031" y="3649621"/>
            <a:ext cx="2189024" cy="784830"/>
          </a:xfrm>
          <a:prstGeom prst="rect">
            <a:avLst/>
          </a:prstGeom>
          <a:noFill/>
        </p:spPr>
        <p:txBody>
          <a:bodyPr wrap="square" rtlCol="0">
            <a:spAutoFit/>
          </a:bodyPr>
          <a:lstStyle/>
          <a:p>
            <a:pPr fontAlgn="t">
              <a:spcBef>
                <a:spcPct val="0"/>
              </a:spcBef>
            </a:pPr>
            <a:r>
              <a:rPr lang="en-GB" sz="750" b="0" i="0" u="none" strike="noStrike" kern="1200" dirty="0">
                <a:solidFill>
                  <a:srgbClr val="000000"/>
                </a:solidFill>
                <a:effectLst/>
                <a:latin typeface="HP Simplified" panose="020B0604020204020204" pitchFamily="34" charset="0"/>
              </a:rPr>
              <a:t>6UU48A</a:t>
            </a:r>
            <a:r>
              <a:rPr lang="en-GB" sz="750" dirty="0">
                <a:latin typeface="HP Simplified" panose="020B0604020204020204" pitchFamily="34" charset="0"/>
              </a:rPr>
              <a:t> </a:t>
            </a:r>
            <a:r>
              <a:rPr lang="en-GB" sz="750" dirty="0">
                <a:solidFill>
                  <a:srgbClr val="000000"/>
                </a:solidFill>
                <a:latin typeface="HP Simplified" panose="020B0604020204020204" pitchFamily="34" charset="0"/>
              </a:rPr>
              <a:t>HP PRINTER ALL IN ONE INKJET COLOR SMART TANK HOME - OFFICE 670 A4, PRINT, SCAN, COPY, 22PPM (B), 21PPM (C), 4800x1200 DPI, DC:3K, DUPLEX, 150P TRAY, USB, BT, WIFI, 1YW, GET 3YW EXT. FREE</a:t>
            </a:r>
            <a:r>
              <a:rPr lang="en-GB" sz="750" b="1" dirty="0">
                <a:solidFill>
                  <a:srgbClr val="000000"/>
                </a:solidFill>
                <a:latin typeface="HP Simplified" panose="020B0604020204020204" pitchFamily="34" charset="0"/>
              </a:rPr>
              <a:t>, CASHBACK 50€ UNTIL 31/04/25 </a:t>
            </a:r>
            <a:r>
              <a:rPr lang="en-GB" sz="750" dirty="0">
                <a:solidFill>
                  <a:srgbClr val="FF0000"/>
                </a:solidFill>
                <a:latin typeface="HP Simplified" panose="020B0604020204020204" pitchFamily="34" charset="0"/>
              </a:rPr>
              <a:t>231 </a:t>
            </a:r>
            <a:r>
              <a:rPr lang="en-US" altLang="en-US" sz="750" dirty="0">
                <a:solidFill>
                  <a:srgbClr val="FF0000"/>
                </a:solidFill>
                <a:latin typeface="HP Simplified" panose="020B0604020204020204" pitchFamily="34" charset="0"/>
              </a:rPr>
              <a:t>€ </a:t>
            </a:r>
            <a:endParaRPr lang="en-GB" sz="750" dirty="0">
              <a:solidFill>
                <a:srgbClr val="FF0000"/>
              </a:solidFill>
              <a:latin typeface="HP Simplified" panose="020B0604020204020204" pitchFamily="34" charset="0"/>
            </a:endParaRPr>
          </a:p>
        </p:txBody>
      </p:sp>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8489549" y="728219"/>
            <a:ext cx="1314734" cy="1116000"/>
          </a:xfrm>
          <a:prstGeom prst="rect">
            <a:avLst/>
          </a:prstGeom>
        </p:spPr>
      </p:pic>
      <p:sp>
        <p:nvSpPr>
          <p:cNvPr id="69" name="TextBox 68"/>
          <p:cNvSpPr txBox="1"/>
          <p:nvPr/>
        </p:nvSpPr>
        <p:spPr>
          <a:xfrm>
            <a:off x="3284344" y="4704386"/>
            <a:ext cx="2441100" cy="553998"/>
          </a:xfrm>
          <a:prstGeom prst="rect">
            <a:avLst/>
          </a:prstGeom>
          <a:noFill/>
        </p:spPr>
        <p:txBody>
          <a:bodyPr wrap="square" rtlCol="0">
            <a:spAutoFit/>
          </a:bodyPr>
          <a:lstStyle/>
          <a:p>
            <a:pPr fontAlgn="t"/>
            <a:r>
              <a:rPr lang="en-US" sz="750" dirty="0">
                <a:latin typeface="HP Simplified" panose="020B0604020204020204" pitchFamily="34" charset="0"/>
              </a:rPr>
              <a:t>65P64E9 HP </a:t>
            </a:r>
            <a:r>
              <a:rPr lang="en-US" sz="750" b="1" dirty="0">
                <a:latin typeface="HP Simplified" panose="020B0604020204020204" pitchFamily="34" charset="0"/>
              </a:rPr>
              <a:t>MONITOR 27'', V27i G5 HOME</a:t>
            </a:r>
            <a:r>
              <a:rPr lang="en-US" sz="750" dirty="0">
                <a:latin typeface="HP Simplified" panose="020B0604020204020204" pitchFamily="34" charset="0"/>
              </a:rPr>
              <a:t>, IPS LED, FHD 1920x1080, 16:9, 75Hz, 5MS, 250 NITS, ANTIGLARE, TILT, AMD FREESYNC, DISPLAY PORT, VGA, HDMI, 2YW, BLACK </a:t>
            </a:r>
            <a:r>
              <a:rPr lang="en-US" sz="750" dirty="0">
                <a:solidFill>
                  <a:srgbClr val="FF0000"/>
                </a:solidFill>
                <a:latin typeface="HP Simplified" panose="020B0604020204020204" pitchFamily="34" charset="0"/>
              </a:rPr>
              <a:t>171 € </a:t>
            </a:r>
            <a:r>
              <a:rPr lang="en-GB" sz="700" i="1" dirty="0">
                <a:solidFill>
                  <a:srgbClr val="92D050"/>
                </a:solidFill>
                <a:ea typeface="Calibri" panose="020F0502020204030204" pitchFamily="34" charset="0"/>
              </a:rPr>
              <a:t> </a:t>
            </a:r>
          </a:p>
        </p:txBody>
      </p:sp>
      <p:sp>
        <p:nvSpPr>
          <p:cNvPr id="74" name="Rectangle 73"/>
          <p:cNvSpPr/>
          <p:nvPr/>
        </p:nvSpPr>
        <p:spPr>
          <a:xfrm>
            <a:off x="3262796" y="5691793"/>
            <a:ext cx="1024862" cy="669414"/>
          </a:xfrm>
          <a:prstGeom prst="rect">
            <a:avLst/>
          </a:prstGeom>
        </p:spPr>
        <p:txBody>
          <a:bodyPr wrap="square">
            <a:spAutoFit/>
          </a:bodyPr>
          <a:lstStyle/>
          <a:p>
            <a:r>
              <a:rPr lang="en-GB" sz="750" dirty="0">
                <a:latin typeface="HP Simplified" panose="020B0604020204020204" pitchFamily="34" charset="0"/>
              </a:rPr>
              <a:t>8GF06AA </a:t>
            </a:r>
          </a:p>
          <a:p>
            <a:r>
              <a:rPr lang="en-GB" sz="750" dirty="0">
                <a:latin typeface="HP Simplified" panose="020B0604020204020204" pitchFamily="34" charset="0"/>
              </a:rPr>
              <a:t>HP CARRY CASE UP TO 15.6’’ </a:t>
            </a:r>
          </a:p>
          <a:p>
            <a:r>
              <a:rPr lang="en-GB" sz="750" dirty="0">
                <a:latin typeface="HP Simplified" panose="020B0604020204020204" pitchFamily="34" charset="0"/>
              </a:rPr>
              <a:t>BACKPACK, DARK BROWN, </a:t>
            </a:r>
            <a:r>
              <a:rPr lang="en-GB" sz="750" dirty="0">
                <a:solidFill>
                  <a:srgbClr val="FF0000"/>
                </a:solidFill>
                <a:latin typeface="HP Simplified" panose="020B0604020204020204" pitchFamily="34" charset="0"/>
              </a:rPr>
              <a:t>99 €</a:t>
            </a:r>
            <a:r>
              <a:rPr lang="en-GB" sz="750" dirty="0">
                <a:latin typeface="HP Simplified" panose="020B0604020204020204" pitchFamily="34" charset="0"/>
              </a:rPr>
              <a:t> </a:t>
            </a:r>
            <a:endParaRPr lang="en-US" sz="750" dirty="0">
              <a:latin typeface="HP Simplified" panose="020B0604020204020204" pitchFamily="34" charset="0"/>
            </a:endParaRPr>
          </a:p>
        </p:txBody>
      </p:sp>
      <p:sp>
        <p:nvSpPr>
          <p:cNvPr id="75" name="Rectangle 74"/>
          <p:cNvSpPr/>
          <p:nvPr/>
        </p:nvSpPr>
        <p:spPr>
          <a:xfrm>
            <a:off x="3266246" y="5418359"/>
            <a:ext cx="1326129" cy="323165"/>
          </a:xfrm>
          <a:prstGeom prst="rect">
            <a:avLst/>
          </a:prstGeom>
        </p:spPr>
        <p:txBody>
          <a:bodyPr wrap="square">
            <a:spAutoFit/>
          </a:bodyPr>
          <a:lstStyle/>
          <a:p>
            <a:r>
              <a:rPr lang="en-US" sz="750" dirty="0">
                <a:latin typeface="HP Simplified" panose="020B0604020204020204" pitchFamily="34" charset="0"/>
              </a:rPr>
              <a:t>HP SPECTRE FOLIO BACKPACK</a:t>
            </a:r>
            <a:r>
              <a:rPr lang="el-GR" sz="750" dirty="0">
                <a:latin typeface="HP Simplified" panose="020B0604020204020204" pitchFamily="34" charset="0"/>
              </a:rPr>
              <a:t> 15,6’’</a:t>
            </a:r>
            <a:endParaRPr lang="en-US" sz="750" dirty="0">
              <a:latin typeface="HP Simplified" panose="020B0604020204020204" pitchFamily="34" charset="0"/>
            </a:endParaRPr>
          </a:p>
        </p:txBody>
      </p:sp>
      <p:sp>
        <p:nvSpPr>
          <p:cNvPr id="79" name="TextBox 78">
            <a:extLst>
              <a:ext uri="{FF2B5EF4-FFF2-40B4-BE49-F238E27FC236}">
                <a16:creationId xmlns:a16="http://schemas.microsoft.com/office/drawing/2014/main" id="{ED036C57-9FF2-FDFC-64E1-FD3216E9C662}"/>
              </a:ext>
            </a:extLst>
          </p:cNvPr>
          <p:cNvSpPr txBox="1"/>
          <p:nvPr/>
        </p:nvSpPr>
        <p:spPr>
          <a:xfrm>
            <a:off x="2241675" y="5514821"/>
            <a:ext cx="798264" cy="846386"/>
          </a:xfrm>
          <a:prstGeom prst="rect">
            <a:avLst/>
          </a:prstGeom>
          <a:noFill/>
        </p:spPr>
        <p:txBody>
          <a:bodyPr wrap="square">
            <a:spAutoFit/>
          </a:bodyPr>
          <a:lstStyle/>
          <a:p>
            <a:r>
              <a:rPr lang="en-GB" sz="700" b="0" i="0" u="none" strike="noStrike" dirty="0">
                <a:effectLst/>
                <a:latin typeface="HP Simplified" panose="020B0604020204020204" pitchFamily="34" charset="0"/>
              </a:rPr>
              <a:t>3NZ70AA</a:t>
            </a:r>
            <a:r>
              <a:rPr lang="en-GB" sz="700" dirty="0">
                <a:latin typeface="HP Simplified" panose="020B0604020204020204" pitchFamily="34" charset="0"/>
              </a:rPr>
              <a:t> </a:t>
            </a:r>
            <a:br>
              <a:rPr lang="en-GB" sz="700" dirty="0">
                <a:latin typeface="HP Simplified" panose="020B0604020204020204" pitchFamily="34" charset="0"/>
              </a:rPr>
            </a:br>
            <a:r>
              <a:rPr lang="en-GB" sz="700" b="0" i="0" u="none" strike="noStrike" dirty="0">
                <a:effectLst/>
                <a:latin typeface="HP Simplified" panose="020B0604020204020204" pitchFamily="34" charset="0"/>
              </a:rPr>
              <a:t>DARK ASH SILVER</a:t>
            </a:r>
            <a:r>
              <a:rPr lang="en-GB" sz="700" b="0" i="0" u="none" strike="noStrike" dirty="0">
                <a:solidFill>
                  <a:srgbClr val="363636"/>
                </a:solidFill>
                <a:effectLst/>
                <a:latin typeface="HP Simplified" panose="020B0604020204020204" pitchFamily="34" charset="0"/>
              </a:rPr>
              <a:t>, </a:t>
            </a:r>
            <a:r>
              <a:rPr lang="en-GB" sz="700" b="0" i="0" u="none" strike="noStrike" dirty="0">
                <a:solidFill>
                  <a:srgbClr val="FF0000"/>
                </a:solidFill>
                <a:effectLst/>
                <a:latin typeface="HP Simplified" panose="020B0604020204020204" pitchFamily="34" charset="0"/>
              </a:rPr>
              <a:t>48 €</a:t>
            </a:r>
          </a:p>
          <a:p>
            <a:endParaRPr lang="en-GB" sz="700" dirty="0">
              <a:solidFill>
                <a:srgbClr val="FF0000"/>
              </a:solidFill>
              <a:latin typeface="HP Simplified" panose="020B0604020204020204" pitchFamily="34" charset="0"/>
            </a:endParaRPr>
          </a:p>
          <a:p>
            <a:r>
              <a:rPr lang="en-GB" sz="700" dirty="0">
                <a:solidFill>
                  <a:srgbClr val="000000"/>
                </a:solidFill>
                <a:latin typeface="HP Simplified" panose="020B0604020204020204" pitchFamily="34" charset="0"/>
              </a:rPr>
              <a:t>3NZ71AA </a:t>
            </a:r>
            <a:r>
              <a:rPr lang="en-US" sz="700" dirty="0">
                <a:solidFill>
                  <a:srgbClr val="000000"/>
                </a:solidFill>
                <a:latin typeface="HP Simplified" panose="020B0604020204020204" pitchFamily="34" charset="0"/>
              </a:rPr>
              <a:t>PIKE SILVER,  </a:t>
            </a:r>
            <a:r>
              <a:rPr lang="en-GB" sz="700" dirty="0">
                <a:solidFill>
                  <a:srgbClr val="FF0000"/>
                </a:solidFill>
                <a:latin typeface="HP Simplified" panose="020B0604020204020204" pitchFamily="34" charset="0"/>
              </a:rPr>
              <a:t>48 €</a:t>
            </a:r>
            <a:endParaRPr lang="x-none" sz="700" dirty="0">
              <a:solidFill>
                <a:srgbClr val="FF0000"/>
              </a:solidFill>
              <a:latin typeface="HP Simplified" panose="020B0604020204020204" pitchFamily="34" charset="0"/>
            </a:endParaRPr>
          </a:p>
          <a:p>
            <a:endParaRPr lang="x-none" sz="700" dirty="0">
              <a:solidFill>
                <a:srgbClr val="FF0000"/>
              </a:solidFill>
              <a:latin typeface="HP Simplified" panose="020B0604020204020204" pitchFamily="34" charset="0"/>
            </a:endParaRPr>
          </a:p>
        </p:txBody>
      </p:sp>
      <p:sp>
        <p:nvSpPr>
          <p:cNvPr id="81" name="TextBox 80">
            <a:extLst>
              <a:ext uri="{FF2B5EF4-FFF2-40B4-BE49-F238E27FC236}">
                <a16:creationId xmlns:a16="http://schemas.microsoft.com/office/drawing/2014/main" id="{69001E1E-EA54-626E-34C5-A97B7BA2B3BF}"/>
              </a:ext>
            </a:extLst>
          </p:cNvPr>
          <p:cNvSpPr txBox="1"/>
          <p:nvPr/>
        </p:nvSpPr>
        <p:spPr>
          <a:xfrm>
            <a:off x="41241" y="5441421"/>
            <a:ext cx="1346205" cy="954107"/>
          </a:xfrm>
          <a:prstGeom prst="rect">
            <a:avLst/>
          </a:prstGeom>
          <a:noFill/>
        </p:spPr>
        <p:txBody>
          <a:bodyPr wrap="square">
            <a:spAutoFit/>
          </a:bodyPr>
          <a:lstStyle/>
          <a:p>
            <a:r>
              <a:rPr lang="en-GB" sz="700" b="0" i="0" u="none" strike="noStrike" kern="1200" dirty="0">
                <a:effectLst/>
                <a:latin typeface="HP Simplified" panose="020B0604020204020204" pitchFamily="34" charset="0"/>
              </a:rPr>
              <a:t>HP </a:t>
            </a:r>
            <a:r>
              <a:rPr lang="en-GB" sz="700" b="1" i="0" u="none" strike="noStrike" kern="1200" dirty="0">
                <a:effectLst/>
                <a:latin typeface="HP Simplified" panose="020B0604020204020204" pitchFamily="34" charset="0"/>
              </a:rPr>
              <a:t>MOUSE 700 </a:t>
            </a:r>
            <a:r>
              <a:rPr lang="en-GB" sz="700" b="0" i="0" u="none" strike="noStrike" kern="1200" dirty="0">
                <a:effectLst/>
                <a:latin typeface="HP Simplified" panose="020B0604020204020204" pitchFamily="34" charset="0"/>
              </a:rPr>
              <a:t>SPECTRE RECHARGEABLE, BLUETOOTH WIRELLESS, PAIR WITH 4 DEVISES, WITH 1.200 DPI, THE LASER SENSOR PROVIDES SUPERB ACCURACY AND PRECISION — ON ALMOST EVERY SURFACE</a:t>
            </a:r>
            <a:endParaRPr lang="el-GR" sz="700" dirty="0">
              <a:latin typeface="HP Simplified" panose="020B0604020204020204" pitchFamily="34" charset="0"/>
            </a:endParaRPr>
          </a:p>
        </p:txBody>
      </p:sp>
      <p:cxnSp>
        <p:nvCxnSpPr>
          <p:cNvPr id="82" name="Straight Connector 81">
            <a:extLst>
              <a:ext uri="{FF2B5EF4-FFF2-40B4-BE49-F238E27FC236}">
                <a16:creationId xmlns:a16="http://schemas.microsoft.com/office/drawing/2014/main" id="{908557B5-7FF9-0C1D-29F3-3F2A6A665CD7}"/>
              </a:ext>
            </a:extLst>
          </p:cNvPr>
          <p:cNvCxnSpPr/>
          <p:nvPr/>
        </p:nvCxnSpPr>
        <p:spPr>
          <a:xfrm flipV="1">
            <a:off x="58753" y="6398280"/>
            <a:ext cx="316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08557B5-7FF9-0C1D-29F3-3F2A6A665CD7}"/>
              </a:ext>
            </a:extLst>
          </p:cNvPr>
          <p:cNvCxnSpPr/>
          <p:nvPr/>
        </p:nvCxnSpPr>
        <p:spPr>
          <a:xfrm flipV="1">
            <a:off x="3326885" y="4481755"/>
            <a:ext cx="3635501" cy="16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4" name="TextBox 21"/>
          <p:cNvSpPr txBox="1">
            <a:spLocks noChangeArrowheads="1"/>
          </p:cNvSpPr>
          <p:nvPr/>
        </p:nvSpPr>
        <p:spPr bwMode="auto">
          <a:xfrm>
            <a:off x="8622511" y="5819043"/>
            <a:ext cx="98279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00" dirty="0">
                <a:latin typeface="HP Simplified" panose="020B0604020204020204" pitchFamily="34" charset="0"/>
              </a:rPr>
              <a:t>2D802AA </a:t>
            </a:r>
            <a:r>
              <a:rPr lang="en-US" altLang="en-US" sz="700" dirty="0">
                <a:latin typeface="HP Simplified" panose="020B0604020204020204" pitchFamily="34" charset="0"/>
              </a:rPr>
              <a:t>BLACK </a:t>
            </a:r>
            <a:r>
              <a:rPr lang="en-US" altLang="en-US" sz="700" dirty="0">
                <a:solidFill>
                  <a:srgbClr val="FF0000"/>
                </a:solidFill>
                <a:latin typeface="HP Simplified" panose="020B0604020204020204" pitchFamily="34" charset="0"/>
              </a:rPr>
              <a:t>19 €</a:t>
            </a:r>
          </a:p>
        </p:txBody>
      </p:sp>
      <p:sp>
        <p:nvSpPr>
          <p:cNvPr id="85" name="TextBox 84">
            <a:extLst>
              <a:ext uri="{FF2B5EF4-FFF2-40B4-BE49-F238E27FC236}">
                <a16:creationId xmlns:a16="http://schemas.microsoft.com/office/drawing/2014/main" id="{CAEE0B3D-D6C6-4D5F-9C70-A6D1B9DE0645}"/>
              </a:ext>
            </a:extLst>
          </p:cNvPr>
          <p:cNvSpPr txBox="1"/>
          <p:nvPr/>
        </p:nvSpPr>
        <p:spPr>
          <a:xfrm>
            <a:off x="7054804" y="5396231"/>
            <a:ext cx="1413131" cy="784830"/>
          </a:xfrm>
          <a:prstGeom prst="rect">
            <a:avLst/>
          </a:prstGeom>
          <a:noFill/>
        </p:spPr>
        <p:txBody>
          <a:bodyPr wrap="square">
            <a:spAutoFit/>
          </a:bodyPr>
          <a:lstStyle/>
          <a:p>
            <a:r>
              <a:rPr lang="en-GB" sz="750" dirty="0">
                <a:solidFill>
                  <a:schemeClr val="tx1">
                    <a:lumMod val="50000"/>
                    <a:lumOff val="50000"/>
                  </a:schemeClr>
                </a:solidFill>
                <a:latin typeface="HP Simplified" panose="020B0604020204020204" pitchFamily="34" charset="0"/>
              </a:rPr>
              <a:t>Go wherever your music takes you with the perfectly portable HP 350 Bluetooth 5 speaker. Listen to music or take a call, hands-free, using the built-in mic with noise reduction.</a:t>
            </a:r>
          </a:p>
        </p:txBody>
      </p:sp>
      <p:cxnSp>
        <p:nvCxnSpPr>
          <p:cNvPr id="65" name="Straight Connector 64">
            <a:extLst>
              <a:ext uri="{FF2B5EF4-FFF2-40B4-BE49-F238E27FC236}">
                <a16:creationId xmlns:a16="http://schemas.microsoft.com/office/drawing/2014/main" id="{908557B5-7FF9-0C1D-29F3-3F2A6A665CD7}"/>
              </a:ext>
            </a:extLst>
          </p:cNvPr>
          <p:cNvCxnSpPr/>
          <p:nvPr/>
        </p:nvCxnSpPr>
        <p:spPr>
          <a:xfrm flipV="1">
            <a:off x="3327387" y="5444431"/>
            <a:ext cx="36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35021" y="5478887"/>
            <a:ext cx="613164" cy="864000"/>
          </a:xfrm>
          <a:prstGeom prst="rect">
            <a:avLst/>
          </a:prstGeom>
        </p:spPr>
      </p:pic>
      <p:cxnSp>
        <p:nvCxnSpPr>
          <p:cNvPr id="70" name="Straight Connector 69">
            <a:extLst>
              <a:ext uri="{FF2B5EF4-FFF2-40B4-BE49-F238E27FC236}">
                <a16:creationId xmlns:a16="http://schemas.microsoft.com/office/drawing/2014/main" id="{FEBBE02C-A6E6-8BDB-4833-1522F9DE05D9}"/>
              </a:ext>
            </a:extLst>
          </p:cNvPr>
          <p:cNvCxnSpPr/>
          <p:nvPr/>
        </p:nvCxnSpPr>
        <p:spPr>
          <a:xfrm>
            <a:off x="4961708" y="5467244"/>
            <a:ext cx="0" cy="90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EBBE02C-A6E6-8BDB-4833-1522F9DE05D9}"/>
              </a:ext>
            </a:extLst>
          </p:cNvPr>
          <p:cNvCxnSpPr/>
          <p:nvPr/>
        </p:nvCxnSpPr>
        <p:spPr>
          <a:xfrm>
            <a:off x="3239260" y="5467244"/>
            <a:ext cx="0" cy="90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5" name="Picture 32">
            <a:extLst>
              <a:ext uri="{FF2B5EF4-FFF2-40B4-BE49-F238E27FC236}">
                <a16:creationId xmlns:a16="http://schemas.microsoft.com/office/drawing/2014/main" id="{586F9FBC-FBD8-12DB-8FEC-097A6FCADA4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196388" y="1596142"/>
            <a:ext cx="220800" cy="21600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908557B5-7FF9-0C1D-29F3-3F2A6A665CD7}"/>
              </a:ext>
            </a:extLst>
          </p:cNvPr>
          <p:cNvCxnSpPr/>
          <p:nvPr/>
        </p:nvCxnSpPr>
        <p:spPr>
          <a:xfrm flipV="1">
            <a:off x="0" y="5445425"/>
            <a:ext cx="316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159"/>
          <p:cNvSpPr txBox="1">
            <a:spLocks noChangeArrowheads="1"/>
          </p:cNvSpPr>
          <p:nvPr/>
        </p:nvSpPr>
        <p:spPr bwMode="auto">
          <a:xfrm>
            <a:off x="-3965" y="5109139"/>
            <a:ext cx="16280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ctr"/>
            <a:r>
              <a:rPr lang="en-US" altLang="en-US" sz="700" dirty="0">
                <a:latin typeface="HP Simplified" panose="020B0604020204020204" pitchFamily="34" charset="0"/>
              </a:rPr>
              <a:t>43N04AA PIKE SILVER </a:t>
            </a:r>
            <a:r>
              <a:rPr lang="el-GR" altLang="en-US" sz="700" dirty="0">
                <a:solidFill>
                  <a:srgbClr val="FF0000"/>
                </a:solidFill>
                <a:latin typeface="HP Simplified" panose="020B0604020204020204" pitchFamily="34" charset="0"/>
              </a:rPr>
              <a:t>1</a:t>
            </a:r>
            <a:r>
              <a:rPr lang="en-US" altLang="en-US" sz="700" dirty="0">
                <a:solidFill>
                  <a:srgbClr val="FF0000"/>
                </a:solidFill>
                <a:latin typeface="HP Simplified" panose="020B0604020204020204" pitchFamily="34" charset="0"/>
              </a:rPr>
              <a:t>7 €</a:t>
            </a:r>
          </a:p>
          <a:p>
            <a:pPr fontAlgn="ctr"/>
            <a:r>
              <a:rPr lang="en-US" sz="700" dirty="0">
                <a:latin typeface="HP Simplified" panose="020B0604020204020204" pitchFamily="34" charset="0"/>
              </a:rPr>
              <a:t>793F9AA LUNAR WHITE </a:t>
            </a:r>
            <a:r>
              <a:rPr lang="el-GR" altLang="en-US" sz="700" dirty="0">
                <a:solidFill>
                  <a:srgbClr val="FF0000"/>
                </a:solidFill>
                <a:latin typeface="HP Simplified" panose="020B0604020204020204" pitchFamily="34" charset="0"/>
              </a:rPr>
              <a:t>1</a:t>
            </a:r>
            <a:r>
              <a:rPr lang="en-US" altLang="en-US" sz="700" dirty="0">
                <a:solidFill>
                  <a:srgbClr val="FF0000"/>
                </a:solidFill>
                <a:latin typeface="HP Simplified" panose="020B0604020204020204" pitchFamily="34" charset="0"/>
              </a:rPr>
              <a:t>6 €</a:t>
            </a:r>
          </a:p>
        </p:txBody>
      </p:sp>
      <p:sp>
        <p:nvSpPr>
          <p:cNvPr id="101" name="Rectangle 100"/>
          <p:cNvSpPr/>
          <p:nvPr/>
        </p:nvSpPr>
        <p:spPr>
          <a:xfrm>
            <a:off x="484466" y="4634304"/>
            <a:ext cx="1168737" cy="323165"/>
          </a:xfrm>
          <a:prstGeom prst="rect">
            <a:avLst/>
          </a:prstGeom>
        </p:spPr>
        <p:txBody>
          <a:bodyPr wrap="square">
            <a:spAutoFit/>
          </a:bodyPr>
          <a:lstStyle/>
          <a:p>
            <a:pPr algn="ctr" eaLnBrk="1" fontAlgn="auto" hangingPunct="1">
              <a:spcBef>
                <a:spcPts val="0"/>
              </a:spcBef>
              <a:spcAft>
                <a:spcPts val="0"/>
              </a:spcAft>
              <a:defRPr/>
            </a:pPr>
            <a:r>
              <a:rPr lang="en-GB" sz="750" b="1" u="none" strike="noStrike" dirty="0">
                <a:effectLst/>
                <a:latin typeface="HP Simplified" panose="020B0604020204020204" pitchFamily="34" charset="0"/>
              </a:rPr>
              <a:t>HP MOUSE 240 WIRELESS</a:t>
            </a:r>
            <a:endParaRPr lang="en-US" sz="750" b="1" dirty="0">
              <a:latin typeface="HP Simplified" panose="020B0604020204020204" pitchFamily="34" charset="0"/>
            </a:endParaRPr>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753" y="4591049"/>
            <a:ext cx="616699" cy="540000"/>
          </a:xfrm>
          <a:prstGeom prst="rect">
            <a:avLst/>
          </a:prstGeom>
        </p:spPr>
      </p:pic>
      <p:pic>
        <p:nvPicPr>
          <p:cNvPr id="27" name="Picture 26"/>
          <p:cNvPicPr>
            <a:picLocks noChangeAspect="1"/>
          </p:cNvPicPr>
          <p:nvPr/>
        </p:nvPicPr>
        <p:blipFill rotWithShape="1">
          <a:blip r:embed="rId14" cstate="print">
            <a:extLst>
              <a:ext uri="{28A0092B-C50C-407E-A947-70E740481C1C}">
                <a14:useLocalDpi xmlns:a14="http://schemas.microsoft.com/office/drawing/2010/main" val="0"/>
              </a:ext>
            </a:extLst>
          </a:blip>
          <a:srcRect t="15287" b="15499"/>
          <a:stretch/>
        </p:blipFill>
        <p:spPr>
          <a:xfrm>
            <a:off x="5798598" y="3667202"/>
            <a:ext cx="988238" cy="684000"/>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07380" y="4589516"/>
            <a:ext cx="1032396" cy="739973"/>
          </a:xfrm>
          <a:prstGeom prst="rect">
            <a:avLst/>
          </a:prstGeom>
        </p:spPr>
      </p:pic>
      <p:pic>
        <p:nvPicPr>
          <p:cNvPr id="17" name="Picture 1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62270" y="5236590"/>
            <a:ext cx="548060" cy="556649"/>
          </a:xfrm>
          <a:prstGeom prst="rect">
            <a:avLst/>
          </a:prstGeom>
        </p:spPr>
      </p:pic>
      <p:cxnSp>
        <p:nvCxnSpPr>
          <p:cNvPr id="87" name="Straight Connector 86">
            <a:extLst>
              <a:ext uri="{FF2B5EF4-FFF2-40B4-BE49-F238E27FC236}">
                <a16:creationId xmlns:a16="http://schemas.microsoft.com/office/drawing/2014/main" id="{908557B5-7FF9-0C1D-29F3-3F2A6A665CD7}"/>
              </a:ext>
            </a:extLst>
          </p:cNvPr>
          <p:cNvCxnSpPr/>
          <p:nvPr/>
        </p:nvCxnSpPr>
        <p:spPr>
          <a:xfrm flipV="1">
            <a:off x="6977172" y="5197809"/>
            <a:ext cx="2854166" cy="198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2" name="TextBox 66"/>
          <p:cNvSpPr txBox="1">
            <a:spLocks noChangeArrowheads="1"/>
          </p:cNvSpPr>
          <p:nvPr/>
        </p:nvSpPr>
        <p:spPr bwMode="auto">
          <a:xfrm>
            <a:off x="5107196" y="6009022"/>
            <a:ext cx="1645438"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ts val="0"/>
              </a:spcBef>
              <a:buNone/>
            </a:pPr>
            <a:r>
              <a:rPr lang="en-US" sz="700" dirty="0">
                <a:latin typeface="HP Simplified" panose="020B0604020204020204" pitchFamily="34" charset="0"/>
              </a:rPr>
              <a:t>9DF28AA HP KEYBOARD AND MOUSE PAVILION 200, USB WIRED, GREEK, BLACK</a:t>
            </a:r>
            <a:r>
              <a:rPr lang="en-GB" sz="700" dirty="0">
                <a:latin typeface="HP Simplified" panose="020B0604020204020204" pitchFamily="34" charset="0"/>
              </a:rPr>
              <a:t>, </a:t>
            </a:r>
            <a:r>
              <a:rPr lang="en-US" sz="700" dirty="0">
                <a:solidFill>
                  <a:srgbClr val="FF0000"/>
                </a:solidFill>
                <a:latin typeface="HP Simplified" panose="020B0604020204020204" pitchFamily="34" charset="0"/>
              </a:rPr>
              <a:t>23 </a:t>
            </a:r>
            <a:r>
              <a:rPr lang="en-GB" altLang="en-US" sz="700" dirty="0">
                <a:solidFill>
                  <a:srgbClr val="FF0000"/>
                </a:solidFill>
                <a:latin typeface="HP Simplified" panose="020B0604020204020204" pitchFamily="34" charset="0"/>
              </a:rPr>
              <a:t>€ </a:t>
            </a:r>
            <a:endParaRPr lang="el-GR" sz="750" i="1" dirty="0">
              <a:solidFill>
                <a:srgbClr val="92D050"/>
              </a:solidFill>
              <a:latin typeface="HP Simplified" panose="020B0604020204020204" pitchFamily="34" charset="0"/>
              <a:ea typeface="Calibri" panose="020F0502020204030204" pitchFamily="34" charset="0"/>
            </a:endParaRPr>
          </a:p>
        </p:txBody>
      </p:sp>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55109" y="5505337"/>
            <a:ext cx="1450088" cy="540000"/>
          </a:xfrm>
          <a:prstGeom prst="rect">
            <a:avLst/>
          </a:prstGeom>
        </p:spPr>
      </p:pic>
      <p:pic>
        <p:nvPicPr>
          <p:cNvPr id="93" name="Picture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18533" y="4550713"/>
            <a:ext cx="809368" cy="396000"/>
          </a:xfrm>
          <a:prstGeom prst="rect">
            <a:avLst/>
          </a:prstGeom>
        </p:spPr>
      </p:pic>
      <p:sp>
        <p:nvSpPr>
          <p:cNvPr id="94" name="TextBox 21"/>
          <p:cNvSpPr txBox="1">
            <a:spLocks noChangeArrowheads="1"/>
          </p:cNvSpPr>
          <p:nvPr/>
        </p:nvSpPr>
        <p:spPr bwMode="auto">
          <a:xfrm>
            <a:off x="7979851" y="4452648"/>
            <a:ext cx="1896379"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50" dirty="0">
                <a:latin typeface="HP Simplified" panose="020B0604020204020204" pitchFamily="34" charset="0"/>
              </a:rPr>
              <a:t>1C1Y5AA</a:t>
            </a:r>
            <a:r>
              <a:rPr lang="en-US" sz="700" dirty="0">
                <a:latin typeface="HP Simplified" panose="020B0604020204020204" pitchFamily="34" charset="0"/>
              </a:rPr>
              <a:t> </a:t>
            </a:r>
            <a:r>
              <a:rPr lang="en-GB" sz="700" dirty="0">
                <a:latin typeface="HP Simplified" panose="020B0604020204020204" pitchFamily="34" charset="0"/>
              </a:rPr>
              <a:t>HP USB-C HUB MINI PORT TRAVEL, USB 2.0, USB 3.0, RJ-45, VGA, HDMI - COMPATIBLE WITH CONSUMER NOTEBOOKS WITH AVAILABLE TYPE-C PORT, 2YW, </a:t>
            </a:r>
            <a:r>
              <a:rPr lang="en-GB" sz="700" dirty="0">
                <a:solidFill>
                  <a:srgbClr val="FF0000"/>
                </a:solidFill>
                <a:latin typeface="HP Simplified" panose="020B0604020204020204" pitchFamily="34" charset="0"/>
              </a:rPr>
              <a:t>53 </a:t>
            </a:r>
            <a:r>
              <a:rPr lang="en-US" altLang="en-US" sz="700" dirty="0">
                <a:solidFill>
                  <a:srgbClr val="FF0000"/>
                </a:solidFill>
                <a:latin typeface="HP Simplified" panose="020B0604020204020204" pitchFamily="34" charset="0"/>
              </a:rPr>
              <a:t>€</a:t>
            </a:r>
          </a:p>
        </p:txBody>
      </p:sp>
      <p:cxnSp>
        <p:nvCxnSpPr>
          <p:cNvPr id="96" name="Straight Connector 95">
            <a:extLst>
              <a:ext uri="{FF2B5EF4-FFF2-40B4-BE49-F238E27FC236}">
                <a16:creationId xmlns:a16="http://schemas.microsoft.com/office/drawing/2014/main" id="{908557B5-7FF9-0C1D-29F3-3F2A6A665CD7}"/>
              </a:ext>
            </a:extLst>
          </p:cNvPr>
          <p:cNvCxnSpPr/>
          <p:nvPr/>
        </p:nvCxnSpPr>
        <p:spPr>
          <a:xfrm flipV="1">
            <a:off x="7000393" y="4244673"/>
            <a:ext cx="2905607" cy="1179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EBBE02C-A6E6-8BDB-4833-1522F9DE05D9}"/>
              </a:ext>
            </a:extLst>
          </p:cNvPr>
          <p:cNvCxnSpPr/>
          <p:nvPr/>
        </p:nvCxnSpPr>
        <p:spPr>
          <a:xfrm flipH="1">
            <a:off x="1498117" y="4597131"/>
            <a:ext cx="10842" cy="755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16DFABC-5C07-1664-BDEE-D8C36B9614E9}"/>
              </a:ext>
            </a:extLst>
          </p:cNvPr>
          <p:cNvSpPr txBox="1"/>
          <p:nvPr/>
        </p:nvSpPr>
        <p:spPr>
          <a:xfrm>
            <a:off x="1508015" y="4983840"/>
            <a:ext cx="1874335" cy="415498"/>
          </a:xfrm>
          <a:prstGeom prst="rect">
            <a:avLst/>
          </a:prstGeom>
          <a:noFill/>
        </p:spPr>
        <p:txBody>
          <a:bodyPr wrap="square" rtlCol="0">
            <a:spAutoFit/>
          </a:bodyPr>
          <a:lstStyle/>
          <a:p>
            <a:pPr marL="0" rtl="0" eaLnBrk="1" fontAlgn="ctr" latinLnBrk="0" hangingPunct="1">
              <a:spcBef>
                <a:spcPts val="0"/>
              </a:spcBef>
              <a:spcAft>
                <a:spcPts val="0"/>
              </a:spcAft>
            </a:pPr>
            <a:r>
              <a:rPr lang="x-none" sz="700" dirty="0">
                <a:latin typeface="HP Simplified" panose="020B0604020204020204" pitchFamily="34" charset="0"/>
              </a:rPr>
              <a:t>6UW42AA</a:t>
            </a:r>
            <a:r>
              <a:rPr lang="en-GB" sz="700" dirty="0">
                <a:latin typeface="HP Simplified" panose="020B0604020204020204" pitchFamily="34" charset="0"/>
              </a:rPr>
              <a:t> </a:t>
            </a:r>
            <a:r>
              <a:rPr lang="x-none" sz="700" dirty="0">
                <a:latin typeface="HP Simplified" panose="020B0604020204020204" pitchFamily="34" charset="0"/>
              </a:rPr>
              <a:t>HP SURE KEY CABLE LOCK FOR NOTEBOOK, PCS, THIN CLIENTS, WORKSTATION</a:t>
            </a:r>
            <a:r>
              <a:rPr lang="en-GB" sz="700" dirty="0">
                <a:latin typeface="HP Simplified" panose="020B0604020204020204" pitchFamily="34" charset="0"/>
              </a:rPr>
              <a:t>, </a:t>
            </a:r>
            <a:r>
              <a:rPr lang="en-GB" sz="700" dirty="0">
                <a:solidFill>
                  <a:srgbClr val="FF0000"/>
                </a:solidFill>
                <a:latin typeface="HP Simplified" panose="020B0604020204020204" pitchFamily="34" charset="0"/>
              </a:rPr>
              <a:t>2</a:t>
            </a:r>
            <a:r>
              <a:rPr lang="en-US" sz="700" dirty="0">
                <a:solidFill>
                  <a:srgbClr val="FF0000"/>
                </a:solidFill>
                <a:latin typeface="HP Simplified" panose="020B0604020204020204" pitchFamily="34" charset="0"/>
              </a:rPr>
              <a:t>3 </a:t>
            </a:r>
            <a:r>
              <a:rPr lang="en-GB" sz="700" dirty="0">
                <a:solidFill>
                  <a:srgbClr val="FF0000"/>
                </a:solidFill>
                <a:latin typeface="HP Simplified" panose="020B0604020204020204" pitchFamily="34" charset="0"/>
              </a:rPr>
              <a:t>€</a:t>
            </a:r>
            <a:endParaRPr lang="x-none" sz="700" dirty="0">
              <a:solidFill>
                <a:srgbClr val="FF0000"/>
              </a:solidFill>
              <a:latin typeface="HP Simplified" panose="020B0604020204020204" pitchFamily="34" charset="0"/>
            </a:endParaRPr>
          </a:p>
        </p:txBody>
      </p:sp>
      <p:pic>
        <p:nvPicPr>
          <p:cNvPr id="76" name="Picture 75"/>
          <p:cNvPicPr>
            <a:picLocks noChangeAspect="1"/>
          </p:cNvPicPr>
          <p:nvPr/>
        </p:nvPicPr>
        <p:blipFill rotWithShape="1">
          <a:blip r:embed="rId19" cstate="print">
            <a:extLst>
              <a:ext uri="{28A0092B-C50C-407E-A947-70E740481C1C}">
                <a14:useLocalDpi xmlns:a14="http://schemas.microsoft.com/office/drawing/2010/main" val="0"/>
              </a:ext>
            </a:extLst>
          </a:blip>
          <a:srcRect t="18375"/>
          <a:stretch/>
        </p:blipFill>
        <p:spPr>
          <a:xfrm>
            <a:off x="-6031" y="3056047"/>
            <a:ext cx="3254756" cy="1466397"/>
          </a:xfrm>
          <a:prstGeom prst="rect">
            <a:avLst/>
          </a:prstGeom>
        </p:spPr>
      </p:pic>
      <p:sp>
        <p:nvSpPr>
          <p:cNvPr id="86" name="TextBox 85">
            <a:extLst>
              <a:ext uri="{FF2B5EF4-FFF2-40B4-BE49-F238E27FC236}">
                <a16:creationId xmlns:a16="http://schemas.microsoft.com/office/drawing/2014/main" id="{41995178-CB45-6826-4A87-E512A8732693}"/>
              </a:ext>
            </a:extLst>
          </p:cNvPr>
          <p:cNvSpPr txBox="1"/>
          <p:nvPr/>
        </p:nvSpPr>
        <p:spPr>
          <a:xfrm>
            <a:off x="6996025" y="3051612"/>
            <a:ext cx="1653544" cy="900246"/>
          </a:xfrm>
          <a:prstGeom prst="rect">
            <a:avLst/>
          </a:prstGeom>
          <a:noFill/>
        </p:spPr>
        <p:txBody>
          <a:bodyPr wrap="square" rtlCol="0">
            <a:spAutoFit/>
          </a:bodyPr>
          <a:lstStyle/>
          <a:p>
            <a:pPr>
              <a:spcBef>
                <a:spcPct val="0"/>
              </a:spcBef>
            </a:pPr>
            <a:r>
              <a:rPr lang="en-US" sz="750" dirty="0">
                <a:latin typeface="HP Simplified" panose="020B0604020204020204" pitchFamily="34" charset="0"/>
              </a:rPr>
              <a:t>B17ZSEA HP NOTEBOOK </a:t>
            </a:r>
            <a:r>
              <a:rPr lang="en-US" sz="750" b="1" dirty="0">
                <a:latin typeface="HP Simplified" panose="020B0604020204020204" pitchFamily="34" charset="0"/>
              </a:rPr>
              <a:t>PAVILION</a:t>
            </a:r>
            <a:r>
              <a:rPr lang="en-US" sz="750" dirty="0">
                <a:latin typeface="HP Simplified" panose="020B0604020204020204" pitchFamily="34" charset="0"/>
              </a:rPr>
              <a:t> PLUS 16-AB1007NN, INTEL ULTRA 7-155H 3.8-4.8GHz/24MB, 16 CORES, 32GB,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M.2 SSD, INTEL ARC GRAPHICS, 16'' WQXGA (2560x1600), WIN 11 PRO, 3YW, NATURAL SILVER, </a:t>
            </a:r>
            <a:r>
              <a:rPr lang="en-US" sz="750" dirty="0">
                <a:solidFill>
                  <a:srgbClr val="FF0000"/>
                </a:solidFill>
                <a:latin typeface="HP Simplified" panose="020B0604020204020204" pitchFamily="34" charset="0"/>
              </a:rPr>
              <a:t>1,648 </a:t>
            </a:r>
            <a:r>
              <a:rPr lang="en-US" altLang="en-US" sz="750" dirty="0">
                <a:solidFill>
                  <a:srgbClr val="FF0000"/>
                </a:solidFill>
                <a:latin typeface="HP Simplified" panose="020B0604020204020204" pitchFamily="34" charset="0"/>
              </a:rPr>
              <a:t>€  </a:t>
            </a:r>
            <a:endParaRPr lang="en-GB" sz="800" i="1" dirty="0">
              <a:solidFill>
                <a:srgbClr val="92D050"/>
              </a:solidFill>
              <a:ea typeface="Calibri" panose="020F0502020204030204" pitchFamily="34" charset="0"/>
            </a:endParaRPr>
          </a:p>
        </p:txBody>
      </p:sp>
      <p:sp>
        <p:nvSpPr>
          <p:cNvPr id="89" name="TextBox 88">
            <a:extLst>
              <a:ext uri="{FF2B5EF4-FFF2-40B4-BE49-F238E27FC236}">
                <a16:creationId xmlns:a16="http://schemas.microsoft.com/office/drawing/2014/main" id="{41995178-CB45-6826-4A87-E512A8732693}"/>
              </a:ext>
            </a:extLst>
          </p:cNvPr>
          <p:cNvSpPr txBox="1"/>
          <p:nvPr/>
        </p:nvSpPr>
        <p:spPr>
          <a:xfrm>
            <a:off x="3303083" y="3106181"/>
            <a:ext cx="3597823" cy="446276"/>
          </a:xfrm>
          <a:prstGeom prst="rect">
            <a:avLst/>
          </a:prstGeom>
          <a:noFill/>
        </p:spPr>
        <p:txBody>
          <a:bodyPr wrap="square" rtlCol="0">
            <a:spAutoFit/>
          </a:bodyPr>
          <a:lstStyle/>
          <a:p>
            <a:pPr>
              <a:spcBef>
                <a:spcPct val="0"/>
              </a:spcBef>
            </a:pPr>
            <a:r>
              <a:rPr lang="en-US" sz="750" dirty="0">
                <a:latin typeface="HP Simplified" panose="020B0604020204020204" pitchFamily="34" charset="0"/>
              </a:rPr>
              <a:t>9M3H1AT HP </a:t>
            </a:r>
            <a:r>
              <a:rPr lang="en-US" sz="750" b="1" dirty="0">
                <a:latin typeface="HP Simplified" panose="020B0604020204020204" pitchFamily="34" charset="0"/>
              </a:rPr>
              <a:t>NOTEBOOK 255 G9</a:t>
            </a:r>
            <a:r>
              <a:rPr lang="en-US" sz="750" dirty="0">
                <a:latin typeface="HP Simplified" panose="020B0604020204020204" pitchFamily="34" charset="0"/>
              </a:rPr>
              <a:t>, RYZEN 5-5625U 2.3-4.3GHZ/16MB, 6 CORES, 16GB (2x8GB),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USB-C, 15.6'' FHD IPS, DOS, 1YW, DARK ASH SILVER </a:t>
            </a:r>
            <a:r>
              <a:rPr lang="en-US" sz="750" dirty="0">
                <a:solidFill>
                  <a:srgbClr val="FF0000"/>
                </a:solidFill>
                <a:latin typeface="HP Simplified" panose="020B0604020204020204" pitchFamily="34" charset="0"/>
              </a:rPr>
              <a:t>625 </a:t>
            </a:r>
            <a:r>
              <a:rPr lang="en-US" altLang="en-US" sz="750" dirty="0">
                <a:solidFill>
                  <a:srgbClr val="FF0000"/>
                </a:solidFill>
                <a:latin typeface="HP Simplified" panose="020B0604020204020204" pitchFamily="34" charset="0"/>
              </a:rPr>
              <a:t>€  </a:t>
            </a:r>
            <a:endParaRPr lang="en-GB" sz="800" i="1" dirty="0">
              <a:solidFill>
                <a:srgbClr val="92D050"/>
              </a:solidFill>
              <a:ea typeface="Calibri" panose="020F0502020204030204" pitchFamily="34" charset="0"/>
            </a:endParaRPr>
          </a:p>
        </p:txBody>
      </p:sp>
      <p:sp>
        <p:nvSpPr>
          <p:cNvPr id="90" name="TextBox 89">
            <a:extLst>
              <a:ext uri="{FF2B5EF4-FFF2-40B4-BE49-F238E27FC236}">
                <a16:creationId xmlns:a16="http://schemas.microsoft.com/office/drawing/2014/main" id="{41995178-CB45-6826-4A87-E512A8732693}"/>
              </a:ext>
            </a:extLst>
          </p:cNvPr>
          <p:cNvSpPr txBox="1"/>
          <p:nvPr/>
        </p:nvSpPr>
        <p:spPr>
          <a:xfrm>
            <a:off x="3300148" y="2326542"/>
            <a:ext cx="2156404" cy="553998"/>
          </a:xfrm>
          <a:prstGeom prst="rect">
            <a:avLst/>
          </a:prstGeom>
          <a:noFill/>
        </p:spPr>
        <p:txBody>
          <a:bodyPr wrap="square" rtlCol="0">
            <a:spAutoFit/>
          </a:bodyPr>
          <a:lstStyle/>
          <a:p>
            <a:pPr>
              <a:spcBef>
                <a:spcPct val="0"/>
              </a:spcBef>
            </a:pPr>
            <a:r>
              <a:rPr lang="en-US" sz="750" dirty="0">
                <a:latin typeface="HP Simplified" panose="020B0604020204020204" pitchFamily="34" charset="0"/>
              </a:rPr>
              <a:t>9Y713AT HP </a:t>
            </a:r>
            <a:r>
              <a:rPr lang="en-US" sz="750" b="1" dirty="0">
                <a:latin typeface="HP Simplified" panose="020B0604020204020204" pitchFamily="34" charset="0"/>
              </a:rPr>
              <a:t>NOTEBOOK 255 G10</a:t>
            </a:r>
            <a:r>
              <a:rPr lang="en-US" sz="750" dirty="0">
                <a:latin typeface="HP Simplified" panose="020B0604020204020204" pitchFamily="34" charset="0"/>
              </a:rPr>
              <a:t>, RYZEN 3-7330U 2.3-4.3GHZ/8MB, 4 CORES, 8GB (1x8GB),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15.6'' FHD IPS, DOS, 1YW, DARK ASH SILVER </a:t>
            </a:r>
            <a:r>
              <a:rPr lang="en-US" sz="750" dirty="0">
                <a:solidFill>
                  <a:srgbClr val="FF0000"/>
                </a:solidFill>
                <a:latin typeface="HP Simplified" panose="020B0604020204020204" pitchFamily="34" charset="0"/>
              </a:rPr>
              <a:t>422 </a:t>
            </a:r>
            <a:r>
              <a:rPr lang="en-US" altLang="en-US" sz="750" dirty="0">
                <a:solidFill>
                  <a:srgbClr val="FF0000"/>
                </a:solidFill>
                <a:latin typeface="HP Simplified" panose="020B0604020204020204" pitchFamily="34" charset="0"/>
              </a:rPr>
              <a:t>€  </a:t>
            </a:r>
            <a:endParaRPr lang="en-GB" sz="800" i="1" dirty="0">
              <a:solidFill>
                <a:srgbClr val="92D050"/>
              </a:solidFill>
              <a:ea typeface="Calibri" panose="020F0502020204030204" pitchFamily="34" charset="0"/>
            </a:endParaRPr>
          </a:p>
        </p:txBody>
      </p:sp>
      <p:sp>
        <p:nvSpPr>
          <p:cNvPr id="91" name="TextBox 90">
            <a:extLst>
              <a:ext uri="{FF2B5EF4-FFF2-40B4-BE49-F238E27FC236}">
                <a16:creationId xmlns:a16="http://schemas.microsoft.com/office/drawing/2014/main" id="{41995178-CB45-6826-4A87-E512A8732693}"/>
              </a:ext>
            </a:extLst>
          </p:cNvPr>
          <p:cNvSpPr txBox="1"/>
          <p:nvPr/>
        </p:nvSpPr>
        <p:spPr>
          <a:xfrm>
            <a:off x="3343513" y="749143"/>
            <a:ext cx="2334945" cy="553998"/>
          </a:xfrm>
          <a:prstGeom prst="rect">
            <a:avLst/>
          </a:prstGeom>
          <a:noFill/>
        </p:spPr>
        <p:txBody>
          <a:bodyPr wrap="square" rtlCol="0">
            <a:spAutoFit/>
          </a:bodyPr>
          <a:lstStyle/>
          <a:p>
            <a:pPr>
              <a:spcBef>
                <a:spcPct val="0"/>
              </a:spcBef>
            </a:pPr>
            <a:r>
              <a:rPr lang="en-US" sz="750" dirty="0">
                <a:latin typeface="HP Simplified" panose="020B0604020204020204" pitchFamily="34" charset="0"/>
              </a:rPr>
              <a:t>9G1E8ET HP </a:t>
            </a:r>
            <a:r>
              <a:rPr lang="en-US" sz="750" b="1" dirty="0">
                <a:latin typeface="HP Simplified" panose="020B0604020204020204" pitchFamily="34" charset="0"/>
              </a:rPr>
              <a:t>NOTEBOOK 250 G10</a:t>
            </a:r>
            <a:r>
              <a:rPr lang="en-US" sz="750" dirty="0">
                <a:latin typeface="HP Simplified" panose="020B0604020204020204" pitchFamily="34" charset="0"/>
              </a:rPr>
              <a:t>, INTEL i5-1334U 3.3-4.6GHz/12MB, 10 CORES, 16GB (1x16GB),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IRIS XE GRAPHICS, USB-C, 15.6'' FHD, WIN 11 PRO, 1YW, DARK ASH SILVER </a:t>
            </a:r>
            <a:r>
              <a:rPr lang="en-US" sz="750" dirty="0">
                <a:solidFill>
                  <a:srgbClr val="FF0000"/>
                </a:solidFill>
                <a:latin typeface="HP Simplified" panose="020B0604020204020204" pitchFamily="34" charset="0"/>
              </a:rPr>
              <a:t>797 </a:t>
            </a:r>
            <a:r>
              <a:rPr lang="en-US" altLang="en-US" sz="750" dirty="0">
                <a:solidFill>
                  <a:srgbClr val="FF0000"/>
                </a:solidFill>
                <a:latin typeface="HP Simplified" panose="020B0604020204020204" pitchFamily="34" charset="0"/>
              </a:rPr>
              <a:t>€  </a:t>
            </a:r>
            <a:endParaRPr lang="en-GB" sz="800" i="1" dirty="0">
              <a:solidFill>
                <a:srgbClr val="92D050"/>
              </a:solidFill>
              <a:ea typeface="Calibri" panose="020F0502020204030204" pitchFamily="34" charset="0"/>
            </a:endParaRPr>
          </a:p>
        </p:txBody>
      </p:sp>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82335" y="544114"/>
            <a:ext cx="1260106" cy="978464"/>
          </a:xfrm>
          <a:prstGeom prst="rect">
            <a:avLst/>
          </a:prstGeom>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87055" y="2204934"/>
            <a:ext cx="1210607" cy="879212"/>
          </a:xfrm>
          <a:prstGeom prst="rect">
            <a:avLst/>
          </a:prstGeom>
        </p:spPr>
      </p:pic>
      <p:pic>
        <p:nvPicPr>
          <p:cNvPr id="22" name="Picture 2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586739" y="3016305"/>
            <a:ext cx="1149455" cy="917218"/>
          </a:xfrm>
          <a:prstGeom prst="rect">
            <a:avLst/>
          </a:prstGeom>
        </p:spPr>
      </p:pic>
      <p:sp>
        <p:nvSpPr>
          <p:cNvPr id="28" name="Rectangle 27"/>
          <p:cNvSpPr/>
          <p:nvPr/>
        </p:nvSpPr>
        <p:spPr>
          <a:xfrm>
            <a:off x="7000393" y="2105931"/>
            <a:ext cx="2869046" cy="754053"/>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Step it up with the HP </a:t>
            </a:r>
            <a:r>
              <a:rPr lang="en-US" sz="800" b="1" dirty="0">
                <a:solidFill>
                  <a:schemeClr val="accent1">
                    <a:lumMod val="60000"/>
                    <a:lumOff val="40000"/>
                  </a:schemeClr>
                </a:solidFill>
                <a:latin typeface="HP Simplified" panose="020B0604020204020204" pitchFamily="34" charset="0"/>
              </a:rPr>
              <a:t>Pavilion Plus 16" </a:t>
            </a:r>
            <a:r>
              <a:rPr lang="en-US" sz="700" dirty="0">
                <a:solidFill>
                  <a:schemeClr val="tx1">
                    <a:lumMod val="50000"/>
                    <a:lumOff val="50000"/>
                  </a:schemeClr>
                </a:solidFill>
                <a:latin typeface="HP Simplified" panose="020B0604020204020204" pitchFamily="34" charset="0"/>
              </a:rPr>
              <a:t>Laptop PC, with a powerful Intel® Core™ Processor, mesmerizing screen enhancements, and seamless collaboration tools that give you the edge to surpass all expectations. Login fast via the 5MP camera with Windows Hello, while specialty video controls keep you looking good and connected with everyone.</a:t>
            </a:r>
          </a:p>
        </p:txBody>
      </p:sp>
      <p:sp>
        <p:nvSpPr>
          <p:cNvPr id="3" name="Rectangle 2"/>
          <p:cNvSpPr/>
          <p:nvPr/>
        </p:nvSpPr>
        <p:spPr>
          <a:xfrm>
            <a:off x="3272572" y="14310"/>
            <a:ext cx="3721305" cy="538609"/>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accent1">
                    <a:lumMod val="60000"/>
                    <a:lumOff val="40000"/>
                  </a:schemeClr>
                </a:solidFill>
                <a:latin typeface="HP Simplified" panose="020B0604020204020204" pitchFamily="34" charset="0"/>
              </a:rPr>
              <a:t>HP 250 G10</a:t>
            </a:r>
            <a:r>
              <a:rPr lang="en-US" sz="700" dirty="0">
                <a:solidFill>
                  <a:schemeClr val="tx1">
                    <a:lumMod val="50000"/>
                    <a:lumOff val="50000"/>
                  </a:schemeClr>
                </a:solidFill>
                <a:latin typeface="HP Simplified" panose="020B0604020204020204" pitchFamily="34" charset="0"/>
              </a:rPr>
              <a:t> Laptop provides essential business-ready features in a thin and light design that’s easy to take everywhere you go. The 15.6-inch diagonal display with 85 percent screen-to-body ratio, powerful Intel® processor, fast memory, and storage is powered for productivity, while the included ports connect your peripherals—all at a price you can value.</a:t>
            </a:r>
          </a:p>
        </p:txBody>
      </p:sp>
      <p:sp>
        <p:nvSpPr>
          <p:cNvPr id="8" name="Rectangle 7"/>
          <p:cNvSpPr/>
          <p:nvPr/>
        </p:nvSpPr>
        <p:spPr>
          <a:xfrm>
            <a:off x="3276180" y="1652218"/>
            <a:ext cx="3711040" cy="538609"/>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accent1">
                    <a:lumMod val="60000"/>
                    <a:lumOff val="40000"/>
                  </a:schemeClr>
                </a:solidFill>
                <a:latin typeface="HP Simplified" panose="020B0604020204020204" pitchFamily="34" charset="0"/>
              </a:rPr>
              <a:t>HP 255 G10 </a:t>
            </a:r>
            <a:r>
              <a:rPr lang="en-US" sz="700" dirty="0">
                <a:solidFill>
                  <a:schemeClr val="tx1">
                    <a:lumMod val="50000"/>
                    <a:lumOff val="50000"/>
                  </a:schemeClr>
                </a:solidFill>
                <a:latin typeface="HP Simplified" panose="020B0604020204020204" pitchFamily="34" charset="0"/>
              </a:rPr>
              <a:t>Laptop provides essential business-ready features in a thin and light design that’s easy to take everywhere you go. The 15.6-inch diagonal display with 85 percent screen-to-body ratio, robust AMD Ryzen™ processor, fast memory, and storage is powered for productivity, while the included ports connect your peripherals—all at a price you can value.</a:t>
            </a:r>
          </a:p>
        </p:txBody>
      </p:sp>
      <p:cxnSp>
        <p:nvCxnSpPr>
          <p:cNvPr id="77" name="Straight Connector 76">
            <a:extLst>
              <a:ext uri="{FF2B5EF4-FFF2-40B4-BE49-F238E27FC236}">
                <a16:creationId xmlns:a16="http://schemas.microsoft.com/office/drawing/2014/main" id="{908557B5-7FF9-0C1D-29F3-3F2A6A665CD7}"/>
              </a:ext>
            </a:extLst>
          </p:cNvPr>
          <p:cNvCxnSpPr/>
          <p:nvPr/>
        </p:nvCxnSpPr>
        <p:spPr>
          <a:xfrm>
            <a:off x="3312436" y="1568853"/>
            <a:ext cx="3643895" cy="61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557B5-7FF9-0C1D-29F3-3F2A6A665CD7}"/>
              </a:ext>
            </a:extLst>
          </p:cNvPr>
          <p:cNvCxnSpPr/>
          <p:nvPr/>
        </p:nvCxnSpPr>
        <p:spPr>
          <a:xfrm flipV="1">
            <a:off x="7043462" y="2016960"/>
            <a:ext cx="2832513" cy="2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TextBox 21"/>
          <p:cNvSpPr txBox="1">
            <a:spLocks noChangeArrowheads="1"/>
          </p:cNvSpPr>
          <p:nvPr/>
        </p:nvSpPr>
        <p:spPr bwMode="auto">
          <a:xfrm>
            <a:off x="8620409" y="5953012"/>
            <a:ext cx="98279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00" dirty="0">
                <a:latin typeface="HP Simplified" panose="020B0604020204020204" pitchFamily="34" charset="0"/>
              </a:rPr>
              <a:t>2D802AA </a:t>
            </a:r>
            <a:r>
              <a:rPr lang="en-US" altLang="en-US" sz="700" dirty="0">
                <a:latin typeface="HP Simplified" panose="020B0604020204020204" pitchFamily="34" charset="0"/>
              </a:rPr>
              <a:t>BLACK </a:t>
            </a:r>
            <a:r>
              <a:rPr lang="en-US" altLang="en-US" sz="700" dirty="0">
                <a:solidFill>
                  <a:srgbClr val="FF0000"/>
                </a:solidFill>
                <a:latin typeface="HP Simplified" panose="020B0604020204020204" pitchFamily="34" charset="0"/>
              </a:rPr>
              <a:t>19 €</a:t>
            </a:r>
          </a:p>
        </p:txBody>
      </p:sp>
      <p:cxnSp>
        <p:nvCxnSpPr>
          <p:cNvPr id="99" name="Straight Connector 98">
            <a:extLst>
              <a:ext uri="{FF2B5EF4-FFF2-40B4-BE49-F238E27FC236}">
                <a16:creationId xmlns:a16="http://schemas.microsoft.com/office/drawing/2014/main" id="{FEBBE02C-A6E6-8BDB-4833-1522F9DE05D9}"/>
              </a:ext>
            </a:extLst>
          </p:cNvPr>
          <p:cNvCxnSpPr/>
          <p:nvPr/>
        </p:nvCxnSpPr>
        <p:spPr>
          <a:xfrm>
            <a:off x="6968475" y="32272"/>
            <a:ext cx="19313" cy="628797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8557B5-7FF9-0C1D-29F3-3F2A6A665CD7}"/>
              </a:ext>
            </a:extLst>
          </p:cNvPr>
          <p:cNvCxnSpPr/>
          <p:nvPr/>
        </p:nvCxnSpPr>
        <p:spPr>
          <a:xfrm flipV="1">
            <a:off x="3269011" y="3530506"/>
            <a:ext cx="3681779" cy="2619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73" name="Rectangle 72"/>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mc:AlternateContent xmlns:mc="http://schemas.openxmlformats.org/markup-compatibility/2006">
        <mc:Choice xmlns:p14="http://schemas.microsoft.com/office/powerpoint/2010/main" Requires="p14">
          <p:contentPart p14:bwMode="auto" r:id="rId23">
            <p14:nvContentPartPr>
              <p14:cNvPr id="2" name="Ink 1">
                <a:extLst>
                  <a:ext uri="{FF2B5EF4-FFF2-40B4-BE49-F238E27FC236}">
                    <a16:creationId xmlns:a16="http://schemas.microsoft.com/office/drawing/2014/main" id="{484E1CF7-86D8-61B5-F726-8DE4899F90D5}"/>
                  </a:ext>
                </a:extLst>
              </p14:cNvPr>
              <p14:cNvContentPartPr/>
              <p14:nvPr/>
            </p14:nvContentPartPr>
            <p14:xfrm>
              <a:off x="7099349" y="2225350"/>
              <a:ext cx="2131200" cy="808560"/>
            </p14:xfrm>
          </p:contentPart>
        </mc:Choice>
        <mc:Fallback>
          <p:pic>
            <p:nvPicPr>
              <p:cNvPr id="2" name="Ink 1">
                <a:extLst>
                  <a:ext uri="{FF2B5EF4-FFF2-40B4-BE49-F238E27FC236}">
                    <a16:creationId xmlns:a16="http://schemas.microsoft.com/office/drawing/2014/main" id="{484E1CF7-86D8-61B5-F726-8DE4899F90D5}"/>
                  </a:ext>
                </a:extLst>
              </p:cNvPr>
              <p:cNvPicPr/>
              <p:nvPr/>
            </p:nvPicPr>
            <p:blipFill>
              <a:blip r:embed="rId24"/>
              <a:stretch>
                <a:fillRect/>
              </a:stretch>
            </p:blipFill>
            <p:spPr>
              <a:xfrm>
                <a:off x="7045349" y="2117710"/>
                <a:ext cx="2238840" cy="1024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Ink 9">
                <a:extLst>
                  <a:ext uri="{FF2B5EF4-FFF2-40B4-BE49-F238E27FC236}">
                    <a16:creationId xmlns:a16="http://schemas.microsoft.com/office/drawing/2014/main" id="{6D85BE5B-235C-A06D-FEBB-BCFA85061602}"/>
                  </a:ext>
                </a:extLst>
              </p14:cNvPr>
              <p14:cNvContentPartPr/>
              <p14:nvPr/>
            </p14:nvContentPartPr>
            <p14:xfrm>
              <a:off x="7038869" y="2164870"/>
              <a:ext cx="2982240" cy="1770120"/>
            </p14:xfrm>
          </p:contentPart>
        </mc:Choice>
        <mc:Fallback>
          <p:pic>
            <p:nvPicPr>
              <p:cNvPr id="10" name="Ink 9">
                <a:extLst>
                  <a:ext uri="{FF2B5EF4-FFF2-40B4-BE49-F238E27FC236}">
                    <a16:creationId xmlns:a16="http://schemas.microsoft.com/office/drawing/2014/main" id="{6D85BE5B-235C-A06D-FEBB-BCFA85061602}"/>
                  </a:ext>
                </a:extLst>
              </p:cNvPr>
              <p:cNvPicPr/>
              <p:nvPr/>
            </p:nvPicPr>
            <p:blipFill>
              <a:blip r:embed="rId26"/>
              <a:stretch>
                <a:fillRect/>
              </a:stretch>
            </p:blipFill>
            <p:spPr>
              <a:xfrm>
                <a:off x="6949229" y="1985230"/>
                <a:ext cx="3161880" cy="2129760"/>
              </a:xfrm>
              <a:prstGeom prst="rect">
                <a:avLst/>
              </a:prstGeom>
            </p:spPr>
          </p:pic>
        </mc:Fallback>
      </mc:AlternateContent>
    </p:spTree>
    <p:extLst>
      <p:ext uri="{BB962C8B-B14F-4D97-AF65-F5344CB8AC3E}">
        <p14:creationId xmlns:p14="http://schemas.microsoft.com/office/powerpoint/2010/main" val="373759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0682" y="539650"/>
            <a:ext cx="1077760" cy="894311"/>
          </a:xfrm>
          <a:prstGeom prst="rect">
            <a:avLst/>
          </a:prstGeom>
        </p:spPr>
      </p:pic>
      <p:pic>
        <p:nvPicPr>
          <p:cNvPr id="38" name="Picture 37"/>
          <p:cNvPicPr>
            <a:picLocks noChangeAspect="1"/>
          </p:cNvPicPr>
          <p:nvPr/>
        </p:nvPicPr>
        <p:blipFill rotWithShape="1">
          <a:blip r:embed="rId4" cstate="print">
            <a:extLst>
              <a:ext uri="{28A0092B-C50C-407E-A947-70E740481C1C}">
                <a14:useLocalDpi xmlns:a14="http://schemas.microsoft.com/office/drawing/2010/main" val="0"/>
              </a:ext>
            </a:extLst>
          </a:blip>
          <a:srcRect t="14655" r="1045"/>
          <a:stretch/>
        </p:blipFill>
        <p:spPr>
          <a:xfrm>
            <a:off x="6751104" y="4900425"/>
            <a:ext cx="3159700" cy="1350158"/>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3439" y="1724314"/>
            <a:ext cx="1264156" cy="914582"/>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64409" y="2827698"/>
            <a:ext cx="1188192" cy="720000"/>
          </a:xfrm>
          <a:prstGeom prst="rect">
            <a:avLst/>
          </a:prstGeom>
        </p:spPr>
      </p:pic>
      <p:pic>
        <p:nvPicPr>
          <p:cNvPr id="81" name="Picture 80">
            <a:extLst>
              <a:ext uri="{FF2B5EF4-FFF2-40B4-BE49-F238E27FC236}">
                <a16:creationId xmlns:a16="http://schemas.microsoft.com/office/drawing/2014/main" id="{12DBFDB5-A3AD-AE31-BA2B-6451F6C0E630}"/>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17589"/>
          <a:stretch/>
        </p:blipFill>
        <p:spPr>
          <a:xfrm>
            <a:off x="2328318" y="5828713"/>
            <a:ext cx="466718" cy="540000"/>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 y="-6028"/>
            <a:ext cx="1638838" cy="900000"/>
          </a:xfrm>
          <a:prstGeom prst="rect">
            <a:avLst/>
          </a:prstGeom>
        </p:spPr>
      </p:pic>
      <p:cxnSp>
        <p:nvCxnSpPr>
          <p:cNvPr id="85" name="Straight Connector 84">
            <a:extLst>
              <a:ext uri="{FF2B5EF4-FFF2-40B4-BE49-F238E27FC236}">
                <a16:creationId xmlns:a16="http://schemas.microsoft.com/office/drawing/2014/main" id="{D0D9B4B8-677D-D3BD-0D1D-0BB9D74D964E}"/>
              </a:ext>
            </a:extLst>
          </p:cNvPr>
          <p:cNvCxnSpPr/>
          <p:nvPr/>
        </p:nvCxnSpPr>
        <p:spPr>
          <a:xfrm flipH="1">
            <a:off x="3207049" y="941232"/>
            <a:ext cx="36774" cy="477812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6" name="Picture 105"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rotWithShape="1">
          <a:blip r:embed="rId9" cstate="email">
            <a:duotone>
              <a:prstClr val="black"/>
              <a:schemeClr val="tx2">
                <a:tint val="45000"/>
                <a:satMod val="400000"/>
              </a:schemeClr>
            </a:duotone>
            <a:extLst>
              <a:ext uri="{28A0092B-C50C-407E-A947-70E740481C1C}">
                <a14:useLocalDpi xmlns:a14="http://schemas.microsoft.com/office/drawing/2010/main"/>
              </a:ext>
            </a:extLst>
          </a:blip>
          <a:srcRect b="10513"/>
          <a:stretch/>
        </p:blipFill>
        <p:spPr>
          <a:xfrm>
            <a:off x="1638840" y="2833"/>
            <a:ext cx="1604010" cy="888270"/>
          </a:xfrm>
          <a:prstGeom prst="rect">
            <a:avLst/>
          </a:prstGeom>
        </p:spPr>
      </p:pic>
      <p:sp>
        <p:nvSpPr>
          <p:cNvPr id="75" name="Rectangle 74"/>
          <p:cNvSpPr/>
          <p:nvPr/>
        </p:nvSpPr>
        <p:spPr>
          <a:xfrm>
            <a:off x="1604059" y="404762"/>
            <a:ext cx="1608500"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a:t>
            </a:r>
            <a:r>
              <a:rPr lang="en-GB" sz="700" dirty="0">
                <a:latin typeface="HP Simplified" panose="020B0604020204020204" pitchFamily="34" charset="0"/>
                <a:cs typeface="Arial" panose="020B0604020202020204" pitchFamily="34" charset="0"/>
              </a:rPr>
              <a:t>4</a:t>
            </a:r>
            <a:r>
              <a:rPr lang="en-US" sz="700" dirty="0">
                <a:latin typeface="HP Simplified" panose="020B0604020204020204" pitchFamily="34" charset="0"/>
                <a:cs typeface="Arial" panose="020B0604020202020204" pitchFamily="34" charset="0"/>
              </a:rPr>
              <a:t>/8</a:t>
            </a:r>
            <a:r>
              <a:rPr lang="en-GB" sz="700" dirty="0">
                <a:latin typeface="HP Simplified" panose="020B0604020204020204" pitchFamily="34" charset="0"/>
                <a:cs typeface="Arial" panose="020B0604020202020204" pitchFamily="34" charset="0"/>
              </a:rPr>
              <a:t>. </a:t>
            </a:r>
          </a:p>
          <a:p>
            <a:r>
              <a:rPr lang="en-US" sz="700" dirty="0">
                <a:latin typeface="HP Simplified" panose="020B0604020204020204" pitchFamily="34" charset="0"/>
                <a:cs typeface="Arial" panose="020B0604020202020204" pitchFamily="34" charset="0"/>
              </a:rPr>
              <a:t>Promo prices are valid until  30/11 </a:t>
            </a:r>
          </a:p>
          <a:p>
            <a:r>
              <a:rPr lang="en-US" sz="700" dirty="0">
                <a:latin typeface="HP Simplified" panose="020B0604020204020204" pitchFamily="34" charset="0"/>
                <a:cs typeface="Arial" panose="020B0604020202020204" pitchFamily="34" charset="0"/>
              </a:rPr>
              <a:t>or Until Stock Last.</a:t>
            </a:r>
          </a:p>
        </p:txBody>
      </p:sp>
      <p:sp>
        <p:nvSpPr>
          <p:cNvPr id="112" name="TextBox 111"/>
          <p:cNvSpPr txBox="1"/>
          <p:nvPr/>
        </p:nvSpPr>
        <p:spPr>
          <a:xfrm>
            <a:off x="1620802" y="-8405"/>
            <a:ext cx="1633400" cy="230832"/>
          </a:xfrm>
          <a:prstGeom prst="rect">
            <a:avLst/>
          </a:prstGeom>
          <a:noFill/>
        </p:spPr>
        <p:txBody>
          <a:bodyPr wrap="square" rtlCol="0">
            <a:spAutoFit/>
          </a:bodyPr>
          <a:lstStyle/>
          <a:p>
            <a:r>
              <a:rPr lang="en-GB" sz="900" dirty="0">
                <a:latin typeface="HP Simplified" panose="020B0604020204020204" pitchFamily="34" charset="0"/>
              </a:rPr>
              <a:t>HP Gaming Notebooks</a:t>
            </a:r>
          </a:p>
        </p:txBody>
      </p:sp>
      <p:sp>
        <p:nvSpPr>
          <p:cNvPr id="23" name="Rectangle 22"/>
          <p:cNvSpPr/>
          <p:nvPr/>
        </p:nvSpPr>
        <p:spPr>
          <a:xfrm>
            <a:off x="3241637" y="9251"/>
            <a:ext cx="3492307" cy="553998"/>
          </a:xfrm>
          <a:prstGeom prst="rect">
            <a:avLst/>
          </a:prstGeom>
        </p:spPr>
        <p:txBody>
          <a:bodyPr wrap="square">
            <a:spAutoFit/>
          </a:bodyPr>
          <a:lstStyle/>
          <a:p>
            <a:pPr algn="just"/>
            <a:r>
              <a:rPr lang="en-GB" sz="750" dirty="0">
                <a:solidFill>
                  <a:srgbClr val="FF0000"/>
                </a:solidFill>
                <a:latin typeface="HP Simplified" panose="020B0604020204020204" pitchFamily="34" charset="0"/>
              </a:rPr>
              <a:t>The OMEN 16” gaming laptops </a:t>
            </a:r>
            <a:r>
              <a:rPr lang="en-GB" sz="750" dirty="0">
                <a:solidFill>
                  <a:schemeClr val="bg1">
                    <a:lumMod val="50000"/>
                  </a:schemeClr>
                </a:solidFill>
                <a:latin typeface="HP Simplified" panose="020B0604020204020204" pitchFamily="34" charset="0"/>
              </a:rPr>
              <a:t>are engineered to redefine your gaming experience, offering a blend of power, precision, and immersive design. With cutting-edge hardware, high refresh rates, and top-tier graphics, the Omen Gaming laptops 16'' are the ultimate companions for gamers who demand exceptional performance. </a:t>
            </a:r>
            <a:endParaRPr lang="en-US" sz="750" dirty="0">
              <a:solidFill>
                <a:schemeClr val="bg1">
                  <a:lumMod val="50000"/>
                </a:schemeClr>
              </a:solidFill>
              <a:latin typeface="HP Simplified" panose="020B0604020204020204" pitchFamily="34" charset="0"/>
            </a:endParaRPr>
          </a:p>
        </p:txBody>
      </p:sp>
      <p:cxnSp>
        <p:nvCxnSpPr>
          <p:cNvPr id="86" name="Straight Connector 85">
            <a:extLst>
              <a:ext uri="{FF2B5EF4-FFF2-40B4-BE49-F238E27FC236}">
                <a16:creationId xmlns:a16="http://schemas.microsoft.com/office/drawing/2014/main" id="{D0D9B4B8-677D-D3BD-0D1D-0BB9D74D964E}"/>
              </a:ext>
            </a:extLst>
          </p:cNvPr>
          <p:cNvCxnSpPr/>
          <p:nvPr/>
        </p:nvCxnSpPr>
        <p:spPr>
          <a:xfrm>
            <a:off x="6745296" y="9251"/>
            <a:ext cx="0" cy="640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sp>
        <p:nvSpPr>
          <p:cNvPr id="2" name="Rectangle 1"/>
          <p:cNvSpPr/>
          <p:nvPr/>
        </p:nvSpPr>
        <p:spPr>
          <a:xfrm>
            <a:off x="8160784" y="1774848"/>
            <a:ext cx="1703829" cy="784830"/>
          </a:xfrm>
          <a:prstGeom prst="rect">
            <a:avLst/>
          </a:prstGeom>
        </p:spPr>
        <p:txBody>
          <a:bodyPr wrap="square">
            <a:spAutoFit/>
          </a:bodyPr>
          <a:lstStyle/>
          <a:p>
            <a:r>
              <a:rPr lang="en-US" sz="750" dirty="0">
                <a:latin typeface="HP Simplified" panose="020B0604020204020204" pitchFamily="34" charset="0"/>
              </a:rPr>
              <a:t>Z7Y57AA HP MONITOR </a:t>
            </a:r>
            <a:r>
              <a:rPr lang="en-US" sz="750" b="1" dirty="0">
                <a:latin typeface="HP Simplified" panose="020B0604020204020204" pitchFamily="34" charset="0"/>
              </a:rPr>
              <a:t>24.5'', 25 OMEN GAMING</a:t>
            </a:r>
            <a:r>
              <a:rPr lang="en-US" sz="750" dirty="0">
                <a:latin typeface="HP Simplified" panose="020B0604020204020204" pitchFamily="34" charset="0"/>
              </a:rPr>
              <a:t> HOME, F, TN LED, FHD 1920 X 1080, 1MS, 400 NITS, FREESYNC 144Hz, ANTIGLARE, TILT, AUDIO OUTPUT, 3X USB, 2X HDMI, DISPLAY PORT, 1YW, BLACK </a:t>
            </a:r>
            <a:r>
              <a:rPr lang="en-US" sz="750" dirty="0">
                <a:solidFill>
                  <a:srgbClr val="FF0000"/>
                </a:solidFill>
                <a:latin typeface="HP Simplified" panose="020B0604020204020204" pitchFamily="34" charset="0"/>
              </a:rPr>
              <a:t>286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endParaRPr lang="en-US" sz="750" i="1" dirty="0">
              <a:solidFill>
                <a:srgbClr val="92D050"/>
              </a:solidFill>
              <a:ea typeface="Calibri" panose="020F0502020204030204" pitchFamily="34" charset="0"/>
            </a:endParaRPr>
          </a:p>
        </p:txBody>
      </p:sp>
      <p:sp>
        <p:nvSpPr>
          <p:cNvPr id="4" name="Rectangle 3"/>
          <p:cNvSpPr/>
          <p:nvPr/>
        </p:nvSpPr>
        <p:spPr>
          <a:xfrm>
            <a:off x="6819926" y="2825596"/>
            <a:ext cx="1735513" cy="900246"/>
          </a:xfrm>
          <a:prstGeom prst="rect">
            <a:avLst/>
          </a:prstGeom>
        </p:spPr>
        <p:txBody>
          <a:bodyPr wrap="square">
            <a:spAutoFit/>
          </a:bodyPr>
          <a:lstStyle/>
          <a:p>
            <a:r>
              <a:rPr lang="en-US" sz="750" dirty="0">
                <a:latin typeface="HP Simplified" panose="020B0604020204020204" pitchFamily="34" charset="0"/>
              </a:rPr>
              <a:t>6FN07AA HP MONITOR </a:t>
            </a:r>
            <a:r>
              <a:rPr lang="en-US" sz="750" b="1" dirty="0">
                <a:latin typeface="HP Simplified" panose="020B0604020204020204" pitchFamily="34" charset="0"/>
              </a:rPr>
              <a:t>27'', X27 OMEN GAMING </a:t>
            </a:r>
            <a:r>
              <a:rPr lang="en-US" sz="750" dirty="0">
                <a:latin typeface="HP Simplified" panose="020B0604020204020204" pitchFamily="34" charset="0"/>
              </a:rPr>
              <a:t>HOME HDR, C, TN LED, QHD 2560 X 1440, 1MS, 400 NITS, AMD RADEON FREESYNC 240HZ HDR TECHNOLOGY,  HEIGHT ADJUSTABLE, PIVOT, SWIVEL, TILT, 2X USB, HDMI, DISPLAY PORT 1.2, 1YW, BLACK </a:t>
            </a:r>
            <a:r>
              <a:rPr lang="en-US" sz="750" dirty="0">
                <a:solidFill>
                  <a:srgbClr val="FF0000"/>
                </a:solidFill>
                <a:latin typeface="HP Simplified" panose="020B0604020204020204" pitchFamily="34" charset="0"/>
              </a:rPr>
              <a:t>717 </a:t>
            </a:r>
            <a:r>
              <a:rPr lang="el-GR" sz="750" dirty="0">
                <a:solidFill>
                  <a:srgbClr val="FF0000"/>
                </a:solidFill>
                <a:latin typeface="HP Simplified" panose="020B0604020204020204" pitchFamily="34" charset="0"/>
              </a:rPr>
              <a:t>€</a:t>
            </a:r>
            <a:endParaRPr lang="en-US" sz="800" i="1" dirty="0">
              <a:solidFill>
                <a:srgbClr val="92D050"/>
              </a:solidFill>
              <a:latin typeface="Calibri" panose="020F0502020204030204" pitchFamily="34" charset="0"/>
              <a:ea typeface="Calibri" panose="020F0502020204030204" pitchFamily="34" charset="0"/>
            </a:endParaRPr>
          </a:p>
        </p:txBody>
      </p:sp>
      <p:cxnSp>
        <p:nvCxnSpPr>
          <p:cNvPr id="57" name="Straight Connector 56">
            <a:extLst>
              <a:ext uri="{FF2B5EF4-FFF2-40B4-BE49-F238E27FC236}">
                <a16:creationId xmlns:a16="http://schemas.microsoft.com/office/drawing/2014/main" id="{081F205B-A6F1-B2A9-FC5F-56851D2DF8E7}"/>
              </a:ext>
            </a:extLst>
          </p:cNvPr>
          <p:cNvCxnSpPr/>
          <p:nvPr/>
        </p:nvCxnSpPr>
        <p:spPr>
          <a:xfrm>
            <a:off x="44868" y="903802"/>
            <a:ext cx="309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96692CBB-419D-7D1E-903C-10708BE89A5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55049" y="19570"/>
            <a:ext cx="252000" cy="252000"/>
          </a:xfrm>
          <a:prstGeom prst="rect">
            <a:avLst/>
          </a:prstGeom>
        </p:spPr>
      </p:pic>
      <p:sp>
        <p:nvSpPr>
          <p:cNvPr id="61" name="TextBox 161"/>
          <p:cNvSpPr txBox="1">
            <a:spLocks noChangeArrowheads="1"/>
          </p:cNvSpPr>
          <p:nvPr/>
        </p:nvSpPr>
        <p:spPr bwMode="auto">
          <a:xfrm>
            <a:off x="17385" y="3525787"/>
            <a:ext cx="285924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ctr"/>
            <a:r>
              <a:rPr lang="en-GB" sz="750" dirty="0">
                <a:latin typeface="HP Simplified" panose="020B0604020204020204" pitchFamily="34" charset="0"/>
              </a:rPr>
              <a:t>2VP02AA </a:t>
            </a:r>
            <a:r>
              <a:rPr lang="en-GB" altLang="en-US" sz="750" dirty="0">
                <a:latin typeface="HP Simplified" panose="020B0604020204020204" pitchFamily="34" charset="0"/>
              </a:rPr>
              <a:t>BLACK</a:t>
            </a:r>
            <a:r>
              <a:rPr lang="en-US" altLang="en-US" sz="750" dirty="0">
                <a:latin typeface="HP Simplified" panose="020B0604020204020204" pitchFamily="34" charset="0"/>
              </a:rPr>
              <a:t>, </a:t>
            </a:r>
            <a:r>
              <a:rPr lang="en-GB" altLang="en-US" sz="750" dirty="0">
                <a:solidFill>
                  <a:srgbClr val="FF0000"/>
                </a:solidFill>
                <a:latin typeface="HP Simplified" panose="020B0604020204020204" pitchFamily="34" charset="0"/>
              </a:rPr>
              <a:t>42 </a:t>
            </a:r>
            <a:r>
              <a:rPr lang="en-US" altLang="en-US" sz="750" dirty="0">
                <a:solidFill>
                  <a:srgbClr val="FF0000"/>
                </a:solidFill>
                <a:latin typeface="HP Simplified" panose="020B0604020204020204" pitchFamily="34" charset="0"/>
              </a:rPr>
              <a:t>€      </a:t>
            </a:r>
            <a:r>
              <a:rPr lang="en-US" altLang="en-US" sz="750" dirty="0">
                <a:latin typeface="HP Simplified" panose="020B0604020204020204" pitchFamily="34" charset="0"/>
              </a:rPr>
              <a:t>7ZF19AA WHITE, </a:t>
            </a:r>
            <a:r>
              <a:rPr lang="en-GB" altLang="en-US" sz="750" dirty="0">
                <a:solidFill>
                  <a:srgbClr val="FF0000"/>
                </a:solidFill>
                <a:latin typeface="HP Simplified" panose="020B0604020204020204" pitchFamily="34" charset="0"/>
              </a:rPr>
              <a:t>50 €</a:t>
            </a:r>
            <a:endParaRPr lang="en-US" altLang="en-US" sz="750" dirty="0">
              <a:solidFill>
                <a:srgbClr val="FF0000"/>
              </a:solidFill>
              <a:latin typeface="HP Simplified" panose="020B0604020204020204" pitchFamily="34" charset="0"/>
            </a:endParaRPr>
          </a:p>
        </p:txBody>
      </p:sp>
      <p:sp>
        <p:nvSpPr>
          <p:cNvPr id="62" name="Rectangle 61">
            <a:extLst>
              <a:ext uri="{FF2B5EF4-FFF2-40B4-BE49-F238E27FC236}">
                <a16:creationId xmlns:a16="http://schemas.microsoft.com/office/drawing/2014/main" id="{947CAB69-3163-490D-8FC4-BED904439FCF}"/>
              </a:ext>
            </a:extLst>
          </p:cNvPr>
          <p:cNvSpPr/>
          <p:nvPr/>
        </p:nvSpPr>
        <p:spPr>
          <a:xfrm>
            <a:off x="4337" y="2805996"/>
            <a:ext cx="2015804" cy="784830"/>
          </a:xfrm>
          <a:prstGeom prst="rect">
            <a:avLst/>
          </a:prstGeom>
        </p:spPr>
        <p:txBody>
          <a:bodyPr wrap="square">
            <a:spAutoFit/>
          </a:bodyPr>
          <a:lstStyle/>
          <a:p>
            <a:pPr>
              <a:defRPr/>
            </a:pPr>
            <a:r>
              <a:rPr lang="en-US" sz="750" dirty="0">
                <a:latin typeface="HP Simplified" panose="020B0604020204020204" pitchFamily="34" charset="0"/>
              </a:rPr>
              <a:t>HP </a:t>
            </a:r>
            <a:r>
              <a:rPr lang="en-US" sz="750" b="1" dirty="0">
                <a:latin typeface="HP Simplified" panose="020B0604020204020204" pitchFamily="34" charset="0"/>
              </a:rPr>
              <a:t>OMEN REACTOR GAMING MOUSE USB – 6 BUTTONS</a:t>
            </a:r>
            <a:r>
              <a:rPr lang="en-US" sz="750" dirty="0">
                <a:latin typeface="HP Simplified" panose="020B0604020204020204" pitchFamily="34" charset="0"/>
              </a:rPr>
              <a:t>. </a:t>
            </a:r>
            <a:r>
              <a:rPr lang="en-GB" sz="750" dirty="0">
                <a:latin typeface="HP Simplified" panose="020B0604020204020204" pitchFamily="34" charset="0"/>
              </a:rPr>
              <a:t>Light beam detection enables a 0.2ms click response time, 3 times faster than a traditional mechanical mouse switch. Respond quicker in-game and enjoy extended durability with a 50 million click lifetime.</a:t>
            </a:r>
            <a:endParaRPr lang="x-none" sz="750" dirty="0">
              <a:latin typeface="HP Simplified" panose="020B0604020204020204" pitchFamily="34" charset="0"/>
            </a:endParaRPr>
          </a:p>
        </p:txBody>
      </p:sp>
      <p:sp>
        <p:nvSpPr>
          <p:cNvPr id="82" name="TextBox 64"/>
          <p:cNvSpPr txBox="1">
            <a:spLocks noChangeArrowheads="1"/>
          </p:cNvSpPr>
          <p:nvPr/>
        </p:nvSpPr>
        <p:spPr bwMode="auto">
          <a:xfrm>
            <a:off x="2838596" y="5845484"/>
            <a:ext cx="370578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6MF36AA HP </a:t>
            </a:r>
            <a:r>
              <a:rPr lang="en-US" sz="750" b="1" dirty="0">
                <a:latin typeface="HP Simplified" panose="020B0604020204020204" pitchFamily="34" charset="0"/>
              </a:rPr>
              <a:t>HEADSET OMEN MIND-FRAME PRIME HEADSET</a:t>
            </a:r>
            <a:r>
              <a:rPr lang="en-US" sz="750" dirty="0">
                <a:latin typeface="HP Simplified" panose="020B0604020204020204" pitchFamily="34" charset="0"/>
              </a:rPr>
              <a:t>, MICROPHONE, BUILT IN VIRTUAL SURROUND SOUND AUDIO CHIP POWERED BY C-MEDIA XEAR, OMEN'S ACTIVE EAR CUP COOLING TECHNOLOGY, COMPATIBLE WITH PCs WITH USB-A 1YW, WHITE,108 </a:t>
            </a:r>
            <a:r>
              <a:rPr lang="en-US" sz="750" dirty="0">
                <a:solidFill>
                  <a:srgbClr val="FF0000"/>
                </a:solidFill>
                <a:latin typeface="HP Simplified" panose="020B0604020204020204" pitchFamily="34" charset="0"/>
              </a:rPr>
              <a:t>114 €</a:t>
            </a:r>
            <a:endParaRPr lang="en-US" altLang="en-US" sz="750" dirty="0">
              <a:solidFill>
                <a:srgbClr val="FF0000"/>
              </a:solidFill>
              <a:latin typeface="HP Simplified" panose="020B0604020204020204" pitchFamily="34" charset="0"/>
            </a:endParaRPr>
          </a:p>
        </p:txBody>
      </p:sp>
      <p:sp>
        <p:nvSpPr>
          <p:cNvPr id="80" name="TextBox 60"/>
          <p:cNvSpPr txBox="1">
            <a:spLocks noChangeArrowheads="1"/>
          </p:cNvSpPr>
          <p:nvPr/>
        </p:nvSpPr>
        <p:spPr bwMode="auto">
          <a:xfrm>
            <a:off x="728763" y="5877036"/>
            <a:ext cx="9570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ctr"/>
            <a:r>
              <a:rPr lang="en-GB" sz="700" dirty="0">
                <a:solidFill>
                  <a:srgbClr val="363636"/>
                </a:solidFill>
                <a:latin typeface="HP Simplified" panose="020B0604020204020204" pitchFamily="34" charset="0"/>
              </a:rPr>
              <a:t>5JH72AA  </a:t>
            </a:r>
            <a:r>
              <a:rPr lang="en-GB" sz="700" dirty="0">
                <a:latin typeface="HP Simplified" panose="020B0604020204020204" pitchFamily="34" charset="0"/>
              </a:rPr>
              <a:t>HP MOUSEPAD </a:t>
            </a:r>
            <a:r>
              <a:rPr lang="en-GB" altLang="en-US" sz="700" dirty="0">
                <a:latin typeface="HP Simplified" panose="020B0604020204020204" pitchFamily="34" charset="0"/>
              </a:rPr>
              <a:t>PAVILION USB,  </a:t>
            </a:r>
            <a:r>
              <a:rPr lang="el-GR" altLang="en-US" sz="700" dirty="0">
                <a:solidFill>
                  <a:srgbClr val="FF0000"/>
                </a:solidFill>
                <a:latin typeface="HP Simplified" panose="020B0604020204020204" pitchFamily="34" charset="0"/>
              </a:rPr>
              <a:t>2</a:t>
            </a:r>
            <a:r>
              <a:rPr lang="en-US" altLang="en-US" sz="700" dirty="0">
                <a:solidFill>
                  <a:srgbClr val="FF0000"/>
                </a:solidFill>
                <a:latin typeface="HP Simplified" panose="020B0604020204020204" pitchFamily="34" charset="0"/>
              </a:rPr>
              <a:t>7 </a:t>
            </a:r>
            <a:r>
              <a:rPr lang="en-GB" altLang="en-US" sz="700" dirty="0">
                <a:solidFill>
                  <a:srgbClr val="FF0000"/>
                </a:solidFill>
                <a:latin typeface="HP Simplified" panose="020B0604020204020204" pitchFamily="34" charset="0"/>
              </a:rPr>
              <a:t>€</a:t>
            </a:r>
            <a:endParaRPr lang="en-US" altLang="en-US" sz="700" dirty="0">
              <a:solidFill>
                <a:srgbClr val="FF0000"/>
              </a:solidFill>
              <a:latin typeface="HP Simplified" panose="020B0604020204020204" pitchFamily="34" charset="0"/>
            </a:endParaRPr>
          </a:p>
        </p:txBody>
      </p:sp>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976" y="5831348"/>
            <a:ext cx="560874" cy="540000"/>
          </a:xfrm>
          <a:prstGeom prst="rect">
            <a:avLst/>
          </a:prstGeom>
        </p:spPr>
      </p:pic>
      <p:cxnSp>
        <p:nvCxnSpPr>
          <p:cNvPr id="90" name="Straight Connector 89">
            <a:extLst>
              <a:ext uri="{FF2B5EF4-FFF2-40B4-BE49-F238E27FC236}">
                <a16:creationId xmlns:a16="http://schemas.microsoft.com/office/drawing/2014/main" id="{908557B5-7FF9-0C1D-29F3-3F2A6A665CD7}"/>
              </a:ext>
            </a:extLst>
          </p:cNvPr>
          <p:cNvCxnSpPr/>
          <p:nvPr/>
        </p:nvCxnSpPr>
        <p:spPr>
          <a:xfrm flipV="1">
            <a:off x="-23530" y="5726818"/>
            <a:ext cx="669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0D9B4B8-677D-D3BD-0D1D-0BB9D74D964E}"/>
              </a:ext>
            </a:extLst>
          </p:cNvPr>
          <p:cNvCxnSpPr/>
          <p:nvPr/>
        </p:nvCxnSpPr>
        <p:spPr>
          <a:xfrm>
            <a:off x="1991170" y="5867348"/>
            <a:ext cx="0" cy="46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566467" y="2816461"/>
            <a:ext cx="1181678" cy="927301"/>
          </a:xfrm>
          <a:prstGeom prst="rect">
            <a:avLst/>
          </a:prstGeom>
        </p:spPr>
      </p:pic>
      <p:sp>
        <p:nvSpPr>
          <p:cNvPr id="84" name="Rectangle 83"/>
          <p:cNvSpPr/>
          <p:nvPr/>
        </p:nvSpPr>
        <p:spPr>
          <a:xfrm>
            <a:off x="6740726" y="718675"/>
            <a:ext cx="2309842" cy="669414"/>
          </a:xfrm>
          <a:prstGeom prst="rect">
            <a:avLst/>
          </a:prstGeom>
        </p:spPr>
        <p:txBody>
          <a:bodyPr wrap="square">
            <a:spAutoFit/>
          </a:bodyPr>
          <a:lstStyle/>
          <a:p>
            <a:r>
              <a:rPr lang="en-US" sz="750" dirty="0">
                <a:latin typeface="HP Simplified" panose="020B0604020204020204" pitchFamily="34" charset="0"/>
              </a:rPr>
              <a:t>A44MBEA HP NOTEBOOK </a:t>
            </a:r>
            <a:r>
              <a:rPr lang="en-US" sz="750" b="1" dirty="0">
                <a:latin typeface="HP Simplified" panose="020B0604020204020204" pitchFamily="34" charset="0"/>
              </a:rPr>
              <a:t>OMEN GAMING 17-db0006nv</a:t>
            </a:r>
            <a:r>
              <a:rPr lang="en-US" sz="750" dirty="0">
                <a:latin typeface="HP Simplified" panose="020B0604020204020204" pitchFamily="34" charset="0"/>
              </a:rPr>
              <a:t>, AMD RYZEN 7-8845HS 3.8-5.1GHz/16MB, 8 CORES, 16GB, 512GB PCIe NVMe SSD, NVIDIA GEFORCE RTX 4050 6GB, 17.3'' FHD 144Hz, WIN 11 HOME, 2YW, SHADOW BLACK </a:t>
            </a:r>
            <a:r>
              <a:rPr lang="en-US" sz="750" dirty="0">
                <a:solidFill>
                  <a:srgbClr val="FF0000"/>
                </a:solidFill>
                <a:latin typeface="HP Simplified" panose="020B0604020204020204" pitchFamily="34" charset="0"/>
              </a:rPr>
              <a:t>1,745 </a:t>
            </a:r>
            <a:r>
              <a:rPr lang="el-GR" sz="750" dirty="0">
                <a:solidFill>
                  <a:srgbClr val="FF0000"/>
                </a:solidFill>
                <a:latin typeface="HP Simplified" panose="020B0604020204020204" pitchFamily="34" charset="0"/>
              </a:rPr>
              <a:t>€</a:t>
            </a:r>
            <a:endParaRPr lang="en-US" sz="800" i="1" dirty="0">
              <a:solidFill>
                <a:srgbClr val="92D050"/>
              </a:solidFill>
              <a:ea typeface="Calibri" panose="020F0502020204030204" pitchFamily="34" charset="0"/>
            </a:endParaRPr>
          </a:p>
        </p:txBody>
      </p:sp>
      <p:cxnSp>
        <p:nvCxnSpPr>
          <p:cNvPr id="98" name="Straight Connector 97">
            <a:extLst>
              <a:ext uri="{FF2B5EF4-FFF2-40B4-BE49-F238E27FC236}">
                <a16:creationId xmlns:a16="http://schemas.microsoft.com/office/drawing/2014/main" id="{081F205B-A6F1-B2A9-FC5F-56851D2DF8E7}"/>
              </a:ext>
            </a:extLst>
          </p:cNvPr>
          <p:cNvCxnSpPr/>
          <p:nvPr/>
        </p:nvCxnSpPr>
        <p:spPr>
          <a:xfrm>
            <a:off x="6746442" y="1561534"/>
            <a:ext cx="3132000" cy="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755083" y="1746"/>
            <a:ext cx="3132447" cy="669414"/>
          </a:xfrm>
          <a:prstGeom prst="rect">
            <a:avLst/>
          </a:prstGeom>
        </p:spPr>
        <p:txBody>
          <a:bodyPr wrap="square">
            <a:spAutoFit/>
          </a:bodyPr>
          <a:lstStyle/>
          <a:p>
            <a:r>
              <a:rPr lang="en-US" sz="750" dirty="0">
                <a:solidFill>
                  <a:schemeClr val="bg1">
                    <a:lumMod val="50000"/>
                  </a:schemeClr>
                </a:solidFill>
                <a:latin typeface="HP Simplified" panose="020B0604020204020204" pitchFamily="34" charset="0"/>
              </a:rPr>
              <a:t>With the new </a:t>
            </a:r>
            <a:r>
              <a:rPr lang="en-US" sz="750" dirty="0">
                <a:solidFill>
                  <a:srgbClr val="FF0000"/>
                </a:solidFill>
                <a:latin typeface="HP Simplified" panose="020B0604020204020204" pitchFamily="34" charset="0"/>
              </a:rPr>
              <a:t>OMEN 17</a:t>
            </a:r>
            <a:r>
              <a:rPr lang="en-US" sz="750" dirty="0">
                <a:solidFill>
                  <a:schemeClr val="bg1">
                    <a:lumMod val="50000"/>
                  </a:schemeClr>
                </a:solidFill>
                <a:latin typeface="HP Simplified" panose="020B0604020204020204" pitchFamily="34" charset="0"/>
              </a:rPr>
              <a:t>, we didn't waste time loading it with features you'd never use. Instead, with an impressive 17" IPS display with 100% sRGB, new AI-enhanced AMD Ryzen™ 8000 CPUs and NVIDIA® RTX™ 40 Series GPUs, as well as a 1-zone RGB numeric keyboard, it's everything you need for great gaming and nothing you don't.</a:t>
            </a:r>
          </a:p>
        </p:txBody>
      </p:sp>
      <p:cxnSp>
        <p:nvCxnSpPr>
          <p:cNvPr id="96" name="Straight Connector 95">
            <a:extLst>
              <a:ext uri="{FF2B5EF4-FFF2-40B4-BE49-F238E27FC236}">
                <a16:creationId xmlns:a16="http://schemas.microsoft.com/office/drawing/2014/main" id="{081F205B-A6F1-B2A9-FC5F-56851D2DF8E7}"/>
              </a:ext>
            </a:extLst>
          </p:cNvPr>
          <p:cNvCxnSpPr/>
          <p:nvPr/>
        </p:nvCxnSpPr>
        <p:spPr>
          <a:xfrm>
            <a:off x="3331778" y="-97321"/>
            <a:ext cx="31384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14490" y="640096"/>
            <a:ext cx="1089886" cy="1054172"/>
          </a:xfrm>
          <a:prstGeom prst="rect">
            <a:avLst/>
          </a:prstGeom>
        </p:spPr>
      </p:pic>
      <p:cxnSp>
        <p:nvCxnSpPr>
          <p:cNvPr id="66" name="Straight Connector 65">
            <a:extLst>
              <a:ext uri="{FF2B5EF4-FFF2-40B4-BE49-F238E27FC236}">
                <a16:creationId xmlns:a16="http://schemas.microsoft.com/office/drawing/2014/main" id="{081F205B-A6F1-B2A9-FC5F-56851D2DF8E7}"/>
              </a:ext>
            </a:extLst>
          </p:cNvPr>
          <p:cNvCxnSpPr/>
          <p:nvPr/>
        </p:nvCxnSpPr>
        <p:spPr>
          <a:xfrm>
            <a:off x="24976" y="2589512"/>
            <a:ext cx="32178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9" name="TextBox 64"/>
          <p:cNvSpPr txBox="1">
            <a:spLocks noChangeArrowheads="1"/>
          </p:cNvSpPr>
          <p:nvPr/>
        </p:nvSpPr>
        <p:spPr bwMode="auto">
          <a:xfrm>
            <a:off x="4175465" y="4112817"/>
            <a:ext cx="24699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4PH30AA HP </a:t>
            </a:r>
            <a:r>
              <a:rPr lang="en-US" sz="750" b="1" dirty="0">
                <a:latin typeface="HP Simplified" panose="020B0604020204020204" pitchFamily="34" charset="0"/>
              </a:rPr>
              <a:t>MOUSE PAVILION GAMING 300 USB</a:t>
            </a:r>
            <a:r>
              <a:rPr lang="en-US" sz="750" dirty="0">
                <a:latin typeface="HP Simplified" panose="020B0604020204020204" pitchFamily="34" charset="0"/>
              </a:rPr>
              <a:t>, 5000 DPI OPTICAL SENCOR, 8 BUTTONS, TOTAL WITH 2 THUMB BUTTONS ON EACH SIDE, MAKING IT IDEAL WHETHER YOU’RE LEFT OR RIGHT HANDED, BLACK/GREEN </a:t>
            </a:r>
            <a:r>
              <a:rPr lang="en-US" sz="750" dirty="0">
                <a:solidFill>
                  <a:srgbClr val="FF0000"/>
                </a:solidFill>
                <a:latin typeface="HP Simplified" panose="020B0604020204020204" pitchFamily="34" charset="0"/>
              </a:rPr>
              <a:t>21 €</a:t>
            </a:r>
            <a:endParaRPr lang="en-US" altLang="en-US" sz="750" dirty="0">
              <a:solidFill>
                <a:srgbClr val="FF0000"/>
              </a:solidFill>
              <a:latin typeface="HP Simplified" panose="020B0604020204020204" pitchFamily="34" charset="0"/>
            </a:endParaRPr>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46696" y="4040077"/>
            <a:ext cx="754012" cy="612358"/>
          </a:xfrm>
          <a:prstGeom prst="rect">
            <a:avLst/>
          </a:prstGeom>
        </p:spPr>
      </p:pic>
      <p:sp>
        <p:nvSpPr>
          <p:cNvPr id="70" name="TextBox 64"/>
          <p:cNvSpPr txBox="1">
            <a:spLocks noChangeArrowheads="1"/>
          </p:cNvSpPr>
          <p:nvPr/>
        </p:nvSpPr>
        <p:spPr bwMode="auto">
          <a:xfrm>
            <a:off x="9181" y="4873884"/>
            <a:ext cx="17460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9LY71AA HP </a:t>
            </a:r>
            <a:r>
              <a:rPr lang="en-US" sz="750" b="1" dirty="0">
                <a:latin typeface="HP Simplified" panose="020B0604020204020204" pitchFamily="34" charset="0"/>
              </a:rPr>
              <a:t>MOUSE PAVILION GAMING 300 USB</a:t>
            </a:r>
            <a:r>
              <a:rPr lang="en-US" sz="750" dirty="0">
                <a:latin typeface="HP Simplified" panose="020B0604020204020204" pitchFamily="34" charset="0"/>
              </a:rPr>
              <a:t>, 5000 DPI OPTICAL SENCOR, 8 BUTTONS, TOTAL WITH 2 THUMB BUTTONS ON EACH SIDE, MAKING IT IDEAL WHETHER YOU’RE LEFT OR RIGHT HANDED, BLACK/GREEN </a:t>
            </a:r>
            <a:r>
              <a:rPr lang="en-US" sz="750" dirty="0">
                <a:solidFill>
                  <a:srgbClr val="FF0000"/>
                </a:solidFill>
                <a:latin typeface="HP Simplified" panose="020B0604020204020204" pitchFamily="34" charset="0"/>
              </a:rPr>
              <a:t>€45</a:t>
            </a:r>
            <a:endParaRPr lang="en-US" altLang="en-US" sz="750" dirty="0">
              <a:solidFill>
                <a:srgbClr val="FF0000"/>
              </a:solidFill>
              <a:latin typeface="HP Simplified" panose="020B0604020204020204" pitchFamily="34" charset="0"/>
            </a:endParaRPr>
          </a:p>
        </p:txBody>
      </p:sp>
      <p:pic>
        <p:nvPicPr>
          <p:cNvPr id="5" name="Picture 4"/>
          <p:cNvPicPr>
            <a:picLocks noChangeAspect="1"/>
          </p:cNvPicPr>
          <p:nvPr/>
        </p:nvPicPr>
        <p:blipFill rotWithShape="1">
          <a:blip r:embed="rId15" cstate="print">
            <a:extLst>
              <a:ext uri="{28A0092B-C50C-407E-A947-70E740481C1C}">
                <a14:useLocalDpi xmlns:a14="http://schemas.microsoft.com/office/drawing/2010/main" val="0"/>
              </a:ext>
            </a:extLst>
          </a:blip>
          <a:srcRect l="2500" r="3383" b="10729"/>
          <a:stretch/>
        </p:blipFill>
        <p:spPr>
          <a:xfrm>
            <a:off x="1825666" y="5118572"/>
            <a:ext cx="1293226" cy="394597"/>
          </a:xfrm>
          <a:prstGeom prst="rect">
            <a:avLst/>
          </a:prstGeom>
        </p:spPr>
      </p:pic>
      <p:sp>
        <p:nvSpPr>
          <p:cNvPr id="64" name="Rectangle 63"/>
          <p:cNvSpPr/>
          <p:nvPr/>
        </p:nvSpPr>
        <p:spPr>
          <a:xfrm>
            <a:off x="3471289" y="836191"/>
            <a:ext cx="1985044" cy="784830"/>
          </a:xfrm>
          <a:prstGeom prst="rect">
            <a:avLst/>
          </a:prstGeom>
        </p:spPr>
        <p:txBody>
          <a:bodyPr wrap="square">
            <a:spAutoFit/>
          </a:bodyPr>
          <a:lstStyle/>
          <a:p>
            <a:r>
              <a:rPr lang="en-US" sz="750" dirty="0">
                <a:latin typeface="HP Simplified" panose="020B0604020204020204" pitchFamily="34" charset="0"/>
              </a:rPr>
              <a:t>8B2P2EA HP NOTEBOOK </a:t>
            </a:r>
            <a:r>
              <a:rPr lang="en-US" sz="750" b="1" dirty="0">
                <a:latin typeface="HP Simplified" panose="020B0604020204020204" pitchFamily="34" charset="0"/>
              </a:rPr>
              <a:t>OMEN</a:t>
            </a:r>
            <a:r>
              <a:rPr lang="en-US" sz="750" dirty="0">
                <a:latin typeface="HP Simplified" panose="020B0604020204020204" pitchFamily="34" charset="0"/>
              </a:rPr>
              <a:t> </a:t>
            </a:r>
            <a:r>
              <a:rPr lang="en-US" sz="750" b="1" dirty="0">
                <a:latin typeface="HP Simplified" panose="020B0604020204020204" pitchFamily="34" charset="0"/>
              </a:rPr>
              <a:t>TRANSCEND GAMING</a:t>
            </a:r>
            <a:r>
              <a:rPr lang="en-US" sz="750" dirty="0">
                <a:latin typeface="HP Simplified" panose="020B0604020204020204" pitchFamily="34" charset="0"/>
              </a:rPr>
              <a:t> </a:t>
            </a:r>
            <a:r>
              <a:rPr lang="en-US" sz="750" b="1" dirty="0">
                <a:latin typeface="HP Simplified" panose="020B0604020204020204" pitchFamily="34" charset="0"/>
              </a:rPr>
              <a:t>16-U0000NV</a:t>
            </a:r>
            <a:r>
              <a:rPr lang="en-US" sz="750" dirty="0">
                <a:latin typeface="HP Simplified" panose="020B0604020204020204" pitchFamily="34" charset="0"/>
              </a:rPr>
              <a:t>, INTEL i7-13700HX 3.7-5.0GHz / 30MB, 16 CORES, 16GB, 1TB PCIe SSD, NVIDIA GEFORCE RTX 4070 8GB,16'' WUXGA IPS, WIN 11 HOME, 2YW, CERAMIC WHITE </a:t>
            </a:r>
            <a:r>
              <a:rPr lang="en-US" sz="750" dirty="0">
                <a:solidFill>
                  <a:srgbClr val="FF0000"/>
                </a:solidFill>
                <a:latin typeface="HP Simplified" panose="020B0604020204020204" pitchFamily="34" charset="0"/>
              </a:rPr>
              <a:t>2,463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p>
        </p:txBody>
      </p:sp>
      <p:sp>
        <p:nvSpPr>
          <p:cNvPr id="11" name="Rectangle 10"/>
          <p:cNvSpPr/>
          <p:nvPr/>
        </p:nvSpPr>
        <p:spPr>
          <a:xfrm>
            <a:off x="3336077" y="4842449"/>
            <a:ext cx="2602691" cy="669414"/>
          </a:xfrm>
          <a:prstGeom prst="rect">
            <a:avLst/>
          </a:prstGeom>
        </p:spPr>
        <p:txBody>
          <a:bodyPr wrap="square">
            <a:spAutoFit/>
          </a:bodyPr>
          <a:lstStyle/>
          <a:p>
            <a:r>
              <a:rPr lang="en-US" sz="750" dirty="0">
                <a:latin typeface="HP Simplified" panose="020B0604020204020204" pitchFamily="34" charset="0"/>
              </a:rPr>
              <a:t>5JS07AA HP </a:t>
            </a:r>
            <a:r>
              <a:rPr lang="en-US" sz="750" b="1" dirty="0">
                <a:latin typeface="HP Simplified" panose="020B0604020204020204" pitchFamily="34" charset="0"/>
              </a:rPr>
              <a:t>MOUSE 200 PAVILION GAMING, USB</a:t>
            </a:r>
            <a:r>
              <a:rPr lang="en-US" sz="750" dirty="0">
                <a:latin typeface="HP Simplified" panose="020B0604020204020204" pitchFamily="34" charset="0"/>
              </a:rPr>
              <a:t>,YOUR NEXT GAMING SESSION IS ABOUT TO GET A LOT MORE CONTROLLED, COMFORTABLE, AND COLORFUL, IS OPTIMIZED FOR PRECISE CONTROL AND FEATURES AN ERGONOMIC DESIGN  BLACK RGB LIGHTING </a:t>
            </a:r>
            <a:r>
              <a:rPr lang="en-US" sz="750" dirty="0">
                <a:solidFill>
                  <a:srgbClr val="FF0000"/>
                </a:solidFill>
                <a:latin typeface="HP Simplified" panose="020B0604020204020204" pitchFamily="34" charset="0"/>
              </a:rPr>
              <a:t>23 €</a:t>
            </a:r>
            <a:endParaRPr lang="en-US" altLang="en-US" sz="750" dirty="0">
              <a:solidFill>
                <a:srgbClr val="FF0000"/>
              </a:solidFill>
              <a:latin typeface="HP Simplified" panose="020B0604020204020204" pitchFamily="34" charset="0"/>
            </a:endParaRPr>
          </a:p>
        </p:txBody>
      </p:sp>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40571" y="4708083"/>
            <a:ext cx="753282" cy="568665"/>
          </a:xfrm>
          <a:prstGeom prst="rect">
            <a:avLst/>
          </a:prstGeom>
        </p:spPr>
      </p:pic>
      <p:sp>
        <p:nvSpPr>
          <p:cNvPr id="58" name="TextBox 64"/>
          <p:cNvSpPr txBox="1">
            <a:spLocks noChangeArrowheads="1"/>
          </p:cNvSpPr>
          <p:nvPr/>
        </p:nvSpPr>
        <p:spPr bwMode="auto">
          <a:xfrm>
            <a:off x="1411966" y="4002157"/>
            <a:ext cx="1871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00" dirty="0">
                <a:latin typeface="HP Simplified" panose="020B0604020204020204" pitchFamily="34" charset="0"/>
              </a:rPr>
              <a:t>6YW76AA HP </a:t>
            </a:r>
            <a:r>
              <a:rPr lang="en-US" sz="700" b="1" dirty="0">
                <a:latin typeface="HP Simplified" panose="020B0604020204020204" pitchFamily="34" charset="0"/>
              </a:rPr>
              <a:t>KEYBOARD OMEN GAMING</a:t>
            </a:r>
            <a:r>
              <a:rPr lang="en-US" sz="700" dirty="0">
                <a:latin typeface="HP Simplified" panose="020B0604020204020204" pitchFamily="34" charset="0"/>
              </a:rPr>
              <a:t> BY HP ENCODER, COMMAND A FLAWLESS SYMPHONY OF KEYSTROKES, CHERRY MX RED MECHANICAL SWITCHES DELIVER THE AGILITY YOU NEED TO MANEUVER AHEAD OF THE COMPETITION, RED </a:t>
            </a:r>
            <a:r>
              <a:rPr lang="en-US" sz="700" dirty="0">
                <a:solidFill>
                  <a:srgbClr val="FF0000"/>
                </a:solidFill>
                <a:latin typeface="HP Simplified" panose="020B0604020204020204" pitchFamily="34" charset="0"/>
              </a:rPr>
              <a:t>€85</a:t>
            </a:r>
            <a:endParaRPr lang="en-US" altLang="en-US" sz="700" dirty="0">
              <a:solidFill>
                <a:srgbClr val="FF0000"/>
              </a:solidFill>
              <a:latin typeface="HP Simplified" panose="020B0604020204020204" pitchFamily="34" charset="0"/>
            </a:endParaRPr>
          </a:p>
        </p:txBody>
      </p:sp>
      <p:pic>
        <p:nvPicPr>
          <p:cNvPr id="16" name="Picture 15"/>
          <p:cNvPicPr>
            <a:picLocks noChangeAspect="1"/>
          </p:cNvPicPr>
          <p:nvPr/>
        </p:nvPicPr>
        <p:blipFill rotWithShape="1">
          <a:blip r:embed="rId17" cstate="print">
            <a:extLst>
              <a:ext uri="{28A0092B-C50C-407E-A947-70E740481C1C}">
                <a14:useLocalDpi xmlns:a14="http://schemas.microsoft.com/office/drawing/2010/main" val="0"/>
              </a:ext>
            </a:extLst>
          </a:blip>
          <a:srcRect l="1873" t="11634" r="4818" b="9765"/>
          <a:stretch/>
        </p:blipFill>
        <p:spPr>
          <a:xfrm>
            <a:off x="123110" y="4077389"/>
            <a:ext cx="1262545" cy="467337"/>
          </a:xfrm>
          <a:prstGeom prst="rect">
            <a:avLst/>
          </a:prstGeom>
        </p:spPr>
      </p:pic>
      <p:cxnSp>
        <p:nvCxnSpPr>
          <p:cNvPr id="63" name="Straight Connector 62">
            <a:extLst>
              <a:ext uri="{FF2B5EF4-FFF2-40B4-BE49-F238E27FC236}">
                <a16:creationId xmlns:a16="http://schemas.microsoft.com/office/drawing/2014/main" id="{081F205B-A6F1-B2A9-FC5F-56851D2DF8E7}"/>
              </a:ext>
            </a:extLst>
          </p:cNvPr>
          <p:cNvCxnSpPr/>
          <p:nvPr/>
        </p:nvCxnSpPr>
        <p:spPr>
          <a:xfrm>
            <a:off x="31619" y="3777392"/>
            <a:ext cx="32178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137" y="1878469"/>
            <a:ext cx="3257817" cy="906446"/>
          </a:xfrm>
          <a:prstGeom prst="rect">
            <a:avLst/>
          </a:prstGeom>
        </p:spPr>
      </p:pic>
      <p:cxnSp>
        <p:nvCxnSpPr>
          <p:cNvPr id="65" name="Straight Connector 64">
            <a:extLst>
              <a:ext uri="{FF2B5EF4-FFF2-40B4-BE49-F238E27FC236}">
                <a16:creationId xmlns:a16="http://schemas.microsoft.com/office/drawing/2014/main" id="{081F205B-A6F1-B2A9-FC5F-56851D2DF8E7}"/>
              </a:ext>
            </a:extLst>
          </p:cNvPr>
          <p:cNvCxnSpPr/>
          <p:nvPr/>
        </p:nvCxnSpPr>
        <p:spPr>
          <a:xfrm>
            <a:off x="3248120" y="2994765"/>
            <a:ext cx="3465427" cy="158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54793" y="1870876"/>
            <a:ext cx="3492307" cy="2135543"/>
          </a:xfrm>
          <a:prstGeom prst="rect">
            <a:avLst/>
          </a:prstGeom>
        </p:spPr>
      </p:pic>
      <p:sp>
        <p:nvSpPr>
          <p:cNvPr id="59" name="Rectangle 58"/>
          <p:cNvSpPr/>
          <p:nvPr/>
        </p:nvSpPr>
        <p:spPr>
          <a:xfrm>
            <a:off x="24976" y="1057262"/>
            <a:ext cx="2622681" cy="669414"/>
          </a:xfrm>
          <a:prstGeom prst="rect">
            <a:avLst/>
          </a:prstGeom>
        </p:spPr>
        <p:txBody>
          <a:bodyPr wrap="square">
            <a:spAutoFit/>
          </a:bodyPr>
          <a:lstStyle/>
          <a:p>
            <a:r>
              <a:rPr lang="en-US" sz="750" dirty="0">
                <a:latin typeface="HP Simplified" panose="020B0604020204020204" pitchFamily="34" charset="0"/>
              </a:rPr>
              <a:t>8BC53AA HP </a:t>
            </a:r>
            <a:r>
              <a:rPr lang="en-US" sz="750" b="1" dirty="0">
                <a:latin typeface="HP Simplified" panose="020B0604020204020204" pitchFamily="34" charset="0"/>
              </a:rPr>
              <a:t>MOUSE OMEN GAMING VECTOR USB</a:t>
            </a:r>
            <a:r>
              <a:rPr lang="en-US" sz="750" dirty="0">
                <a:latin typeface="HP Simplified" panose="020B0604020204020204" pitchFamily="34" charset="0"/>
              </a:rPr>
              <a:t>, 6 BUTTONS, OMEN RADAR 3 SENSOR, CO-DEVELOPED WITH PIXART, OPTICAL SENSOR FOR PRECISE MOVEMENT ON MOST SURFACES, 6 PROGRAMMABLE BUTTONS, CUSTOM LIGHTING THROUGH OMEN COMMAND CENTER, BLACK </a:t>
            </a:r>
            <a:r>
              <a:rPr lang="en-US" sz="750" dirty="0">
                <a:solidFill>
                  <a:srgbClr val="FF0000"/>
                </a:solidFill>
                <a:latin typeface="HP Simplified" panose="020B0604020204020204" pitchFamily="34" charset="0"/>
              </a:rPr>
              <a:t>€28 </a:t>
            </a:r>
            <a:endParaRPr lang="en-US" altLang="en-US" sz="750" dirty="0">
              <a:solidFill>
                <a:srgbClr val="FF0000"/>
              </a:solidFill>
              <a:latin typeface="HP Simplified" panose="020B0604020204020204" pitchFamily="34" charset="0"/>
            </a:endParaRPr>
          </a:p>
        </p:txBody>
      </p:sp>
      <p:pic>
        <p:nvPicPr>
          <p:cNvPr id="6" name="Picture 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398598" y="1053382"/>
            <a:ext cx="703206" cy="561464"/>
          </a:xfrm>
          <a:prstGeom prst="rect">
            <a:avLst/>
          </a:prstGeom>
        </p:spPr>
      </p:pic>
      <p:sp>
        <p:nvSpPr>
          <p:cNvPr id="60" name="Rectangle 59"/>
          <p:cNvSpPr/>
          <p:nvPr/>
        </p:nvSpPr>
        <p:spPr>
          <a:xfrm>
            <a:off x="8117595" y="3953111"/>
            <a:ext cx="1793209" cy="784830"/>
          </a:xfrm>
          <a:prstGeom prst="rect">
            <a:avLst/>
          </a:prstGeom>
        </p:spPr>
        <p:txBody>
          <a:bodyPr wrap="square">
            <a:spAutoFit/>
          </a:bodyPr>
          <a:lstStyle/>
          <a:p>
            <a:r>
              <a:rPr lang="en-US" sz="750" dirty="0">
                <a:latin typeface="HP Simplified" panose="020B0604020204020204" pitchFamily="34" charset="0"/>
              </a:rPr>
              <a:t>780F9E9 HP MONITOR </a:t>
            </a:r>
            <a:r>
              <a:rPr lang="en-US" sz="750" b="1" dirty="0">
                <a:latin typeface="HP Simplified" panose="020B0604020204020204" pitchFamily="34" charset="0"/>
              </a:rPr>
              <a:t>27'', 27 OMEN GAMING</a:t>
            </a:r>
            <a:r>
              <a:rPr lang="en-US" sz="750" dirty="0">
                <a:latin typeface="HP Simplified" panose="020B0604020204020204" pitchFamily="34" charset="0"/>
              </a:rPr>
              <a:t> HOME, E, IPS, FHD 1920 X 1080, 165HZ, 1MS, 400 NITS, AMD FREESYNC PREMIUM, ANTIGLARE, HEIGHT ADJUSTABLE, TILT, 2x HDMI, DISPLAY PORT, 2YW, BLACK</a:t>
            </a:r>
            <a:r>
              <a:rPr lang="en-US" sz="750" dirty="0">
                <a:solidFill>
                  <a:srgbClr val="FF0000"/>
                </a:solidFill>
                <a:latin typeface="HP Simplified" panose="020B0604020204020204" pitchFamily="34" charset="0"/>
              </a:rPr>
              <a:t> 231 </a:t>
            </a:r>
            <a:r>
              <a:rPr lang="el-GR" sz="750" dirty="0">
                <a:solidFill>
                  <a:srgbClr val="FF0000"/>
                </a:solidFill>
                <a:latin typeface="HP Simplified" panose="020B0604020204020204" pitchFamily="34" charset="0"/>
              </a:rPr>
              <a:t>€</a:t>
            </a:r>
            <a:endParaRPr lang="en-US" sz="800" i="1" dirty="0">
              <a:solidFill>
                <a:srgbClr val="92D050"/>
              </a:solidFill>
              <a:latin typeface="Calibri" panose="020F0502020204030204" pitchFamily="34" charset="0"/>
              <a:ea typeface="Calibri" panose="020F0502020204030204" pitchFamily="34" charset="0"/>
            </a:endParaRPr>
          </a:p>
        </p:txBody>
      </p:sp>
      <p:pic>
        <p:nvPicPr>
          <p:cNvPr id="7" name="Picture 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18123" y="3939609"/>
            <a:ext cx="1264156" cy="905499"/>
          </a:xfrm>
          <a:prstGeom prst="rect">
            <a:avLst/>
          </a:prstGeom>
        </p:spPr>
      </p:pic>
      <p:sp>
        <p:nvSpPr>
          <p:cNvPr id="67" name="Rectangle 66"/>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68" name="Rectangle 67"/>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28023658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421" y="2484074"/>
            <a:ext cx="2922679" cy="1066617"/>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33522" r="1277"/>
          <a:stretch/>
        </p:blipFill>
        <p:spPr>
          <a:xfrm>
            <a:off x="6136160" y="1900045"/>
            <a:ext cx="3771499" cy="108057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862"/>
            <a:ext cx="1419939" cy="900000"/>
          </a:xfrm>
          <a:prstGeom prst="rect">
            <a:avLst/>
          </a:prstGeom>
        </p:spPr>
      </p:pic>
      <p:pic>
        <p:nvPicPr>
          <p:cNvPr id="114" name="Picture 113"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a:blip r:embed="rId5"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293894" y="-13483"/>
            <a:ext cx="1890469" cy="907605"/>
          </a:xfrm>
          <a:prstGeom prst="rect">
            <a:avLst/>
          </a:prstGeom>
        </p:spPr>
      </p:pic>
      <p:pic>
        <p:nvPicPr>
          <p:cNvPr id="37" name="Picture 36"/>
          <p:cNvPicPr>
            <a:picLocks noChangeAspect="1"/>
          </p:cNvPicPr>
          <p:nvPr/>
        </p:nvPicPr>
        <p:blipFill rotWithShape="1">
          <a:blip r:embed="rId6" cstate="print">
            <a:extLst>
              <a:ext uri="{28A0092B-C50C-407E-A947-70E740481C1C}">
                <a14:useLocalDpi xmlns:a14="http://schemas.microsoft.com/office/drawing/2010/main" val="0"/>
              </a:ext>
            </a:extLst>
          </a:blip>
          <a:srcRect t="10115" b="10000"/>
          <a:stretch/>
        </p:blipFill>
        <p:spPr>
          <a:xfrm>
            <a:off x="2082903" y="1406858"/>
            <a:ext cx="954686" cy="762641"/>
          </a:xfrm>
          <a:prstGeom prst="rect">
            <a:avLst/>
          </a:prstGeom>
        </p:spPr>
      </p:pic>
      <p:pic>
        <p:nvPicPr>
          <p:cNvPr id="92" name="Picture 91" descr="A picture containing accessory, luggage, suitcase, case&#10;&#10;Description automatically generated">
            <a:extLst>
              <a:ext uri="{FF2B5EF4-FFF2-40B4-BE49-F238E27FC236}">
                <a16:creationId xmlns:a16="http://schemas.microsoft.com/office/drawing/2014/main" id="{945F3624-A08B-88F7-E128-DB0054223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366082" y="3357939"/>
            <a:ext cx="842892" cy="756000"/>
          </a:xfrm>
          <a:prstGeom prst="rect">
            <a:avLst/>
          </a:prstGeom>
        </p:spPr>
      </p:pic>
      <p:pic>
        <p:nvPicPr>
          <p:cNvPr id="95" name="Picture 94" descr="A picture containing accessory, case, bag&#10;&#10;Description automatically generated">
            <a:extLst>
              <a:ext uri="{FF2B5EF4-FFF2-40B4-BE49-F238E27FC236}">
                <a16:creationId xmlns:a16="http://schemas.microsoft.com/office/drawing/2014/main" id="{7A5A3695-6B87-3A02-FAB1-3EB731DFE76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644219" y="3337170"/>
            <a:ext cx="918684" cy="756000"/>
          </a:xfrm>
          <a:prstGeom prst="rect">
            <a:avLst/>
          </a:prstGeom>
        </p:spPr>
      </p:pic>
      <p:pic>
        <p:nvPicPr>
          <p:cNvPr id="104" name="Picture 10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41687" y="31198"/>
            <a:ext cx="252000" cy="252000"/>
          </a:xfrm>
          <a:prstGeom prst="rect">
            <a:avLst/>
          </a:prstGeom>
        </p:spPr>
      </p:pic>
      <p:sp>
        <p:nvSpPr>
          <p:cNvPr id="112" name="TextBox 111"/>
          <p:cNvSpPr txBox="1"/>
          <p:nvPr/>
        </p:nvSpPr>
        <p:spPr>
          <a:xfrm>
            <a:off x="1419938" y="7434"/>
            <a:ext cx="1558858" cy="369332"/>
          </a:xfrm>
          <a:prstGeom prst="rect">
            <a:avLst/>
          </a:prstGeom>
          <a:noFill/>
        </p:spPr>
        <p:txBody>
          <a:bodyPr wrap="square" rtlCol="0">
            <a:spAutoFit/>
          </a:bodyPr>
          <a:lstStyle/>
          <a:p>
            <a:r>
              <a:rPr lang="en-GB" sz="900" dirty="0">
                <a:latin typeface="HP Simplified" panose="020B0604020204020204" pitchFamily="34" charset="0"/>
              </a:rPr>
              <a:t>HP 250 &amp; ProBook 400 Series Business Notebooks </a:t>
            </a:r>
          </a:p>
        </p:txBody>
      </p:sp>
      <p:sp>
        <p:nvSpPr>
          <p:cNvPr id="94" name="Rectangle 93"/>
          <p:cNvSpPr/>
          <p:nvPr/>
        </p:nvSpPr>
        <p:spPr>
          <a:xfrm>
            <a:off x="1406229" y="368987"/>
            <a:ext cx="1833401" cy="523220"/>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5/8. Promo prices are valid until  30/11 or Until Stock Last.</a:t>
            </a:r>
          </a:p>
          <a:p>
            <a:endParaRPr lang="en-US" sz="700" dirty="0">
              <a:latin typeface="HP Simplified" panose="020B0604020204020204"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FDF5993A-2A7B-87E6-176B-45294DFDAC25}"/>
              </a:ext>
            </a:extLst>
          </p:cNvPr>
          <p:cNvCxnSpPr/>
          <p:nvPr/>
        </p:nvCxnSpPr>
        <p:spPr>
          <a:xfrm flipH="1">
            <a:off x="6131058" y="62592"/>
            <a:ext cx="0" cy="630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0D9B4B8-677D-D3BD-0D1D-0BB9D74D964E}"/>
              </a:ext>
            </a:extLst>
          </p:cNvPr>
          <p:cNvCxnSpPr/>
          <p:nvPr/>
        </p:nvCxnSpPr>
        <p:spPr>
          <a:xfrm>
            <a:off x="3158697" y="954609"/>
            <a:ext cx="2403" cy="540798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928485" y="3023060"/>
            <a:ext cx="912522" cy="323165"/>
          </a:xfrm>
          <a:prstGeom prst="rect">
            <a:avLst/>
          </a:prstGeom>
        </p:spPr>
        <p:txBody>
          <a:bodyPr wrap="square">
            <a:spAutoFit/>
          </a:bodyPr>
          <a:lstStyle/>
          <a:p>
            <a:pPr algn="ctr"/>
            <a:r>
              <a:rPr lang="en-GB" sz="750" dirty="0">
                <a:solidFill>
                  <a:schemeClr val="tx1">
                    <a:lumMod val="50000"/>
                    <a:lumOff val="50000"/>
                  </a:schemeClr>
                </a:solidFill>
                <a:latin typeface="HP Simplified" panose="020B0604020204020204" pitchFamily="34" charset="0"/>
              </a:rPr>
              <a:t>HP REVERSIBLE </a:t>
            </a:r>
          </a:p>
          <a:p>
            <a:pPr algn="ctr"/>
            <a:r>
              <a:rPr lang="en-GB" sz="750" dirty="0">
                <a:solidFill>
                  <a:schemeClr val="tx1">
                    <a:lumMod val="50000"/>
                    <a:lumOff val="50000"/>
                  </a:schemeClr>
                </a:solidFill>
                <a:latin typeface="HP Simplified" panose="020B0604020204020204" pitchFamily="34" charset="0"/>
              </a:rPr>
              <a:t>PROTECTIVE 1</a:t>
            </a:r>
            <a:r>
              <a:rPr lang="el-GR" sz="750" dirty="0">
                <a:solidFill>
                  <a:schemeClr val="tx1">
                    <a:lumMod val="50000"/>
                    <a:lumOff val="50000"/>
                  </a:schemeClr>
                </a:solidFill>
                <a:latin typeface="HP Simplified" panose="020B0604020204020204" pitchFamily="34" charset="0"/>
              </a:rPr>
              <a:t>4</a:t>
            </a:r>
            <a:r>
              <a:rPr lang="en-GB" sz="750" dirty="0">
                <a:solidFill>
                  <a:schemeClr val="tx1">
                    <a:lumMod val="50000"/>
                    <a:lumOff val="50000"/>
                  </a:schemeClr>
                </a:solidFill>
                <a:latin typeface="HP Simplified" panose="020B0604020204020204" pitchFamily="34" charset="0"/>
              </a:rPr>
              <a:t>’’</a:t>
            </a:r>
          </a:p>
        </p:txBody>
      </p:sp>
      <p:sp>
        <p:nvSpPr>
          <p:cNvPr id="138" name="TextBox 137">
            <a:extLst>
              <a:ext uri="{FF2B5EF4-FFF2-40B4-BE49-F238E27FC236}">
                <a16:creationId xmlns:a16="http://schemas.microsoft.com/office/drawing/2014/main" id="{0B005012-8AB5-4FE5-9D97-49B1ED2A7E69}"/>
              </a:ext>
            </a:extLst>
          </p:cNvPr>
          <p:cNvSpPr txBox="1"/>
          <p:nvPr/>
        </p:nvSpPr>
        <p:spPr>
          <a:xfrm>
            <a:off x="6252532" y="4162389"/>
            <a:ext cx="1265726" cy="323165"/>
          </a:xfrm>
          <a:prstGeom prst="rect">
            <a:avLst/>
          </a:prstGeom>
          <a:noFill/>
        </p:spPr>
        <p:txBody>
          <a:bodyPr wrap="square" rtlCol="0">
            <a:spAutoFit/>
          </a:bodyPr>
          <a:lstStyle/>
          <a:p>
            <a:pPr marL="0" algn="ctr" rtl="0" eaLnBrk="1" fontAlgn="t" latinLnBrk="0" hangingPunct="1">
              <a:spcBef>
                <a:spcPts val="0"/>
              </a:spcBef>
              <a:spcAft>
                <a:spcPts val="0"/>
              </a:spcAft>
            </a:pPr>
            <a:r>
              <a:rPr lang="en-GB" sz="750" b="0" i="0" u="none" strike="noStrike" kern="1200" dirty="0">
                <a:solidFill>
                  <a:srgbClr val="000000"/>
                </a:solidFill>
                <a:effectLst/>
                <a:latin typeface="HP Simplified" panose="020B0604020204020204" pitchFamily="34" charset="0"/>
              </a:rPr>
              <a:t>1G6D5AA</a:t>
            </a:r>
            <a:r>
              <a:rPr lang="en-GB" sz="750" dirty="0">
                <a:latin typeface="HP Simplified" panose="020B0604020204020204" pitchFamily="34" charset="0"/>
              </a:rPr>
              <a:t> </a:t>
            </a:r>
            <a:r>
              <a:rPr lang="en-GB" sz="750" b="0" i="0" u="none" strike="noStrike" kern="1200" dirty="0">
                <a:solidFill>
                  <a:srgbClr val="000000"/>
                </a:solidFill>
                <a:effectLst/>
                <a:latin typeface="HP Simplified" panose="020B0604020204020204" pitchFamily="34" charset="0"/>
              </a:rPr>
              <a:t>HP </a:t>
            </a:r>
            <a:r>
              <a:rPr lang="en-GB" sz="750" b="0" i="0" u="none" strike="noStrike" kern="1200" dirty="0">
                <a:effectLst/>
                <a:latin typeface="HP Simplified" panose="020B0604020204020204" pitchFamily="34" charset="0"/>
              </a:rPr>
              <a:t>CARRY </a:t>
            </a:r>
            <a:r>
              <a:rPr lang="en-GB" sz="750" b="0" i="0" u="none" strike="noStrike" kern="1200" dirty="0">
                <a:solidFill>
                  <a:srgbClr val="000000"/>
                </a:solidFill>
                <a:effectLst/>
                <a:latin typeface="HP Simplified" panose="020B0604020204020204" pitchFamily="34" charset="0"/>
              </a:rPr>
              <a:t>CASE TOPOAD 15.6”, </a:t>
            </a:r>
            <a:r>
              <a:rPr lang="en-GB" sz="750" b="0" i="0" u="none" strike="noStrike" kern="1200" dirty="0">
                <a:solidFill>
                  <a:srgbClr val="FF0000"/>
                </a:solidFill>
                <a:effectLst/>
                <a:latin typeface="HP Simplified" panose="020B0604020204020204" pitchFamily="34" charset="0"/>
              </a:rPr>
              <a:t>2</a:t>
            </a:r>
            <a:r>
              <a:rPr lang="en-US" sz="750" dirty="0">
                <a:solidFill>
                  <a:srgbClr val="FF0000"/>
                </a:solidFill>
                <a:latin typeface="HP Simplified" panose="020B0604020204020204" pitchFamily="34" charset="0"/>
              </a:rPr>
              <a:t>5 </a:t>
            </a:r>
            <a:r>
              <a:rPr lang="en-GB" sz="750" b="0" i="0" u="none" strike="noStrike" kern="1200" dirty="0">
                <a:solidFill>
                  <a:srgbClr val="FF0000"/>
                </a:solidFill>
                <a:effectLst/>
                <a:latin typeface="HP Simplified" panose="020B0604020204020204" pitchFamily="34" charset="0"/>
              </a:rPr>
              <a:t>€</a:t>
            </a:r>
            <a:endParaRPr lang="x-none" sz="750" b="0" i="0" u="none" strike="noStrike" dirty="0">
              <a:solidFill>
                <a:srgbClr val="FF0000"/>
              </a:solidFill>
              <a:effectLst/>
              <a:latin typeface="HP Simplified" panose="020B0604020204020204" pitchFamily="34" charset="0"/>
            </a:endParaRPr>
          </a:p>
        </p:txBody>
      </p:sp>
      <p:sp>
        <p:nvSpPr>
          <p:cNvPr id="139" name="TextBox 138">
            <a:extLst>
              <a:ext uri="{FF2B5EF4-FFF2-40B4-BE49-F238E27FC236}">
                <a16:creationId xmlns:a16="http://schemas.microsoft.com/office/drawing/2014/main" id="{94596D9D-C7CA-4E30-86D3-2BD34B02352F}"/>
              </a:ext>
            </a:extLst>
          </p:cNvPr>
          <p:cNvSpPr txBox="1"/>
          <p:nvPr/>
        </p:nvSpPr>
        <p:spPr>
          <a:xfrm>
            <a:off x="7481228" y="4132464"/>
            <a:ext cx="1264268" cy="323165"/>
          </a:xfrm>
          <a:prstGeom prst="rect">
            <a:avLst/>
          </a:prstGeom>
          <a:noFill/>
        </p:spPr>
        <p:txBody>
          <a:bodyPr wrap="square" rtlCol="0">
            <a:spAutoFit/>
          </a:bodyPr>
          <a:lstStyle/>
          <a:p>
            <a:pPr marL="0" algn="ctr" rtl="0" eaLnBrk="1" fontAlgn="t" latinLnBrk="0" hangingPunct="1">
              <a:spcBef>
                <a:spcPts val="0"/>
              </a:spcBef>
              <a:spcAft>
                <a:spcPts val="0"/>
              </a:spcAft>
            </a:pPr>
            <a:r>
              <a:rPr lang="en-GB" sz="750" b="0" i="0" u="none" strike="noStrike" kern="1200" dirty="0">
                <a:solidFill>
                  <a:srgbClr val="000000"/>
                </a:solidFill>
                <a:effectLst/>
                <a:latin typeface="HP Simplified" panose="020B0604020204020204" pitchFamily="34" charset="0"/>
              </a:rPr>
              <a:t>3E2P1AA</a:t>
            </a:r>
            <a:r>
              <a:rPr lang="en-GB" sz="750" dirty="0">
                <a:latin typeface="HP Simplified" panose="020B0604020204020204" pitchFamily="34" charset="0"/>
              </a:rPr>
              <a:t> </a:t>
            </a:r>
            <a:r>
              <a:rPr lang="en-GB" sz="750" b="0" i="0" u="none" strike="noStrike" kern="1200" dirty="0">
                <a:solidFill>
                  <a:srgbClr val="000000"/>
                </a:solidFill>
                <a:effectLst/>
                <a:latin typeface="HP Simplified" panose="020B0604020204020204" pitchFamily="34" charset="0"/>
              </a:rPr>
              <a:t>HP CARRY CASE TOPLOAD 17.3'', </a:t>
            </a:r>
            <a:r>
              <a:rPr lang="en-GB" sz="750" b="0" i="0" u="none" strike="noStrike" kern="1200" dirty="0">
                <a:solidFill>
                  <a:srgbClr val="FF0000"/>
                </a:solidFill>
                <a:effectLst/>
                <a:latin typeface="HP Simplified" panose="020B0604020204020204" pitchFamily="34" charset="0"/>
              </a:rPr>
              <a:t>25 €</a:t>
            </a:r>
            <a:endParaRPr lang="en-US" sz="800" i="1" dirty="0">
              <a:solidFill>
                <a:srgbClr val="92D050"/>
              </a:solidFill>
              <a:latin typeface="Calibri" panose="020F0502020204030204" pitchFamily="34" charset="0"/>
              <a:ea typeface="Calibri" panose="020F0502020204030204" pitchFamily="34" charset="0"/>
            </a:endParaRPr>
          </a:p>
        </p:txBody>
      </p:sp>
      <p:sp>
        <p:nvSpPr>
          <p:cNvPr id="141" name="TextBox 140">
            <a:extLst>
              <a:ext uri="{FF2B5EF4-FFF2-40B4-BE49-F238E27FC236}">
                <a16:creationId xmlns:a16="http://schemas.microsoft.com/office/drawing/2014/main" id="{3611FBD6-FB9F-48B9-B19D-2B73F7EB3FDF}"/>
              </a:ext>
            </a:extLst>
          </p:cNvPr>
          <p:cNvSpPr txBox="1"/>
          <p:nvPr/>
        </p:nvSpPr>
        <p:spPr>
          <a:xfrm>
            <a:off x="6307878" y="3045346"/>
            <a:ext cx="872260" cy="323165"/>
          </a:xfrm>
          <a:prstGeom prst="rect">
            <a:avLst/>
          </a:prstGeom>
          <a:noFill/>
        </p:spPr>
        <p:txBody>
          <a:bodyPr wrap="square">
            <a:spAutoFit/>
          </a:bodyPr>
          <a:lstStyle/>
          <a:p>
            <a:pPr algn="ctr"/>
            <a:r>
              <a:rPr lang="en-GB" sz="750" dirty="0">
                <a:solidFill>
                  <a:schemeClr val="tx1">
                    <a:lumMod val="50000"/>
                    <a:lumOff val="50000"/>
                  </a:schemeClr>
                </a:solidFill>
                <a:latin typeface="HP Simplified" panose="020B0604020204020204" pitchFamily="34" charset="0"/>
              </a:rPr>
              <a:t>HP LIGHTWEIGHT </a:t>
            </a:r>
          </a:p>
          <a:p>
            <a:pPr algn="ctr"/>
            <a:r>
              <a:rPr lang="en-GB" sz="750" dirty="0">
                <a:solidFill>
                  <a:schemeClr val="tx1">
                    <a:lumMod val="50000"/>
                    <a:lumOff val="50000"/>
                  </a:schemeClr>
                </a:solidFill>
                <a:latin typeface="HP Simplified" panose="020B0604020204020204" pitchFamily="34" charset="0"/>
              </a:rPr>
              <a:t>15.6’’</a:t>
            </a:r>
          </a:p>
        </p:txBody>
      </p:sp>
      <p:sp>
        <p:nvSpPr>
          <p:cNvPr id="142" name="TextBox 141">
            <a:extLst>
              <a:ext uri="{FF2B5EF4-FFF2-40B4-BE49-F238E27FC236}">
                <a16:creationId xmlns:a16="http://schemas.microsoft.com/office/drawing/2014/main" id="{D3A1DC2F-BAFB-4746-9771-2CB9D802A047}"/>
              </a:ext>
            </a:extLst>
          </p:cNvPr>
          <p:cNvSpPr txBox="1"/>
          <p:nvPr/>
        </p:nvSpPr>
        <p:spPr>
          <a:xfrm>
            <a:off x="7498916" y="3040154"/>
            <a:ext cx="1176687" cy="207749"/>
          </a:xfrm>
          <a:prstGeom prst="rect">
            <a:avLst/>
          </a:prstGeom>
          <a:noFill/>
        </p:spPr>
        <p:txBody>
          <a:bodyPr wrap="square">
            <a:spAutoFit/>
          </a:bodyPr>
          <a:lstStyle/>
          <a:p>
            <a:pPr algn="ctr" fontAlgn="base"/>
            <a:r>
              <a:rPr lang="en-GB" sz="750" dirty="0">
                <a:solidFill>
                  <a:schemeClr val="tx1">
                    <a:lumMod val="50000"/>
                    <a:lumOff val="50000"/>
                  </a:schemeClr>
                </a:solidFill>
                <a:latin typeface="HP Simplified" panose="020B0604020204020204" pitchFamily="34" charset="0"/>
              </a:rPr>
              <a:t>HP PRELUDE PRO 17.3’’</a:t>
            </a:r>
          </a:p>
        </p:txBody>
      </p:sp>
      <p:sp>
        <p:nvSpPr>
          <p:cNvPr id="13" name="TextBox 12">
            <a:extLst>
              <a:ext uri="{FF2B5EF4-FFF2-40B4-BE49-F238E27FC236}">
                <a16:creationId xmlns:a16="http://schemas.microsoft.com/office/drawing/2014/main" id="{31BB801B-B257-65E3-8CE1-C64562A2F373}"/>
              </a:ext>
            </a:extLst>
          </p:cNvPr>
          <p:cNvSpPr txBox="1"/>
          <p:nvPr/>
        </p:nvSpPr>
        <p:spPr>
          <a:xfrm>
            <a:off x="3177421" y="17653"/>
            <a:ext cx="3046701" cy="646331"/>
          </a:xfrm>
          <a:prstGeom prst="rect">
            <a:avLst/>
          </a:prstGeom>
          <a:noFill/>
        </p:spPr>
        <p:txBody>
          <a:bodyPr wrap="square">
            <a:spAutoFit/>
          </a:bodyPr>
          <a:lstStyle/>
          <a:p>
            <a:r>
              <a:rPr lang="en-GB" sz="700" b="1" dirty="0">
                <a:solidFill>
                  <a:schemeClr val="accent5"/>
                </a:solidFill>
                <a:latin typeface="HP Simplified" panose="020B0604020204020204" pitchFamily="34" charset="0"/>
              </a:rPr>
              <a:t>The</a:t>
            </a:r>
            <a:r>
              <a:rPr lang="en-GB" sz="700" i="0" dirty="0">
                <a:solidFill>
                  <a:schemeClr val="tx1">
                    <a:lumMod val="50000"/>
                    <a:lumOff val="50000"/>
                  </a:schemeClr>
                </a:solidFill>
                <a:effectLst/>
                <a:latin typeface="HP Simplified" panose="020B0604020204020204" pitchFamily="34" charset="0"/>
              </a:rPr>
              <a:t> </a:t>
            </a:r>
            <a:r>
              <a:rPr lang="en-GB" sz="800" b="1" i="0" dirty="0">
                <a:solidFill>
                  <a:schemeClr val="accent5"/>
                </a:solidFill>
                <a:effectLst/>
                <a:latin typeface="HP Simplified" panose="020B0604020204020204" pitchFamily="34" charset="0"/>
              </a:rPr>
              <a:t>HP ProBook 450/455 15-inch laptop </a:t>
            </a:r>
            <a:r>
              <a:rPr lang="en-GB" sz="700" b="0" i="0" dirty="0">
                <a:solidFill>
                  <a:schemeClr val="tx1">
                    <a:lumMod val="50000"/>
                    <a:lumOff val="50000"/>
                  </a:schemeClr>
                </a:solidFill>
                <a:effectLst/>
                <a:latin typeface="HP Simplified" panose="020B0604020204020204" pitchFamily="34" charset="0"/>
              </a:rPr>
              <a:t>provides growing businesses with the commercial-grade performance, multi-layered endpoint security, and durability in an easily upgradeable design. Powered by the latest Intel® processor and long battery life, this feature-rich PC is well-equipped for long-term productivity and helps enable hybrid work.</a:t>
            </a:r>
            <a:endParaRPr lang="el-GR" sz="700" dirty="0">
              <a:solidFill>
                <a:schemeClr val="tx1">
                  <a:lumMod val="50000"/>
                  <a:lumOff val="50000"/>
                </a:schemeClr>
              </a:solidFill>
              <a:latin typeface="HP Simplified" panose="020B0604020204020204" pitchFamily="34" charset="0"/>
            </a:endParaRPr>
          </a:p>
        </p:txBody>
      </p:sp>
      <p:sp>
        <p:nvSpPr>
          <p:cNvPr id="20" name="TextBox 19">
            <a:extLst>
              <a:ext uri="{FF2B5EF4-FFF2-40B4-BE49-F238E27FC236}">
                <a16:creationId xmlns:a16="http://schemas.microsoft.com/office/drawing/2014/main" id="{518FA7CF-D433-0156-D063-1DABAC76FA29}"/>
              </a:ext>
            </a:extLst>
          </p:cNvPr>
          <p:cNvSpPr txBox="1"/>
          <p:nvPr/>
        </p:nvSpPr>
        <p:spPr>
          <a:xfrm>
            <a:off x="-6032" y="877318"/>
            <a:ext cx="3196501" cy="646331"/>
          </a:xfrm>
          <a:prstGeom prst="rect">
            <a:avLst/>
          </a:prstGeom>
          <a:noFill/>
        </p:spPr>
        <p:txBody>
          <a:bodyPr wrap="square">
            <a:spAutoFit/>
          </a:bodyPr>
          <a:lstStyle/>
          <a:p>
            <a:r>
              <a:rPr lang="en-GB" sz="700" b="1" i="0" dirty="0">
                <a:solidFill>
                  <a:schemeClr val="accent5"/>
                </a:solidFill>
                <a:effectLst/>
                <a:latin typeface="HP Simplified" panose="020B0604020204020204" pitchFamily="34" charset="0"/>
              </a:rPr>
              <a:t>The </a:t>
            </a:r>
            <a:r>
              <a:rPr lang="en-GB" sz="800" b="1" i="0" dirty="0">
                <a:solidFill>
                  <a:schemeClr val="accent5"/>
                </a:solidFill>
                <a:effectLst/>
                <a:latin typeface="HP Simplified" panose="020B0604020204020204" pitchFamily="34" charset="0"/>
              </a:rPr>
              <a:t>HP ProBook 440 14-inch laptop </a:t>
            </a:r>
            <a:r>
              <a:rPr lang="en-GB" sz="700" b="0" i="0" dirty="0">
                <a:solidFill>
                  <a:schemeClr val="tx1">
                    <a:lumMod val="50000"/>
                    <a:lumOff val="50000"/>
                  </a:schemeClr>
                </a:solidFill>
                <a:effectLst/>
                <a:latin typeface="HP Simplified" panose="020B0604020204020204" pitchFamily="34" charset="0"/>
              </a:rPr>
              <a:t>provides growing businesses with the commercial-grade performance, multi-layered endpoint security, and durability in an easily upgradeable design. Powered by the latest Intel processor and long battery life, this feature-rich PC is well-equipped for long-term productivity and helps enable hybrid work.</a:t>
            </a:r>
            <a:endParaRPr lang="el-GR" sz="700" dirty="0">
              <a:solidFill>
                <a:schemeClr val="tx1">
                  <a:lumMod val="50000"/>
                  <a:lumOff val="50000"/>
                </a:schemeClr>
              </a:solidFill>
              <a:latin typeface="HP Simplified" panose="020B0604020204020204" pitchFamily="34" charset="0"/>
            </a:endParaRPr>
          </a:p>
        </p:txBody>
      </p:sp>
      <p:sp>
        <p:nvSpPr>
          <p:cNvPr id="33" name="TextBox 32">
            <a:extLst>
              <a:ext uri="{FF2B5EF4-FFF2-40B4-BE49-F238E27FC236}">
                <a16:creationId xmlns:a16="http://schemas.microsoft.com/office/drawing/2014/main" id="{A55BAFB4-F451-C277-C902-04D07A1C299F}"/>
              </a:ext>
            </a:extLst>
          </p:cNvPr>
          <p:cNvSpPr txBox="1"/>
          <p:nvPr/>
        </p:nvSpPr>
        <p:spPr>
          <a:xfrm>
            <a:off x="7863740" y="5871764"/>
            <a:ext cx="1810962" cy="215444"/>
          </a:xfrm>
          <a:prstGeom prst="rect">
            <a:avLst/>
          </a:prstGeom>
          <a:noFill/>
        </p:spPr>
        <p:txBody>
          <a:bodyPr wrap="square">
            <a:spAutoFit/>
          </a:bodyPr>
          <a:lstStyle/>
          <a:p>
            <a:pPr algn="ctr"/>
            <a:r>
              <a:rPr lang="en-GB" sz="800" b="1" i="0" u="none" strike="noStrike" baseline="0" dirty="0">
                <a:solidFill>
                  <a:schemeClr val="bg1"/>
                </a:solidFill>
                <a:latin typeface="HP Simplified" panose="020B0604020204020204" pitchFamily="34" charset="0"/>
              </a:rPr>
              <a:t>https://partner.hp.com/</a:t>
            </a:r>
            <a:endParaRPr lang="el-GR" sz="800" b="1" dirty="0">
              <a:solidFill>
                <a:schemeClr val="bg1"/>
              </a:solidFill>
            </a:endParaRPr>
          </a:p>
        </p:txBody>
      </p:sp>
      <p:sp>
        <p:nvSpPr>
          <p:cNvPr id="77" name="Rectangle 76"/>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sp>
        <p:nvSpPr>
          <p:cNvPr id="74" name="Rectangle 73"/>
          <p:cNvSpPr/>
          <p:nvPr/>
        </p:nvSpPr>
        <p:spPr>
          <a:xfrm>
            <a:off x="-16025" y="1487805"/>
            <a:ext cx="2182041" cy="669414"/>
          </a:xfrm>
          <a:prstGeom prst="rect">
            <a:avLst/>
          </a:prstGeom>
        </p:spPr>
        <p:txBody>
          <a:bodyPr wrap="square">
            <a:spAutoFit/>
          </a:bodyPr>
          <a:lstStyle/>
          <a:p>
            <a:pPr fontAlgn="t"/>
            <a:r>
              <a:rPr lang="en-US" sz="750" dirty="0">
                <a:latin typeface="HP Simplified" panose="020B0604020204020204" pitchFamily="34" charset="0"/>
              </a:rPr>
              <a:t>9G252ET HP NOTEBOOK </a:t>
            </a:r>
            <a:r>
              <a:rPr lang="en-US" sz="750" b="1" dirty="0">
                <a:latin typeface="HP Simplified" panose="020B0604020204020204" pitchFamily="34" charset="0"/>
              </a:rPr>
              <a:t>PROBOOK 440 G10</a:t>
            </a:r>
            <a:r>
              <a:rPr lang="en-US" sz="750" dirty="0">
                <a:latin typeface="HP Simplified" panose="020B0604020204020204" pitchFamily="34" charset="0"/>
              </a:rPr>
              <a:t>, INTEL  i7-1355U 3.7-5.0GHZ</a:t>
            </a:r>
            <a:r>
              <a:rPr lang="el-GR" sz="750" dirty="0">
                <a:latin typeface="HP Simplified" panose="020B0604020204020204" pitchFamily="34" charset="0"/>
              </a:rPr>
              <a:t> </a:t>
            </a:r>
            <a:r>
              <a:rPr lang="en-US" sz="750" dirty="0">
                <a:latin typeface="HP Simplified" panose="020B0604020204020204" pitchFamily="34" charset="0"/>
              </a:rPr>
              <a:t>/12MB, 10 CORES, 16GB, 512GB PCIe NVMe SSD, INTEL IRIS XE GRAPHICS, 14'' FHD IPS, TYPE-C, LAN, WIN 11 PRO, 3YW, SILVER   </a:t>
            </a:r>
            <a:r>
              <a:rPr lang="en-US" sz="750" dirty="0">
                <a:solidFill>
                  <a:srgbClr val="FF0000"/>
                </a:solidFill>
                <a:latin typeface="HP Simplified" panose="020B0604020204020204" pitchFamily="34" charset="0"/>
              </a:rPr>
              <a:t>1,282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endParaRPr lang="en-GB" sz="700" i="1" dirty="0">
              <a:solidFill>
                <a:srgbClr val="92D050"/>
              </a:solidFill>
              <a:ea typeface="Calibri" panose="020F0502020204030204" pitchFamily="34" charset="0"/>
            </a:endParaRPr>
          </a:p>
        </p:txBody>
      </p:sp>
      <p:sp>
        <p:nvSpPr>
          <p:cNvPr id="3" name="Rectangle 2"/>
          <p:cNvSpPr/>
          <p:nvPr/>
        </p:nvSpPr>
        <p:spPr>
          <a:xfrm>
            <a:off x="-24867" y="2146825"/>
            <a:ext cx="3225329" cy="446276"/>
          </a:xfrm>
          <a:prstGeom prst="rect">
            <a:avLst/>
          </a:prstGeom>
        </p:spPr>
        <p:txBody>
          <a:bodyPr wrap="square">
            <a:spAutoFit/>
          </a:bodyPr>
          <a:lstStyle/>
          <a:p>
            <a:r>
              <a:rPr lang="en-US" sz="750" dirty="0">
                <a:solidFill>
                  <a:srgbClr val="000000"/>
                </a:solidFill>
                <a:latin typeface="HP Simplified" panose="020B0604020204020204" pitchFamily="34" charset="0"/>
              </a:rPr>
              <a:t>9G253ET</a:t>
            </a:r>
            <a:r>
              <a:rPr lang="el-GR" sz="750" dirty="0">
                <a:solidFill>
                  <a:srgbClr val="000000"/>
                </a:solidFill>
                <a:latin typeface="HP Simplified" panose="020B0604020204020204" pitchFamily="34" charset="0"/>
              </a:rPr>
              <a:t> </a:t>
            </a:r>
            <a:r>
              <a:rPr lang="en-US" sz="750" dirty="0">
                <a:solidFill>
                  <a:srgbClr val="000000"/>
                </a:solidFill>
                <a:latin typeface="HP Simplified" panose="020B0604020204020204" pitchFamily="34" charset="0"/>
              </a:rPr>
              <a:t>HP NOTEBOOK </a:t>
            </a:r>
            <a:r>
              <a:rPr lang="en-US" sz="750" b="1" dirty="0">
                <a:solidFill>
                  <a:srgbClr val="000000"/>
                </a:solidFill>
                <a:latin typeface="HP Simplified" panose="020B0604020204020204" pitchFamily="34" charset="0"/>
              </a:rPr>
              <a:t>PROBOOK</a:t>
            </a:r>
            <a:r>
              <a:rPr lang="en-US" sz="750" dirty="0">
                <a:solidFill>
                  <a:srgbClr val="000000"/>
                </a:solidFill>
                <a:latin typeface="HP Simplified" panose="020B0604020204020204" pitchFamily="34" charset="0"/>
              </a:rPr>
              <a:t> </a:t>
            </a:r>
            <a:r>
              <a:rPr lang="en-US" sz="750" b="1" dirty="0">
                <a:solidFill>
                  <a:srgbClr val="000000"/>
                </a:solidFill>
                <a:latin typeface="HP Simplified" panose="020B0604020204020204" pitchFamily="34" charset="0"/>
              </a:rPr>
              <a:t>440</a:t>
            </a:r>
            <a:r>
              <a:rPr lang="en-US" sz="750" dirty="0">
                <a:solidFill>
                  <a:srgbClr val="000000"/>
                </a:solidFill>
                <a:latin typeface="HP Simplified" panose="020B0604020204020204" pitchFamily="34" charset="0"/>
              </a:rPr>
              <a:t> </a:t>
            </a:r>
            <a:r>
              <a:rPr lang="en-US" sz="750" b="1" dirty="0">
                <a:solidFill>
                  <a:srgbClr val="000000"/>
                </a:solidFill>
                <a:latin typeface="HP Simplified" panose="020B0604020204020204" pitchFamily="34" charset="0"/>
              </a:rPr>
              <a:t>G10</a:t>
            </a:r>
            <a:r>
              <a:rPr lang="en-US" sz="750" dirty="0">
                <a:solidFill>
                  <a:srgbClr val="000000"/>
                </a:solidFill>
                <a:latin typeface="HP Simplified" panose="020B0604020204020204" pitchFamily="34" charset="0"/>
              </a:rPr>
              <a:t>, INTEL i5-1335U 3.4-4.6 GHZ/12MB, 10 CORES, 16GB, 512GB PCIe NVMe SSD, INTEL IRIS XE GRAPHICS, 14'' FHD IPS, TYPE-C, LAN, WIN 11 PRO, 3YW, SILVER </a:t>
            </a:r>
            <a:r>
              <a:rPr lang="en-US" sz="750" dirty="0">
                <a:solidFill>
                  <a:srgbClr val="FF0000"/>
                </a:solidFill>
                <a:latin typeface="HP Simplified" panose="020B0604020204020204" pitchFamily="34" charset="0"/>
              </a:rPr>
              <a:t>977 </a:t>
            </a:r>
            <a:r>
              <a:rPr lang="el-GR" sz="750" dirty="0">
                <a:solidFill>
                  <a:srgbClr val="FF0000"/>
                </a:solidFill>
                <a:latin typeface="HP Simplified" panose="020B0604020204020204" pitchFamily="34" charset="0"/>
              </a:rPr>
              <a:t>€</a:t>
            </a:r>
            <a:endParaRPr lang="en-GB" sz="800" i="1" dirty="0">
              <a:solidFill>
                <a:srgbClr val="92D050"/>
              </a:solidFill>
              <a:ea typeface="Calibri" panose="020F0502020204030204" pitchFamily="34" charset="0"/>
            </a:endParaRP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33269" y="5794897"/>
            <a:ext cx="3756015" cy="438844"/>
          </a:xfrm>
          <a:prstGeom prst="rect">
            <a:avLst/>
          </a:prstGeom>
        </p:spPr>
      </p:pic>
      <p:sp>
        <p:nvSpPr>
          <p:cNvPr id="71" name="Rectangle 70"/>
          <p:cNvSpPr/>
          <p:nvPr/>
        </p:nvSpPr>
        <p:spPr>
          <a:xfrm>
            <a:off x="3200462" y="692047"/>
            <a:ext cx="2019148" cy="677108"/>
          </a:xfrm>
          <a:prstGeom prst="rect">
            <a:avLst/>
          </a:prstGeom>
        </p:spPr>
        <p:txBody>
          <a:bodyPr wrap="square">
            <a:spAutoFit/>
          </a:bodyPr>
          <a:lstStyle/>
          <a:p>
            <a:r>
              <a:rPr lang="en-US" sz="750" dirty="0">
                <a:latin typeface="HP Simplified" panose="020B0604020204020204" pitchFamily="34" charset="0"/>
              </a:rPr>
              <a:t>9G256ET HP NOTEBOOK </a:t>
            </a:r>
            <a:r>
              <a:rPr lang="en-US" sz="750" b="1" dirty="0">
                <a:latin typeface="HP Simplified" panose="020B0604020204020204" pitchFamily="34" charset="0"/>
              </a:rPr>
              <a:t>PROBOOK 455 G10</a:t>
            </a:r>
            <a:r>
              <a:rPr lang="en-US" sz="750" dirty="0">
                <a:latin typeface="HP Simplified" panose="020B0604020204020204" pitchFamily="34" charset="0"/>
              </a:rPr>
              <a:t>, AMD RYZEN 5 7530U 2.3–4.5GHZ/16MB, 6 CORES, 16GB, 512GB PCIe NVMe SSD, AMD RADEON GRAPHICS, 15.6'' FHD IPS, USB-C, LAN, WIN 11 PRO, 3YW, SILVER, </a:t>
            </a:r>
            <a:r>
              <a:rPr lang="en-US" sz="750" dirty="0">
                <a:solidFill>
                  <a:srgbClr val="FF0000"/>
                </a:solidFill>
                <a:latin typeface="HP Simplified" panose="020B0604020204020204" pitchFamily="34" charset="0"/>
              </a:rPr>
              <a:t>846 </a:t>
            </a:r>
            <a:r>
              <a:rPr lang="en-US" altLang="en-US" sz="750" dirty="0">
                <a:solidFill>
                  <a:srgbClr val="FF0000"/>
                </a:solidFill>
                <a:latin typeface="HP Simplified" panose="020B0604020204020204" pitchFamily="34" charset="0"/>
              </a:rPr>
              <a:t>€ </a:t>
            </a:r>
            <a:endParaRPr lang="en-GB" sz="800" i="1" dirty="0">
              <a:solidFill>
                <a:srgbClr val="92D050"/>
              </a:solidFill>
              <a:ea typeface="Calibri" panose="020F0502020204030204" pitchFamily="34" charset="0"/>
            </a:endParaRPr>
          </a:p>
        </p:txBody>
      </p:sp>
      <p:sp>
        <p:nvSpPr>
          <p:cNvPr id="85" name="Rectangle 84"/>
          <p:cNvSpPr/>
          <p:nvPr/>
        </p:nvSpPr>
        <p:spPr>
          <a:xfrm>
            <a:off x="-21681" y="3031948"/>
            <a:ext cx="2104584" cy="677108"/>
          </a:xfrm>
          <a:prstGeom prst="rect">
            <a:avLst/>
          </a:prstGeom>
        </p:spPr>
        <p:txBody>
          <a:bodyPr wrap="square">
            <a:spAutoFit/>
          </a:bodyPr>
          <a:lstStyle/>
          <a:p>
            <a:r>
              <a:rPr lang="en-US" sz="750" dirty="0">
                <a:solidFill>
                  <a:srgbClr val="000000"/>
                </a:solidFill>
                <a:latin typeface="HP Simplified" panose="020B0604020204020204" pitchFamily="34" charset="0"/>
              </a:rPr>
              <a:t>9B9P1EA HP NOTEBOOK</a:t>
            </a:r>
            <a:r>
              <a:rPr lang="en-US" sz="750" b="1" dirty="0">
                <a:solidFill>
                  <a:srgbClr val="000000"/>
                </a:solidFill>
                <a:latin typeface="HP Simplified" panose="020B0604020204020204" pitchFamily="34" charset="0"/>
              </a:rPr>
              <a:t> PROBOOK 470 G10</a:t>
            </a:r>
            <a:r>
              <a:rPr lang="en-US" sz="750" dirty="0">
                <a:solidFill>
                  <a:srgbClr val="000000"/>
                </a:solidFill>
                <a:latin typeface="HP Simplified" panose="020B0604020204020204" pitchFamily="34" charset="0"/>
              </a:rPr>
              <a:t>, INTEL i7-1355U 3.7-5.0GHz/12MB, 10 CORES, 16GB, 512GB PCIe NVMe SSD, INTEL IRIS XE GRAPHICS, 17.3'' FHD IPS, TYPE-C, WIN 11 PRO, 3YW, SILVER </a:t>
            </a:r>
            <a:r>
              <a:rPr lang="en-US" sz="750" dirty="0">
                <a:solidFill>
                  <a:srgbClr val="FF0000"/>
                </a:solidFill>
                <a:latin typeface="HP Simplified" panose="020B0604020204020204" pitchFamily="34" charset="0"/>
              </a:rPr>
              <a:t>1,221 </a:t>
            </a:r>
            <a:r>
              <a:rPr lang="el-GR" sz="750" dirty="0">
                <a:solidFill>
                  <a:srgbClr val="FF0000"/>
                </a:solidFill>
                <a:latin typeface="HP Simplified" panose="020B0604020204020204" pitchFamily="34" charset="0"/>
              </a:rPr>
              <a:t>€</a:t>
            </a:r>
            <a:endParaRPr lang="en-GB" sz="800" i="1" dirty="0">
              <a:solidFill>
                <a:srgbClr val="92D050"/>
              </a:solidFill>
              <a:ea typeface="Calibri" panose="020F0502020204030204" pitchFamily="34" charset="0"/>
            </a:endParaRPr>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80618" y="621774"/>
            <a:ext cx="1022828" cy="785760"/>
          </a:xfrm>
          <a:prstGeom prst="rect">
            <a:avLst/>
          </a:prstGeom>
        </p:spPr>
      </p:pic>
      <p:sp>
        <p:nvSpPr>
          <p:cNvPr id="18" name="Rectangle 17"/>
          <p:cNvSpPr/>
          <p:nvPr/>
        </p:nvSpPr>
        <p:spPr>
          <a:xfrm>
            <a:off x="-13378" y="2609640"/>
            <a:ext cx="3102805" cy="446276"/>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accent5"/>
                </a:solidFill>
                <a:latin typeface="HP Simplified" panose="020B0604020204020204" pitchFamily="34" charset="0"/>
              </a:rPr>
              <a:t>HP 470 </a:t>
            </a:r>
            <a:r>
              <a:rPr lang="en-US" sz="700" dirty="0">
                <a:solidFill>
                  <a:schemeClr val="tx1">
                    <a:lumMod val="50000"/>
                    <a:lumOff val="50000"/>
                  </a:schemeClr>
                </a:solidFill>
                <a:latin typeface="HP Simplified" panose="020B0604020204020204" pitchFamily="34" charset="0"/>
              </a:rPr>
              <a:t>delivers</a:t>
            </a:r>
            <a:r>
              <a:rPr lang="en-US" sz="800" b="1" dirty="0">
                <a:solidFill>
                  <a:schemeClr val="accent5"/>
                </a:solidFill>
                <a:latin typeface="HP Simplified" panose="020B0604020204020204" pitchFamily="34" charset="0"/>
              </a:rPr>
              <a:t> </a:t>
            </a:r>
            <a:r>
              <a:rPr lang="en-US" sz="700" dirty="0">
                <a:solidFill>
                  <a:schemeClr val="tx1">
                    <a:lumMod val="50000"/>
                    <a:lumOff val="50000"/>
                  </a:schemeClr>
                </a:solidFill>
                <a:latin typeface="HP Simplified" panose="020B0604020204020204" pitchFamily="34" charset="0"/>
              </a:rPr>
              <a:t>desktop performance and laptop mobility with essential features for today’s workforce. </a:t>
            </a:r>
            <a:r>
              <a:rPr lang="en-US" sz="800" b="1" dirty="0">
                <a:solidFill>
                  <a:schemeClr val="accent5"/>
                </a:solidFill>
                <a:latin typeface="HP Simplified" panose="020B0604020204020204" pitchFamily="34" charset="0"/>
              </a:rPr>
              <a:t>The 17-inch </a:t>
            </a:r>
            <a:r>
              <a:rPr lang="en-US" sz="700" dirty="0">
                <a:solidFill>
                  <a:schemeClr val="tx1">
                    <a:lumMod val="50000"/>
                    <a:lumOff val="50000"/>
                  </a:schemeClr>
                </a:solidFill>
                <a:latin typeface="HP Simplified" panose="020B0604020204020204" pitchFamily="34" charset="0"/>
              </a:rPr>
              <a:t>diagonal display with an anti-glare option, delivers an expansive viewing experience.</a:t>
            </a:r>
          </a:p>
        </p:txBody>
      </p:sp>
      <p:cxnSp>
        <p:nvCxnSpPr>
          <p:cNvPr id="81" name="Straight Connector 80">
            <a:extLst>
              <a:ext uri="{FF2B5EF4-FFF2-40B4-BE49-F238E27FC236}">
                <a16:creationId xmlns:a16="http://schemas.microsoft.com/office/drawing/2014/main" id="{96B44A18-6CC7-AA64-CF67-65E9CEA4AA89}"/>
              </a:ext>
            </a:extLst>
          </p:cNvPr>
          <p:cNvCxnSpPr/>
          <p:nvPr/>
        </p:nvCxnSpPr>
        <p:spPr>
          <a:xfrm flipV="1">
            <a:off x="-6032" y="2605039"/>
            <a:ext cx="3146810" cy="75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08557B5-7FF9-0C1D-29F3-3F2A6A665CD7}"/>
              </a:ext>
            </a:extLst>
          </p:cNvPr>
          <p:cNvCxnSpPr/>
          <p:nvPr/>
        </p:nvCxnSpPr>
        <p:spPr>
          <a:xfrm>
            <a:off x="6169165" y="6214759"/>
            <a:ext cx="3700274" cy="8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7173336" y="4510402"/>
            <a:ext cx="2608231" cy="669414"/>
          </a:xfrm>
          <a:prstGeom prst="rect">
            <a:avLst/>
          </a:prstGeom>
        </p:spPr>
        <p:txBody>
          <a:bodyPr wrap="square">
            <a:spAutoFit/>
          </a:bodyPr>
          <a:lstStyle/>
          <a:p>
            <a:r>
              <a:rPr lang="en-US" sz="750" dirty="0">
                <a:solidFill>
                  <a:srgbClr val="000000"/>
                </a:solidFill>
                <a:latin typeface="HP Simplified" panose="020B0604020204020204" pitchFamily="34" charset="0"/>
              </a:rPr>
              <a:t>405U3B HP PRINTER ALL IN ONE INKJET COLOR OFFICEJET PRO BUSINESS 8122e A4, PRINT, SCAN COPY, 20PPM (B) &amp; 10PPM (C) , 1200x1200 DPI, DC:20K, DUPLEX, ADF 35P, LAN, USB, WIFI, 1YW, WHITE+BASALT, </a:t>
            </a:r>
            <a:r>
              <a:rPr lang="en-US" sz="750" b="1" dirty="0">
                <a:solidFill>
                  <a:srgbClr val="000000"/>
                </a:solidFill>
                <a:latin typeface="HP Simplified" panose="020B0604020204020204" pitchFamily="34" charset="0"/>
              </a:rPr>
              <a:t>CASHBACK 30€ UNTIL 31/04/25 </a:t>
            </a:r>
            <a:r>
              <a:rPr lang="en-US" sz="750" dirty="0">
                <a:solidFill>
                  <a:srgbClr val="000000"/>
                </a:solidFill>
                <a:latin typeface="HP Simplified" panose="020B0604020204020204" pitchFamily="34" charset="0"/>
              </a:rPr>
              <a:t> </a:t>
            </a:r>
            <a:r>
              <a:rPr lang="en-US" sz="750" dirty="0">
                <a:solidFill>
                  <a:srgbClr val="FF0000"/>
                </a:solidFill>
                <a:latin typeface="HP Simplified" panose="020B0604020204020204" pitchFamily="34" charset="0"/>
              </a:rPr>
              <a:t>153 </a:t>
            </a:r>
            <a:r>
              <a:rPr lang="el-GR" sz="750" dirty="0">
                <a:solidFill>
                  <a:srgbClr val="FF0000"/>
                </a:solidFill>
                <a:latin typeface="HP Simplified" panose="020B0604020204020204" pitchFamily="34" charset="0"/>
              </a:rPr>
              <a:t>€</a:t>
            </a:r>
            <a:endParaRPr lang="en-GB" sz="700" i="1" dirty="0">
              <a:solidFill>
                <a:srgbClr val="92D050"/>
              </a:solidFill>
              <a:ea typeface="Calibri" panose="020F0502020204030204" pitchFamily="34" charset="0"/>
            </a:endParaRPr>
          </a:p>
        </p:txBody>
      </p:sp>
      <p:sp>
        <p:nvSpPr>
          <p:cNvPr id="106" name="Rectangle 105"/>
          <p:cNvSpPr/>
          <p:nvPr/>
        </p:nvSpPr>
        <p:spPr>
          <a:xfrm>
            <a:off x="6176803" y="5253629"/>
            <a:ext cx="2896076" cy="553998"/>
          </a:xfrm>
          <a:prstGeom prst="rect">
            <a:avLst/>
          </a:prstGeom>
        </p:spPr>
        <p:txBody>
          <a:bodyPr wrap="square">
            <a:spAutoFit/>
          </a:bodyPr>
          <a:lstStyle/>
          <a:p>
            <a:pPr fontAlgn="t"/>
            <a:r>
              <a:rPr lang="en-US" sz="750" dirty="0">
                <a:solidFill>
                  <a:srgbClr val="000000"/>
                </a:solidFill>
                <a:latin typeface="HP Simplified" panose="020B0604020204020204" pitchFamily="34" charset="0"/>
              </a:rPr>
              <a:t>6GW62F </a:t>
            </a:r>
            <a:r>
              <a:rPr lang="en-US" sz="750" b="1" dirty="0">
                <a:solidFill>
                  <a:srgbClr val="000000"/>
                </a:solidFill>
                <a:latin typeface="HP Simplified" panose="020B0604020204020204" pitchFamily="34" charset="0"/>
              </a:rPr>
              <a:t>HP PRINTER LASER MONOCHROME BUSINESS M209DW</a:t>
            </a:r>
            <a:r>
              <a:rPr lang="en-US" sz="750" dirty="0">
                <a:solidFill>
                  <a:srgbClr val="000000"/>
                </a:solidFill>
                <a:latin typeface="HP Simplified" panose="020B0604020204020204" pitchFamily="34" charset="0"/>
              </a:rPr>
              <a:t> A4, PRINT, 29PPM, 600 X 600 DPI, 64MB, DC:20K, 1-5 USERS, DUPLEX, AIR PRINT, USB, LAN, WIFI, BLUETOOTH, 1YW, WHITE + BASALT,</a:t>
            </a:r>
          </a:p>
          <a:p>
            <a:pPr fontAlgn="t"/>
            <a:r>
              <a:rPr lang="en-US" sz="750" dirty="0">
                <a:solidFill>
                  <a:srgbClr val="000000"/>
                </a:solidFill>
                <a:latin typeface="HP Simplified" panose="020B0604020204020204" pitchFamily="34" charset="0"/>
              </a:rPr>
              <a:t> </a:t>
            </a:r>
            <a:r>
              <a:rPr lang="en-US" sz="750" dirty="0">
                <a:solidFill>
                  <a:srgbClr val="FF0000"/>
                </a:solidFill>
                <a:latin typeface="HP Simplified" panose="020B0604020204020204" pitchFamily="34" charset="0"/>
              </a:rPr>
              <a:t>144 </a:t>
            </a:r>
            <a:r>
              <a:rPr lang="el-GR" sz="750" dirty="0">
                <a:solidFill>
                  <a:srgbClr val="FF0000"/>
                </a:solidFill>
                <a:latin typeface="HP Simplified" panose="020B0604020204020204" pitchFamily="34" charset="0"/>
              </a:rPr>
              <a:t>€</a:t>
            </a:r>
            <a:endParaRPr lang="en-GB" sz="700" i="1" dirty="0">
              <a:solidFill>
                <a:srgbClr val="92D050"/>
              </a:solidFill>
              <a:ea typeface="Calibri" panose="020F0502020204030204" pitchFamily="34" charset="0"/>
            </a:endParaRPr>
          </a:p>
        </p:txBody>
      </p:sp>
      <p:sp>
        <p:nvSpPr>
          <p:cNvPr id="107" name="TextBox 106">
            <a:extLst>
              <a:ext uri="{FF2B5EF4-FFF2-40B4-BE49-F238E27FC236}">
                <a16:creationId xmlns:a16="http://schemas.microsoft.com/office/drawing/2014/main" id="{5014348D-415A-4813-AF88-C05A2FBE06DD}"/>
              </a:ext>
            </a:extLst>
          </p:cNvPr>
          <p:cNvSpPr txBox="1"/>
          <p:nvPr/>
        </p:nvSpPr>
        <p:spPr>
          <a:xfrm>
            <a:off x="3157130" y="5709650"/>
            <a:ext cx="2875606" cy="438582"/>
          </a:xfrm>
          <a:prstGeom prst="rect">
            <a:avLst/>
          </a:prstGeom>
          <a:noFill/>
        </p:spPr>
        <p:txBody>
          <a:bodyPr wrap="square" rtlCol="0">
            <a:spAutoFit/>
          </a:bodyPr>
          <a:lstStyle/>
          <a:p>
            <a:pPr fontAlgn="t"/>
            <a:r>
              <a:rPr lang="en-US" sz="750" dirty="0">
                <a:solidFill>
                  <a:srgbClr val="000000"/>
                </a:solidFill>
                <a:latin typeface="HP Simplified" panose="020B0604020204020204" pitchFamily="34" charset="0"/>
              </a:rPr>
              <a:t>3L1F0AA  HP </a:t>
            </a:r>
            <a:r>
              <a:rPr lang="en-US" sz="750" b="1" dirty="0">
                <a:solidFill>
                  <a:srgbClr val="000000"/>
                </a:solidFill>
                <a:latin typeface="HP Simplified" panose="020B0604020204020204" pitchFamily="34" charset="0"/>
              </a:rPr>
              <a:t>KEYBOARD AND MOUSE 230, </a:t>
            </a:r>
            <a:r>
              <a:rPr lang="en-US" sz="750" dirty="0">
                <a:solidFill>
                  <a:srgbClr val="000000"/>
                </a:solidFill>
                <a:latin typeface="HP Simplified" panose="020B0604020204020204" pitchFamily="34" charset="0"/>
              </a:rPr>
              <a:t>WIRELESS, EXPERIENCE A KEYBOARD AND MOUSE COMBO THAT’S COMFORTABLE, SLEEK AND QUIET, WHITE</a:t>
            </a:r>
            <a:r>
              <a:rPr lang="en-GB" sz="750" dirty="0">
                <a:latin typeface="HP Simplified" panose="020B0604020204020204" pitchFamily="34" charset="0"/>
              </a:rPr>
              <a:t>, </a:t>
            </a:r>
            <a:r>
              <a:rPr lang="en-GB" sz="750" dirty="0">
                <a:solidFill>
                  <a:srgbClr val="FF0000"/>
                </a:solidFill>
                <a:latin typeface="HP Simplified" panose="020B0604020204020204" pitchFamily="34" charset="0"/>
              </a:rPr>
              <a:t>27 </a:t>
            </a:r>
            <a:r>
              <a:rPr lang="en-GB" sz="750" b="0" i="0" u="none" strike="noStrike" kern="1200" dirty="0">
                <a:solidFill>
                  <a:srgbClr val="FF0000"/>
                </a:solidFill>
                <a:effectLst/>
                <a:latin typeface="HP Simplified" panose="020B0604020204020204" pitchFamily="34" charset="0"/>
              </a:rPr>
              <a:t>€</a:t>
            </a:r>
            <a:endParaRPr lang="x-none" sz="750" b="0" i="0" u="none" strike="noStrike" dirty="0">
              <a:solidFill>
                <a:srgbClr val="FF0000"/>
              </a:solidFill>
              <a:effectLst/>
              <a:latin typeface="HP Simplified" panose="020B0604020204020204" pitchFamily="34" charset="0"/>
            </a:endParaRPr>
          </a:p>
        </p:txBody>
      </p:sp>
      <p:pic>
        <p:nvPicPr>
          <p:cNvPr id="23" name="Picture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17024" y="5038977"/>
            <a:ext cx="812790" cy="720000"/>
          </a:xfrm>
          <a:prstGeom prst="rect">
            <a:avLst/>
          </a:prstGeom>
        </p:spPr>
      </p:pic>
      <p:sp>
        <p:nvSpPr>
          <p:cNvPr id="96" name="Rectangle 95"/>
          <p:cNvSpPr/>
          <p:nvPr/>
        </p:nvSpPr>
        <p:spPr>
          <a:xfrm>
            <a:off x="8733481" y="4055941"/>
            <a:ext cx="1073109" cy="453970"/>
          </a:xfrm>
          <a:prstGeom prst="rect">
            <a:avLst/>
          </a:prstGeom>
        </p:spPr>
        <p:txBody>
          <a:bodyPr wrap="square">
            <a:spAutoFit/>
          </a:bodyPr>
          <a:lstStyle/>
          <a:p>
            <a:pPr algn="ctr" fontAlgn="ctr"/>
            <a:r>
              <a:rPr lang="en-US" sz="750" dirty="0">
                <a:latin typeface="HP Simplified" panose="020B0604020204020204" pitchFamily="34" charset="0"/>
              </a:rPr>
              <a:t>2F2L4AA</a:t>
            </a:r>
            <a:r>
              <a:rPr lang="en-US" sz="800" dirty="0">
                <a:latin typeface="HP Simplified" panose="020B0604020204020204" pitchFamily="34" charset="0"/>
              </a:rPr>
              <a:t> </a:t>
            </a:r>
          </a:p>
          <a:p>
            <a:pPr algn="ctr" fontAlgn="ctr"/>
            <a:r>
              <a:rPr lang="en-US" sz="750" dirty="0">
                <a:latin typeface="HP Simplified" panose="020B0604020204020204" pitchFamily="34" charset="0"/>
              </a:rPr>
              <a:t>HP </a:t>
            </a:r>
            <a:r>
              <a:rPr lang="el-GR" sz="750" dirty="0">
                <a:latin typeface="HP Simplified" panose="020B0604020204020204" pitchFamily="34" charset="0"/>
              </a:rPr>
              <a:t>14</a:t>
            </a:r>
            <a:r>
              <a:rPr lang="en-US" sz="750" dirty="0">
                <a:latin typeface="HP Simplified" panose="020B0604020204020204" pitchFamily="34" charset="0"/>
              </a:rPr>
              <a:t> CASE, GRAY / BLACK</a:t>
            </a:r>
            <a:r>
              <a:rPr lang="en-GB" sz="800" dirty="0">
                <a:latin typeface="HP Simplified" panose="020B0604020204020204" pitchFamily="34" charset="0"/>
              </a:rPr>
              <a:t>, </a:t>
            </a:r>
            <a:r>
              <a:rPr lang="en-US" sz="750" dirty="0">
                <a:solidFill>
                  <a:srgbClr val="FF0000"/>
                </a:solidFill>
                <a:latin typeface="HP Simplified" panose="020B0604020204020204" pitchFamily="34" charset="0"/>
              </a:rPr>
              <a:t>18 €</a:t>
            </a:r>
            <a:endParaRPr lang="el-GR" sz="750" dirty="0">
              <a:solidFill>
                <a:srgbClr val="FF0000"/>
              </a:solidFill>
              <a:latin typeface="HP Simplified" panose="020B0604020204020204" pitchFamily="34" charset="0"/>
            </a:endParaRPr>
          </a:p>
        </p:txBody>
      </p:sp>
      <p:pic>
        <p:nvPicPr>
          <p:cNvPr id="6" name="Picture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70957" y="3439939"/>
            <a:ext cx="427577" cy="576000"/>
          </a:xfrm>
          <a:prstGeom prst="rect">
            <a:avLst/>
          </a:prstGeom>
        </p:spPr>
      </p:pic>
      <p:pic>
        <p:nvPicPr>
          <p:cNvPr id="83" name="Picture 82"/>
          <p:cNvPicPr>
            <a:picLocks noChangeAspect="1"/>
          </p:cNvPicPr>
          <p:nvPr/>
        </p:nvPicPr>
        <p:blipFill rotWithShape="1">
          <a:blip r:embed="rId14" cstate="print">
            <a:extLst>
              <a:ext uri="{28A0092B-C50C-407E-A947-70E740481C1C}">
                <a14:useLocalDpi xmlns:a14="http://schemas.microsoft.com/office/drawing/2010/main" val="0"/>
              </a:ext>
            </a:extLst>
          </a:blip>
          <a:srcRect t="15886" b="15886"/>
          <a:stretch/>
        </p:blipFill>
        <p:spPr>
          <a:xfrm>
            <a:off x="6229381" y="4550225"/>
            <a:ext cx="949764" cy="648000"/>
          </a:xfrm>
          <a:prstGeom prst="rect">
            <a:avLst/>
          </a:prstGeom>
        </p:spPr>
      </p:pic>
      <p:pic>
        <p:nvPicPr>
          <p:cNvPr id="31" name="Picture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63023" y="2909219"/>
            <a:ext cx="1000458" cy="781412"/>
          </a:xfrm>
          <a:prstGeom prst="rect">
            <a:avLst/>
          </a:prstGeom>
        </p:spPr>
      </p:pic>
      <p:pic>
        <p:nvPicPr>
          <p:cNvPr id="7" name="Picture 6"/>
          <p:cNvPicPr>
            <a:picLocks noChangeAspect="1"/>
          </p:cNvPicPr>
          <p:nvPr/>
        </p:nvPicPr>
        <p:blipFill>
          <a:blip r:embed="rId16" cstate="print">
            <a:extLst>
              <a:ext uri="{BEBA8EAE-BF5A-486C-A8C5-ECC9F3942E4B}">
                <a14:imgProps xmlns:a14="http://schemas.microsoft.com/office/drawing/2010/main">
                  <a14:imgLayer r:embed="rId17">
                    <a14:imgEffect>
                      <a14:backgroundRemoval t="0" b="100000" l="0" r="100000">
                        <a14:foregroundMark x1="82800" y1="51953" x2="82600" y2="57813"/>
                        <a14:foregroundMark x1="81600" y1="50391" x2="83400" y2="48828"/>
                        <a14:foregroundMark x1="80300" y1="49219" x2="82600" y2="49219"/>
                        <a14:foregroundMark x1="94500" y1="23438" x2="93600" y2="90625"/>
                        <a14:foregroundMark x1="91200" y1="21875" x2="91100" y2="37500"/>
                        <a14:foregroundMark x1="81000" y1="48438" x2="83400" y2="47656"/>
                        <a14:foregroundMark x1="80800" y1="46094" x2="83100" y2="48828"/>
                        <a14:backgroundMark x1="92400" y1="10156" x2="98000" y2="8594"/>
                      </a14:backgroundRemoval>
                    </a14:imgEffect>
                  </a14:imgLayer>
                </a14:imgProps>
              </a:ext>
              <a:ext uri="{28A0092B-C50C-407E-A947-70E740481C1C}">
                <a14:useLocalDpi xmlns:a14="http://schemas.microsoft.com/office/drawing/2010/main" val="0"/>
              </a:ext>
            </a:extLst>
          </a:blip>
          <a:stretch>
            <a:fillRect/>
          </a:stretch>
        </p:blipFill>
        <p:spPr>
          <a:xfrm>
            <a:off x="4732399" y="6014319"/>
            <a:ext cx="1265624" cy="324000"/>
          </a:xfrm>
          <a:prstGeom prst="rect">
            <a:avLst/>
          </a:prstGeom>
        </p:spPr>
      </p:pic>
      <p:cxnSp>
        <p:nvCxnSpPr>
          <p:cNvPr id="100" name="Straight Connector 99">
            <a:extLst>
              <a:ext uri="{FF2B5EF4-FFF2-40B4-BE49-F238E27FC236}">
                <a16:creationId xmlns:a16="http://schemas.microsoft.com/office/drawing/2014/main" id="{96B44A18-6CC7-AA64-CF67-65E9CEA4AA89}"/>
              </a:ext>
            </a:extLst>
          </p:cNvPr>
          <p:cNvCxnSpPr/>
          <p:nvPr/>
        </p:nvCxnSpPr>
        <p:spPr>
          <a:xfrm>
            <a:off x="6141383" y="4474418"/>
            <a:ext cx="3778425" cy="2424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118838" y="1408359"/>
            <a:ext cx="3547745" cy="438582"/>
          </a:xfrm>
          <a:prstGeom prst="rect">
            <a:avLst/>
          </a:prstGeom>
        </p:spPr>
        <p:txBody>
          <a:bodyPr wrap="square">
            <a:spAutoFit/>
          </a:bodyPr>
          <a:lstStyle/>
          <a:p>
            <a:pPr fontAlgn="t"/>
            <a:r>
              <a:rPr lang="en-US" sz="750" dirty="0">
                <a:latin typeface="HP Simplified" panose="020B0604020204020204" pitchFamily="34" charset="0"/>
              </a:rPr>
              <a:t>9M3J6AT HP </a:t>
            </a:r>
            <a:r>
              <a:rPr lang="en-US" sz="750" b="1" dirty="0">
                <a:latin typeface="HP Simplified" panose="020B0604020204020204" pitchFamily="34" charset="0"/>
              </a:rPr>
              <a:t>NOTEBOOK 250 G9</a:t>
            </a:r>
            <a:r>
              <a:rPr lang="en-US" sz="750" dirty="0">
                <a:latin typeface="HP Simplified" panose="020B0604020204020204" pitchFamily="34" charset="0"/>
              </a:rPr>
              <a:t>, INTEL i3-1215U 3.3-4.4GHz/10MB, 6 CORES, 8GB (1x8GB),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UHD GRAPHICS, USB-C, LAN, 15.6'' FHD, WIN 11 PRO, 1YW, DARK ASH SILVER </a:t>
            </a:r>
            <a:r>
              <a:rPr lang="en-US" sz="750" dirty="0">
                <a:solidFill>
                  <a:srgbClr val="FF0000"/>
                </a:solidFill>
                <a:latin typeface="HP Simplified" panose="020B0604020204020204" pitchFamily="34" charset="0"/>
              </a:rPr>
              <a:t>579 </a:t>
            </a:r>
            <a:r>
              <a:rPr lang="el-GR" sz="750" dirty="0">
                <a:solidFill>
                  <a:srgbClr val="FF0000"/>
                </a:solidFill>
                <a:latin typeface="HP Simplified" panose="020B0604020204020204" pitchFamily="34" charset="0"/>
              </a:rPr>
              <a:t>€</a:t>
            </a:r>
            <a:endParaRPr lang="en-GB" sz="750" dirty="0">
              <a:solidFill>
                <a:srgbClr val="FF0000"/>
              </a:solidFill>
              <a:latin typeface="HP Simplified" panose="020B0604020204020204" pitchFamily="34" charset="0"/>
            </a:endParaRPr>
          </a:p>
        </p:txBody>
      </p:sp>
      <p:sp>
        <p:nvSpPr>
          <p:cNvPr id="69" name="Rectangle 68"/>
          <p:cNvSpPr/>
          <p:nvPr/>
        </p:nvSpPr>
        <p:spPr>
          <a:xfrm>
            <a:off x="6137520" y="644128"/>
            <a:ext cx="2440160" cy="669414"/>
          </a:xfrm>
          <a:prstGeom prst="rect">
            <a:avLst/>
          </a:prstGeom>
        </p:spPr>
        <p:txBody>
          <a:bodyPr wrap="square">
            <a:spAutoFit/>
          </a:bodyPr>
          <a:lstStyle/>
          <a:p>
            <a:pPr fontAlgn="t"/>
            <a:r>
              <a:rPr lang="en-US" sz="750" dirty="0">
                <a:latin typeface="HP Simplified" panose="020B0604020204020204" pitchFamily="34" charset="0"/>
              </a:rPr>
              <a:t>A38H3ET HP </a:t>
            </a:r>
            <a:r>
              <a:rPr lang="en-US" sz="750" b="1" dirty="0">
                <a:latin typeface="HP Simplified" panose="020B0604020204020204" pitchFamily="34" charset="0"/>
              </a:rPr>
              <a:t>NOTEBOOK 250 G9</a:t>
            </a:r>
            <a:r>
              <a:rPr lang="en-US" sz="750" dirty="0">
                <a:latin typeface="HP Simplified" panose="020B0604020204020204" pitchFamily="34" charset="0"/>
              </a:rPr>
              <a:t>, INTEL CELERON N4500 1.1-2.8GHz/4MB, 2 CORES, 8GB (1x8GB), 256GB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UHD GRAPHICS, USB-C, LAN, 15.6'' FHD, WIN 11 HOME, 1YW, DARK ASH </a:t>
            </a:r>
          </a:p>
          <a:p>
            <a:pPr fontAlgn="t"/>
            <a:r>
              <a:rPr lang="en-US" sz="750" dirty="0">
                <a:latin typeface="HP Simplified" panose="020B0604020204020204" pitchFamily="34" charset="0"/>
              </a:rPr>
              <a:t>SILVER </a:t>
            </a:r>
            <a:r>
              <a:rPr lang="en-US" sz="750" dirty="0">
                <a:solidFill>
                  <a:srgbClr val="FF0000"/>
                </a:solidFill>
                <a:latin typeface="HP Simplified" panose="020B0604020204020204" pitchFamily="34" charset="0"/>
              </a:rPr>
              <a:t>375 </a:t>
            </a:r>
            <a:r>
              <a:rPr lang="el-GR" sz="750" dirty="0">
                <a:solidFill>
                  <a:srgbClr val="FF0000"/>
                </a:solidFill>
                <a:latin typeface="HP Simplified" panose="020B0604020204020204" pitchFamily="34" charset="0"/>
              </a:rPr>
              <a:t>€</a:t>
            </a:r>
            <a:endParaRPr lang="en-GB" sz="750" dirty="0">
              <a:solidFill>
                <a:srgbClr val="FF0000"/>
              </a:solidFill>
              <a:latin typeface="HP Simplified" panose="020B0604020204020204" pitchFamily="34" charset="0"/>
            </a:endParaRPr>
          </a:p>
        </p:txBody>
      </p:sp>
      <p:sp>
        <p:nvSpPr>
          <p:cNvPr id="72" name="Rectangle 71"/>
          <p:cNvSpPr/>
          <p:nvPr/>
        </p:nvSpPr>
        <p:spPr>
          <a:xfrm>
            <a:off x="-2480" y="4344786"/>
            <a:ext cx="2062458" cy="669414"/>
          </a:xfrm>
          <a:prstGeom prst="rect">
            <a:avLst/>
          </a:prstGeom>
        </p:spPr>
        <p:txBody>
          <a:bodyPr wrap="square">
            <a:spAutoFit/>
          </a:bodyPr>
          <a:lstStyle/>
          <a:p>
            <a:pPr fontAlgn="t"/>
            <a:r>
              <a:rPr lang="en-US" sz="750" dirty="0">
                <a:solidFill>
                  <a:srgbClr val="000000"/>
                </a:solidFill>
                <a:latin typeface="HP Simplified" panose="020B0604020204020204" pitchFamily="34" charset="0"/>
              </a:rPr>
              <a:t>8A672EA HP </a:t>
            </a:r>
            <a:r>
              <a:rPr lang="en-US" sz="750" b="1" dirty="0">
                <a:solidFill>
                  <a:srgbClr val="000000"/>
                </a:solidFill>
                <a:latin typeface="HP Simplified" panose="020B0604020204020204" pitchFamily="34" charset="0"/>
              </a:rPr>
              <a:t>NOTEBOOK 255 G10</a:t>
            </a:r>
            <a:r>
              <a:rPr lang="en-US" sz="750" dirty="0">
                <a:solidFill>
                  <a:srgbClr val="000000"/>
                </a:solidFill>
                <a:latin typeface="HP Simplified" panose="020B0604020204020204" pitchFamily="34" charset="0"/>
              </a:rPr>
              <a:t>, RYZEN 7-7730U 2.0-4.5GHZ/16MB, 8 CORES, 16GB (1x16GB), 1TB </a:t>
            </a:r>
            <a:r>
              <a:rPr lang="en-US" sz="750" dirty="0" err="1">
                <a:solidFill>
                  <a:srgbClr val="000000"/>
                </a:solidFill>
                <a:latin typeface="HP Simplified" panose="020B0604020204020204" pitchFamily="34" charset="0"/>
              </a:rPr>
              <a:t>PCIe</a:t>
            </a:r>
            <a:r>
              <a:rPr lang="en-US" sz="750" dirty="0">
                <a:solidFill>
                  <a:srgbClr val="000000"/>
                </a:solidFill>
                <a:latin typeface="HP Simplified" panose="020B0604020204020204" pitchFamily="34" charset="0"/>
              </a:rPr>
              <a:t> </a:t>
            </a:r>
            <a:r>
              <a:rPr lang="en-US" sz="750" dirty="0" err="1">
                <a:solidFill>
                  <a:srgbClr val="000000"/>
                </a:solidFill>
                <a:latin typeface="HP Simplified" panose="020B0604020204020204" pitchFamily="34" charset="0"/>
              </a:rPr>
              <a:t>NVMe</a:t>
            </a:r>
            <a:r>
              <a:rPr lang="en-US" sz="750" dirty="0">
                <a:solidFill>
                  <a:srgbClr val="000000"/>
                </a:solidFill>
                <a:latin typeface="HP Simplified" panose="020B0604020204020204" pitchFamily="34" charset="0"/>
              </a:rPr>
              <a:t> SSD, AMD RADEON GRAPHICS, USB-C, 15.6'' FHD IPS, WIN 11 PRO, 1YW, DARK ASH SILVER </a:t>
            </a:r>
            <a:r>
              <a:rPr lang="en-US" sz="750" dirty="0">
                <a:solidFill>
                  <a:srgbClr val="FF0000"/>
                </a:solidFill>
                <a:latin typeface="HP Simplified" panose="020B0604020204020204" pitchFamily="34" charset="0"/>
              </a:rPr>
              <a:t>977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endParaRPr lang="en-GB" sz="700" i="1" dirty="0">
              <a:solidFill>
                <a:srgbClr val="92D050"/>
              </a:solidFill>
              <a:ea typeface="Calibri" panose="020F0502020204030204" pitchFamily="34" charset="0"/>
            </a:endParaRPr>
          </a:p>
        </p:txBody>
      </p:sp>
      <p:pic>
        <p:nvPicPr>
          <p:cNvPr id="12" name="Picture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578499" y="482423"/>
            <a:ext cx="1184916" cy="920822"/>
          </a:xfrm>
          <a:prstGeom prst="rect">
            <a:avLst/>
          </a:prstGeom>
        </p:spPr>
      </p:pic>
      <p:sp>
        <p:nvSpPr>
          <p:cNvPr id="76" name="TextBox 75">
            <a:extLst>
              <a:ext uri="{FF2B5EF4-FFF2-40B4-BE49-F238E27FC236}">
                <a16:creationId xmlns:a16="http://schemas.microsoft.com/office/drawing/2014/main" id="{31BB801B-B257-65E3-8CE1-C64562A2F373}"/>
              </a:ext>
            </a:extLst>
          </p:cNvPr>
          <p:cNvSpPr txBox="1"/>
          <p:nvPr/>
        </p:nvSpPr>
        <p:spPr>
          <a:xfrm>
            <a:off x="6092408" y="17653"/>
            <a:ext cx="3853787" cy="538609"/>
          </a:xfrm>
          <a:prstGeom prst="rect">
            <a:avLst/>
          </a:prstGeom>
          <a:noFill/>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accent5"/>
                </a:solidFill>
                <a:latin typeface="HP Simplified" panose="020B0604020204020204" pitchFamily="34" charset="0"/>
              </a:rPr>
              <a:t>HP 250 G9 Laptop </a:t>
            </a:r>
            <a:r>
              <a:rPr lang="en-US" sz="700" dirty="0">
                <a:solidFill>
                  <a:schemeClr val="tx1">
                    <a:lumMod val="50000"/>
                    <a:lumOff val="50000"/>
                  </a:schemeClr>
                </a:solidFill>
                <a:latin typeface="HP Simplified" panose="020B0604020204020204" pitchFamily="34" charset="0"/>
              </a:rPr>
              <a:t>provides essential business-ready features in a thin and light design that’s easy to take everywhere you go. The 15.6-inch diagonal display with big screen-to-body ratio, powerful Intel® processor, fast memory, and storage is powered for productivity, while the included ports connect your peripherals—all at a price you can value.</a:t>
            </a:r>
            <a:endParaRPr lang="el-GR" sz="700" dirty="0">
              <a:solidFill>
                <a:schemeClr val="tx1">
                  <a:lumMod val="50000"/>
                  <a:lumOff val="50000"/>
                </a:schemeClr>
              </a:solidFill>
              <a:latin typeface="HP Simplified" panose="020B0604020204020204" pitchFamily="34" charset="0"/>
            </a:endParaRPr>
          </a:p>
        </p:txBody>
      </p:sp>
      <p:sp>
        <p:nvSpPr>
          <p:cNvPr id="105" name="TextBox 104">
            <a:extLst>
              <a:ext uri="{FF2B5EF4-FFF2-40B4-BE49-F238E27FC236}">
                <a16:creationId xmlns:a16="http://schemas.microsoft.com/office/drawing/2014/main" id="{31BB801B-B257-65E3-8CE1-C64562A2F373}"/>
              </a:ext>
            </a:extLst>
          </p:cNvPr>
          <p:cNvSpPr txBox="1"/>
          <p:nvPr/>
        </p:nvSpPr>
        <p:spPr>
          <a:xfrm>
            <a:off x="-22648" y="3741073"/>
            <a:ext cx="3135290" cy="646331"/>
          </a:xfrm>
          <a:prstGeom prst="rect">
            <a:avLst/>
          </a:prstGeom>
          <a:noFill/>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accent5"/>
                </a:solidFill>
                <a:latin typeface="HP Simplified" panose="020B0604020204020204" pitchFamily="34" charset="0"/>
              </a:rPr>
              <a:t>HP 255 G10 Laptop </a:t>
            </a:r>
            <a:r>
              <a:rPr lang="en-US" sz="700" dirty="0">
                <a:solidFill>
                  <a:schemeClr val="tx1">
                    <a:lumMod val="50000"/>
                    <a:lumOff val="50000"/>
                  </a:schemeClr>
                </a:solidFill>
                <a:latin typeface="HP Simplified" panose="020B0604020204020204" pitchFamily="34" charset="0"/>
              </a:rPr>
              <a:t>provides essential business-ready features in a thin and light design that’s easy to take everywhere you go. The 15.6-inch diagonal display with 85 percent screen-to-body ratio, robust AMD Ryzen™ processor, fast memory, and storage is powered for productivity, while the included ports connect your peripherals—all at a price you can value.</a:t>
            </a:r>
            <a:endParaRPr lang="el-GR" sz="700" dirty="0">
              <a:solidFill>
                <a:schemeClr val="tx1">
                  <a:lumMod val="50000"/>
                  <a:lumOff val="50000"/>
                </a:schemeClr>
              </a:solidFill>
              <a:latin typeface="HP Simplified" panose="020B0604020204020204" pitchFamily="34" charset="0"/>
            </a:endParaRPr>
          </a:p>
        </p:txBody>
      </p:sp>
      <p:cxnSp>
        <p:nvCxnSpPr>
          <p:cNvPr id="108" name="Straight Connector 107">
            <a:extLst>
              <a:ext uri="{FF2B5EF4-FFF2-40B4-BE49-F238E27FC236}">
                <a16:creationId xmlns:a16="http://schemas.microsoft.com/office/drawing/2014/main" id="{96B44A18-6CC7-AA64-CF67-65E9CEA4AA89}"/>
              </a:ext>
            </a:extLst>
          </p:cNvPr>
          <p:cNvCxnSpPr/>
          <p:nvPr/>
        </p:nvCxnSpPr>
        <p:spPr>
          <a:xfrm flipV="1">
            <a:off x="3205212" y="3573674"/>
            <a:ext cx="2880000" cy="13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42921" y="4229113"/>
            <a:ext cx="1065047" cy="827669"/>
          </a:xfrm>
          <a:prstGeom prst="rect">
            <a:avLst/>
          </a:prstGeom>
        </p:spPr>
      </p:pic>
      <p:cxnSp>
        <p:nvCxnSpPr>
          <p:cNvPr id="111" name="Straight Connector 110">
            <a:extLst>
              <a:ext uri="{FF2B5EF4-FFF2-40B4-BE49-F238E27FC236}">
                <a16:creationId xmlns:a16="http://schemas.microsoft.com/office/drawing/2014/main" id="{96B44A18-6CC7-AA64-CF67-65E9CEA4AA89}"/>
              </a:ext>
            </a:extLst>
          </p:cNvPr>
          <p:cNvCxnSpPr/>
          <p:nvPr/>
        </p:nvCxnSpPr>
        <p:spPr>
          <a:xfrm flipV="1">
            <a:off x="23160" y="3745136"/>
            <a:ext cx="298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B44A18-6CC7-AA64-CF67-65E9CEA4AA89}"/>
              </a:ext>
            </a:extLst>
          </p:cNvPr>
          <p:cNvCxnSpPr/>
          <p:nvPr/>
        </p:nvCxnSpPr>
        <p:spPr>
          <a:xfrm flipV="1">
            <a:off x="44024" y="5086338"/>
            <a:ext cx="298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6B44A18-6CC7-AA64-CF67-65E9CEA4AA89}"/>
              </a:ext>
            </a:extLst>
          </p:cNvPr>
          <p:cNvCxnSpPr/>
          <p:nvPr/>
        </p:nvCxnSpPr>
        <p:spPr>
          <a:xfrm flipV="1">
            <a:off x="3157130" y="5657524"/>
            <a:ext cx="298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157129" y="5084079"/>
            <a:ext cx="2923139" cy="553998"/>
          </a:xfrm>
          <a:prstGeom prst="rect">
            <a:avLst/>
          </a:prstGeom>
        </p:spPr>
        <p:txBody>
          <a:bodyPr wrap="square">
            <a:spAutoFit/>
          </a:bodyPr>
          <a:lstStyle/>
          <a:p>
            <a:r>
              <a:rPr lang="en-US" sz="750" dirty="0">
                <a:latin typeface="HP Simplified" panose="020B0604020204020204" pitchFamily="34" charset="0"/>
              </a:rPr>
              <a:t>9G1V1ET HP NOTEBOOK </a:t>
            </a:r>
            <a:r>
              <a:rPr lang="en-US" sz="750" b="1" dirty="0">
                <a:latin typeface="HP Simplified" panose="020B0604020204020204" pitchFamily="34" charset="0"/>
              </a:rPr>
              <a:t>PROBOOK 460 G11</a:t>
            </a:r>
            <a:r>
              <a:rPr lang="en-US" sz="750" dirty="0">
                <a:latin typeface="HP Simplified" panose="020B0604020204020204" pitchFamily="34" charset="0"/>
              </a:rPr>
              <a:t>, INTEL ULTRA 5-125U AI VPRO 1.3-4.3GHZ/12MB, 12 CORES, 16GB (1x16GB),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GRAPHICS, 16'' WUXGA IPS, TYPE-C, LAN, WIN 11 PRO, 3YW, SILVER  </a:t>
            </a:r>
            <a:r>
              <a:rPr lang="en-US" sz="750" dirty="0">
                <a:solidFill>
                  <a:srgbClr val="FF0000"/>
                </a:solidFill>
                <a:latin typeface="HP Simplified" panose="020B0604020204020204" pitchFamily="34" charset="0"/>
              </a:rPr>
              <a:t>1,174 </a:t>
            </a:r>
            <a:r>
              <a:rPr lang="en-US" altLang="en-US" sz="750" dirty="0">
                <a:solidFill>
                  <a:srgbClr val="FF0000"/>
                </a:solidFill>
                <a:latin typeface="HP Simplified" panose="020B0604020204020204" pitchFamily="34" charset="0"/>
              </a:rPr>
              <a:t>€ </a:t>
            </a:r>
            <a:endParaRPr lang="en-GB" sz="700" i="1" dirty="0">
              <a:solidFill>
                <a:srgbClr val="92D050"/>
              </a:solidFill>
              <a:ea typeface="Calibri" panose="020F0502020204030204" pitchFamily="34" charset="0"/>
            </a:endParaRPr>
          </a:p>
        </p:txBody>
      </p:sp>
      <p:sp>
        <p:nvSpPr>
          <p:cNvPr id="89" name="Rectangle 88"/>
          <p:cNvSpPr/>
          <p:nvPr/>
        </p:nvSpPr>
        <p:spPr>
          <a:xfrm>
            <a:off x="3191457" y="1925212"/>
            <a:ext cx="2888811" cy="553998"/>
          </a:xfrm>
          <a:prstGeom prst="rect">
            <a:avLst/>
          </a:prstGeom>
        </p:spPr>
        <p:txBody>
          <a:bodyPr wrap="square">
            <a:spAutoFit/>
          </a:bodyPr>
          <a:lstStyle/>
          <a:p>
            <a:r>
              <a:rPr lang="en-US" sz="750" dirty="0">
                <a:latin typeface="HP Simplified" panose="020B0604020204020204" pitchFamily="34" charset="0"/>
              </a:rPr>
              <a:t>9G2J6ET HP </a:t>
            </a:r>
            <a:r>
              <a:rPr lang="en-US" sz="750" b="1" dirty="0">
                <a:latin typeface="HP Simplified" panose="020B0604020204020204" pitchFamily="34" charset="0"/>
              </a:rPr>
              <a:t>NOTEBOOK PROBOOK 445 G10</a:t>
            </a:r>
            <a:r>
              <a:rPr lang="en-US" sz="750" dirty="0">
                <a:latin typeface="HP Simplified" panose="020B0604020204020204" pitchFamily="34" charset="0"/>
              </a:rPr>
              <a:t>, AMD RYZEN 7 7730U 2.3–4.5GHZ/16MB, 6 CORES, 16GB,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14'' FHD IPS, USB-C, LAN, WIN 11 PRO, 3YW, SILVER </a:t>
            </a:r>
            <a:r>
              <a:rPr lang="en-US" sz="750" dirty="0">
                <a:solidFill>
                  <a:srgbClr val="FF0000"/>
                </a:solidFill>
                <a:latin typeface="HP Simplified" panose="020B0604020204020204" pitchFamily="34" charset="0"/>
              </a:rPr>
              <a:t>1,157 </a:t>
            </a:r>
            <a:r>
              <a:rPr lang="en-US" altLang="en-US"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sp>
        <p:nvSpPr>
          <p:cNvPr id="90" name="Rectangle 89"/>
          <p:cNvSpPr/>
          <p:nvPr/>
        </p:nvSpPr>
        <p:spPr>
          <a:xfrm>
            <a:off x="3161100" y="4285700"/>
            <a:ext cx="1997344" cy="784830"/>
          </a:xfrm>
          <a:prstGeom prst="rect">
            <a:avLst/>
          </a:prstGeom>
        </p:spPr>
        <p:txBody>
          <a:bodyPr wrap="square">
            <a:spAutoFit/>
          </a:bodyPr>
          <a:lstStyle/>
          <a:p>
            <a:r>
              <a:rPr lang="en-US" sz="750" dirty="0">
                <a:latin typeface="HP Simplified" panose="020B0604020204020204" pitchFamily="34" charset="0"/>
              </a:rPr>
              <a:t>9Y7S4ET HP NOTEBOOK </a:t>
            </a:r>
            <a:r>
              <a:rPr lang="en-US" sz="750" b="1" dirty="0">
                <a:latin typeface="HP Simplified" panose="020B0604020204020204" pitchFamily="34" charset="0"/>
              </a:rPr>
              <a:t>PROBOOK 460 G11</a:t>
            </a:r>
            <a:r>
              <a:rPr lang="en-US" sz="750" dirty="0">
                <a:latin typeface="HP Simplified" panose="020B0604020204020204" pitchFamily="34" charset="0"/>
              </a:rPr>
              <a:t>, INTEL ULTRA 7-155U AI VPRO 1.2-4.8GHZ/12MB, 12 CORES, 16GB (1x16GB),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GRAPHICS, 16'' WUXGA IPS, TYPE-C, LAN, WIN 11 PRO, 3YW, SILVER </a:t>
            </a:r>
            <a:r>
              <a:rPr lang="en-US" sz="750" dirty="0">
                <a:solidFill>
                  <a:srgbClr val="FF0000"/>
                </a:solidFill>
                <a:latin typeface="HP Simplified" panose="020B0604020204020204" pitchFamily="34" charset="0"/>
              </a:rPr>
              <a:t>1,315 </a:t>
            </a:r>
            <a:r>
              <a:rPr lang="en-US" altLang="en-US"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sp>
        <p:nvSpPr>
          <p:cNvPr id="91" name="Rectangle 90"/>
          <p:cNvSpPr/>
          <p:nvPr/>
        </p:nvSpPr>
        <p:spPr>
          <a:xfrm>
            <a:off x="3184283" y="1394231"/>
            <a:ext cx="2924938" cy="553998"/>
          </a:xfrm>
          <a:prstGeom prst="rect">
            <a:avLst/>
          </a:prstGeom>
        </p:spPr>
        <p:txBody>
          <a:bodyPr wrap="square">
            <a:spAutoFit/>
          </a:bodyPr>
          <a:lstStyle/>
          <a:p>
            <a:r>
              <a:rPr lang="en-US" sz="750" dirty="0">
                <a:latin typeface="HP Simplified" panose="020B0604020204020204" pitchFamily="34" charset="0"/>
              </a:rPr>
              <a:t>9Y7W6ET HP NOTEBOOK </a:t>
            </a:r>
            <a:r>
              <a:rPr lang="en-US" sz="750" b="1" dirty="0">
                <a:latin typeface="HP Simplified" panose="020B0604020204020204" pitchFamily="34" charset="0"/>
              </a:rPr>
              <a:t>PROBOOK 445 G11</a:t>
            </a:r>
            <a:r>
              <a:rPr lang="en-US" sz="750" dirty="0">
                <a:latin typeface="HP Simplified" panose="020B0604020204020204" pitchFamily="34" charset="0"/>
              </a:rPr>
              <a:t>, AMD RYZEN 5 7535U 2.9–4.6GHZ/16MB, 6 CORES, 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14'' WUXGA IPS, USB-C, LAN, WIN 11 PRO, 3YW, SILVER </a:t>
            </a:r>
            <a:r>
              <a:rPr lang="en-US" sz="750" dirty="0">
                <a:solidFill>
                  <a:srgbClr val="FF0000"/>
                </a:solidFill>
                <a:latin typeface="HP Simplified" panose="020B0604020204020204" pitchFamily="34" charset="0"/>
              </a:rPr>
              <a:t>939 </a:t>
            </a:r>
            <a:r>
              <a:rPr lang="en-US" altLang="en-US"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sp>
        <p:nvSpPr>
          <p:cNvPr id="93" name="Rectangle 92"/>
          <p:cNvSpPr/>
          <p:nvPr/>
        </p:nvSpPr>
        <p:spPr>
          <a:xfrm>
            <a:off x="25743" y="5696004"/>
            <a:ext cx="2085953" cy="669414"/>
          </a:xfrm>
          <a:prstGeom prst="rect">
            <a:avLst/>
          </a:prstGeom>
        </p:spPr>
        <p:txBody>
          <a:bodyPr wrap="square">
            <a:spAutoFit/>
          </a:bodyPr>
          <a:lstStyle/>
          <a:p>
            <a:r>
              <a:rPr lang="en-US" sz="750" dirty="0">
                <a:latin typeface="HP Simplified" panose="020B0604020204020204" pitchFamily="34" charset="0"/>
              </a:rPr>
              <a:t>9Y7X3ET HP NOTEBOOK </a:t>
            </a:r>
            <a:r>
              <a:rPr lang="en-US" sz="750" b="1" dirty="0">
                <a:latin typeface="HP Simplified" panose="020B0604020204020204" pitchFamily="34" charset="0"/>
              </a:rPr>
              <a:t>PROBOOK 465 G11,</a:t>
            </a:r>
            <a:r>
              <a:rPr lang="en-US" sz="750" dirty="0">
                <a:latin typeface="HP Simplified" panose="020B0604020204020204" pitchFamily="34" charset="0"/>
              </a:rPr>
              <a:t> AMD RYZEN 7 7735U 2.7–4.8GHZ/16MB, 8 CORES, 16GB,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16'' WUXGA IPS, USB-C, LAN, WIN 11 PRO, 3YW, SILVER </a:t>
            </a:r>
            <a:r>
              <a:rPr lang="en-US" sz="750" dirty="0">
                <a:solidFill>
                  <a:srgbClr val="FF0000"/>
                </a:solidFill>
                <a:latin typeface="HP Simplified" panose="020B0604020204020204" pitchFamily="34" charset="0"/>
              </a:rPr>
              <a:t>1,174 </a:t>
            </a:r>
            <a:r>
              <a:rPr lang="en-US" altLang="en-US"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sp>
        <p:nvSpPr>
          <p:cNvPr id="9" name="Rectangle 8"/>
          <p:cNvSpPr/>
          <p:nvPr/>
        </p:nvSpPr>
        <p:spPr>
          <a:xfrm>
            <a:off x="3161803" y="3601882"/>
            <a:ext cx="3086323" cy="646331"/>
          </a:xfrm>
          <a:prstGeom prst="rect">
            <a:avLst/>
          </a:prstGeom>
        </p:spPr>
        <p:txBody>
          <a:bodyPr wrap="square">
            <a:spAutoFit/>
          </a:bodyPr>
          <a:lstStyle/>
          <a:p>
            <a:r>
              <a:rPr lang="en-US" sz="800" b="1" dirty="0">
                <a:solidFill>
                  <a:schemeClr val="accent5"/>
                </a:solidFill>
                <a:latin typeface="HP Simplified" panose="020B0604020204020204" pitchFamily="34" charset="0"/>
              </a:rPr>
              <a:t>The HP </a:t>
            </a:r>
            <a:r>
              <a:rPr lang="en-US" sz="800" b="1" dirty="0" err="1">
                <a:solidFill>
                  <a:schemeClr val="accent5"/>
                </a:solidFill>
                <a:latin typeface="HP Simplified" panose="020B0604020204020204" pitchFamily="34" charset="0"/>
              </a:rPr>
              <a:t>ProBook</a:t>
            </a:r>
            <a:r>
              <a:rPr lang="en-US" sz="800" b="1" dirty="0">
                <a:solidFill>
                  <a:schemeClr val="accent5"/>
                </a:solidFill>
                <a:latin typeface="HP Simplified" panose="020B0604020204020204" pitchFamily="34" charset="0"/>
              </a:rPr>
              <a:t> 460 16-inch laptop </a:t>
            </a:r>
            <a:r>
              <a:rPr lang="en-US" sz="700" dirty="0">
                <a:solidFill>
                  <a:schemeClr val="tx1">
                    <a:lumMod val="50000"/>
                    <a:lumOff val="50000"/>
                  </a:schemeClr>
                </a:solidFill>
                <a:latin typeface="HP Simplified" panose="020B0604020204020204" pitchFamily="34" charset="0"/>
              </a:rPr>
              <a:t>provides growing businesses with commercial-grade performance, multi-layered endpoint security, and durability in an easily upgradeable design. Powered by the latest Intel® processor and long battery life, this feature-rich PC is well-equipped for long-term productivity and helps enable hybrid work.</a:t>
            </a:r>
          </a:p>
        </p:txBody>
      </p:sp>
      <p:sp>
        <p:nvSpPr>
          <p:cNvPr id="11" name="Rectangle 10"/>
          <p:cNvSpPr/>
          <p:nvPr/>
        </p:nvSpPr>
        <p:spPr>
          <a:xfrm>
            <a:off x="23160" y="5073459"/>
            <a:ext cx="3182052" cy="646331"/>
          </a:xfrm>
          <a:prstGeom prst="rect">
            <a:avLst/>
          </a:prstGeom>
        </p:spPr>
        <p:txBody>
          <a:bodyPr wrap="square">
            <a:spAutoFit/>
          </a:bodyPr>
          <a:lstStyle/>
          <a:p>
            <a:r>
              <a:rPr lang="en-US" sz="800" b="1" dirty="0">
                <a:solidFill>
                  <a:schemeClr val="accent5"/>
                </a:solidFill>
                <a:latin typeface="HP Simplified" panose="020B0604020204020204" pitchFamily="34" charset="0"/>
              </a:rPr>
              <a:t>The HP </a:t>
            </a:r>
            <a:r>
              <a:rPr lang="en-US" sz="800" b="1" dirty="0" err="1">
                <a:solidFill>
                  <a:schemeClr val="accent5"/>
                </a:solidFill>
                <a:latin typeface="HP Simplified" panose="020B0604020204020204" pitchFamily="34" charset="0"/>
              </a:rPr>
              <a:t>ProBook</a:t>
            </a:r>
            <a:r>
              <a:rPr lang="en-US" sz="800" b="1" dirty="0">
                <a:solidFill>
                  <a:schemeClr val="accent5"/>
                </a:solidFill>
                <a:latin typeface="HP Simplified" panose="020B0604020204020204" pitchFamily="34" charset="0"/>
              </a:rPr>
              <a:t> 465 16-inch laptop </a:t>
            </a:r>
            <a:r>
              <a:rPr lang="en-US" sz="700" dirty="0">
                <a:solidFill>
                  <a:schemeClr val="tx1">
                    <a:lumMod val="50000"/>
                    <a:lumOff val="50000"/>
                  </a:schemeClr>
                </a:solidFill>
                <a:latin typeface="HP Simplified" panose="020B0604020204020204" pitchFamily="34" charset="0"/>
              </a:rPr>
              <a:t>provides growing businesses with commercial-grade performance, multi-layered endpoint security, and durability in an easily upgradeable design. Powered by the latest AMD processor and long battery life, this feature-rich PC is well-equipped for </a:t>
            </a:r>
          </a:p>
          <a:p>
            <a:r>
              <a:rPr lang="en-US" sz="700" dirty="0">
                <a:solidFill>
                  <a:schemeClr val="tx1">
                    <a:lumMod val="50000"/>
                    <a:lumOff val="50000"/>
                  </a:schemeClr>
                </a:solidFill>
                <a:latin typeface="HP Simplified" panose="020B0604020204020204" pitchFamily="34" charset="0"/>
              </a:rPr>
              <a:t>long-term productivity and helps enable hybrid work.</a:t>
            </a:r>
          </a:p>
        </p:txBody>
      </p:sp>
      <p:pic>
        <p:nvPicPr>
          <p:cNvPr id="34" name="Picture 3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83541" y="5460088"/>
            <a:ext cx="1007072" cy="843880"/>
          </a:xfrm>
          <a:prstGeom prst="rect">
            <a:avLst/>
          </a:prstGeom>
        </p:spPr>
      </p:pic>
      <p:pic>
        <p:nvPicPr>
          <p:cNvPr id="35" name="Picture 3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007406" y="4108395"/>
            <a:ext cx="1117191" cy="900150"/>
          </a:xfrm>
          <a:prstGeom prst="rect">
            <a:avLst/>
          </a:prstGeom>
        </p:spPr>
      </p:pic>
      <p:sp>
        <p:nvSpPr>
          <p:cNvPr id="68" name="Rectangle 67"/>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70" name="Rectangle 69"/>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209959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83" y="4778367"/>
            <a:ext cx="777405" cy="3600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67" y="5605643"/>
            <a:ext cx="736719" cy="7200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6" y="-13307"/>
            <a:ext cx="1734189" cy="936000"/>
          </a:xfrm>
          <a:prstGeom prst="rect">
            <a:avLst/>
          </a:prstGeom>
        </p:spPr>
      </p:pic>
      <p:pic>
        <p:nvPicPr>
          <p:cNvPr id="75" name="Picture 74"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a:blip r:embed="rId6"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567364" y="-613"/>
            <a:ext cx="1624257" cy="925767"/>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6297" y="4337489"/>
            <a:ext cx="762799" cy="612000"/>
          </a:xfrm>
          <a:prstGeom prst="rect">
            <a:avLst/>
          </a:prstGeom>
        </p:spPr>
      </p:pic>
      <p:sp>
        <p:nvSpPr>
          <p:cNvPr id="112" name="TextBox 111"/>
          <p:cNvSpPr txBox="1"/>
          <p:nvPr/>
        </p:nvSpPr>
        <p:spPr>
          <a:xfrm>
            <a:off x="1704966" y="-41880"/>
            <a:ext cx="1400613" cy="369332"/>
          </a:xfrm>
          <a:prstGeom prst="rect">
            <a:avLst/>
          </a:prstGeom>
          <a:noFill/>
        </p:spPr>
        <p:txBody>
          <a:bodyPr wrap="square" rtlCol="0">
            <a:spAutoFit/>
          </a:bodyPr>
          <a:lstStyle/>
          <a:p>
            <a:r>
              <a:rPr lang="en-GB" sz="900" dirty="0">
                <a:latin typeface="HP Simplified" panose="020B0604020204020204" pitchFamily="34" charset="0"/>
              </a:rPr>
              <a:t>HP Elite Business Notebooks</a:t>
            </a:r>
          </a:p>
        </p:txBody>
      </p:sp>
      <p:sp>
        <p:nvSpPr>
          <p:cNvPr id="54" name="TextBox 53"/>
          <p:cNvSpPr txBox="1"/>
          <p:nvPr/>
        </p:nvSpPr>
        <p:spPr>
          <a:xfrm>
            <a:off x="7521933" y="2466215"/>
            <a:ext cx="2316135" cy="553998"/>
          </a:xfrm>
          <a:prstGeom prst="rect">
            <a:avLst/>
          </a:prstGeom>
          <a:noFill/>
        </p:spPr>
        <p:txBody>
          <a:bodyPr wrap="square" rtlCol="0">
            <a:spAutoFit/>
          </a:bodyPr>
          <a:lstStyle/>
          <a:p>
            <a:r>
              <a:rPr lang="en-GB" sz="750" dirty="0">
                <a:latin typeface="HP Simplified" panose="020B0604020204020204" pitchFamily="34" charset="0"/>
              </a:rPr>
              <a:t>6F6Y2EA </a:t>
            </a:r>
            <a:r>
              <a:rPr lang="en-US" sz="750" dirty="0">
                <a:latin typeface="HP Simplified" panose="020B0604020204020204" pitchFamily="34" charset="0"/>
              </a:rPr>
              <a:t>HP NOTEBOOK </a:t>
            </a:r>
            <a:r>
              <a:rPr lang="en-US" sz="750" b="1" dirty="0">
                <a:latin typeface="HP Simplified" panose="020B0604020204020204" pitchFamily="34" charset="0"/>
              </a:rPr>
              <a:t>ELITEBOOK 835 G9,</a:t>
            </a:r>
            <a:r>
              <a:rPr lang="en-US" sz="750" dirty="0">
                <a:latin typeface="HP Simplified" panose="020B0604020204020204" pitchFamily="34" charset="0"/>
              </a:rPr>
              <a:t> AMD RYZEN 5 6600U 2.9-4.5GHZ/3MB, 6 CORES, 8GB, 256GB PCIe NVMe SSD, AMD 660M GRAPHICS, 13.3'' WUXGA IPS, TYPE-C, WIN 11 PRO, 3YW, SILVER, </a:t>
            </a:r>
            <a:r>
              <a:rPr lang="en-US" sz="750" dirty="0">
                <a:solidFill>
                  <a:srgbClr val="FF0000"/>
                </a:solidFill>
                <a:latin typeface="HP Simplified" panose="020B0604020204020204" pitchFamily="34" charset="0"/>
              </a:rPr>
              <a:t>967 € </a:t>
            </a:r>
            <a:endParaRPr lang="x-none" sz="750" dirty="0">
              <a:solidFill>
                <a:srgbClr val="92D050"/>
              </a:solidFill>
              <a:latin typeface="HP Simplified" panose="020B0604020204020204" pitchFamily="34" charset="0"/>
            </a:endParaRPr>
          </a:p>
        </p:txBody>
      </p:sp>
      <p:pic>
        <p:nvPicPr>
          <p:cNvPr id="142" name="Picture 141">
            <a:extLst>
              <a:ext uri="{FF2B5EF4-FFF2-40B4-BE49-F238E27FC236}">
                <a16:creationId xmlns:a16="http://schemas.microsoft.com/office/drawing/2014/main" id="{8929B490-78C4-C79A-1887-8845DCBE000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75517" y="26495"/>
            <a:ext cx="252000" cy="252000"/>
          </a:xfrm>
          <a:prstGeom prst="rect">
            <a:avLst/>
          </a:prstGeom>
        </p:spPr>
      </p:pic>
      <p:cxnSp>
        <p:nvCxnSpPr>
          <p:cNvPr id="27" name="Straight Connector 26">
            <a:extLst>
              <a:ext uri="{FF2B5EF4-FFF2-40B4-BE49-F238E27FC236}">
                <a16:creationId xmlns:a16="http://schemas.microsoft.com/office/drawing/2014/main" id="{0E5E76A6-38CC-FA3A-4615-CEF5191C2680}"/>
              </a:ext>
            </a:extLst>
          </p:cNvPr>
          <p:cNvCxnSpPr/>
          <p:nvPr/>
        </p:nvCxnSpPr>
        <p:spPr>
          <a:xfrm flipH="1">
            <a:off x="3209100" y="937986"/>
            <a:ext cx="0" cy="540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AF3B0C0-B07B-AB9D-3725-D0F20291701B}"/>
              </a:ext>
            </a:extLst>
          </p:cNvPr>
          <p:cNvCxnSpPr/>
          <p:nvPr/>
        </p:nvCxnSpPr>
        <p:spPr>
          <a:xfrm>
            <a:off x="6317862" y="72768"/>
            <a:ext cx="60719" cy="626521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6380795" y="3142396"/>
            <a:ext cx="3481625" cy="438582"/>
          </a:xfrm>
          <a:prstGeom prst="rect">
            <a:avLst/>
          </a:prstGeom>
          <a:noFill/>
        </p:spPr>
        <p:txBody>
          <a:bodyPr wrap="square" rtlCol="0">
            <a:spAutoFit/>
          </a:bodyPr>
          <a:lstStyle/>
          <a:p>
            <a:r>
              <a:rPr lang="en-GB" sz="750" dirty="0">
                <a:latin typeface="HP Simplified" panose="020B0604020204020204" pitchFamily="34" charset="0"/>
              </a:rPr>
              <a:t>5P727EA HP NOTEBOOK </a:t>
            </a:r>
            <a:r>
              <a:rPr lang="en-GB" sz="750" b="1" dirty="0">
                <a:latin typeface="HP Simplified" panose="020B0604020204020204" pitchFamily="34" charset="0"/>
              </a:rPr>
              <a:t>ELITEBOOK 835 G9</a:t>
            </a:r>
            <a:r>
              <a:rPr lang="en-GB" sz="750" dirty="0">
                <a:latin typeface="HP Simplified" panose="020B0604020204020204" pitchFamily="34" charset="0"/>
              </a:rPr>
              <a:t>, AMD RYZEN 7 6800U 2.7 - 4.7GHZ / 16MB, 8 CORES, 16GB, 512GB PCIe NVMe SSD, GRAPHICS, CAM, 13.3'' WUXGA IPS, WIN 10 PRO, 3YW, SILVER, 3YW</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1,409 € </a:t>
            </a:r>
            <a:endParaRPr lang="x-none" sz="750" dirty="0">
              <a:solidFill>
                <a:srgbClr val="92D050"/>
              </a:solidFill>
              <a:latin typeface="HP Simplified" panose="020B0604020204020204" pitchFamily="34" charset="0"/>
            </a:endParaRPr>
          </a:p>
        </p:txBody>
      </p:sp>
      <p:sp>
        <p:nvSpPr>
          <p:cNvPr id="137" name="TextBox 136"/>
          <p:cNvSpPr txBox="1"/>
          <p:nvPr/>
        </p:nvSpPr>
        <p:spPr>
          <a:xfrm>
            <a:off x="3267248" y="3381538"/>
            <a:ext cx="2000212" cy="669414"/>
          </a:xfrm>
          <a:prstGeom prst="rect">
            <a:avLst/>
          </a:prstGeom>
          <a:noFill/>
        </p:spPr>
        <p:txBody>
          <a:bodyPr wrap="square" rtlCol="0">
            <a:spAutoFit/>
          </a:bodyPr>
          <a:lstStyle/>
          <a:p>
            <a:pPr>
              <a:spcBef>
                <a:spcPct val="0"/>
              </a:spcBef>
            </a:pPr>
            <a:r>
              <a:rPr lang="en-GB" sz="750" dirty="0">
                <a:latin typeface="HP Simplified" panose="020B0604020204020204" pitchFamily="34" charset="0"/>
              </a:rPr>
              <a:t>5P794EA HP NOTEBOOK </a:t>
            </a:r>
            <a:r>
              <a:rPr lang="en-GB" sz="750" b="1" dirty="0">
                <a:latin typeface="HP Simplified" panose="020B0604020204020204" pitchFamily="34" charset="0"/>
              </a:rPr>
              <a:t>ELITEBOOK 830 G9, </a:t>
            </a:r>
            <a:r>
              <a:rPr lang="en-GB" sz="750" dirty="0">
                <a:latin typeface="HP Simplified" panose="020B0604020204020204" pitchFamily="34" charset="0"/>
              </a:rPr>
              <a:t>INTEL i5-1235U 3.3-4.4GHZ /12MB, 10 CORES, 8GB, 256GB PCIe  NVMe SSD, INTEL IRIS XE GRAPHICS, CAM, 13.3'' WUXGA IPS, TYPE-C, WIN 11 PRO, 3YW, SILVER</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1,116 €  </a:t>
            </a:r>
          </a:p>
        </p:txBody>
      </p:sp>
      <p:sp>
        <p:nvSpPr>
          <p:cNvPr id="83" name="TextBox 82"/>
          <p:cNvSpPr txBox="1"/>
          <p:nvPr/>
        </p:nvSpPr>
        <p:spPr>
          <a:xfrm>
            <a:off x="3254937" y="4277167"/>
            <a:ext cx="3084108" cy="438582"/>
          </a:xfrm>
          <a:prstGeom prst="rect">
            <a:avLst/>
          </a:prstGeom>
          <a:noFill/>
        </p:spPr>
        <p:txBody>
          <a:bodyPr wrap="square" rtlCol="0">
            <a:spAutoFit/>
          </a:bodyPr>
          <a:lstStyle/>
          <a:p>
            <a:r>
              <a:rPr lang="en-GB" sz="750" dirty="0">
                <a:latin typeface="HP Simplified" panose="020B0604020204020204" pitchFamily="34" charset="0"/>
              </a:rPr>
              <a:t>5P6Q5EA HP NOTEBOOK </a:t>
            </a:r>
            <a:r>
              <a:rPr lang="en-GB" sz="750" b="1" dirty="0">
                <a:latin typeface="HP Simplified" panose="020B0604020204020204" pitchFamily="34" charset="0"/>
              </a:rPr>
              <a:t>ELITEBOOK 830 G9</a:t>
            </a:r>
            <a:r>
              <a:rPr lang="en-GB" sz="750" dirty="0">
                <a:latin typeface="HP Simplified" panose="020B0604020204020204" pitchFamily="34" charset="0"/>
              </a:rPr>
              <a:t>, INTEL i5-1235U 3.3-4.4GHZ /12MB, 10 CORES, 8GB, 256GB SSD, IRIS XE GRAPHICS, CAM, 13.3'' WUXGA IPS, TYPE-C, LTE-ADVANCED, WIN 11 PRO, 3YW, SILVER</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1,041 €</a:t>
            </a:r>
            <a:endParaRPr lang="x-none" sz="750" dirty="0">
              <a:solidFill>
                <a:srgbClr val="92D050"/>
              </a:solidFill>
              <a:latin typeface="HP Simplified" panose="020B0604020204020204" pitchFamily="34" charset="0"/>
            </a:endParaRPr>
          </a:p>
        </p:txBody>
      </p:sp>
      <p:sp>
        <p:nvSpPr>
          <p:cNvPr id="99" name="TextBox 98"/>
          <p:cNvSpPr txBox="1"/>
          <p:nvPr/>
        </p:nvSpPr>
        <p:spPr>
          <a:xfrm>
            <a:off x="6354701" y="1773082"/>
            <a:ext cx="2301419" cy="553998"/>
          </a:xfrm>
          <a:prstGeom prst="rect">
            <a:avLst/>
          </a:prstGeom>
          <a:noFill/>
        </p:spPr>
        <p:txBody>
          <a:bodyPr wrap="square" rtlCol="0">
            <a:spAutoFit/>
          </a:bodyPr>
          <a:lstStyle/>
          <a:p>
            <a:r>
              <a:rPr lang="en-GB" sz="750" dirty="0">
                <a:latin typeface="HP Simplified" panose="020B0604020204020204" pitchFamily="34" charset="0"/>
              </a:rPr>
              <a:t>401G8EA HP NOTEBOOK </a:t>
            </a:r>
            <a:r>
              <a:rPr lang="en-GB" sz="750" b="1" dirty="0">
                <a:latin typeface="HP Simplified" panose="020B0604020204020204" pitchFamily="34" charset="0"/>
              </a:rPr>
              <a:t>ELITEBOOK 835</a:t>
            </a:r>
            <a:r>
              <a:rPr lang="en-GB" sz="750" dirty="0">
                <a:latin typeface="HP Simplified" panose="020B0604020204020204" pitchFamily="34" charset="0"/>
              </a:rPr>
              <a:t> </a:t>
            </a:r>
            <a:r>
              <a:rPr lang="en-GB" sz="750" b="1" dirty="0">
                <a:latin typeface="HP Simplified" panose="020B0604020204020204" pitchFamily="34" charset="0"/>
              </a:rPr>
              <a:t>G8,</a:t>
            </a:r>
            <a:r>
              <a:rPr lang="en-GB" sz="750" dirty="0">
                <a:latin typeface="HP Simplified" panose="020B0604020204020204" pitchFamily="34" charset="0"/>
              </a:rPr>
              <a:t> AMD RYZEN 5 PRO 5650U 2.3–4.2GHZ/3MB, 6 CORES, 8GB, 256GB SSD, UHD GRAPHICS, CAM, 13.3'' FHD IPS, WIN 10 PRO, 3YW</a:t>
            </a:r>
            <a:r>
              <a:rPr lang="en-US" sz="750" dirty="0">
                <a:latin typeface="HP Simplified" panose="020B0604020204020204" pitchFamily="34" charset="0"/>
              </a:rPr>
              <a:t>, SILVER, </a:t>
            </a:r>
            <a:r>
              <a:rPr lang="en-US" sz="750" dirty="0">
                <a:solidFill>
                  <a:srgbClr val="FF0000"/>
                </a:solidFill>
                <a:latin typeface="HP Simplified" panose="020B0604020204020204" pitchFamily="34" charset="0"/>
              </a:rPr>
              <a:t>893 €</a:t>
            </a:r>
            <a:endParaRPr lang="x-none" sz="750" dirty="0">
              <a:solidFill>
                <a:srgbClr val="92D050"/>
              </a:solidFill>
              <a:latin typeface="HP Simplified" panose="020B0604020204020204" pitchFamily="34" charset="0"/>
            </a:endParaRPr>
          </a:p>
        </p:txBody>
      </p:sp>
      <p:sp>
        <p:nvSpPr>
          <p:cNvPr id="23" name="TextBox 22">
            <a:extLst>
              <a:ext uri="{FF2B5EF4-FFF2-40B4-BE49-F238E27FC236}">
                <a16:creationId xmlns:a16="http://schemas.microsoft.com/office/drawing/2014/main" id="{8B1F27A5-8E64-D8F2-8A38-4FDD218E52FC}"/>
              </a:ext>
            </a:extLst>
          </p:cNvPr>
          <p:cNvSpPr txBox="1"/>
          <p:nvPr/>
        </p:nvSpPr>
        <p:spPr>
          <a:xfrm>
            <a:off x="3216376" y="2826573"/>
            <a:ext cx="3119709" cy="430887"/>
          </a:xfrm>
          <a:prstGeom prst="rect">
            <a:avLst/>
          </a:prstGeom>
          <a:noFill/>
        </p:spPr>
        <p:txBody>
          <a:bodyPr wrap="square">
            <a:spAutoFit/>
          </a:bodyPr>
          <a:lstStyle/>
          <a:p>
            <a:r>
              <a:rPr lang="en-GB" sz="700" b="0" i="0" dirty="0">
                <a:solidFill>
                  <a:schemeClr val="tx1">
                    <a:lumMod val="50000"/>
                    <a:lumOff val="50000"/>
                  </a:schemeClr>
                </a:solidFill>
                <a:effectLst/>
                <a:latin typeface="HP Simplified" panose="020B0604020204020204" pitchFamily="34" charset="0"/>
              </a:rPr>
              <a:t>Remove barriers to hybrid work with the </a:t>
            </a:r>
            <a:r>
              <a:rPr lang="en-GB" sz="800" b="1" i="0" dirty="0">
                <a:solidFill>
                  <a:schemeClr val="tx1">
                    <a:lumMod val="50000"/>
                    <a:lumOff val="50000"/>
                  </a:schemeClr>
                </a:solidFill>
                <a:effectLst/>
                <a:latin typeface="HP Simplified" panose="020B0604020204020204" pitchFamily="34" charset="0"/>
              </a:rPr>
              <a:t>HP EliteBook 830. </a:t>
            </a:r>
            <a:r>
              <a:rPr lang="en-GB" sz="700" b="0" i="0" dirty="0">
                <a:solidFill>
                  <a:schemeClr val="tx1">
                    <a:lumMod val="50000"/>
                    <a:lumOff val="50000"/>
                  </a:schemeClr>
                </a:solidFill>
                <a:effectLst/>
                <a:latin typeface="HP Simplified" panose="020B0604020204020204" pitchFamily="34" charset="0"/>
              </a:rPr>
              <a:t>This enterprise business laptop brings new conferencing capabilities powered by HP Presence, productivity, and security that is easily managed in hybrid work environments.</a:t>
            </a:r>
            <a:endParaRPr lang="el-GR" sz="700" dirty="0">
              <a:solidFill>
                <a:schemeClr val="tx1">
                  <a:lumMod val="50000"/>
                  <a:lumOff val="50000"/>
                </a:schemeClr>
              </a:solidFill>
              <a:latin typeface="HP Simplified" panose="020B0604020204020204" pitchFamily="34" charset="0"/>
            </a:endParaRPr>
          </a:p>
        </p:txBody>
      </p:sp>
      <p:sp>
        <p:nvSpPr>
          <p:cNvPr id="30" name="TextBox 29">
            <a:extLst>
              <a:ext uri="{FF2B5EF4-FFF2-40B4-BE49-F238E27FC236}">
                <a16:creationId xmlns:a16="http://schemas.microsoft.com/office/drawing/2014/main" id="{ACAE57BA-FAD9-24DA-0843-1B06B93EB749}"/>
              </a:ext>
            </a:extLst>
          </p:cNvPr>
          <p:cNvSpPr txBox="1"/>
          <p:nvPr/>
        </p:nvSpPr>
        <p:spPr>
          <a:xfrm>
            <a:off x="6312210" y="1185281"/>
            <a:ext cx="3538247" cy="538609"/>
          </a:xfrm>
          <a:prstGeom prst="rect">
            <a:avLst/>
          </a:prstGeom>
          <a:noFill/>
        </p:spPr>
        <p:txBody>
          <a:bodyPr wrap="square">
            <a:spAutoFit/>
          </a:bodyPr>
          <a:lstStyle/>
          <a:p>
            <a:pPr algn="just"/>
            <a:r>
              <a:rPr lang="en-GB" sz="700" b="0" i="0" dirty="0">
                <a:solidFill>
                  <a:schemeClr val="tx1">
                    <a:lumMod val="50000"/>
                    <a:lumOff val="50000"/>
                  </a:schemeClr>
                </a:solidFill>
                <a:effectLst/>
                <a:latin typeface="HP Simplified" panose="020B0604020204020204" pitchFamily="34" charset="0"/>
              </a:rPr>
              <a:t>Take some friction out of working remotely with the </a:t>
            </a:r>
            <a:r>
              <a:rPr lang="en-GB" sz="800" b="1" i="0" dirty="0">
                <a:solidFill>
                  <a:schemeClr val="tx1">
                    <a:lumMod val="50000"/>
                    <a:lumOff val="50000"/>
                  </a:schemeClr>
                </a:solidFill>
                <a:effectLst/>
                <a:latin typeface="HP Simplified" panose="020B0604020204020204" pitchFamily="34" charset="0"/>
              </a:rPr>
              <a:t>HP EliteBook 835. </a:t>
            </a:r>
            <a:r>
              <a:rPr lang="en-GB" sz="700" b="0" i="0" dirty="0">
                <a:solidFill>
                  <a:schemeClr val="tx1">
                    <a:lumMod val="50000"/>
                    <a:lumOff val="50000"/>
                  </a:schemeClr>
                </a:solidFill>
                <a:effectLst/>
                <a:latin typeface="HP Simplified" panose="020B0604020204020204" pitchFamily="34" charset="0"/>
              </a:rPr>
              <a:t>Built to seamlessly fit into enterprise IT, it also comes with features that delight its users. This enterprise business laptop brings new conferencing capabilities powered by HP Presence, productivity, and security that is easily managed in hybrid work environments.</a:t>
            </a:r>
            <a:endParaRPr lang="el-GR" sz="700" dirty="0">
              <a:solidFill>
                <a:schemeClr val="tx1">
                  <a:lumMod val="50000"/>
                  <a:lumOff val="50000"/>
                </a:schemeClr>
              </a:solidFill>
              <a:latin typeface="HP Simplified" panose="020B0604020204020204" pitchFamily="34" charset="0"/>
            </a:endParaRPr>
          </a:p>
        </p:txBody>
      </p:sp>
      <p:sp>
        <p:nvSpPr>
          <p:cNvPr id="46" name="TextBox 45">
            <a:extLst>
              <a:ext uri="{FF2B5EF4-FFF2-40B4-BE49-F238E27FC236}">
                <a16:creationId xmlns:a16="http://schemas.microsoft.com/office/drawing/2014/main" id="{93805385-56E3-5748-E507-8B6B21493948}"/>
              </a:ext>
            </a:extLst>
          </p:cNvPr>
          <p:cNvSpPr txBox="1"/>
          <p:nvPr/>
        </p:nvSpPr>
        <p:spPr>
          <a:xfrm>
            <a:off x="8243" y="910269"/>
            <a:ext cx="3188311" cy="646331"/>
          </a:xfrm>
          <a:prstGeom prst="rect">
            <a:avLst/>
          </a:prstGeom>
          <a:noFill/>
        </p:spPr>
        <p:txBody>
          <a:bodyPr wrap="square">
            <a:spAutoFit/>
          </a:bodyPr>
          <a:lstStyle/>
          <a:p>
            <a:r>
              <a:rPr lang="en-GB" sz="800" b="1" i="0" dirty="0">
                <a:solidFill>
                  <a:schemeClr val="tx1">
                    <a:lumMod val="50000"/>
                    <a:lumOff val="50000"/>
                  </a:schemeClr>
                </a:solidFill>
                <a:effectLst/>
                <a:latin typeface="HP Simplified" panose="020B0604020204020204" pitchFamily="34" charset="0"/>
              </a:rPr>
              <a:t>The HP EliteBook 630 and 640 </a:t>
            </a:r>
            <a:r>
              <a:rPr lang="en-GB" sz="700" b="0" i="0" dirty="0">
                <a:solidFill>
                  <a:schemeClr val="tx1">
                    <a:lumMod val="50000"/>
                    <a:lumOff val="50000"/>
                  </a:schemeClr>
                </a:solidFill>
                <a:effectLst/>
                <a:latin typeface="HP Simplified" panose="020B0604020204020204" pitchFamily="34" charset="0"/>
              </a:rPr>
              <a:t>is a cost-effective, powerful, and secure PC that allows easy standardization, while giving end-users the tools needed work from almost anywhere. Designed around the fundamental needs of enterprise businesses, this PC features the collaboration, power, and security your business needs to stay on top.</a:t>
            </a:r>
            <a:endParaRPr lang="el-GR" sz="700" dirty="0">
              <a:solidFill>
                <a:schemeClr val="tx1">
                  <a:lumMod val="50000"/>
                  <a:lumOff val="50000"/>
                </a:schemeClr>
              </a:solidFill>
              <a:latin typeface="HP Simplified" panose="020B0604020204020204" pitchFamily="34" charset="0"/>
            </a:endParaRPr>
          </a:p>
        </p:txBody>
      </p:sp>
      <p:sp>
        <p:nvSpPr>
          <p:cNvPr id="88" name="Rectangle 87"/>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cxnSp>
        <p:nvCxnSpPr>
          <p:cNvPr id="55" name="Straight Connector 54">
            <a:extLst>
              <a:ext uri="{FF2B5EF4-FFF2-40B4-BE49-F238E27FC236}">
                <a16:creationId xmlns:a16="http://schemas.microsoft.com/office/drawing/2014/main" id="{908557B5-7FF9-0C1D-29F3-3F2A6A665CD7}"/>
              </a:ext>
            </a:extLst>
          </p:cNvPr>
          <p:cNvCxnSpPr/>
          <p:nvPr/>
        </p:nvCxnSpPr>
        <p:spPr>
          <a:xfrm>
            <a:off x="6441680" y="6220266"/>
            <a:ext cx="345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36026" y="2361303"/>
            <a:ext cx="988229" cy="756000"/>
          </a:xfrm>
          <a:prstGeom prst="rect">
            <a:avLst/>
          </a:prstGeom>
        </p:spPr>
      </p:pic>
      <p:sp>
        <p:nvSpPr>
          <p:cNvPr id="94" name="Rectangle 93"/>
          <p:cNvSpPr/>
          <p:nvPr/>
        </p:nvSpPr>
        <p:spPr>
          <a:xfrm>
            <a:off x="1692293" y="265444"/>
            <a:ext cx="1534461"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6/8</a:t>
            </a:r>
            <a:r>
              <a:rPr lang="el-GR" sz="700" dirty="0">
                <a:latin typeface="HP Simplified" panose="020B0604020204020204" pitchFamily="34" charset="0"/>
                <a:cs typeface="Arial" panose="020B0604020202020204" pitchFamily="34" charset="0"/>
              </a:rPr>
              <a:t>. </a:t>
            </a:r>
            <a:r>
              <a:rPr lang="en-US" sz="700" dirty="0">
                <a:latin typeface="HP Simplified" panose="020B0604020204020204" pitchFamily="34" charset="0"/>
                <a:cs typeface="Arial" panose="020B0604020202020204" pitchFamily="34" charset="0"/>
              </a:rPr>
              <a:t>Promo prices are valid until  30/11 or Until Stock Last.</a:t>
            </a:r>
          </a:p>
        </p:txBody>
      </p:sp>
      <p:sp>
        <p:nvSpPr>
          <p:cNvPr id="58" name="Rectangle 57"/>
          <p:cNvSpPr/>
          <p:nvPr/>
        </p:nvSpPr>
        <p:spPr>
          <a:xfrm>
            <a:off x="7294633" y="4413247"/>
            <a:ext cx="2507738" cy="553998"/>
          </a:xfrm>
          <a:prstGeom prst="rect">
            <a:avLst/>
          </a:prstGeom>
        </p:spPr>
        <p:txBody>
          <a:bodyPr wrap="square">
            <a:spAutoFit/>
          </a:bodyPr>
          <a:lstStyle/>
          <a:p>
            <a:r>
              <a:rPr lang="en-US" sz="750" dirty="0">
                <a:solidFill>
                  <a:srgbClr val="000000"/>
                </a:solidFill>
                <a:latin typeface="HP Simplified" panose="020B0604020204020204" pitchFamily="34" charset="0"/>
              </a:rPr>
              <a:t>CZ992A HP PRINTER ALL IN ONE INKJET COLOR OFFICEJET MOBILE 250 A4, PRINT, SCAN, COPY, 20 PPM (B), 19 PPM (C), 4800x1200 DPI, 700MHZ, 256MB, DC:500, 2 INKS, USB, WIFI, 1YW, BLACK, </a:t>
            </a:r>
            <a:r>
              <a:rPr lang="en-US" sz="750" b="1" dirty="0">
                <a:solidFill>
                  <a:srgbClr val="000000"/>
                </a:solidFill>
                <a:latin typeface="HP Simplified" panose="020B0604020204020204" pitchFamily="34" charset="0"/>
              </a:rPr>
              <a:t>CASHBACK 20€ UNTIL 31/04/25, </a:t>
            </a:r>
            <a:r>
              <a:rPr lang="en-US" sz="750" dirty="0">
                <a:solidFill>
                  <a:srgbClr val="FF0000"/>
                </a:solidFill>
                <a:latin typeface="HP Simplified" panose="020B0604020204020204" pitchFamily="34" charset="0"/>
              </a:rPr>
              <a:t>345 €</a:t>
            </a:r>
            <a:endParaRPr lang="en-US" sz="750" b="1" dirty="0">
              <a:solidFill>
                <a:srgbClr val="FF0000"/>
              </a:solidFill>
              <a:latin typeface="HP Simplified" panose="020B0604020204020204" pitchFamily="34" charset="0"/>
            </a:endParaRPr>
          </a:p>
        </p:txBody>
      </p:sp>
      <p:sp>
        <p:nvSpPr>
          <p:cNvPr id="60" name="TextBox 59">
            <a:extLst>
              <a:ext uri="{FF2B5EF4-FFF2-40B4-BE49-F238E27FC236}">
                <a16:creationId xmlns:a16="http://schemas.microsoft.com/office/drawing/2014/main" id="{ED4D7289-BF9E-70A7-6C0F-9F2235F065DA}"/>
              </a:ext>
            </a:extLst>
          </p:cNvPr>
          <p:cNvSpPr txBox="1"/>
          <p:nvPr/>
        </p:nvSpPr>
        <p:spPr>
          <a:xfrm>
            <a:off x="827770" y="5896949"/>
            <a:ext cx="2299708" cy="207749"/>
          </a:xfrm>
          <a:prstGeom prst="rect">
            <a:avLst/>
          </a:prstGeom>
          <a:noFill/>
        </p:spPr>
        <p:txBody>
          <a:bodyPr wrap="square" rtlCol="0">
            <a:spAutoFit/>
          </a:bodyPr>
          <a:lstStyle/>
          <a:p>
            <a:pPr fontAlgn="ctr"/>
            <a:r>
              <a:rPr lang="en-US" sz="750" dirty="0">
                <a:latin typeface="HP Simplified" panose="020B0604020204020204" pitchFamily="34" charset="0"/>
              </a:rPr>
              <a:t>7XG57AA </a:t>
            </a:r>
            <a:r>
              <a:rPr lang="en-GB" sz="750" dirty="0">
                <a:latin typeface="HP Simplified" panose="020B0604020204020204" pitchFamily="34" charset="0"/>
              </a:rPr>
              <a:t>ENVY URBAN TOPLOAD 15.6’’</a:t>
            </a:r>
            <a:r>
              <a:rPr lang="en-US" sz="750" dirty="0">
                <a:latin typeface="HP Simplified" panose="020B0604020204020204" pitchFamily="34" charset="0"/>
              </a:rPr>
              <a:t>, BLACK, </a:t>
            </a:r>
            <a:r>
              <a:rPr lang="en-US" sz="750" dirty="0">
                <a:solidFill>
                  <a:srgbClr val="FF0000"/>
                </a:solidFill>
                <a:latin typeface="HP Simplified" panose="020B0604020204020204" pitchFamily="34" charset="0"/>
              </a:rPr>
              <a:t>48 €</a:t>
            </a:r>
          </a:p>
        </p:txBody>
      </p:sp>
      <p:sp>
        <p:nvSpPr>
          <p:cNvPr id="61" name="Rectangle 60">
            <a:extLst>
              <a:ext uri="{FF2B5EF4-FFF2-40B4-BE49-F238E27FC236}">
                <a16:creationId xmlns:a16="http://schemas.microsoft.com/office/drawing/2014/main" id="{8D4CEB14-0DC3-0981-58F1-8D111FA3224C}"/>
              </a:ext>
            </a:extLst>
          </p:cNvPr>
          <p:cNvSpPr/>
          <p:nvPr/>
        </p:nvSpPr>
        <p:spPr>
          <a:xfrm>
            <a:off x="1074730" y="5581574"/>
            <a:ext cx="1400685" cy="207749"/>
          </a:xfrm>
          <a:prstGeom prst="rect">
            <a:avLst/>
          </a:prstGeom>
        </p:spPr>
        <p:txBody>
          <a:bodyPr wrap="square">
            <a:spAutoFit/>
          </a:bodyPr>
          <a:lstStyle/>
          <a:p>
            <a:r>
              <a:rPr lang="en-US" sz="750" dirty="0">
                <a:solidFill>
                  <a:schemeClr val="tx1">
                    <a:lumMod val="50000"/>
                    <a:lumOff val="50000"/>
                  </a:schemeClr>
                </a:solidFill>
                <a:latin typeface="HP Simplified" panose="020B0604020204020204" pitchFamily="34" charset="0"/>
              </a:rPr>
              <a:t>HP ENVY URBAN 15.6’’</a:t>
            </a:r>
          </a:p>
        </p:txBody>
      </p:sp>
      <p:sp>
        <p:nvSpPr>
          <p:cNvPr id="64" name="Rectangle 63"/>
          <p:cNvSpPr/>
          <p:nvPr/>
        </p:nvSpPr>
        <p:spPr>
          <a:xfrm>
            <a:off x="56267" y="4432067"/>
            <a:ext cx="2991128" cy="315471"/>
          </a:xfrm>
          <a:prstGeom prst="rect">
            <a:avLst/>
          </a:prstGeom>
        </p:spPr>
        <p:txBody>
          <a:bodyPr wrap="square">
            <a:spAutoFit/>
          </a:bodyPr>
          <a:lstStyle/>
          <a:p>
            <a:pPr>
              <a:defRPr/>
            </a:pPr>
            <a:r>
              <a:rPr lang="en-US" sz="750" dirty="0">
                <a:solidFill>
                  <a:schemeClr val="tx1">
                    <a:lumMod val="50000"/>
                    <a:lumOff val="50000"/>
                  </a:schemeClr>
                </a:solidFill>
                <a:latin typeface="HP Simplified" panose="020B0604020204020204" pitchFamily="34" charset="0"/>
              </a:rPr>
              <a:t>HP MOUSE DUAL MODE </a:t>
            </a:r>
            <a:r>
              <a:rPr lang="en-GB" sz="700" dirty="0">
                <a:solidFill>
                  <a:schemeClr val="tx1">
                    <a:lumMod val="50000"/>
                    <a:lumOff val="50000"/>
                  </a:schemeClr>
                </a:solidFill>
                <a:latin typeface="HP Simplified" panose="020B0604020204020204" pitchFamily="34" charset="0"/>
              </a:rPr>
              <a:t>With this dual mode wireless mouse, you can easily connect to two separate PCs via Bluetooth or 2.4 GHz wireless.</a:t>
            </a:r>
            <a:endParaRPr lang="x-none" sz="700" dirty="0">
              <a:solidFill>
                <a:schemeClr val="tx1">
                  <a:lumMod val="50000"/>
                  <a:lumOff val="50000"/>
                </a:schemeClr>
              </a:solidFill>
              <a:latin typeface="HP Simplified" panose="020B0604020204020204" pitchFamily="34" charset="0"/>
            </a:endParaRPr>
          </a:p>
        </p:txBody>
      </p:sp>
      <p:sp>
        <p:nvSpPr>
          <p:cNvPr id="65" name="Rectangle 64"/>
          <p:cNvSpPr>
            <a:spLocks noChangeArrowheads="1"/>
          </p:cNvSpPr>
          <p:nvPr/>
        </p:nvSpPr>
        <p:spPr bwMode="auto">
          <a:xfrm>
            <a:off x="1234532" y="4820713"/>
            <a:ext cx="16440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ctr" hangingPunct="1"/>
            <a:r>
              <a:rPr lang="en-GB" altLang="en-US" sz="750" dirty="0">
                <a:latin typeface="HP Simplified" panose="020B0604020204020204" pitchFamily="34" charset="0"/>
              </a:rPr>
              <a:t>6CR71AA </a:t>
            </a:r>
          </a:p>
          <a:p>
            <a:pPr eaLnBrk="1" fontAlgn="ctr" hangingPunct="1"/>
            <a:r>
              <a:rPr lang="en-GB" altLang="en-US" sz="750" dirty="0">
                <a:latin typeface="HP Simplified" panose="020B0604020204020204" pitchFamily="34" charset="0"/>
              </a:rPr>
              <a:t>HP MOUSE </a:t>
            </a:r>
            <a:r>
              <a:rPr lang="en-US" altLang="en-US" sz="750" dirty="0">
                <a:latin typeface="HP Simplified" panose="020B0604020204020204" pitchFamily="34" charset="0"/>
              </a:rPr>
              <a:t>WIRELESS,  BLACK </a:t>
            </a:r>
            <a:r>
              <a:rPr lang="en-GB" altLang="en-US" sz="750" dirty="0">
                <a:solidFill>
                  <a:srgbClr val="FF0000"/>
                </a:solidFill>
                <a:latin typeface="HP Simplified" panose="020B0604020204020204" pitchFamily="34" charset="0"/>
              </a:rPr>
              <a:t>24 €</a:t>
            </a:r>
            <a:endParaRPr lang="en-US" altLang="en-US" sz="750" dirty="0">
              <a:solidFill>
                <a:srgbClr val="FF0000"/>
              </a:solidFill>
              <a:latin typeface="HP Simplified" panose="020B0604020204020204" pitchFamily="34" charset="0"/>
            </a:endParaRPr>
          </a:p>
        </p:txBody>
      </p:sp>
      <p:sp>
        <p:nvSpPr>
          <p:cNvPr id="66" name="TextBox 65">
            <a:extLst>
              <a:ext uri="{FF2B5EF4-FFF2-40B4-BE49-F238E27FC236}">
                <a16:creationId xmlns:a16="http://schemas.microsoft.com/office/drawing/2014/main" id="{9B3D4002-FDCC-FDED-DEEB-D33805C2402C}"/>
              </a:ext>
            </a:extLst>
          </p:cNvPr>
          <p:cNvSpPr txBox="1"/>
          <p:nvPr/>
        </p:nvSpPr>
        <p:spPr>
          <a:xfrm>
            <a:off x="142806" y="5243810"/>
            <a:ext cx="2125121" cy="207749"/>
          </a:xfrm>
          <a:prstGeom prst="rect">
            <a:avLst/>
          </a:prstGeom>
          <a:noFill/>
        </p:spPr>
        <p:txBody>
          <a:bodyPr wrap="square" rtlCol="0">
            <a:spAutoFit/>
          </a:bodyPr>
          <a:lstStyle/>
          <a:p>
            <a:pPr marL="0" rtl="0" eaLnBrk="1" fontAlgn="ctr" latinLnBrk="0" hangingPunct="1">
              <a:spcBef>
                <a:spcPts val="0"/>
              </a:spcBef>
              <a:spcAft>
                <a:spcPts val="0"/>
              </a:spcAft>
            </a:pPr>
            <a:r>
              <a:rPr lang="x-none" sz="750" i="0" u="none" strike="noStrike" kern="1200" dirty="0">
                <a:effectLst/>
                <a:latin typeface="HP Simplified" panose="020B0604020204020204" pitchFamily="34" charset="0"/>
              </a:rPr>
              <a:t>6CR72AA</a:t>
            </a:r>
            <a:r>
              <a:rPr lang="en-GB" sz="750" dirty="0">
                <a:latin typeface="HP Simplified" panose="020B0604020204020204" pitchFamily="34" charset="0"/>
              </a:rPr>
              <a:t> </a:t>
            </a:r>
            <a:r>
              <a:rPr lang="x-none" sz="750" i="0" u="none" strike="noStrike" kern="1200" dirty="0">
                <a:effectLst/>
                <a:latin typeface="HP Simplified" panose="020B0604020204020204" pitchFamily="34" charset="0"/>
              </a:rPr>
              <a:t>HP MOUSE WIRELESS,  SILVER</a:t>
            </a:r>
            <a:r>
              <a:rPr lang="en-GB" sz="750" i="0" u="none" strike="noStrike" kern="1200" dirty="0">
                <a:effectLst/>
                <a:latin typeface="HP Simplified" panose="020B0604020204020204" pitchFamily="34" charset="0"/>
              </a:rPr>
              <a:t>, </a:t>
            </a:r>
            <a:r>
              <a:rPr lang="en-GB" sz="750" dirty="0">
                <a:solidFill>
                  <a:srgbClr val="FF0000"/>
                </a:solidFill>
                <a:latin typeface="HP Simplified" panose="020B0604020204020204" pitchFamily="34" charset="0"/>
              </a:rPr>
              <a:t>23 </a:t>
            </a:r>
            <a:r>
              <a:rPr lang="en-US" sz="750" i="0" u="none" strike="noStrike" kern="1200" dirty="0">
                <a:solidFill>
                  <a:srgbClr val="FF0000"/>
                </a:solidFill>
                <a:effectLst/>
                <a:latin typeface="HP Simplified" panose="020B0604020204020204" pitchFamily="34" charset="0"/>
              </a:rPr>
              <a:t> </a:t>
            </a:r>
            <a:r>
              <a:rPr lang="en-GB" sz="750" i="0" u="none" strike="noStrike" kern="1200" dirty="0">
                <a:solidFill>
                  <a:srgbClr val="FF0000"/>
                </a:solidFill>
                <a:effectLst/>
                <a:latin typeface="HP Simplified" panose="020B0604020204020204" pitchFamily="34" charset="0"/>
              </a:rPr>
              <a:t>€</a:t>
            </a:r>
            <a:endParaRPr lang="x-none" sz="750" i="0" u="none" strike="noStrike" dirty="0">
              <a:solidFill>
                <a:srgbClr val="FF0000"/>
              </a:solidFill>
              <a:effectLst/>
              <a:latin typeface="HP Simplified" panose="020B0604020204020204" pitchFamily="34" charset="0"/>
            </a:endParaRPr>
          </a:p>
        </p:txBody>
      </p:sp>
      <p:sp>
        <p:nvSpPr>
          <p:cNvPr id="68" name="TextBox 67">
            <a:extLst>
              <a:ext uri="{FF2B5EF4-FFF2-40B4-BE49-F238E27FC236}">
                <a16:creationId xmlns:a16="http://schemas.microsoft.com/office/drawing/2014/main" id="{762627C0-507A-1249-B079-DABD7A6B5996}"/>
              </a:ext>
            </a:extLst>
          </p:cNvPr>
          <p:cNvSpPr txBox="1"/>
          <p:nvPr/>
        </p:nvSpPr>
        <p:spPr>
          <a:xfrm>
            <a:off x="6387118" y="3656959"/>
            <a:ext cx="2398578" cy="669414"/>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1F3Y2A  HP PRINTER ALL IN ONE INKJET COLOR SMART TANK HOME - OFFICE 580 A4, PRINT, SCAN, COPY, 22PPM (B), 16PPM (C), 4800 x 1200 DPI, 100P TRAY, DC: 3K, 4 BOTTLES INK, BT, WIFI, 1YW, GET 3YW EXT. FREE, </a:t>
            </a:r>
            <a:r>
              <a:rPr lang="en-GB" sz="750" b="1" dirty="0">
                <a:solidFill>
                  <a:srgbClr val="000000"/>
                </a:solidFill>
                <a:latin typeface="HP Simplified" panose="020B0604020204020204" pitchFamily="34" charset="0"/>
              </a:rPr>
              <a:t>CASHBACK 50€ UNTIL 31/04/25, </a:t>
            </a:r>
            <a:r>
              <a:rPr lang="en-US" sz="750" dirty="0">
                <a:solidFill>
                  <a:srgbClr val="FF0000"/>
                </a:solidFill>
                <a:latin typeface="HP Simplified" panose="020B0604020204020204" pitchFamily="34" charset="0"/>
              </a:rPr>
              <a:t>199 € </a:t>
            </a:r>
            <a:endParaRPr lang="x-none" sz="750" dirty="0">
              <a:solidFill>
                <a:srgbClr val="92D050"/>
              </a:solidFill>
              <a:latin typeface="HP Simplified" panose="020B0604020204020204" pitchFamily="34" charset="0"/>
            </a:endParaRPr>
          </a:p>
        </p:txBody>
      </p:sp>
      <p:cxnSp>
        <p:nvCxnSpPr>
          <p:cNvPr id="77" name="Straight Connector 76">
            <a:extLst>
              <a:ext uri="{FF2B5EF4-FFF2-40B4-BE49-F238E27FC236}">
                <a16:creationId xmlns:a16="http://schemas.microsoft.com/office/drawing/2014/main" id="{908557B5-7FF9-0C1D-29F3-3F2A6A665CD7}"/>
              </a:ext>
            </a:extLst>
          </p:cNvPr>
          <p:cNvCxnSpPr/>
          <p:nvPr/>
        </p:nvCxnSpPr>
        <p:spPr>
          <a:xfrm>
            <a:off x="6402602" y="1182464"/>
            <a:ext cx="342382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08557B5-7FF9-0C1D-29F3-3F2A6A665CD7}"/>
              </a:ext>
            </a:extLst>
          </p:cNvPr>
          <p:cNvCxnSpPr/>
          <p:nvPr/>
        </p:nvCxnSpPr>
        <p:spPr>
          <a:xfrm>
            <a:off x="6494388" y="3626062"/>
            <a:ext cx="32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49EFD01-EACE-EFA0-73CA-040BBB018CEF}"/>
              </a:ext>
            </a:extLst>
          </p:cNvPr>
          <p:cNvSpPr txBox="1"/>
          <p:nvPr/>
        </p:nvSpPr>
        <p:spPr>
          <a:xfrm>
            <a:off x="3253308" y="5131451"/>
            <a:ext cx="1962824" cy="900246"/>
          </a:xfrm>
          <a:prstGeom prst="rect">
            <a:avLst/>
          </a:prstGeom>
          <a:noFill/>
        </p:spPr>
        <p:txBody>
          <a:bodyPr wrap="square" rtlCol="0">
            <a:spAutoFit/>
          </a:bodyPr>
          <a:lstStyle/>
          <a:p>
            <a:pPr fontAlgn="t"/>
            <a:r>
              <a:rPr lang="en-US" sz="750" dirty="0">
                <a:latin typeface="HP Simplified" panose="020B0604020204020204" pitchFamily="34" charset="0"/>
              </a:rPr>
              <a:t>8J9E6AA HP HP </a:t>
            </a:r>
            <a:r>
              <a:rPr lang="en-US" sz="750" b="1" dirty="0">
                <a:latin typeface="HP Simplified" panose="020B0604020204020204" pitchFamily="34" charset="0"/>
              </a:rPr>
              <a:t>MONITOR 27'', S7 PRO 727PU </a:t>
            </a:r>
            <a:r>
              <a:rPr lang="en-US" sz="750" dirty="0">
                <a:latin typeface="HP Simplified" panose="020B0604020204020204" pitchFamily="34" charset="0"/>
              </a:rPr>
              <a:t>BUSINESS, F, IPS BLACK, </a:t>
            </a:r>
            <a:r>
              <a:rPr lang="en-US" sz="750" b="1" dirty="0">
                <a:latin typeface="HP Simplified" panose="020B0604020204020204" pitchFamily="34" charset="0"/>
              </a:rPr>
              <a:t>QHD 2560x1440 120Hz</a:t>
            </a:r>
            <a:r>
              <a:rPr lang="en-US" sz="750" dirty="0">
                <a:latin typeface="HP Simplified" panose="020B0604020204020204" pitchFamily="34" charset="0"/>
              </a:rPr>
              <a:t>, 16:9, 5MS, 400 NITS, HEIGHT ADJUSTABLE, PIVOT, SWIVEL, TILT, AMD FREESYNC PREMIUM, HDMI, DISPLAY PORT IN/OUT, THUNDERBOLT, LAN, 3YW, BLACK/SILVER </a:t>
            </a:r>
            <a:r>
              <a:rPr lang="en-US" sz="750" dirty="0">
                <a:solidFill>
                  <a:srgbClr val="FF0000"/>
                </a:solidFill>
                <a:latin typeface="HP Simplified" panose="020B0604020204020204" pitchFamily="34" charset="0"/>
              </a:rPr>
              <a:t>613 €</a:t>
            </a:r>
            <a:endParaRPr lang="en-US" sz="750" dirty="0">
              <a:solidFill>
                <a:schemeClr val="accent6">
                  <a:lumMod val="60000"/>
                  <a:lumOff val="40000"/>
                </a:schemeClr>
              </a:solidFill>
              <a:latin typeface="HP Simplified" panose="020B0604020204020204" pitchFamily="34" charset="0"/>
            </a:endParaRPr>
          </a:p>
        </p:txBody>
      </p:sp>
      <p:pic>
        <p:nvPicPr>
          <p:cNvPr id="84" name="Picture 83" descr="A picture containing text, electronics, printer&#10;&#10;Description automatically generated">
            <a:extLst>
              <a:ext uri="{FF2B5EF4-FFF2-40B4-BE49-F238E27FC236}">
                <a16:creationId xmlns:a16="http://schemas.microsoft.com/office/drawing/2014/main" id="{330E50F7-F39E-7B86-BE0B-26359B76D3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5695" y="3679842"/>
            <a:ext cx="998997" cy="612000"/>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87510" y="5148157"/>
            <a:ext cx="677777" cy="324000"/>
          </a:xfrm>
          <a:prstGeom prst="rect">
            <a:avLst/>
          </a:prstGeom>
        </p:spPr>
      </p:pic>
      <p:sp>
        <p:nvSpPr>
          <p:cNvPr id="85" name="TextBox 84">
            <a:extLst>
              <a:ext uri="{FF2B5EF4-FFF2-40B4-BE49-F238E27FC236}">
                <a16:creationId xmlns:a16="http://schemas.microsoft.com/office/drawing/2014/main" id="{D7AD4A7B-0C4A-46B2-B005-7CA4D620C7E8}"/>
              </a:ext>
            </a:extLst>
          </p:cNvPr>
          <p:cNvSpPr txBox="1"/>
          <p:nvPr/>
        </p:nvSpPr>
        <p:spPr>
          <a:xfrm>
            <a:off x="0" y="4034717"/>
            <a:ext cx="2357953" cy="323165"/>
          </a:xfrm>
          <a:prstGeom prst="rect">
            <a:avLst/>
          </a:prstGeom>
          <a:noFill/>
        </p:spPr>
        <p:txBody>
          <a:bodyPr wrap="square">
            <a:spAutoFit/>
          </a:bodyPr>
          <a:lstStyle/>
          <a:p>
            <a:r>
              <a:rPr lang="en-GB" sz="750" b="0" i="0" u="none" strike="noStrike" dirty="0">
                <a:solidFill>
                  <a:srgbClr val="363636"/>
                </a:solidFill>
                <a:effectLst/>
                <a:latin typeface="HP Simplified" panose="020B0604020204020204" pitchFamily="34" charset="0"/>
              </a:rPr>
              <a:t>F6V97AA</a:t>
            </a:r>
            <a:r>
              <a:rPr lang="en-GB" sz="750" dirty="0">
                <a:latin typeface="HP Simplified" panose="020B0604020204020204" pitchFamily="34" charset="0"/>
              </a:rPr>
              <a:t> </a:t>
            </a:r>
            <a:r>
              <a:rPr lang="en-GB" sz="750" b="0" i="0" u="none" strike="noStrike" dirty="0">
                <a:solidFill>
                  <a:srgbClr val="363636"/>
                </a:solidFill>
                <a:effectLst/>
                <a:latin typeface="HP Simplified" panose="020B0604020204020204" pitchFamily="34" charset="0"/>
              </a:rPr>
              <a:t>HP DVD WRITER EXTERNAL DRIVE USB, BLACK</a:t>
            </a:r>
            <a:r>
              <a:rPr lang="en-GB" sz="750" dirty="0">
                <a:latin typeface="HP Simplified" panose="020B0604020204020204" pitchFamily="34" charset="0"/>
              </a:rPr>
              <a:t> </a:t>
            </a:r>
            <a:r>
              <a:rPr lang="en-GB" sz="750" dirty="0">
                <a:solidFill>
                  <a:srgbClr val="FF0000"/>
                </a:solidFill>
                <a:latin typeface="HP Simplified" panose="020B0604020204020204" pitchFamily="34" charset="0"/>
              </a:rPr>
              <a:t>37 </a:t>
            </a:r>
            <a:r>
              <a:rPr lang="en-GB" sz="750" b="0" i="0" u="none" strike="noStrike" dirty="0">
                <a:solidFill>
                  <a:srgbClr val="FF0000"/>
                </a:solidFill>
                <a:effectLst/>
                <a:latin typeface="HP Simplified" panose="020B0604020204020204" pitchFamily="34" charset="0"/>
              </a:rPr>
              <a:t>€</a:t>
            </a:r>
            <a:endParaRPr lang="x-none" sz="750" dirty="0">
              <a:solidFill>
                <a:srgbClr val="FF0000"/>
              </a:solidFill>
              <a:latin typeface="HP Simplified" panose="020B0604020204020204" pitchFamily="34" charset="0"/>
            </a:endParaRPr>
          </a:p>
        </p:txBody>
      </p:sp>
      <p:sp>
        <p:nvSpPr>
          <p:cNvPr id="87" name="TextBox 86">
            <a:extLst>
              <a:ext uri="{FF2B5EF4-FFF2-40B4-BE49-F238E27FC236}">
                <a16:creationId xmlns:a16="http://schemas.microsoft.com/office/drawing/2014/main" id="{9D55C460-FFB5-46DB-8D84-03DAEE0241CD}"/>
              </a:ext>
            </a:extLst>
          </p:cNvPr>
          <p:cNvSpPr txBox="1"/>
          <p:nvPr/>
        </p:nvSpPr>
        <p:spPr>
          <a:xfrm>
            <a:off x="794919" y="3845747"/>
            <a:ext cx="1182705" cy="215444"/>
          </a:xfrm>
          <a:prstGeom prst="rect">
            <a:avLst/>
          </a:prstGeom>
          <a:noFill/>
        </p:spPr>
        <p:txBody>
          <a:bodyPr wrap="square">
            <a:spAutoFit/>
          </a:bodyPr>
          <a:lstStyle/>
          <a:p>
            <a:pPr algn="ctr"/>
            <a:r>
              <a:rPr lang="en-GB" sz="750" dirty="0">
                <a:solidFill>
                  <a:schemeClr val="tx1">
                    <a:lumMod val="50000"/>
                    <a:lumOff val="50000"/>
                  </a:schemeClr>
                </a:solidFill>
                <a:latin typeface="HP Simplified" panose="020B0604020204020204" pitchFamily="34" charset="0"/>
              </a:rPr>
              <a:t>HP EXTERNAL DVD - RW</a:t>
            </a:r>
            <a:endParaRPr lang="x-none" sz="750" dirty="0">
              <a:solidFill>
                <a:schemeClr val="tx1">
                  <a:lumMod val="50000"/>
                  <a:lumOff val="50000"/>
                </a:schemeClr>
              </a:solidFill>
            </a:endParaRPr>
          </a:p>
        </p:txBody>
      </p:sp>
      <p:pic>
        <p:nvPicPr>
          <p:cNvPr id="90" name="Picture 89" descr="A picture containing case, accessory&#10;&#10;Description automatically generated">
            <a:extLst>
              <a:ext uri="{FF2B5EF4-FFF2-40B4-BE49-F238E27FC236}">
                <a16:creationId xmlns:a16="http://schemas.microsoft.com/office/drawing/2014/main" id="{8C7E2248-0682-EA42-F94B-3235D7A3FD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3404" y="3950133"/>
            <a:ext cx="736423" cy="396000"/>
          </a:xfrm>
          <a:prstGeom prst="rect">
            <a:avLst/>
          </a:prstGeom>
        </p:spPr>
      </p:pic>
      <p:cxnSp>
        <p:nvCxnSpPr>
          <p:cNvPr id="92" name="Straight Connector 91">
            <a:extLst>
              <a:ext uri="{FF2B5EF4-FFF2-40B4-BE49-F238E27FC236}">
                <a16:creationId xmlns:a16="http://schemas.microsoft.com/office/drawing/2014/main" id="{908557B5-7FF9-0C1D-29F3-3F2A6A665CD7}"/>
              </a:ext>
            </a:extLst>
          </p:cNvPr>
          <p:cNvCxnSpPr/>
          <p:nvPr/>
        </p:nvCxnSpPr>
        <p:spPr>
          <a:xfrm>
            <a:off x="81543" y="3803465"/>
            <a:ext cx="302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08557B5-7FF9-0C1D-29F3-3F2A6A665CD7}"/>
              </a:ext>
            </a:extLst>
          </p:cNvPr>
          <p:cNvCxnSpPr/>
          <p:nvPr/>
        </p:nvCxnSpPr>
        <p:spPr>
          <a:xfrm flipV="1">
            <a:off x="26384" y="5543095"/>
            <a:ext cx="3105658" cy="13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16132" y="3246397"/>
            <a:ext cx="1097461" cy="926292"/>
          </a:xfrm>
          <a:prstGeom prst="rect">
            <a:avLst/>
          </a:prstGeom>
        </p:spPr>
      </p:pic>
      <p:pic>
        <p:nvPicPr>
          <p:cNvPr id="18" name="Picture 2" descr="https://jp.ext.hp.com/content/dam/jp-ext-hp-com/jp/ja/ec/notebooks/business/elitebook_630_g9/images/img_collaboration2.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8691"/>
          <a:stretch/>
        </p:blipFill>
        <p:spPr bwMode="auto">
          <a:xfrm>
            <a:off x="8656120" y="1671744"/>
            <a:ext cx="1061360" cy="828000"/>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28420" y="1544628"/>
            <a:ext cx="1888234" cy="792525"/>
          </a:xfrm>
          <a:prstGeom prst="rect">
            <a:avLst/>
          </a:prstGeom>
        </p:spPr>
        <p:txBody>
          <a:bodyPr wrap="square">
            <a:spAutoFit/>
          </a:bodyPr>
          <a:lstStyle/>
          <a:p>
            <a:r>
              <a:rPr lang="en-US" sz="750" dirty="0">
                <a:latin typeface="HP Simplified" panose="020B0604020204020204" pitchFamily="34" charset="0"/>
              </a:rPr>
              <a:t>9G258ET HP NOTEBOOK ELITEBOOK 630 G10, INTEL i7-1355U 3.7-5.0GHz/12MB, 10 CORES, 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UHD GRAPHICS, 13.3'' FHD IPS, LAN, TYPE-C, WIN 11 PRO, 3YW, SILVER</a:t>
            </a:r>
            <a:r>
              <a:rPr lang="en-US" sz="750" b="1" dirty="0">
                <a:latin typeface="HP Simplified" panose="020B0604020204020204" pitchFamily="34" charset="0"/>
              </a:rPr>
              <a:t>, CASHBACK 60€ UNTIL 31/01/25</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1,126 € </a:t>
            </a:r>
            <a:endParaRPr lang="x-none" sz="800" dirty="0">
              <a:solidFill>
                <a:srgbClr val="92D050"/>
              </a:solidFill>
              <a:latin typeface="HP Simplified" panose="020B0604020204020204" pitchFamily="34" charset="0"/>
            </a:endParaRPr>
          </a:p>
        </p:txBody>
      </p:sp>
      <p:sp>
        <p:nvSpPr>
          <p:cNvPr id="20" name="Rectangle 19"/>
          <p:cNvSpPr/>
          <p:nvPr/>
        </p:nvSpPr>
        <p:spPr>
          <a:xfrm>
            <a:off x="1686854" y="637131"/>
            <a:ext cx="1521771" cy="307777"/>
          </a:xfrm>
          <a:prstGeom prst="rect">
            <a:avLst/>
          </a:prstGeom>
        </p:spPr>
        <p:txBody>
          <a:bodyPr wrap="square">
            <a:spAutoFit/>
          </a:bodyPr>
          <a:lstStyle/>
          <a:p>
            <a:r>
              <a:rPr lang="en-US" sz="700" dirty="0">
                <a:solidFill>
                  <a:srgbClr val="FF0000"/>
                </a:solidFill>
                <a:latin typeface="HP Simplified" panose="020B0604020204020204" pitchFamily="34" charset="0"/>
                <a:cs typeface="Arial" panose="020B0604020202020204" pitchFamily="34" charset="0"/>
              </a:rPr>
              <a:t>Cashback is valid until 31/10/2024 for more info click </a:t>
            </a:r>
            <a:r>
              <a:rPr lang="en-US" sz="700" dirty="0">
                <a:solidFill>
                  <a:srgbClr val="FF0000"/>
                </a:solidFill>
                <a:latin typeface="HP Simplified" panose="020B0604020204020204" pitchFamily="34" charset="0"/>
                <a:cs typeface="Arial" panose="020B0604020202020204" pitchFamily="34" charset="0"/>
                <a:hlinkClick r:id="rId15"/>
              </a:rPr>
              <a:t>here</a:t>
            </a:r>
            <a:endParaRPr lang="en-US" sz="700" dirty="0">
              <a:solidFill>
                <a:srgbClr val="FF0000"/>
              </a:solidFill>
              <a:latin typeface="HP Simplified" panose="020B0604020204020204" pitchFamily="34" charset="0"/>
              <a:cs typeface="Arial" panose="020B0604020202020204" pitchFamily="34" charset="0"/>
            </a:endParaRPr>
          </a:p>
        </p:txBody>
      </p:sp>
      <p:cxnSp>
        <p:nvCxnSpPr>
          <p:cNvPr id="108" name="Straight Connector 107">
            <a:extLst>
              <a:ext uri="{FF2B5EF4-FFF2-40B4-BE49-F238E27FC236}">
                <a16:creationId xmlns:a16="http://schemas.microsoft.com/office/drawing/2014/main" id="{908557B5-7FF9-0C1D-29F3-3F2A6A665CD7}"/>
              </a:ext>
            </a:extLst>
          </p:cNvPr>
          <p:cNvCxnSpPr/>
          <p:nvPr/>
        </p:nvCxnSpPr>
        <p:spPr>
          <a:xfrm>
            <a:off x="3214645" y="2801349"/>
            <a:ext cx="3105876" cy="14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08557B5-7FF9-0C1D-29F3-3F2A6A665CD7}"/>
              </a:ext>
            </a:extLst>
          </p:cNvPr>
          <p:cNvCxnSpPr/>
          <p:nvPr/>
        </p:nvCxnSpPr>
        <p:spPr>
          <a:xfrm flipV="1">
            <a:off x="3201357" y="4859995"/>
            <a:ext cx="3131524" cy="177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121573" y="5183433"/>
            <a:ext cx="1068501" cy="756000"/>
          </a:xfrm>
          <a:prstGeom prst="rect">
            <a:avLst/>
          </a:prstGeom>
        </p:spPr>
      </p:pic>
      <p:pic>
        <p:nvPicPr>
          <p:cNvPr id="21" name="Picture 20"/>
          <p:cNvPicPr>
            <a:picLocks noChangeAspect="1"/>
          </p:cNvPicPr>
          <p:nvPr/>
        </p:nvPicPr>
        <p:blipFill rotWithShape="1">
          <a:blip r:embed="rId17" cstate="print">
            <a:extLst>
              <a:ext uri="{28A0092B-C50C-407E-A947-70E740481C1C}">
                <a14:useLocalDpi xmlns:a14="http://schemas.microsoft.com/office/drawing/2010/main" val="0"/>
              </a:ext>
            </a:extLst>
          </a:blip>
          <a:srcRect l="595" t="13656" r="228" b="-13656"/>
          <a:stretch/>
        </p:blipFill>
        <p:spPr>
          <a:xfrm>
            <a:off x="6385270" y="5121521"/>
            <a:ext cx="3512454" cy="1232367"/>
          </a:xfrm>
          <a:prstGeom prst="rect">
            <a:avLst/>
          </a:prstGeom>
        </p:spPr>
      </p:pic>
      <p:cxnSp>
        <p:nvCxnSpPr>
          <p:cNvPr id="121" name="Straight Connector 120">
            <a:extLst>
              <a:ext uri="{FF2B5EF4-FFF2-40B4-BE49-F238E27FC236}">
                <a16:creationId xmlns:a16="http://schemas.microsoft.com/office/drawing/2014/main" id="{908557B5-7FF9-0C1D-29F3-3F2A6A665CD7}"/>
              </a:ext>
            </a:extLst>
          </p:cNvPr>
          <p:cNvCxnSpPr/>
          <p:nvPr/>
        </p:nvCxnSpPr>
        <p:spPr>
          <a:xfrm>
            <a:off x="59563" y="2437696"/>
            <a:ext cx="3112092" cy="130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335515" y="379355"/>
            <a:ext cx="2209903" cy="669414"/>
          </a:xfrm>
          <a:prstGeom prst="rect">
            <a:avLst/>
          </a:prstGeom>
          <a:noFill/>
        </p:spPr>
        <p:txBody>
          <a:bodyPr wrap="square" rtlCol="0">
            <a:spAutoFit/>
          </a:bodyPr>
          <a:lstStyle/>
          <a:p>
            <a:r>
              <a:rPr lang="en-US" sz="750" dirty="0">
                <a:latin typeface="HP Simplified" panose="020B0604020204020204" pitchFamily="34" charset="0"/>
              </a:rPr>
              <a:t>970R0ET HP </a:t>
            </a:r>
            <a:r>
              <a:rPr lang="en-US" sz="750" b="1" dirty="0">
                <a:latin typeface="HP Simplified" panose="020B0604020204020204" pitchFamily="34" charset="0"/>
              </a:rPr>
              <a:t>NOTEBOOK</a:t>
            </a:r>
            <a:r>
              <a:rPr lang="en-US" sz="750" dirty="0">
                <a:latin typeface="HP Simplified" panose="020B0604020204020204" pitchFamily="34" charset="0"/>
              </a:rPr>
              <a:t> </a:t>
            </a:r>
            <a:r>
              <a:rPr lang="en-US" sz="750" b="1" dirty="0">
                <a:latin typeface="HP Simplified" panose="020B0604020204020204" pitchFamily="34" charset="0"/>
              </a:rPr>
              <a:t>ELITEBOOK 860 G11</a:t>
            </a:r>
            <a:r>
              <a:rPr lang="en-US" sz="750" dirty="0">
                <a:latin typeface="HP Simplified" panose="020B0604020204020204" pitchFamily="34" charset="0"/>
              </a:rPr>
              <a:t>, INTEL ULTRA 7-155H AI VPRO 3.8-4.8GHz/24MB, 16 CORES, 32GB,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ARC GRAPHICS, 16'' WUXGA IPS, WIN 11 PRO, 3YW, SILVER </a:t>
            </a:r>
            <a:r>
              <a:rPr lang="en-US" sz="750" dirty="0">
                <a:solidFill>
                  <a:srgbClr val="FF0000"/>
                </a:solidFill>
                <a:latin typeface="HP Simplified" panose="020B0604020204020204" pitchFamily="34" charset="0"/>
              </a:rPr>
              <a:t>1,923  € </a:t>
            </a:r>
            <a:r>
              <a:rPr lang="en-GB"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sp>
        <p:nvSpPr>
          <p:cNvPr id="81" name="TextBox 80"/>
          <p:cNvSpPr txBox="1"/>
          <p:nvPr/>
        </p:nvSpPr>
        <p:spPr>
          <a:xfrm>
            <a:off x="49994" y="2901534"/>
            <a:ext cx="1858247" cy="784830"/>
          </a:xfrm>
          <a:prstGeom prst="rect">
            <a:avLst/>
          </a:prstGeom>
          <a:noFill/>
        </p:spPr>
        <p:txBody>
          <a:bodyPr wrap="square" rtlCol="0">
            <a:spAutoFit/>
          </a:bodyPr>
          <a:lstStyle/>
          <a:p>
            <a:r>
              <a:rPr lang="en-US" sz="750" dirty="0">
                <a:latin typeface="HP Simplified" panose="020B0604020204020204" pitchFamily="34" charset="0"/>
              </a:rPr>
              <a:t>970S0ET HP NOTEBOOK </a:t>
            </a:r>
            <a:r>
              <a:rPr lang="en-US" sz="750" b="1" dirty="0">
                <a:latin typeface="HP Simplified" panose="020B0604020204020204" pitchFamily="34" charset="0"/>
              </a:rPr>
              <a:t>ELITEBOOK 840 G11, </a:t>
            </a:r>
            <a:r>
              <a:rPr lang="en-US" sz="750" dirty="0">
                <a:latin typeface="HP Simplified" panose="020B0604020204020204" pitchFamily="34" charset="0"/>
              </a:rPr>
              <a:t>INTEL ULTRA 7-155H AI VPRO 3.8-4.8GHz/24MB, 16 CORES, 32GB,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INTEL ARC GRAPHICS, 14'' WUXGA IPS, WIN 11 PRO, 3YW, SILVER </a:t>
            </a:r>
            <a:r>
              <a:rPr lang="en-US" sz="750" dirty="0">
                <a:solidFill>
                  <a:srgbClr val="FF0000"/>
                </a:solidFill>
                <a:latin typeface="HP Simplified" panose="020B0604020204020204" pitchFamily="34" charset="0"/>
              </a:rPr>
              <a:t>1,798 €</a:t>
            </a:r>
            <a:endParaRPr lang="en-GB" sz="800" i="1" dirty="0">
              <a:solidFill>
                <a:srgbClr val="92D050"/>
              </a:solidFill>
              <a:ea typeface="Calibri" panose="020F0502020204030204" pitchFamily="34" charset="0"/>
            </a:endParaRPr>
          </a:p>
        </p:txBody>
      </p:sp>
      <p:pic>
        <p:nvPicPr>
          <p:cNvPr id="2" name="Picture 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590975" y="297802"/>
            <a:ext cx="1054765" cy="836538"/>
          </a:xfrm>
          <a:prstGeom prst="rect">
            <a:avLst/>
          </a:prstGeom>
        </p:spPr>
      </p:pic>
      <p:pic>
        <p:nvPicPr>
          <p:cNvPr id="4" name="Picture 3"/>
          <p:cNvPicPr>
            <a:picLocks noChangeAspect="1"/>
          </p:cNvPicPr>
          <p:nvPr/>
        </p:nvPicPr>
        <p:blipFill rotWithShape="1">
          <a:blip r:embed="rId19" cstate="print">
            <a:extLst>
              <a:ext uri="{28A0092B-C50C-407E-A947-70E740481C1C}">
                <a14:useLocalDpi xmlns:a14="http://schemas.microsoft.com/office/drawing/2010/main" val="0"/>
              </a:ext>
            </a:extLst>
          </a:blip>
          <a:srcRect l="5904" r="3914"/>
          <a:stretch/>
        </p:blipFill>
        <p:spPr>
          <a:xfrm>
            <a:off x="2015119" y="2732150"/>
            <a:ext cx="1043944" cy="896428"/>
          </a:xfrm>
          <a:prstGeom prst="rect">
            <a:avLst/>
          </a:prstGeom>
        </p:spPr>
      </p:pic>
      <p:sp>
        <p:nvSpPr>
          <p:cNvPr id="8" name="Rectangle 7"/>
          <p:cNvSpPr/>
          <p:nvPr/>
        </p:nvSpPr>
        <p:spPr>
          <a:xfrm>
            <a:off x="6311173" y="52383"/>
            <a:ext cx="3375299" cy="323165"/>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The </a:t>
            </a:r>
            <a:r>
              <a:rPr lang="en-US" sz="800" b="1" dirty="0">
                <a:solidFill>
                  <a:schemeClr val="tx1">
                    <a:lumMod val="50000"/>
                    <a:lumOff val="50000"/>
                  </a:schemeClr>
                </a:solidFill>
                <a:latin typeface="HP Simplified" panose="020B0604020204020204" pitchFamily="34" charset="0"/>
              </a:rPr>
              <a:t>HP </a:t>
            </a:r>
            <a:r>
              <a:rPr lang="en-US" sz="800" b="1" dirty="0" err="1">
                <a:solidFill>
                  <a:schemeClr val="tx1">
                    <a:lumMod val="50000"/>
                    <a:lumOff val="50000"/>
                  </a:schemeClr>
                </a:solidFill>
                <a:latin typeface="HP Simplified" panose="020B0604020204020204" pitchFamily="34" charset="0"/>
              </a:rPr>
              <a:t>EliteBook</a:t>
            </a:r>
            <a:r>
              <a:rPr lang="en-US" sz="800" b="1" dirty="0">
                <a:solidFill>
                  <a:schemeClr val="tx1">
                    <a:lumMod val="50000"/>
                    <a:lumOff val="50000"/>
                  </a:schemeClr>
                </a:solidFill>
                <a:latin typeface="HP Simplified" panose="020B0604020204020204" pitchFamily="34" charset="0"/>
              </a:rPr>
              <a:t> 860 </a:t>
            </a:r>
            <a:r>
              <a:rPr lang="en-US" sz="700" dirty="0">
                <a:solidFill>
                  <a:schemeClr val="tx1">
                    <a:lumMod val="50000"/>
                    <a:lumOff val="50000"/>
                  </a:schemeClr>
                </a:solidFill>
                <a:latin typeface="HP Simplified" panose="020B0604020204020204" pitchFamily="34" charset="0"/>
              </a:rPr>
              <a:t>effectively meets the demands of multi-tasking teams across the globe.</a:t>
            </a:r>
          </a:p>
        </p:txBody>
      </p:sp>
      <p:sp>
        <p:nvSpPr>
          <p:cNvPr id="10" name="Rectangle 9"/>
          <p:cNvSpPr/>
          <p:nvPr/>
        </p:nvSpPr>
        <p:spPr>
          <a:xfrm>
            <a:off x="43873" y="2476250"/>
            <a:ext cx="3075954" cy="323165"/>
          </a:xfrm>
          <a:prstGeom prst="rect">
            <a:avLst/>
          </a:prstGeom>
        </p:spPr>
        <p:txBody>
          <a:bodyPr wrap="square">
            <a:spAutoFit/>
          </a:bodyPr>
          <a:lstStyle/>
          <a:p>
            <a:r>
              <a:rPr lang="en-US" sz="750" dirty="0">
                <a:solidFill>
                  <a:schemeClr val="tx1">
                    <a:lumMod val="50000"/>
                    <a:lumOff val="50000"/>
                  </a:schemeClr>
                </a:solidFill>
                <a:latin typeface="HP Simplified" panose="020B0604020204020204" pitchFamily="34" charset="0"/>
              </a:rPr>
              <a:t>The </a:t>
            </a:r>
            <a:r>
              <a:rPr lang="en-US" sz="750" b="1" dirty="0">
                <a:solidFill>
                  <a:schemeClr val="tx1">
                    <a:lumMod val="50000"/>
                    <a:lumOff val="50000"/>
                  </a:schemeClr>
                </a:solidFill>
                <a:latin typeface="HP Simplified" panose="020B0604020204020204" pitchFamily="34" charset="0"/>
              </a:rPr>
              <a:t>HP </a:t>
            </a:r>
            <a:r>
              <a:rPr lang="en-US" sz="750" b="1" dirty="0" err="1">
                <a:solidFill>
                  <a:schemeClr val="tx1">
                    <a:lumMod val="50000"/>
                    <a:lumOff val="50000"/>
                  </a:schemeClr>
                </a:solidFill>
                <a:latin typeface="HP Simplified" panose="020B0604020204020204" pitchFamily="34" charset="0"/>
              </a:rPr>
              <a:t>EliteBook</a:t>
            </a:r>
            <a:r>
              <a:rPr lang="en-US" sz="750" b="1" dirty="0">
                <a:solidFill>
                  <a:schemeClr val="tx1">
                    <a:lumMod val="50000"/>
                    <a:lumOff val="50000"/>
                  </a:schemeClr>
                </a:solidFill>
                <a:latin typeface="HP Simplified" panose="020B0604020204020204" pitchFamily="34" charset="0"/>
              </a:rPr>
              <a:t> 840 </a:t>
            </a:r>
            <a:r>
              <a:rPr lang="en-US" sz="750" dirty="0">
                <a:solidFill>
                  <a:schemeClr val="tx1">
                    <a:lumMod val="50000"/>
                    <a:lumOff val="50000"/>
                  </a:schemeClr>
                </a:solidFill>
                <a:latin typeface="HP Simplified" panose="020B0604020204020204" pitchFamily="34" charset="0"/>
              </a:rPr>
              <a:t>effectively meets the demands of multi-tasking teams across the globe.</a:t>
            </a:r>
          </a:p>
        </p:txBody>
      </p:sp>
      <p:sp>
        <p:nvSpPr>
          <p:cNvPr id="82" name="TextBox 81"/>
          <p:cNvSpPr txBox="1"/>
          <p:nvPr/>
        </p:nvSpPr>
        <p:spPr>
          <a:xfrm>
            <a:off x="3229049" y="1426736"/>
            <a:ext cx="3060069" cy="553998"/>
          </a:xfrm>
          <a:prstGeom prst="rect">
            <a:avLst/>
          </a:prstGeom>
          <a:noFill/>
        </p:spPr>
        <p:txBody>
          <a:bodyPr wrap="square" rtlCol="0">
            <a:spAutoFit/>
          </a:bodyPr>
          <a:lstStyle/>
          <a:p>
            <a:r>
              <a:rPr lang="en-US" sz="750" dirty="0">
                <a:latin typeface="HP Simplified" panose="020B0604020204020204" pitchFamily="34" charset="0"/>
              </a:rPr>
              <a:t>5P727EA HP NOTEBOOK </a:t>
            </a:r>
            <a:r>
              <a:rPr lang="en-US" sz="750" b="1" dirty="0">
                <a:latin typeface="HP Simplified" panose="020B0604020204020204" pitchFamily="34" charset="0"/>
              </a:rPr>
              <a:t>ELITEBOOK 835 G9</a:t>
            </a:r>
            <a:r>
              <a:rPr lang="en-US" sz="750" dirty="0">
                <a:latin typeface="HP Simplified" panose="020B0604020204020204" pitchFamily="34" charset="0"/>
              </a:rPr>
              <a:t>, AMD RYZEN 7 6800U 2.7-4.7GHZ/16MB, 8 CORES, 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680M GRAPHICS, 13.3'' WUXGA IPS, TYPE-C, WIN 11 PRO PREINSTALLED WITH WIN 10 PRO, 3YW, SILVER , </a:t>
            </a:r>
            <a:r>
              <a:rPr lang="en-US" sz="750" dirty="0">
                <a:solidFill>
                  <a:srgbClr val="FF0000"/>
                </a:solidFill>
                <a:latin typeface="HP Simplified" panose="020B0604020204020204" pitchFamily="34" charset="0"/>
              </a:rPr>
              <a:t>1,409 € </a:t>
            </a:r>
            <a:endParaRPr lang="x-none" sz="750" dirty="0">
              <a:solidFill>
                <a:srgbClr val="92D050"/>
              </a:solidFill>
              <a:latin typeface="HP Simplified" panose="020B0604020204020204" pitchFamily="34" charset="0"/>
            </a:endParaRPr>
          </a:p>
        </p:txBody>
      </p:sp>
      <p:sp>
        <p:nvSpPr>
          <p:cNvPr id="86" name="TextBox 85"/>
          <p:cNvSpPr txBox="1"/>
          <p:nvPr/>
        </p:nvSpPr>
        <p:spPr>
          <a:xfrm>
            <a:off x="3222154" y="687028"/>
            <a:ext cx="1916504" cy="669414"/>
          </a:xfrm>
          <a:prstGeom prst="rect">
            <a:avLst/>
          </a:prstGeom>
          <a:noFill/>
        </p:spPr>
        <p:txBody>
          <a:bodyPr wrap="square" rtlCol="0">
            <a:spAutoFit/>
          </a:bodyPr>
          <a:lstStyle/>
          <a:p>
            <a:r>
              <a:rPr lang="en-US" sz="750" dirty="0">
                <a:latin typeface="HP Simplified" panose="020B0604020204020204" pitchFamily="34" charset="0"/>
              </a:rPr>
              <a:t>6F6Y2EA HP NOTEBOOK </a:t>
            </a:r>
            <a:r>
              <a:rPr lang="en-US" sz="750" b="1" dirty="0">
                <a:latin typeface="HP Simplified" panose="020B0604020204020204" pitchFamily="34" charset="0"/>
              </a:rPr>
              <a:t>ELITEBOOK 835 G9</a:t>
            </a:r>
            <a:r>
              <a:rPr lang="en-US" sz="750" dirty="0">
                <a:latin typeface="HP Simplified" panose="020B0604020204020204" pitchFamily="34" charset="0"/>
              </a:rPr>
              <a:t>, AMD RYZEN 5 6600U 2.9-4.5GHZ/3MB, 6 CORES, 8GB, 256GB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660M GRAPHICS, 13.3'' WUXGA IPS, TYPE-C (2), WIN 11 PRO, 3YW, SILVER </a:t>
            </a:r>
            <a:r>
              <a:rPr lang="en-US" sz="750" dirty="0">
                <a:solidFill>
                  <a:srgbClr val="FF0000"/>
                </a:solidFill>
                <a:latin typeface="HP Simplified" panose="020B0604020204020204" pitchFamily="34" charset="0"/>
              </a:rPr>
              <a:t>967 € </a:t>
            </a:r>
            <a:endParaRPr lang="x-none" sz="750" dirty="0">
              <a:latin typeface="HP Simplified" panose="020B0604020204020204" pitchFamily="34" charset="0"/>
            </a:endParaRPr>
          </a:p>
        </p:txBody>
      </p:sp>
      <p:sp>
        <p:nvSpPr>
          <p:cNvPr id="7" name="Rectangle 6"/>
          <p:cNvSpPr/>
          <p:nvPr/>
        </p:nvSpPr>
        <p:spPr>
          <a:xfrm>
            <a:off x="3234701" y="0"/>
            <a:ext cx="3089241" cy="646331"/>
          </a:xfrm>
          <a:prstGeom prst="rect">
            <a:avLst/>
          </a:prstGeom>
        </p:spPr>
        <p:txBody>
          <a:bodyPr wrap="square">
            <a:spAutoFit/>
          </a:bodyPr>
          <a:lstStyle/>
          <a:p>
            <a:r>
              <a:rPr lang="en-US" sz="700" dirty="0">
                <a:solidFill>
                  <a:schemeClr val="tx1">
                    <a:lumMod val="50000"/>
                    <a:lumOff val="50000"/>
                  </a:schemeClr>
                </a:solidFill>
                <a:latin typeface="HP Simplified" panose="020B0604020204020204" pitchFamily="34" charset="0"/>
              </a:rPr>
              <a:t>Take some friction out of working remotely with the </a:t>
            </a:r>
            <a:r>
              <a:rPr lang="en-US" sz="800" b="1" dirty="0">
                <a:solidFill>
                  <a:schemeClr val="tx1">
                    <a:lumMod val="50000"/>
                    <a:lumOff val="50000"/>
                  </a:schemeClr>
                </a:solidFill>
                <a:latin typeface="HP Simplified" panose="020B0604020204020204" pitchFamily="34" charset="0"/>
              </a:rPr>
              <a:t>HP </a:t>
            </a:r>
            <a:r>
              <a:rPr lang="en-US" sz="800" b="1" dirty="0" err="1">
                <a:solidFill>
                  <a:schemeClr val="tx1">
                    <a:lumMod val="50000"/>
                    <a:lumOff val="50000"/>
                  </a:schemeClr>
                </a:solidFill>
                <a:latin typeface="HP Simplified" panose="020B0604020204020204" pitchFamily="34" charset="0"/>
              </a:rPr>
              <a:t>EliteBook</a:t>
            </a:r>
            <a:r>
              <a:rPr lang="en-US" sz="800" b="1" dirty="0">
                <a:solidFill>
                  <a:schemeClr val="tx1">
                    <a:lumMod val="50000"/>
                    <a:lumOff val="50000"/>
                  </a:schemeClr>
                </a:solidFill>
                <a:latin typeface="HP Simplified" panose="020B0604020204020204" pitchFamily="34" charset="0"/>
              </a:rPr>
              <a:t> 835. </a:t>
            </a:r>
            <a:r>
              <a:rPr lang="en-US" sz="700" dirty="0">
                <a:solidFill>
                  <a:schemeClr val="tx1">
                    <a:lumMod val="50000"/>
                    <a:lumOff val="50000"/>
                  </a:schemeClr>
                </a:solidFill>
                <a:latin typeface="HP Simplified" panose="020B0604020204020204" pitchFamily="34" charset="0"/>
              </a:rPr>
              <a:t>Built to seamlessly fit into enterprise IT, it also comes with features that delight its users. This enterprise business laptop brings new conferencing capabilities powered by HP Presence, productivity, and security that is easily managed in hybrid work environments.</a:t>
            </a:r>
          </a:p>
        </p:txBody>
      </p:sp>
      <p:pic>
        <p:nvPicPr>
          <p:cNvPr id="9" name="Picture 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036121" y="532231"/>
            <a:ext cx="1256141" cy="924955"/>
          </a:xfrm>
          <a:prstGeom prst="rect">
            <a:avLst/>
          </a:prstGeom>
        </p:spPr>
      </p:pic>
      <p:pic>
        <p:nvPicPr>
          <p:cNvPr id="70" name="Picture 6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849402" y="1427600"/>
            <a:ext cx="1256141" cy="924955"/>
          </a:xfrm>
          <a:prstGeom prst="rect">
            <a:avLst/>
          </a:prstGeom>
        </p:spPr>
      </p:pic>
      <p:pic>
        <p:nvPicPr>
          <p:cNvPr id="71" name="Picture 70">
            <a:extLst>
              <a:ext uri="{FF2B5EF4-FFF2-40B4-BE49-F238E27FC236}">
                <a16:creationId xmlns:a16="http://schemas.microsoft.com/office/drawing/2014/main" id="{3D092491-2EEC-6B8B-5590-57A2CEDCB80C}"/>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609489" y="2473761"/>
            <a:ext cx="630146" cy="263138"/>
          </a:xfrm>
          <a:prstGeom prst="rect">
            <a:avLst/>
          </a:prstGeom>
        </p:spPr>
      </p:pic>
      <p:sp>
        <p:nvSpPr>
          <p:cNvPr id="72" name="TextBox 67">
            <a:extLst>
              <a:ext uri="{FF2B5EF4-FFF2-40B4-BE49-F238E27FC236}">
                <a16:creationId xmlns:a16="http://schemas.microsoft.com/office/drawing/2014/main" id="{ACC9EFBC-7C66-6AA0-48CE-499348EB2BCF}"/>
              </a:ext>
            </a:extLst>
          </p:cNvPr>
          <p:cNvSpPr txBox="1">
            <a:spLocks noChangeArrowheads="1"/>
          </p:cNvSpPr>
          <p:nvPr/>
        </p:nvSpPr>
        <p:spPr bwMode="auto">
          <a:xfrm>
            <a:off x="3226609" y="2502144"/>
            <a:ext cx="23928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ctr"/>
            <a:r>
              <a:rPr lang="en-US" altLang="en-US" sz="750" dirty="0">
                <a:latin typeface="HP Simplified" panose="020B0604020204020204" pitchFamily="34" charset="0"/>
              </a:rPr>
              <a:t>6SP25AA </a:t>
            </a:r>
            <a:r>
              <a:rPr lang="en-GB" sz="750" dirty="0">
                <a:latin typeface="HP Simplified" panose="020B0604020204020204" pitchFamily="34" charset="0"/>
              </a:rPr>
              <a:t>HP TRAVEL BLUETOOTH MOUSE </a:t>
            </a:r>
            <a:r>
              <a:rPr lang="en-US" altLang="en-US" sz="750" dirty="0">
                <a:latin typeface="HP Simplified" panose="020B0604020204020204" pitchFamily="34" charset="0"/>
              </a:rPr>
              <a:t>5 BUTTONS, </a:t>
            </a:r>
            <a:r>
              <a:rPr lang="en-GB" altLang="en-US" sz="750" dirty="0">
                <a:solidFill>
                  <a:srgbClr val="FF0000"/>
                </a:solidFill>
                <a:latin typeface="HP Simplified" panose="020B0604020204020204" pitchFamily="34" charset="0"/>
              </a:rPr>
              <a:t>27 €</a:t>
            </a:r>
            <a:endParaRPr lang="en-US" altLang="en-US" sz="750" dirty="0">
              <a:solidFill>
                <a:srgbClr val="FF0000"/>
              </a:solidFill>
              <a:latin typeface="HP Simplified" panose="020B0604020204020204" pitchFamily="34" charset="0"/>
            </a:endParaRPr>
          </a:p>
        </p:txBody>
      </p:sp>
      <p:sp>
        <p:nvSpPr>
          <p:cNvPr id="73" name="Rectangle 72"/>
          <p:cNvSpPr/>
          <p:nvPr/>
        </p:nvSpPr>
        <p:spPr>
          <a:xfrm>
            <a:off x="4153874" y="2064373"/>
            <a:ext cx="2231547" cy="438582"/>
          </a:xfrm>
          <a:prstGeom prst="rect">
            <a:avLst/>
          </a:prstGeom>
        </p:spPr>
        <p:txBody>
          <a:bodyPr wrap="square">
            <a:spAutoFit/>
          </a:bodyPr>
          <a:lstStyle/>
          <a:p>
            <a:r>
              <a:rPr lang="en-US" sz="750" dirty="0">
                <a:solidFill>
                  <a:srgbClr val="000000"/>
                </a:solidFill>
                <a:latin typeface="HP Simplified" panose="020B0604020204020204" pitchFamily="34" charset="0"/>
              </a:rPr>
              <a:t>5TW10AA  HP DOCKING STATION USB-C G5, UNIVERSAL, USB TYPE-C, 3X USB 3.0, 2X DISPLAY PORT, HDMI, RJ-45, 1 X HEADPHONE AND MIC</a:t>
            </a:r>
            <a:r>
              <a:rPr lang="el-GR" sz="750" dirty="0">
                <a:solidFill>
                  <a:srgbClr val="000000"/>
                </a:solidFill>
                <a:latin typeface="HP Simplified" panose="020B0604020204020204" pitchFamily="34" charset="0"/>
              </a:rPr>
              <a:t>, </a:t>
            </a:r>
            <a:r>
              <a:rPr lang="en-US" sz="750" dirty="0">
                <a:solidFill>
                  <a:srgbClr val="FF0000"/>
                </a:solidFill>
                <a:latin typeface="HP Simplified" panose="020B0604020204020204" pitchFamily="34" charset="0"/>
              </a:rPr>
              <a:t>157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p:txBody>
      </p:sp>
      <p:pic>
        <p:nvPicPr>
          <p:cNvPr id="74" name="Picture 7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97197" y="2107850"/>
            <a:ext cx="797108" cy="324000"/>
          </a:xfrm>
          <a:prstGeom prst="rect">
            <a:avLst/>
          </a:prstGeom>
        </p:spPr>
      </p:pic>
      <p:cxnSp>
        <p:nvCxnSpPr>
          <p:cNvPr id="80" name="Straight Connector 79">
            <a:extLst>
              <a:ext uri="{FF2B5EF4-FFF2-40B4-BE49-F238E27FC236}">
                <a16:creationId xmlns:a16="http://schemas.microsoft.com/office/drawing/2014/main" id="{908557B5-7FF9-0C1D-29F3-3F2A6A665CD7}"/>
              </a:ext>
            </a:extLst>
          </p:cNvPr>
          <p:cNvCxnSpPr/>
          <p:nvPr/>
        </p:nvCxnSpPr>
        <p:spPr>
          <a:xfrm>
            <a:off x="3234701" y="2036107"/>
            <a:ext cx="3105876" cy="14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557B5-7FF9-0C1D-29F3-3F2A6A665CD7}"/>
              </a:ext>
            </a:extLst>
          </p:cNvPr>
          <p:cNvCxnSpPr/>
          <p:nvPr/>
        </p:nvCxnSpPr>
        <p:spPr>
          <a:xfrm>
            <a:off x="-6031" y="4397627"/>
            <a:ext cx="302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98" name="Rectangle 97"/>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422396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8230" y="5019941"/>
            <a:ext cx="3240000" cy="13186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1595" y="616652"/>
            <a:ext cx="1010632" cy="828000"/>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1238" y="3084214"/>
            <a:ext cx="1152022" cy="783258"/>
          </a:xfrm>
          <a:prstGeom prst="rect">
            <a:avLst/>
          </a:prstGeom>
        </p:spPr>
      </p:pic>
      <p:pic>
        <p:nvPicPr>
          <p:cNvPr id="16" name="Picture 15"/>
          <p:cNvPicPr>
            <a:picLocks noChangeAspect="1"/>
          </p:cNvPicPr>
          <p:nvPr/>
        </p:nvPicPr>
        <p:blipFill rotWithShape="1">
          <a:blip r:embed="rId5" cstate="print">
            <a:extLst>
              <a:ext uri="{28A0092B-C50C-407E-A947-70E740481C1C}">
                <a14:useLocalDpi xmlns:a14="http://schemas.microsoft.com/office/drawing/2010/main" val="0"/>
              </a:ext>
            </a:extLst>
          </a:blip>
          <a:srcRect l="10837" r="10478"/>
          <a:stretch/>
        </p:blipFill>
        <p:spPr>
          <a:xfrm>
            <a:off x="10098" y="5528125"/>
            <a:ext cx="623189" cy="792000"/>
          </a:xfrm>
          <a:prstGeom prst="rect">
            <a:avLst/>
          </a:prstGeom>
        </p:spPr>
      </p:pic>
      <p:pic>
        <p:nvPicPr>
          <p:cNvPr id="77" name="Picture 76"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a:blip r:embed="rId6"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399552" y="-613"/>
            <a:ext cx="1802731" cy="902533"/>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54848" r="7873"/>
          <a:stretch/>
        </p:blipFill>
        <p:spPr>
          <a:xfrm>
            <a:off x="-2841" y="-13884"/>
            <a:ext cx="1768196" cy="900000"/>
          </a:xfrm>
          <a:prstGeom prst="rect">
            <a:avLst/>
          </a:prstGeom>
        </p:spPr>
      </p:pic>
      <p:pic>
        <p:nvPicPr>
          <p:cNvPr id="70" name="Pictur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74755" y="2881288"/>
            <a:ext cx="1170079" cy="828000"/>
          </a:xfrm>
          <a:prstGeom prst="rect">
            <a:avLst/>
          </a:prstGeom>
        </p:spPr>
      </p:pic>
      <p:sp>
        <p:nvSpPr>
          <p:cNvPr id="5" name="TextBox 4"/>
          <p:cNvSpPr txBox="1"/>
          <p:nvPr/>
        </p:nvSpPr>
        <p:spPr>
          <a:xfrm>
            <a:off x="1751245" y="4640"/>
            <a:ext cx="1224024" cy="369332"/>
          </a:xfrm>
          <a:prstGeom prst="rect">
            <a:avLst/>
          </a:prstGeom>
          <a:noFill/>
        </p:spPr>
        <p:txBody>
          <a:bodyPr wrap="square" rtlCol="0">
            <a:spAutoFit/>
          </a:bodyPr>
          <a:lstStyle/>
          <a:p>
            <a:r>
              <a:rPr lang="en-GB" sz="900" dirty="0">
                <a:latin typeface="HP Simplified" panose="020B0604020204020204" pitchFamily="34" charset="0"/>
              </a:rPr>
              <a:t>HP Elite Business Notebooks</a:t>
            </a:r>
          </a:p>
        </p:txBody>
      </p:sp>
      <p:sp>
        <p:nvSpPr>
          <p:cNvPr id="6" name="Rectangle 5"/>
          <p:cNvSpPr/>
          <p:nvPr/>
        </p:nvSpPr>
        <p:spPr>
          <a:xfrm>
            <a:off x="1765241" y="306068"/>
            <a:ext cx="1465110" cy="415498"/>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7/8</a:t>
            </a:r>
            <a:r>
              <a:rPr lang="el-GR" sz="700" dirty="0">
                <a:latin typeface="HP Simplified" panose="020B0604020204020204" pitchFamily="34" charset="0"/>
                <a:cs typeface="Arial" panose="020B0604020202020204" pitchFamily="34" charset="0"/>
              </a:rPr>
              <a:t>. </a:t>
            </a:r>
            <a:r>
              <a:rPr lang="en-US" sz="700" dirty="0">
                <a:latin typeface="HP Simplified" panose="020B0604020204020204" pitchFamily="34" charset="0"/>
                <a:cs typeface="Arial" panose="020B0604020202020204" pitchFamily="34" charset="0"/>
              </a:rPr>
              <a:t>Promo prices are valid until  30/11 or Until Stock Last. </a:t>
            </a:r>
            <a:endParaRPr lang="en-US" sz="700" dirty="0">
              <a:latin typeface="HP Simplified" panose="020B0604020204020204" pitchFamily="34" charset="0"/>
            </a:endParaRPr>
          </a:p>
        </p:txBody>
      </p:sp>
      <p:pic>
        <p:nvPicPr>
          <p:cNvPr id="7" name="Picture 6">
            <a:extLst>
              <a:ext uri="{FF2B5EF4-FFF2-40B4-BE49-F238E27FC236}">
                <a16:creationId xmlns:a16="http://schemas.microsoft.com/office/drawing/2014/main" id="{8929B490-78C4-C79A-1887-8845DCBE000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01171" y="9941"/>
            <a:ext cx="252000" cy="252000"/>
          </a:xfrm>
          <a:prstGeom prst="rect">
            <a:avLst/>
          </a:prstGeom>
        </p:spPr>
      </p:pic>
      <p:sp>
        <p:nvSpPr>
          <p:cNvPr id="9" name="TextBox 8">
            <a:extLst>
              <a:ext uri="{FF2B5EF4-FFF2-40B4-BE49-F238E27FC236}">
                <a16:creationId xmlns:a16="http://schemas.microsoft.com/office/drawing/2014/main" id="{A3033411-FE25-7065-A2BE-473B31FF3FD8}"/>
              </a:ext>
            </a:extLst>
          </p:cNvPr>
          <p:cNvSpPr txBox="1"/>
          <p:nvPr/>
        </p:nvSpPr>
        <p:spPr>
          <a:xfrm>
            <a:off x="1203989" y="1795046"/>
            <a:ext cx="1945717" cy="784830"/>
          </a:xfrm>
          <a:prstGeom prst="rect">
            <a:avLst/>
          </a:prstGeom>
          <a:noFill/>
        </p:spPr>
        <p:txBody>
          <a:bodyPr wrap="square">
            <a:spAutoFit/>
          </a:bodyPr>
          <a:lstStyle/>
          <a:p>
            <a:pPr fontAlgn="ctr"/>
            <a:r>
              <a:rPr lang="x-none" sz="750" i="0" u="none" strike="noStrike" kern="1200" dirty="0">
                <a:effectLst/>
                <a:latin typeface="HP Simplified" panose="020B0604020204020204" pitchFamily="34" charset="0"/>
              </a:rPr>
              <a:t>6T1B8EA</a:t>
            </a:r>
            <a:r>
              <a:rPr lang="en-GB" sz="750" dirty="0">
                <a:latin typeface="HP Simplified" panose="020B0604020204020204" pitchFamily="34" charset="0"/>
              </a:rPr>
              <a:t> </a:t>
            </a:r>
            <a:r>
              <a:rPr lang="x-none" sz="750" i="0" u="none" strike="noStrike" kern="1200" dirty="0">
                <a:effectLst/>
                <a:latin typeface="HP Simplified" panose="020B0604020204020204" pitchFamily="34" charset="0"/>
              </a:rPr>
              <a:t>HP NOTEBOOK </a:t>
            </a:r>
            <a:r>
              <a:rPr lang="x-none" sz="750" b="1" i="0" u="none" strike="noStrike" kern="1200" dirty="0">
                <a:effectLst/>
                <a:latin typeface="HP Simplified" panose="020B0604020204020204" pitchFamily="34" charset="0"/>
              </a:rPr>
              <a:t>ELITEBOOK DRAGONFLY G3</a:t>
            </a:r>
            <a:r>
              <a:rPr lang="x-none" sz="750" i="0" u="none" strike="noStrike" kern="1200" dirty="0">
                <a:effectLst/>
                <a:latin typeface="HP Simplified" panose="020B0604020204020204" pitchFamily="34" charset="0"/>
              </a:rPr>
              <a:t>, INTEL i5-1235U 3.3-4.4GHz</a:t>
            </a:r>
            <a:r>
              <a:rPr lang="en-GB" sz="750" i="0" u="none" strike="noStrike" kern="1200" dirty="0">
                <a:effectLst/>
                <a:latin typeface="HP Simplified" panose="020B0604020204020204" pitchFamily="34" charset="0"/>
              </a:rPr>
              <a:t> </a:t>
            </a:r>
            <a:r>
              <a:rPr lang="x-none" sz="750" i="0" u="none" strike="noStrike" kern="1200" dirty="0">
                <a:effectLst/>
                <a:latin typeface="HP Simplified" panose="020B0604020204020204" pitchFamily="34" charset="0"/>
              </a:rPr>
              <a:t>/</a:t>
            </a:r>
            <a:r>
              <a:rPr lang="en-GB" sz="750" i="0" u="none" strike="noStrike" kern="1200" dirty="0">
                <a:effectLst/>
                <a:latin typeface="HP Simplified" panose="020B0604020204020204" pitchFamily="34" charset="0"/>
              </a:rPr>
              <a:t> </a:t>
            </a:r>
            <a:r>
              <a:rPr lang="x-none" sz="750" i="0" u="none" strike="noStrike" kern="1200" dirty="0">
                <a:effectLst/>
                <a:latin typeface="HP Simplified" panose="020B0604020204020204" pitchFamily="34" charset="0"/>
              </a:rPr>
              <a:t>12MB, 10 CORES, 16GB, 512 GB SSD, INTEL IRIS XE GRAPHICS, 13.5’’ WUXGA+ IPS TOUCH, LTE ADVANCED PRO, WIN 11 PRO, 3YW</a:t>
            </a:r>
            <a:r>
              <a:rPr lang="en-GB" sz="750" dirty="0">
                <a:latin typeface="HP Simplified" panose="020B0604020204020204" pitchFamily="34" charset="0"/>
              </a:rPr>
              <a:t>, DRAGONFLY BUE, </a:t>
            </a:r>
            <a:r>
              <a:rPr lang="en-US" sz="750" dirty="0">
                <a:solidFill>
                  <a:srgbClr val="FF0000"/>
                </a:solidFill>
                <a:latin typeface="HP Simplified" panose="020B0604020204020204" pitchFamily="34" charset="0"/>
              </a:rPr>
              <a:t>1,721 </a:t>
            </a:r>
            <a:r>
              <a:rPr lang="en-GB" sz="750" i="0" u="none" strike="noStrike" kern="1200" dirty="0">
                <a:solidFill>
                  <a:srgbClr val="FF0000"/>
                </a:solidFill>
                <a:effectLst/>
                <a:latin typeface="HP Simplified" panose="020B0604020204020204" pitchFamily="34" charset="0"/>
              </a:rPr>
              <a:t>€ </a:t>
            </a:r>
            <a:endParaRPr lang="en-US" sz="800" i="1" dirty="0">
              <a:solidFill>
                <a:srgbClr val="92D050"/>
              </a:solidFill>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8B50766F-5C38-A0C4-9FCE-D5F037B0CBB2}"/>
              </a:ext>
            </a:extLst>
          </p:cNvPr>
          <p:cNvSpPr txBox="1"/>
          <p:nvPr/>
        </p:nvSpPr>
        <p:spPr>
          <a:xfrm>
            <a:off x="0" y="892936"/>
            <a:ext cx="3211703" cy="769441"/>
          </a:xfrm>
          <a:prstGeom prst="rect">
            <a:avLst/>
          </a:prstGeom>
          <a:noFill/>
        </p:spPr>
        <p:txBody>
          <a:bodyPr wrap="square">
            <a:spAutoFit/>
          </a:bodyPr>
          <a:lstStyle/>
          <a:p>
            <a:pPr algn="just"/>
            <a:r>
              <a:rPr lang="en-GB" sz="700" b="0" i="0" dirty="0">
                <a:solidFill>
                  <a:schemeClr val="tx1">
                    <a:lumMod val="50000"/>
                    <a:lumOff val="50000"/>
                  </a:schemeClr>
                </a:solidFill>
                <a:effectLst/>
                <a:latin typeface="HP Simplified" panose="020B0604020204020204" pitchFamily="34" charset="0"/>
              </a:rPr>
              <a:t>Change the dynamics of the room with the meticulously crafted, ultra-light </a:t>
            </a:r>
            <a:r>
              <a:rPr lang="en-GB" sz="800" b="1" i="0" dirty="0">
                <a:solidFill>
                  <a:schemeClr val="tx1">
                    <a:lumMod val="50000"/>
                    <a:lumOff val="50000"/>
                  </a:schemeClr>
                </a:solidFill>
                <a:effectLst/>
                <a:latin typeface="HP Simplified" panose="020B0604020204020204" pitchFamily="34" charset="0"/>
              </a:rPr>
              <a:t>HP Elite Dragonfly</a:t>
            </a:r>
            <a:r>
              <a:rPr lang="en-GB" sz="700" b="0" i="0" dirty="0">
                <a:solidFill>
                  <a:schemeClr val="tx1">
                    <a:lumMod val="50000"/>
                    <a:lumOff val="50000"/>
                  </a:schemeClr>
                </a:solidFill>
                <a:effectLst/>
                <a:latin typeface="HP Simplified" panose="020B0604020204020204" pitchFamily="34" charset="0"/>
              </a:rPr>
              <a:t> featuring HP Wolf Security for Business. This beautifully designed, laptop provides a stunning collaboration experience powered by HP Presence with AI-driven crystal-clear audio and an HD display. Drive productivity with a powerful Intel® Core™ processor, a Wi-Fi 6</a:t>
            </a:r>
            <a:r>
              <a:rPr lang="en-GB" sz="700" dirty="0">
                <a:solidFill>
                  <a:schemeClr val="tx1">
                    <a:lumMod val="50000"/>
                    <a:lumOff val="50000"/>
                  </a:schemeClr>
                </a:solidFill>
                <a:latin typeface="HP Simplified" panose="020B0604020204020204" pitchFamily="34" charset="0"/>
              </a:rPr>
              <a:t> </a:t>
            </a:r>
            <a:r>
              <a:rPr lang="en-GB" sz="700" b="0" i="0" dirty="0">
                <a:solidFill>
                  <a:schemeClr val="tx1">
                    <a:lumMod val="50000"/>
                    <a:lumOff val="50000"/>
                  </a:schemeClr>
                </a:solidFill>
                <a:effectLst/>
                <a:latin typeface="HP Simplified" panose="020B0604020204020204" pitchFamily="34" charset="0"/>
              </a:rPr>
              <a:t> connection, and contextual intelligence.</a:t>
            </a:r>
            <a:endParaRPr lang="el-GR" sz="700" dirty="0">
              <a:solidFill>
                <a:schemeClr val="tx1">
                  <a:lumMod val="50000"/>
                  <a:lumOff val="50000"/>
                </a:schemeClr>
              </a:solidFill>
              <a:latin typeface="HP Simplified" panose="020B0604020204020204" pitchFamily="34" charset="0"/>
            </a:endParaRPr>
          </a:p>
        </p:txBody>
      </p:sp>
      <p:sp>
        <p:nvSpPr>
          <p:cNvPr id="15" name="Rectangle 14"/>
          <p:cNvSpPr/>
          <p:nvPr/>
        </p:nvSpPr>
        <p:spPr>
          <a:xfrm>
            <a:off x="35894" y="2822938"/>
            <a:ext cx="1920930" cy="907941"/>
          </a:xfrm>
          <a:prstGeom prst="rect">
            <a:avLst/>
          </a:prstGeom>
        </p:spPr>
        <p:txBody>
          <a:bodyPr wrap="square">
            <a:spAutoFit/>
          </a:bodyPr>
          <a:lstStyle/>
          <a:p>
            <a:pPr fontAlgn="ctr"/>
            <a:r>
              <a:rPr lang="en-US" sz="750" dirty="0">
                <a:latin typeface="HP Simplified" panose="020B0604020204020204" pitchFamily="34" charset="0"/>
              </a:rPr>
              <a:t>7L7V9ET HP NOTEBOOK ELITEBOOK DRAGONFLY G4, INTEL i7-1355U 3.4-5.0GHZ/12MB, 10 CORES, 16GB,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TLC SSD, INTEL IRIS XE GRAPHICS, 13.5'' 3K2K OLED, WIN 11 PRO, 3YW, SLATE BLUE, </a:t>
            </a:r>
            <a:r>
              <a:rPr lang="en-US" sz="750" b="1" dirty="0">
                <a:latin typeface="HP Simplified" panose="020B0604020204020204" pitchFamily="34" charset="0"/>
              </a:rPr>
              <a:t>CASHBACK 100€ UNTIL 31/01/25 </a:t>
            </a:r>
            <a:r>
              <a:rPr lang="en-GB" sz="800" dirty="0">
                <a:latin typeface="HP Simplified" panose="020B0604020204020204" pitchFamily="34" charset="0"/>
              </a:rPr>
              <a:t>, </a:t>
            </a:r>
            <a:r>
              <a:rPr lang="en-US" sz="750" dirty="0">
                <a:solidFill>
                  <a:srgbClr val="FF0000"/>
                </a:solidFill>
                <a:latin typeface="HP Simplified" panose="020B0604020204020204" pitchFamily="34" charset="0"/>
              </a:rPr>
              <a:t>2,091 </a:t>
            </a:r>
            <a:r>
              <a:rPr lang="en-GB" sz="750" dirty="0">
                <a:solidFill>
                  <a:srgbClr val="FF0000"/>
                </a:solidFill>
                <a:latin typeface="HP Simplified" panose="020B0604020204020204" pitchFamily="34" charset="0"/>
              </a:rPr>
              <a:t>€ </a:t>
            </a:r>
            <a:endParaRPr lang="en-US" sz="750" dirty="0">
              <a:solidFill>
                <a:srgbClr val="FF0000"/>
              </a:solidFill>
              <a:latin typeface="HP Simplified" panose="020B0604020204020204" pitchFamily="34" charset="0"/>
            </a:endParaRPr>
          </a:p>
        </p:txBody>
      </p:sp>
      <p:cxnSp>
        <p:nvCxnSpPr>
          <p:cNvPr id="17" name="Straight Connector 16">
            <a:extLst>
              <a:ext uri="{FF2B5EF4-FFF2-40B4-BE49-F238E27FC236}">
                <a16:creationId xmlns:a16="http://schemas.microsoft.com/office/drawing/2014/main" id="{0E5E76A6-38CC-FA3A-4615-CEF5191C2680}"/>
              </a:ext>
            </a:extLst>
          </p:cNvPr>
          <p:cNvCxnSpPr/>
          <p:nvPr/>
        </p:nvCxnSpPr>
        <p:spPr>
          <a:xfrm>
            <a:off x="3195954" y="921664"/>
            <a:ext cx="6028" cy="41323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44B1236-112D-6418-F515-A8805C8D52E4}"/>
              </a:ext>
            </a:extLst>
          </p:cNvPr>
          <p:cNvSpPr txBox="1"/>
          <p:nvPr/>
        </p:nvSpPr>
        <p:spPr>
          <a:xfrm>
            <a:off x="2216941" y="5527571"/>
            <a:ext cx="734807" cy="784830"/>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1E7D6A6 </a:t>
            </a:r>
            <a:r>
              <a:rPr lang="en-US" sz="750" dirty="0">
                <a:solidFill>
                  <a:srgbClr val="000000"/>
                </a:solidFill>
                <a:latin typeface="HP Simplified" panose="020B0604020204020204" pitchFamily="34" charset="0"/>
              </a:rPr>
              <a:t>HP CARRY CASE PRELUDE BACKPACK G2 15.6'', GREY </a:t>
            </a:r>
            <a:r>
              <a:rPr lang="en-GB" sz="750" b="0" i="0" u="none" strike="noStrike" kern="1200" dirty="0">
                <a:solidFill>
                  <a:srgbClr val="FF0000"/>
                </a:solidFill>
                <a:effectLst/>
                <a:latin typeface="HP Simplified" panose="020B0604020204020204" pitchFamily="34" charset="0"/>
              </a:rPr>
              <a:t>26 €</a:t>
            </a:r>
            <a:endParaRPr lang="x-none" sz="750" b="0" i="0" u="none" strike="noStrike" dirty="0">
              <a:solidFill>
                <a:srgbClr val="FF0000"/>
              </a:solidFill>
              <a:effectLst/>
              <a:latin typeface="HP Simplified" panose="020B0604020204020204" pitchFamily="34" charset="0"/>
            </a:endParaRPr>
          </a:p>
        </p:txBody>
      </p:sp>
      <p:cxnSp>
        <p:nvCxnSpPr>
          <p:cNvPr id="25" name="Straight Connector 24">
            <a:extLst>
              <a:ext uri="{FF2B5EF4-FFF2-40B4-BE49-F238E27FC236}">
                <a16:creationId xmlns:a16="http://schemas.microsoft.com/office/drawing/2014/main" id="{093ECF96-D26C-ABFD-8F61-E631E6BCF8E7}"/>
              </a:ext>
            </a:extLst>
          </p:cNvPr>
          <p:cNvCxnSpPr/>
          <p:nvPr/>
        </p:nvCxnSpPr>
        <p:spPr>
          <a:xfrm>
            <a:off x="14090" y="5499011"/>
            <a:ext cx="313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836FA4-0010-0D46-23CC-AB81A6815EB9}"/>
              </a:ext>
            </a:extLst>
          </p:cNvPr>
          <p:cNvSpPr txBox="1"/>
          <p:nvPr/>
        </p:nvSpPr>
        <p:spPr>
          <a:xfrm>
            <a:off x="559972" y="5509734"/>
            <a:ext cx="825466" cy="553998"/>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4Z513AA </a:t>
            </a:r>
            <a:r>
              <a:rPr lang="en-US" sz="750" dirty="0">
                <a:solidFill>
                  <a:srgbClr val="000000"/>
                </a:solidFill>
                <a:latin typeface="HP Simplified" panose="020B0604020204020204" pitchFamily="34" charset="0"/>
              </a:rPr>
              <a:t>HP CARRY CASE PRELUDE 15.6'' BACKPACK</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27 </a:t>
            </a:r>
            <a:r>
              <a:rPr lang="en-GB" sz="750" b="0" i="0" u="none" strike="noStrike" kern="1200" dirty="0">
                <a:solidFill>
                  <a:srgbClr val="FF0000"/>
                </a:solidFill>
                <a:effectLst/>
                <a:latin typeface="HP Simplified" panose="020B0604020204020204" pitchFamily="34" charset="0"/>
              </a:rPr>
              <a:t>€</a:t>
            </a:r>
          </a:p>
        </p:txBody>
      </p:sp>
      <p:cxnSp>
        <p:nvCxnSpPr>
          <p:cNvPr id="27" name="Straight Connector 26">
            <a:extLst>
              <a:ext uri="{FF2B5EF4-FFF2-40B4-BE49-F238E27FC236}">
                <a16:creationId xmlns:a16="http://schemas.microsoft.com/office/drawing/2014/main" id="{2DC390C3-EC95-CB83-9B95-820592691382}"/>
              </a:ext>
            </a:extLst>
          </p:cNvPr>
          <p:cNvCxnSpPr/>
          <p:nvPr/>
        </p:nvCxnSpPr>
        <p:spPr>
          <a:xfrm flipH="1">
            <a:off x="1358094" y="5545857"/>
            <a:ext cx="0" cy="8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sp>
        <p:nvSpPr>
          <p:cNvPr id="40" name="TextBox 39"/>
          <p:cNvSpPr txBox="1"/>
          <p:nvPr/>
        </p:nvSpPr>
        <p:spPr>
          <a:xfrm>
            <a:off x="3205627" y="1677349"/>
            <a:ext cx="3210292" cy="446276"/>
          </a:xfrm>
          <a:prstGeom prst="rect">
            <a:avLst/>
          </a:prstGeom>
          <a:noFill/>
        </p:spPr>
        <p:txBody>
          <a:bodyPr wrap="square" rtlCol="0">
            <a:spAutoFit/>
          </a:bodyPr>
          <a:lstStyle/>
          <a:p>
            <a:r>
              <a:rPr lang="en-GB" sz="750" dirty="0">
                <a:latin typeface="HP Simplified" panose="020B0604020204020204" pitchFamily="34" charset="0"/>
              </a:rPr>
              <a:t>5Z6D5EA HP NOTEBOOK</a:t>
            </a:r>
            <a:r>
              <a:rPr lang="en-GB" sz="750" b="1" dirty="0">
                <a:ln w="22225">
                  <a:solidFill>
                    <a:schemeClr val="accent2"/>
                  </a:solidFill>
                  <a:prstDash val="solid"/>
                </a:ln>
                <a:latin typeface="HP Simplified" panose="020B0604020204020204" pitchFamily="34" charset="0"/>
              </a:rPr>
              <a:t> </a:t>
            </a:r>
            <a:r>
              <a:rPr lang="en-GB" sz="750" b="1" dirty="0">
                <a:latin typeface="HP Simplified" panose="020B0604020204020204" pitchFamily="34" charset="0"/>
              </a:rPr>
              <a:t>ELITEBOOK 840 G9</a:t>
            </a:r>
            <a:r>
              <a:rPr lang="en-GB" sz="750" dirty="0">
                <a:latin typeface="HP Simplified" panose="020B0604020204020204" pitchFamily="34" charset="0"/>
              </a:rPr>
              <a:t>, INTEL i5-1235U 3.3-4.4GHZ /12MB, 10 CORES, 16GB, 256GB PCIe NVMe SSD, INTEL IRIS XE GRAPHICS, 14'' WUXGA IPS, CAMERA, WIN 10 PRO, 3YW, SILVER</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1,189 €</a:t>
            </a:r>
            <a:endParaRPr lang="en-US" sz="800" i="1" dirty="0">
              <a:solidFill>
                <a:srgbClr val="92D050"/>
              </a:solidFill>
              <a:latin typeface="Calibri" panose="020F0502020204030204" pitchFamily="34" charset="0"/>
              <a:ea typeface="Calibri" panose="020F0502020204030204" pitchFamily="34" charset="0"/>
            </a:endParaRPr>
          </a:p>
        </p:txBody>
      </p:sp>
      <p:sp>
        <p:nvSpPr>
          <p:cNvPr id="41" name="TextBox 40"/>
          <p:cNvSpPr txBox="1"/>
          <p:nvPr/>
        </p:nvSpPr>
        <p:spPr>
          <a:xfrm>
            <a:off x="4160825" y="984156"/>
            <a:ext cx="2234140" cy="561692"/>
          </a:xfrm>
          <a:prstGeom prst="rect">
            <a:avLst/>
          </a:prstGeom>
          <a:noFill/>
        </p:spPr>
        <p:txBody>
          <a:bodyPr wrap="square" rtlCol="0">
            <a:spAutoFit/>
          </a:bodyPr>
          <a:lstStyle/>
          <a:p>
            <a:r>
              <a:rPr lang="en-GB" sz="750" dirty="0">
                <a:latin typeface="HP Simplified" panose="020B0604020204020204" pitchFamily="34" charset="0"/>
              </a:rPr>
              <a:t>5P6R5EA</a:t>
            </a:r>
            <a:r>
              <a:rPr lang="el-GR" sz="750" dirty="0">
                <a:latin typeface="HP Simplified" panose="020B0604020204020204" pitchFamily="34" charset="0"/>
              </a:rPr>
              <a:t> </a:t>
            </a:r>
            <a:r>
              <a:rPr lang="en-GB" sz="750" dirty="0">
                <a:latin typeface="HP Simplified" panose="020B0604020204020204" pitchFamily="34" charset="0"/>
              </a:rPr>
              <a:t>HP NOTEBOOK </a:t>
            </a:r>
            <a:r>
              <a:rPr lang="en-GB" sz="750" b="1" dirty="0">
                <a:latin typeface="HP Simplified" panose="020B0604020204020204" pitchFamily="34" charset="0"/>
              </a:rPr>
              <a:t>ELITEBOOK 840 G9</a:t>
            </a:r>
            <a:r>
              <a:rPr lang="en-GB" sz="750" dirty="0">
                <a:latin typeface="HP Simplified" panose="020B0604020204020204" pitchFamily="34" charset="0"/>
              </a:rPr>
              <a:t>, INTEL i5-1235U, 2.6-4.4GHZ/12MB, 10 CORES, 8GB, 256GB SSD, INTEL IRIS XE GRAPHICS, 14'' WUXGA + IPS, TYPE-C, WIN 11 PRO, 3YW, SILVER</a:t>
            </a:r>
            <a:r>
              <a:rPr lang="en-US" sz="750" b="1" dirty="0">
                <a:solidFill>
                  <a:schemeClr val="accent4">
                    <a:lumMod val="75000"/>
                  </a:schemeClr>
                </a:solidFill>
                <a:latin typeface="HP Simplified" panose="020B0604020204020204" pitchFamily="34" charset="0"/>
              </a:rPr>
              <a:t>, </a:t>
            </a:r>
            <a:r>
              <a:rPr lang="en-US" sz="750" dirty="0">
                <a:solidFill>
                  <a:srgbClr val="FF0000"/>
                </a:solidFill>
                <a:latin typeface="HP Simplified" panose="020B0604020204020204" pitchFamily="34" charset="0"/>
              </a:rPr>
              <a:t>1,126 € </a:t>
            </a:r>
            <a:endParaRPr lang="en-US" sz="800" i="1" dirty="0">
              <a:solidFill>
                <a:srgbClr val="92D050"/>
              </a:solidFill>
              <a:latin typeface="Calibri" panose="020F0502020204030204" pitchFamily="34" charset="0"/>
              <a:ea typeface="Calibri" panose="020F0502020204030204" pitchFamily="34" charset="0"/>
            </a:endParaRPr>
          </a:p>
        </p:txBody>
      </p:sp>
      <p:sp>
        <p:nvSpPr>
          <p:cNvPr id="42" name="TextBox 41">
            <a:extLst>
              <a:ext uri="{FF2B5EF4-FFF2-40B4-BE49-F238E27FC236}">
                <a16:creationId xmlns:a16="http://schemas.microsoft.com/office/drawing/2014/main" id="{85372902-78E6-2075-7BB1-84581EC50333}"/>
              </a:ext>
            </a:extLst>
          </p:cNvPr>
          <p:cNvSpPr txBox="1"/>
          <p:nvPr/>
        </p:nvSpPr>
        <p:spPr>
          <a:xfrm>
            <a:off x="3161236" y="1287"/>
            <a:ext cx="3370861" cy="430887"/>
          </a:xfrm>
          <a:prstGeom prst="rect">
            <a:avLst/>
          </a:prstGeom>
          <a:noFill/>
        </p:spPr>
        <p:txBody>
          <a:bodyPr wrap="square">
            <a:spAutoFit/>
          </a:bodyPr>
          <a:lstStyle/>
          <a:p>
            <a:r>
              <a:rPr lang="en-GB" sz="700" b="0" i="0" dirty="0">
                <a:solidFill>
                  <a:schemeClr val="tx1">
                    <a:lumMod val="50000"/>
                    <a:lumOff val="50000"/>
                  </a:schemeClr>
                </a:solidFill>
                <a:effectLst/>
                <a:latin typeface="HP Simplified" panose="020B0604020204020204" pitchFamily="34" charset="0"/>
              </a:rPr>
              <a:t>Remove barriers to hybrid work with the </a:t>
            </a:r>
            <a:r>
              <a:rPr lang="en-GB" sz="800" b="1" i="0" dirty="0">
                <a:solidFill>
                  <a:schemeClr val="tx1">
                    <a:lumMod val="50000"/>
                    <a:lumOff val="50000"/>
                  </a:schemeClr>
                </a:solidFill>
                <a:effectLst/>
                <a:latin typeface="HP Simplified" panose="020B0604020204020204" pitchFamily="34" charset="0"/>
              </a:rPr>
              <a:t>HP EliteBook 840. </a:t>
            </a:r>
            <a:r>
              <a:rPr lang="en-GB" sz="700" b="0" i="0" dirty="0">
                <a:solidFill>
                  <a:schemeClr val="tx1">
                    <a:lumMod val="50000"/>
                    <a:lumOff val="50000"/>
                  </a:schemeClr>
                </a:solidFill>
                <a:effectLst/>
                <a:latin typeface="HP Simplified" panose="020B0604020204020204" pitchFamily="34" charset="0"/>
              </a:rPr>
              <a:t>This enterprise business laptop brings new conferencing capabilities powered by HP Presence, productivity, and security that is easily managed in hybrid work environments.</a:t>
            </a:r>
            <a:endParaRPr lang="el-GR" sz="700" dirty="0">
              <a:solidFill>
                <a:schemeClr val="tx1">
                  <a:lumMod val="50000"/>
                  <a:lumOff val="50000"/>
                </a:schemeClr>
              </a:solidFill>
              <a:latin typeface="HP Simplified" panose="020B0604020204020204" pitchFamily="34" charset="0"/>
            </a:endParaRPr>
          </a:p>
        </p:txBody>
      </p:sp>
      <p:sp>
        <p:nvSpPr>
          <p:cNvPr id="47" name="Rectangle 46"/>
          <p:cNvSpPr/>
          <p:nvPr/>
        </p:nvSpPr>
        <p:spPr>
          <a:xfrm>
            <a:off x="4156884" y="431647"/>
            <a:ext cx="2276599" cy="561692"/>
          </a:xfrm>
          <a:prstGeom prst="rect">
            <a:avLst/>
          </a:prstGeom>
        </p:spPr>
        <p:txBody>
          <a:bodyPr wrap="square">
            <a:spAutoFit/>
          </a:bodyPr>
          <a:lstStyle/>
          <a:p>
            <a:r>
              <a:rPr lang="en-US" sz="750" dirty="0">
                <a:latin typeface="HP Simplified" panose="020B0604020204020204" pitchFamily="34" charset="0"/>
              </a:rPr>
              <a:t>6T2B5EA HP NOTEBOOK </a:t>
            </a:r>
            <a:r>
              <a:rPr lang="en-US" sz="750" b="1" dirty="0">
                <a:latin typeface="HP Simplified" panose="020B0604020204020204" pitchFamily="34" charset="0"/>
              </a:rPr>
              <a:t>ELITEBOOK</a:t>
            </a:r>
            <a:r>
              <a:rPr lang="en-US" sz="750" dirty="0">
                <a:latin typeface="HP Simplified" panose="020B0604020204020204" pitchFamily="34" charset="0"/>
              </a:rPr>
              <a:t> </a:t>
            </a:r>
            <a:r>
              <a:rPr lang="en-US" sz="750" b="1" dirty="0">
                <a:latin typeface="HP Simplified" panose="020B0604020204020204" pitchFamily="34" charset="0"/>
              </a:rPr>
              <a:t>840</a:t>
            </a:r>
            <a:r>
              <a:rPr lang="en-US" sz="750" dirty="0">
                <a:latin typeface="HP Simplified" panose="020B0604020204020204" pitchFamily="34" charset="0"/>
              </a:rPr>
              <a:t> </a:t>
            </a:r>
            <a:r>
              <a:rPr lang="en-US" sz="750" b="1" dirty="0">
                <a:latin typeface="HP Simplified" panose="020B0604020204020204" pitchFamily="34" charset="0"/>
              </a:rPr>
              <a:t>G10</a:t>
            </a:r>
            <a:r>
              <a:rPr lang="en-US" sz="750" dirty="0">
                <a:latin typeface="HP Simplified" panose="020B0604020204020204" pitchFamily="34" charset="0"/>
              </a:rPr>
              <a:t>, INTEL i5-1335U 3.4-4.6GHZ/12MB, 10 CORES, 16GB, 512GB PCIe NVMe SSD, INTEL IRIS XE GRAPHICS, 14'' WUXGA IPS, WIN 11 PRO, 3YW, SILVER </a:t>
            </a:r>
            <a:r>
              <a:rPr lang="en-US" sz="750" dirty="0">
                <a:solidFill>
                  <a:srgbClr val="FF0000"/>
                </a:solidFill>
                <a:latin typeface="HP Simplified" panose="020B0604020204020204" pitchFamily="34" charset="0"/>
              </a:rPr>
              <a:t>1,251 </a:t>
            </a:r>
            <a:r>
              <a:rPr lang="el-GR" sz="750" dirty="0">
                <a:solidFill>
                  <a:srgbClr val="FF0000"/>
                </a:solidFill>
                <a:latin typeface="HP Simplified" panose="020B0604020204020204" pitchFamily="34" charset="0"/>
              </a:rPr>
              <a:t>€</a:t>
            </a:r>
            <a:r>
              <a:rPr lang="en-US" sz="750" dirty="0">
                <a:solidFill>
                  <a:srgbClr val="FF0000"/>
                </a:solidFill>
                <a:latin typeface="HP Simplified" panose="020B0604020204020204" pitchFamily="34" charset="0"/>
              </a:rPr>
              <a:t> </a:t>
            </a:r>
            <a:endParaRPr lang="en-US" sz="800" i="1" dirty="0">
              <a:solidFill>
                <a:srgbClr val="92D050"/>
              </a:solidFill>
              <a:latin typeface="Calibri" panose="020F0502020204030204" pitchFamily="34" charset="0"/>
              <a:ea typeface="Calibri" panose="020F0502020204030204" pitchFamily="34" charset="0"/>
            </a:endParaRPr>
          </a:p>
        </p:txBody>
      </p:sp>
      <p:sp>
        <p:nvSpPr>
          <p:cNvPr id="52" name="Rectangle 51"/>
          <p:cNvSpPr/>
          <p:nvPr/>
        </p:nvSpPr>
        <p:spPr>
          <a:xfrm>
            <a:off x="3248230" y="3076894"/>
            <a:ext cx="1858881" cy="792525"/>
          </a:xfrm>
          <a:prstGeom prst="rect">
            <a:avLst/>
          </a:prstGeom>
        </p:spPr>
        <p:txBody>
          <a:bodyPr wrap="square">
            <a:spAutoFit/>
          </a:bodyPr>
          <a:lstStyle/>
          <a:p>
            <a:r>
              <a:rPr lang="en-US" sz="750" dirty="0">
                <a:latin typeface="HP Simplified" panose="020B0604020204020204" pitchFamily="34" charset="0"/>
              </a:rPr>
              <a:t>96Y17ET HP NOTEBOOK ELITEBOOK 845 G10, AMD RYZEN 7 PRO 7840U 3.3-5.1GHz/16MB, 8 CORES, 16GB,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AMD RADEON GRAPHICS, 14'' WUXGA IPS, WIN 11 PRO, 3YW, SILVER, </a:t>
            </a:r>
            <a:r>
              <a:rPr lang="en-US" sz="750" b="1" dirty="0">
                <a:latin typeface="HP Simplified" panose="020B0604020204020204" pitchFamily="34" charset="0"/>
              </a:rPr>
              <a:t>CASHBACK 70€ UNTIL 31/01/25 </a:t>
            </a:r>
            <a:r>
              <a:rPr lang="en-US" sz="800" dirty="0">
                <a:solidFill>
                  <a:srgbClr val="FF0000"/>
                </a:solidFill>
                <a:latin typeface="HP Simplified" panose="020B0604020204020204" pitchFamily="34" charset="0"/>
              </a:rPr>
              <a:t>1,409 €</a:t>
            </a:r>
          </a:p>
        </p:txBody>
      </p:sp>
      <p:sp>
        <p:nvSpPr>
          <p:cNvPr id="53" name="Rectangle 52"/>
          <p:cNvSpPr/>
          <p:nvPr/>
        </p:nvSpPr>
        <p:spPr>
          <a:xfrm>
            <a:off x="3204924" y="2347912"/>
            <a:ext cx="3196261" cy="538609"/>
          </a:xfrm>
          <a:prstGeom prst="rect">
            <a:avLst/>
          </a:prstGeom>
        </p:spPr>
        <p:txBody>
          <a:bodyPr wrap="square">
            <a:spAutoFit/>
          </a:bodyPr>
          <a:lstStyle/>
          <a:p>
            <a:pPr algn="just"/>
            <a:r>
              <a:rPr lang="en-US" sz="700" dirty="0">
                <a:solidFill>
                  <a:schemeClr val="tx1">
                    <a:lumMod val="50000"/>
                    <a:lumOff val="50000"/>
                  </a:schemeClr>
                </a:solidFill>
                <a:latin typeface="HP Simplified" panose="020B0604020204020204" pitchFamily="34" charset="0"/>
              </a:rPr>
              <a:t>Overcome obstacles to hybrid work with the </a:t>
            </a:r>
            <a:r>
              <a:rPr lang="en-US" sz="800" b="1" dirty="0">
                <a:solidFill>
                  <a:schemeClr val="tx1">
                    <a:lumMod val="50000"/>
                    <a:lumOff val="50000"/>
                  </a:schemeClr>
                </a:solidFill>
                <a:latin typeface="HP Simplified" panose="020B0604020204020204" pitchFamily="34" charset="0"/>
              </a:rPr>
              <a:t>HP EliteBook 845</a:t>
            </a:r>
            <a:r>
              <a:rPr lang="en-US" sz="700" dirty="0">
                <a:solidFill>
                  <a:schemeClr val="tx1">
                    <a:lumMod val="50000"/>
                    <a:lumOff val="50000"/>
                  </a:schemeClr>
                </a:solidFill>
                <a:latin typeface="HP Simplified" panose="020B0604020204020204" pitchFamily="34" charset="0"/>
              </a:rPr>
              <a:t>. The latest AMD processor and features that enhance online meetings let you listen, be heard, and look your best. Work confidently knowing your PC has a suite of enterprise-ready security and manageability.</a:t>
            </a:r>
          </a:p>
        </p:txBody>
      </p:sp>
      <p:cxnSp>
        <p:nvCxnSpPr>
          <p:cNvPr id="55" name="Straight Connector 54">
            <a:extLst>
              <a:ext uri="{FF2B5EF4-FFF2-40B4-BE49-F238E27FC236}">
                <a16:creationId xmlns:a16="http://schemas.microsoft.com/office/drawing/2014/main" id="{0E5E76A6-38CC-FA3A-4615-CEF5191C2680}"/>
              </a:ext>
            </a:extLst>
          </p:cNvPr>
          <p:cNvCxnSpPr/>
          <p:nvPr/>
        </p:nvCxnSpPr>
        <p:spPr>
          <a:xfrm>
            <a:off x="6482883" y="16689"/>
            <a:ext cx="17309" cy="63758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C2C6BE0-C459-06D7-24FA-86D084FEFCBE}"/>
              </a:ext>
            </a:extLst>
          </p:cNvPr>
          <p:cNvCxnSpPr/>
          <p:nvPr/>
        </p:nvCxnSpPr>
        <p:spPr>
          <a:xfrm flipV="1">
            <a:off x="3189165" y="2258713"/>
            <a:ext cx="3243216" cy="217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749" y="1790380"/>
            <a:ext cx="1153895" cy="756000"/>
          </a:xfrm>
          <a:prstGeom prst="rect">
            <a:avLst/>
          </a:prstGeom>
        </p:spPr>
      </p:pic>
      <p:sp>
        <p:nvSpPr>
          <p:cNvPr id="67" name="TextBox 66">
            <a:extLst>
              <a:ext uri="{FF2B5EF4-FFF2-40B4-BE49-F238E27FC236}">
                <a16:creationId xmlns:a16="http://schemas.microsoft.com/office/drawing/2014/main" id="{5014348D-415A-4813-AF88-C05A2FBE06DD}"/>
              </a:ext>
            </a:extLst>
          </p:cNvPr>
          <p:cNvSpPr txBox="1"/>
          <p:nvPr/>
        </p:nvSpPr>
        <p:spPr>
          <a:xfrm>
            <a:off x="6535656" y="4493846"/>
            <a:ext cx="1777628" cy="669414"/>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18H24AA</a:t>
            </a:r>
            <a:r>
              <a:rPr lang="en-GB" sz="750" dirty="0">
                <a:solidFill>
                  <a:srgbClr val="000000"/>
                </a:solidFill>
                <a:latin typeface="HP Simplified" panose="020B0604020204020204" pitchFamily="34" charset="0"/>
                <a:hlinkClick r:id="rId11"/>
              </a:rPr>
              <a:t> </a:t>
            </a:r>
            <a:r>
              <a:rPr lang="en-US" sz="750" dirty="0">
                <a:solidFill>
                  <a:srgbClr val="000000"/>
                </a:solidFill>
                <a:latin typeface="HP Simplified" panose="020B0604020204020204" pitchFamily="34" charset="0"/>
              </a:rPr>
              <a:t>HP KEYBOARD AND MOUSE 230, WIRELESS</a:t>
            </a:r>
            <a:r>
              <a:rPr lang="en-US" sz="750" b="1" dirty="0">
                <a:solidFill>
                  <a:srgbClr val="000000"/>
                </a:solidFill>
                <a:latin typeface="HP Simplified" panose="020B0604020204020204" pitchFamily="34" charset="0"/>
              </a:rPr>
              <a:t>, SLEEK AND QUIET</a:t>
            </a:r>
            <a:r>
              <a:rPr lang="en-US" sz="750" dirty="0">
                <a:solidFill>
                  <a:srgbClr val="000000"/>
                </a:solidFill>
                <a:latin typeface="HP Simplified" panose="020B0604020204020204" pitchFamily="34" charset="0"/>
              </a:rPr>
              <a:t>, CHICLET KEYBOARD DESIGN LETS YOU ENJOY COMFORTABLE, MORE ACCURATE TYPING WITH LESS NOISE, BLACK </a:t>
            </a:r>
            <a:r>
              <a:rPr lang="en-GB" sz="750" dirty="0">
                <a:solidFill>
                  <a:srgbClr val="FF0000"/>
                </a:solidFill>
                <a:latin typeface="HP Simplified" panose="020B0604020204020204" pitchFamily="34" charset="0"/>
              </a:rPr>
              <a:t>26 </a:t>
            </a:r>
            <a:r>
              <a:rPr lang="en-GB" sz="750" b="0" i="0" u="none" strike="noStrike" kern="1200" dirty="0">
                <a:solidFill>
                  <a:srgbClr val="FF0000"/>
                </a:solidFill>
                <a:effectLst/>
                <a:latin typeface="HP Simplified" panose="020B0604020204020204" pitchFamily="34" charset="0"/>
              </a:rPr>
              <a:t>€</a:t>
            </a:r>
            <a:endParaRPr lang="x-none" sz="750" b="0" i="0" u="none" strike="noStrike" dirty="0">
              <a:solidFill>
                <a:srgbClr val="FF0000"/>
              </a:solidFill>
              <a:effectLst/>
              <a:latin typeface="HP Simplified" panose="020B0604020204020204" pitchFamily="34" charset="0"/>
            </a:endParaRPr>
          </a:p>
        </p:txBody>
      </p:sp>
      <p:sp>
        <p:nvSpPr>
          <p:cNvPr id="71" name="Rectangle 70"/>
          <p:cNvSpPr/>
          <p:nvPr/>
        </p:nvSpPr>
        <p:spPr>
          <a:xfrm>
            <a:off x="8260382" y="2811949"/>
            <a:ext cx="1595825" cy="784830"/>
          </a:xfrm>
          <a:prstGeom prst="rect">
            <a:avLst/>
          </a:prstGeom>
        </p:spPr>
        <p:txBody>
          <a:bodyPr wrap="square">
            <a:spAutoFit/>
          </a:bodyPr>
          <a:lstStyle/>
          <a:p>
            <a:r>
              <a:rPr lang="en-US" sz="750" dirty="0">
                <a:latin typeface="HP Simplified" panose="020B0604020204020204" pitchFamily="34" charset="0"/>
              </a:rPr>
              <a:t>64W41AA  HP MONITOR </a:t>
            </a:r>
            <a:r>
              <a:rPr lang="en-US" sz="750" b="1" dirty="0">
                <a:latin typeface="HP Simplified" panose="020B0604020204020204" pitchFamily="34" charset="0"/>
              </a:rPr>
              <a:t>27'', P27H</a:t>
            </a:r>
            <a:r>
              <a:rPr lang="en-US" sz="750" dirty="0">
                <a:latin typeface="HP Simplified" panose="020B0604020204020204" pitchFamily="34" charset="0"/>
              </a:rPr>
              <a:t> </a:t>
            </a:r>
            <a:r>
              <a:rPr lang="en-US" sz="750" b="1" dirty="0">
                <a:latin typeface="HP Simplified" panose="020B0604020204020204" pitchFamily="34" charset="0"/>
              </a:rPr>
              <a:t>G5</a:t>
            </a:r>
            <a:r>
              <a:rPr lang="en-US" sz="750" dirty="0">
                <a:latin typeface="HP Simplified" panose="020B0604020204020204" pitchFamily="34" charset="0"/>
              </a:rPr>
              <a:t> BUSINESS WITH DUAL SPEAKERS, D, IPS, FHD 1920 X 1080, 5MS, 250 NITS, ANTIGLARE, HEIGHT ADJUSTABLE, VGA, DISPLAY PORT, HDMI, 3YW, BLACK </a:t>
            </a:r>
            <a:r>
              <a:rPr lang="en-US" sz="750" dirty="0">
                <a:solidFill>
                  <a:srgbClr val="FF0000"/>
                </a:solidFill>
                <a:latin typeface="HP Simplified" panose="020B0604020204020204" pitchFamily="34" charset="0"/>
              </a:rPr>
              <a:t>195 € </a:t>
            </a:r>
            <a:endParaRPr lang="el-GR" sz="750" dirty="0">
              <a:solidFill>
                <a:srgbClr val="FF0000"/>
              </a:solidFill>
              <a:latin typeface="HP Simplified" panose="020B0604020204020204" pitchFamily="34" charset="0"/>
            </a:endParaRPr>
          </a:p>
        </p:txBody>
      </p:sp>
      <p:cxnSp>
        <p:nvCxnSpPr>
          <p:cNvPr id="75" name="Straight Connector 74">
            <a:extLst>
              <a:ext uri="{FF2B5EF4-FFF2-40B4-BE49-F238E27FC236}">
                <a16:creationId xmlns:a16="http://schemas.microsoft.com/office/drawing/2014/main" id="{CC2C6BE0-C459-06D7-24FA-86D084FEFCBE}"/>
              </a:ext>
            </a:extLst>
          </p:cNvPr>
          <p:cNvCxnSpPr/>
          <p:nvPr/>
        </p:nvCxnSpPr>
        <p:spPr>
          <a:xfrm>
            <a:off x="6532097" y="2579876"/>
            <a:ext cx="32683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0" name="Picture 2" descr="https://b2b.multitech.com.cy/sites/default/files/styles/picl/public/products/1980359376.1543934440.JPG?itok=C0Lhzla8"/>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l="3569" t="16016" r="7790" b="14224"/>
          <a:stretch/>
        </p:blipFill>
        <p:spPr bwMode="auto">
          <a:xfrm>
            <a:off x="6952768" y="5711406"/>
            <a:ext cx="514233" cy="404703"/>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a:xfrm>
            <a:off x="7757026" y="5435095"/>
            <a:ext cx="1332587" cy="200055"/>
          </a:xfrm>
          <a:prstGeom prst="rect">
            <a:avLst/>
          </a:prstGeom>
        </p:spPr>
        <p:txBody>
          <a:bodyPr wrap="square">
            <a:spAutoFit/>
          </a:bodyPr>
          <a:lstStyle/>
          <a:p>
            <a:pPr algn="ctr" eaLnBrk="1" fontAlgn="auto" hangingPunct="1">
              <a:spcBef>
                <a:spcPts val="0"/>
              </a:spcBef>
              <a:spcAft>
                <a:spcPts val="0"/>
              </a:spcAft>
              <a:defRPr/>
            </a:pPr>
            <a:r>
              <a:rPr lang="en-US" sz="700" dirty="0">
                <a:solidFill>
                  <a:schemeClr val="tx1">
                    <a:lumMod val="50000"/>
                    <a:lumOff val="50000"/>
                  </a:schemeClr>
                </a:solidFill>
                <a:latin typeface="HP Simplified" panose="020B0604020204020204" pitchFamily="34" charset="0"/>
              </a:rPr>
              <a:t>HP MOUSE</a:t>
            </a:r>
            <a:r>
              <a:rPr lang="el-GR" sz="700" dirty="0">
                <a:solidFill>
                  <a:schemeClr val="tx1">
                    <a:lumMod val="50000"/>
                    <a:lumOff val="50000"/>
                  </a:schemeClr>
                </a:solidFill>
                <a:latin typeface="HP Simplified" panose="020B0604020204020204" pitchFamily="34" charset="0"/>
              </a:rPr>
              <a:t> </a:t>
            </a:r>
            <a:r>
              <a:rPr lang="en-US" sz="700" dirty="0">
                <a:solidFill>
                  <a:schemeClr val="tx1">
                    <a:lumMod val="50000"/>
                    <a:lumOff val="50000"/>
                  </a:schemeClr>
                </a:solidFill>
                <a:latin typeface="HP Simplified" panose="020B0604020204020204" pitchFamily="34" charset="0"/>
              </a:rPr>
              <a:t>WIRELESS</a:t>
            </a:r>
          </a:p>
        </p:txBody>
      </p:sp>
      <p:sp>
        <p:nvSpPr>
          <p:cNvPr id="82" name="Rectangle 1047"/>
          <p:cNvSpPr>
            <a:spLocks noChangeArrowheads="1"/>
          </p:cNvSpPr>
          <p:nvPr/>
        </p:nvSpPr>
        <p:spPr bwMode="auto">
          <a:xfrm>
            <a:off x="7692905" y="5777841"/>
            <a:ext cx="193960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750" dirty="0">
                <a:solidFill>
                  <a:srgbClr val="333333"/>
                </a:solidFill>
                <a:latin typeface="HP Simplified" panose="020B0604020204020204" pitchFamily="34" charset="0"/>
              </a:rPr>
              <a:t>1JR31AA</a:t>
            </a:r>
            <a:r>
              <a:rPr lang="el-GR" altLang="en-US" sz="750" dirty="0">
                <a:solidFill>
                  <a:srgbClr val="333333"/>
                </a:solidFill>
                <a:latin typeface="HP Simplified" panose="020B0604020204020204" pitchFamily="34" charset="0"/>
              </a:rPr>
              <a:t> </a:t>
            </a:r>
            <a:r>
              <a:rPr lang="en-GB" altLang="en-US" sz="750" dirty="0">
                <a:latin typeface="HP Simplified" panose="020B0604020204020204" pitchFamily="34" charset="0"/>
              </a:rPr>
              <a:t>HP MOUSE </a:t>
            </a:r>
            <a:r>
              <a:rPr lang="en-US" altLang="en-US" sz="750" dirty="0">
                <a:latin typeface="HP Simplified" panose="020B0604020204020204" pitchFamily="34" charset="0"/>
              </a:rPr>
              <a:t>WIRELESS </a:t>
            </a:r>
            <a:r>
              <a:rPr lang="en-US" altLang="en-US" sz="750" dirty="0">
                <a:solidFill>
                  <a:srgbClr val="333333"/>
                </a:solidFill>
                <a:latin typeface="HP Simplified" panose="020B0604020204020204" pitchFamily="34" charset="0"/>
              </a:rPr>
              <a:t>BLACK </a:t>
            </a:r>
            <a:r>
              <a:rPr lang="en-GB" altLang="en-US" sz="750" dirty="0">
                <a:solidFill>
                  <a:srgbClr val="E21A2C"/>
                </a:solidFill>
                <a:latin typeface="HP Simplified" panose="020B0604020204020204" pitchFamily="34" charset="0"/>
              </a:rPr>
              <a:t>27 </a:t>
            </a:r>
            <a:r>
              <a:rPr lang="en-US" altLang="en-US" sz="750" dirty="0">
                <a:solidFill>
                  <a:srgbClr val="E21A2C"/>
                </a:solidFill>
                <a:latin typeface="HP Simplified" panose="020B0604020204020204" pitchFamily="34" charset="0"/>
              </a:rPr>
              <a:t>€</a:t>
            </a:r>
          </a:p>
        </p:txBody>
      </p:sp>
      <p:sp>
        <p:nvSpPr>
          <p:cNvPr id="20" name="Rectangle 19"/>
          <p:cNvSpPr/>
          <p:nvPr/>
        </p:nvSpPr>
        <p:spPr>
          <a:xfrm>
            <a:off x="3190563" y="4158718"/>
            <a:ext cx="3226914" cy="707886"/>
          </a:xfrm>
          <a:prstGeom prst="rect">
            <a:avLst/>
          </a:prstGeom>
        </p:spPr>
        <p:txBody>
          <a:bodyPr wrap="square">
            <a:spAutoFit/>
          </a:bodyPr>
          <a:lstStyle/>
          <a:p>
            <a:pPr fontAlgn="base"/>
            <a:r>
              <a:rPr lang="en-GB" sz="800" dirty="0">
                <a:solidFill>
                  <a:schemeClr val="accent6"/>
                </a:solidFill>
                <a:latin typeface="HP Simplified" panose="020B0604020204020204" pitchFamily="34" charset="0"/>
              </a:rPr>
              <a:t>Technology needs to power your business now more than ever. HP offers a broad portfolio of business notebooks with enterprise-class security, premium design, and cutting-edge collaboration features. </a:t>
            </a:r>
            <a:endParaRPr lang="el-GR" sz="800" dirty="0">
              <a:solidFill>
                <a:schemeClr val="accent6"/>
              </a:solidFill>
              <a:latin typeface="HP Simplified" panose="020B0604020204020204" pitchFamily="34" charset="0"/>
            </a:endParaRPr>
          </a:p>
          <a:p>
            <a:pPr fontAlgn="base"/>
            <a:r>
              <a:rPr lang="en-GB" sz="800" dirty="0">
                <a:solidFill>
                  <a:schemeClr val="accent6"/>
                </a:solidFill>
                <a:latin typeface="HP Simplified" panose="020B0604020204020204" pitchFamily="34" charset="0"/>
              </a:rPr>
              <a:t>Hybrid workers can stay connected, productive, and secure just like they were when working inside the office.</a:t>
            </a:r>
            <a:endParaRPr lang="en-GB" sz="800" b="0" i="0" dirty="0">
              <a:solidFill>
                <a:schemeClr val="accent6"/>
              </a:solidFill>
              <a:effectLst/>
              <a:latin typeface="HP Simplified" panose="020B0604020204020204" pitchFamily="34" charset="0"/>
            </a:endParaRPr>
          </a:p>
        </p:txBody>
      </p:sp>
      <p:cxnSp>
        <p:nvCxnSpPr>
          <p:cNvPr id="78" name="Straight Connector 77">
            <a:extLst>
              <a:ext uri="{FF2B5EF4-FFF2-40B4-BE49-F238E27FC236}">
                <a16:creationId xmlns:a16="http://schemas.microsoft.com/office/drawing/2014/main" id="{CC2C6BE0-C459-06D7-24FA-86D084FEFCBE}"/>
              </a:ext>
            </a:extLst>
          </p:cNvPr>
          <p:cNvCxnSpPr/>
          <p:nvPr/>
        </p:nvCxnSpPr>
        <p:spPr>
          <a:xfrm>
            <a:off x="3230351" y="4099153"/>
            <a:ext cx="3168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49806" y="2783871"/>
            <a:ext cx="1087500" cy="900000"/>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94630" y="2793250"/>
            <a:ext cx="432000" cy="916038"/>
          </a:xfrm>
          <a:prstGeom prst="rect">
            <a:avLst/>
          </a:prstGeom>
        </p:spPr>
      </p:pic>
      <p:pic>
        <p:nvPicPr>
          <p:cNvPr id="3" name="Picture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3042" y="5521402"/>
            <a:ext cx="545073" cy="774220"/>
          </a:xfrm>
          <a:prstGeom prst="rect">
            <a:avLst/>
          </a:prstGeom>
        </p:spPr>
      </p:pic>
      <p:sp>
        <p:nvSpPr>
          <p:cNvPr id="73" name="Rectangle 72"/>
          <p:cNvSpPr/>
          <p:nvPr/>
        </p:nvSpPr>
        <p:spPr>
          <a:xfrm>
            <a:off x="1745633" y="637131"/>
            <a:ext cx="1521771" cy="307777"/>
          </a:xfrm>
          <a:prstGeom prst="rect">
            <a:avLst/>
          </a:prstGeom>
        </p:spPr>
        <p:txBody>
          <a:bodyPr wrap="square">
            <a:spAutoFit/>
          </a:bodyPr>
          <a:lstStyle/>
          <a:p>
            <a:r>
              <a:rPr lang="en-US" sz="700" dirty="0">
                <a:solidFill>
                  <a:srgbClr val="FF0000"/>
                </a:solidFill>
                <a:latin typeface="HP Simplified" panose="020B0604020204020204" pitchFamily="34" charset="0"/>
                <a:cs typeface="Arial" panose="020B0604020202020204" pitchFamily="34" charset="0"/>
              </a:rPr>
              <a:t>Cashback is valid until 31/11/2024 for more info click </a:t>
            </a:r>
            <a:r>
              <a:rPr lang="en-US" sz="700" dirty="0">
                <a:solidFill>
                  <a:srgbClr val="FF0000"/>
                </a:solidFill>
                <a:latin typeface="HP Simplified" panose="020B0604020204020204" pitchFamily="34" charset="0"/>
                <a:cs typeface="Arial" panose="020B0604020202020204" pitchFamily="34" charset="0"/>
                <a:hlinkClick r:id="rId16"/>
              </a:rPr>
              <a:t>here</a:t>
            </a:r>
            <a:endParaRPr lang="en-US" sz="700" dirty="0">
              <a:solidFill>
                <a:srgbClr val="FF0000"/>
              </a:solidFill>
              <a:latin typeface="HP Simplified" panose="020B0604020204020204" pitchFamily="34" charset="0"/>
              <a:cs typeface="Arial" panose="020B0604020202020204" pitchFamily="34" charset="0"/>
            </a:endParaRPr>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09251" y="4595982"/>
            <a:ext cx="1491173" cy="415747"/>
          </a:xfrm>
          <a:prstGeom prst="rect">
            <a:avLst/>
          </a:prstGeom>
        </p:spPr>
      </p:pic>
      <p:pic>
        <p:nvPicPr>
          <p:cNvPr id="76" name="Picture 75"/>
          <p:cNvPicPr>
            <a:picLocks noChangeAspect="1"/>
          </p:cNvPicPr>
          <p:nvPr/>
        </p:nvPicPr>
        <p:blipFill rotWithShape="1">
          <a:blip r:embed="rId18" cstate="print">
            <a:extLst>
              <a:ext uri="{28A0092B-C50C-407E-A947-70E740481C1C}">
                <a14:useLocalDpi xmlns:a14="http://schemas.microsoft.com/office/drawing/2010/main" val="0"/>
              </a:ext>
            </a:extLst>
          </a:blip>
          <a:srcRect r="19091"/>
          <a:stretch/>
        </p:blipFill>
        <p:spPr>
          <a:xfrm rot="2623901">
            <a:off x="2485504" y="4802025"/>
            <a:ext cx="423862" cy="504000"/>
          </a:xfrm>
          <a:prstGeom prst="rect">
            <a:avLst/>
          </a:prstGeom>
        </p:spPr>
      </p:pic>
      <p:sp>
        <p:nvSpPr>
          <p:cNvPr id="84" name="TextBox 83"/>
          <p:cNvSpPr txBox="1"/>
          <p:nvPr/>
        </p:nvSpPr>
        <p:spPr>
          <a:xfrm>
            <a:off x="27460" y="4765107"/>
            <a:ext cx="2404552" cy="553998"/>
          </a:xfrm>
          <a:prstGeom prst="rect">
            <a:avLst/>
          </a:prstGeom>
          <a:noFill/>
        </p:spPr>
        <p:txBody>
          <a:bodyPr wrap="square" rtlCol="0">
            <a:spAutoFit/>
          </a:bodyPr>
          <a:lstStyle/>
          <a:p>
            <a:pPr fontAlgn="t"/>
            <a:r>
              <a:rPr lang="en-US" sz="750" dirty="0">
                <a:latin typeface="HP Simplified" panose="020B0604020204020204" pitchFamily="34" charset="0"/>
              </a:rPr>
              <a:t>428H5AA </a:t>
            </a:r>
            <a:r>
              <a:rPr lang="en-GB" sz="750" dirty="0">
                <a:latin typeface="HP Simplified" panose="020B0604020204020204" pitchFamily="34" charset="0"/>
              </a:rPr>
              <a:t>HP </a:t>
            </a:r>
            <a:r>
              <a:rPr lang="en-GB" sz="750" b="1" dirty="0">
                <a:latin typeface="HP Simplified" panose="020B0604020204020204" pitchFamily="34" charset="0"/>
              </a:rPr>
              <a:t>HEADSET G2</a:t>
            </a:r>
            <a:r>
              <a:rPr lang="en-GB" sz="750" dirty="0">
                <a:latin typeface="HP Simplified" panose="020B0604020204020204" pitchFamily="34" charset="0"/>
              </a:rPr>
              <a:t>, STEREO USB, HOLD ON CALLS, ADJUST HEAD STRAP, VOICE- CANCELLING, COMFOTRABLE DESIGN, EASY ADJUSTMENT, VEGAN LEATHER EARCUPS, USB-A PORT, 2YW, </a:t>
            </a:r>
            <a:r>
              <a:rPr lang="en-US" sz="750" dirty="0">
                <a:solidFill>
                  <a:srgbClr val="FF0000"/>
                </a:solidFill>
                <a:latin typeface="HP Simplified" panose="020B0604020204020204" pitchFamily="34" charset="0"/>
              </a:rPr>
              <a:t>22 € </a:t>
            </a:r>
            <a:endParaRPr lang="en-GB" sz="700" i="1" dirty="0">
              <a:solidFill>
                <a:srgbClr val="92D050"/>
              </a:solidFill>
              <a:ea typeface="Calibri" panose="020F0502020204030204" pitchFamily="34" charset="0"/>
            </a:endParaRPr>
          </a:p>
        </p:txBody>
      </p:sp>
      <p:cxnSp>
        <p:nvCxnSpPr>
          <p:cNvPr id="86" name="Straight Connector 85">
            <a:extLst>
              <a:ext uri="{FF2B5EF4-FFF2-40B4-BE49-F238E27FC236}">
                <a16:creationId xmlns:a16="http://schemas.microsoft.com/office/drawing/2014/main" id="{CC2C6BE0-C459-06D7-24FA-86D084FEFCBE}"/>
              </a:ext>
            </a:extLst>
          </p:cNvPr>
          <p:cNvCxnSpPr/>
          <p:nvPr/>
        </p:nvCxnSpPr>
        <p:spPr>
          <a:xfrm flipV="1">
            <a:off x="30262" y="4626289"/>
            <a:ext cx="3106849" cy="1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7" name="Picture 86"/>
          <p:cNvPicPr>
            <a:picLocks noChangeAspect="1"/>
          </p:cNvPicPr>
          <p:nvPr/>
        </p:nvPicPr>
        <p:blipFill rotWithShape="1">
          <a:blip r:embed="rId19" cstate="print">
            <a:extLst>
              <a:ext uri="{28A0092B-C50C-407E-A947-70E740481C1C}">
                <a14:useLocalDpi xmlns:a14="http://schemas.microsoft.com/office/drawing/2010/main" val="0"/>
              </a:ext>
            </a:extLst>
          </a:blip>
          <a:srcRect t="6812" b="6667"/>
          <a:stretch/>
        </p:blipFill>
        <p:spPr>
          <a:xfrm>
            <a:off x="6593708" y="305956"/>
            <a:ext cx="993632" cy="859707"/>
          </a:xfrm>
          <a:prstGeom prst="rect">
            <a:avLst/>
          </a:prstGeom>
        </p:spPr>
      </p:pic>
      <p:sp>
        <p:nvSpPr>
          <p:cNvPr id="88" name="Rectangle 87"/>
          <p:cNvSpPr/>
          <p:nvPr/>
        </p:nvSpPr>
        <p:spPr>
          <a:xfrm>
            <a:off x="7648951" y="437243"/>
            <a:ext cx="2074761" cy="784830"/>
          </a:xfrm>
          <a:prstGeom prst="rect">
            <a:avLst/>
          </a:prstGeom>
        </p:spPr>
        <p:txBody>
          <a:bodyPr wrap="square">
            <a:spAutoFit/>
          </a:bodyPr>
          <a:lstStyle/>
          <a:p>
            <a:r>
              <a:rPr lang="en-US" sz="750" dirty="0">
                <a:solidFill>
                  <a:srgbClr val="000000"/>
                </a:solidFill>
                <a:latin typeface="HP Simplified" panose="020B0604020204020204" pitchFamily="34" charset="0"/>
              </a:rPr>
              <a:t>404M5B HP PRINTER ALL IN ONE INKJET COLOR OFFICEJET PRO BUSINESS 9132e A4, PRINT, SCAN, COPY, FAX, 25PPM (B) 20PPM (C), DC:30K, DUPLEX, ADF 35P, 2X TRAYS 500 SHEET, AIR PRINT, USB, WIFI, LAN, 1YW, BASALT, </a:t>
            </a:r>
            <a:r>
              <a:rPr lang="en-US" sz="750" b="1" dirty="0">
                <a:solidFill>
                  <a:srgbClr val="000000"/>
                </a:solidFill>
                <a:latin typeface="HP Simplified" panose="020B0604020204020204" pitchFamily="34" charset="0"/>
              </a:rPr>
              <a:t>CASHBACK 40€ UNTIL 31/04/25, </a:t>
            </a:r>
            <a:r>
              <a:rPr lang="en-US" sz="750" dirty="0">
                <a:solidFill>
                  <a:srgbClr val="FF0000"/>
                </a:solidFill>
                <a:latin typeface="HP Simplified" panose="020B0604020204020204" pitchFamily="34" charset="0"/>
              </a:rPr>
              <a:t>305 €</a:t>
            </a:r>
            <a:endParaRPr lang="en-US" sz="750" b="1" dirty="0">
              <a:solidFill>
                <a:srgbClr val="FF0000"/>
              </a:solidFill>
              <a:latin typeface="HP Simplified" panose="020B0604020204020204" pitchFamily="34" charset="0"/>
            </a:endParaRPr>
          </a:p>
        </p:txBody>
      </p:sp>
      <p:pic>
        <p:nvPicPr>
          <p:cNvPr id="89" name="Picture 8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718356" y="1483635"/>
            <a:ext cx="1017409" cy="1017409"/>
          </a:xfrm>
          <a:prstGeom prst="rect">
            <a:avLst/>
          </a:prstGeom>
        </p:spPr>
      </p:pic>
      <p:sp>
        <p:nvSpPr>
          <p:cNvPr id="90" name="TextBox 89">
            <a:extLst>
              <a:ext uri="{FF2B5EF4-FFF2-40B4-BE49-F238E27FC236}">
                <a16:creationId xmlns:a16="http://schemas.microsoft.com/office/drawing/2014/main" id="{49462435-303A-45CC-AC83-DCDBE47D8861}"/>
              </a:ext>
            </a:extLst>
          </p:cNvPr>
          <p:cNvSpPr txBox="1"/>
          <p:nvPr/>
        </p:nvSpPr>
        <p:spPr>
          <a:xfrm>
            <a:off x="6517088" y="1561022"/>
            <a:ext cx="2140504" cy="784830"/>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4RA84F HP PRINTER ALL IN ONE LASER COLOR PRO BUSINESS 4302FDN A4, PRINT, SCAN, COPY, FAX, 35PPM (B&amp;C), 600 X 600 DPI, 512MB, DC:50K, DUPLEX, ADF 50 PAGES, USERS 3-10, USB, LAN, 1YW, GET 3YW EXT. FREE, </a:t>
            </a:r>
            <a:r>
              <a:rPr lang="en-GB" sz="750" b="1" dirty="0">
                <a:solidFill>
                  <a:srgbClr val="000000"/>
                </a:solidFill>
                <a:latin typeface="HP Simplified" panose="020B0604020204020204" pitchFamily="34" charset="0"/>
              </a:rPr>
              <a:t>CASHBACK 50€ UNTIL 31/01/25, </a:t>
            </a:r>
            <a:r>
              <a:rPr lang="en-US" sz="750" dirty="0">
                <a:solidFill>
                  <a:srgbClr val="FF0000"/>
                </a:solidFill>
                <a:latin typeface="HP Simplified" panose="020B0604020204020204" pitchFamily="34" charset="0"/>
              </a:rPr>
              <a:t>614 €</a:t>
            </a:r>
            <a:endParaRPr lang="en-GB" sz="750" dirty="0">
              <a:solidFill>
                <a:srgbClr val="FF0000"/>
              </a:solidFill>
              <a:latin typeface="HP Simplified" panose="020B0604020204020204" pitchFamily="34" charset="0"/>
            </a:endParaRPr>
          </a:p>
        </p:txBody>
      </p:sp>
      <p:sp>
        <p:nvSpPr>
          <p:cNvPr id="91" name="TextBox 21"/>
          <p:cNvSpPr txBox="1">
            <a:spLocks noChangeArrowheads="1"/>
          </p:cNvSpPr>
          <p:nvPr/>
        </p:nvSpPr>
        <p:spPr bwMode="auto">
          <a:xfrm>
            <a:off x="867118" y="4059282"/>
            <a:ext cx="220154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ctr">
              <a:lnSpc>
                <a:spcPct val="100000"/>
              </a:lnSpc>
              <a:spcBef>
                <a:spcPct val="0"/>
              </a:spcBef>
              <a:buNone/>
            </a:pPr>
            <a:r>
              <a:rPr lang="en-US" sz="750" dirty="0">
                <a:latin typeface="HP Simplified" panose="020B0604020204020204" pitchFamily="34" charset="0"/>
              </a:rPr>
              <a:t>4J0A2AA HP </a:t>
            </a:r>
            <a:r>
              <a:rPr lang="en-US" sz="750" b="1" dirty="0">
                <a:latin typeface="HP Simplified" panose="020B0604020204020204" pitchFamily="34" charset="0"/>
              </a:rPr>
              <a:t>DOCK THUNDERBOLT </a:t>
            </a:r>
            <a:r>
              <a:rPr lang="en-US" sz="750" dirty="0">
                <a:latin typeface="HP Simplified" panose="020B0604020204020204" pitchFamily="34" charset="0"/>
              </a:rPr>
              <a:t>120W G4 , 2X USB 3.2, USB-C, 1 X HDMI, LAN, 2X DISPLAY PORT</a:t>
            </a:r>
            <a:r>
              <a:rPr lang="en-GB" sz="750" dirty="0">
                <a:latin typeface="HP Simplified" panose="020B0604020204020204" pitchFamily="34" charset="0"/>
              </a:rPr>
              <a:t>,  </a:t>
            </a:r>
            <a:r>
              <a:rPr lang="en-GB" sz="750" dirty="0">
                <a:solidFill>
                  <a:srgbClr val="FF0000"/>
                </a:solidFill>
                <a:latin typeface="HP Simplified" panose="020B0604020204020204" pitchFamily="34" charset="0"/>
              </a:rPr>
              <a:t>223  </a:t>
            </a:r>
            <a:r>
              <a:rPr lang="en-US" altLang="en-US" sz="750" dirty="0">
                <a:solidFill>
                  <a:srgbClr val="FF0000"/>
                </a:solidFill>
                <a:latin typeface="HP Simplified" panose="020B0604020204020204" pitchFamily="34" charset="0"/>
              </a:rPr>
              <a:t>€ </a:t>
            </a:r>
          </a:p>
        </p:txBody>
      </p:sp>
      <p:pic>
        <p:nvPicPr>
          <p:cNvPr id="92" name="Picture 9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43814" y="4021755"/>
            <a:ext cx="518496" cy="468000"/>
          </a:xfrm>
          <a:prstGeom prst="rect">
            <a:avLst/>
          </a:prstGeom>
        </p:spPr>
      </p:pic>
      <p:cxnSp>
        <p:nvCxnSpPr>
          <p:cNvPr id="93" name="Straight Connector 92">
            <a:extLst>
              <a:ext uri="{FF2B5EF4-FFF2-40B4-BE49-F238E27FC236}">
                <a16:creationId xmlns:a16="http://schemas.microsoft.com/office/drawing/2014/main" id="{CC2C6BE0-C459-06D7-24FA-86D084FEFCBE}"/>
              </a:ext>
            </a:extLst>
          </p:cNvPr>
          <p:cNvCxnSpPr/>
          <p:nvPr/>
        </p:nvCxnSpPr>
        <p:spPr>
          <a:xfrm flipV="1">
            <a:off x="35894" y="3819245"/>
            <a:ext cx="3069487" cy="8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2C6BE0-C459-06D7-24FA-86D084FEFCBE}"/>
              </a:ext>
            </a:extLst>
          </p:cNvPr>
          <p:cNvCxnSpPr/>
          <p:nvPr/>
        </p:nvCxnSpPr>
        <p:spPr>
          <a:xfrm>
            <a:off x="6491507" y="4103648"/>
            <a:ext cx="32683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C2C6BE0-C459-06D7-24FA-86D084FEFCBE}"/>
              </a:ext>
            </a:extLst>
          </p:cNvPr>
          <p:cNvCxnSpPr/>
          <p:nvPr/>
        </p:nvCxnSpPr>
        <p:spPr>
          <a:xfrm>
            <a:off x="6619875" y="5382621"/>
            <a:ext cx="3103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09697" y="4172426"/>
            <a:ext cx="1470274" cy="200055"/>
          </a:xfrm>
          <a:prstGeom prst="rect">
            <a:avLst/>
          </a:prstGeom>
        </p:spPr>
        <p:txBody>
          <a:bodyPr wrap="none">
            <a:spAutoFit/>
          </a:bodyPr>
          <a:lstStyle/>
          <a:p>
            <a:r>
              <a:rPr lang="en-US" sz="700" dirty="0">
                <a:solidFill>
                  <a:schemeClr val="tx1">
                    <a:lumMod val="50000"/>
                    <a:lumOff val="50000"/>
                  </a:schemeClr>
                </a:solidFill>
                <a:latin typeface="HP Simplified" panose="020B0604020204020204" pitchFamily="34" charset="0"/>
              </a:rPr>
              <a:t>HP KEYBOARD AND MOUSE COMBO </a:t>
            </a:r>
          </a:p>
        </p:txBody>
      </p:sp>
    </p:spTree>
    <p:extLst>
      <p:ext uri="{BB962C8B-B14F-4D97-AF65-F5344CB8AC3E}">
        <p14:creationId xmlns:p14="http://schemas.microsoft.com/office/powerpoint/2010/main" val="310386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291" y="1597315"/>
            <a:ext cx="1321401" cy="922703"/>
          </a:xfrm>
          <a:prstGeom prst="rect">
            <a:avLst/>
          </a:prstGeom>
        </p:spPr>
      </p:pic>
      <p:pic>
        <p:nvPicPr>
          <p:cNvPr id="9" name="Picture 8"/>
          <p:cNvPicPr>
            <a:picLocks noChangeAspect="1"/>
          </p:cNvPicPr>
          <p:nvPr/>
        </p:nvPicPr>
        <p:blipFill>
          <a:blip r:embed="rId5"/>
          <a:stretch>
            <a:fillRect/>
          </a:stretch>
        </p:blipFill>
        <p:spPr>
          <a:xfrm>
            <a:off x="3379422" y="738189"/>
            <a:ext cx="1366809" cy="858224"/>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8494">
            <a:off x="6710591" y="5748255"/>
            <a:ext cx="815774" cy="316817"/>
          </a:xfrm>
          <a:prstGeom prst="rect">
            <a:avLst/>
          </a:prstGeom>
        </p:spPr>
      </p:pic>
      <p:pic>
        <p:nvPicPr>
          <p:cNvPr id="76" name="Picture 75" descr="A close up of a building&#10;&#10;Description automatically generated">
            <a:extLst>
              <a:ext uri="{FF2B5EF4-FFF2-40B4-BE49-F238E27FC236}">
                <a16:creationId xmlns:a16="http://schemas.microsoft.com/office/drawing/2014/main" id="{21C402B8-88C9-49A4-ADDA-25A3799AA08D}"/>
              </a:ext>
            </a:extLst>
          </p:cNvPr>
          <p:cNvPicPr>
            <a:picLocks noChangeAspect="1"/>
          </p:cNvPicPr>
          <p:nvPr/>
        </p:nvPicPr>
        <p:blipFill>
          <a:blip r:embed="rId7"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994044" y="-1223"/>
            <a:ext cx="2394983" cy="941749"/>
          </a:xfrm>
          <a:prstGeom prst="rect">
            <a:avLst/>
          </a:prstGeom>
        </p:spPr>
      </p:pic>
      <p:pic>
        <p:nvPicPr>
          <p:cNvPr id="3" name="Picture 2"/>
          <p:cNvPicPr>
            <a:picLocks noChangeAspect="1"/>
          </p:cNvPicPr>
          <p:nvPr/>
        </p:nvPicPr>
        <p:blipFill>
          <a:blip r:embed="rId8"/>
          <a:stretch>
            <a:fillRect/>
          </a:stretch>
        </p:blipFill>
        <p:spPr>
          <a:xfrm>
            <a:off x="8206640" y="496961"/>
            <a:ext cx="1174337" cy="900000"/>
          </a:xfrm>
          <a:prstGeom prst="rect">
            <a:avLst/>
          </a:prstGeom>
        </p:spPr>
      </p:pic>
      <p:sp>
        <p:nvSpPr>
          <p:cNvPr id="63" name="Rectangle 62"/>
          <p:cNvSpPr/>
          <p:nvPr/>
        </p:nvSpPr>
        <p:spPr>
          <a:xfrm>
            <a:off x="999457" y="422220"/>
            <a:ext cx="2273672" cy="307777"/>
          </a:xfrm>
          <a:prstGeom prst="rect">
            <a:avLst/>
          </a:prstGeom>
        </p:spPr>
        <p:txBody>
          <a:bodyPr wrap="square">
            <a:spAutoFit/>
          </a:bodyPr>
          <a:lstStyle/>
          <a:p>
            <a:r>
              <a:rPr lang="en-US" sz="700" dirty="0">
                <a:latin typeface="HP Simplified" panose="020B0604020204020204" pitchFamily="34" charset="0"/>
                <a:cs typeface="Arial" panose="020B0604020202020204" pitchFamily="34" charset="0"/>
              </a:rPr>
              <a:t>Retail File November 2024 Page </a:t>
            </a:r>
            <a:r>
              <a:rPr lang="en-GB" sz="700" dirty="0">
                <a:latin typeface="HP Simplified" panose="020B0604020204020204" pitchFamily="34" charset="0"/>
                <a:cs typeface="Arial" panose="020B0604020202020204" pitchFamily="34" charset="0"/>
              </a:rPr>
              <a:t>8/</a:t>
            </a:r>
            <a:r>
              <a:rPr lang="en-US" sz="700" dirty="0">
                <a:latin typeface="HP Simplified" panose="020B0604020204020204" pitchFamily="34" charset="0"/>
                <a:cs typeface="Arial" panose="020B0604020202020204" pitchFamily="34" charset="0"/>
              </a:rPr>
              <a:t>8. </a:t>
            </a:r>
            <a:endParaRPr lang="el-GR" sz="700" dirty="0">
              <a:latin typeface="HP Simplified" panose="020B0604020204020204" pitchFamily="34" charset="0"/>
              <a:cs typeface="Arial" panose="020B0604020202020204" pitchFamily="34" charset="0"/>
            </a:endParaRPr>
          </a:p>
          <a:p>
            <a:r>
              <a:rPr lang="en-US" sz="700" dirty="0">
                <a:latin typeface="HP Simplified" panose="020B0604020204020204" pitchFamily="34" charset="0"/>
                <a:cs typeface="Arial" panose="020B0604020202020204" pitchFamily="34" charset="0"/>
              </a:rPr>
              <a:t>Promo prices are valid until  30/11 or Until Stock Last.</a:t>
            </a:r>
          </a:p>
        </p:txBody>
      </p:sp>
      <p:cxnSp>
        <p:nvCxnSpPr>
          <p:cNvPr id="51" name="Straight Connector 50"/>
          <p:cNvCxnSpPr/>
          <p:nvPr/>
        </p:nvCxnSpPr>
        <p:spPr>
          <a:xfrm>
            <a:off x="3930366" y="6339526"/>
            <a:ext cx="0" cy="50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557521" y="6408036"/>
            <a:ext cx="0" cy="43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99457" y="-2286"/>
            <a:ext cx="2200001" cy="369332"/>
          </a:xfrm>
          <a:prstGeom prst="rect">
            <a:avLst/>
          </a:prstGeom>
          <a:noFill/>
        </p:spPr>
        <p:txBody>
          <a:bodyPr wrap="square" rtlCol="0">
            <a:spAutoFit/>
          </a:bodyPr>
          <a:lstStyle/>
          <a:p>
            <a:r>
              <a:rPr lang="en-GB" sz="900" dirty="0">
                <a:latin typeface="HP Simplified" panose="020B0604020204020204" pitchFamily="34" charset="0"/>
              </a:rPr>
              <a:t>HP ZBook Workstations </a:t>
            </a:r>
          </a:p>
          <a:p>
            <a:r>
              <a:rPr lang="en-GB" sz="900" dirty="0">
                <a:latin typeface="HP Simplified" panose="020B0604020204020204" pitchFamily="34" charset="0"/>
              </a:rPr>
              <a:t>Business Notebooks</a:t>
            </a:r>
          </a:p>
        </p:txBody>
      </p:sp>
      <p:cxnSp>
        <p:nvCxnSpPr>
          <p:cNvPr id="52" name="Straight Connector 51">
            <a:extLst>
              <a:ext uri="{FF2B5EF4-FFF2-40B4-BE49-F238E27FC236}">
                <a16:creationId xmlns:a16="http://schemas.microsoft.com/office/drawing/2014/main" id="{89825233-C256-6467-2F53-F6C3C2F2CF8E}"/>
              </a:ext>
            </a:extLst>
          </p:cNvPr>
          <p:cNvCxnSpPr/>
          <p:nvPr/>
        </p:nvCxnSpPr>
        <p:spPr>
          <a:xfrm>
            <a:off x="3385449" y="908731"/>
            <a:ext cx="0" cy="543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E6E2C5F-3A9C-B311-0423-673692DF26CB}"/>
              </a:ext>
            </a:extLst>
          </p:cNvPr>
          <p:cNvCxnSpPr/>
          <p:nvPr/>
        </p:nvCxnSpPr>
        <p:spPr>
          <a:xfrm>
            <a:off x="6514709" y="45404"/>
            <a:ext cx="11826" cy="63263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8" name="TextBox 22"/>
          <p:cNvSpPr txBox="1">
            <a:spLocks noChangeArrowheads="1"/>
          </p:cNvSpPr>
          <p:nvPr/>
        </p:nvSpPr>
        <p:spPr bwMode="auto">
          <a:xfrm>
            <a:off x="6536107" y="1342557"/>
            <a:ext cx="338431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altLang="en-US" sz="750" dirty="0">
                <a:latin typeface="HP Simplified" panose="020B0604020204020204" pitchFamily="34" charset="0"/>
              </a:rPr>
              <a:t>62U35EA</a:t>
            </a:r>
            <a:r>
              <a:rPr lang="en-US" altLang="en-US" sz="750" dirty="0">
                <a:solidFill>
                  <a:schemeClr val="accent4">
                    <a:lumMod val="75000"/>
                  </a:schemeClr>
                </a:solidFill>
                <a:latin typeface="HP Simplified" panose="020B0604020204020204" pitchFamily="34" charset="0"/>
              </a:rPr>
              <a:t> </a:t>
            </a:r>
            <a:r>
              <a:rPr lang="en-US" altLang="en-US" sz="750" dirty="0">
                <a:latin typeface="HP Simplified" panose="020B0604020204020204" pitchFamily="34" charset="0"/>
              </a:rPr>
              <a:t>HP NOTEBOOK </a:t>
            </a:r>
            <a:r>
              <a:rPr lang="en-US" altLang="en-US" sz="750" b="1" dirty="0">
                <a:latin typeface="HP Simplified" panose="020B0604020204020204" pitchFamily="34" charset="0"/>
              </a:rPr>
              <a:t>ZBOOK WORKSTATION STUDIO 16 G9</a:t>
            </a:r>
            <a:r>
              <a:rPr lang="en-US" altLang="en-US" sz="750" dirty="0">
                <a:latin typeface="HP Simplified" panose="020B0604020204020204" pitchFamily="34" charset="0"/>
              </a:rPr>
              <a:t>, INTEL i7-12700H 3.5 -4.7GHz/24MB, 8 CORES, 16GB, 512 GB PCIe SSD, NVIDIA RTX A1000 4GB, 16'' WUXGA IPS, BACKLIT KEY, WIFI, BT, FP, CAM, WIN 11 PRO, 3YW, </a:t>
            </a:r>
            <a:r>
              <a:rPr lang="en-US" altLang="en-US" sz="750" dirty="0">
                <a:solidFill>
                  <a:srgbClr val="FF0000"/>
                </a:solidFill>
                <a:latin typeface="HP Simplified" panose="020B0604020204020204" pitchFamily="34" charset="0"/>
              </a:rPr>
              <a:t>2,379  € </a:t>
            </a:r>
            <a:endParaRPr lang="en-US" altLang="en-US" sz="800" i="1" dirty="0">
              <a:solidFill>
                <a:srgbClr val="92D050"/>
              </a:solidFill>
              <a:ea typeface="Calibri" panose="020F0502020204030204" pitchFamily="34" charset="0"/>
            </a:endParaRPr>
          </a:p>
        </p:txBody>
      </p:sp>
      <p:sp>
        <p:nvSpPr>
          <p:cNvPr id="139" name="TextBox 138">
            <a:extLst>
              <a:ext uri="{FF2B5EF4-FFF2-40B4-BE49-F238E27FC236}">
                <a16:creationId xmlns:a16="http://schemas.microsoft.com/office/drawing/2014/main" id="{AB826EAE-2E1B-32C4-F9A2-6ED2A2B79849}"/>
              </a:ext>
            </a:extLst>
          </p:cNvPr>
          <p:cNvSpPr txBox="1"/>
          <p:nvPr/>
        </p:nvSpPr>
        <p:spPr>
          <a:xfrm>
            <a:off x="6526535" y="0"/>
            <a:ext cx="3438678" cy="553998"/>
          </a:xfrm>
          <a:prstGeom prst="rect">
            <a:avLst/>
          </a:prstGeom>
          <a:noFill/>
        </p:spPr>
        <p:txBody>
          <a:bodyPr wrap="square">
            <a:spAutoFit/>
          </a:bodyPr>
          <a:lstStyle/>
          <a:p>
            <a:pPr fontAlgn="base"/>
            <a:r>
              <a:rPr lang="en-GB" sz="750" dirty="0">
                <a:solidFill>
                  <a:schemeClr val="accent4">
                    <a:lumMod val="75000"/>
                  </a:schemeClr>
                </a:solidFill>
                <a:latin typeface="HP Simplified" panose="020B0604020204020204" pitchFamily="34" charset="0"/>
              </a:rPr>
              <a:t>Unleash your creativity. </a:t>
            </a:r>
            <a:r>
              <a:rPr lang="en-GB" sz="750" dirty="0">
                <a:solidFill>
                  <a:schemeClr val="bg1">
                    <a:lumMod val="50000"/>
                  </a:schemeClr>
                </a:solidFill>
                <a:latin typeface="HP Simplified" panose="020B0604020204020204" pitchFamily="34" charset="0"/>
              </a:rPr>
              <a:t>From keyboard to screen, every aspect of ZBook Studio is designed for high-performance workflows.  Create or view in real time, collaborate remotely and play from anywhere.  With all this power concentrated in such a small machine, a device has finally been created for everything you need. </a:t>
            </a:r>
          </a:p>
        </p:txBody>
      </p:sp>
      <p:sp>
        <p:nvSpPr>
          <p:cNvPr id="141" name="TextBox 140">
            <a:extLst>
              <a:ext uri="{FF2B5EF4-FFF2-40B4-BE49-F238E27FC236}">
                <a16:creationId xmlns:a16="http://schemas.microsoft.com/office/drawing/2014/main" id="{5ADCFC1E-856F-84CA-8B04-4F3248CD0140}"/>
              </a:ext>
            </a:extLst>
          </p:cNvPr>
          <p:cNvSpPr txBox="1"/>
          <p:nvPr/>
        </p:nvSpPr>
        <p:spPr>
          <a:xfrm>
            <a:off x="8709" y="921970"/>
            <a:ext cx="3417090" cy="523220"/>
          </a:xfrm>
          <a:prstGeom prst="rect">
            <a:avLst/>
          </a:prstGeom>
          <a:noFill/>
        </p:spPr>
        <p:txBody>
          <a:bodyPr wrap="square">
            <a:spAutoFit/>
          </a:bodyPr>
          <a:lstStyle/>
          <a:p>
            <a:r>
              <a:rPr lang="en-GB" sz="700" dirty="0">
                <a:solidFill>
                  <a:schemeClr val="bg1">
                    <a:lumMod val="50000"/>
                  </a:schemeClr>
                </a:solidFill>
                <a:latin typeface="HP Simplified" panose="020B0604020204020204" pitchFamily="34" charset="0"/>
              </a:rPr>
              <a:t>Wolf Pro Security Edition Upgrade to professional </a:t>
            </a:r>
            <a:r>
              <a:rPr lang="en-GB" sz="700" dirty="0" err="1">
                <a:solidFill>
                  <a:schemeClr val="bg1">
                    <a:lumMod val="50000"/>
                  </a:schemeClr>
                </a:solidFill>
                <a:latin typeface="HP Simplified" panose="020B0604020204020204" pitchFamily="34" charset="0"/>
              </a:rPr>
              <a:t>ZBook</a:t>
            </a:r>
            <a:r>
              <a:rPr lang="en-GB" sz="700" dirty="0">
                <a:solidFill>
                  <a:schemeClr val="bg1">
                    <a:lumMod val="50000"/>
                  </a:schemeClr>
                </a:solidFill>
                <a:latin typeface="HP Simplified" panose="020B0604020204020204" pitchFamily="34" charset="0"/>
              </a:rPr>
              <a:t> performance and security at an unbelievably affordable price. Power up your productivity on this durable yet premium device — delivering enhanced collaboration features and pro-grade components to run pro software apps for CAD, 3D </a:t>
            </a:r>
            <a:r>
              <a:rPr lang="en-GB" sz="700" dirty="0" err="1">
                <a:solidFill>
                  <a:schemeClr val="bg1">
                    <a:lumMod val="50000"/>
                  </a:schemeClr>
                </a:solidFill>
                <a:latin typeface="HP Simplified" panose="020B0604020204020204" pitchFamily="34" charset="0"/>
              </a:rPr>
              <a:t>concepting</a:t>
            </a:r>
            <a:r>
              <a:rPr lang="en-GB" sz="700" dirty="0">
                <a:solidFill>
                  <a:schemeClr val="bg1">
                    <a:lumMod val="50000"/>
                  </a:schemeClr>
                </a:solidFill>
                <a:latin typeface="HP Simplified" panose="020B0604020204020204" pitchFamily="34" charset="0"/>
              </a:rPr>
              <a:t>, </a:t>
            </a:r>
            <a:r>
              <a:rPr lang="en-GB" sz="700" dirty="0" err="1">
                <a:solidFill>
                  <a:schemeClr val="bg1">
                    <a:lumMod val="50000"/>
                  </a:schemeClr>
                </a:solidFill>
                <a:latin typeface="HP Simplified" panose="020B0604020204020204" pitchFamily="34" charset="0"/>
              </a:rPr>
              <a:t>modeling</a:t>
            </a:r>
            <a:r>
              <a:rPr lang="en-GB" sz="700" dirty="0">
                <a:solidFill>
                  <a:schemeClr val="bg1">
                    <a:lumMod val="50000"/>
                  </a:schemeClr>
                </a:solidFill>
                <a:latin typeface="HP Simplified" panose="020B0604020204020204" pitchFamily="34" charset="0"/>
              </a:rPr>
              <a:t>, rendering and more.</a:t>
            </a:r>
          </a:p>
        </p:txBody>
      </p:sp>
      <p:sp>
        <p:nvSpPr>
          <p:cNvPr id="77" name="Rectangle 76"/>
          <p:cNvSpPr/>
          <p:nvPr/>
        </p:nvSpPr>
        <p:spPr>
          <a:xfrm>
            <a:off x="8709" y="6392517"/>
            <a:ext cx="9905999" cy="46548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P Simplified" panose="020B0604020204020204" pitchFamily="34" charset="0"/>
            </a:endParaRPr>
          </a:p>
        </p:txBody>
      </p:sp>
      <p:pic>
        <p:nvPicPr>
          <p:cNvPr id="55" name="Picture 54"/>
          <p:cNvPicPr>
            <a:picLocks noChangeAspect="1"/>
          </p:cNvPicPr>
          <p:nvPr/>
        </p:nvPicPr>
        <p:blipFill rotWithShape="1">
          <a:blip r:embed="rId9" cstate="print">
            <a:extLst>
              <a:ext uri="{28A0092B-C50C-407E-A947-70E740481C1C}">
                <a14:useLocalDpi xmlns:a14="http://schemas.microsoft.com/office/drawing/2010/main" val="0"/>
              </a:ext>
            </a:extLst>
          </a:blip>
          <a:srcRect t="16812" b="19565"/>
          <a:stretch/>
        </p:blipFill>
        <p:spPr>
          <a:xfrm>
            <a:off x="53981" y="1773886"/>
            <a:ext cx="1137240" cy="723548"/>
          </a:xfrm>
          <a:prstGeom prst="rect">
            <a:avLst/>
          </a:prstGeom>
        </p:spPr>
      </p:pic>
      <p:pic>
        <p:nvPicPr>
          <p:cNvPr id="56" name="Picture 55"/>
          <p:cNvPicPr>
            <a:picLocks noChangeAspect="1"/>
          </p:cNvPicPr>
          <p:nvPr/>
        </p:nvPicPr>
        <p:blipFill rotWithShape="1">
          <a:blip r:embed="rId10" cstate="print">
            <a:extLst>
              <a:ext uri="{28A0092B-C50C-407E-A947-70E740481C1C}">
                <a14:useLocalDpi xmlns:a14="http://schemas.microsoft.com/office/drawing/2010/main" val="0"/>
              </a:ext>
            </a:extLst>
          </a:blip>
          <a:srcRect t="9188" b="9188"/>
          <a:stretch/>
        </p:blipFill>
        <p:spPr>
          <a:xfrm>
            <a:off x="6563941" y="3280298"/>
            <a:ext cx="837998" cy="684000"/>
          </a:xfrm>
          <a:prstGeom prst="rect">
            <a:avLst/>
          </a:prstGeom>
        </p:spPr>
      </p:pic>
      <p:sp>
        <p:nvSpPr>
          <p:cNvPr id="58" name="Rectangle 57"/>
          <p:cNvSpPr/>
          <p:nvPr/>
        </p:nvSpPr>
        <p:spPr>
          <a:xfrm>
            <a:off x="7380756" y="3263885"/>
            <a:ext cx="2519705" cy="669414"/>
          </a:xfrm>
          <a:prstGeom prst="rect">
            <a:avLst/>
          </a:prstGeom>
        </p:spPr>
        <p:txBody>
          <a:bodyPr wrap="square">
            <a:spAutoFit/>
          </a:bodyPr>
          <a:lstStyle/>
          <a:p>
            <a:r>
              <a:rPr lang="en-US" sz="750" dirty="0">
                <a:solidFill>
                  <a:srgbClr val="000000"/>
                </a:solidFill>
                <a:latin typeface="HP Simplified" panose="020B0604020204020204" pitchFamily="34" charset="0"/>
              </a:rPr>
              <a:t>537P6B HP PRINTER ALL IN ONE INKJET COLOR OFFICEJET PRO BUSINESS 9730e A3, PRINT, SCAN, COPY, 22PPM(B) 18PPM(C), 1200DPI, 512MB, DC:30K, DUPLEX PRINT&amp; SCAN, ADF 35P, 2X TRAYS, USB, WIFI, LAN, 1YW, WHITE, </a:t>
            </a:r>
            <a:r>
              <a:rPr lang="en-US" sz="750" b="1" dirty="0">
                <a:solidFill>
                  <a:srgbClr val="000000"/>
                </a:solidFill>
                <a:latin typeface="HP Simplified" panose="020B0604020204020204" pitchFamily="34" charset="0"/>
              </a:rPr>
              <a:t>CASHBACK 40€ UNTIL 31/04/25 </a:t>
            </a:r>
            <a:r>
              <a:rPr lang="en-US" sz="750" dirty="0">
                <a:solidFill>
                  <a:srgbClr val="FF0000"/>
                </a:solidFill>
                <a:latin typeface="HP Simplified" panose="020B0604020204020204" pitchFamily="34" charset="0"/>
              </a:rPr>
              <a:t>309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p:txBody>
      </p:sp>
      <p:pic>
        <p:nvPicPr>
          <p:cNvPr id="66" name="Picture 65">
            <a:extLst>
              <a:ext uri="{FF2B5EF4-FFF2-40B4-BE49-F238E27FC236}">
                <a16:creationId xmlns:a16="http://schemas.microsoft.com/office/drawing/2014/main" id="{96692CBB-419D-7D1E-903C-10708BE89A5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13268" y="18079"/>
            <a:ext cx="252000" cy="252000"/>
          </a:xfrm>
          <a:prstGeom prst="rect">
            <a:avLst/>
          </a:prstGeom>
        </p:spPr>
      </p:pic>
      <p:pic>
        <p:nvPicPr>
          <p:cNvPr id="96" name="Picture 8" descr="HP Designjet T630 Printer | Colyer Repropoint - Printers | Supplies |  Support">
            <a:extLst>
              <a:ext uri="{FF2B5EF4-FFF2-40B4-BE49-F238E27FC236}">
                <a16:creationId xmlns:a16="http://schemas.microsoft.com/office/drawing/2014/main" id="{C4B3BC0C-3F8B-48ED-AC45-72F572405F05}"/>
              </a:ext>
            </a:extLst>
          </p:cNvPr>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a:off x="2156341" y="5009940"/>
            <a:ext cx="1130129" cy="848950"/>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8950" y="5112060"/>
            <a:ext cx="2249937" cy="553998"/>
          </a:xfrm>
          <a:prstGeom prst="rect">
            <a:avLst/>
          </a:prstGeom>
          <a:noFill/>
        </p:spPr>
        <p:txBody>
          <a:bodyPr wrap="square" rtlCol="0">
            <a:spAutoFit/>
          </a:bodyPr>
          <a:lstStyle/>
          <a:p>
            <a:pPr fontAlgn="t"/>
            <a:r>
              <a:rPr lang="en-US" sz="750" dirty="0">
                <a:latin typeface="HP Simplified" panose="020B0604020204020204" pitchFamily="34" charset="0"/>
              </a:rPr>
              <a:t>5HB09A </a:t>
            </a:r>
            <a:r>
              <a:rPr lang="en-GB" sz="750" u="none" strike="noStrike" dirty="0">
                <a:effectLst/>
                <a:latin typeface="HP Simplified" panose="020B0604020204020204" pitchFamily="34" charset="0"/>
              </a:rPr>
              <a:t>HP PLOTTER </a:t>
            </a:r>
            <a:r>
              <a:rPr lang="en-GB" sz="750" b="1" u="none" strike="noStrike" dirty="0">
                <a:effectLst/>
                <a:latin typeface="HP Simplified" panose="020B0604020204020204" pitchFamily="34" charset="0"/>
              </a:rPr>
              <a:t>DESIGNJET T630 </a:t>
            </a:r>
            <a:r>
              <a:rPr lang="en-GB" sz="750" u="none" strike="noStrike" dirty="0">
                <a:effectLst/>
                <a:latin typeface="HP Simplified" panose="020B0604020204020204" pitchFamily="34" charset="0"/>
              </a:rPr>
              <a:t>24'' A1, PRINT, 30 SEC/PAGE ON A1, 76 A1 PRINTS PER HOUR, 2400 X 1200 DPI, 1GB, ROLL, STAND, CUTTER, 4 INKS,USB, WIFI, LAN, 1YW, </a:t>
            </a:r>
            <a:r>
              <a:rPr lang="en-US" sz="750" dirty="0">
                <a:latin typeface="HP Simplified" panose="020B0604020204020204" pitchFamily="34" charset="0"/>
              </a:rPr>
              <a:t> </a:t>
            </a:r>
            <a:r>
              <a:rPr lang="en-US" sz="750" dirty="0">
                <a:solidFill>
                  <a:srgbClr val="FF0000"/>
                </a:solidFill>
                <a:latin typeface="HP Simplified" panose="020B0604020204020204" pitchFamily="34" charset="0"/>
              </a:rPr>
              <a:t>1,330 € </a:t>
            </a:r>
          </a:p>
        </p:txBody>
      </p:sp>
      <p:sp>
        <p:nvSpPr>
          <p:cNvPr id="64" name="TextBox 63">
            <a:extLst>
              <a:ext uri="{FF2B5EF4-FFF2-40B4-BE49-F238E27FC236}">
                <a16:creationId xmlns:a16="http://schemas.microsoft.com/office/drawing/2014/main" id="{B16DFABC-5C07-1664-BDEE-D8C36B9614E9}"/>
              </a:ext>
            </a:extLst>
          </p:cNvPr>
          <p:cNvSpPr txBox="1"/>
          <p:nvPr/>
        </p:nvSpPr>
        <p:spPr>
          <a:xfrm>
            <a:off x="7629048" y="5742995"/>
            <a:ext cx="2110335" cy="438582"/>
          </a:xfrm>
          <a:prstGeom prst="rect">
            <a:avLst/>
          </a:prstGeom>
          <a:noFill/>
        </p:spPr>
        <p:txBody>
          <a:bodyPr wrap="square" rtlCol="0">
            <a:spAutoFit/>
          </a:bodyPr>
          <a:lstStyle/>
          <a:p>
            <a:pPr marL="0" algn="ctr" rtl="0" eaLnBrk="1" fontAlgn="ctr" latinLnBrk="0" hangingPunct="1">
              <a:spcBef>
                <a:spcPts val="0"/>
              </a:spcBef>
              <a:spcAft>
                <a:spcPts val="0"/>
              </a:spcAft>
            </a:pPr>
            <a:r>
              <a:rPr lang="x-none" sz="750" dirty="0">
                <a:latin typeface="HP Simplified" panose="020B0604020204020204" pitchFamily="34" charset="0"/>
              </a:rPr>
              <a:t>6UW42AA</a:t>
            </a:r>
            <a:r>
              <a:rPr lang="en-GB" sz="750" dirty="0">
                <a:latin typeface="HP Simplified" panose="020B0604020204020204" pitchFamily="34" charset="0"/>
              </a:rPr>
              <a:t> </a:t>
            </a:r>
            <a:r>
              <a:rPr lang="x-none" sz="750" dirty="0">
                <a:latin typeface="HP Simplified" panose="020B0604020204020204" pitchFamily="34" charset="0"/>
              </a:rPr>
              <a:t>HP SURE KEY CABLE LOCK FOR NOTEBOOK, PCS, THIN CLIENTS, WORKSTATION</a:t>
            </a:r>
            <a:r>
              <a:rPr lang="en-GB" sz="750" dirty="0">
                <a:latin typeface="HP Simplified" panose="020B0604020204020204" pitchFamily="34" charset="0"/>
              </a:rPr>
              <a:t>, </a:t>
            </a:r>
            <a:r>
              <a:rPr lang="en-GB" sz="750" dirty="0">
                <a:solidFill>
                  <a:srgbClr val="FF0000"/>
                </a:solidFill>
                <a:latin typeface="HP Simplified" panose="020B0604020204020204" pitchFamily="34" charset="0"/>
              </a:rPr>
              <a:t>2</a:t>
            </a:r>
            <a:r>
              <a:rPr lang="en-US" sz="750" dirty="0">
                <a:solidFill>
                  <a:srgbClr val="FF0000"/>
                </a:solidFill>
                <a:latin typeface="HP Simplified" panose="020B0604020204020204" pitchFamily="34" charset="0"/>
              </a:rPr>
              <a:t>3 </a:t>
            </a:r>
            <a:r>
              <a:rPr lang="en-GB" sz="750" dirty="0">
                <a:solidFill>
                  <a:srgbClr val="FF0000"/>
                </a:solidFill>
                <a:latin typeface="HP Simplified" panose="020B0604020204020204" pitchFamily="34" charset="0"/>
              </a:rPr>
              <a:t>€</a:t>
            </a:r>
            <a:endParaRPr lang="x-none" sz="750" dirty="0">
              <a:solidFill>
                <a:srgbClr val="FF0000"/>
              </a:solidFill>
              <a:latin typeface="HP Simplified" panose="020B0604020204020204" pitchFamily="34" charset="0"/>
            </a:endParaRPr>
          </a:p>
        </p:txBody>
      </p:sp>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29449" y="505370"/>
            <a:ext cx="1306500" cy="864000"/>
          </a:xfrm>
          <a:prstGeom prst="rect">
            <a:avLst/>
          </a:prstGeom>
        </p:spPr>
      </p:pic>
      <p:cxnSp>
        <p:nvCxnSpPr>
          <p:cNvPr id="86" name="Straight Connector 85">
            <a:extLst>
              <a:ext uri="{FF2B5EF4-FFF2-40B4-BE49-F238E27FC236}">
                <a16:creationId xmlns:a16="http://schemas.microsoft.com/office/drawing/2014/main" id="{081F205B-A6F1-B2A9-FC5F-56851D2DF8E7}"/>
              </a:ext>
            </a:extLst>
          </p:cNvPr>
          <p:cNvCxnSpPr/>
          <p:nvPr/>
        </p:nvCxnSpPr>
        <p:spPr>
          <a:xfrm flipV="1">
            <a:off x="6568640" y="3222118"/>
            <a:ext cx="32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29151" y="2778167"/>
            <a:ext cx="2898435" cy="461665"/>
          </a:xfrm>
          <a:prstGeom prst="rect">
            <a:avLst/>
          </a:prstGeom>
        </p:spPr>
        <p:txBody>
          <a:bodyPr wrap="square">
            <a:spAutoFit/>
          </a:bodyPr>
          <a:lstStyle/>
          <a:p>
            <a:r>
              <a:rPr lang="en-GB" sz="800" dirty="0">
                <a:solidFill>
                  <a:schemeClr val="accent6"/>
                </a:solidFill>
                <a:latin typeface="HP Simplified" panose="020B0604020204020204" pitchFamily="34" charset="0"/>
              </a:rPr>
              <a:t>HP works closely with ISVs (independent software vendors) such as Autodesk to ensure that users can use their products with confidence. Tested to work and ISV certified.</a:t>
            </a:r>
            <a:endParaRPr lang="en-US" sz="800" dirty="0">
              <a:solidFill>
                <a:schemeClr val="accent6"/>
              </a:solidFill>
              <a:latin typeface="HP Simplified" panose="020B0604020204020204" pitchFamily="34" charset="0"/>
            </a:endParaRPr>
          </a:p>
        </p:txBody>
      </p:sp>
      <p:pic>
        <p:nvPicPr>
          <p:cNvPr id="1028" name="Picture 4" descr="https://valuehub.hp.com/fileadmin/images/shiel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67025" y="2850708"/>
            <a:ext cx="36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B855C6BB-180B-5D6C-0D04-52F734E08760}"/>
              </a:ext>
            </a:extLst>
          </p:cNvPr>
          <p:cNvSpPr txBox="1"/>
          <p:nvPr/>
        </p:nvSpPr>
        <p:spPr>
          <a:xfrm>
            <a:off x="-5651" y="5835793"/>
            <a:ext cx="3081973" cy="553998"/>
          </a:xfrm>
          <a:prstGeom prst="rect">
            <a:avLst/>
          </a:prstGeom>
          <a:noFill/>
        </p:spPr>
        <p:txBody>
          <a:bodyPr wrap="square" rtlCol="0">
            <a:spAutoFit/>
          </a:bodyPr>
          <a:lstStyle/>
          <a:p>
            <a:pPr fontAlgn="t"/>
            <a:r>
              <a:rPr lang="en-GB" sz="750" b="0" i="0" u="none" strike="noStrike" kern="1200" dirty="0">
                <a:solidFill>
                  <a:srgbClr val="000000"/>
                </a:solidFill>
                <a:effectLst/>
                <a:latin typeface="HP Simplified" panose="020B0604020204020204" pitchFamily="34" charset="0"/>
              </a:rPr>
              <a:t>5HB11A</a:t>
            </a:r>
            <a:r>
              <a:rPr lang="en-GB" sz="750" dirty="0">
                <a:latin typeface="HP Simplified" panose="020B0604020204020204" pitchFamily="34" charset="0"/>
              </a:rPr>
              <a:t> </a:t>
            </a:r>
            <a:r>
              <a:rPr lang="en-GB" sz="750" i="0" u="none" strike="noStrike" kern="1200" dirty="0">
                <a:solidFill>
                  <a:srgbClr val="000000"/>
                </a:solidFill>
                <a:effectLst/>
                <a:latin typeface="HP Simplified" panose="020B0604020204020204" pitchFamily="34" charset="0"/>
              </a:rPr>
              <a:t>HP </a:t>
            </a:r>
            <a:r>
              <a:rPr lang="en-GB" sz="750" i="0" u="none" strike="noStrike" kern="1200" dirty="0">
                <a:effectLst/>
                <a:latin typeface="HP Simplified" panose="020B0604020204020204" pitchFamily="34" charset="0"/>
              </a:rPr>
              <a:t>PLOTTER </a:t>
            </a:r>
            <a:r>
              <a:rPr lang="en-GB" sz="750" b="1" i="0" u="none" strike="noStrike" kern="1200" dirty="0">
                <a:solidFill>
                  <a:srgbClr val="000000"/>
                </a:solidFill>
                <a:effectLst/>
                <a:latin typeface="HP Simplified" panose="020B0604020204020204" pitchFamily="34" charset="0"/>
              </a:rPr>
              <a:t>DESIGNJET T630 </a:t>
            </a:r>
            <a:r>
              <a:rPr lang="en-GB" sz="750" b="0" i="0" u="none" strike="noStrike" kern="1200" dirty="0">
                <a:solidFill>
                  <a:srgbClr val="000000"/>
                </a:solidFill>
                <a:effectLst/>
                <a:latin typeface="HP Simplified" panose="020B0604020204020204" pitchFamily="34" charset="0"/>
              </a:rPr>
              <a:t>36'' A0, PRINT, 30 SEC/PAGE, 76 A1 PRINTS PER HOUR, 2400 X 1200 DPI, STAND, SHEET FEED, ROLL FEED, ADF, MEDIA BIN, AUTOMATIC CUTTER, 4 INKS, USB, WIFI, WIFI, WIFI DIRECT, LAN, 1YW</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2,069 </a:t>
            </a:r>
            <a:r>
              <a:rPr lang="en-GB" sz="750" b="0" i="0" u="none" strike="noStrike" kern="1200" dirty="0">
                <a:solidFill>
                  <a:srgbClr val="FF0000"/>
                </a:solidFill>
                <a:effectLst/>
                <a:latin typeface="HP Simplified" panose="020B0604020204020204" pitchFamily="34" charset="0"/>
              </a:rPr>
              <a:t>€</a:t>
            </a:r>
            <a:endParaRPr lang="x-none" sz="750" b="0" i="0" u="none" strike="noStrike" dirty="0">
              <a:solidFill>
                <a:srgbClr val="FF0000"/>
              </a:solidFill>
              <a:effectLst/>
              <a:latin typeface="HP Simplified" panose="020B0604020204020204" pitchFamily="34" charset="0"/>
            </a:endParaRPr>
          </a:p>
        </p:txBody>
      </p:sp>
      <p:sp>
        <p:nvSpPr>
          <p:cNvPr id="5" name="Rectangle 4"/>
          <p:cNvSpPr/>
          <p:nvPr/>
        </p:nvSpPr>
        <p:spPr>
          <a:xfrm>
            <a:off x="3397375" y="-4319"/>
            <a:ext cx="3111390" cy="669414"/>
          </a:xfrm>
          <a:prstGeom prst="rect">
            <a:avLst/>
          </a:prstGeom>
        </p:spPr>
        <p:txBody>
          <a:bodyPr wrap="square">
            <a:spAutoFit/>
          </a:bodyPr>
          <a:lstStyle/>
          <a:p>
            <a:r>
              <a:rPr lang="en-US" sz="750" dirty="0">
                <a:solidFill>
                  <a:schemeClr val="bg1">
                    <a:lumMod val="50000"/>
                  </a:schemeClr>
                </a:solidFill>
                <a:latin typeface="HP Simplified" panose="020B0604020204020204" pitchFamily="34" charset="0"/>
              </a:rPr>
              <a:t>Pro-level performance combines with true mobility in this amazingly sleek and powerful laptop. </a:t>
            </a:r>
            <a:r>
              <a:rPr lang="en-US" sz="750" dirty="0">
                <a:solidFill>
                  <a:schemeClr val="accent4">
                    <a:lumMod val="75000"/>
                  </a:schemeClr>
                </a:solidFill>
                <a:latin typeface="HP Simplified" panose="020B0604020204020204" pitchFamily="34" charset="0"/>
              </a:rPr>
              <a:t>Stay productive </a:t>
            </a:r>
            <a:r>
              <a:rPr lang="en-US" sz="750" dirty="0">
                <a:solidFill>
                  <a:schemeClr val="bg1">
                    <a:lumMod val="50000"/>
                  </a:schemeClr>
                </a:solidFill>
                <a:latin typeface="HP Simplified" panose="020B0604020204020204" pitchFamily="34" charset="0"/>
              </a:rPr>
              <a:t>wherever you're working with integrated or discrete graphics and processor, AI-enhanced webcam and audio, and a stunning display—everything you need to collaborate and manage projects anywhere.</a:t>
            </a:r>
          </a:p>
        </p:txBody>
      </p:sp>
      <p:sp>
        <p:nvSpPr>
          <p:cNvPr id="72" name="TextBox 22"/>
          <p:cNvSpPr txBox="1">
            <a:spLocks noChangeArrowheads="1"/>
          </p:cNvSpPr>
          <p:nvPr/>
        </p:nvSpPr>
        <p:spPr bwMode="auto">
          <a:xfrm>
            <a:off x="4601648" y="701362"/>
            <a:ext cx="19102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98M90ET HP NOTEBOOK </a:t>
            </a:r>
            <a:r>
              <a:rPr lang="en-US" sz="750" b="1" dirty="0">
                <a:latin typeface="HP Simplified" panose="020B0604020204020204" pitchFamily="34" charset="0"/>
              </a:rPr>
              <a:t>ZBOOK WORKSTATION FIREFLY 14 G11</a:t>
            </a:r>
            <a:r>
              <a:rPr lang="en-US" sz="750" dirty="0">
                <a:latin typeface="HP Simplified" panose="020B0604020204020204" pitchFamily="34" charset="0"/>
              </a:rPr>
              <a:t>, INTEL CORE ULTRA 7-165H </a:t>
            </a:r>
            <a:r>
              <a:rPr lang="en-US" sz="750" b="1" dirty="0">
                <a:latin typeface="HP Simplified" panose="020B0604020204020204" pitchFamily="34" charset="0"/>
              </a:rPr>
              <a:t>AI</a:t>
            </a:r>
            <a:r>
              <a:rPr lang="en-US" sz="750" dirty="0">
                <a:latin typeface="HP Simplified" panose="020B0604020204020204" pitchFamily="34" charset="0"/>
              </a:rPr>
              <a:t> 3.8-5.0GHz/24MB, 16 CORES, 32GB, 1TB PCIe NVMe SSD, NVIDIA RTX A500 4GB, 14'' WUXGA IPS, VPRO, IR CAM, FINGERPRINT, WIN 11 PRO, 3YW </a:t>
            </a:r>
            <a:r>
              <a:rPr lang="en-US" altLang="en-US" sz="750" dirty="0">
                <a:solidFill>
                  <a:srgbClr val="FF0000"/>
                </a:solidFill>
                <a:latin typeface="HP Simplified" panose="020B0604020204020204" pitchFamily="34" charset="0"/>
              </a:rPr>
              <a:t>2,209 € </a:t>
            </a:r>
            <a:endParaRPr lang="en-US" sz="750" dirty="0">
              <a:solidFill>
                <a:srgbClr val="FF0000"/>
              </a:solidFill>
              <a:latin typeface="HP Simplified" panose="020B0604020204020204" pitchFamily="34" charset="0"/>
            </a:endParaRPr>
          </a:p>
          <a:p>
            <a:pPr>
              <a:lnSpc>
                <a:spcPct val="100000"/>
              </a:lnSpc>
              <a:spcBef>
                <a:spcPct val="0"/>
              </a:spcBef>
              <a:buNone/>
            </a:pPr>
            <a:endParaRPr lang="en-US" altLang="en-US" sz="750" dirty="0">
              <a:solidFill>
                <a:srgbClr val="FF0000"/>
              </a:solidFill>
              <a:latin typeface="HP Simplified" panose="020B0604020204020204" pitchFamily="34" charset="0"/>
            </a:endParaRPr>
          </a:p>
        </p:txBody>
      </p:sp>
      <p:sp>
        <p:nvSpPr>
          <p:cNvPr id="99" name="Rectangle 98"/>
          <p:cNvSpPr/>
          <p:nvPr/>
        </p:nvSpPr>
        <p:spPr>
          <a:xfrm>
            <a:off x="4849111" y="5339948"/>
            <a:ext cx="1702583" cy="784830"/>
          </a:xfrm>
          <a:prstGeom prst="rect">
            <a:avLst/>
          </a:prstGeom>
        </p:spPr>
        <p:txBody>
          <a:bodyPr wrap="square">
            <a:spAutoFit/>
          </a:bodyPr>
          <a:lstStyle/>
          <a:p>
            <a:r>
              <a:rPr lang="en-US" sz="750" dirty="0">
                <a:latin typeface="HP Simplified" panose="020B0604020204020204" pitchFamily="34" charset="0"/>
              </a:rPr>
              <a:t>50U19AA HP MONITOR 31.5”, </a:t>
            </a:r>
            <a:r>
              <a:rPr lang="en-US" sz="750" b="1" dirty="0">
                <a:latin typeface="HP Simplified" panose="020B0604020204020204" pitchFamily="34" charset="0"/>
              </a:rPr>
              <a:t>Z32k</a:t>
            </a:r>
            <a:r>
              <a:rPr lang="en-US" sz="750" dirty="0">
                <a:latin typeface="HP Simplified" panose="020B0604020204020204" pitchFamily="34" charset="0"/>
              </a:rPr>
              <a:t>  BUSINESS, </a:t>
            </a:r>
            <a:r>
              <a:rPr lang="en-US" sz="750" b="1" dirty="0">
                <a:latin typeface="HP Simplified" panose="020B0604020204020204" pitchFamily="34" charset="0"/>
              </a:rPr>
              <a:t>G3</a:t>
            </a:r>
            <a:r>
              <a:rPr lang="en-US" sz="750" dirty="0">
                <a:latin typeface="HP Simplified" panose="020B0604020204020204" pitchFamily="34" charset="0"/>
              </a:rPr>
              <a:t>, IPS, 4K UHD 3840 x 2160 , 5MS, 400 NITS, 60Hz, HEIGHT ADGUST, TILT,SWIVEL, PIVOT, HDMI, DISPLAY PORT, USB-C 100W POWER DELIVERY, LAN, 3YW, BLACK </a:t>
            </a:r>
            <a:r>
              <a:rPr lang="en-US" sz="750" dirty="0">
                <a:solidFill>
                  <a:srgbClr val="FF0000"/>
                </a:solidFill>
                <a:latin typeface="HP Simplified" panose="020B0604020204020204" pitchFamily="34" charset="0"/>
              </a:rPr>
              <a:t>936 €</a:t>
            </a:r>
          </a:p>
        </p:txBody>
      </p:sp>
      <p:pic>
        <p:nvPicPr>
          <p:cNvPr id="100" name="Picture 99"/>
          <p:cNvPicPr>
            <a:picLocks noChangeAspect="1"/>
          </p:cNvPicPr>
          <p:nvPr/>
        </p:nvPicPr>
        <p:blipFill rotWithShape="1">
          <a:blip r:embed="rId15" cstate="print">
            <a:extLst>
              <a:ext uri="{28A0092B-C50C-407E-A947-70E740481C1C}">
                <a14:useLocalDpi xmlns:a14="http://schemas.microsoft.com/office/drawing/2010/main" val="0"/>
              </a:ext>
            </a:extLst>
          </a:blip>
          <a:srcRect l="3549"/>
          <a:stretch/>
        </p:blipFill>
        <p:spPr>
          <a:xfrm>
            <a:off x="3506401" y="5282996"/>
            <a:ext cx="1255289" cy="867071"/>
          </a:xfrm>
          <a:prstGeom prst="rect">
            <a:avLst/>
          </a:prstGeom>
        </p:spPr>
      </p:pic>
      <p:sp>
        <p:nvSpPr>
          <p:cNvPr id="102" name="Rectangle 101"/>
          <p:cNvSpPr/>
          <p:nvPr/>
        </p:nvSpPr>
        <p:spPr>
          <a:xfrm>
            <a:off x="3484429" y="4070522"/>
            <a:ext cx="1528137" cy="915635"/>
          </a:xfrm>
          <a:prstGeom prst="rect">
            <a:avLst/>
          </a:prstGeom>
          <a:ln>
            <a:noFill/>
          </a:ln>
        </p:spPr>
        <p:txBody>
          <a:bodyPr wrap="square">
            <a:spAutoFit/>
          </a:bodyPr>
          <a:lstStyle/>
          <a:p>
            <a:pPr fontAlgn="t"/>
            <a:r>
              <a:rPr lang="en-US" sz="750" dirty="0">
                <a:latin typeface="HP Simplified" panose="020B0604020204020204" pitchFamily="34" charset="0"/>
              </a:rPr>
              <a:t>1A9C9AA HP MONITOR 25'' </a:t>
            </a:r>
            <a:r>
              <a:rPr lang="en-US" sz="750" b="1" dirty="0">
                <a:latin typeface="HP Simplified" panose="020B0604020204020204" pitchFamily="34" charset="0"/>
              </a:rPr>
              <a:t>Z25xs</a:t>
            </a:r>
            <a:r>
              <a:rPr lang="en-US" sz="750" dirty="0">
                <a:latin typeface="HP Simplified" panose="020B0604020204020204" pitchFamily="34" charset="0"/>
              </a:rPr>
              <a:t> </a:t>
            </a:r>
            <a:r>
              <a:rPr lang="en-US" sz="750" b="1" dirty="0">
                <a:latin typeface="HP Simplified" panose="020B0604020204020204" pitchFamily="34" charset="0"/>
              </a:rPr>
              <a:t>G3</a:t>
            </a:r>
            <a:r>
              <a:rPr lang="en-US" sz="750" dirty="0">
                <a:latin typeface="HP Simplified" panose="020B0604020204020204" pitchFamily="34" charset="0"/>
              </a:rPr>
              <a:t> BUSINESS </a:t>
            </a:r>
            <a:r>
              <a:rPr lang="en-US" sz="750" b="1" dirty="0">
                <a:latin typeface="HP Simplified" panose="020B0604020204020204" pitchFamily="34" charset="0"/>
              </a:rPr>
              <a:t>DREAMCOLOR, </a:t>
            </a:r>
            <a:r>
              <a:rPr lang="en-US" sz="750" dirty="0">
                <a:latin typeface="HP Simplified" panose="020B0604020204020204" pitchFamily="34" charset="0"/>
              </a:rPr>
              <a:t>G, IPS, QHD 2560 X 1440, 14MS, 266 NITS, ADJUSTABLE, PIVOT, SWIVEL, TILT, 3X USB, HDMI, DIPLAY PORT, USB TYPE-C, 3YW, </a:t>
            </a:r>
            <a:r>
              <a:rPr lang="en-US" sz="750" dirty="0">
                <a:solidFill>
                  <a:srgbClr val="FF0000"/>
                </a:solidFill>
                <a:latin typeface="HP Simplified" panose="020B0604020204020204" pitchFamily="34" charset="0"/>
              </a:rPr>
              <a:t>592 €</a:t>
            </a:r>
            <a:endParaRPr lang="en-GB" sz="800" i="1" dirty="0">
              <a:solidFill>
                <a:srgbClr val="92D050"/>
              </a:solidFill>
              <a:ea typeface="Calibri" panose="020F0502020204030204" pitchFamily="34" charset="0"/>
            </a:endParaRPr>
          </a:p>
        </p:txBody>
      </p:sp>
      <p:pic>
        <p:nvPicPr>
          <p:cNvPr id="103" name="Picture 10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019122" y="4052285"/>
            <a:ext cx="1333589" cy="1049526"/>
          </a:xfrm>
          <a:prstGeom prst="rect">
            <a:avLst/>
          </a:prstGeom>
        </p:spPr>
      </p:pic>
      <p:pic>
        <p:nvPicPr>
          <p:cNvPr id="10" name="Picture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889" y="-3488"/>
            <a:ext cx="998933" cy="936000"/>
          </a:xfrm>
          <a:prstGeom prst="rect">
            <a:avLst/>
          </a:prstGeom>
        </p:spPr>
      </p:pic>
      <p:pic>
        <p:nvPicPr>
          <p:cNvPr id="18" name="Picture 17"/>
          <p:cNvPicPr>
            <a:picLocks noChangeAspect="1"/>
          </p:cNvPicPr>
          <p:nvPr/>
        </p:nvPicPr>
        <p:blipFill rotWithShape="1">
          <a:blip r:embed="rId18" cstate="print">
            <a:extLst>
              <a:ext uri="{28A0092B-C50C-407E-A947-70E740481C1C}">
                <a14:useLocalDpi xmlns:a14="http://schemas.microsoft.com/office/drawing/2010/main" val="0"/>
              </a:ext>
            </a:extLst>
          </a:blip>
          <a:srcRect l="1606"/>
          <a:stretch/>
        </p:blipFill>
        <p:spPr>
          <a:xfrm>
            <a:off x="6532479" y="1773117"/>
            <a:ext cx="3369477" cy="1008000"/>
          </a:xfrm>
          <a:prstGeom prst="rect">
            <a:avLst/>
          </a:prstGeom>
        </p:spPr>
      </p:pic>
      <p:pic>
        <p:nvPicPr>
          <p:cNvPr id="107" name="Picture 106"/>
          <p:cNvPicPr>
            <a:picLocks noChangeAspect="1"/>
          </p:cNvPicPr>
          <p:nvPr/>
        </p:nvPicPr>
        <p:blipFill rotWithShape="1">
          <a:blip r:embed="rId19" cstate="print">
            <a:extLst>
              <a:ext uri="{28A0092B-C50C-407E-A947-70E740481C1C}">
                <a14:useLocalDpi xmlns:a14="http://schemas.microsoft.com/office/drawing/2010/main" val="0"/>
              </a:ext>
            </a:extLst>
          </a:blip>
          <a:srcRect l="4732" r="1813" b="2584"/>
          <a:stretch/>
        </p:blipFill>
        <p:spPr>
          <a:xfrm>
            <a:off x="6626451" y="4705197"/>
            <a:ext cx="794331" cy="828000"/>
          </a:xfrm>
          <a:prstGeom prst="rect">
            <a:avLst/>
          </a:prstGeom>
        </p:spPr>
      </p:pic>
      <p:sp>
        <p:nvSpPr>
          <p:cNvPr id="108" name="TextBox 107">
            <a:extLst>
              <a:ext uri="{FF2B5EF4-FFF2-40B4-BE49-F238E27FC236}">
                <a16:creationId xmlns:a16="http://schemas.microsoft.com/office/drawing/2014/main" id="{B5F60962-C7C5-7838-271D-372C08E6DC70}"/>
              </a:ext>
            </a:extLst>
          </p:cNvPr>
          <p:cNvSpPr txBox="1"/>
          <p:nvPr/>
        </p:nvSpPr>
        <p:spPr>
          <a:xfrm>
            <a:off x="7420782" y="4834566"/>
            <a:ext cx="2479679" cy="669414"/>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1PV65A  HP PRINTER</a:t>
            </a:r>
            <a:r>
              <a:rPr lang="en-GB" sz="750" i="0" u="none" strike="noStrike" kern="1200" dirty="0">
                <a:solidFill>
                  <a:srgbClr val="000000"/>
                </a:solidFill>
                <a:effectLst/>
                <a:latin typeface="HP Simplified" panose="020B0604020204020204" pitchFamily="34" charset="0"/>
              </a:rPr>
              <a:t> </a:t>
            </a:r>
            <a:r>
              <a:rPr lang="en-GB" sz="750" b="1" i="0" u="none" strike="noStrike" kern="1200" dirty="0">
                <a:solidFill>
                  <a:srgbClr val="000000"/>
                </a:solidFill>
                <a:effectLst/>
                <a:latin typeface="HP Simplified" panose="020B0604020204020204" pitchFamily="34" charset="0"/>
              </a:rPr>
              <a:t>ALL IN ONE LASER MONOCHROME ENTERPRISE M528F </a:t>
            </a:r>
            <a:r>
              <a:rPr lang="en-GB" sz="750" b="0" i="0" u="none" strike="noStrike" kern="1200" dirty="0">
                <a:solidFill>
                  <a:srgbClr val="000000"/>
                </a:solidFill>
                <a:effectLst/>
                <a:latin typeface="HP Simplified" panose="020B0604020204020204" pitchFamily="34" charset="0"/>
              </a:rPr>
              <a:t>A4, PRINT, SCAN, COPY, FAX, 43PPM, 1200 DPI, 1.25GB, DC:150K, DUPLEX , ADF 100 SHEETS, 2X TRAYS, No OF USERS: 5-15, USB, LAN, 1YW - </a:t>
            </a:r>
            <a:r>
              <a:rPr lang="en-GB" sz="750" b="1" i="0" u="none" strike="noStrike" kern="1200" dirty="0">
                <a:solidFill>
                  <a:srgbClr val="000000"/>
                </a:solidFill>
                <a:effectLst/>
                <a:latin typeface="HP Simplified" panose="020B0604020204020204" pitchFamily="34" charset="0"/>
              </a:rPr>
              <a:t>GET 3YW FREE EXT, </a:t>
            </a:r>
            <a:r>
              <a:rPr lang="en-US" sz="750" dirty="0">
                <a:solidFill>
                  <a:srgbClr val="FF0000"/>
                </a:solidFill>
                <a:latin typeface="HP Simplified" panose="020B0604020204020204" pitchFamily="34" charset="0"/>
              </a:rPr>
              <a:t>1,779 </a:t>
            </a:r>
            <a:r>
              <a:rPr lang="en-GB" sz="750" b="0" i="0" u="none" strike="noStrike" kern="1200" dirty="0">
                <a:solidFill>
                  <a:srgbClr val="FF0000"/>
                </a:solidFill>
                <a:effectLst/>
                <a:latin typeface="HP Simplified" panose="020B0604020204020204" pitchFamily="34" charset="0"/>
              </a:rPr>
              <a:t>€</a:t>
            </a:r>
            <a:endParaRPr lang="x-none" sz="750" dirty="0">
              <a:latin typeface="HP Simplified" panose="020B0604020204020204" pitchFamily="34" charset="0"/>
            </a:endParaRPr>
          </a:p>
        </p:txBody>
      </p:sp>
      <p:cxnSp>
        <p:nvCxnSpPr>
          <p:cNvPr id="111" name="Straight Connector 110">
            <a:extLst>
              <a:ext uri="{FF2B5EF4-FFF2-40B4-BE49-F238E27FC236}">
                <a16:creationId xmlns:a16="http://schemas.microsoft.com/office/drawing/2014/main" id="{908557B5-7FF9-0C1D-29F3-3F2A6A665CD7}"/>
              </a:ext>
            </a:extLst>
          </p:cNvPr>
          <p:cNvCxnSpPr/>
          <p:nvPr/>
        </p:nvCxnSpPr>
        <p:spPr>
          <a:xfrm>
            <a:off x="62031" y="4865200"/>
            <a:ext cx="3220702" cy="51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840BE8A-B30B-EDCA-1D99-5D16FB964F31}"/>
              </a:ext>
            </a:extLst>
          </p:cNvPr>
          <p:cNvSpPr txBox="1"/>
          <p:nvPr/>
        </p:nvSpPr>
        <p:spPr>
          <a:xfrm>
            <a:off x="3376850" y="1669508"/>
            <a:ext cx="1735218" cy="900246"/>
          </a:xfrm>
          <a:prstGeom prst="rect">
            <a:avLst/>
          </a:prstGeom>
          <a:noFill/>
        </p:spPr>
        <p:txBody>
          <a:bodyPr wrap="square" rtlCol="0">
            <a:spAutoFit/>
          </a:bodyPr>
          <a:lstStyle/>
          <a:p>
            <a:pPr>
              <a:spcBef>
                <a:spcPct val="0"/>
              </a:spcBef>
            </a:pPr>
            <a:r>
              <a:rPr lang="en-US" sz="750" dirty="0">
                <a:latin typeface="HP Simplified" panose="020B0604020204020204" pitchFamily="34" charset="0"/>
              </a:rPr>
              <a:t>98M82ET HP NOTEBOOK </a:t>
            </a:r>
            <a:r>
              <a:rPr lang="en-US" sz="750" b="1" dirty="0">
                <a:latin typeface="HP Simplified" panose="020B0604020204020204" pitchFamily="34" charset="0"/>
              </a:rPr>
              <a:t>ZBOOK WORKSTATION FIREFLY 16 G11</a:t>
            </a:r>
            <a:r>
              <a:rPr lang="en-US" sz="750" dirty="0">
                <a:latin typeface="HP Simplified" panose="020B0604020204020204" pitchFamily="34" charset="0"/>
              </a:rPr>
              <a:t>, INTEL ULTRA 7-155H AI 3.8-4.8GHz/24MB, 16 CORES, 32GB, 512GB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SSD, NVIDIA RTX A500 4GB, 16'' WUXGA IPS, IR CAM, FINGERPRINT SENSOR, WIN 11 PRO, 3YW </a:t>
            </a:r>
            <a:r>
              <a:rPr lang="en-US" sz="750" dirty="0">
                <a:solidFill>
                  <a:srgbClr val="FF0000"/>
                </a:solidFill>
                <a:latin typeface="HP Simplified" panose="020B0604020204020204" pitchFamily="34" charset="0"/>
              </a:rPr>
              <a:t>1,871  </a:t>
            </a:r>
            <a:r>
              <a:rPr lang="en-US" altLang="en-US" sz="750" dirty="0">
                <a:solidFill>
                  <a:srgbClr val="FF0000"/>
                </a:solidFill>
                <a:latin typeface="HP Simplified" panose="020B0604020204020204" pitchFamily="34" charset="0"/>
              </a:rPr>
              <a:t>€</a:t>
            </a:r>
          </a:p>
        </p:txBody>
      </p:sp>
      <p:sp>
        <p:nvSpPr>
          <p:cNvPr id="115" name="TextBox 114">
            <a:extLst>
              <a:ext uri="{FF2B5EF4-FFF2-40B4-BE49-F238E27FC236}">
                <a16:creationId xmlns:a16="http://schemas.microsoft.com/office/drawing/2014/main" id="{F840BE8A-B30B-EDCA-1D99-5D16FB964F31}"/>
              </a:ext>
            </a:extLst>
          </p:cNvPr>
          <p:cNvSpPr txBox="1"/>
          <p:nvPr/>
        </p:nvSpPr>
        <p:spPr>
          <a:xfrm>
            <a:off x="1231134" y="1719121"/>
            <a:ext cx="2042302" cy="784830"/>
          </a:xfrm>
          <a:prstGeom prst="rect">
            <a:avLst/>
          </a:prstGeom>
          <a:noFill/>
        </p:spPr>
        <p:txBody>
          <a:bodyPr wrap="square" rtlCol="0">
            <a:spAutoFit/>
          </a:bodyPr>
          <a:lstStyle/>
          <a:p>
            <a:pPr>
              <a:spcBef>
                <a:spcPct val="0"/>
              </a:spcBef>
            </a:pPr>
            <a:r>
              <a:rPr lang="en-US" sz="750" dirty="0">
                <a:latin typeface="HP Simplified" panose="020B0604020204020204" pitchFamily="34" charset="0"/>
              </a:rPr>
              <a:t>862J4ET HP NOTEBOOK</a:t>
            </a:r>
            <a:r>
              <a:rPr lang="en-US" sz="750" b="1" dirty="0">
                <a:latin typeface="HP Simplified" panose="020B0604020204020204" pitchFamily="34" charset="0"/>
              </a:rPr>
              <a:t> ZBOOK WORKSTATION POWER 15 G10</a:t>
            </a:r>
            <a:r>
              <a:rPr lang="en-US" sz="750" dirty="0">
                <a:latin typeface="HP Simplified" panose="020B0604020204020204" pitchFamily="34" charset="0"/>
              </a:rPr>
              <a:t>, INTEL i9-13900H 4.1-5.40GHz/24MB, 14 CORES, 32GB,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TLC SSD, NVIDIA RTX 3000 ADA 8GB, 15.6'' FHD IPS, VPRO, WIN 11 PRO HIGH END, 1YW </a:t>
            </a:r>
            <a:r>
              <a:rPr lang="en-US" sz="750" dirty="0">
                <a:solidFill>
                  <a:srgbClr val="FF0000"/>
                </a:solidFill>
                <a:latin typeface="HP Simplified" panose="020B0604020204020204" pitchFamily="34" charset="0"/>
              </a:rPr>
              <a:t>3,371 </a:t>
            </a:r>
            <a:r>
              <a:rPr lang="en-US" altLang="en-US" sz="750" dirty="0">
                <a:solidFill>
                  <a:srgbClr val="FF0000"/>
                </a:solidFill>
                <a:latin typeface="HP Simplified" panose="020B0604020204020204" pitchFamily="34" charset="0"/>
              </a:rPr>
              <a:t>€</a:t>
            </a:r>
          </a:p>
        </p:txBody>
      </p:sp>
      <p:sp>
        <p:nvSpPr>
          <p:cNvPr id="89" name="TextBox 22"/>
          <p:cNvSpPr txBox="1">
            <a:spLocks noChangeArrowheads="1"/>
          </p:cNvSpPr>
          <p:nvPr/>
        </p:nvSpPr>
        <p:spPr bwMode="auto">
          <a:xfrm>
            <a:off x="16675" y="3505276"/>
            <a:ext cx="19958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A3YS6ET HP NOTEBOOK </a:t>
            </a:r>
            <a:r>
              <a:rPr lang="en-US" sz="750" b="1" dirty="0">
                <a:latin typeface="HP Simplified" panose="020B0604020204020204" pitchFamily="34" charset="0"/>
              </a:rPr>
              <a:t>ZBOOK WORKSTATION POWER 16 G11,</a:t>
            </a:r>
            <a:r>
              <a:rPr lang="en-US" sz="750" dirty="0">
                <a:latin typeface="HP Simplified" panose="020B0604020204020204" pitchFamily="34" charset="0"/>
              </a:rPr>
              <a:t> INTEL ULTRA 7-155H 3.8-4.8GHz/24MB, 16 CORES, 32GB (1x 32GB),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TLC SSD, NVIDIA RTX 1000 ADA 6GB, 16'' WUXGA, WIN 11 PRO, 3YW </a:t>
            </a:r>
            <a:r>
              <a:rPr lang="en-US" sz="750" dirty="0">
                <a:solidFill>
                  <a:srgbClr val="FF0000"/>
                </a:solidFill>
                <a:latin typeface="HP Simplified" panose="020B0604020204020204" pitchFamily="34" charset="0"/>
              </a:rPr>
              <a:t>2,181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p:txBody>
      </p:sp>
      <p:sp>
        <p:nvSpPr>
          <p:cNvPr id="114" name="TextBox 22"/>
          <p:cNvSpPr txBox="1">
            <a:spLocks noChangeArrowheads="1"/>
          </p:cNvSpPr>
          <p:nvPr/>
        </p:nvSpPr>
        <p:spPr bwMode="auto">
          <a:xfrm>
            <a:off x="-13174" y="4394837"/>
            <a:ext cx="331014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US" sz="750" dirty="0">
                <a:latin typeface="HP Simplified" panose="020B0604020204020204" pitchFamily="34" charset="0"/>
              </a:rPr>
              <a:t>A3YT4ET HP NOTEBOOK </a:t>
            </a:r>
            <a:r>
              <a:rPr lang="en-US" sz="750" b="1" dirty="0">
                <a:latin typeface="HP Simplified" panose="020B0604020204020204" pitchFamily="34" charset="0"/>
              </a:rPr>
              <a:t>ZBOOK WORKSTATION POWER 16 G11</a:t>
            </a:r>
            <a:r>
              <a:rPr lang="en-US" sz="750" dirty="0">
                <a:latin typeface="HP Simplified" panose="020B0604020204020204" pitchFamily="34" charset="0"/>
              </a:rPr>
              <a:t>, INTEL ULTRA 9-185H 3.8-5.1GHz/24MB, 16 CORES, 32GB (1x 32GB), 1TB </a:t>
            </a:r>
            <a:r>
              <a:rPr lang="en-US" sz="750" dirty="0" err="1">
                <a:latin typeface="HP Simplified" panose="020B0604020204020204" pitchFamily="34" charset="0"/>
              </a:rPr>
              <a:t>PCIe</a:t>
            </a:r>
            <a:r>
              <a:rPr lang="en-US" sz="750" dirty="0">
                <a:latin typeface="HP Simplified" panose="020B0604020204020204" pitchFamily="34" charset="0"/>
              </a:rPr>
              <a:t> </a:t>
            </a:r>
            <a:r>
              <a:rPr lang="en-US" sz="750" dirty="0" err="1">
                <a:latin typeface="HP Simplified" panose="020B0604020204020204" pitchFamily="34" charset="0"/>
              </a:rPr>
              <a:t>NVMe</a:t>
            </a:r>
            <a:r>
              <a:rPr lang="en-US" sz="750" dirty="0">
                <a:latin typeface="HP Simplified" panose="020B0604020204020204" pitchFamily="34" charset="0"/>
              </a:rPr>
              <a:t> TLC SSD, NVIDIA RTX 2000 ADA 8GB, 16'' WUXGA, WIN 11 PRO HIGH END, 3YW </a:t>
            </a:r>
            <a:r>
              <a:rPr lang="en-US" sz="750" dirty="0">
                <a:solidFill>
                  <a:srgbClr val="FF0000"/>
                </a:solidFill>
                <a:latin typeface="HP Simplified" panose="020B0604020204020204" pitchFamily="34" charset="0"/>
              </a:rPr>
              <a:t>2,637 </a:t>
            </a:r>
            <a:r>
              <a:rPr lang="el-GR" sz="750" dirty="0">
                <a:solidFill>
                  <a:srgbClr val="FF0000"/>
                </a:solidFill>
                <a:latin typeface="HP Simplified" panose="020B0604020204020204" pitchFamily="34" charset="0"/>
              </a:rPr>
              <a:t>€</a:t>
            </a:r>
            <a:endParaRPr lang="en-US" sz="750" dirty="0">
              <a:solidFill>
                <a:srgbClr val="FF0000"/>
              </a:solidFill>
              <a:latin typeface="HP Simplified" panose="020B0604020204020204" pitchFamily="34" charset="0"/>
            </a:endParaRPr>
          </a:p>
        </p:txBody>
      </p:sp>
      <p:cxnSp>
        <p:nvCxnSpPr>
          <p:cNvPr id="116" name="Straight Connector 115">
            <a:extLst>
              <a:ext uri="{FF2B5EF4-FFF2-40B4-BE49-F238E27FC236}">
                <a16:creationId xmlns:a16="http://schemas.microsoft.com/office/drawing/2014/main" id="{081F205B-A6F1-B2A9-FC5F-56851D2DF8E7}"/>
              </a:ext>
            </a:extLst>
          </p:cNvPr>
          <p:cNvCxnSpPr/>
          <p:nvPr/>
        </p:nvCxnSpPr>
        <p:spPr>
          <a:xfrm>
            <a:off x="3425799" y="2623893"/>
            <a:ext cx="3059776" cy="35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362" y="3222118"/>
            <a:ext cx="2244525" cy="215444"/>
          </a:xfrm>
          <a:prstGeom prst="rect">
            <a:avLst/>
          </a:prstGeom>
        </p:spPr>
        <p:txBody>
          <a:bodyPr wrap="none">
            <a:spAutoFit/>
          </a:bodyPr>
          <a:lstStyle/>
          <a:p>
            <a:r>
              <a:rPr lang="en-GB" sz="800" dirty="0">
                <a:solidFill>
                  <a:schemeClr val="accent4">
                    <a:lumMod val="75000"/>
                  </a:schemeClr>
                </a:solidFill>
                <a:latin typeface="HP Simplified" panose="020B0604020204020204" pitchFamily="34" charset="0"/>
              </a:rPr>
              <a:t>HP </a:t>
            </a:r>
            <a:r>
              <a:rPr lang="en-GB" sz="800" dirty="0" err="1">
                <a:solidFill>
                  <a:schemeClr val="accent4">
                    <a:lumMod val="75000"/>
                  </a:schemeClr>
                </a:solidFill>
                <a:latin typeface="HP Simplified" panose="020B0604020204020204" pitchFamily="34" charset="0"/>
              </a:rPr>
              <a:t>ZBook</a:t>
            </a:r>
            <a:r>
              <a:rPr lang="en-GB" sz="800" dirty="0">
                <a:solidFill>
                  <a:schemeClr val="accent4">
                    <a:lumMod val="75000"/>
                  </a:schemeClr>
                </a:solidFill>
                <a:latin typeface="HP Simplified" panose="020B0604020204020204" pitchFamily="34" charset="0"/>
              </a:rPr>
              <a:t> Power 16</a:t>
            </a:r>
            <a:r>
              <a:rPr lang="el-GR" sz="800" dirty="0">
                <a:solidFill>
                  <a:schemeClr val="accent4">
                    <a:lumMod val="75000"/>
                  </a:schemeClr>
                </a:solidFill>
                <a:latin typeface="HP Simplified" panose="020B0604020204020204" pitchFamily="34" charset="0"/>
              </a:rPr>
              <a:t>’’</a:t>
            </a:r>
            <a:r>
              <a:rPr lang="en-GB" sz="800" dirty="0">
                <a:solidFill>
                  <a:schemeClr val="accent4">
                    <a:lumMod val="75000"/>
                  </a:schemeClr>
                </a:solidFill>
                <a:latin typeface="HP Simplified" panose="020B0604020204020204" pitchFamily="34" charset="0"/>
              </a:rPr>
              <a:t> G11 Mobile Workstation PC </a:t>
            </a:r>
            <a:endParaRPr lang="en-US" dirty="0"/>
          </a:p>
        </p:txBody>
      </p:sp>
      <p:sp>
        <p:nvSpPr>
          <p:cNvPr id="19" name="Rectangle 18"/>
          <p:cNvSpPr/>
          <p:nvPr/>
        </p:nvSpPr>
        <p:spPr>
          <a:xfrm>
            <a:off x="14789" y="1434291"/>
            <a:ext cx="2303836" cy="215444"/>
          </a:xfrm>
          <a:prstGeom prst="rect">
            <a:avLst/>
          </a:prstGeom>
        </p:spPr>
        <p:txBody>
          <a:bodyPr wrap="none">
            <a:spAutoFit/>
          </a:bodyPr>
          <a:lstStyle/>
          <a:p>
            <a:r>
              <a:rPr lang="en-GB" sz="800" dirty="0">
                <a:solidFill>
                  <a:schemeClr val="accent4">
                    <a:lumMod val="75000"/>
                  </a:schemeClr>
                </a:solidFill>
                <a:latin typeface="HP Simplified" panose="020B0604020204020204" pitchFamily="34" charset="0"/>
              </a:rPr>
              <a:t>HP </a:t>
            </a:r>
            <a:r>
              <a:rPr lang="en-GB" sz="800" dirty="0" err="1">
                <a:solidFill>
                  <a:schemeClr val="accent4">
                    <a:lumMod val="75000"/>
                  </a:schemeClr>
                </a:solidFill>
                <a:latin typeface="HP Simplified" panose="020B0604020204020204" pitchFamily="34" charset="0"/>
              </a:rPr>
              <a:t>ZBook</a:t>
            </a:r>
            <a:r>
              <a:rPr lang="en-GB" sz="800" dirty="0">
                <a:solidFill>
                  <a:schemeClr val="accent4">
                    <a:lumMod val="75000"/>
                  </a:schemeClr>
                </a:solidFill>
                <a:latin typeface="HP Simplified" panose="020B0604020204020204" pitchFamily="34" charset="0"/>
              </a:rPr>
              <a:t> Power 15.6</a:t>
            </a:r>
            <a:r>
              <a:rPr lang="el-GR" sz="800" dirty="0">
                <a:solidFill>
                  <a:schemeClr val="accent4">
                    <a:lumMod val="75000"/>
                  </a:schemeClr>
                </a:solidFill>
                <a:latin typeface="HP Simplified" panose="020B0604020204020204" pitchFamily="34" charset="0"/>
              </a:rPr>
              <a:t>’’</a:t>
            </a:r>
            <a:r>
              <a:rPr lang="en-GB" sz="800" dirty="0">
                <a:solidFill>
                  <a:schemeClr val="accent4">
                    <a:lumMod val="75000"/>
                  </a:schemeClr>
                </a:solidFill>
                <a:latin typeface="HP Simplified" panose="020B0604020204020204" pitchFamily="34" charset="0"/>
              </a:rPr>
              <a:t> G10 Mobile Workstation PC</a:t>
            </a:r>
            <a:endParaRPr lang="en-GB" sz="800" dirty="0">
              <a:solidFill>
                <a:schemeClr val="bg1">
                  <a:lumMod val="50000"/>
                </a:schemeClr>
              </a:solidFill>
              <a:latin typeface="HP Simplified" panose="020B0604020204020204" pitchFamily="34" charset="0"/>
            </a:endParaRPr>
          </a:p>
        </p:txBody>
      </p:sp>
      <p:cxnSp>
        <p:nvCxnSpPr>
          <p:cNvPr id="74" name="Straight Connector 73">
            <a:extLst>
              <a:ext uri="{FF2B5EF4-FFF2-40B4-BE49-F238E27FC236}">
                <a16:creationId xmlns:a16="http://schemas.microsoft.com/office/drawing/2014/main" id="{081F205B-A6F1-B2A9-FC5F-56851D2DF8E7}"/>
              </a:ext>
            </a:extLst>
          </p:cNvPr>
          <p:cNvCxnSpPr/>
          <p:nvPr/>
        </p:nvCxnSpPr>
        <p:spPr>
          <a:xfrm flipV="1">
            <a:off x="44512" y="2616200"/>
            <a:ext cx="3315381" cy="162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0"/>
          <a:stretch>
            <a:fillRect/>
          </a:stretch>
        </p:blipFill>
        <p:spPr>
          <a:xfrm>
            <a:off x="2022059" y="3265899"/>
            <a:ext cx="1350862" cy="1001573"/>
          </a:xfrm>
          <a:prstGeom prst="rect">
            <a:avLst/>
          </a:prstGeom>
        </p:spPr>
      </p:pic>
      <p:sp>
        <p:nvSpPr>
          <p:cNvPr id="68" name="Rectangle 67"/>
          <p:cNvSpPr/>
          <p:nvPr/>
        </p:nvSpPr>
        <p:spPr>
          <a:xfrm>
            <a:off x="4735659" y="2760761"/>
            <a:ext cx="1674056" cy="907941"/>
          </a:xfrm>
          <a:prstGeom prst="rect">
            <a:avLst/>
          </a:prstGeom>
          <a:ln>
            <a:noFill/>
          </a:ln>
        </p:spPr>
        <p:txBody>
          <a:bodyPr wrap="square">
            <a:spAutoFit/>
          </a:bodyPr>
          <a:lstStyle/>
          <a:p>
            <a:pPr fontAlgn="t"/>
            <a:r>
              <a:rPr lang="en-US" sz="750" dirty="0">
                <a:latin typeface="HP Simplified" panose="020B0604020204020204" pitchFamily="34" charset="0"/>
              </a:rPr>
              <a:t>6N6E9AA HP MONITOR 23.8'', </a:t>
            </a:r>
            <a:r>
              <a:rPr lang="en-US" sz="750" b="1" dirty="0">
                <a:latin typeface="HP Simplified" panose="020B0604020204020204" pitchFamily="34" charset="0"/>
              </a:rPr>
              <a:t>E24 G5 </a:t>
            </a:r>
            <a:r>
              <a:rPr lang="en-US" sz="750" dirty="0">
                <a:latin typeface="HP Simplified" panose="020B0604020204020204" pitchFamily="34" charset="0"/>
              </a:rPr>
              <a:t>BUSINESS, D, IPS, FHD 1920 X 1080, 5MS, 250 NITS, ANTIGLARE, EYE EASE, HEIGHT ADJUSTABLE, PIVOT, SWIVEL, TILT, 4 X USB  TYPE-A , USB TYPE-B, HDMI, DISPLAY PORT, 3YW, BLACK/SILVER </a:t>
            </a:r>
            <a:r>
              <a:rPr lang="en-US" sz="750" dirty="0">
                <a:solidFill>
                  <a:srgbClr val="FF0000"/>
                </a:solidFill>
                <a:latin typeface="HP Simplified" panose="020B0604020204020204" pitchFamily="34" charset="0"/>
              </a:rPr>
              <a:t>201 € </a:t>
            </a:r>
            <a:endParaRPr lang="en-GB" sz="800" i="1" dirty="0">
              <a:solidFill>
                <a:srgbClr val="92D050"/>
              </a:solidFill>
              <a:ea typeface="Calibri" panose="020F0502020204030204" pitchFamily="34" charset="0"/>
            </a:endParaRPr>
          </a:p>
        </p:txBody>
      </p:sp>
      <p:pic>
        <p:nvPicPr>
          <p:cNvPr id="7" name="Picture 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448100" y="2748417"/>
            <a:ext cx="1250153" cy="920285"/>
          </a:xfrm>
          <a:prstGeom prst="rect">
            <a:avLst/>
          </a:prstGeom>
        </p:spPr>
      </p:pic>
      <p:sp>
        <p:nvSpPr>
          <p:cNvPr id="73" name="TextBox 72">
            <a:extLst>
              <a:ext uri="{FF2B5EF4-FFF2-40B4-BE49-F238E27FC236}">
                <a16:creationId xmlns:a16="http://schemas.microsoft.com/office/drawing/2014/main" id="{B9AE3E63-60A1-901C-FCD5-5C55E5C78515}"/>
              </a:ext>
            </a:extLst>
          </p:cNvPr>
          <p:cNvSpPr txBox="1"/>
          <p:nvPr/>
        </p:nvSpPr>
        <p:spPr>
          <a:xfrm>
            <a:off x="6534485" y="4048637"/>
            <a:ext cx="2550338" cy="553998"/>
          </a:xfrm>
          <a:prstGeom prst="rect">
            <a:avLst/>
          </a:prstGeom>
          <a:noFill/>
        </p:spPr>
        <p:txBody>
          <a:bodyPr wrap="square" rtlCol="0">
            <a:spAutoFit/>
          </a:bodyPr>
          <a:lstStyle/>
          <a:p>
            <a:pPr fontAlgn="t"/>
            <a:r>
              <a:rPr lang="en-GB" sz="750" dirty="0">
                <a:solidFill>
                  <a:srgbClr val="000000"/>
                </a:solidFill>
                <a:latin typeface="HP Simplified" panose="020B0604020204020204" pitchFamily="34" charset="0"/>
              </a:rPr>
              <a:t>3QA55A HP PRINTER ALL IN ONE LASER COLOR ENTERPRISE M480F A4, PRINT, COPY, SCAN, FAX, 27PPM, 600 x 600 DPI, 800MHZ, 3-10 USERS, DC:55K, DUPLEX, ADF, USB, LAN, 1YW, GET 3YW EXT. FREE</a:t>
            </a:r>
            <a:r>
              <a:rPr lang="en-GB" sz="750" dirty="0">
                <a:latin typeface="HP Simplified" panose="020B0604020204020204" pitchFamily="34" charset="0"/>
              </a:rPr>
              <a:t> </a:t>
            </a:r>
            <a:r>
              <a:rPr lang="en-US" sz="750" dirty="0">
                <a:solidFill>
                  <a:srgbClr val="FF0000"/>
                </a:solidFill>
                <a:latin typeface="HP Simplified" panose="020B0604020204020204" pitchFamily="34" charset="0"/>
              </a:rPr>
              <a:t>854 </a:t>
            </a:r>
            <a:r>
              <a:rPr lang="en-GB" sz="750" b="0" i="0" u="none" strike="noStrike" kern="1200" dirty="0">
                <a:solidFill>
                  <a:srgbClr val="FF0000"/>
                </a:solidFill>
                <a:effectLst/>
                <a:latin typeface="HP Simplified" panose="020B0604020204020204" pitchFamily="34" charset="0"/>
              </a:rPr>
              <a:t>€</a:t>
            </a:r>
            <a:endParaRPr lang="x-none" sz="750" b="0" i="0" u="none" strike="noStrike" dirty="0">
              <a:solidFill>
                <a:srgbClr val="FF0000"/>
              </a:solidFill>
              <a:effectLst/>
              <a:latin typeface="HP Simplified" panose="020B0604020204020204" pitchFamily="34" charset="0"/>
            </a:endParaRPr>
          </a:p>
        </p:txBody>
      </p:sp>
      <p:pic>
        <p:nvPicPr>
          <p:cNvPr id="8" name="Pictur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009089" y="3810710"/>
            <a:ext cx="874803" cy="848883"/>
          </a:xfrm>
          <a:prstGeom prst="rect">
            <a:avLst/>
          </a:prstGeom>
        </p:spPr>
      </p:pic>
      <p:cxnSp>
        <p:nvCxnSpPr>
          <p:cNvPr id="71" name="Straight Connector 70">
            <a:extLst>
              <a:ext uri="{FF2B5EF4-FFF2-40B4-BE49-F238E27FC236}">
                <a16:creationId xmlns:a16="http://schemas.microsoft.com/office/drawing/2014/main" id="{081F205B-A6F1-B2A9-FC5F-56851D2DF8E7}"/>
              </a:ext>
            </a:extLst>
          </p:cNvPr>
          <p:cNvCxnSpPr/>
          <p:nvPr/>
        </p:nvCxnSpPr>
        <p:spPr>
          <a:xfrm flipV="1">
            <a:off x="6563941" y="5595133"/>
            <a:ext cx="32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09" y="2674965"/>
            <a:ext cx="3376882" cy="523220"/>
          </a:xfrm>
          <a:prstGeom prst="rect">
            <a:avLst/>
          </a:prstGeom>
        </p:spPr>
        <p:txBody>
          <a:bodyPr wrap="square">
            <a:spAutoFit/>
          </a:bodyPr>
          <a:lstStyle/>
          <a:p>
            <a:r>
              <a:rPr lang="en-US" sz="700" dirty="0">
                <a:solidFill>
                  <a:schemeClr val="bg1">
                    <a:lumMod val="50000"/>
                  </a:schemeClr>
                </a:solidFill>
                <a:latin typeface="HP Simplified" panose="020B0604020204020204" pitchFamily="34" charset="0"/>
              </a:rPr>
              <a:t>Upgrade to professional </a:t>
            </a:r>
            <a:r>
              <a:rPr lang="en-US" sz="700" dirty="0" err="1">
                <a:solidFill>
                  <a:schemeClr val="bg1">
                    <a:lumMod val="50000"/>
                  </a:schemeClr>
                </a:solidFill>
                <a:latin typeface="HP Simplified" panose="020B0604020204020204" pitchFamily="34" charset="0"/>
              </a:rPr>
              <a:t>ZBook</a:t>
            </a:r>
            <a:r>
              <a:rPr lang="en-US" sz="700" dirty="0">
                <a:solidFill>
                  <a:schemeClr val="bg1">
                    <a:lumMod val="50000"/>
                  </a:schemeClr>
                </a:solidFill>
                <a:latin typeface="HP Simplified" panose="020B0604020204020204" pitchFamily="34" charset="0"/>
              </a:rPr>
              <a:t> performance and security at an unbelievably affordable price. Power up your productivity on this durable yet premium device—delivering enhanced collaboration features and pro-grade components to run pro software apps for CAD, 3D </a:t>
            </a:r>
            <a:r>
              <a:rPr lang="en-US" sz="700" dirty="0" err="1">
                <a:solidFill>
                  <a:schemeClr val="bg1">
                    <a:lumMod val="50000"/>
                  </a:schemeClr>
                </a:solidFill>
                <a:latin typeface="HP Simplified" panose="020B0604020204020204" pitchFamily="34" charset="0"/>
              </a:rPr>
              <a:t>concepting</a:t>
            </a:r>
            <a:r>
              <a:rPr lang="en-US" sz="700" dirty="0">
                <a:solidFill>
                  <a:schemeClr val="bg1">
                    <a:lumMod val="50000"/>
                  </a:schemeClr>
                </a:solidFill>
                <a:latin typeface="HP Simplified" panose="020B0604020204020204" pitchFamily="34" charset="0"/>
              </a:rPr>
              <a:t>, modeling, rendering and more.</a:t>
            </a:r>
          </a:p>
        </p:txBody>
      </p:sp>
      <p:sp>
        <p:nvSpPr>
          <p:cNvPr id="61" name="Rectangle 60"/>
          <p:cNvSpPr/>
          <p:nvPr/>
        </p:nvSpPr>
        <p:spPr>
          <a:xfrm>
            <a:off x="8452510" y="6399603"/>
            <a:ext cx="1035460" cy="276999"/>
          </a:xfrm>
          <a:prstGeom prst="rect">
            <a:avLst/>
          </a:prstGeom>
        </p:spPr>
        <p:txBody>
          <a:bodyPr wrap="square">
            <a:spAutoFit/>
          </a:bodyPr>
          <a:lstStyle/>
          <a:p>
            <a:r>
              <a:rPr lang="en-US" sz="600" dirty="0">
                <a:latin typeface="HP Simplified" panose="020B0604020204020204" pitchFamily="34" charset="0"/>
                <a:cs typeface="Calibri" pitchFamily="34" charset="0"/>
              </a:rPr>
              <a:t>Call now on: </a:t>
            </a:r>
          </a:p>
          <a:p>
            <a:r>
              <a:rPr lang="en-US" sz="600" dirty="0">
                <a:latin typeface="HP Simplified" panose="020B0604020204020204" pitchFamily="34" charset="0"/>
                <a:cs typeface="Calibri" pitchFamily="34" charset="0"/>
              </a:rPr>
              <a:t>Mail on: </a:t>
            </a:r>
          </a:p>
        </p:txBody>
      </p:sp>
      <p:sp>
        <p:nvSpPr>
          <p:cNvPr id="62" name="Rectangle 61"/>
          <p:cNvSpPr/>
          <p:nvPr/>
        </p:nvSpPr>
        <p:spPr>
          <a:xfrm>
            <a:off x="-7813" y="6375439"/>
            <a:ext cx="3908942" cy="553998"/>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600" dirty="0">
                <a:latin typeface="HP Simplified" panose="020B0604020204020204" pitchFamily="34" charset="0"/>
                <a:cs typeface="Calibri" pitchFamily="34" charset="0"/>
              </a:rPr>
              <a:t>Prices, promotions, specifications, availability and terms of offers may change without notice. Despite our best efforts, </a:t>
            </a:r>
          </a:p>
          <a:p>
            <a:pPr algn="just"/>
            <a:r>
              <a:rPr lang="en-GB" sz="600" dirty="0">
                <a:latin typeface="HP Simplified" panose="020B0604020204020204" pitchFamily="34" charset="0"/>
                <a:cs typeface="Calibri" pitchFamily="34" charset="0"/>
              </a:rPr>
              <a:t>a small number of items may contain pricing, typography, or photography errors. Correct prices and promotions are validated at the time your order is placed. Recycling fees are not included in the Dealer &amp; Retail File. Delivery and installation charges are not included. Products' warranty is the warranty given by the manufacturer.  VAT is included</a:t>
            </a:r>
          </a:p>
          <a:p>
            <a:pPr algn="just"/>
            <a:endParaRPr lang="en-GB" sz="600" dirty="0">
              <a:latin typeface="HP Simplified" panose="020B0604020204020204" pitchFamily="34" charset="0"/>
              <a:cs typeface="Calibri" pitchFamily="34" charset="0"/>
            </a:endParaRPr>
          </a:p>
        </p:txBody>
      </p:sp>
    </p:spTree>
    <p:extLst>
      <p:ext uri="{BB962C8B-B14F-4D97-AF65-F5344CB8AC3E}">
        <p14:creationId xmlns:p14="http://schemas.microsoft.com/office/powerpoint/2010/main" val="313225202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49508</TotalTime>
  <Words>7518</Words>
  <Application>Microsoft Office PowerPoint</Application>
  <PresentationFormat>A4 Paper (210x297 mm)</PresentationFormat>
  <Paragraphs>261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HP Simplified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Michalis Michael</dc:creator>
  <cp:lastModifiedBy>Stephanos Stephanides</cp:lastModifiedBy>
  <cp:revision>9098</cp:revision>
  <cp:lastPrinted>2024-08-06T09:09:49Z</cp:lastPrinted>
  <dcterms:created xsi:type="dcterms:W3CDTF">2017-11-28T09:42:49Z</dcterms:created>
  <dcterms:modified xsi:type="dcterms:W3CDTF">2024-12-05T08:33:04Z</dcterms:modified>
</cp:coreProperties>
</file>