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0" r:id="rId3"/>
    <p:sldId id="257" r:id="rId4"/>
    <p:sldId id="258" r:id="rId5"/>
    <p:sldId id="259" r:id="rId6"/>
    <p:sldId id="262" r:id="rId7"/>
    <p:sldId id="264" r:id="rId8"/>
    <p:sldId id="265" r:id="rId9"/>
    <p:sldId id="266" r:id="rId10"/>
    <p:sldId id="268" r:id="rId11"/>
    <p:sldId id="288" r:id="rId12"/>
    <p:sldId id="289" r:id="rId13"/>
    <p:sldId id="290" r:id="rId14"/>
    <p:sldId id="291" r:id="rId15"/>
    <p:sldId id="292" r:id="rId16"/>
    <p:sldId id="293" r:id="rId17"/>
    <p:sldId id="294" r:id="rId18"/>
    <p:sldId id="269" r:id="rId19"/>
    <p:sldId id="270" r:id="rId20"/>
    <p:sldId id="271" r:id="rId21"/>
    <p:sldId id="274" r:id="rId22"/>
    <p:sldId id="276" r:id="rId23"/>
    <p:sldId id="277" r:id="rId24"/>
    <p:sldId id="278" r:id="rId25"/>
    <p:sldId id="279" r:id="rId26"/>
    <p:sldId id="296" r:id="rId27"/>
    <p:sldId id="297" r:id="rId28"/>
    <p:sldId id="298" r:id="rId29"/>
    <p:sldId id="299" r:id="rId30"/>
    <p:sldId id="300" r:id="rId31"/>
    <p:sldId id="301" r:id="rId32"/>
    <p:sldId id="302" r:id="rId33"/>
    <p:sldId id="280" r:id="rId34"/>
    <p:sldId id="281" r:id="rId35"/>
    <p:sldId id="282" r:id="rId36"/>
    <p:sldId id="283" r:id="rId37"/>
    <p:sldId id="284" r:id="rId38"/>
    <p:sldId id="285" r:id="rId39"/>
    <p:sldId id="286" r:id="rId40"/>
    <p:sldId id="295" r:id="rId41"/>
    <p:sldId id="30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1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083A4E-FAAC-498E-B77B-DC0EF01525BE}" type="datetimeFigureOut">
              <a:rPr lang="en-IN" smtClean="0"/>
              <a:t>06-08-2023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1029862198"/>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083A4E-FAAC-498E-B77B-DC0EF01525BE}" type="datetimeFigureOut">
              <a:rPr lang="en-IN" smtClean="0"/>
              <a:t>06-08-2023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3561640669"/>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83A4E-FAAC-498E-B77B-DC0EF01525BE}"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1868790479"/>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83A4E-FAAC-498E-B77B-DC0EF01525BE}"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338197802"/>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83A4E-FAAC-498E-B77B-DC0EF01525BE}"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531385883"/>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83A4E-FAAC-498E-B77B-DC0EF01525BE}"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3804162193"/>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83A4E-FAAC-498E-B77B-DC0EF01525BE}"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2701181181"/>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83A4E-FAAC-498E-B77B-DC0EF01525BE}"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1913223"/>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83A4E-FAAC-498E-B77B-DC0EF01525BE}"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160116825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083A4E-FAAC-498E-B77B-DC0EF01525BE}"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1684376973"/>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083A4E-FAAC-498E-B77B-DC0EF01525BE}"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4139292634"/>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083A4E-FAAC-498E-B77B-DC0EF01525BE}" type="datetimeFigureOut">
              <a:rPr lang="en-IN" smtClean="0"/>
              <a:t>06-08-2023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727029157"/>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083A4E-FAAC-498E-B77B-DC0EF01525BE}" type="datetimeFigureOut">
              <a:rPr lang="en-IN" smtClean="0"/>
              <a:t>06-08-2023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539400818"/>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083A4E-FAAC-498E-B77B-DC0EF01525BE}" type="datetimeFigureOut">
              <a:rPr lang="en-IN" smtClean="0"/>
              <a:t>06-08-2023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2650468648"/>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83A4E-FAAC-498E-B77B-DC0EF01525BE}" type="datetimeFigureOut">
              <a:rPr lang="en-IN" smtClean="0"/>
              <a:t>06-08-2023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3657220572"/>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083A4E-FAAC-498E-B77B-DC0EF01525BE}" type="datetimeFigureOut">
              <a:rPr lang="en-IN" smtClean="0"/>
              <a:t>06-08-2023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2949980529"/>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083A4E-FAAC-498E-B77B-DC0EF01525BE}" type="datetimeFigureOut">
              <a:rPr lang="en-IN" smtClean="0"/>
              <a:t>06-08-2023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A3E92-F70C-4922-B477-E28C0B554300}" type="slidenum">
              <a:rPr lang="en-IN" smtClean="0"/>
              <a:t>‹#›</a:t>
            </a:fld>
            <a:endParaRPr lang="en-IN"/>
          </a:p>
        </p:txBody>
      </p:sp>
    </p:spTree>
    <p:extLst>
      <p:ext uri="{BB962C8B-B14F-4D97-AF65-F5344CB8AC3E}">
        <p14:creationId xmlns:p14="http://schemas.microsoft.com/office/powerpoint/2010/main" val="700272113"/>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083A4E-FAAC-498E-B77B-DC0EF01525BE}" type="datetimeFigureOut">
              <a:rPr lang="en-IN" smtClean="0"/>
              <a:t>06-08-2023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5A3E92-F70C-4922-B477-E28C0B554300}" type="slidenum">
              <a:rPr lang="en-IN" smtClean="0"/>
              <a:t>‹#›</a:t>
            </a:fld>
            <a:endParaRPr lang="en-IN"/>
          </a:p>
        </p:txBody>
      </p:sp>
    </p:spTree>
    <p:extLst>
      <p:ext uri="{BB962C8B-B14F-4D97-AF65-F5344CB8AC3E}">
        <p14:creationId xmlns:p14="http://schemas.microsoft.com/office/powerpoint/2010/main" val="282179298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ransition spd="slow">
    <p:cover/>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4BE8-89FC-3D96-B71C-1BA4EE6CEBE8}"/>
              </a:ext>
            </a:extLst>
          </p:cNvPr>
          <p:cNvSpPr>
            <a:spLocks noGrp="1"/>
          </p:cNvSpPr>
          <p:nvPr>
            <p:ph type="ctrTitle"/>
          </p:nvPr>
        </p:nvSpPr>
        <p:spPr>
          <a:xfrm>
            <a:off x="1706880" y="616148"/>
            <a:ext cx="8778240" cy="2088682"/>
          </a:xfrm>
        </p:spPr>
        <p:txBody>
          <a:bodyPr>
            <a:normAutofit/>
          </a:bodyPr>
          <a:lstStyle/>
          <a:p>
            <a:r>
              <a:rPr lang="en-US" sz="4400" b="1" u="sng" dirty="0">
                <a:solidFill>
                  <a:srgbClr val="C00000"/>
                </a:solidFill>
                <a:latin typeface="Cambria Math" panose="02040503050406030204" pitchFamily="18" charset="0"/>
                <a:ea typeface="Cambria Math" panose="02040503050406030204" pitchFamily="18" charset="0"/>
              </a:rPr>
              <a:t>HARMFUL GAS DETECTION SYSTEM</a:t>
            </a:r>
            <a:endParaRPr lang="en-IN" sz="4400" b="1" u="sng" dirty="0">
              <a:solidFill>
                <a:srgbClr val="C00000"/>
              </a:solidFill>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CDD81261-AA7B-E271-263B-4B37811BD7CA}"/>
              </a:ext>
            </a:extLst>
          </p:cNvPr>
          <p:cNvSpPr>
            <a:spLocks noGrp="1"/>
          </p:cNvSpPr>
          <p:nvPr>
            <p:ph type="subTitle" idx="1"/>
          </p:nvPr>
        </p:nvSpPr>
        <p:spPr>
          <a:xfrm>
            <a:off x="-959318" y="2874064"/>
            <a:ext cx="11444438" cy="2871357"/>
          </a:xfrm>
        </p:spPr>
        <p:txBody>
          <a:bodyPr>
            <a:normAutofit fontScale="92500" lnSpcReduction="10000"/>
          </a:bodyPr>
          <a:lstStyle/>
          <a:p>
            <a:r>
              <a:rPr lang="en-US" sz="3100" b="1" dirty="0"/>
              <a:t>Presented By:</a:t>
            </a:r>
          </a:p>
          <a:p>
            <a:r>
              <a:rPr lang="en-US" sz="3100" b="1" dirty="0"/>
              <a:t>Saurabh Biswas </a:t>
            </a:r>
          </a:p>
          <a:p>
            <a:r>
              <a:rPr lang="en-US" sz="3100" b="1" dirty="0" err="1"/>
              <a:t>Swani</a:t>
            </a:r>
            <a:r>
              <a:rPr lang="en-US" sz="3100" b="1" dirty="0"/>
              <a:t>  Chatterjee</a:t>
            </a:r>
          </a:p>
          <a:p>
            <a:r>
              <a:rPr lang="en-US" sz="3100" b="1" dirty="0"/>
              <a:t>Suryashmi Chakraborty</a:t>
            </a:r>
          </a:p>
          <a:p>
            <a:r>
              <a:rPr lang="en-IN" sz="3100" b="1" dirty="0"/>
              <a:t>Under the Guidance of Mr. Durjoy Roy</a:t>
            </a:r>
            <a:r>
              <a:rPr lang="en-IN" sz="2600" b="1" dirty="0"/>
              <a:t>.</a:t>
            </a:r>
          </a:p>
          <a:p>
            <a:endParaRPr lang="en-IN" b="1" dirty="0"/>
          </a:p>
        </p:txBody>
      </p:sp>
    </p:spTree>
    <p:extLst>
      <p:ext uri="{BB962C8B-B14F-4D97-AF65-F5344CB8AC3E}">
        <p14:creationId xmlns:p14="http://schemas.microsoft.com/office/powerpoint/2010/main" val="4236718807"/>
      </p:ext>
    </p:extLst>
  </p:cSld>
  <p:clrMapOvr>
    <a:masterClrMapping/>
  </p:clrMapOvr>
  <p:transition spd="slow" advTm="17287">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3444-9EDA-BC9B-67B0-5A4B32CA6560}"/>
              </a:ext>
            </a:extLst>
          </p:cNvPr>
          <p:cNvSpPr>
            <a:spLocks noGrp="1"/>
          </p:cNvSpPr>
          <p:nvPr>
            <p:ph type="title"/>
          </p:nvPr>
        </p:nvSpPr>
        <p:spPr>
          <a:xfrm>
            <a:off x="1086643" y="549322"/>
            <a:ext cx="10018713" cy="1752599"/>
          </a:xfrm>
        </p:spPr>
        <p:txBody>
          <a:bodyPr>
            <a:normAutofit fontScale="90000"/>
          </a:bodyPr>
          <a:lstStyle/>
          <a:p>
            <a: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MQ-7 Sensor</a:t>
            </a:r>
            <a:b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br>
            <a:b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br>
            <a: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t>The MQ-7 sensor is a type of gas sensor widely used to detect carbon monoxide (CO) gas.</a:t>
            </a:r>
            <a:b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br>
            <a: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t>The MQ-7 sensor is available in a compact and portable module</a:t>
            </a:r>
            <a:r>
              <a:rPr lang="en-IN" sz="2200" b="1" dirty="0">
                <a:latin typeface="Cambria Math" panose="02040503050406030204" pitchFamily="18" charset="0"/>
                <a:ea typeface="Times New Roman" panose="02020603050405020304" pitchFamily="18" charset="0"/>
                <a:cs typeface="Times New Roman" panose="02020603050405020304" pitchFamily="18" charset="0"/>
              </a:rPr>
              <a:t>. </a:t>
            </a:r>
            <a:br>
              <a:rPr lang="en-IN" sz="2000" b="1" dirty="0">
                <a:latin typeface="Cambria Math" panose="02040503050406030204" pitchFamily="18" charset="0"/>
                <a:ea typeface="Times New Roman" panose="02020603050405020304" pitchFamily="18" charset="0"/>
                <a:cs typeface="Times New Roman" panose="02020603050405020304" pitchFamily="18" charset="0"/>
              </a:rPr>
            </a:br>
            <a:endParaRPr lang="en-IN" sz="20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57C5C1C9-42B8-06B7-BBE8-1AE83C556F2C}"/>
              </a:ext>
            </a:extLst>
          </p:cNvPr>
          <p:cNvSpPr>
            <a:spLocks noGrp="1"/>
          </p:cNvSpPr>
          <p:nvPr>
            <p:ph idx="1"/>
          </p:nvPr>
        </p:nvSpPr>
        <p:spPr/>
        <p:txBody>
          <a:bodyPr>
            <a:normAutofit lnSpcReduction="10000"/>
          </a:bodyPr>
          <a:lstStyle/>
          <a:p>
            <a:pPr marL="0" indent="0">
              <a:buNone/>
            </a:pPr>
            <a:endParaRPr lang="en-US" b="1" u="sng" dirty="0">
              <a:solidFill>
                <a:schemeClr val="accent1">
                  <a:lumMod val="75000"/>
                </a:schemeClr>
              </a:solidFill>
            </a:endParaRPr>
          </a:p>
          <a:p>
            <a:pPr marL="0" indent="0">
              <a:buNone/>
            </a:pPr>
            <a:r>
              <a:rPr lang="en-US" b="1" u="sng" dirty="0">
                <a:solidFill>
                  <a:schemeClr val="accent1">
                    <a:lumMod val="75000"/>
                  </a:schemeClr>
                </a:solidFill>
              </a:rPr>
              <a:t>SPECIFICATIONS</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Gas Detected: </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Carbon Monoxide (CO)</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Sensing Material: </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Tin Dioxide (SnO</a:t>
            </a:r>
            <a:r>
              <a:rPr lang="en-IN" sz="2000"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Heater Voltage: </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operates at 5V DC</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Target Gas Concentration Range: </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Usually 10 to 500 ppm </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Output Signal: </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Analog voltage output (varies with CO concentration)</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0854D481-041C-1950-319A-B45AADB3E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6907" y="2533933"/>
            <a:ext cx="2495275" cy="2598821"/>
          </a:xfrm>
          <a:prstGeom prst="rect">
            <a:avLst/>
          </a:prstGeom>
        </p:spPr>
      </p:pic>
    </p:spTree>
    <p:extLst>
      <p:ext uri="{BB962C8B-B14F-4D97-AF65-F5344CB8AC3E}">
        <p14:creationId xmlns:p14="http://schemas.microsoft.com/office/powerpoint/2010/main" val="2739592483"/>
      </p:ext>
    </p:extLst>
  </p:cSld>
  <p:clrMapOvr>
    <a:masterClrMapping/>
  </p:clrMapOvr>
  <p:transition spd="slow" advTm="24595">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4EEA4-6245-6510-CDF2-48AA46A3AB49}"/>
              </a:ext>
            </a:extLst>
          </p:cNvPr>
          <p:cNvSpPr>
            <a:spLocks noGrp="1"/>
          </p:cNvSpPr>
          <p:nvPr>
            <p:ph idx="1"/>
          </p:nvPr>
        </p:nvSpPr>
        <p:spPr>
          <a:xfrm>
            <a:off x="1434738" y="1176687"/>
            <a:ext cx="9974790" cy="4623612"/>
          </a:xfrm>
        </p:spPr>
        <p:txBody>
          <a:bodyPr>
            <a:noAutofit/>
          </a:bodyPr>
          <a:lstStyle/>
          <a:p>
            <a:pPr marL="0" indent="0">
              <a:buNone/>
            </a:pPr>
            <a:r>
              <a:rPr lang="en-US" sz="2000" b="1" u="sng" dirty="0">
                <a:solidFill>
                  <a:schemeClr val="accent1">
                    <a:lumMod val="75000"/>
                  </a:schemeClr>
                </a:solidFill>
              </a:rPr>
              <a:t>WORKING PRINCIPLES</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Oxidation of Tin Dioxide (SnO2): </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SnO</a:t>
            </a:r>
            <a:r>
              <a:rPr lang="en-IN" sz="2000"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 (sensing element) + O</a:t>
            </a:r>
            <a:r>
              <a:rPr lang="en-IN" sz="2000"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 (air) </a:t>
            </a:r>
            <a:r>
              <a:rPr lang="en-IN" sz="200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 SnO</a:t>
            </a:r>
            <a:r>
              <a:rPr lang="en-IN" sz="2000"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 																				(unchanged)</a:t>
            </a:r>
            <a:endParaRPr lang="en-IN" sz="2000" b="1" dirty="0">
              <a:effectLst/>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Adsorption of Carbon Monoxide (CO): </a:t>
            </a:r>
          </a:p>
          <a:p>
            <a:pPr marL="0" indent="0">
              <a:buNone/>
            </a:pPr>
            <a:r>
              <a:rPr lang="en-IN" sz="2000" b="1" dirty="0">
                <a:latin typeface="Cambria Math" panose="02040503050406030204" pitchFamily="18" charset="0"/>
                <a:ea typeface="Times New Roman" panose="02020603050405020304" pitchFamily="18" charset="0"/>
                <a:cs typeface="Times New Roman" panose="02020603050405020304" pitchFamily="18" charset="0"/>
              </a:rPr>
              <a:t>            </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SnO</a:t>
            </a:r>
            <a:r>
              <a:rPr lang="en-IN" sz="2000"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 (sensing element) + CO (atmosphere) </a:t>
            </a:r>
            <a:r>
              <a:rPr lang="en-IN" sz="2000" dirty="0">
                <a:effectLst/>
                <a:latin typeface="Cambria Math" panose="02040503050406030204" pitchFamily="18" charset="0"/>
                <a:ea typeface="Times New Roman" panose="02020603050405020304" pitchFamily="18" charset="0"/>
                <a:cs typeface="Cambria Math" panose="02040503050406030204" pitchFamily="18" charset="0"/>
              </a:rPr>
              <a:t>⟶</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 SnO</a:t>
            </a:r>
            <a:r>
              <a:rPr lang="en-IN" sz="2000"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-CO complex</a:t>
            </a:r>
            <a:endParaRPr lang="en-IN" sz="20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Change in Conductivity: </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change in conductivity is the key factor that allows the MQ-7 sensor to detect the presence of CO gas.</a:t>
            </a:r>
            <a:endParaRPr lang="en-IN" sz="2000" b="1" dirty="0">
              <a:effectLst/>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Output Voltage Variation: </a:t>
            </a:r>
            <a:r>
              <a:rPr lang="en-IN" sz="2000" dirty="0">
                <a:effectLst/>
                <a:latin typeface="Cambria Math" panose="02040503050406030204" pitchFamily="18" charset="0"/>
                <a:ea typeface="Times New Roman" panose="02020603050405020304" pitchFamily="18" charset="0"/>
                <a:cs typeface="Times New Roman" panose="02020603050405020304" pitchFamily="18" charset="0"/>
              </a:rPr>
              <a:t>By measuring and interpreting the output voltage, the sensor can provide an estimate of the CO gas concentration in parts per million (ppm). </a:t>
            </a:r>
          </a:p>
          <a:p>
            <a:pPr marL="0" indent="0">
              <a:buNone/>
            </a:pPr>
            <a:r>
              <a:rPr lang="en-IN" sz="2000" b="1" u="sng" dirty="0">
                <a:solidFill>
                  <a:schemeClr val="accent1">
                    <a:lumMod val="75000"/>
                  </a:schemeClr>
                </a:solidFill>
                <a:latin typeface="Cambria Math" panose="02040503050406030204" pitchFamily="18" charset="0"/>
                <a:cs typeface="Times New Roman" panose="02020603050405020304" pitchFamily="18" charset="0"/>
              </a:rPr>
              <a:t>SIGNIFICANCE</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Research and Experimentation</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Internet of Things (IoT) Devices </a:t>
            </a:r>
            <a:endParaRPr lang="en-IN" sz="2000" b="1" dirty="0"/>
          </a:p>
        </p:txBody>
      </p:sp>
    </p:spTree>
    <p:extLst>
      <p:ext uri="{BB962C8B-B14F-4D97-AF65-F5344CB8AC3E}">
        <p14:creationId xmlns:p14="http://schemas.microsoft.com/office/powerpoint/2010/main" val="2369355755"/>
      </p:ext>
    </p:extLst>
  </p:cSld>
  <p:clrMapOvr>
    <a:masterClrMapping/>
  </p:clrMapOvr>
  <p:transition spd="slow" advTm="34701">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183A-1F1C-A88D-48B4-1581DACFDE32}"/>
              </a:ext>
            </a:extLst>
          </p:cNvPr>
          <p:cNvSpPr>
            <a:spLocks noGrp="1"/>
          </p:cNvSpPr>
          <p:nvPr>
            <p:ph type="title"/>
          </p:nvPr>
        </p:nvSpPr>
        <p:spPr>
          <a:xfrm>
            <a:off x="1086643" y="180875"/>
            <a:ext cx="10018713" cy="1752599"/>
          </a:xfrm>
        </p:spPr>
        <p:txBody>
          <a:bodyPr>
            <a:normAutofit fontScale="90000"/>
          </a:bodyPr>
          <a:lstStyle/>
          <a:p>
            <a:r>
              <a:rPr lang="en-IN" sz="44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MQ-135 Sensor</a:t>
            </a:r>
            <a:br>
              <a:rPr lang="en-IN" sz="44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br>
            <a:br>
              <a:rPr lang="en-IN" sz="24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br>
            <a:r>
              <a:rPr lang="en-IN" sz="2400" b="1" dirty="0">
                <a:effectLst/>
                <a:latin typeface="Cambria Math" panose="02040503050406030204" pitchFamily="18" charset="0"/>
                <a:ea typeface="Times New Roman" panose="02020603050405020304" pitchFamily="18" charset="0"/>
                <a:cs typeface="Times New Roman" panose="02020603050405020304" pitchFamily="18" charset="0"/>
              </a:rPr>
              <a:t>The MQ-135 sensor is a gas sensor commonly used to detect and measure air quality, it is also used for CO</a:t>
            </a:r>
            <a:r>
              <a:rPr lang="en-IN" sz="2400" b="1" baseline="-25000" dirty="0">
                <a:effectLst/>
                <a:latin typeface="Cambria Math" panose="02040503050406030204" pitchFamily="18" charset="0"/>
                <a:ea typeface="Times New Roman" panose="02020603050405020304" pitchFamily="18" charset="0"/>
                <a:cs typeface="Times New Roman" panose="02020603050405020304" pitchFamily="18" charset="0"/>
              </a:rPr>
              <a:t>2 </a:t>
            </a:r>
            <a:r>
              <a:rPr lang="en-IN" sz="2400" b="1" dirty="0">
                <a:effectLst/>
                <a:latin typeface="Cambria Math" panose="02040503050406030204" pitchFamily="18" charset="0"/>
                <a:ea typeface="Times New Roman" panose="02020603050405020304" pitchFamily="18" charset="0"/>
                <a:cs typeface="Times New Roman" panose="02020603050405020304" pitchFamily="18" charset="0"/>
              </a:rPr>
              <a:t>detection.</a:t>
            </a:r>
            <a:r>
              <a:rPr lang="en-IN" sz="2400" b="1" baseline="-25000" dirty="0">
                <a:latin typeface="Cambria Math" panose="02040503050406030204" pitchFamily="18" charset="0"/>
                <a:ea typeface="Times New Roman" panose="02020603050405020304" pitchFamily="18" charset="0"/>
                <a:cs typeface="Times New Roman" panose="02020603050405020304" pitchFamily="18" charset="0"/>
              </a:rPr>
              <a:t> </a:t>
            </a:r>
            <a:br>
              <a:rPr lang="en-IN" sz="2400" b="1" baseline="-25000" dirty="0">
                <a:latin typeface="Cambria Math" panose="02040503050406030204" pitchFamily="18" charset="0"/>
                <a:ea typeface="Times New Roman" panose="02020603050405020304" pitchFamily="18" charset="0"/>
                <a:cs typeface="Times New Roman" panose="02020603050405020304" pitchFamily="18" charset="0"/>
              </a:rPr>
            </a:br>
            <a:endParaRPr lang="en-IN" sz="24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4F10970B-5F6F-1DCA-F797-063DA7C2560E}"/>
              </a:ext>
            </a:extLst>
          </p:cNvPr>
          <p:cNvSpPr>
            <a:spLocks noGrp="1"/>
          </p:cNvSpPr>
          <p:nvPr>
            <p:ph idx="1"/>
          </p:nvPr>
        </p:nvSpPr>
        <p:spPr>
          <a:xfrm>
            <a:off x="1197707" y="2171657"/>
            <a:ext cx="10018713" cy="3273800"/>
          </a:xfrm>
        </p:spPr>
        <p:txBody>
          <a:bodyPr>
            <a:noAutofit/>
          </a:bodyPr>
          <a:lstStyle/>
          <a:p>
            <a:r>
              <a:rPr lang="en-US" b="1" u="sng" dirty="0">
                <a:solidFill>
                  <a:schemeClr val="accent1">
                    <a:lumMod val="75000"/>
                  </a:schemeClr>
                </a:solidFill>
              </a:rPr>
              <a:t>SPECIFICATIONS</a:t>
            </a:r>
          </a:p>
          <a:p>
            <a:pPr marL="0" indent="0">
              <a:buNone/>
            </a:pPr>
            <a:endParaRPr lang="en-US" sz="1100" b="1" u="sng" dirty="0">
              <a:solidFill>
                <a:schemeClr val="accent1">
                  <a:lumMod val="75000"/>
                </a:schemeClr>
              </a:solidFill>
            </a:endParaRP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Gas Detected: </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Carbon-di-oxide(CO</a:t>
            </a:r>
            <a:r>
              <a:rPr lang="en-IN"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a:t>
            </a:r>
            <a:endParaRPr lang="en-US"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Sensing Material: </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SnO</a:t>
            </a:r>
            <a:r>
              <a:rPr lang="en-IN"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 (tin dioxide)</a:t>
            </a:r>
            <a:endParaRPr lang="en-US" b="1" u="sng" dirty="0">
              <a:solidFill>
                <a:schemeClr val="accent1">
                  <a:lumMod val="75000"/>
                </a:schemeClr>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Heater Voltage: </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operates at 5V DC</a:t>
            </a:r>
            <a:endParaRPr lang="en-US"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Target Gas Concentration Range: </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detects 10s to 100s of PPM.</a:t>
            </a:r>
            <a:endParaRPr lang="en-US" b="1" u="sng" dirty="0">
              <a:solidFill>
                <a:schemeClr val="accent1">
                  <a:lumMod val="75000"/>
                </a:schemeClr>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Output Signal</a:t>
            </a:r>
            <a:r>
              <a:rPr lang="en-IN" b="1" dirty="0">
                <a:latin typeface="Cambria Math" panose="02040503050406030204" pitchFamily="18" charset="0"/>
                <a:ea typeface="Times New Roman" panose="02020603050405020304" pitchFamily="18" charset="0"/>
                <a:cs typeface="Times New Roman" panose="02020603050405020304" pitchFamily="18" charset="0"/>
              </a:rPr>
              <a:t>: </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Analog voltage output (varies with gas concentration).</a:t>
            </a:r>
            <a:endParaRPr lang="en-IN" b="1" u="sng" dirty="0">
              <a:solidFill>
                <a:schemeClr val="accent1">
                  <a:lumMod val="75000"/>
                </a:schemeClr>
              </a:solidFill>
            </a:endParaRPr>
          </a:p>
        </p:txBody>
      </p:sp>
      <p:pic>
        <p:nvPicPr>
          <p:cNvPr id="5" name="Picture 4">
            <a:extLst>
              <a:ext uri="{FF2B5EF4-FFF2-40B4-BE49-F238E27FC236}">
                <a16:creationId xmlns:a16="http://schemas.microsoft.com/office/drawing/2014/main" id="{79E7E144-A74B-8444-F7FE-38E07AD23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3469" y="1562668"/>
            <a:ext cx="2272951" cy="2929887"/>
          </a:xfrm>
          <a:prstGeom prst="rect">
            <a:avLst/>
          </a:prstGeom>
        </p:spPr>
      </p:pic>
    </p:spTree>
    <p:extLst>
      <p:ext uri="{BB962C8B-B14F-4D97-AF65-F5344CB8AC3E}">
        <p14:creationId xmlns:p14="http://schemas.microsoft.com/office/powerpoint/2010/main" val="2895473178"/>
      </p:ext>
    </p:extLst>
  </p:cSld>
  <p:clrMapOvr>
    <a:masterClrMapping/>
  </p:clrMapOvr>
  <p:transition spd="slow" advTm="19334">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3DD78-35C9-876C-4DCB-C8022C852707}"/>
              </a:ext>
            </a:extLst>
          </p:cNvPr>
          <p:cNvSpPr>
            <a:spLocks noGrp="1"/>
          </p:cNvSpPr>
          <p:nvPr>
            <p:ph idx="1"/>
          </p:nvPr>
        </p:nvSpPr>
        <p:spPr>
          <a:xfrm>
            <a:off x="2400425" y="1466488"/>
            <a:ext cx="8788699" cy="3683267"/>
          </a:xfrm>
        </p:spPr>
        <p:txBody>
          <a:bodyPr>
            <a:noAutofit/>
          </a:bodyPr>
          <a:lstStyle/>
          <a:p>
            <a:pPr marL="0" indent="0">
              <a:buNone/>
            </a:pPr>
            <a:r>
              <a:rPr lang="en-IN" sz="20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WORKING PRINCIPLE  </a:t>
            </a:r>
          </a:p>
          <a:p>
            <a:pPr marL="0" indent="0">
              <a:buNone/>
            </a:pPr>
            <a:r>
              <a:rPr lang="en-IN" sz="2000" b="1" dirty="0">
                <a:latin typeface="Cambria Math" panose="02040503050406030204" pitchFamily="18" charset="0"/>
                <a:ea typeface="Times New Roman" panose="02020603050405020304" pitchFamily="18" charset="0"/>
                <a:cs typeface="Times New Roman" panose="02020603050405020304" pitchFamily="18" charset="0"/>
              </a:rPr>
              <a:t>S</a:t>
            </a: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teps involved in the working of MQ-135 Sensor</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Infrared Light Source</a:t>
            </a:r>
            <a:endParaRPr lang="en-IN" sz="20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Gas Sample Chamber</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Absorption of Infrared Radiation</a:t>
            </a:r>
            <a:endParaRPr lang="en-IN" sz="20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Detector</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Signal Processing</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Output</a:t>
            </a:r>
          </a:p>
          <a:p>
            <a:pPr marL="0" indent="0">
              <a:buNone/>
            </a:pPr>
            <a:r>
              <a:rPr lang="en-IN" sz="2000" b="1" u="sng" dirty="0">
                <a:solidFill>
                  <a:schemeClr val="accent1">
                    <a:lumMod val="75000"/>
                  </a:schemeClr>
                </a:solidFill>
                <a:latin typeface="Cambria Math" panose="02040503050406030204" pitchFamily="18" charset="0"/>
                <a:cs typeface="Times New Roman" panose="02020603050405020304" pitchFamily="18" charset="0"/>
              </a:rPr>
              <a:t>SIGNIFICANCE</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Research and Experimentation</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Internet of Things (IoT) Devices</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Portable Gas Detectors</a:t>
            </a:r>
            <a:endParaRPr lang="en-IN" sz="2000" b="1" dirty="0"/>
          </a:p>
        </p:txBody>
      </p:sp>
    </p:spTree>
    <p:extLst>
      <p:ext uri="{BB962C8B-B14F-4D97-AF65-F5344CB8AC3E}">
        <p14:creationId xmlns:p14="http://schemas.microsoft.com/office/powerpoint/2010/main" val="2579986231"/>
      </p:ext>
    </p:extLst>
  </p:cSld>
  <p:clrMapOvr>
    <a:masterClrMapping/>
  </p:clrMapOvr>
  <p:transition spd="slow" advTm="38147">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02C3-72C2-8399-7715-3343529AEFAA}"/>
              </a:ext>
            </a:extLst>
          </p:cNvPr>
          <p:cNvSpPr>
            <a:spLocks noGrp="1"/>
          </p:cNvSpPr>
          <p:nvPr>
            <p:ph type="title"/>
          </p:nvPr>
        </p:nvSpPr>
        <p:spPr>
          <a:xfrm>
            <a:off x="1484311" y="685800"/>
            <a:ext cx="10018713" cy="1752599"/>
          </a:xfrm>
        </p:spPr>
        <p:txBody>
          <a:bodyPr>
            <a:normAutofit/>
          </a:bodyPr>
          <a:lstStyle/>
          <a:p>
            <a: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AGS02MA Sensor</a:t>
            </a:r>
            <a:b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br>
            <a:b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b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The AGS02MA also know as TVOC sensor is used to detect Volatile Organic Compounds (VOCs).</a:t>
            </a:r>
            <a:endParaRPr lang="en-IN" sz="20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A60B20D5-39E2-1617-978A-6C005D73EA55}"/>
              </a:ext>
            </a:extLst>
          </p:cNvPr>
          <p:cNvSpPr>
            <a:spLocks noGrp="1"/>
          </p:cNvSpPr>
          <p:nvPr>
            <p:ph idx="1"/>
          </p:nvPr>
        </p:nvSpPr>
        <p:spPr>
          <a:xfrm>
            <a:off x="1638315" y="2705500"/>
            <a:ext cx="10018713" cy="3124201"/>
          </a:xfrm>
        </p:spPr>
        <p:txBody>
          <a:bodyPr>
            <a:noAutofit/>
          </a:bodyPr>
          <a:lstStyle/>
          <a:p>
            <a:pPr marL="171450" indent="0">
              <a:lnSpc>
                <a:spcPct val="107000"/>
              </a:lnSpc>
              <a:spcAft>
                <a:spcPts val="800"/>
              </a:spcAft>
              <a:buNone/>
            </a:pPr>
            <a:r>
              <a:rPr lang="en-IN" b="1" u="sng" dirty="0">
                <a:solidFill>
                  <a:schemeClr val="accent1">
                    <a:lumMod val="75000"/>
                  </a:schemeClr>
                </a:solidFill>
                <a:latin typeface="Cambria Math" panose="02040503050406030204" pitchFamily="18" charset="0"/>
                <a:ea typeface="Times New Roman" panose="02020603050405020304" pitchFamily="18" charset="0"/>
                <a:cs typeface="Times New Roman" panose="02020603050405020304" pitchFamily="18" charset="0"/>
              </a:rPr>
              <a:t>SPECIFICATIONS</a:t>
            </a:r>
          </a:p>
          <a:p>
            <a:pPr marL="457200">
              <a:lnSpc>
                <a:spcPct val="107000"/>
              </a:lnSpc>
              <a:spcAft>
                <a:spcPts val="800"/>
              </a:spcAft>
            </a:pPr>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Gas Detected: </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NH</a:t>
            </a:r>
            <a:r>
              <a:rPr lang="en-IN" baseline="-25000" dirty="0">
                <a:effectLst/>
                <a:latin typeface="Cambria Math" panose="02040503050406030204" pitchFamily="18" charset="0"/>
                <a:ea typeface="Times New Roman" panose="02020603050405020304" pitchFamily="18" charset="0"/>
                <a:cs typeface="Times New Roman" panose="02020603050405020304" pitchFamily="18" charset="0"/>
              </a:rPr>
              <a:t>3</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 NO, NO</a:t>
            </a:r>
            <a:r>
              <a:rPr lang="en-IN"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 O</a:t>
            </a:r>
            <a:r>
              <a:rPr lang="en-IN" baseline="-25000" dirty="0">
                <a:effectLst/>
                <a:latin typeface="Cambria Math" panose="02040503050406030204" pitchFamily="18" charset="0"/>
                <a:ea typeface="Times New Roman" panose="02020603050405020304" pitchFamily="18" charset="0"/>
                <a:cs typeface="Times New Roman" panose="02020603050405020304" pitchFamily="18" charset="0"/>
              </a:rPr>
              <a:t>3</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 SO</a:t>
            </a:r>
            <a:r>
              <a:rPr lang="en-IN"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Sensing Principle: </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Catalytic sensor</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Heater Voltage: </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operates at 5V DC</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Target Gas Concentration Range: </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measures in ppb</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Output Signal: </a:t>
            </a:r>
            <a:r>
              <a:rPr lang="en-IN" dirty="0">
                <a:effectLst/>
                <a:latin typeface="Cambria Math" panose="02040503050406030204" pitchFamily="18" charset="0"/>
                <a:ea typeface="Times New Roman" panose="02020603050405020304" pitchFamily="18" charset="0"/>
                <a:cs typeface="Times New Roman" panose="02020603050405020304" pitchFamily="18" charset="0"/>
              </a:rPr>
              <a:t>Analog voltage output</a:t>
            </a:r>
            <a:endParaRPr lang="en-IN" dirty="0"/>
          </a:p>
        </p:txBody>
      </p:sp>
      <p:pic>
        <p:nvPicPr>
          <p:cNvPr id="5" name="Picture 4">
            <a:extLst>
              <a:ext uri="{FF2B5EF4-FFF2-40B4-BE49-F238E27FC236}">
                <a16:creationId xmlns:a16="http://schemas.microsoft.com/office/drawing/2014/main" id="{23E7C57F-C623-97B1-F023-8AD9147D4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7994" y="2438399"/>
            <a:ext cx="2399695" cy="2459255"/>
          </a:xfrm>
          <a:prstGeom prst="rect">
            <a:avLst/>
          </a:prstGeom>
        </p:spPr>
      </p:pic>
    </p:spTree>
    <p:extLst>
      <p:ext uri="{BB962C8B-B14F-4D97-AF65-F5344CB8AC3E}">
        <p14:creationId xmlns:p14="http://schemas.microsoft.com/office/powerpoint/2010/main" val="4116991303"/>
      </p:ext>
    </p:extLst>
  </p:cSld>
  <p:clrMapOvr>
    <a:masterClrMapping/>
  </p:clrMapOvr>
  <p:transition spd="slow" advTm="24736">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FBC1-D0A6-42D6-91C2-D81E0311335F}"/>
              </a:ext>
            </a:extLst>
          </p:cNvPr>
          <p:cNvSpPr>
            <a:spLocks noGrp="1"/>
          </p:cNvSpPr>
          <p:nvPr>
            <p:ph type="title"/>
          </p:nvPr>
        </p:nvSpPr>
        <p:spPr>
          <a:xfrm>
            <a:off x="1306890" y="467436"/>
            <a:ext cx="10018713" cy="1752599"/>
          </a:xfrm>
        </p:spPr>
        <p:txBody>
          <a:bodyPr/>
          <a:lstStyle/>
          <a:p>
            <a:r>
              <a:rPr lang="en-IN" sz="28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Materials Used in AGS02MA Sensor</a:t>
            </a:r>
            <a:br>
              <a:rPr lang="en-IN" sz="12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2400" b="1" dirty="0">
                <a:effectLst/>
                <a:latin typeface="Cambria Math" panose="02040503050406030204" pitchFamily="18" charset="0"/>
                <a:ea typeface="Times New Roman" panose="02020603050405020304" pitchFamily="18" charset="0"/>
                <a:cs typeface="Times New Roman" panose="02020603050405020304" pitchFamily="18" charset="0"/>
              </a:rPr>
              <a:t>The AGS02MA sensor utilizes a catalytic element made of platinum or other noble metals.</a:t>
            </a:r>
            <a:endParaRPr lang="en-IN" sz="2400" b="1" dirty="0"/>
          </a:p>
        </p:txBody>
      </p:sp>
      <p:sp>
        <p:nvSpPr>
          <p:cNvPr id="3" name="Content Placeholder 2">
            <a:extLst>
              <a:ext uri="{FF2B5EF4-FFF2-40B4-BE49-F238E27FC236}">
                <a16:creationId xmlns:a16="http://schemas.microsoft.com/office/drawing/2014/main" id="{25D28D97-230F-63E8-1684-407A7236BDD7}"/>
              </a:ext>
            </a:extLst>
          </p:cNvPr>
          <p:cNvSpPr>
            <a:spLocks noGrp="1"/>
          </p:cNvSpPr>
          <p:nvPr>
            <p:ph idx="1"/>
          </p:nvPr>
        </p:nvSpPr>
        <p:spPr>
          <a:xfrm>
            <a:off x="1306890" y="2598760"/>
            <a:ext cx="10018713" cy="3124201"/>
          </a:xfrm>
        </p:spPr>
        <p:txBody>
          <a:bodyPr>
            <a:noAutofit/>
          </a:bodyPr>
          <a:lstStyle/>
          <a:p>
            <a:pPr marL="0" indent="0">
              <a:buNone/>
            </a:pPr>
            <a:r>
              <a:rPr lang="en-US" b="1" u="sng" dirty="0">
                <a:solidFill>
                  <a:schemeClr val="accent1">
                    <a:lumMod val="75000"/>
                  </a:schemeClr>
                </a:solidFill>
              </a:rPr>
              <a:t>WORKING PRINCIPLE</a:t>
            </a: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Resistance Change</a:t>
            </a:r>
            <a:endParaRPr lang="en-US" b="1" dirty="0">
              <a:effectLst/>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Signal Processing</a:t>
            </a:r>
            <a:endParaRPr lang="en-US"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Output Signal</a:t>
            </a:r>
          </a:p>
          <a:p>
            <a:pPr marL="0" indent="0">
              <a:buNone/>
            </a:pPr>
            <a:r>
              <a:rPr lang="en-IN" b="1" u="sng" dirty="0">
                <a:solidFill>
                  <a:schemeClr val="accent1">
                    <a:lumMod val="75000"/>
                  </a:schemeClr>
                </a:solidFill>
                <a:latin typeface="Cambria Math" panose="02040503050406030204" pitchFamily="18" charset="0"/>
                <a:cs typeface="Times New Roman" panose="02020603050405020304" pitchFamily="18" charset="0"/>
              </a:rPr>
              <a:t>SIGNIFICANCE</a:t>
            </a: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Gas Leak Detection</a:t>
            </a: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Research and Experimentation</a:t>
            </a: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Internet of Things (IoT) Devices</a:t>
            </a:r>
            <a:endParaRPr lang="en-IN" b="1" dirty="0"/>
          </a:p>
        </p:txBody>
      </p:sp>
    </p:spTree>
    <p:extLst>
      <p:ext uri="{BB962C8B-B14F-4D97-AF65-F5344CB8AC3E}">
        <p14:creationId xmlns:p14="http://schemas.microsoft.com/office/powerpoint/2010/main" val="2776238493"/>
      </p:ext>
    </p:extLst>
  </p:cSld>
  <p:clrMapOvr>
    <a:masterClrMapping/>
  </p:clrMapOvr>
  <p:transition spd="slow" advTm="28186">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2CCF-330E-F321-DB63-6EE1CBBB34CB}"/>
              </a:ext>
            </a:extLst>
          </p:cNvPr>
          <p:cNvSpPr>
            <a:spLocks noGrp="1"/>
          </p:cNvSpPr>
          <p:nvPr>
            <p:ph type="title"/>
          </p:nvPr>
        </p:nvSpPr>
        <p:spPr>
          <a:xfrm>
            <a:off x="1086643" y="345718"/>
            <a:ext cx="10018713" cy="1752599"/>
          </a:xfrm>
        </p:spPr>
        <p:txBody>
          <a:bodyPr>
            <a:normAutofit/>
          </a:bodyPr>
          <a:lstStyle/>
          <a:p>
            <a: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DHT11 sensor</a:t>
            </a:r>
            <a:br>
              <a:rPr lang="en-IN" b="1" u="sng" dirty="0">
                <a:solidFill>
                  <a:schemeClr val="accent1">
                    <a:lumMod val="75000"/>
                  </a:schemeClr>
                </a:solidFill>
                <a:latin typeface="Cambria Math" panose="02040503050406030204" pitchFamily="18" charset="0"/>
                <a:ea typeface="Times New Roman" panose="02020603050405020304" pitchFamily="18" charset="0"/>
                <a:cs typeface="Times New Roman" panose="02020603050405020304" pitchFamily="18" charset="0"/>
              </a:rPr>
            </a:br>
            <a:br>
              <a:rPr lang="en-IN" sz="20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br>
            <a:r>
              <a:rPr lang="en-IN" sz="2000" b="1" dirty="0">
                <a:solidFill>
                  <a:schemeClr val="bg2">
                    <a:lumMod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a:t>The DHT11 sensor operates at a low voltage</a:t>
            </a:r>
            <a:r>
              <a:rPr lang="en-IN" sz="2000" b="1" dirty="0">
                <a:solidFill>
                  <a:schemeClr val="bg2">
                    <a:lumMod val="25000"/>
                  </a:schemeClr>
                </a:solidFill>
                <a:latin typeface="Cambria Math" panose="02040503050406030204" pitchFamily="18" charset="0"/>
                <a:ea typeface="Times New Roman" panose="02020603050405020304" pitchFamily="18" charset="0"/>
                <a:cs typeface="Times New Roman" panose="02020603050405020304" pitchFamily="18" charset="0"/>
              </a:rPr>
              <a:t> i.e. </a:t>
            </a:r>
            <a:r>
              <a:rPr lang="en-IN" sz="2000" b="1" dirty="0">
                <a:solidFill>
                  <a:schemeClr val="bg2">
                    <a:lumMod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a:t>3.3V to 5V DC. </a:t>
            </a:r>
            <a:r>
              <a:rPr lang="en-IN" sz="2000" b="1" dirty="0">
                <a:solidFill>
                  <a:schemeClr val="bg2">
                    <a:lumMod val="25000"/>
                  </a:schemeClr>
                </a:solidFill>
                <a:latin typeface="Cambria Math" panose="02040503050406030204" pitchFamily="18" charset="0"/>
                <a:ea typeface="Times New Roman" panose="02020603050405020304" pitchFamily="18" charset="0"/>
                <a:cs typeface="Times New Roman" panose="02020603050405020304" pitchFamily="18" charset="0"/>
              </a:rPr>
              <a:t>It </a:t>
            </a:r>
            <a:r>
              <a:rPr lang="en-IN" sz="2000" b="1" dirty="0">
                <a:solidFill>
                  <a:schemeClr val="bg2">
                    <a:lumMod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a:t> provides relatively basic accuracy for temperature and humidity measurements.</a:t>
            </a:r>
            <a:endParaRPr lang="en-IN" sz="2000" b="1" dirty="0">
              <a:solidFill>
                <a:schemeClr val="bg2">
                  <a:lumMod val="25000"/>
                </a:schemeClr>
              </a:solidFill>
            </a:endParaRPr>
          </a:p>
        </p:txBody>
      </p:sp>
      <p:sp>
        <p:nvSpPr>
          <p:cNvPr id="3" name="Content Placeholder 2">
            <a:extLst>
              <a:ext uri="{FF2B5EF4-FFF2-40B4-BE49-F238E27FC236}">
                <a16:creationId xmlns:a16="http://schemas.microsoft.com/office/drawing/2014/main" id="{246D367A-2AA4-3431-BCE3-C29E6940D9D1}"/>
              </a:ext>
            </a:extLst>
          </p:cNvPr>
          <p:cNvSpPr>
            <a:spLocks noGrp="1"/>
          </p:cNvSpPr>
          <p:nvPr>
            <p:ph idx="1"/>
          </p:nvPr>
        </p:nvSpPr>
        <p:spPr>
          <a:xfrm>
            <a:off x="1086643" y="2368083"/>
            <a:ext cx="10018713" cy="3148402"/>
          </a:xfrm>
        </p:spPr>
        <p:txBody>
          <a:bodyPr>
            <a:normAutofit fontScale="25000" lnSpcReduction="20000"/>
          </a:bodyPr>
          <a:lstStyle/>
          <a:p>
            <a:pPr marL="171450" indent="0">
              <a:lnSpc>
                <a:spcPct val="107000"/>
              </a:lnSpc>
              <a:spcAft>
                <a:spcPts val="800"/>
              </a:spcAft>
              <a:buNone/>
            </a:pPr>
            <a:r>
              <a:rPr lang="en-IN" sz="80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SPECIFICATIONS</a:t>
            </a:r>
          </a:p>
          <a:p>
            <a:pPr marL="457200">
              <a:lnSpc>
                <a:spcPct val="107000"/>
              </a:lnSpc>
              <a:spcAft>
                <a:spcPts val="800"/>
              </a:spcAft>
            </a:pPr>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Sensor Type: Digital Temperature and Humidity Sensor</a:t>
            </a:r>
            <a:endParaRPr lang="en-IN" sz="8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Sensing Parameters: </a:t>
            </a:r>
            <a:r>
              <a:rPr lang="en-IN" sz="8000" b="1" dirty="0">
                <a:latin typeface="Cambria Math" panose="02040503050406030204" pitchFamily="18" charset="0"/>
                <a:ea typeface="Times New Roman" panose="02020603050405020304" pitchFamily="18" charset="0"/>
                <a:cs typeface="Times New Roman" panose="02020603050405020304" pitchFamily="18" charset="0"/>
              </a:rPr>
              <a:t>T</a:t>
            </a:r>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emperature and relative humidity</a:t>
            </a:r>
            <a:endParaRPr lang="en-IN" sz="8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Temperature Measurement Range: 0°C to 50°C </a:t>
            </a:r>
          </a:p>
          <a:p>
            <a:pPr marL="457200">
              <a:lnSpc>
                <a:spcPct val="107000"/>
              </a:lnSpc>
              <a:spcAft>
                <a:spcPts val="800"/>
              </a:spcAft>
            </a:pPr>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Humidity Measurement Range: 20% RH to 90% RH</a:t>
            </a:r>
            <a:endParaRPr lang="en-IN" sz="8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Operating Voltage: 3.3V to 5V DC</a:t>
            </a:r>
            <a:endParaRPr lang="en-IN" sz="80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0">
              <a:lnSpc>
                <a:spcPct val="107000"/>
              </a:lnSpc>
              <a:spcAft>
                <a:spcPts val="800"/>
              </a:spcAft>
              <a:buNone/>
            </a:pPr>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6DAE7940-1B17-7288-54A3-37B0E2419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5359" y="2368082"/>
            <a:ext cx="2580213" cy="3148401"/>
          </a:xfrm>
          <a:prstGeom prst="rect">
            <a:avLst/>
          </a:prstGeom>
        </p:spPr>
      </p:pic>
    </p:spTree>
    <p:extLst>
      <p:ext uri="{BB962C8B-B14F-4D97-AF65-F5344CB8AC3E}">
        <p14:creationId xmlns:p14="http://schemas.microsoft.com/office/powerpoint/2010/main" val="2475413559"/>
      </p:ext>
    </p:extLst>
  </p:cSld>
  <p:clrMapOvr>
    <a:masterClrMapping/>
  </p:clrMapOvr>
  <p:transition spd="slow" advTm="17199">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AE521-764C-3000-2A15-C2EB99448C82}"/>
              </a:ext>
            </a:extLst>
          </p:cNvPr>
          <p:cNvSpPr>
            <a:spLocks noGrp="1"/>
          </p:cNvSpPr>
          <p:nvPr>
            <p:ph idx="1"/>
          </p:nvPr>
        </p:nvSpPr>
        <p:spPr>
          <a:xfrm>
            <a:off x="1254076" y="1580698"/>
            <a:ext cx="9683848" cy="3009499"/>
          </a:xfrm>
        </p:spPr>
        <p:txBody>
          <a:bodyPr>
            <a:noAutofit/>
          </a:bodyPr>
          <a:lstStyle/>
          <a:p>
            <a:pPr marL="0" indent="0">
              <a:buNone/>
            </a:pPr>
            <a:r>
              <a:rPr lang="en-US" sz="2000" b="1" u="sng" dirty="0">
                <a:solidFill>
                  <a:schemeClr val="accent1">
                    <a:lumMod val="75000"/>
                  </a:schemeClr>
                </a:solidFill>
              </a:rPr>
              <a:t>WORKING PRINCIPLE</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Sensing Element</a:t>
            </a:r>
            <a:endParaRPr lang="en-US" sz="20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Temperature Sensor</a:t>
            </a:r>
            <a:endParaRPr lang="en-US" sz="2000" b="1" u="sng" dirty="0">
              <a:solidFill>
                <a:schemeClr val="accent1">
                  <a:lumMod val="75000"/>
                </a:schemeClr>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Signal Processing</a:t>
            </a:r>
            <a:endParaRPr lang="en-IN" sz="20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Timing and Communication</a:t>
            </a:r>
          </a:p>
          <a:p>
            <a:pPr marL="0" indent="0">
              <a:buNone/>
            </a:pPr>
            <a:r>
              <a:rPr lang="en-IN" sz="2000" b="1" u="sng" dirty="0">
                <a:solidFill>
                  <a:schemeClr val="accent1">
                    <a:lumMod val="75000"/>
                  </a:schemeClr>
                </a:solidFill>
                <a:latin typeface="Cambria Math" panose="02040503050406030204" pitchFamily="18" charset="0"/>
                <a:cs typeface="Times New Roman" panose="02020603050405020304" pitchFamily="18" charset="0"/>
              </a:rPr>
              <a:t>SIGNIFICANCE</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Cost-Effectiveness</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Environmental Monitoring</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Internet of Things (IoT) Devices</a:t>
            </a:r>
            <a:endParaRPr lang="en-IN" sz="2000" b="1" u="sng" dirty="0">
              <a:solidFill>
                <a:schemeClr val="accent1">
                  <a:lumMod val="75000"/>
                </a:schemeClr>
              </a:solidFill>
            </a:endParaRPr>
          </a:p>
        </p:txBody>
      </p:sp>
    </p:spTree>
    <p:extLst>
      <p:ext uri="{BB962C8B-B14F-4D97-AF65-F5344CB8AC3E}">
        <p14:creationId xmlns:p14="http://schemas.microsoft.com/office/powerpoint/2010/main" val="894224823"/>
      </p:ext>
    </p:extLst>
  </p:cSld>
  <p:clrMapOvr>
    <a:masterClrMapping/>
  </p:clrMapOvr>
  <p:transition spd="slow" advTm="48489">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0454-BFBB-4A18-BA57-C3BC9CFE024B}"/>
              </a:ext>
            </a:extLst>
          </p:cNvPr>
          <p:cNvSpPr>
            <a:spLocks noGrp="1"/>
          </p:cNvSpPr>
          <p:nvPr>
            <p:ph type="title"/>
          </p:nvPr>
        </p:nvSpPr>
        <p:spPr>
          <a:xfrm>
            <a:off x="1021850" y="594390"/>
            <a:ext cx="7310368" cy="2499189"/>
          </a:xfrm>
        </p:spPr>
        <p:txBody>
          <a:bodyPr>
            <a:normAutofit fontScale="90000"/>
          </a:bodyPr>
          <a:lstStyle/>
          <a:p>
            <a:r>
              <a:rPr lang="en-IN" sz="4400" b="1" u="sng" dirty="0">
                <a:solidFill>
                  <a:schemeClr val="accent1">
                    <a:lumMod val="75000"/>
                  </a:schemeClr>
                </a:solidFill>
                <a:effectLst/>
                <a:latin typeface="Cambria Math" panose="02040503050406030204" pitchFamily="18" charset="0"/>
                <a:ea typeface="Times New Roman" panose="02020603050405020304" pitchFamily="18" charset="0"/>
                <a:cs typeface="Segoe UI" panose="020B0502040204020203" pitchFamily="34" charset="0"/>
              </a:rPr>
              <a:t>GSM MODULE</a:t>
            </a:r>
            <a:br>
              <a:rPr lang="en-IN" sz="1600" b="1" u="sng" dirty="0">
                <a:solidFill>
                  <a:schemeClr val="accent1">
                    <a:lumMod val="75000"/>
                  </a:schemeClr>
                </a:solidFill>
                <a:effectLst/>
                <a:latin typeface="Cambria Math" panose="02040503050406030204" pitchFamily="18" charset="0"/>
                <a:ea typeface="Times New Roman" panose="02020603050405020304" pitchFamily="18" charset="0"/>
                <a:cs typeface="Segoe UI" panose="020B0502040204020203" pitchFamily="34"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2000" b="1" dirty="0">
                <a:effectLst/>
                <a:latin typeface="Cambria Math" panose="02040503050406030204" pitchFamily="18" charset="0"/>
                <a:ea typeface="Times New Roman" panose="02020603050405020304" pitchFamily="18" charset="0"/>
                <a:cs typeface="Segoe UI" panose="020B0502040204020203" pitchFamily="34" charset="0"/>
              </a:rPr>
              <a:t>A GSM module is a hardware device used to enable communication over the Global System for Mobile Communications (GSM) network. </a:t>
            </a:r>
            <a:br>
              <a:rPr lang="en-IN" sz="2000" b="1" dirty="0">
                <a:effectLst/>
                <a:latin typeface="Cambria Math" panose="02040503050406030204" pitchFamily="18" charset="0"/>
                <a:ea typeface="Times New Roman" panose="02020603050405020304" pitchFamily="18" charset="0"/>
                <a:cs typeface="Segoe UI" panose="020B0502040204020203" pitchFamily="34" charset="0"/>
              </a:rPr>
            </a:br>
            <a:br>
              <a:rPr lang="en-IN" sz="2000" b="1" dirty="0">
                <a:effectLst/>
                <a:latin typeface="Cambria Math" panose="02040503050406030204" pitchFamily="18" charset="0"/>
                <a:ea typeface="Times New Roman" panose="02020603050405020304" pitchFamily="18" charset="0"/>
                <a:cs typeface="Segoe UI" panose="020B0502040204020203" pitchFamily="34" charset="0"/>
              </a:rPr>
            </a:b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The GSM module consists of a GSM modem, a SIM card holder, antenna connector, and serial communication interface.</a:t>
            </a:r>
            <a:endParaRPr lang="en-IN" sz="2000" b="1" dirty="0"/>
          </a:p>
        </p:txBody>
      </p:sp>
      <p:sp>
        <p:nvSpPr>
          <p:cNvPr id="3" name="Content Placeholder 2">
            <a:extLst>
              <a:ext uri="{FF2B5EF4-FFF2-40B4-BE49-F238E27FC236}">
                <a16:creationId xmlns:a16="http://schemas.microsoft.com/office/drawing/2014/main" id="{543DE65A-DB9F-A795-BEEB-5F489AE196D6}"/>
              </a:ext>
            </a:extLst>
          </p:cNvPr>
          <p:cNvSpPr>
            <a:spLocks noGrp="1"/>
          </p:cNvSpPr>
          <p:nvPr>
            <p:ph idx="1"/>
          </p:nvPr>
        </p:nvSpPr>
        <p:spPr>
          <a:xfrm>
            <a:off x="1197709" y="2991761"/>
            <a:ext cx="9828227" cy="2971599"/>
          </a:xfrm>
        </p:spPr>
        <p:txBody>
          <a:bodyPr>
            <a:normAutofit/>
          </a:bodyPr>
          <a:lstStyle/>
          <a:p>
            <a:pPr marL="0" indent="0">
              <a:buNone/>
            </a:pPr>
            <a:r>
              <a:rPr lang="en-IN" sz="28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KEY FEATURE OF GSM MODULE</a:t>
            </a:r>
          </a:p>
          <a:p>
            <a:pPr marL="0" indent="0">
              <a:buNone/>
            </a:pPr>
            <a:r>
              <a:rPr lang="en-IN" sz="2800" b="1" dirty="0">
                <a:solidFill>
                  <a:schemeClr val="bg2">
                    <a:lumMod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a:t>REMOTE SENSING</a:t>
            </a:r>
          </a:p>
          <a:p>
            <a:r>
              <a:rPr lang="en-US" b="1" dirty="0">
                <a:solidFill>
                  <a:schemeClr val="bg2">
                    <a:lumMod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a:t>Since this devic</a:t>
            </a:r>
            <a:r>
              <a:rPr lang="en-US" b="1" dirty="0">
                <a:solidFill>
                  <a:schemeClr val="bg2">
                    <a:lumMod val="25000"/>
                  </a:schemeClr>
                </a:solidFill>
                <a:latin typeface="Cambria Math" panose="02040503050406030204" pitchFamily="18" charset="0"/>
                <a:ea typeface="Times New Roman" panose="02020603050405020304" pitchFamily="18" charset="0"/>
                <a:cs typeface="Times New Roman" panose="02020603050405020304" pitchFamily="18" charset="0"/>
              </a:rPr>
              <a:t>e focuses on tracking the surroundings of Butterflies as they are the main pollinator for the environment so, by remote sensing we are able to get the data without disturbing their natural Habitat</a:t>
            </a:r>
            <a:r>
              <a:rPr lang="en-US" b="1" dirty="0">
                <a:solidFill>
                  <a:schemeClr val="bg2">
                    <a:lumMod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a:t>.</a:t>
            </a:r>
            <a:r>
              <a:rPr lang="en-IN" b="1" dirty="0">
                <a:solidFill>
                  <a:schemeClr val="bg2">
                    <a:lumMod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a:t> </a:t>
            </a:r>
            <a:endParaRPr lang="en-IN" dirty="0">
              <a:solidFill>
                <a:schemeClr val="bg2">
                  <a:lumMod val="2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8F507B-8B44-D707-6520-AF799607BA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8332218" y="1400746"/>
            <a:ext cx="2662073" cy="2971598"/>
          </a:xfrm>
          <a:prstGeom prst="rect">
            <a:avLst/>
          </a:prstGeom>
          <a:noFill/>
          <a:ln>
            <a:noFill/>
          </a:ln>
        </p:spPr>
      </p:pic>
    </p:spTree>
    <p:extLst>
      <p:ext uri="{BB962C8B-B14F-4D97-AF65-F5344CB8AC3E}">
        <p14:creationId xmlns:p14="http://schemas.microsoft.com/office/powerpoint/2010/main" val="2201331297"/>
      </p:ext>
    </p:extLst>
  </p:cSld>
  <p:clrMapOvr>
    <a:masterClrMapping/>
  </p:clrMapOvr>
  <p:transition spd="slow" advTm="57021">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D66E-56CC-8EA7-6846-B3312BBD433D}"/>
              </a:ext>
            </a:extLst>
          </p:cNvPr>
          <p:cNvSpPr>
            <a:spLocks noGrp="1"/>
          </p:cNvSpPr>
          <p:nvPr>
            <p:ph type="title"/>
          </p:nvPr>
        </p:nvSpPr>
        <p:spPr>
          <a:xfrm>
            <a:off x="1086641" y="858671"/>
            <a:ext cx="10018713" cy="1752599"/>
          </a:xfrm>
        </p:spPr>
        <p:txBody>
          <a:bodyPr>
            <a:normAutofit fontScale="90000"/>
          </a:bodyPr>
          <a:lstStyle/>
          <a:p>
            <a: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Segoe UI" panose="020B0502040204020203" pitchFamily="34" charset="0"/>
              </a:rPr>
              <a:t>SIM900A GSM MODULE</a:t>
            </a:r>
            <a:b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Segoe UI" panose="020B0502040204020203" pitchFamily="34" charset="0"/>
              </a:rPr>
            </a:br>
            <a:b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Segoe UI" panose="020B0502040204020203" pitchFamily="34" charset="0"/>
              </a:rPr>
            </a:br>
            <a:r>
              <a:rPr lang="en-IN" sz="2200" b="1" dirty="0">
                <a:latin typeface="Cambria Math" panose="02040503050406030204" pitchFamily="18" charset="0"/>
                <a:ea typeface="Times New Roman" panose="02020603050405020304" pitchFamily="18" charset="0"/>
                <a:cs typeface="Times New Roman" panose="02020603050405020304" pitchFamily="18" charset="0"/>
              </a:rPr>
              <a:t>Ma</a:t>
            </a:r>
            <a: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t>nufacturer - </a:t>
            </a:r>
            <a:r>
              <a:rPr lang="en-IN" sz="2200" b="1" dirty="0" err="1">
                <a:effectLst/>
                <a:latin typeface="Cambria Math" panose="02040503050406030204" pitchFamily="18" charset="0"/>
                <a:ea typeface="Times New Roman" panose="02020603050405020304" pitchFamily="18" charset="0"/>
                <a:cs typeface="Times New Roman" panose="02020603050405020304" pitchFamily="18" charset="0"/>
              </a:rPr>
              <a:t>SIMCom</a:t>
            </a:r>
            <a: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t>. </a:t>
            </a:r>
            <a:b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br>
            <a:b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br>
            <a:r>
              <a:rPr lang="en-IN" sz="2200" b="1" dirty="0">
                <a:latin typeface="Cambria Math" panose="02040503050406030204" pitchFamily="18" charset="0"/>
                <a:ea typeface="Times New Roman" panose="02020603050405020304" pitchFamily="18" charset="0"/>
                <a:cs typeface="Times New Roman" panose="02020603050405020304" pitchFamily="18" charset="0"/>
              </a:rPr>
              <a:t>A</a:t>
            </a:r>
            <a: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t>n improved version of the SIM900 module and is widely used in various applications that require GSM communication capabilities. The SIM900A module offers features like SMS messaging, voice calling, and GPRS data transmission.</a:t>
            </a:r>
            <a:br>
              <a:rPr lang="en-IN" sz="18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958E1743-5A9C-585D-07F6-5A35088B7067}"/>
              </a:ext>
            </a:extLst>
          </p:cNvPr>
          <p:cNvSpPr>
            <a:spLocks noGrp="1"/>
          </p:cNvSpPr>
          <p:nvPr>
            <p:ph idx="1"/>
          </p:nvPr>
        </p:nvSpPr>
        <p:spPr>
          <a:xfrm>
            <a:off x="1731896" y="2720453"/>
            <a:ext cx="8728201" cy="3387048"/>
          </a:xfrm>
        </p:spPr>
        <p:txBody>
          <a:bodyPr>
            <a:normAutofit/>
          </a:bodyPr>
          <a:lstStyle/>
          <a:p>
            <a:pPr marL="0" indent="0">
              <a:buNone/>
            </a:pPr>
            <a:r>
              <a:rPr lang="en-US" b="1" u="sng" dirty="0">
                <a:solidFill>
                  <a:schemeClr val="accent1">
                    <a:lumMod val="75000"/>
                  </a:schemeClr>
                </a:solidFill>
              </a:rPr>
              <a:t>KEY FEATURES</a:t>
            </a:r>
            <a:r>
              <a:rPr lang="en-US" b="1" dirty="0">
                <a:solidFill>
                  <a:schemeClr val="accent1">
                    <a:lumMod val="75000"/>
                  </a:schemeClr>
                </a:solidFill>
              </a:rPr>
              <a:t>                                                      </a:t>
            </a:r>
            <a:r>
              <a:rPr lang="en-US" b="1" u="sng" dirty="0">
                <a:solidFill>
                  <a:schemeClr val="accent1">
                    <a:lumMod val="75000"/>
                  </a:schemeClr>
                </a:solidFill>
              </a:rPr>
              <a:t>APPLICATIONS</a:t>
            </a:r>
          </a:p>
          <a:p>
            <a:pPr marL="0" indent="0">
              <a:buNone/>
            </a:pP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Communication interfaces                                      Remote Monitoring and Control</a:t>
            </a:r>
            <a:endParaRPr lang="en-US" sz="2000" b="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SIM Card Holder                                                         IoT Devices</a:t>
            </a:r>
            <a:endParaRPr lang="en-US" sz="2000" b="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SMS Messaging                                                           Weather Stations</a:t>
            </a:r>
            <a:endParaRPr lang="en-US" sz="2000" b="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GPRS Data Transmission                                         Alarm Systems</a:t>
            </a:r>
            <a:endParaRPr lang="en-US" sz="2000" b="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Voice Calls                                                                    Vehicle Tracking</a:t>
            </a:r>
          </a:p>
        </p:txBody>
      </p:sp>
    </p:spTree>
    <p:extLst>
      <p:ext uri="{BB962C8B-B14F-4D97-AF65-F5344CB8AC3E}">
        <p14:creationId xmlns:p14="http://schemas.microsoft.com/office/powerpoint/2010/main" val="3087833613"/>
      </p:ext>
    </p:extLst>
  </p:cSld>
  <p:clrMapOvr>
    <a:masterClrMapping/>
  </p:clrMapOvr>
  <p:transition spd="slow" advTm="39839">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20C1-74F5-5349-029A-9FBDC0887E71}"/>
              </a:ext>
            </a:extLst>
          </p:cNvPr>
          <p:cNvSpPr>
            <a:spLocks noGrp="1"/>
          </p:cNvSpPr>
          <p:nvPr>
            <p:ph type="title"/>
          </p:nvPr>
        </p:nvSpPr>
        <p:spPr>
          <a:xfrm>
            <a:off x="1086641" y="0"/>
            <a:ext cx="10018713" cy="1337481"/>
          </a:xfrm>
        </p:spPr>
        <p:txBody>
          <a:bodyPr>
            <a:normAutofit/>
          </a:bodyPr>
          <a:lstStyle/>
          <a:p>
            <a:r>
              <a:rPr lang="en-US" sz="3200" b="1" u="sng" dirty="0">
                <a:solidFill>
                  <a:schemeClr val="accent1">
                    <a:lumMod val="75000"/>
                  </a:schemeClr>
                </a:solidFill>
              </a:rPr>
              <a:t>FLOW OF THE PRESENTATION</a:t>
            </a:r>
            <a:endParaRPr lang="en-IN" sz="32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537F344E-FA9F-82C4-B8C7-BC5401A06249}"/>
              </a:ext>
            </a:extLst>
          </p:cNvPr>
          <p:cNvSpPr>
            <a:spLocks noGrp="1"/>
          </p:cNvSpPr>
          <p:nvPr>
            <p:ph idx="1"/>
          </p:nvPr>
        </p:nvSpPr>
        <p:spPr>
          <a:xfrm>
            <a:off x="2578676" y="2197289"/>
            <a:ext cx="7034642" cy="3376313"/>
          </a:xfrm>
        </p:spPr>
        <p:txBody>
          <a:bodyPr>
            <a:normAutofit fontScale="25000" lnSpcReduction="20000"/>
          </a:bodyPr>
          <a:lstStyle/>
          <a:p>
            <a:r>
              <a:rPr lang="en-US" sz="7200" b="1" dirty="0"/>
              <a:t>Brief Description of the Project</a:t>
            </a:r>
          </a:p>
          <a:p>
            <a:r>
              <a:rPr lang="en-US" sz="7200" b="1" dirty="0"/>
              <a:t>Materials used</a:t>
            </a:r>
            <a:endParaRPr lang="en-IN" sz="7200" b="1" dirty="0"/>
          </a:p>
          <a:p>
            <a:r>
              <a:rPr lang="en-IN" sz="7200" b="1" dirty="0"/>
              <a:t>Elaboration of Arduino Uno</a:t>
            </a:r>
          </a:p>
          <a:p>
            <a:r>
              <a:rPr lang="en-IN" sz="7200" b="1" dirty="0"/>
              <a:t>Elaboration of Sensors used</a:t>
            </a:r>
          </a:p>
          <a:p>
            <a:r>
              <a:rPr lang="en-IN" sz="7200" b="1" dirty="0"/>
              <a:t>GSM Module</a:t>
            </a:r>
          </a:p>
          <a:p>
            <a:r>
              <a:rPr lang="en-IN" sz="7200" b="1" dirty="0"/>
              <a:t>Power Supply of the circuit</a:t>
            </a:r>
          </a:p>
          <a:p>
            <a:r>
              <a:rPr lang="en-IN" sz="7200" b="1" dirty="0"/>
              <a:t>Programming</a:t>
            </a:r>
          </a:p>
          <a:p>
            <a:r>
              <a:rPr lang="en-IN" sz="7200" b="1" dirty="0"/>
              <a:t>Output &amp; Results</a:t>
            </a:r>
          </a:p>
          <a:p>
            <a:r>
              <a:rPr lang="en-IN" sz="7200" b="1" dirty="0"/>
              <a:t>Conclusion</a:t>
            </a:r>
          </a:p>
          <a:p>
            <a:r>
              <a:rPr lang="en-IN" sz="7200" b="1" dirty="0"/>
              <a:t>Future Enhancements</a:t>
            </a:r>
          </a:p>
          <a:p>
            <a:r>
              <a:rPr lang="en-IN" sz="7200" b="1" dirty="0"/>
              <a:t>References</a:t>
            </a:r>
          </a:p>
          <a:p>
            <a:endParaRPr lang="en-IN" b="1" dirty="0"/>
          </a:p>
          <a:p>
            <a:endParaRPr lang="en-IN" b="1" dirty="0"/>
          </a:p>
          <a:p>
            <a:endParaRPr lang="en-IN" b="1" dirty="0"/>
          </a:p>
          <a:p>
            <a:endParaRPr lang="en-IN" b="1" dirty="0"/>
          </a:p>
          <a:p>
            <a:endParaRPr lang="en-IN" b="1" dirty="0"/>
          </a:p>
          <a:p>
            <a:endParaRPr lang="en-IN" dirty="0"/>
          </a:p>
          <a:p>
            <a:endParaRPr lang="en-IN" dirty="0"/>
          </a:p>
          <a:p>
            <a:endParaRPr lang="en-US" dirty="0"/>
          </a:p>
        </p:txBody>
      </p:sp>
    </p:spTree>
    <p:extLst>
      <p:ext uri="{BB962C8B-B14F-4D97-AF65-F5344CB8AC3E}">
        <p14:creationId xmlns:p14="http://schemas.microsoft.com/office/powerpoint/2010/main" val="1437150378"/>
      </p:ext>
    </p:extLst>
  </p:cSld>
  <p:clrMapOvr>
    <a:masterClrMapping/>
  </p:clrMapOvr>
  <p:transition spd="slow" advTm="5114">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9C4C-9764-814C-E39B-75687441FED7}"/>
              </a:ext>
            </a:extLst>
          </p:cNvPr>
          <p:cNvSpPr>
            <a:spLocks noGrp="1"/>
          </p:cNvSpPr>
          <p:nvPr>
            <p:ph type="title"/>
          </p:nvPr>
        </p:nvSpPr>
        <p:spPr>
          <a:xfrm>
            <a:off x="1412999" y="-161932"/>
            <a:ext cx="9365999" cy="2859639"/>
          </a:xfrm>
        </p:spPr>
        <p:txBody>
          <a:bodyPr>
            <a:normAutofit/>
          </a:bodyPr>
          <a:lstStyle/>
          <a:p>
            <a: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SIM 900A ARCHITECTURE</a:t>
            </a:r>
            <a:endParaRPr lang="en-IN" u="sng" dirty="0">
              <a:solidFill>
                <a:schemeClr val="accent1">
                  <a:lumMod val="75000"/>
                </a:schemeClr>
              </a:solidFill>
            </a:endParaRPr>
          </a:p>
        </p:txBody>
      </p:sp>
      <p:sp>
        <p:nvSpPr>
          <p:cNvPr id="3" name="Content Placeholder 2">
            <a:extLst>
              <a:ext uri="{FF2B5EF4-FFF2-40B4-BE49-F238E27FC236}">
                <a16:creationId xmlns:a16="http://schemas.microsoft.com/office/drawing/2014/main" id="{543930F2-0112-E3BB-DF37-B88E26AA87CE}"/>
              </a:ext>
            </a:extLst>
          </p:cNvPr>
          <p:cNvSpPr>
            <a:spLocks noGrp="1"/>
          </p:cNvSpPr>
          <p:nvPr>
            <p:ph idx="1"/>
          </p:nvPr>
        </p:nvSpPr>
        <p:spPr>
          <a:xfrm>
            <a:off x="2623334" y="2233683"/>
            <a:ext cx="6945330" cy="2859639"/>
          </a:xfrm>
        </p:spPr>
        <p:txBody>
          <a:bodyPr>
            <a:noAutofit/>
          </a:bodyPr>
          <a:lstStyle/>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MICROCONTROLLER</a:t>
            </a: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GSM/GPRS MODEM</a:t>
            </a: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SIM CARD HOLDER</a:t>
            </a: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ANTENNA CONNECTOR</a:t>
            </a:r>
          </a:p>
          <a:p>
            <a:r>
              <a:rPr lang="en-IN" b="1" dirty="0">
                <a:latin typeface="Cambria Math" panose="02040503050406030204" pitchFamily="18" charset="0"/>
                <a:cs typeface="Times New Roman" panose="02020603050405020304" pitchFamily="18" charset="0"/>
              </a:rPr>
              <a:t>SERIAL COMMUNICATION INTERFACE</a:t>
            </a:r>
          </a:p>
        </p:txBody>
      </p:sp>
    </p:spTree>
    <p:extLst>
      <p:ext uri="{BB962C8B-B14F-4D97-AF65-F5344CB8AC3E}">
        <p14:creationId xmlns:p14="http://schemas.microsoft.com/office/powerpoint/2010/main" val="136120734"/>
      </p:ext>
    </p:extLst>
  </p:cSld>
  <p:clrMapOvr>
    <a:masterClrMapping/>
  </p:clrMapOvr>
  <p:transition spd="slow" advTm="37298">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2E61E-B145-3ED2-F766-2ECD957FE6C5}"/>
              </a:ext>
            </a:extLst>
          </p:cNvPr>
          <p:cNvSpPr>
            <a:spLocks noGrp="1"/>
          </p:cNvSpPr>
          <p:nvPr>
            <p:ph type="title"/>
          </p:nvPr>
        </p:nvSpPr>
        <p:spPr>
          <a:xfrm>
            <a:off x="1234824" y="545910"/>
            <a:ext cx="10018713" cy="972403"/>
          </a:xfrm>
        </p:spPr>
        <p:txBody>
          <a:bodyPr>
            <a:normAutofit fontScale="90000"/>
          </a:bodyPr>
          <a:lstStyle/>
          <a:p>
            <a:r>
              <a:rPr lang="en-IN" sz="2000" b="1" u="sng" dirty="0">
                <a:solidFill>
                  <a:schemeClr val="accent1">
                    <a:lumMod val="75000"/>
                  </a:schemeClr>
                </a:solidFill>
                <a:effectLst/>
                <a:latin typeface="Cambria Math" panose="02040503050406030204" pitchFamily="18" charset="0"/>
                <a:ea typeface="Times New Roman" panose="02020603050405020304" pitchFamily="18" charset="0"/>
                <a:cs typeface="Segoe UI" panose="020B0502040204020203" pitchFamily="34" charset="0"/>
              </a:rPr>
              <a:t>OPERATION OF SIM900A</a:t>
            </a:r>
            <a:b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Segoe UI" panose="020B0502040204020203" pitchFamily="34" charset="0"/>
              </a:rPr>
            </a:br>
            <a: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Segoe UI" panose="020B0502040204020203" pitchFamily="34" charset="0"/>
              </a:rPr>
              <a:t> </a:t>
            </a:r>
            <a:endParaRPr lang="en-IN" u="sng" dirty="0">
              <a:solidFill>
                <a:schemeClr val="accent1">
                  <a:lumMod val="75000"/>
                </a:schemeClr>
              </a:solidFill>
            </a:endParaRPr>
          </a:p>
        </p:txBody>
      </p:sp>
      <p:sp>
        <p:nvSpPr>
          <p:cNvPr id="3" name="Content Placeholder 2">
            <a:extLst>
              <a:ext uri="{FF2B5EF4-FFF2-40B4-BE49-F238E27FC236}">
                <a16:creationId xmlns:a16="http://schemas.microsoft.com/office/drawing/2014/main" id="{557AC178-5334-279A-3D53-42F10F901833}"/>
              </a:ext>
            </a:extLst>
          </p:cNvPr>
          <p:cNvSpPr>
            <a:spLocks noGrp="1"/>
          </p:cNvSpPr>
          <p:nvPr>
            <p:ph idx="1"/>
          </p:nvPr>
        </p:nvSpPr>
        <p:spPr>
          <a:xfrm>
            <a:off x="1383006" y="1665026"/>
            <a:ext cx="9722350" cy="3855494"/>
          </a:xfrm>
        </p:spPr>
        <p:txBody>
          <a:bodyPr>
            <a:normAutofit fontScale="25000" lnSpcReduction="20000"/>
          </a:bodyPr>
          <a:lstStyle/>
          <a:p>
            <a:pPr marL="0" indent="0">
              <a:buNone/>
            </a:pPr>
            <a:r>
              <a:rPr lang="en-IN" sz="72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How to send message using SIM900A GSM Module</a:t>
            </a:r>
          </a:p>
          <a:p>
            <a:r>
              <a:rPr lang="en-IN" sz="7200" b="1" dirty="0">
                <a:effectLst/>
                <a:latin typeface="Cambria Math" panose="02040503050406030204" pitchFamily="18" charset="0"/>
                <a:ea typeface="Times New Roman" panose="02020603050405020304" pitchFamily="18" charset="0"/>
                <a:cs typeface="Times New Roman" panose="02020603050405020304" pitchFamily="18" charset="0"/>
              </a:rPr>
              <a:t>Hardware Setup</a:t>
            </a:r>
          </a:p>
          <a:p>
            <a:r>
              <a:rPr lang="en-IN" sz="7200" b="1" dirty="0">
                <a:effectLst/>
                <a:latin typeface="Cambria Math" panose="02040503050406030204" pitchFamily="18" charset="0"/>
                <a:ea typeface="Times New Roman" panose="02020603050405020304" pitchFamily="18" charset="0"/>
                <a:cs typeface="Times New Roman" panose="02020603050405020304" pitchFamily="18" charset="0"/>
              </a:rPr>
              <a:t>Power Up the SIM900A Module</a:t>
            </a:r>
            <a:endParaRPr lang="en-IN" sz="72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7200" b="1" dirty="0">
                <a:effectLst/>
                <a:latin typeface="Cambria Math" panose="02040503050406030204" pitchFamily="18" charset="0"/>
                <a:ea typeface="Times New Roman" panose="02020603050405020304" pitchFamily="18" charset="0"/>
                <a:cs typeface="Times New Roman" panose="02020603050405020304" pitchFamily="18" charset="0"/>
              </a:rPr>
              <a:t>AT Command </a:t>
            </a:r>
            <a:r>
              <a:rPr lang="en-IN" sz="7200" b="1" dirty="0">
                <a:latin typeface="Cambria Math" panose="02040503050406030204" pitchFamily="18" charset="0"/>
                <a:ea typeface="Times New Roman" panose="02020603050405020304" pitchFamily="18" charset="0"/>
                <a:cs typeface="Times New Roman" panose="02020603050405020304" pitchFamily="18" charset="0"/>
              </a:rPr>
              <a:t>to Send Text Mode</a:t>
            </a:r>
            <a:endParaRPr lang="en-IN" sz="7200" b="1" dirty="0">
              <a:effectLst/>
              <a:latin typeface="Cambria Math" panose="02040503050406030204" pitchFamily="18" charset="0"/>
              <a:ea typeface="Times New Roman" panose="02020603050405020304" pitchFamily="18" charset="0"/>
              <a:cs typeface="Times New Roman" panose="02020603050405020304" pitchFamily="18" charset="0"/>
            </a:endParaRPr>
          </a:p>
          <a:p>
            <a:r>
              <a:rPr lang="en-IN" sz="7200" b="1" dirty="0">
                <a:effectLst/>
                <a:latin typeface="Cambria Math" panose="02040503050406030204" pitchFamily="18" charset="0"/>
                <a:ea typeface="Times New Roman" panose="02020603050405020304" pitchFamily="18" charset="0"/>
                <a:cs typeface="Times New Roman" panose="02020603050405020304" pitchFamily="18" charset="0"/>
              </a:rPr>
              <a:t>Specify Recipient and Message</a:t>
            </a:r>
          </a:p>
          <a:p>
            <a:r>
              <a:rPr lang="en-IN" sz="7200" b="1" dirty="0">
                <a:effectLst/>
                <a:latin typeface="Cambria Math" panose="02040503050406030204" pitchFamily="18" charset="0"/>
                <a:ea typeface="Times New Roman" panose="02020603050405020304" pitchFamily="18" charset="0"/>
                <a:cs typeface="Times New Roman" panose="02020603050405020304" pitchFamily="18" charset="0"/>
              </a:rPr>
              <a:t>Enter the Message Text</a:t>
            </a:r>
            <a:endParaRPr lang="en-IN" sz="72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7200" b="1" dirty="0">
                <a:effectLst/>
                <a:latin typeface="Cambria Math" panose="02040503050406030204" pitchFamily="18" charset="0"/>
                <a:ea typeface="Times New Roman" panose="02020603050405020304" pitchFamily="18" charset="0"/>
                <a:cs typeface="Times New Roman" panose="02020603050405020304" pitchFamily="18" charset="0"/>
              </a:rPr>
              <a:t>Send the SMS</a:t>
            </a:r>
          </a:p>
          <a:p>
            <a:r>
              <a:rPr lang="en-IN" sz="7200" b="1" dirty="0">
                <a:effectLst/>
                <a:latin typeface="Cambria Math" panose="02040503050406030204" pitchFamily="18" charset="0"/>
                <a:ea typeface="Times New Roman" panose="02020603050405020304" pitchFamily="18" charset="0"/>
                <a:cs typeface="Times New Roman" panose="02020603050405020304" pitchFamily="18" charset="0"/>
              </a:rPr>
              <a:t>Verify Message Sent</a:t>
            </a:r>
          </a:p>
          <a:p>
            <a:r>
              <a:rPr lang="en-IN" sz="7200" b="1" dirty="0">
                <a:effectLst/>
                <a:latin typeface="Cambria Math" panose="02040503050406030204" pitchFamily="18" charset="0"/>
                <a:ea typeface="Times New Roman" panose="02020603050405020304" pitchFamily="18" charset="0"/>
                <a:cs typeface="Times New Roman" panose="02020603050405020304" pitchFamily="18" charset="0"/>
              </a:rPr>
              <a:t>Handle Errors</a:t>
            </a:r>
          </a:p>
          <a:p>
            <a:endParaRPr lang="en-IN" sz="3200" b="1" dirty="0">
              <a:effectLst/>
              <a:latin typeface="Cambria Math" panose="02040503050406030204" pitchFamily="18" charset="0"/>
              <a:ea typeface="Times New Roman" panose="02020603050405020304" pitchFamily="18" charset="0"/>
              <a:cs typeface="Times New Roman" panose="02020603050405020304" pitchFamily="18" charset="0"/>
            </a:endParaRPr>
          </a:p>
          <a:p>
            <a:endParaRPr lang="en-IN" sz="7200" b="1" dirty="0">
              <a:effectLst/>
              <a:latin typeface="Cambria Math"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528538"/>
      </p:ext>
    </p:extLst>
  </p:cSld>
  <p:clrMapOvr>
    <a:masterClrMapping/>
  </p:clrMapOvr>
  <p:transition spd="slow" advTm="50588">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4947-8FE7-8CFA-497F-02DA0549DD2E}"/>
              </a:ext>
            </a:extLst>
          </p:cNvPr>
          <p:cNvSpPr>
            <a:spLocks noGrp="1"/>
          </p:cNvSpPr>
          <p:nvPr>
            <p:ph type="title"/>
          </p:nvPr>
        </p:nvSpPr>
        <p:spPr>
          <a:xfrm>
            <a:off x="1086643" y="726743"/>
            <a:ext cx="10018713" cy="1752599"/>
          </a:xfrm>
        </p:spPr>
        <p:txBody>
          <a:bodyPr>
            <a:normAutofit fontScale="90000"/>
          </a:bodyPr>
          <a:lstStyle/>
          <a:p>
            <a:r>
              <a:rPr lang="en-IN" sz="4400" b="1" u="sng" dirty="0">
                <a:solidFill>
                  <a:schemeClr val="accent1">
                    <a:lumMod val="75000"/>
                  </a:schemeClr>
                </a:solidFill>
                <a:effectLst/>
                <a:latin typeface="Cambria Math" panose="02040503050406030204" pitchFamily="18" charset="0"/>
                <a:ea typeface="Times New Roman" panose="02020603050405020304" pitchFamily="18" charset="0"/>
                <a:cs typeface="Segoe UI" panose="020B0502040204020203" pitchFamily="34" charset="0"/>
              </a:rPr>
              <a:t>EXTERNAL POWER SUPPLY</a:t>
            </a:r>
            <a:br>
              <a:rPr lang="en-IN" sz="4400" b="1" u="sng" dirty="0">
                <a:solidFill>
                  <a:schemeClr val="accent1">
                    <a:lumMod val="75000"/>
                  </a:schemeClr>
                </a:solidFill>
                <a:effectLst/>
                <a:latin typeface="Cambria Math" panose="02040503050406030204" pitchFamily="18" charset="0"/>
                <a:ea typeface="Times New Roman" panose="02020603050405020304" pitchFamily="18" charset="0"/>
                <a:cs typeface="Segoe UI" panose="020B0502040204020203" pitchFamily="34" charset="0"/>
              </a:rPr>
            </a:br>
            <a:br>
              <a:rPr lang="en-IN" b="1" u="sng" dirty="0">
                <a:effectLst/>
                <a:latin typeface="Calibri" panose="020F0502020204030204" pitchFamily="34" charset="0"/>
                <a:ea typeface="Times New Roman" panose="02020603050405020304" pitchFamily="18" charset="0"/>
                <a:cs typeface="Times New Roman" panose="02020603050405020304" pitchFamily="18" charset="0"/>
              </a:rPr>
            </a:br>
            <a: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t>An external power supply is essential for the gas detection project's success, offering independence, continuous and stable power, safety, and flexibility. </a:t>
            </a:r>
            <a:b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br>
            <a:b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br>
            <a:endParaRPr lang="en-IN" sz="2200" b="1" dirty="0"/>
          </a:p>
        </p:txBody>
      </p:sp>
      <p:sp>
        <p:nvSpPr>
          <p:cNvPr id="3" name="Content Placeholder 2">
            <a:extLst>
              <a:ext uri="{FF2B5EF4-FFF2-40B4-BE49-F238E27FC236}">
                <a16:creationId xmlns:a16="http://schemas.microsoft.com/office/drawing/2014/main" id="{935C8D0E-4BF4-EACF-F749-02B08E2B21B8}"/>
              </a:ext>
            </a:extLst>
          </p:cNvPr>
          <p:cNvSpPr>
            <a:spLocks noGrp="1"/>
          </p:cNvSpPr>
          <p:nvPr>
            <p:ph idx="1"/>
          </p:nvPr>
        </p:nvSpPr>
        <p:spPr/>
        <p:txBody>
          <a:bodyPr>
            <a:normAutofit/>
          </a:bodyPr>
          <a:lstStyle/>
          <a:p>
            <a:pPr marL="0" indent="0">
              <a:buNone/>
            </a:pPr>
            <a:r>
              <a:rPr lang="en-IN" sz="40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Why do we need External Power Supply?</a:t>
            </a: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Independence from USB Connection</a:t>
            </a:r>
            <a:endParaRPr lang="en-IN"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Continuous and Stable Power</a:t>
            </a: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Safety Considerations</a:t>
            </a:r>
            <a:endParaRPr lang="en-IN"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Flexibility and Versatility</a:t>
            </a:r>
            <a:endParaRPr lang="en-IN" b="1" dirty="0">
              <a:latin typeface="Cambria Math" panose="0204050305040603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1980142"/>
      </p:ext>
    </p:extLst>
  </p:cSld>
  <p:clrMapOvr>
    <a:masterClrMapping/>
  </p:clrMapOvr>
  <p:transition spd="slow" advTm="22308">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FB2F-DC17-CE73-530D-32E65B9DEEC8}"/>
              </a:ext>
            </a:extLst>
          </p:cNvPr>
          <p:cNvSpPr>
            <a:spLocks noGrp="1"/>
          </p:cNvSpPr>
          <p:nvPr>
            <p:ph type="title"/>
          </p:nvPr>
        </p:nvSpPr>
        <p:spPr>
          <a:xfrm>
            <a:off x="1086643" y="-88632"/>
            <a:ext cx="10018713" cy="1752599"/>
          </a:xfrm>
        </p:spPr>
        <p:txBody>
          <a:bodyPr>
            <a:normAutofit/>
          </a:bodyPr>
          <a:lstStyle/>
          <a:p>
            <a: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CIRCUIT DESIGN</a:t>
            </a:r>
            <a:endParaRPr lang="en-IN" u="sng" dirty="0">
              <a:solidFill>
                <a:schemeClr val="accent1">
                  <a:lumMod val="75000"/>
                </a:schemeClr>
              </a:solidFill>
            </a:endParaRPr>
          </a:p>
        </p:txBody>
      </p:sp>
      <p:sp>
        <p:nvSpPr>
          <p:cNvPr id="6" name="Content Placeholder 5">
            <a:extLst>
              <a:ext uri="{FF2B5EF4-FFF2-40B4-BE49-F238E27FC236}">
                <a16:creationId xmlns:a16="http://schemas.microsoft.com/office/drawing/2014/main" id="{230CF152-9512-2245-DAF5-E4DFC03D398F}"/>
              </a:ext>
            </a:extLst>
          </p:cNvPr>
          <p:cNvSpPr>
            <a:spLocks noGrp="1"/>
          </p:cNvSpPr>
          <p:nvPr>
            <p:ph idx="1"/>
          </p:nvPr>
        </p:nvSpPr>
        <p:spPr>
          <a:xfrm>
            <a:off x="1268613" y="1218973"/>
            <a:ext cx="4827387" cy="4168406"/>
          </a:xfrm>
        </p:spPr>
        <p:txBody>
          <a:bodyPr>
            <a:normAutofit fontScale="25000" lnSpcReduction="20000"/>
          </a:bodyPr>
          <a:lstStyle/>
          <a:p>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Power Source</a:t>
            </a:r>
          </a:p>
          <a:p>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Battery Charging Module (TP-4056)</a:t>
            </a:r>
          </a:p>
          <a:p>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Type-C and Micro USB Ports</a:t>
            </a:r>
            <a:endParaRPr lang="en-IN" sz="80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Switch</a:t>
            </a:r>
          </a:p>
          <a:p>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Boost Converter (XL6019)</a:t>
            </a:r>
            <a:endParaRPr lang="en-IN" sz="9600" b="1" dirty="0">
              <a:effectLst/>
              <a:latin typeface="Cambria Math" panose="02040503050406030204" pitchFamily="18" charset="0"/>
              <a:ea typeface="Times New Roman" panose="02020603050405020304" pitchFamily="18" charset="0"/>
              <a:cs typeface="Times New Roman" panose="02020603050405020304" pitchFamily="18" charset="0"/>
            </a:endParaRPr>
          </a:p>
          <a:p>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The power supply circuit provides a robust and flexible power source for the gas detection project. </a:t>
            </a:r>
          </a:p>
          <a:p>
            <a:r>
              <a:rPr lang="en-IN" sz="8000" b="1" dirty="0">
                <a:effectLst/>
                <a:latin typeface="Cambria Math" panose="02040503050406030204" pitchFamily="18" charset="0"/>
                <a:ea typeface="Times New Roman" panose="02020603050405020304" pitchFamily="18" charset="0"/>
                <a:cs typeface="Times New Roman" panose="02020603050405020304" pitchFamily="18" charset="0"/>
              </a:rPr>
              <a:t>It ensures continuous and stable power to the Arduino Uno and gas sensors.</a:t>
            </a:r>
            <a:endParaRPr lang="en-IN" sz="8000" b="1" dirty="0"/>
          </a:p>
        </p:txBody>
      </p:sp>
      <p:pic>
        <p:nvPicPr>
          <p:cNvPr id="7" name="Picture 6">
            <a:extLst>
              <a:ext uri="{FF2B5EF4-FFF2-40B4-BE49-F238E27FC236}">
                <a16:creationId xmlns:a16="http://schemas.microsoft.com/office/drawing/2014/main" id="{072A2C07-129C-7F07-364B-38B97373E4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7970" y="1285567"/>
            <a:ext cx="4816983" cy="3656818"/>
          </a:xfrm>
          <a:prstGeom prst="rect">
            <a:avLst/>
          </a:prstGeom>
          <a:noFill/>
          <a:ln>
            <a:noFill/>
          </a:ln>
        </p:spPr>
      </p:pic>
    </p:spTree>
    <p:custDataLst>
      <p:tags r:id="rId1"/>
    </p:custDataLst>
    <p:extLst>
      <p:ext uri="{BB962C8B-B14F-4D97-AF65-F5344CB8AC3E}">
        <p14:creationId xmlns:p14="http://schemas.microsoft.com/office/powerpoint/2010/main" val="4024786771"/>
      </p:ext>
    </p:extLst>
  </p:cSld>
  <p:clrMapOvr>
    <a:masterClrMapping/>
  </p:clrMapOvr>
  <p:transition spd="slow" advTm="894">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F6F7-2677-8D03-1678-803258AC2804}"/>
              </a:ext>
            </a:extLst>
          </p:cNvPr>
          <p:cNvSpPr>
            <a:spLocks noGrp="1"/>
          </p:cNvSpPr>
          <p:nvPr>
            <p:ph type="title"/>
          </p:nvPr>
        </p:nvSpPr>
        <p:spPr>
          <a:xfrm>
            <a:off x="1086643" y="167580"/>
            <a:ext cx="10018713" cy="557466"/>
          </a:xfrm>
        </p:spPr>
        <p:txBody>
          <a:bodyPr>
            <a:normAutofit fontScale="90000"/>
          </a:bodyPr>
          <a:lstStyle/>
          <a:p>
            <a:r>
              <a:rPr lang="en-IN"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Circuit Connection</a:t>
            </a:r>
            <a:endParaRPr lang="en-IN" dirty="0"/>
          </a:p>
        </p:txBody>
      </p:sp>
      <p:sp>
        <p:nvSpPr>
          <p:cNvPr id="3" name="Content Placeholder 2">
            <a:extLst>
              <a:ext uri="{FF2B5EF4-FFF2-40B4-BE49-F238E27FC236}">
                <a16:creationId xmlns:a16="http://schemas.microsoft.com/office/drawing/2014/main" id="{E35BB41C-B0C5-0AA5-ADFB-0221273981E1}"/>
              </a:ext>
            </a:extLst>
          </p:cNvPr>
          <p:cNvSpPr>
            <a:spLocks noGrp="1"/>
          </p:cNvSpPr>
          <p:nvPr>
            <p:ph idx="1"/>
          </p:nvPr>
        </p:nvSpPr>
        <p:spPr>
          <a:xfrm>
            <a:off x="3660252" y="3212145"/>
            <a:ext cx="4871492" cy="2365983"/>
          </a:xfrm>
        </p:spPr>
        <p:txBody>
          <a:bodyPr>
            <a:normAutofit fontScale="92500" lnSpcReduction="20000"/>
          </a:bodyPr>
          <a:lstStyle/>
          <a:p>
            <a:r>
              <a:rPr lang="en-IN" sz="1800" b="1" dirty="0">
                <a:effectLst/>
                <a:latin typeface="Cambria Math" panose="02040503050406030204" pitchFamily="18" charset="0"/>
                <a:ea typeface="Times New Roman" panose="02020603050405020304" pitchFamily="18" charset="0"/>
                <a:cs typeface="Times New Roman" panose="02020603050405020304" pitchFamily="18" charset="0"/>
              </a:rPr>
              <a:t>Arduino Uno Connections</a:t>
            </a:r>
          </a:p>
          <a:p>
            <a:r>
              <a:rPr lang="en-IN" sz="1800" b="1" dirty="0">
                <a:effectLst/>
                <a:latin typeface="Cambria Math" panose="02040503050406030204" pitchFamily="18" charset="0"/>
                <a:ea typeface="Times New Roman" panose="02020603050405020304" pitchFamily="18" charset="0"/>
                <a:cs typeface="Times New Roman" panose="02020603050405020304" pitchFamily="18" charset="0"/>
              </a:rPr>
              <a:t>Gas Sensors (MQ-135 and MQ-7) Connections</a:t>
            </a:r>
            <a:endParaRPr lang="en-IN" sz="18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1800" b="1" dirty="0">
                <a:effectLst/>
                <a:latin typeface="Cambria Math" panose="02040503050406030204" pitchFamily="18" charset="0"/>
                <a:ea typeface="Times New Roman" panose="02020603050405020304" pitchFamily="18" charset="0"/>
                <a:cs typeface="Times New Roman" panose="02020603050405020304" pitchFamily="18" charset="0"/>
              </a:rPr>
              <a:t>AGS02A (TVOC Sensor) Connection</a:t>
            </a:r>
          </a:p>
          <a:p>
            <a:r>
              <a:rPr lang="en-IN" sz="1800" b="1" dirty="0">
                <a:effectLst/>
                <a:latin typeface="Cambria Math" panose="02040503050406030204" pitchFamily="18" charset="0"/>
                <a:ea typeface="Times New Roman" panose="02020603050405020304" pitchFamily="18" charset="0"/>
                <a:cs typeface="Times New Roman" panose="02020603050405020304" pitchFamily="18" charset="0"/>
              </a:rPr>
              <a:t>DHT11 Temperature and Humidity Sensor</a:t>
            </a:r>
            <a:endParaRPr lang="en-IN" sz="18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1800" b="1" dirty="0">
                <a:effectLst/>
                <a:latin typeface="Cambria Math" panose="02040503050406030204" pitchFamily="18" charset="0"/>
                <a:ea typeface="Times New Roman" panose="02020603050405020304" pitchFamily="18" charset="0"/>
                <a:cs typeface="Times New Roman" panose="02020603050405020304" pitchFamily="18" charset="0"/>
              </a:rPr>
              <a:t>XL6019 Boost Converter and Switch</a:t>
            </a:r>
          </a:p>
          <a:p>
            <a:r>
              <a:rPr lang="en-IN" sz="1800" b="1" dirty="0">
                <a:effectLst/>
                <a:latin typeface="Cambria Math" panose="02040503050406030204" pitchFamily="18" charset="0"/>
                <a:ea typeface="Times New Roman" panose="02020603050405020304" pitchFamily="18" charset="0"/>
                <a:cs typeface="Times New Roman" panose="02020603050405020304" pitchFamily="18" charset="0"/>
              </a:rPr>
              <a:t>TP-4056 Charging Module</a:t>
            </a:r>
            <a:endParaRPr lang="en-IN" sz="18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1800" b="1" dirty="0">
                <a:effectLst/>
                <a:latin typeface="Cambria Math" panose="02040503050406030204" pitchFamily="18" charset="0"/>
                <a:ea typeface="Times New Roman" panose="02020603050405020304" pitchFamily="18" charset="0"/>
                <a:cs typeface="Times New Roman" panose="02020603050405020304" pitchFamily="18" charset="0"/>
              </a:rPr>
              <a:t>SIM900A GSM Module</a:t>
            </a:r>
            <a:endParaRPr lang="en-IN" sz="1800" dirty="0"/>
          </a:p>
        </p:txBody>
      </p:sp>
      <p:pic>
        <p:nvPicPr>
          <p:cNvPr id="4" name="Picture 3">
            <a:extLst>
              <a:ext uri="{FF2B5EF4-FFF2-40B4-BE49-F238E27FC236}">
                <a16:creationId xmlns:a16="http://schemas.microsoft.com/office/drawing/2014/main" id="{0B90DF69-3AFE-CCE6-B1AE-5B649266BB81}"/>
              </a:ext>
            </a:extLst>
          </p:cNvPr>
          <p:cNvPicPr>
            <a:picLocks noChangeAspect="1"/>
          </p:cNvPicPr>
          <p:nvPr/>
        </p:nvPicPr>
        <p:blipFill>
          <a:blip r:embed="rId2"/>
          <a:stretch>
            <a:fillRect/>
          </a:stretch>
        </p:blipFill>
        <p:spPr>
          <a:xfrm>
            <a:off x="2763670" y="836020"/>
            <a:ext cx="6664655" cy="2265150"/>
          </a:xfrm>
          <a:prstGeom prst="rect">
            <a:avLst/>
          </a:prstGeom>
        </p:spPr>
      </p:pic>
    </p:spTree>
    <p:extLst>
      <p:ext uri="{BB962C8B-B14F-4D97-AF65-F5344CB8AC3E}">
        <p14:creationId xmlns:p14="http://schemas.microsoft.com/office/powerpoint/2010/main" val="3086250349"/>
      </p:ext>
    </p:extLst>
  </p:cSld>
  <p:clrMapOvr>
    <a:masterClrMapping/>
  </p:clrMapOvr>
  <p:transition spd="slow" advTm="26459">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3DEB3-5564-97F9-6872-D902FB7319BF}"/>
              </a:ext>
            </a:extLst>
          </p:cNvPr>
          <p:cNvSpPr>
            <a:spLocks noGrp="1"/>
          </p:cNvSpPr>
          <p:nvPr>
            <p:ph type="title"/>
          </p:nvPr>
        </p:nvSpPr>
        <p:spPr>
          <a:xfrm>
            <a:off x="1086643" y="450376"/>
            <a:ext cx="10018713" cy="1752599"/>
          </a:xfrm>
        </p:spPr>
        <p:txBody>
          <a:bodyPr/>
          <a:lstStyle/>
          <a:p>
            <a:r>
              <a:rPr lang="en-US" b="1" u="sng" dirty="0">
                <a:solidFill>
                  <a:schemeClr val="accent1">
                    <a:lumMod val="75000"/>
                  </a:schemeClr>
                </a:solidFill>
              </a:rPr>
              <a:t>PROGRAMMING</a:t>
            </a:r>
            <a:br>
              <a:rPr lang="en-US" b="1" u="sng" dirty="0">
                <a:solidFill>
                  <a:schemeClr val="accent1">
                    <a:lumMod val="75000"/>
                  </a:schemeClr>
                </a:solidFill>
              </a:rPr>
            </a:br>
            <a:endParaRPr lang="en-IN"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147D2466-2B46-459E-4EA8-882B4B119E20}"/>
              </a:ext>
            </a:extLst>
          </p:cNvPr>
          <p:cNvSpPr>
            <a:spLocks noGrp="1"/>
          </p:cNvSpPr>
          <p:nvPr>
            <p:ph idx="1"/>
          </p:nvPr>
        </p:nvSpPr>
        <p:spPr>
          <a:xfrm>
            <a:off x="1306890" y="2202975"/>
            <a:ext cx="10018713" cy="3124201"/>
          </a:xfrm>
        </p:spPr>
        <p:txBody>
          <a:bodyPr>
            <a:normAutofit fontScale="25000" lnSpcReduction="20000"/>
          </a:bodyPr>
          <a:lstStyle/>
          <a:p>
            <a:pPr marL="0" indent="0">
              <a:buNone/>
            </a:pPr>
            <a:r>
              <a:rPr lang="en-IN" sz="86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The Arduino IDE (Integrated Development Environment) </a:t>
            </a:r>
          </a:p>
          <a:p>
            <a:pPr marL="0" indent="0">
              <a:buNone/>
            </a:pPr>
            <a:endParaRPr lang="en-IN" sz="4000" b="1" u="sng" dirty="0">
              <a:solidFill>
                <a:schemeClr val="accent1">
                  <a:lumMod val="75000"/>
                </a:schemeClr>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sz="9600" b="1" dirty="0">
                <a:effectLst/>
                <a:latin typeface="Cambria Math" panose="02040503050406030204" pitchFamily="18" charset="0"/>
                <a:ea typeface="Times New Roman" panose="02020603050405020304" pitchFamily="18" charset="0"/>
                <a:cs typeface="Times New Roman" panose="02020603050405020304" pitchFamily="18" charset="0"/>
              </a:rPr>
              <a:t>Code Editor</a:t>
            </a:r>
          </a:p>
          <a:p>
            <a:r>
              <a:rPr lang="en-IN" sz="9600" b="1" dirty="0">
                <a:effectLst/>
                <a:latin typeface="Cambria Math" panose="02040503050406030204" pitchFamily="18" charset="0"/>
                <a:ea typeface="Times New Roman" panose="02020603050405020304" pitchFamily="18" charset="0"/>
                <a:cs typeface="Times New Roman" panose="02020603050405020304" pitchFamily="18" charset="0"/>
              </a:rPr>
              <a:t>Library Manager</a:t>
            </a:r>
            <a:endParaRPr lang="en-IN" sz="96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9600" b="1" dirty="0">
                <a:effectLst/>
                <a:latin typeface="Cambria Math" panose="02040503050406030204" pitchFamily="18" charset="0"/>
                <a:ea typeface="Times New Roman" panose="02020603050405020304" pitchFamily="18" charset="0"/>
                <a:cs typeface="Times New Roman" panose="02020603050405020304" pitchFamily="18" charset="0"/>
              </a:rPr>
              <a:t>Serial Monitor</a:t>
            </a:r>
          </a:p>
          <a:p>
            <a:r>
              <a:rPr lang="en-IN" sz="9600" b="1" dirty="0">
                <a:effectLst/>
                <a:latin typeface="Cambria Math" panose="02040503050406030204" pitchFamily="18" charset="0"/>
                <a:ea typeface="Times New Roman" panose="02020603050405020304" pitchFamily="18" charset="0"/>
                <a:cs typeface="Times New Roman" panose="02020603050405020304" pitchFamily="18" charset="0"/>
              </a:rPr>
              <a:t>Board Manager</a:t>
            </a:r>
            <a:endParaRPr lang="en-IN" sz="96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9600" b="1" dirty="0">
                <a:effectLst/>
                <a:latin typeface="Cambria Math" panose="02040503050406030204" pitchFamily="18" charset="0"/>
                <a:ea typeface="Times New Roman" panose="02020603050405020304" pitchFamily="18" charset="0"/>
                <a:cs typeface="Times New Roman" panose="02020603050405020304" pitchFamily="18" charset="0"/>
              </a:rPr>
              <a:t>Sketch Upload</a:t>
            </a:r>
          </a:p>
          <a:p>
            <a:r>
              <a:rPr lang="en-IN" sz="9600" b="1" dirty="0">
                <a:effectLst/>
                <a:latin typeface="Cambria Math" panose="02040503050406030204" pitchFamily="18" charset="0"/>
                <a:ea typeface="Times New Roman" panose="02020603050405020304" pitchFamily="18" charset="0"/>
                <a:cs typeface="Times New Roman" panose="02020603050405020304" pitchFamily="18" charset="0"/>
              </a:rPr>
              <a:t>Examples and Tutorials</a:t>
            </a:r>
            <a:endParaRPr lang="en-IN" sz="9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9148253"/>
      </p:ext>
    </p:extLst>
  </p:cSld>
  <p:clrMapOvr>
    <a:masterClrMapping/>
  </p:clrMapOvr>
  <p:transition spd="slow" advTm="34730">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37E1-7A81-7F1B-17C8-4F613A7231A1}"/>
              </a:ext>
            </a:extLst>
          </p:cNvPr>
          <p:cNvSpPr>
            <a:spLocks noGrp="1"/>
          </p:cNvSpPr>
          <p:nvPr>
            <p:ph type="title"/>
          </p:nvPr>
        </p:nvSpPr>
        <p:spPr>
          <a:xfrm>
            <a:off x="1086643" y="1"/>
            <a:ext cx="10018713" cy="1460310"/>
          </a:xfrm>
        </p:spPr>
        <p:txBody>
          <a:bodyPr>
            <a:normAutofit/>
          </a:bodyPr>
          <a:lstStyle/>
          <a:p>
            <a:r>
              <a:rPr lang="en-US" sz="4800" b="1" dirty="0">
                <a:solidFill>
                  <a:schemeClr val="accent1">
                    <a:lumMod val="75000"/>
                  </a:schemeClr>
                </a:solidFill>
              </a:rPr>
              <a:t>CODE</a:t>
            </a:r>
            <a:endParaRPr lang="en-IN" sz="4800" b="1" dirty="0">
              <a:solidFill>
                <a:schemeClr val="accent1">
                  <a:lumMod val="75000"/>
                </a:schemeClr>
              </a:solidFill>
            </a:endParaRPr>
          </a:p>
        </p:txBody>
      </p:sp>
      <p:pic>
        <p:nvPicPr>
          <p:cNvPr id="6" name="Content Placeholder 5">
            <a:extLst>
              <a:ext uri="{FF2B5EF4-FFF2-40B4-BE49-F238E27FC236}">
                <a16:creationId xmlns:a16="http://schemas.microsoft.com/office/drawing/2014/main" id="{4B078F47-1A9C-4F89-9E25-4B430555D13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4374" y="1324998"/>
            <a:ext cx="11503251" cy="5280518"/>
          </a:xfrm>
        </p:spPr>
      </p:pic>
    </p:spTree>
    <p:extLst>
      <p:ext uri="{BB962C8B-B14F-4D97-AF65-F5344CB8AC3E}">
        <p14:creationId xmlns:p14="http://schemas.microsoft.com/office/powerpoint/2010/main" val="2705645367"/>
      </p:ext>
    </p:extLst>
  </p:cSld>
  <p:clrMapOvr>
    <a:masterClrMapping/>
  </p:clrMapOvr>
  <p:transition spd="slow" advTm="9371">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132F17F-ACFB-5811-1145-18B878813A3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9844" y="498569"/>
            <a:ext cx="11672312" cy="5860861"/>
          </a:xfrm>
        </p:spPr>
      </p:pic>
    </p:spTree>
    <p:extLst>
      <p:ext uri="{BB962C8B-B14F-4D97-AF65-F5344CB8AC3E}">
        <p14:creationId xmlns:p14="http://schemas.microsoft.com/office/powerpoint/2010/main" val="648378473"/>
      </p:ext>
    </p:extLst>
  </p:cSld>
  <p:clrMapOvr>
    <a:masterClrMapping/>
  </p:clrMapOvr>
  <p:transition spd="slow" advTm="2233">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A5248C8-1EF7-D5BA-C803-B304D8861FF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6428" y="658504"/>
            <a:ext cx="11719144" cy="5540991"/>
          </a:xfrm>
        </p:spPr>
      </p:pic>
    </p:spTree>
    <p:extLst>
      <p:ext uri="{BB962C8B-B14F-4D97-AF65-F5344CB8AC3E}">
        <p14:creationId xmlns:p14="http://schemas.microsoft.com/office/powerpoint/2010/main" val="3520966193"/>
      </p:ext>
    </p:extLst>
  </p:cSld>
  <p:clrMapOvr>
    <a:masterClrMapping/>
  </p:clrMapOvr>
  <p:transition spd="slow" advTm="1346">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ABC38E9-4191-DEE2-F813-DF7B18FB93F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2249" y="433315"/>
            <a:ext cx="11787502" cy="5991369"/>
          </a:xfrm>
        </p:spPr>
      </p:pic>
    </p:spTree>
    <p:extLst>
      <p:ext uri="{BB962C8B-B14F-4D97-AF65-F5344CB8AC3E}">
        <p14:creationId xmlns:p14="http://schemas.microsoft.com/office/powerpoint/2010/main" val="3311556776"/>
      </p:ext>
    </p:extLst>
  </p:cSld>
  <p:clrMapOvr>
    <a:masterClrMapping/>
  </p:clrMapOvr>
  <p:transition spd="slow" advTm="2259">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A50A-F062-378D-CAF8-A374F4915699}"/>
              </a:ext>
            </a:extLst>
          </p:cNvPr>
          <p:cNvSpPr>
            <a:spLocks noGrp="1"/>
          </p:cNvSpPr>
          <p:nvPr>
            <p:ph type="title"/>
          </p:nvPr>
        </p:nvSpPr>
        <p:spPr>
          <a:xfrm>
            <a:off x="1011501" y="225140"/>
            <a:ext cx="8930747" cy="2320120"/>
          </a:xfrm>
        </p:spPr>
        <p:txBody>
          <a:bodyPr>
            <a:normAutofit fontScale="90000"/>
          </a:bodyPr>
          <a:lstStyle/>
          <a:p>
            <a:pPr marL="342900" indent="-342900" algn="ctr">
              <a:buFont typeface="Arial" panose="020B0604020202020204" pitchFamily="34" charset="0"/>
              <a:buChar char="•"/>
            </a:pPr>
            <a:br>
              <a:rPr lang="en-US" sz="2200" b="1" dirty="0"/>
            </a:br>
            <a:br>
              <a:rPr lang="en-US" sz="2200" b="1" dirty="0"/>
            </a:br>
            <a:br>
              <a:rPr lang="en-US" sz="2200" b="1" dirty="0"/>
            </a:br>
            <a:br>
              <a:rPr lang="en-US" sz="2200" b="1" dirty="0"/>
            </a:br>
            <a:r>
              <a:rPr lang="en-US" sz="3600" b="1" u="sng" dirty="0">
                <a:solidFill>
                  <a:schemeClr val="accent1">
                    <a:lumMod val="75000"/>
                  </a:schemeClr>
                </a:solidFill>
              </a:rPr>
              <a:t>OBJECTIVE</a:t>
            </a:r>
            <a:br>
              <a:rPr lang="en-US" sz="3600" b="1" u="sng" dirty="0">
                <a:solidFill>
                  <a:schemeClr val="accent1">
                    <a:lumMod val="75000"/>
                  </a:schemeClr>
                </a:solidFill>
              </a:rPr>
            </a:br>
            <a:br>
              <a:rPr lang="en-US" sz="1800" b="1" dirty="0"/>
            </a:br>
            <a:b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2000" b="1" dirty="0">
                <a:effectLst/>
                <a:latin typeface="Calibri" panose="020F0502020204030204" pitchFamily="34" charset="0"/>
                <a:ea typeface="Times New Roman" panose="02020603050405020304" pitchFamily="18" charset="0"/>
                <a:cs typeface="Times New Roman" panose="02020603050405020304" pitchFamily="18" charset="0"/>
              </a:rPr>
            </a:br>
            <a:br>
              <a:rPr lang="en-IN" sz="20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000" b="1" dirty="0"/>
          </a:p>
        </p:txBody>
      </p:sp>
      <p:sp>
        <p:nvSpPr>
          <p:cNvPr id="3" name="Text Placeholder 2">
            <a:extLst>
              <a:ext uri="{FF2B5EF4-FFF2-40B4-BE49-F238E27FC236}">
                <a16:creationId xmlns:a16="http://schemas.microsoft.com/office/drawing/2014/main" id="{A5723EEA-4B47-7AE4-7AF3-1472437B92C2}"/>
              </a:ext>
            </a:extLst>
          </p:cNvPr>
          <p:cNvSpPr>
            <a:spLocks noGrp="1"/>
          </p:cNvSpPr>
          <p:nvPr>
            <p:ph type="body" idx="1"/>
          </p:nvPr>
        </p:nvSpPr>
        <p:spPr>
          <a:xfrm>
            <a:off x="1291494" y="1603565"/>
            <a:ext cx="4952144" cy="3330397"/>
          </a:xfrm>
        </p:spPr>
        <p:txBody>
          <a:bodyPr>
            <a:normAutofit/>
          </a:bodyPr>
          <a:lstStyle/>
          <a:p>
            <a:pPr marL="342900" indent="-342900" algn="l">
              <a:buFont typeface="Arial" panose="020B0604020202020204" pitchFamily="34" charset="0"/>
              <a:buChar char="•"/>
            </a:pPr>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The primary objective is to monitor the </a:t>
            </a:r>
          </a:p>
          <a:p>
            <a:pPr algn="l"/>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	concentration levels of harmful gases in </a:t>
            </a:r>
          </a:p>
          <a:p>
            <a:pPr algn="l"/>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	surroundings of the butterflies. </a:t>
            </a:r>
            <a:b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br>
            <a:endParaRPr lang="en-US" sz="2000" b="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The device detects toxic gases, including </a:t>
            </a:r>
          </a:p>
          <a:p>
            <a:pPr algn="l"/>
            <a:r>
              <a:rPr lang="en-US" b="1" dirty="0">
                <a:latin typeface="Cambria Math" panose="02040503050406030204" pitchFamily="18" charset="0"/>
                <a:ea typeface="Times New Roman" panose="02020603050405020304" pitchFamily="18" charset="0"/>
                <a:cs typeface="Times New Roman" panose="02020603050405020304" pitchFamily="18" charset="0"/>
              </a:rPr>
              <a:t>	</a:t>
            </a:r>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CO, CO</a:t>
            </a:r>
            <a:r>
              <a:rPr lang="en-US" sz="2000" b="1"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 SO</a:t>
            </a:r>
            <a:r>
              <a:rPr lang="en-US" sz="2000" b="1"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 NO</a:t>
            </a:r>
            <a:r>
              <a:rPr lang="en-US" sz="2000" b="1"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 NO, NH</a:t>
            </a:r>
            <a:r>
              <a:rPr lang="en-US" sz="2000" b="1"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 O</a:t>
            </a:r>
            <a:r>
              <a:rPr lang="en-US" sz="2000" b="1" baseline="-25000" dirty="0">
                <a:effectLst/>
                <a:latin typeface="Cambria Math" panose="02040503050406030204" pitchFamily="18" charset="0"/>
                <a:ea typeface="Times New Roman" panose="02020603050405020304" pitchFamily="18" charset="0"/>
                <a:cs typeface="Times New Roman" panose="02020603050405020304" pitchFamily="18" charset="0"/>
              </a:rPr>
              <a:t>3</a:t>
            </a:r>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 and</a:t>
            </a:r>
          </a:p>
          <a:p>
            <a:pPr algn="l"/>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 	H2S.</a:t>
            </a:r>
            <a:endParaRPr lang="en-IN" dirty="0"/>
          </a:p>
        </p:txBody>
      </p:sp>
      <p:pic>
        <p:nvPicPr>
          <p:cNvPr id="5" name="Content Placeholder 4">
            <a:extLst>
              <a:ext uri="{FF2B5EF4-FFF2-40B4-BE49-F238E27FC236}">
                <a16:creationId xmlns:a16="http://schemas.microsoft.com/office/drawing/2014/main" id="{82BB38FE-BCB6-6082-4971-563B7293D5F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243638" y="1603565"/>
            <a:ext cx="5901947" cy="31066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56225804"/>
      </p:ext>
    </p:extLst>
  </p:cSld>
  <p:clrMapOvr>
    <a:masterClrMapping/>
  </p:clrMapOvr>
  <p:transition spd="slow" advTm="2942">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CF39C1D-4547-12A5-608B-17BEEAF8C72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9129" y="341194"/>
            <a:ext cx="11686285" cy="6264322"/>
          </a:xfrm>
        </p:spPr>
      </p:pic>
    </p:spTree>
    <p:extLst>
      <p:ext uri="{BB962C8B-B14F-4D97-AF65-F5344CB8AC3E}">
        <p14:creationId xmlns:p14="http://schemas.microsoft.com/office/powerpoint/2010/main" val="1942398746"/>
      </p:ext>
    </p:extLst>
  </p:cSld>
  <p:clrMapOvr>
    <a:masterClrMapping/>
  </p:clrMapOvr>
  <p:transition spd="slow" advTm="126">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74870D3-BE8D-56E1-5C2B-69F921301C7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4880" y="287383"/>
            <a:ext cx="11662240" cy="6283234"/>
          </a:xfrm>
        </p:spPr>
      </p:pic>
    </p:spTree>
    <p:extLst>
      <p:ext uri="{BB962C8B-B14F-4D97-AF65-F5344CB8AC3E}">
        <p14:creationId xmlns:p14="http://schemas.microsoft.com/office/powerpoint/2010/main" val="2780349968"/>
      </p:ext>
    </p:extLst>
  </p:cSld>
  <p:clrMapOvr>
    <a:masterClrMapping/>
  </p:clrMapOvr>
  <p:transition spd="slow" advTm="4378">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4C5E558-6B62-C6DB-3E6B-4B846B50674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57" y="709564"/>
            <a:ext cx="11928086" cy="5438872"/>
          </a:xfrm>
        </p:spPr>
      </p:pic>
    </p:spTree>
    <p:extLst>
      <p:ext uri="{BB962C8B-B14F-4D97-AF65-F5344CB8AC3E}">
        <p14:creationId xmlns:p14="http://schemas.microsoft.com/office/powerpoint/2010/main" val="3639683582"/>
      </p:ext>
    </p:extLst>
  </p:cSld>
  <p:clrMapOvr>
    <a:masterClrMapping/>
  </p:clrMapOvr>
  <p:transition spd="slow" advTm="6176">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E62C-3024-DD8A-626F-5627B1B18028}"/>
              </a:ext>
            </a:extLst>
          </p:cNvPr>
          <p:cNvSpPr>
            <a:spLocks noGrp="1"/>
          </p:cNvSpPr>
          <p:nvPr>
            <p:ph type="title"/>
          </p:nvPr>
        </p:nvSpPr>
        <p:spPr>
          <a:xfrm>
            <a:off x="1484310" y="549323"/>
            <a:ext cx="10018713" cy="1752599"/>
          </a:xfrm>
        </p:spPr>
        <p:txBody>
          <a:bodyPr/>
          <a:lstStyle/>
          <a:p>
            <a:r>
              <a:rPr lang="en-IN" sz="28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Execution of the Program</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B4BAA40-2535-B84C-788D-21453F12F4E6}"/>
              </a:ext>
            </a:extLst>
          </p:cNvPr>
          <p:cNvSpPr>
            <a:spLocks noGrp="1"/>
          </p:cNvSpPr>
          <p:nvPr>
            <p:ph idx="1"/>
          </p:nvPr>
        </p:nvSpPr>
        <p:spPr>
          <a:xfrm>
            <a:off x="2168476" y="2052849"/>
            <a:ext cx="7855048" cy="3252538"/>
          </a:xfrm>
        </p:spPr>
        <p:txBody>
          <a:bodyPr>
            <a:noAutofit/>
          </a:bodyPr>
          <a:lstStyle/>
          <a:p>
            <a:r>
              <a:rPr lang="en-IN"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Library Inclusion</a:t>
            </a:r>
          </a:p>
          <a:p>
            <a:r>
              <a:rPr lang="en-IN"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Macro Definitions</a:t>
            </a:r>
            <a:endParaRPr lang="en-IN" b="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Global Variable Declarations</a:t>
            </a:r>
          </a:p>
          <a:p>
            <a:r>
              <a:rPr lang="en-IN"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Setup Function</a:t>
            </a:r>
            <a:endParaRPr lang="en-IN" b="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Calibration of Sensors</a:t>
            </a:r>
          </a:p>
          <a:p>
            <a:r>
              <a:rPr lang="en-IN"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Sensor Readings in Loop</a:t>
            </a:r>
            <a:endParaRPr lang="en-IN" b="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Data Sending via GSM Module</a:t>
            </a:r>
          </a:p>
          <a:p>
            <a:r>
              <a:rPr lang="en-IN"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Data Receiving via GSM Module</a:t>
            </a:r>
          </a:p>
        </p:txBody>
      </p:sp>
    </p:spTree>
    <p:extLst>
      <p:ext uri="{BB962C8B-B14F-4D97-AF65-F5344CB8AC3E}">
        <p14:creationId xmlns:p14="http://schemas.microsoft.com/office/powerpoint/2010/main" val="1835177917"/>
      </p:ext>
    </p:extLst>
  </p:cSld>
  <p:clrMapOvr>
    <a:masterClrMapping/>
  </p:clrMapOvr>
  <p:transition spd="slow" advTm="18697">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6A4B-BD0A-BF9B-8782-6E2DE6FE4125}"/>
              </a:ext>
            </a:extLst>
          </p:cNvPr>
          <p:cNvSpPr>
            <a:spLocks noGrp="1"/>
          </p:cNvSpPr>
          <p:nvPr>
            <p:ph type="title"/>
          </p:nvPr>
        </p:nvSpPr>
        <p:spPr>
          <a:xfrm>
            <a:off x="1390423" y="313900"/>
            <a:ext cx="10018713" cy="1624082"/>
          </a:xfrm>
        </p:spPr>
        <p:txBody>
          <a:bodyPr>
            <a:normAutofit fontScale="90000"/>
          </a:bodyPr>
          <a:lstStyle/>
          <a:p>
            <a:r>
              <a:rPr lang="en-US" b="1" u="sng" dirty="0">
                <a:solidFill>
                  <a:schemeClr val="accent1">
                    <a:lumMod val="50000"/>
                  </a:schemeClr>
                </a:solidFill>
              </a:rPr>
              <a:t>RESULTS AND OUTPUTS</a:t>
            </a:r>
            <a:br>
              <a:rPr lang="en-US" b="1" u="sng" dirty="0">
                <a:solidFill>
                  <a:schemeClr val="accent1">
                    <a:lumMod val="50000"/>
                  </a:schemeClr>
                </a:solidFill>
              </a:rPr>
            </a:br>
            <a:br>
              <a:rPr lang="en-US" b="1" u="sng" dirty="0">
                <a:solidFill>
                  <a:schemeClr val="accent1">
                    <a:lumMod val="75000"/>
                  </a:schemeClr>
                </a:solidFill>
              </a:rPr>
            </a:br>
            <a:r>
              <a:rPr lang="en-US" b="1" dirty="0"/>
              <a:t>Output without DHT Reading</a:t>
            </a:r>
            <a:endParaRPr lang="en-IN" b="1" dirty="0"/>
          </a:p>
        </p:txBody>
      </p:sp>
      <p:pic>
        <p:nvPicPr>
          <p:cNvPr id="8" name="Picture 7">
            <a:extLst>
              <a:ext uri="{FF2B5EF4-FFF2-40B4-BE49-F238E27FC236}">
                <a16:creationId xmlns:a16="http://schemas.microsoft.com/office/drawing/2014/main" id="{E5EFCA2C-CEEC-957C-0FEE-EA877B8F59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6366" y="2260980"/>
            <a:ext cx="10855971" cy="3255318"/>
          </a:xfrm>
          <a:prstGeom prst="rect">
            <a:avLst/>
          </a:prstGeom>
          <a:noFill/>
          <a:ln>
            <a:noFill/>
          </a:ln>
        </p:spPr>
      </p:pic>
      <p:sp>
        <p:nvSpPr>
          <p:cNvPr id="4" name="Content Placeholder 3">
            <a:extLst>
              <a:ext uri="{FF2B5EF4-FFF2-40B4-BE49-F238E27FC236}">
                <a16:creationId xmlns:a16="http://schemas.microsoft.com/office/drawing/2014/main" id="{FFE9CA38-4AEB-A713-06C3-428F024F9E04}"/>
              </a:ext>
            </a:extLst>
          </p:cNvPr>
          <p:cNvSpPr>
            <a:spLocks noGrp="1"/>
          </p:cNvSpPr>
          <p:nvPr>
            <p:ph idx="1"/>
          </p:nvPr>
        </p:nvSpPr>
        <p:spPr>
          <a:xfrm>
            <a:off x="1296537" y="2535881"/>
            <a:ext cx="10206486" cy="3255319"/>
          </a:xfrm>
        </p:spPr>
        <p:txBody>
          <a:bodyPr/>
          <a:lstStyle/>
          <a:p>
            <a:pPr marL="0" indent="0">
              <a:buNone/>
            </a:pPr>
            <a:r>
              <a:rPr lang="en-US" dirty="0"/>
              <a:t>   </a:t>
            </a:r>
            <a:endParaRPr lang="en-IN" dirty="0"/>
          </a:p>
        </p:txBody>
      </p:sp>
    </p:spTree>
    <p:extLst>
      <p:ext uri="{BB962C8B-B14F-4D97-AF65-F5344CB8AC3E}">
        <p14:creationId xmlns:p14="http://schemas.microsoft.com/office/powerpoint/2010/main" val="4188185309"/>
      </p:ext>
    </p:extLst>
  </p:cSld>
  <p:clrMapOvr>
    <a:masterClrMapping/>
  </p:clrMapOvr>
  <p:transition spd="slow" advTm="18105">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931E-6C08-8E45-4664-380A7F81EBD2}"/>
              </a:ext>
            </a:extLst>
          </p:cNvPr>
          <p:cNvSpPr>
            <a:spLocks noGrp="1"/>
          </p:cNvSpPr>
          <p:nvPr>
            <p:ph type="title"/>
          </p:nvPr>
        </p:nvSpPr>
        <p:spPr>
          <a:xfrm>
            <a:off x="1086642" y="167185"/>
            <a:ext cx="10018713" cy="1752599"/>
          </a:xfrm>
        </p:spPr>
        <p:txBody>
          <a:bodyPr/>
          <a:lstStyle/>
          <a:p>
            <a:r>
              <a:rPr lang="en-US" b="1" dirty="0">
                <a:solidFill>
                  <a:schemeClr val="accent1">
                    <a:lumMod val="50000"/>
                  </a:schemeClr>
                </a:solidFill>
              </a:rPr>
              <a:t>Output with DHT Reading</a:t>
            </a:r>
            <a:endParaRPr lang="en-IN" b="1" dirty="0">
              <a:solidFill>
                <a:schemeClr val="accent1">
                  <a:lumMod val="50000"/>
                </a:schemeClr>
              </a:solidFill>
            </a:endParaRPr>
          </a:p>
        </p:txBody>
      </p:sp>
      <p:pic>
        <p:nvPicPr>
          <p:cNvPr id="4" name="Content Placeholder 3">
            <a:extLst>
              <a:ext uri="{FF2B5EF4-FFF2-40B4-BE49-F238E27FC236}">
                <a16:creationId xmlns:a16="http://schemas.microsoft.com/office/drawing/2014/main" id="{22E9BB89-77EC-AD3C-CAEF-2E4E97DC2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8917" y="1638643"/>
            <a:ext cx="10874165" cy="3313222"/>
          </a:xfrm>
          <a:prstGeom prst="rect">
            <a:avLst/>
          </a:prstGeom>
          <a:noFill/>
          <a:ln>
            <a:noFill/>
          </a:ln>
        </p:spPr>
      </p:pic>
    </p:spTree>
    <p:extLst>
      <p:ext uri="{BB962C8B-B14F-4D97-AF65-F5344CB8AC3E}">
        <p14:creationId xmlns:p14="http://schemas.microsoft.com/office/powerpoint/2010/main" val="62052622"/>
      </p:ext>
    </p:extLst>
  </p:cSld>
  <p:clrMapOvr>
    <a:masterClrMapping/>
  </p:clrMapOvr>
  <p:transition spd="slow" advTm="19500">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5734-3484-1EA0-3BE7-36C62C7A9756}"/>
              </a:ext>
            </a:extLst>
          </p:cNvPr>
          <p:cNvSpPr>
            <a:spLocks noGrp="1"/>
          </p:cNvSpPr>
          <p:nvPr>
            <p:ph type="title"/>
          </p:nvPr>
        </p:nvSpPr>
        <p:spPr>
          <a:xfrm>
            <a:off x="1484309" y="190500"/>
            <a:ext cx="10018713" cy="1752599"/>
          </a:xfrm>
        </p:spPr>
        <p:txBody>
          <a:bodyPr>
            <a:normAutofit/>
          </a:bodyPr>
          <a:lstStyle/>
          <a:p>
            <a:r>
              <a:rPr lang="en-US" b="1" u="sng" dirty="0">
                <a:solidFill>
                  <a:schemeClr val="accent1">
                    <a:lumMod val="75000"/>
                  </a:schemeClr>
                </a:solidFill>
              </a:rPr>
              <a:t>CONCLUSION</a:t>
            </a:r>
            <a:endParaRPr lang="en-IN"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5A7FF96F-62AA-5590-DC1D-EA509D0220EA}"/>
              </a:ext>
            </a:extLst>
          </p:cNvPr>
          <p:cNvSpPr>
            <a:spLocks noGrp="1"/>
          </p:cNvSpPr>
          <p:nvPr>
            <p:ph idx="1"/>
          </p:nvPr>
        </p:nvSpPr>
        <p:spPr>
          <a:xfrm>
            <a:off x="1484308" y="1943099"/>
            <a:ext cx="10018713" cy="3124201"/>
          </a:xfrm>
        </p:spPr>
        <p:txBody>
          <a:bodyPr>
            <a:noAutofit/>
          </a:bodyPr>
          <a:lstStyle/>
          <a:p>
            <a:r>
              <a:rPr lang="en-IN" sz="2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By harnessing the power of IoT technology, we aimed to create an efficient and reliable device capable of detecting and measuring multiple hazardous gases in the environment.</a:t>
            </a:r>
            <a:endParaRPr lang="en-IN" sz="20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2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The core of the system, the Arduino Uno microcontroller, acted as the central hub, interfacing with the sensors and the SIM900A GSM Module for real-time data transmission. </a:t>
            </a:r>
            <a:endParaRPr lang="en-IN" sz="2000" b="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By monitoring these gases, we contribute to safeguarding biodiversity and promoting a sustainable environment.</a:t>
            </a:r>
            <a:endParaRPr lang="en-IN" sz="20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2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In conclusion, our gas monitoring IoT project marks a substantial advancement in addressing air pollution concerns. </a:t>
            </a:r>
            <a:endParaRPr lang="en-IN" sz="2000" b="1" dirty="0"/>
          </a:p>
        </p:txBody>
      </p:sp>
    </p:spTree>
    <p:extLst>
      <p:ext uri="{BB962C8B-B14F-4D97-AF65-F5344CB8AC3E}">
        <p14:creationId xmlns:p14="http://schemas.microsoft.com/office/powerpoint/2010/main" val="494781622"/>
      </p:ext>
    </p:extLst>
  </p:cSld>
  <p:clrMapOvr>
    <a:masterClrMapping/>
  </p:clrMapOvr>
  <p:transition spd="slow" advTm="23913">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6AA5-9757-AC3A-9BF9-99A30B7A85A2}"/>
              </a:ext>
            </a:extLst>
          </p:cNvPr>
          <p:cNvSpPr>
            <a:spLocks noGrp="1"/>
          </p:cNvSpPr>
          <p:nvPr>
            <p:ph type="title"/>
          </p:nvPr>
        </p:nvSpPr>
        <p:spPr>
          <a:xfrm>
            <a:off x="1484309" y="371896"/>
            <a:ext cx="10018713" cy="1752599"/>
          </a:xfrm>
        </p:spPr>
        <p:txBody>
          <a:bodyPr/>
          <a:lstStyle/>
          <a:p>
            <a:r>
              <a:rPr lang="en-IN" b="1" u="sng"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FUTURE ENHANCEMENTS</a:t>
            </a:r>
            <a:br>
              <a:rPr lang="en-IN" b="1" u="sng"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CA3EDF-E3D1-CCBC-88AF-DC2B190EDB9F}"/>
              </a:ext>
            </a:extLst>
          </p:cNvPr>
          <p:cNvSpPr>
            <a:spLocks noGrp="1"/>
          </p:cNvSpPr>
          <p:nvPr>
            <p:ph idx="1"/>
          </p:nvPr>
        </p:nvSpPr>
        <p:spPr>
          <a:xfrm>
            <a:off x="1882747" y="2124495"/>
            <a:ext cx="9221836" cy="3079283"/>
          </a:xfrm>
        </p:spPr>
        <p:txBody>
          <a:bodyPr>
            <a:noAutofit/>
          </a:bodyPr>
          <a:lstStyle/>
          <a:p>
            <a:pPr marL="0" indent="0">
              <a:buNone/>
            </a:pPr>
            <a:r>
              <a:rPr lang="en-IN" sz="2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These enhancements are aimed at making the system more versatile, user-friendly, and efficient in tackling environmental challenges. Some potential future improvements include:</a:t>
            </a:r>
          </a:p>
          <a:p>
            <a:pPr marL="0" indent="0">
              <a:buNone/>
            </a:pPr>
            <a:endParaRPr lang="en-IN" sz="20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2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Advanced Sensor Integration</a:t>
            </a:r>
          </a:p>
          <a:p>
            <a:r>
              <a:rPr lang="en-IN" sz="2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Wireless Connectivity</a:t>
            </a:r>
            <a:endParaRPr lang="en-IN" sz="2000" b="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Cloud-Based Data Storage</a:t>
            </a:r>
          </a:p>
          <a:p>
            <a:r>
              <a:rPr lang="en-IN" sz="2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Data Visualization</a:t>
            </a:r>
            <a:endParaRPr lang="en-IN" sz="2000" b="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Power Optimization</a:t>
            </a:r>
            <a:endParaRPr lang="en-IN" sz="2000" b="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Real-Time Alerts</a:t>
            </a:r>
          </a:p>
        </p:txBody>
      </p:sp>
    </p:spTree>
    <p:extLst>
      <p:ext uri="{BB962C8B-B14F-4D97-AF65-F5344CB8AC3E}">
        <p14:creationId xmlns:p14="http://schemas.microsoft.com/office/powerpoint/2010/main" val="1723642863"/>
      </p:ext>
    </p:extLst>
  </p:cSld>
  <p:clrMapOvr>
    <a:masterClrMapping/>
  </p:clrMapOvr>
  <p:transition spd="slow" advTm="20511">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A857-E4AF-53BC-0CA7-6D615AC6748B}"/>
              </a:ext>
            </a:extLst>
          </p:cNvPr>
          <p:cNvSpPr>
            <a:spLocks noGrp="1"/>
          </p:cNvSpPr>
          <p:nvPr>
            <p:ph type="title"/>
          </p:nvPr>
        </p:nvSpPr>
        <p:spPr>
          <a:xfrm>
            <a:off x="1086643" y="0"/>
            <a:ext cx="10018713" cy="1752599"/>
          </a:xfrm>
        </p:spPr>
        <p:txBody>
          <a:bodyPr/>
          <a:lstStyle/>
          <a:p>
            <a:r>
              <a:rPr lang="en-US" b="1" u="sng" dirty="0">
                <a:solidFill>
                  <a:schemeClr val="accent1">
                    <a:lumMod val="75000"/>
                  </a:schemeClr>
                </a:solidFill>
              </a:rPr>
              <a:t>BENEFITS</a:t>
            </a:r>
            <a:endParaRPr lang="en-IN"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59366C5C-864F-5968-BA14-AD7C462405CF}"/>
              </a:ext>
            </a:extLst>
          </p:cNvPr>
          <p:cNvSpPr>
            <a:spLocks noGrp="1"/>
          </p:cNvSpPr>
          <p:nvPr>
            <p:ph idx="1"/>
          </p:nvPr>
        </p:nvSpPr>
        <p:spPr>
          <a:xfrm>
            <a:off x="1086642" y="1314190"/>
            <a:ext cx="10018713" cy="4229619"/>
          </a:xfrm>
        </p:spPr>
        <p:txBody>
          <a:bodyPr>
            <a:normAutofit fontScale="25000" lnSpcReduction="20000"/>
          </a:bodyPr>
          <a:lstStyle/>
          <a:p>
            <a:pPr marL="0" indent="0">
              <a:buNone/>
            </a:pPr>
            <a:r>
              <a:rPr lang="en-IN" sz="8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The gas monitoring IoT device developed using Arduino Uno and various sensors offers numerous benefits that contribute to addressing air pollution and promoting a healthier and sustainable environment for Butterflies. Some of the key advantages of this device are:</a:t>
            </a:r>
            <a:endParaRPr lang="en-IN" sz="80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8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Environmental Protection</a:t>
            </a:r>
          </a:p>
          <a:p>
            <a:r>
              <a:rPr lang="en-IN" sz="8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Public Health Safety</a:t>
            </a:r>
            <a:endParaRPr lang="en-IN" sz="8000" b="1" dirty="0">
              <a:solidFill>
                <a:srgbClr val="000000"/>
              </a:solidFill>
              <a:latin typeface="Cambria Math" panose="02040503050406030204" pitchFamily="18" charset="0"/>
              <a:ea typeface="Times New Roman" panose="02020603050405020304" pitchFamily="18" charset="0"/>
              <a:cs typeface="Times New Roman" panose="02020603050405020304" pitchFamily="18" charset="0"/>
            </a:endParaRPr>
          </a:p>
          <a:p>
            <a:r>
              <a:rPr lang="en-IN" sz="8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Pollution Monitoring</a:t>
            </a:r>
          </a:p>
          <a:p>
            <a:r>
              <a:rPr lang="en-IN" sz="8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Data-Driven Decision Making</a:t>
            </a:r>
          </a:p>
          <a:p>
            <a:r>
              <a:rPr lang="en-IN" sz="8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Cost-Effective Solution</a:t>
            </a:r>
          </a:p>
          <a:p>
            <a:r>
              <a:rPr lang="en-IN" sz="8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Scalability and Versatility</a:t>
            </a:r>
          </a:p>
          <a:p>
            <a:r>
              <a:rPr lang="en-IN" sz="8000"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User-Friendly Interface</a:t>
            </a:r>
            <a:endParaRPr lang="en-IN" sz="8000" dirty="0"/>
          </a:p>
        </p:txBody>
      </p:sp>
    </p:spTree>
    <p:extLst>
      <p:ext uri="{BB962C8B-B14F-4D97-AF65-F5344CB8AC3E}">
        <p14:creationId xmlns:p14="http://schemas.microsoft.com/office/powerpoint/2010/main" val="368373204"/>
      </p:ext>
    </p:extLst>
  </p:cSld>
  <p:clrMapOvr>
    <a:masterClrMapping/>
  </p:clrMapOvr>
  <p:transition spd="slow" advTm="19418">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8CA1-0084-D64C-6D54-12DF4011C5D0}"/>
              </a:ext>
            </a:extLst>
          </p:cNvPr>
          <p:cNvSpPr>
            <a:spLocks noGrp="1"/>
          </p:cNvSpPr>
          <p:nvPr>
            <p:ph type="title"/>
          </p:nvPr>
        </p:nvSpPr>
        <p:spPr>
          <a:xfrm>
            <a:off x="1086642" y="419100"/>
            <a:ext cx="10018713" cy="1752599"/>
          </a:xfrm>
        </p:spPr>
        <p:txBody>
          <a:bodyPr/>
          <a:lstStyle/>
          <a:p>
            <a:r>
              <a:rPr lang="en-US" b="1" u="sng" dirty="0">
                <a:solidFill>
                  <a:schemeClr val="accent1">
                    <a:lumMod val="75000"/>
                  </a:schemeClr>
                </a:solidFill>
              </a:rPr>
              <a:t>REFERENCES</a:t>
            </a:r>
            <a:endParaRPr lang="en-IN"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A8142167-1E28-FBAB-7700-20DF0D26C676}"/>
              </a:ext>
            </a:extLst>
          </p:cNvPr>
          <p:cNvSpPr>
            <a:spLocks noGrp="1"/>
          </p:cNvSpPr>
          <p:nvPr>
            <p:ph idx="1"/>
          </p:nvPr>
        </p:nvSpPr>
        <p:spPr>
          <a:xfrm>
            <a:off x="1086642" y="2171699"/>
            <a:ext cx="10018713" cy="3124201"/>
          </a:xfrm>
        </p:spPr>
        <p:txBody>
          <a:bodyPr>
            <a:normAutofit fontScale="92500" lnSpcReduction="10000"/>
          </a:bodyPr>
          <a:lstStyle/>
          <a:p>
            <a:r>
              <a:rPr lang="en-IN" b="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Internet of Things (IoT): Principles, Paradigms and Applications of IoT </a:t>
            </a:r>
            <a:r>
              <a:rPr lang="en-IN" b="1" dirty="0">
                <a:solidFill>
                  <a:srgbClr val="0F1111"/>
                </a:solidFill>
                <a:effectLst/>
                <a:latin typeface="Cambria Math" panose="02040503050406030204" pitchFamily="18" charset="0"/>
                <a:ea typeface="Times New Roman" panose="02020603050405020304" pitchFamily="18" charset="0"/>
                <a:cs typeface="Arial" panose="020B0604020202020204" pitchFamily="34" charset="0"/>
              </a:rPr>
              <a:t>by Dr Kamlesh </a:t>
            </a:r>
            <a:r>
              <a:rPr lang="en-IN" b="1" dirty="0" err="1">
                <a:solidFill>
                  <a:srgbClr val="0F1111"/>
                </a:solidFill>
                <a:effectLst/>
                <a:latin typeface="Cambria Math" panose="02040503050406030204" pitchFamily="18" charset="0"/>
                <a:ea typeface="Times New Roman" panose="02020603050405020304" pitchFamily="18" charset="0"/>
                <a:cs typeface="Arial" panose="020B0604020202020204" pitchFamily="34" charset="0"/>
              </a:rPr>
              <a:t>Lakhwani</a:t>
            </a:r>
            <a:r>
              <a:rPr lang="en-IN" b="1" dirty="0">
                <a:solidFill>
                  <a:srgbClr val="0F1111"/>
                </a:solidFill>
                <a:effectLst/>
                <a:latin typeface="Cambria Math" panose="02040503050406030204" pitchFamily="18" charset="0"/>
                <a:ea typeface="Times New Roman" panose="02020603050405020304" pitchFamily="18" charset="0"/>
                <a:cs typeface="Arial" panose="020B0604020202020204" pitchFamily="34" charset="0"/>
              </a:rPr>
              <a:t> </a:t>
            </a:r>
          </a:p>
          <a:p>
            <a:r>
              <a:rPr lang="en-IN" b="1" dirty="0">
                <a:solidFill>
                  <a:srgbClr val="0F1111"/>
                </a:solidFill>
                <a:effectLst/>
                <a:latin typeface="Cambria Math" panose="02040503050406030204" pitchFamily="18" charset="0"/>
                <a:ea typeface="Times New Roman" panose="02020603050405020304" pitchFamily="18" charset="0"/>
                <a:cs typeface="Arial" panose="020B0604020202020204" pitchFamily="34" charset="0"/>
              </a:rPr>
              <a:t>Arduino for Beginners by makerspaces </a:t>
            </a:r>
            <a:endParaRPr lang="en-IN" b="1" dirty="0">
              <a:solidFill>
                <a:srgbClr val="0F1111"/>
              </a:solidFill>
              <a:latin typeface="Cambria Math" panose="02040503050406030204" pitchFamily="18" charset="0"/>
              <a:ea typeface="Times New Roman" panose="02020603050405020304" pitchFamily="18" charset="0"/>
              <a:cs typeface="Arial" panose="020B0604020202020204" pitchFamily="34" charset="0"/>
            </a:endParaRPr>
          </a:p>
          <a:p>
            <a:r>
              <a:rPr lang="en-IN" b="1" dirty="0">
                <a:solidFill>
                  <a:srgbClr val="0F1111"/>
                </a:solidFill>
                <a:effectLst/>
                <a:latin typeface="Cambria Math" panose="02040503050406030204" pitchFamily="18" charset="0"/>
                <a:ea typeface="Times New Roman" panose="02020603050405020304" pitchFamily="18" charset="0"/>
                <a:cs typeface="Arial" panose="020B0604020202020204" pitchFamily="34" charset="0"/>
              </a:rPr>
              <a:t>Programming with Arduino by </a:t>
            </a:r>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Hans-</a:t>
            </a:r>
            <a:r>
              <a:rPr lang="en-IN" b="1" dirty="0" err="1">
                <a:effectLst/>
                <a:latin typeface="Cambria Math" panose="02040503050406030204" pitchFamily="18" charset="0"/>
                <a:ea typeface="Times New Roman" panose="02020603050405020304" pitchFamily="18" charset="0"/>
                <a:cs typeface="Times New Roman" panose="02020603050405020304" pitchFamily="18" charset="0"/>
              </a:rPr>
              <a:t>Petter</a:t>
            </a:r>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 Halvorsen</a:t>
            </a:r>
            <a:endParaRPr lang="en-IN" b="1" dirty="0">
              <a:solidFill>
                <a:srgbClr val="0F1111"/>
              </a:solidFill>
              <a:latin typeface="Cambria Math" panose="02040503050406030204" pitchFamily="18" charset="0"/>
              <a:ea typeface="Times New Roman" panose="02020603050405020304" pitchFamily="18" charset="0"/>
              <a:cs typeface="Arial" panose="020B0604020202020204" pitchFamily="34" charset="0"/>
            </a:endParaRPr>
          </a:p>
          <a:p>
            <a:r>
              <a:rPr lang="en-IN" b="1" dirty="0">
                <a:solidFill>
                  <a:srgbClr val="0F1111"/>
                </a:solidFill>
                <a:effectLst/>
                <a:latin typeface="Cambria Math" panose="02040503050406030204" pitchFamily="18" charset="0"/>
                <a:ea typeface="Times New Roman" panose="02020603050405020304" pitchFamily="18" charset="0"/>
                <a:cs typeface="Arial" panose="020B0604020202020204" pitchFamily="34" charset="0"/>
              </a:rPr>
              <a:t>SIM900A Details </a:t>
            </a:r>
          </a:p>
          <a:p>
            <a:r>
              <a:rPr lang="en-IN" b="1" dirty="0">
                <a:solidFill>
                  <a:srgbClr val="0F1111"/>
                </a:solidFill>
                <a:effectLst/>
                <a:latin typeface="Cambria Math" panose="02040503050406030204" pitchFamily="18" charset="0"/>
                <a:ea typeface="Times New Roman" panose="02020603050405020304" pitchFamily="18" charset="0"/>
                <a:cs typeface="Arial" panose="020B0604020202020204" pitchFamily="34" charset="0"/>
              </a:rPr>
              <a:t>Arduino Code Optimization from ChatGPT </a:t>
            </a:r>
          </a:p>
          <a:p>
            <a:r>
              <a:rPr lang="en-IN" b="1" dirty="0">
                <a:solidFill>
                  <a:srgbClr val="0F1111"/>
                </a:solidFill>
                <a:latin typeface="Cambria Math" panose="02040503050406030204" pitchFamily="18" charset="0"/>
                <a:cs typeface="Arial" panose="020B0604020202020204" pitchFamily="34" charset="0"/>
              </a:rPr>
              <a:t>GitHub repository for the Calibration of AGS02MA</a:t>
            </a:r>
            <a:endParaRPr lang="en-IN" b="1" dirty="0"/>
          </a:p>
        </p:txBody>
      </p:sp>
    </p:spTree>
    <p:extLst>
      <p:ext uri="{BB962C8B-B14F-4D97-AF65-F5344CB8AC3E}">
        <p14:creationId xmlns:p14="http://schemas.microsoft.com/office/powerpoint/2010/main" val="276305219"/>
      </p:ext>
    </p:extLst>
  </p:cSld>
  <p:clrMapOvr>
    <a:masterClrMapping/>
  </p:clrMapOvr>
  <p:transition spd="slow" advTm="5251">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3C2A-E279-2187-200A-CC904EC27F73}"/>
              </a:ext>
            </a:extLst>
          </p:cNvPr>
          <p:cNvSpPr>
            <a:spLocks noGrp="1"/>
          </p:cNvSpPr>
          <p:nvPr>
            <p:ph type="title"/>
          </p:nvPr>
        </p:nvSpPr>
        <p:spPr>
          <a:xfrm>
            <a:off x="1309036" y="355334"/>
            <a:ext cx="10018713" cy="1752599"/>
          </a:xfrm>
        </p:spPr>
        <p:txBody>
          <a:bodyPr>
            <a:normAutofit/>
          </a:bodyPr>
          <a:lstStyle/>
          <a:p>
            <a:pPr algn="l"/>
            <a:r>
              <a:rPr lang="en-US" b="1" u="sng" dirty="0">
                <a:solidFill>
                  <a:schemeClr val="accent1">
                    <a:lumMod val="75000"/>
                  </a:schemeClr>
                </a:solidFill>
              </a:rPr>
              <a:t>MATERIALS USED</a:t>
            </a:r>
            <a:endParaRPr lang="en-IN"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A859AD91-20AA-E1CB-DAE9-60933EDBA539}"/>
              </a:ext>
            </a:extLst>
          </p:cNvPr>
          <p:cNvSpPr>
            <a:spLocks noGrp="1"/>
          </p:cNvSpPr>
          <p:nvPr>
            <p:ph idx="1"/>
          </p:nvPr>
        </p:nvSpPr>
        <p:spPr>
          <a:xfrm>
            <a:off x="1309036" y="1794034"/>
            <a:ext cx="7190071" cy="3683268"/>
          </a:xfrm>
        </p:spPr>
        <p:txBody>
          <a:bodyPr>
            <a:normAutofit/>
          </a:bodyPr>
          <a:lstStyle/>
          <a:p>
            <a:r>
              <a:rPr lang="en-US" b="1" dirty="0">
                <a:effectLst/>
                <a:latin typeface="Cambria Math" panose="02040503050406030204" pitchFamily="18" charset="0"/>
                <a:ea typeface="Times New Roman" panose="02020603050405020304" pitchFamily="18" charset="0"/>
                <a:cs typeface="Times New Roman" panose="02020603050405020304" pitchFamily="18" charset="0"/>
              </a:rPr>
              <a:t>Arduino UNO</a:t>
            </a:r>
          </a:p>
          <a:p>
            <a:r>
              <a:rPr lang="en-US" b="1" dirty="0">
                <a:effectLst/>
                <a:latin typeface="Cambria Math" panose="02040503050406030204" pitchFamily="18" charset="0"/>
                <a:ea typeface="Times New Roman" panose="02020603050405020304" pitchFamily="18" charset="0"/>
                <a:cs typeface="Times New Roman" panose="02020603050405020304" pitchFamily="18" charset="0"/>
              </a:rPr>
              <a:t>The Sen</a:t>
            </a:r>
            <a:r>
              <a:rPr lang="en-US" b="1" dirty="0">
                <a:latin typeface="Cambria Math" panose="02040503050406030204" pitchFamily="18" charset="0"/>
                <a:ea typeface="Times New Roman" panose="02020603050405020304" pitchFamily="18" charset="0"/>
                <a:cs typeface="Times New Roman" panose="02020603050405020304" pitchFamily="18" charset="0"/>
              </a:rPr>
              <a:t>sors used in our project includes: </a:t>
            </a:r>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MQ-7 Sensor, MQ-135 Sensor, AGS02MA Sensor (TVOC Sensor</a:t>
            </a:r>
            <a:r>
              <a:rPr lang="en-IN" b="1" dirty="0">
                <a:latin typeface="Cambria Math" panose="02040503050406030204" pitchFamily="18" charset="0"/>
                <a:ea typeface="Times New Roman" panose="02020603050405020304" pitchFamily="18" charset="0"/>
                <a:cs typeface="Times New Roman" panose="02020603050405020304" pitchFamily="18" charset="0"/>
              </a:rPr>
              <a:t>), DHT11 sensor.</a:t>
            </a:r>
            <a:endParaRPr lang="en-IN" b="1" dirty="0">
              <a:effectLst/>
              <a:latin typeface="Cambria Math" panose="02040503050406030204" pitchFamily="18" charset="0"/>
              <a:ea typeface="Times New Roman" panose="02020603050405020304" pitchFamily="18" charset="0"/>
              <a:cs typeface="Times New Roman" panose="02020603050405020304" pitchFamily="18" charset="0"/>
            </a:endParaRPr>
          </a:p>
          <a:p>
            <a:r>
              <a:rPr lang="en-IN" b="1" dirty="0">
                <a:effectLst/>
                <a:latin typeface="Cambria Math" panose="02040503050406030204" pitchFamily="18" charset="0"/>
                <a:ea typeface="Times New Roman" panose="02020603050405020304" pitchFamily="18" charset="0"/>
                <a:cs typeface="Times New Roman" panose="02020603050405020304" pitchFamily="18" charset="0"/>
              </a:rPr>
              <a:t>SIM900A GSM module </a:t>
            </a:r>
          </a:p>
          <a:p>
            <a:r>
              <a:rPr lang="en-US" b="1" dirty="0">
                <a:effectLst/>
                <a:latin typeface="Cambria Math" panose="02040503050406030204" pitchFamily="18" charset="0"/>
                <a:ea typeface="Times New Roman" panose="02020603050405020304" pitchFamily="18" charset="0"/>
                <a:cs typeface="Times New Roman" panose="02020603050405020304" pitchFamily="18" charset="0"/>
              </a:rPr>
              <a:t>Batteries, Wires and Boost Converter for the external voltage supply.</a:t>
            </a:r>
          </a:p>
        </p:txBody>
      </p:sp>
      <p:pic>
        <p:nvPicPr>
          <p:cNvPr id="8" name="Picture 7">
            <a:extLst>
              <a:ext uri="{FF2B5EF4-FFF2-40B4-BE49-F238E27FC236}">
                <a16:creationId xmlns:a16="http://schemas.microsoft.com/office/drawing/2014/main" id="{7658FB86-46BB-DA47-D72D-5E787A4B7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941" y="791570"/>
            <a:ext cx="4112525" cy="5274860"/>
          </a:xfrm>
          <a:prstGeom prst="rect">
            <a:avLst/>
          </a:prstGeom>
        </p:spPr>
      </p:pic>
    </p:spTree>
    <p:extLst>
      <p:ext uri="{BB962C8B-B14F-4D97-AF65-F5344CB8AC3E}">
        <p14:creationId xmlns:p14="http://schemas.microsoft.com/office/powerpoint/2010/main" val="4084578457"/>
      </p:ext>
    </p:extLst>
  </p:cSld>
  <p:clrMapOvr>
    <a:masterClrMapping/>
  </p:clrMapOvr>
  <p:transition spd="slow" advTm="27315">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C48533C-F40F-1F1F-68AE-40EDD270F199}"/>
              </a:ext>
            </a:extLst>
          </p:cNvPr>
          <p:cNvSpPr>
            <a:spLocks noGrp="1"/>
          </p:cNvSpPr>
          <p:nvPr>
            <p:ph type="title"/>
          </p:nvPr>
        </p:nvSpPr>
        <p:spPr>
          <a:xfrm>
            <a:off x="4311437" y="5509146"/>
            <a:ext cx="3569123" cy="692829"/>
          </a:xfrm>
        </p:spPr>
        <p:txBody>
          <a:bodyPr>
            <a:normAutofit fontScale="90000"/>
          </a:bodyPr>
          <a:lstStyle/>
          <a:p>
            <a:pPr algn="l"/>
            <a:r>
              <a:rPr lang="en-US" b="1" dirty="0">
                <a:solidFill>
                  <a:schemeClr val="accent1">
                    <a:lumMod val="75000"/>
                  </a:schemeClr>
                </a:solidFill>
              </a:rPr>
              <a:t>System Connection</a:t>
            </a:r>
            <a:endParaRPr lang="en-IN" b="1" dirty="0">
              <a:solidFill>
                <a:schemeClr val="accent1">
                  <a:lumMod val="75000"/>
                </a:schemeClr>
              </a:solidFill>
            </a:endParaRPr>
          </a:p>
        </p:txBody>
      </p:sp>
      <p:sp>
        <p:nvSpPr>
          <p:cNvPr id="3" name="Content Placeholder 2">
            <a:extLst>
              <a:ext uri="{FF2B5EF4-FFF2-40B4-BE49-F238E27FC236}">
                <a16:creationId xmlns:a16="http://schemas.microsoft.com/office/drawing/2014/main" id="{F2FF1255-C56B-AF7F-C6E2-3D3B0AE142F5}"/>
              </a:ext>
            </a:extLst>
          </p:cNvPr>
          <p:cNvSpPr>
            <a:spLocks noGrp="1"/>
          </p:cNvSpPr>
          <p:nvPr>
            <p:ph type="body"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7BE52B7F-86E2-9F7D-A367-1726CD3DF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3189236" y="243386"/>
            <a:ext cx="5813526" cy="5160516"/>
          </a:xfrm>
          <a:prstGeom prst="rect">
            <a:avLst/>
          </a:prstGeom>
        </p:spPr>
      </p:pic>
    </p:spTree>
    <p:extLst>
      <p:ext uri="{BB962C8B-B14F-4D97-AF65-F5344CB8AC3E}">
        <p14:creationId xmlns:p14="http://schemas.microsoft.com/office/powerpoint/2010/main" val="3710713900"/>
      </p:ext>
    </p:extLst>
  </p:cSld>
  <p:clrMapOvr>
    <a:masterClrMapping/>
  </p:clrMapOvr>
  <p:transition spd="slow" advTm="4362">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AC3F-3296-C576-9182-F9A49ADEBCA0}"/>
              </a:ext>
            </a:extLst>
          </p:cNvPr>
          <p:cNvSpPr>
            <a:spLocks noGrp="1"/>
          </p:cNvSpPr>
          <p:nvPr>
            <p:ph type="title"/>
          </p:nvPr>
        </p:nvSpPr>
        <p:spPr>
          <a:xfrm>
            <a:off x="1282891" y="1001856"/>
            <a:ext cx="10317706" cy="860400"/>
          </a:xfrm>
        </p:spPr>
        <p:txBody>
          <a:bodyPr>
            <a:noAutofit/>
          </a:bodyPr>
          <a:lstStyle/>
          <a:p>
            <a:pPr algn="ctr"/>
            <a:r>
              <a:rPr lang="en-US" sz="9600" b="1" dirty="0">
                <a:latin typeface="Algerian" panose="04020705040A02060702" pitchFamily="82" charset="0"/>
              </a:rPr>
              <a:t>Thank You</a:t>
            </a:r>
            <a:endParaRPr lang="en-IN" sz="9600" b="1" dirty="0">
              <a:latin typeface="Algerian" panose="04020705040A02060702" pitchFamily="82" charset="0"/>
            </a:endParaRPr>
          </a:p>
        </p:txBody>
      </p:sp>
      <p:pic>
        <p:nvPicPr>
          <p:cNvPr id="6" name="Picture 5">
            <a:extLst>
              <a:ext uri="{FF2B5EF4-FFF2-40B4-BE49-F238E27FC236}">
                <a16:creationId xmlns:a16="http://schemas.microsoft.com/office/drawing/2014/main" id="{5DEED5A2-241B-521D-26D4-6905E87C3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526" y="1862256"/>
            <a:ext cx="6182436" cy="4120014"/>
          </a:xfrm>
          <a:prstGeom prst="rect">
            <a:avLst/>
          </a:prstGeom>
        </p:spPr>
      </p:pic>
    </p:spTree>
    <p:extLst>
      <p:ext uri="{BB962C8B-B14F-4D97-AF65-F5344CB8AC3E}">
        <p14:creationId xmlns:p14="http://schemas.microsoft.com/office/powerpoint/2010/main" val="1540731657"/>
      </p:ext>
    </p:extLst>
  </p:cSld>
  <p:clrMapOvr>
    <a:masterClrMapping/>
  </p:clrMapOvr>
  <p:transition spd="slow" advTm="9504">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0A19-163A-363B-6272-0A6F5ACBCC4C}"/>
              </a:ext>
            </a:extLst>
          </p:cNvPr>
          <p:cNvSpPr>
            <a:spLocks noGrp="1"/>
          </p:cNvSpPr>
          <p:nvPr>
            <p:ph type="title"/>
          </p:nvPr>
        </p:nvSpPr>
        <p:spPr>
          <a:xfrm>
            <a:off x="1086643" y="365361"/>
            <a:ext cx="10018713" cy="2060244"/>
          </a:xfrm>
        </p:spPr>
        <p:txBody>
          <a:bodyPr>
            <a:normAutofit/>
          </a:bodyPr>
          <a:lstStyle/>
          <a:p>
            <a:r>
              <a:rPr lang="en-US" b="1" u="sng" dirty="0">
                <a:solidFill>
                  <a:schemeClr val="accent1">
                    <a:lumMod val="75000"/>
                  </a:schemeClr>
                </a:solidFill>
              </a:rPr>
              <a:t>ARDUINO UNO</a:t>
            </a:r>
            <a:br>
              <a:rPr lang="en-US" sz="1600" b="1" u="sng" dirty="0">
                <a:solidFill>
                  <a:schemeClr val="accent1">
                    <a:lumMod val="75000"/>
                  </a:schemeClr>
                </a:solidFill>
              </a:rPr>
            </a:br>
            <a:br>
              <a:rPr lang="en-US" sz="1800" b="1" dirty="0">
                <a:effectLst/>
                <a:latin typeface="Cambria Math" panose="02040503050406030204" pitchFamily="18" charset="0"/>
                <a:ea typeface="Times New Roman" panose="02020603050405020304" pitchFamily="18" charset="0"/>
                <a:cs typeface="Times New Roman" panose="02020603050405020304" pitchFamily="18" charset="0"/>
              </a:rPr>
            </a:br>
            <a:r>
              <a:rPr lang="en-US" sz="1800" b="1" dirty="0">
                <a:effectLst/>
                <a:latin typeface="Cambria Math" panose="02040503050406030204" pitchFamily="18" charset="0"/>
                <a:ea typeface="Times New Roman" panose="02020603050405020304" pitchFamily="18" charset="0"/>
                <a:cs typeface="Times New Roman" panose="02020603050405020304" pitchFamily="18" charset="0"/>
              </a:rPr>
              <a:t>It is based on Atmega328 Microcontroller.</a:t>
            </a:r>
            <a:endParaRPr lang="en-IN"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C32B914C-7EF8-9542-9E8D-D4F18B3B7871}"/>
              </a:ext>
            </a:extLst>
          </p:cNvPr>
          <p:cNvSpPr>
            <a:spLocks noGrp="1"/>
          </p:cNvSpPr>
          <p:nvPr>
            <p:ph idx="1"/>
          </p:nvPr>
        </p:nvSpPr>
        <p:spPr>
          <a:xfrm>
            <a:off x="1086643" y="2338316"/>
            <a:ext cx="10018713" cy="3124201"/>
          </a:xfrm>
        </p:spPr>
        <p:txBody>
          <a:bodyPr>
            <a:normAutofit/>
          </a:bodyPr>
          <a:lstStyle/>
          <a:p>
            <a:pPr marL="0" indent="0">
              <a:buNone/>
            </a:pPr>
            <a:r>
              <a:rPr lang="en-US" sz="22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Key Points</a:t>
            </a:r>
          </a:p>
          <a:p>
            <a:r>
              <a:rPr lang="en-US" sz="1800" b="1" dirty="0">
                <a:effectLst/>
                <a:latin typeface="Cambria Math" panose="02040503050406030204" pitchFamily="18" charset="0"/>
                <a:ea typeface="Times New Roman" panose="02020603050405020304" pitchFamily="18" charset="0"/>
                <a:cs typeface="Times New Roman" panose="02020603050405020304" pitchFamily="18" charset="0"/>
              </a:rPr>
              <a:t>It includes a set of digital input/output (I/O) pins and analog input pins.</a:t>
            </a:r>
          </a:p>
          <a:p>
            <a:r>
              <a:rPr lang="en-US" sz="1800" b="1" dirty="0">
                <a:effectLst/>
                <a:latin typeface="Cambria Math" panose="02040503050406030204" pitchFamily="18" charset="0"/>
                <a:ea typeface="Times New Roman" panose="02020603050405020304" pitchFamily="18" charset="0"/>
                <a:cs typeface="Times New Roman" panose="02020603050405020304" pitchFamily="18" charset="0"/>
              </a:rPr>
              <a:t>It supports serial communication through USB, enabling seamless interaction with computers for code upload, data exchange, and debugging. </a:t>
            </a:r>
          </a:p>
          <a:p>
            <a:r>
              <a:rPr lang="en-US" sz="1800" b="1" dirty="0">
                <a:latin typeface="Cambria Math" panose="02040503050406030204" pitchFamily="18" charset="0"/>
                <a:ea typeface="Times New Roman" panose="02020603050405020304" pitchFamily="18" charset="0"/>
                <a:cs typeface="Times New Roman" panose="02020603050405020304" pitchFamily="18" charset="0"/>
              </a:rPr>
              <a:t>T</a:t>
            </a:r>
            <a:r>
              <a:rPr lang="en-US" sz="1800" b="1" dirty="0">
                <a:effectLst/>
                <a:latin typeface="Cambria Math" panose="02040503050406030204" pitchFamily="18" charset="0"/>
                <a:ea typeface="Times New Roman" panose="02020603050405020304" pitchFamily="18" charset="0"/>
                <a:cs typeface="Times New Roman" panose="02020603050405020304" pitchFamily="18" charset="0"/>
              </a:rPr>
              <a:t>he board is equipped with UART, I2C, and SPI interfaces</a:t>
            </a:r>
            <a:r>
              <a:rPr lang="en-US" sz="1800" b="1" dirty="0">
                <a:latin typeface="Cambria Math" panose="020405030504060302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6390834"/>
      </p:ext>
    </p:extLst>
  </p:cSld>
  <p:clrMapOvr>
    <a:masterClrMapping/>
  </p:clrMapOvr>
  <p:transition spd="slow" advTm="51125">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B862-C0EE-CF00-C010-015BEE71D0CC}"/>
              </a:ext>
            </a:extLst>
          </p:cNvPr>
          <p:cNvSpPr>
            <a:spLocks noGrp="1"/>
          </p:cNvSpPr>
          <p:nvPr>
            <p:ph type="title"/>
          </p:nvPr>
        </p:nvSpPr>
        <p:spPr>
          <a:xfrm>
            <a:off x="1479761" y="1066801"/>
            <a:ext cx="10018713" cy="994012"/>
          </a:xfrm>
        </p:spPr>
        <p:txBody>
          <a:bodyPr>
            <a:normAutofit fontScale="90000"/>
          </a:bodyPr>
          <a:lstStyle/>
          <a:p>
            <a:r>
              <a:rPr lang="en-US" sz="44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Microcontroller ATmega328P</a:t>
            </a:r>
            <a:br>
              <a:rPr lang="en-US" sz="44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br>
            <a:br>
              <a:rPr lang="en-US" b="1"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US" b="1"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br>
            <a:endParaRPr lang="en-IN" dirty="0">
              <a:solidFill>
                <a:schemeClr val="accent1">
                  <a:lumMod val="75000"/>
                </a:schemeClr>
              </a:solidFill>
            </a:endParaRPr>
          </a:p>
        </p:txBody>
      </p:sp>
      <p:sp>
        <p:nvSpPr>
          <p:cNvPr id="7" name="Content Placeholder 6">
            <a:extLst>
              <a:ext uri="{FF2B5EF4-FFF2-40B4-BE49-F238E27FC236}">
                <a16:creationId xmlns:a16="http://schemas.microsoft.com/office/drawing/2014/main" id="{0BCFB123-D842-725E-92B2-1530E8C81616}"/>
              </a:ext>
            </a:extLst>
          </p:cNvPr>
          <p:cNvSpPr>
            <a:spLocks noGrp="1"/>
          </p:cNvSpPr>
          <p:nvPr>
            <p:ph idx="1"/>
          </p:nvPr>
        </p:nvSpPr>
        <p:spPr>
          <a:xfrm>
            <a:off x="1479761" y="1672987"/>
            <a:ext cx="7564156" cy="3124201"/>
          </a:xfrm>
        </p:spPr>
        <p:txBody>
          <a:bodyPr>
            <a:normAutofit fontScale="40000" lnSpcReduction="20000"/>
          </a:bodyPr>
          <a:lstStyle/>
          <a:p>
            <a:r>
              <a:rPr lang="en-US" sz="7200" b="1" dirty="0">
                <a:effectLst/>
                <a:latin typeface="Cambria Math" panose="02040503050406030204" pitchFamily="18" charset="0"/>
                <a:ea typeface="Times New Roman" panose="02020603050405020304" pitchFamily="18" charset="0"/>
                <a:cs typeface="Times New Roman" panose="02020603050405020304" pitchFamily="18" charset="0"/>
              </a:rPr>
              <a:t>The ATmega328P is a 8-bit microcontroller.</a:t>
            </a:r>
          </a:p>
          <a:p>
            <a:r>
              <a:rPr lang="en-US" sz="7200" b="1" dirty="0">
                <a:effectLst/>
                <a:latin typeface="Cambria Math" panose="02040503050406030204" pitchFamily="18" charset="0"/>
                <a:ea typeface="Times New Roman" panose="02020603050405020304" pitchFamily="18" charset="0"/>
                <a:cs typeface="Times New Roman" panose="02020603050405020304" pitchFamily="18" charset="0"/>
              </a:rPr>
              <a:t>ATmega328P uses Reduced Instruction Set Computer (RISC) architecture</a:t>
            </a:r>
            <a:r>
              <a:rPr lang="en-US" sz="7200" b="1" dirty="0">
                <a:latin typeface="Cambria Math" panose="02040503050406030204" pitchFamily="18" charset="0"/>
                <a:ea typeface="Times New Roman" panose="02020603050405020304" pitchFamily="18" charset="0"/>
                <a:cs typeface="Times New Roman" panose="02020603050405020304" pitchFamily="18" charset="0"/>
              </a:rPr>
              <a:t>.</a:t>
            </a:r>
          </a:p>
          <a:p>
            <a:r>
              <a:rPr lang="en-US" sz="7200" b="1" dirty="0">
                <a:effectLst/>
                <a:latin typeface="Cambria Math" panose="02040503050406030204" pitchFamily="18" charset="0"/>
                <a:ea typeface="Times New Roman" panose="02020603050405020304" pitchFamily="18" charset="0"/>
                <a:cs typeface="Times New Roman" panose="02020603050405020304" pitchFamily="18" charset="0"/>
              </a:rPr>
              <a:t>Operates at a clock speed of 16 </a:t>
            </a:r>
            <a:r>
              <a:rPr lang="en-US" sz="7200" b="1" dirty="0" err="1">
                <a:effectLst/>
                <a:latin typeface="Cambria Math" panose="02040503050406030204" pitchFamily="18" charset="0"/>
                <a:ea typeface="Times New Roman" panose="02020603050405020304" pitchFamily="18" charset="0"/>
                <a:cs typeface="Times New Roman" panose="02020603050405020304" pitchFamily="18" charset="0"/>
              </a:rPr>
              <a:t>MHz</a:t>
            </a:r>
            <a:r>
              <a:rPr lang="en-US" sz="7200" b="1" dirty="0" err="1">
                <a:latin typeface="Cambria Math" panose="02040503050406030204" pitchFamily="18" charset="0"/>
                <a:ea typeface="Times New Roman" panose="02020603050405020304" pitchFamily="18" charset="0"/>
                <a:cs typeface="Times New Roman" panose="02020603050405020304" pitchFamily="18" charset="0"/>
              </a:rPr>
              <a:t>.</a:t>
            </a:r>
            <a:endParaRPr lang="en-US" sz="7200" b="1" dirty="0">
              <a:latin typeface="Cambria Math" panose="02040503050406030204" pitchFamily="18" charset="0"/>
              <a:ea typeface="Times New Roman" panose="02020603050405020304" pitchFamily="18" charset="0"/>
              <a:cs typeface="Times New Roman" panose="02020603050405020304" pitchFamily="18" charset="0"/>
            </a:endParaRPr>
          </a:p>
          <a:p>
            <a:r>
              <a:rPr lang="en-US" sz="7200" b="1" dirty="0">
                <a:effectLst/>
                <a:latin typeface="Cambria Math" panose="02040503050406030204" pitchFamily="18" charset="0"/>
                <a:ea typeface="Times New Roman" panose="02020603050405020304" pitchFamily="18" charset="0"/>
                <a:cs typeface="Times New Roman" panose="02020603050405020304" pitchFamily="18" charset="0"/>
              </a:rPr>
              <a:t>Its has a non-volatile flash memory of 32KB.</a:t>
            </a:r>
          </a:p>
          <a:p>
            <a:r>
              <a:rPr lang="en-US" sz="7200" b="1" dirty="0">
                <a:latin typeface="Cambria Math" panose="02040503050406030204" pitchFamily="18" charset="0"/>
                <a:ea typeface="Times New Roman" panose="02020603050405020304" pitchFamily="18" charset="0"/>
                <a:cs typeface="Times New Roman" panose="02020603050405020304" pitchFamily="18" charset="0"/>
              </a:rPr>
              <a:t>It also features </a:t>
            </a:r>
            <a:r>
              <a:rPr lang="en-US" sz="7200" b="1" dirty="0">
                <a:effectLst/>
                <a:latin typeface="Cambria Math" panose="02040503050406030204" pitchFamily="18" charset="0"/>
                <a:ea typeface="Times New Roman" panose="02020603050405020304" pitchFamily="18" charset="0"/>
                <a:cs typeface="Times New Roman" panose="02020603050405020304" pitchFamily="18" charset="0"/>
              </a:rPr>
              <a:t>1KB of EEPROM.</a:t>
            </a:r>
          </a:p>
          <a:p>
            <a:endParaRPr lang="en-IN" dirty="0"/>
          </a:p>
        </p:txBody>
      </p:sp>
    </p:spTree>
    <p:extLst>
      <p:ext uri="{BB962C8B-B14F-4D97-AF65-F5344CB8AC3E}">
        <p14:creationId xmlns:p14="http://schemas.microsoft.com/office/powerpoint/2010/main" val="1587722148"/>
      </p:ext>
    </p:extLst>
  </p:cSld>
  <p:clrMapOvr>
    <a:masterClrMapping/>
  </p:clrMapOvr>
  <p:transition spd="slow" advTm="26103">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EE51-BAE6-BA9F-4129-A32483001CFC}"/>
              </a:ext>
            </a:extLst>
          </p:cNvPr>
          <p:cNvSpPr>
            <a:spLocks noGrp="1"/>
          </p:cNvSpPr>
          <p:nvPr>
            <p:ph type="title"/>
          </p:nvPr>
        </p:nvSpPr>
        <p:spPr>
          <a:xfrm>
            <a:off x="1086642" y="371901"/>
            <a:ext cx="10018713" cy="1752599"/>
          </a:xfrm>
        </p:spPr>
        <p:txBody>
          <a:bodyPr>
            <a:normAutofit/>
          </a:bodyPr>
          <a:lstStyle/>
          <a:p>
            <a:r>
              <a:rPr lang="en-US"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Memory unit &amp; I/O Ports</a:t>
            </a:r>
            <a:endParaRPr lang="en-IN" u="sng" dirty="0">
              <a:solidFill>
                <a:schemeClr val="accent1">
                  <a:lumMod val="75000"/>
                </a:schemeClr>
              </a:solidFill>
            </a:endParaRPr>
          </a:p>
        </p:txBody>
      </p:sp>
      <p:sp>
        <p:nvSpPr>
          <p:cNvPr id="3" name="Content Placeholder 2">
            <a:extLst>
              <a:ext uri="{FF2B5EF4-FFF2-40B4-BE49-F238E27FC236}">
                <a16:creationId xmlns:a16="http://schemas.microsoft.com/office/drawing/2014/main" id="{647968C5-4645-2A4C-8F36-5D0317643FDF}"/>
              </a:ext>
            </a:extLst>
          </p:cNvPr>
          <p:cNvSpPr>
            <a:spLocks noGrp="1"/>
          </p:cNvSpPr>
          <p:nvPr>
            <p:ph idx="1"/>
          </p:nvPr>
        </p:nvSpPr>
        <p:spPr>
          <a:xfrm>
            <a:off x="1086642" y="1970964"/>
            <a:ext cx="10018713" cy="3124201"/>
          </a:xfrm>
        </p:spPr>
        <p:txBody>
          <a:bodyPr>
            <a:normAutofit fontScale="85000" lnSpcReduction="20000"/>
          </a:bodyPr>
          <a:lstStyle/>
          <a:p>
            <a:r>
              <a:rPr lang="en-US" sz="2800" b="1" dirty="0">
                <a:effectLst/>
                <a:latin typeface="Cambria Math" panose="02040503050406030204" pitchFamily="18" charset="0"/>
                <a:ea typeface="Times New Roman" panose="02020603050405020304" pitchFamily="18" charset="0"/>
                <a:cs typeface="Times New Roman" panose="02020603050405020304" pitchFamily="18" charset="0"/>
              </a:rPr>
              <a:t>Flash Memory </a:t>
            </a:r>
          </a:p>
          <a:p>
            <a:r>
              <a:rPr lang="en-US" sz="2800" b="1" dirty="0">
                <a:effectLst/>
                <a:latin typeface="Cambria Math" panose="02040503050406030204" pitchFamily="18" charset="0"/>
                <a:ea typeface="Times New Roman" panose="02020603050405020304" pitchFamily="18" charset="0"/>
                <a:cs typeface="Times New Roman" panose="02020603050405020304" pitchFamily="18" charset="0"/>
              </a:rPr>
              <a:t>SRAM </a:t>
            </a:r>
          </a:p>
          <a:p>
            <a:r>
              <a:rPr lang="en-US" sz="2800" b="1" dirty="0">
                <a:effectLst/>
                <a:latin typeface="Cambria Math" panose="02040503050406030204" pitchFamily="18" charset="0"/>
                <a:ea typeface="Times New Roman" panose="02020603050405020304" pitchFamily="18" charset="0"/>
                <a:cs typeface="Times New Roman" panose="02020603050405020304" pitchFamily="18" charset="0"/>
              </a:rPr>
              <a:t>EEPROM </a:t>
            </a:r>
          </a:p>
          <a:p>
            <a:r>
              <a:rPr lang="en-US" sz="2800" b="1" dirty="0">
                <a:effectLst/>
                <a:latin typeface="Cambria Math" panose="02040503050406030204" pitchFamily="18" charset="0"/>
                <a:ea typeface="Times New Roman" panose="02020603050405020304" pitchFamily="18" charset="0"/>
                <a:cs typeface="Times New Roman" panose="02020603050405020304" pitchFamily="18" charset="0"/>
              </a:rPr>
              <a:t>Digital I/O Ports </a:t>
            </a:r>
          </a:p>
          <a:p>
            <a:r>
              <a:rPr lang="en-US" sz="2800" b="1" dirty="0">
                <a:effectLst/>
                <a:latin typeface="Cambria Math" panose="02040503050406030204" pitchFamily="18" charset="0"/>
                <a:ea typeface="Times New Roman" panose="02020603050405020304" pitchFamily="18" charset="0"/>
                <a:cs typeface="Times New Roman" panose="02020603050405020304" pitchFamily="18" charset="0"/>
              </a:rPr>
              <a:t>Analog Input Ports </a:t>
            </a:r>
          </a:p>
          <a:p>
            <a:r>
              <a:rPr lang="en-US" sz="2800" b="1" dirty="0">
                <a:effectLst/>
                <a:latin typeface="Cambria Math" panose="02040503050406030204" pitchFamily="18" charset="0"/>
                <a:ea typeface="Times New Roman" panose="02020603050405020304" pitchFamily="18" charset="0"/>
                <a:cs typeface="Times New Roman" panose="02020603050405020304" pitchFamily="18" charset="0"/>
              </a:rPr>
              <a:t>Power Pins</a:t>
            </a:r>
          </a:p>
          <a:p>
            <a:r>
              <a:rPr lang="en-US" sz="2800" b="1" dirty="0">
                <a:effectLst/>
                <a:latin typeface="Cambria Math" panose="02040503050406030204" pitchFamily="18" charset="0"/>
                <a:ea typeface="Times New Roman" panose="02020603050405020304" pitchFamily="18" charset="0"/>
                <a:cs typeface="Times New Roman" panose="02020603050405020304" pitchFamily="18" charset="0"/>
              </a:rPr>
              <a:t>Special Function Pins</a:t>
            </a:r>
            <a:endParaRPr lang="en-IN" sz="2800" dirty="0">
              <a:solidFill>
                <a:schemeClr val="accent1">
                  <a:lumMod val="75000"/>
                </a:schemeClr>
              </a:solidFill>
            </a:endParaRPr>
          </a:p>
        </p:txBody>
      </p:sp>
    </p:spTree>
    <p:extLst>
      <p:ext uri="{BB962C8B-B14F-4D97-AF65-F5344CB8AC3E}">
        <p14:creationId xmlns:p14="http://schemas.microsoft.com/office/powerpoint/2010/main" val="814164256"/>
      </p:ext>
    </p:extLst>
  </p:cSld>
  <p:clrMapOvr>
    <a:masterClrMapping/>
  </p:clrMapOvr>
  <p:transition spd="slow" advTm="16470">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E0F4-85C3-83C5-B660-84732E1B1DE0}"/>
              </a:ext>
            </a:extLst>
          </p:cNvPr>
          <p:cNvSpPr>
            <a:spLocks noGrp="1"/>
          </p:cNvSpPr>
          <p:nvPr>
            <p:ph type="title"/>
          </p:nvPr>
        </p:nvSpPr>
        <p:spPr>
          <a:xfrm>
            <a:off x="1086643" y="535675"/>
            <a:ext cx="10018713" cy="1752599"/>
          </a:xfrm>
        </p:spPr>
        <p:txBody>
          <a:bodyPr/>
          <a:lstStyle/>
          <a:p>
            <a:r>
              <a:rPr lang="en-US" b="1" u="sng" dirty="0">
                <a:solidFill>
                  <a:schemeClr val="accent1">
                    <a:lumMod val="75000"/>
                  </a:schemeClr>
                </a:solidFill>
              </a:rPr>
              <a:t>OPERATION</a:t>
            </a:r>
            <a:br>
              <a:rPr lang="en-US" u="sng" dirty="0">
                <a:solidFill>
                  <a:schemeClr val="accent1">
                    <a:lumMod val="75000"/>
                  </a:schemeClr>
                </a:solidFill>
              </a:rPr>
            </a:br>
            <a:endParaRPr lang="en-IN" sz="2000" b="1" u="sng" dirty="0">
              <a:solidFill>
                <a:schemeClr val="accent1">
                  <a:lumMod val="75000"/>
                </a:schemeClr>
              </a:solidFill>
            </a:endParaRPr>
          </a:p>
        </p:txBody>
      </p:sp>
      <p:sp>
        <p:nvSpPr>
          <p:cNvPr id="3" name="Content Placeholder 2">
            <a:extLst>
              <a:ext uri="{FF2B5EF4-FFF2-40B4-BE49-F238E27FC236}">
                <a16:creationId xmlns:a16="http://schemas.microsoft.com/office/drawing/2014/main" id="{0492921D-F6B1-0619-B3C9-885192FF002A}"/>
              </a:ext>
            </a:extLst>
          </p:cNvPr>
          <p:cNvSpPr>
            <a:spLocks noGrp="1"/>
          </p:cNvSpPr>
          <p:nvPr>
            <p:ph idx="1"/>
          </p:nvPr>
        </p:nvSpPr>
        <p:spPr>
          <a:xfrm>
            <a:off x="2324950" y="2438399"/>
            <a:ext cx="7542100" cy="2507778"/>
          </a:xfrm>
        </p:spPr>
        <p:txBody>
          <a:bodyPr>
            <a:noAutofit/>
          </a:bodyPr>
          <a:lstStyle/>
          <a:p>
            <a:pPr algn="just"/>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POWERING THE ARDUINO UNO</a:t>
            </a:r>
          </a:p>
          <a:p>
            <a:pPr algn="just"/>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SKETCH UPLOAD </a:t>
            </a:r>
          </a:p>
          <a:p>
            <a:pPr algn="just"/>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SETUP FUNCTION</a:t>
            </a:r>
          </a:p>
          <a:p>
            <a:pPr algn="just"/>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LOOP FUNCTION</a:t>
            </a:r>
          </a:p>
          <a:p>
            <a:pPr algn="just"/>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DIGITAL AND ANALOG I/O PINS</a:t>
            </a:r>
          </a:p>
          <a:p>
            <a:pPr algn="just"/>
            <a:r>
              <a:rPr lang="en-US" sz="2000" b="1" dirty="0">
                <a:effectLst/>
                <a:latin typeface="Cambria Math" panose="02040503050406030204" pitchFamily="18" charset="0"/>
                <a:ea typeface="Times New Roman" panose="02020603050405020304" pitchFamily="18" charset="0"/>
                <a:cs typeface="Times New Roman" panose="02020603050405020304" pitchFamily="18" charset="0"/>
              </a:rPr>
              <a:t>SERIAL COMMUNICATION</a:t>
            </a:r>
          </a:p>
          <a:p>
            <a:pPr algn="just"/>
            <a:r>
              <a:rPr lang="en-US" sz="2000" b="1" dirty="0">
                <a:latin typeface="Cambria Math" panose="02040503050406030204" pitchFamily="18" charset="0"/>
                <a:ea typeface="Times New Roman" panose="02020603050405020304" pitchFamily="18" charset="0"/>
                <a:cs typeface="Times New Roman" panose="02020603050405020304" pitchFamily="18" charset="0"/>
              </a:rPr>
              <a:t>LOOP EXECUTION</a:t>
            </a:r>
            <a:endParaRPr lang="en-US" sz="2000" b="1" dirty="0">
              <a:effectLst/>
              <a:latin typeface="Cambria Math"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454045"/>
      </p:ext>
    </p:extLst>
  </p:cSld>
  <p:clrMapOvr>
    <a:masterClrMapping/>
  </p:clrMapOvr>
  <p:transition spd="slow" advTm="21687">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06E3-D429-1B80-400C-414A031E1814}"/>
              </a:ext>
            </a:extLst>
          </p:cNvPr>
          <p:cNvSpPr>
            <a:spLocks noGrp="1"/>
          </p:cNvSpPr>
          <p:nvPr>
            <p:ph type="title"/>
          </p:nvPr>
        </p:nvSpPr>
        <p:spPr>
          <a:xfrm>
            <a:off x="1086642" y="200552"/>
            <a:ext cx="10018715" cy="2265144"/>
          </a:xfrm>
        </p:spPr>
        <p:txBody>
          <a:bodyPr>
            <a:normAutofit fontScale="90000"/>
          </a:bodyPr>
          <a:lstStyle/>
          <a:p>
            <a:r>
              <a:rPr lang="en-US"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SENSORS</a:t>
            </a:r>
            <a:br>
              <a:rPr lang="en-US"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2200" b="1" dirty="0">
                <a:effectLst/>
                <a:latin typeface="Cambria Math" panose="02040503050406030204" pitchFamily="18" charset="0"/>
                <a:ea typeface="Times New Roman" panose="02020603050405020304" pitchFamily="18" charset="0"/>
                <a:cs typeface="Times New Roman" panose="02020603050405020304" pitchFamily="18" charset="0"/>
              </a:rPr>
              <a:t>A sensor is a device or an instrument that detects and measures physical properties or changes in the environment and converts them into electrical signals or other readable formats</a:t>
            </a:r>
            <a: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t>.</a:t>
            </a:r>
            <a:br>
              <a:rPr lang="en-IN" sz="1800" dirty="0">
                <a:effectLst/>
                <a:latin typeface="Cambria Math"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D2B02B9-339A-D56E-1FD9-85AC580E523A}"/>
              </a:ext>
            </a:extLst>
          </p:cNvPr>
          <p:cNvSpPr>
            <a:spLocks noGrp="1"/>
          </p:cNvSpPr>
          <p:nvPr>
            <p:ph idx="1"/>
          </p:nvPr>
        </p:nvSpPr>
        <p:spPr>
          <a:xfrm>
            <a:off x="1326264" y="2613989"/>
            <a:ext cx="9539469" cy="3137034"/>
          </a:xfrm>
        </p:spPr>
        <p:txBody>
          <a:bodyPr>
            <a:noAutofit/>
          </a:bodyPr>
          <a:lstStyle/>
          <a:p>
            <a:pPr marL="0" indent="0">
              <a:buNone/>
            </a:pPr>
            <a:r>
              <a:rPr lang="en-IN" sz="20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CHARACTERSTICS OF SENSORS</a:t>
            </a:r>
            <a:r>
              <a:rPr lang="en-IN" sz="2000" b="1"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                      	   </a:t>
            </a:r>
            <a:r>
              <a:rPr lang="en-IN" sz="20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TYPES OF SENSORS</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Sensitivity                                                          	 Temperature Sensor</a:t>
            </a:r>
            <a:endParaRPr lang="en-US" sz="2000" b="1" dirty="0">
              <a:effectLst/>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Range                                                                  	 Gas Sensor                                                          </a:t>
            </a:r>
            <a:endParaRPr lang="en-US" sz="2000" b="1" dirty="0">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Accuracy                                                             	 </a:t>
            </a:r>
            <a:r>
              <a:rPr lang="en-IN" sz="2000" b="1" dirty="0">
                <a:latin typeface="Cambria Math" panose="02040503050406030204" pitchFamily="18" charset="0"/>
                <a:ea typeface="Times New Roman" panose="02020603050405020304" pitchFamily="18" charset="0"/>
                <a:cs typeface="Times New Roman" panose="02020603050405020304" pitchFamily="18" charset="0"/>
              </a:rPr>
              <a:t>Image</a:t>
            </a: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 Sensor           </a:t>
            </a:r>
            <a:endParaRPr lang="en-US" sz="2000" b="1" dirty="0">
              <a:effectLst/>
              <a:latin typeface="Cambria Math" panose="02040503050406030204" pitchFamily="18" charset="0"/>
              <a:ea typeface="Times New Roman" panose="02020603050405020304" pitchFamily="18" charset="0"/>
              <a:cs typeface="Times New Roman" panose="02020603050405020304" pitchFamily="18" charset="0"/>
            </a:endParaRP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Precision                                                             	 Light Sensor</a:t>
            </a:r>
          </a:p>
          <a:p>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Resolution                                                        		 Humidity Sensor</a:t>
            </a:r>
          </a:p>
          <a:p>
            <a:pPr marL="0" indent="0">
              <a:buNone/>
            </a:pPr>
            <a:r>
              <a:rPr lang="en-IN" sz="2000" b="1" u="sng" dirty="0">
                <a:solidFill>
                  <a:schemeClr val="accent1">
                    <a:lumMod val="75000"/>
                  </a:schemeClr>
                </a:solidFill>
                <a:latin typeface="Cambria Math" panose="02040503050406030204" pitchFamily="18" charset="0"/>
                <a:cs typeface="Times New Roman" panose="02020603050405020304" pitchFamily="18" charset="0"/>
              </a:rPr>
              <a:t>SENSORS USED IN THIS DEVICE</a:t>
            </a:r>
            <a:r>
              <a:rPr lang="en-IN" sz="2000" b="1" u="sng" dirty="0">
                <a:solidFill>
                  <a:schemeClr val="accent1">
                    <a:lumMod val="75000"/>
                  </a:schemeClr>
                </a:solidFill>
                <a:effectLst/>
                <a:latin typeface="Cambria Math" panose="02040503050406030204" pitchFamily="18" charset="0"/>
                <a:ea typeface="Times New Roman" panose="02020603050405020304" pitchFamily="18" charset="0"/>
                <a:cs typeface="Times New Roman" panose="02020603050405020304" pitchFamily="18" charset="0"/>
              </a:rPr>
              <a:t> </a:t>
            </a:r>
            <a:endParaRPr lang="en-IN" sz="2000" b="1" u="sng" dirty="0">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Here we are using the Gas sensors. The sensors used for CO detection is MQ-7, for detecting CO</a:t>
            </a:r>
            <a:r>
              <a:rPr lang="en-IN" sz="2000" b="1"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 is MQ-135 sensor, for detecting SO</a:t>
            </a:r>
            <a:r>
              <a:rPr lang="en-IN" sz="2000" b="1"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 NO</a:t>
            </a:r>
            <a:r>
              <a:rPr lang="en-IN" sz="2000" b="1"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 NO, O</a:t>
            </a:r>
            <a:r>
              <a:rPr lang="en-IN" sz="2000" b="1" baseline="-25000" dirty="0">
                <a:effectLst/>
                <a:latin typeface="Cambria Math" panose="02040503050406030204" pitchFamily="18" charset="0"/>
                <a:ea typeface="Times New Roman" panose="02020603050405020304" pitchFamily="18" charset="0"/>
                <a:cs typeface="Times New Roman" panose="02020603050405020304" pitchFamily="18" charset="0"/>
              </a:rPr>
              <a:t>3</a:t>
            </a: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 H</a:t>
            </a:r>
            <a:r>
              <a:rPr lang="en-IN" sz="2000" b="1" baseline="-25000" dirty="0">
                <a:effectLst/>
                <a:latin typeface="Cambria Math" panose="02040503050406030204" pitchFamily="18" charset="0"/>
                <a:ea typeface="Times New Roman" panose="02020603050405020304" pitchFamily="18" charset="0"/>
                <a:cs typeface="Times New Roman" panose="02020603050405020304" pitchFamily="18" charset="0"/>
              </a:rPr>
              <a:t>2</a:t>
            </a:r>
            <a:r>
              <a:rPr lang="en-IN" sz="2000" b="1" dirty="0">
                <a:effectLst/>
                <a:latin typeface="Cambria Math" panose="02040503050406030204" pitchFamily="18" charset="0"/>
                <a:ea typeface="Times New Roman" panose="02020603050405020304" pitchFamily="18" charset="0"/>
                <a:cs typeface="Times New Roman" panose="02020603050405020304" pitchFamily="18" charset="0"/>
              </a:rPr>
              <a:t>S (i.e. VOC) is AGSM02A(TVOC Sensor) and DHT11 sensor for Temperature and Humidity detection.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955908"/>
      </p:ext>
    </p:extLst>
  </p:cSld>
  <p:clrMapOvr>
    <a:masterClrMapping/>
  </p:clrMapOvr>
  <p:transition spd="slow" advTm="90158">
    <p:cover/>
  </p:transition>
</p:sld>
</file>

<file path=ppt/tags/tag1.xml><?xml version="1.0" encoding="utf-8"?>
<p:tagLst xmlns:a="http://schemas.openxmlformats.org/drawingml/2006/main" xmlns:r="http://schemas.openxmlformats.org/officeDocument/2006/relationships" xmlns:p="http://schemas.openxmlformats.org/presentationml/2006/main">
  <p:tag name="TIMING" val="|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925</TotalTime>
  <Words>1668</Words>
  <Application>Microsoft Office PowerPoint</Application>
  <PresentationFormat>Widescreen</PresentationFormat>
  <Paragraphs>246</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Algerian</vt:lpstr>
      <vt:lpstr>Arial</vt:lpstr>
      <vt:lpstr>Calibri</vt:lpstr>
      <vt:lpstr>Cambria Math</vt:lpstr>
      <vt:lpstr>Corbel</vt:lpstr>
      <vt:lpstr>Parallax</vt:lpstr>
      <vt:lpstr>HARMFUL GAS DETECTION SYSTEM</vt:lpstr>
      <vt:lpstr>FLOW OF THE PRESENTATION</vt:lpstr>
      <vt:lpstr>    OBJECTIVE      </vt:lpstr>
      <vt:lpstr>MATERIALS USED</vt:lpstr>
      <vt:lpstr>ARDUINO UNO  It is based on Atmega328 Microcontroller.</vt:lpstr>
      <vt:lpstr>Microcontroller ATmega328P    </vt:lpstr>
      <vt:lpstr>Memory unit &amp; I/O Ports</vt:lpstr>
      <vt:lpstr>OPERATION </vt:lpstr>
      <vt:lpstr>SENSORS  A sensor is a device or an instrument that detects and measures physical properties or changes in the environment and converts them into electrical signals or other readable formats. </vt:lpstr>
      <vt:lpstr>MQ-7 Sensor  The MQ-7 sensor is a type of gas sensor widely used to detect carbon monoxide (CO) gas. The MQ-7 sensor is available in a compact and portable module.  </vt:lpstr>
      <vt:lpstr>PowerPoint Presentation</vt:lpstr>
      <vt:lpstr>MQ-135 Sensor  The MQ-135 sensor is a gas sensor commonly used to detect and measure air quality, it is also used for CO2 detection.  </vt:lpstr>
      <vt:lpstr>PowerPoint Presentation</vt:lpstr>
      <vt:lpstr>AGS02MA Sensor  The AGS02MA also know as TVOC sensor is used to detect Volatile Organic Compounds (VOCs).</vt:lpstr>
      <vt:lpstr>Materials Used in AGS02MA Sensor  The AGS02MA sensor utilizes a catalytic element made of platinum or other noble metals.</vt:lpstr>
      <vt:lpstr>DHT11 sensor  The DHT11 sensor operates at a low voltage i.e. 3.3V to 5V DC. It  provides relatively basic accuracy for temperature and humidity measurements.</vt:lpstr>
      <vt:lpstr>PowerPoint Presentation</vt:lpstr>
      <vt:lpstr>GSM MODULE  A GSM module is a hardware device used to enable communication over the Global System for Mobile Communications (GSM) network.   The GSM module consists of a GSM modem, a SIM card holder, antenna connector, and serial communication interface.</vt:lpstr>
      <vt:lpstr>SIM900A GSM MODULE  Manufacturer - SIMCom.   An improved version of the SIM900 module and is widely used in various applications that require GSM communication capabilities. The SIM900A module offers features like SMS messaging, voice calling, and GPRS data transmission. </vt:lpstr>
      <vt:lpstr>SIM 900A ARCHITECTURE</vt:lpstr>
      <vt:lpstr>OPERATION OF SIM900A  </vt:lpstr>
      <vt:lpstr>EXTERNAL POWER SUPPLY  An external power supply is essential for the gas detection project's success, offering independence, continuous and stable power, safety, and flexibility.   </vt:lpstr>
      <vt:lpstr>CIRCUIT DESIGN</vt:lpstr>
      <vt:lpstr>Circuit Connection</vt:lpstr>
      <vt:lpstr>PROGRAMMING </vt:lpstr>
      <vt:lpstr>CODE</vt:lpstr>
      <vt:lpstr>PowerPoint Presentation</vt:lpstr>
      <vt:lpstr>PowerPoint Presentation</vt:lpstr>
      <vt:lpstr>PowerPoint Presentation</vt:lpstr>
      <vt:lpstr>PowerPoint Presentation</vt:lpstr>
      <vt:lpstr>PowerPoint Presentation</vt:lpstr>
      <vt:lpstr>PowerPoint Presentation</vt:lpstr>
      <vt:lpstr>Execution of the Program </vt:lpstr>
      <vt:lpstr>RESULTS AND OUTPUTS  Output without DHT Reading</vt:lpstr>
      <vt:lpstr>Output with DHT Reading</vt:lpstr>
      <vt:lpstr>CONCLUSION</vt:lpstr>
      <vt:lpstr>FUTURE ENHANCEMENTS  </vt:lpstr>
      <vt:lpstr>BENEFITS</vt:lpstr>
      <vt:lpstr>REFERENCES</vt:lpstr>
      <vt:lpstr>System Connection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HARMFUL GAS DETECTION SYSTEM</dc:title>
  <dc:creator>Suryashmi Chakraborty</dc:creator>
  <cp:lastModifiedBy>Saurabh Biswas</cp:lastModifiedBy>
  <cp:revision>69</cp:revision>
  <dcterms:created xsi:type="dcterms:W3CDTF">2023-08-01T05:51:46Z</dcterms:created>
  <dcterms:modified xsi:type="dcterms:W3CDTF">2023-08-06T19:00:22Z</dcterms:modified>
</cp:coreProperties>
</file>