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91" r:id="rId6"/>
    <p:sldId id="283" r:id="rId7"/>
    <p:sldId id="277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90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Bebas Neue" panose="020B0606020202050201" pitchFamily="34" charset="0"/>
      <p:regular r:id="rId25"/>
    </p:embeddedFont>
    <p:embeddedFont>
      <p:font typeface="Figtree" panose="020B0604020202020204" charset="0"/>
      <p:regular r:id="rId26"/>
      <p:bold r:id="rId27"/>
      <p:italic r:id="rId28"/>
      <p:boldItalic r:id="rId29"/>
    </p:embeddedFont>
    <p:embeddedFont>
      <p:font typeface="Jost" panose="020B060402020202020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Raleway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w Kyaw Myint" initials="SKM" lastIdx="1" clrIdx="0">
    <p:extLst>
      <p:ext uri="{19B8F6BF-5375-455C-9EA6-DF929625EA0E}">
        <p15:presenceInfo xmlns:p15="http://schemas.microsoft.com/office/powerpoint/2012/main" userId="S::sawkyawmyint@metateammyanmar.com::ab94a4f3-147c-446e-a2ba-87a9681d65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B0CE6A-7593-4DF6-B384-A790B2962F1E}">
  <a:tblStyle styleId="{DFB0CE6A-7593-4DF6-B384-A790B2962F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B1E2EA-E4CC-4A5C-922D-46FADFF588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06" y="3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9T16:01:12.411" idx="1">
    <p:pos x="5254" y="735"/>
    <p:text/>
    <p:extLst>
      <p:ext uri="{C676402C-5697-4E1C-873F-D02D1690AC5C}">
        <p15:threadingInfo xmlns:p15="http://schemas.microsoft.com/office/powerpoint/2012/main" timeZoneBias="-39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76be537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76be537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1a4caaef3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1a4caaef3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53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80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2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90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12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54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310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10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501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0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7a985de0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7a985de0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393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1b6cd7a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1b6cd7a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7a985de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7a985de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42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1a4caaef3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1a4caaef3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464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54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8800" y="1362775"/>
            <a:ext cx="6266400" cy="20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8200" y="3616000"/>
            <a:ext cx="4227600" cy="421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Google Shape;261;p36">
            <a:extLst>
              <a:ext uri="{FF2B5EF4-FFF2-40B4-BE49-F238E27FC236}">
                <a16:creationId xmlns:a16="http://schemas.microsoft.com/office/drawing/2014/main" id="{56580C2B-993B-6B66-FB96-9283CD9565F3}"/>
              </a:ext>
            </a:extLst>
          </p:cNvPr>
          <p:cNvSpPr/>
          <p:nvPr userDrawn="1"/>
        </p:nvSpPr>
        <p:spPr>
          <a:xfrm rot="12286795">
            <a:off x="-749846" y="-738649"/>
            <a:ext cx="2769283" cy="2701899"/>
          </a:xfrm>
          <a:prstGeom prst="ellipse">
            <a:avLst/>
          </a:prstGeom>
          <a:gradFill>
            <a:gsLst>
              <a:gs pos="0">
                <a:srgbClr val="CCECFF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264;p36">
            <a:extLst>
              <a:ext uri="{FF2B5EF4-FFF2-40B4-BE49-F238E27FC236}">
                <a16:creationId xmlns:a16="http://schemas.microsoft.com/office/drawing/2014/main" id="{847EBBC2-BCD1-82FA-2F00-9B11DFAFDCC9}"/>
              </a:ext>
            </a:extLst>
          </p:cNvPr>
          <p:cNvSpPr/>
          <p:nvPr userDrawn="1"/>
        </p:nvSpPr>
        <p:spPr>
          <a:xfrm>
            <a:off x="8107875" y="4037800"/>
            <a:ext cx="1581900" cy="1562100"/>
          </a:xfrm>
          <a:prstGeom prst="ellipse">
            <a:avLst/>
          </a:prstGeom>
          <a:gradFill flip="none" rotWithShape="1">
            <a:gsLst>
              <a:gs pos="0">
                <a:srgbClr val="CCECFF"/>
              </a:gs>
              <a:gs pos="100000">
                <a:schemeClr val="tx1">
                  <a:lumMod val="9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573BE-1032-7925-5FD8-AFF9723BCC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460" y="4008304"/>
            <a:ext cx="1848915" cy="59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2767EC-C54C-7CE6-B770-B94EFAB4DF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-6146075">
            <a:off x="8303073" y="-143110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-6145876">
            <a:off x="-251580" y="40110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/>
          <p:nvPr/>
        </p:nvSpPr>
        <p:spPr>
          <a:xfrm rot="-9313205">
            <a:off x="-1228996" y="-1775599"/>
            <a:ext cx="2769283" cy="2701899"/>
          </a:xfrm>
          <a:prstGeom prst="ellipse">
            <a:avLst/>
          </a:prstGeom>
          <a:gradFill>
            <a:gsLst>
              <a:gs pos="18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/>
          <p:nvPr/>
        </p:nvSpPr>
        <p:spPr>
          <a:xfrm rot="-9313068">
            <a:off x="8201124" y="4357553"/>
            <a:ext cx="1190209" cy="1161084"/>
          </a:xfrm>
          <a:prstGeom prst="ellipse">
            <a:avLst/>
          </a:prstGeom>
          <a:gradFill>
            <a:gsLst>
              <a:gs pos="18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6830425" y="-2096225"/>
            <a:ext cx="2486100" cy="24861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5C7B9-EF18-E4AC-6839-50594235E4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97ED39-A457-6541-6412-32C010DCB0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 rot="-6146075">
            <a:off x="6387548" y="4518791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 rot="8927291" flipH="1">
            <a:off x="8250938" y="3920420"/>
            <a:ext cx="1292721" cy="1699602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247" name="Google Shape;247;p32"/>
          <p:cNvSpPr/>
          <p:nvPr/>
        </p:nvSpPr>
        <p:spPr>
          <a:xfrm rot="8927291" flipH="1">
            <a:off x="66863" y="-959555"/>
            <a:ext cx="1292721" cy="1699602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248" name="Google Shape;248;p32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1A3D0-387B-CBA0-D22B-DE6D66AADE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6B6F0-3F59-58FA-823F-F37D44E0A8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1;p40">
            <a:extLst>
              <a:ext uri="{FF2B5EF4-FFF2-40B4-BE49-F238E27FC236}">
                <a16:creationId xmlns:a16="http://schemas.microsoft.com/office/drawing/2014/main" id="{6340166C-64EF-24AD-25F2-7472BA9E1A8E}"/>
              </a:ext>
            </a:extLst>
          </p:cNvPr>
          <p:cNvSpPr/>
          <p:nvPr userDrawn="1"/>
        </p:nvSpPr>
        <p:spPr>
          <a:xfrm rot="2934124">
            <a:off x="8055385" y="3772831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5641700" y="1047150"/>
            <a:ext cx="2486100" cy="3102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8000"/>
              </a:schemeClr>
            </a:outerShdw>
          </a:effectLst>
        </p:spPr>
      </p:sp>
      <p:sp>
        <p:nvSpPr>
          <p:cNvPr id="3" name="Google Shape;316;p40">
            <a:extLst>
              <a:ext uri="{FF2B5EF4-FFF2-40B4-BE49-F238E27FC236}">
                <a16:creationId xmlns:a16="http://schemas.microsoft.com/office/drawing/2014/main" id="{8266B825-47DA-D147-70C6-5AAAA4EEAFA6}"/>
              </a:ext>
            </a:extLst>
          </p:cNvPr>
          <p:cNvSpPr/>
          <p:nvPr userDrawn="1"/>
        </p:nvSpPr>
        <p:spPr>
          <a:xfrm>
            <a:off x="6800577" y="-725263"/>
            <a:ext cx="2486100" cy="24861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7;p40">
            <a:extLst>
              <a:ext uri="{FF2B5EF4-FFF2-40B4-BE49-F238E27FC236}">
                <a16:creationId xmlns:a16="http://schemas.microsoft.com/office/drawing/2014/main" id="{C325FFC6-AF1E-5B13-395A-67EED3E1EF65}"/>
              </a:ext>
            </a:extLst>
          </p:cNvPr>
          <p:cNvSpPr/>
          <p:nvPr userDrawn="1"/>
        </p:nvSpPr>
        <p:spPr>
          <a:xfrm rot="925555">
            <a:off x="-707627" y="-167606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DAB37-6BDE-DF75-1B7D-A8543DD2D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335396-C267-012F-7D9A-DC71601927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9609622" flipH="1">
            <a:off x="-563239" y="-610216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4" name="Google Shape;34;p6"/>
          <p:cNvSpPr/>
          <p:nvPr/>
        </p:nvSpPr>
        <p:spPr>
          <a:xfrm rot="-6146075">
            <a:off x="-1525946" y="-159968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rot="-9609622" flipH="1">
            <a:off x="8370961" y="40343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-279000" y="4440800"/>
            <a:ext cx="898200" cy="886800"/>
          </a:xfrm>
          <a:prstGeom prst="ellipse">
            <a:avLst/>
          </a:pr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6FD1E-33AE-ED25-56D1-785CC56C4D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31434-80E4-BA0F-1B81-7755263CB0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F1A38-CD5C-15FF-2C45-E5459F759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171D5-091E-C753-ECCA-DED92A6C79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2" hasCustomPrompt="1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6"/>
          <p:cNvSpPr>
            <a:spLocks noGrp="1"/>
          </p:cNvSpPr>
          <p:nvPr>
            <p:ph type="pic" idx="3"/>
          </p:nvPr>
        </p:nvSpPr>
        <p:spPr>
          <a:xfrm>
            <a:off x="461575" y="1457125"/>
            <a:ext cx="2763000" cy="2728200"/>
          </a:xfrm>
          <a:prstGeom prst="ellipse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8000"/>
              </a:schemeClr>
            </a:outerShdw>
          </a:effectLst>
        </p:spPr>
      </p:sp>
      <p:sp>
        <p:nvSpPr>
          <p:cNvPr id="84" name="Google Shape;84;p16"/>
          <p:cNvSpPr/>
          <p:nvPr/>
        </p:nvSpPr>
        <p:spPr>
          <a:xfrm rot="2934124">
            <a:off x="8111385" y="3988806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85" name="Google Shape;85;p16"/>
          <p:cNvSpPr/>
          <p:nvPr/>
        </p:nvSpPr>
        <p:spPr>
          <a:xfrm rot="2932170">
            <a:off x="-459646" y="-615558"/>
            <a:ext cx="1292750" cy="169962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86" name="Google Shape;86;p16"/>
          <p:cNvSpPr/>
          <p:nvPr/>
        </p:nvSpPr>
        <p:spPr>
          <a:xfrm>
            <a:off x="-527950" y="44689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84275-D888-2EEF-FFEE-AE742B066D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56BE6-6DAD-9A65-69D0-925B208E1F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1588875" y="1656970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3" hasCustomPrompt="1"/>
          </p:nvPr>
        </p:nvSpPr>
        <p:spPr>
          <a:xfrm>
            <a:off x="1588925" y="3329841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4" hasCustomPrompt="1"/>
          </p:nvPr>
        </p:nvSpPr>
        <p:spPr>
          <a:xfrm>
            <a:off x="4168200" y="1656975"/>
            <a:ext cx="8076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5" hasCustomPrompt="1"/>
          </p:nvPr>
        </p:nvSpPr>
        <p:spPr>
          <a:xfrm>
            <a:off x="4168200" y="3329842"/>
            <a:ext cx="8076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6" hasCustomPrompt="1"/>
          </p:nvPr>
        </p:nvSpPr>
        <p:spPr>
          <a:xfrm>
            <a:off x="6820425" y="1656970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7" hasCustomPrompt="1"/>
          </p:nvPr>
        </p:nvSpPr>
        <p:spPr>
          <a:xfrm>
            <a:off x="6820425" y="3329841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71322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8"/>
          </p:nvPr>
        </p:nvSpPr>
        <p:spPr>
          <a:xfrm>
            <a:off x="3329000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9"/>
          </p:nvPr>
        </p:nvSpPr>
        <p:spPr>
          <a:xfrm>
            <a:off x="594477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3"/>
          </p:nvPr>
        </p:nvSpPr>
        <p:spPr>
          <a:xfrm>
            <a:off x="71322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4"/>
          </p:nvPr>
        </p:nvSpPr>
        <p:spPr>
          <a:xfrm>
            <a:off x="3329000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5"/>
          </p:nvPr>
        </p:nvSpPr>
        <p:spPr>
          <a:xfrm>
            <a:off x="594477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 rot="-6145994">
            <a:off x="8503768" y="3987840"/>
            <a:ext cx="1482570" cy="1482570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430775" y="2798350"/>
            <a:ext cx="2486100" cy="24861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813350" y="4604000"/>
            <a:ext cx="1767000" cy="1767000"/>
          </a:xfrm>
          <a:prstGeom prst="donut">
            <a:avLst>
              <a:gd name="adj" fmla="val 8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2EEA3-F556-AB7D-1C8C-9989E1C991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789F7-A584-72C4-2082-C960EDE831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4865700" y="1820025"/>
            <a:ext cx="3331200" cy="218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2"/>
          </p:nvPr>
        </p:nvSpPr>
        <p:spPr>
          <a:xfrm>
            <a:off x="946975" y="1820025"/>
            <a:ext cx="3331200" cy="218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/>
          <p:nvPr/>
        </p:nvSpPr>
        <p:spPr>
          <a:xfrm rot="4518705" flipH="1">
            <a:off x="-553322" y="4076004"/>
            <a:ext cx="1292723" cy="1699628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0">
                <a:srgbClr val="CCECFF"/>
              </a:gs>
              <a:gs pos="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53" name="Google Shape;153;p24"/>
          <p:cNvSpPr/>
          <p:nvPr/>
        </p:nvSpPr>
        <p:spPr>
          <a:xfrm>
            <a:off x="-892887" y="-6369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 rot="16200000" flipH="1">
            <a:off x="438604" y="4026321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7938600" y="-636950"/>
            <a:ext cx="1581900" cy="1562100"/>
          </a:xfrm>
          <a:prstGeom prst="ellipse">
            <a:avLst/>
          </a:prstGeom>
          <a:gradFill>
            <a:gsLst>
              <a:gs pos="100000">
                <a:srgbClr val="CCECFF"/>
              </a:gs>
              <a:gs pos="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870F4-865A-F852-488E-BE64715EC3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52463-1C02-2C73-C2BB-F02760A0BD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756850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2"/>
          </p:nvPr>
        </p:nvSpPr>
        <p:spPr>
          <a:xfrm>
            <a:off x="4808159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3"/>
          </p:nvPr>
        </p:nvSpPr>
        <p:spPr>
          <a:xfrm>
            <a:off x="756850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4"/>
          </p:nvPr>
        </p:nvSpPr>
        <p:spPr>
          <a:xfrm>
            <a:off x="4808159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5"/>
          </p:nvPr>
        </p:nvSpPr>
        <p:spPr>
          <a:xfrm>
            <a:off x="1358050" y="161897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6"/>
          </p:nvPr>
        </p:nvSpPr>
        <p:spPr>
          <a:xfrm>
            <a:off x="1358050" y="327962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7"/>
          </p:nvPr>
        </p:nvSpPr>
        <p:spPr>
          <a:xfrm>
            <a:off x="5409491" y="161897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8"/>
          </p:nvPr>
        </p:nvSpPr>
        <p:spPr>
          <a:xfrm>
            <a:off x="5409325" y="327962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/>
          <p:nvPr/>
        </p:nvSpPr>
        <p:spPr>
          <a:xfrm rot="2934124">
            <a:off x="8162060" y="3665256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0">
                <a:srgbClr val="CCECFF"/>
              </a:gs>
              <a:gs pos="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80" name="Google Shape;180;p26"/>
          <p:cNvSpPr/>
          <p:nvPr/>
        </p:nvSpPr>
        <p:spPr>
          <a:xfrm>
            <a:off x="-1435175" y="3655700"/>
            <a:ext cx="1896600" cy="18966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 rot="925555">
            <a:off x="-372377" y="-704031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0">
                <a:srgbClr val="CCECFF"/>
              </a:gs>
              <a:gs pos="0">
                <a:schemeClr val="dk1"/>
              </a:gs>
            </a:gsLst>
            <a:lin ang="13500032" scaled="0"/>
          </a:gra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C809A-3FF6-1220-F459-8C5B90EB5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C68DF0-0F3F-BD64-1229-BF5F53F563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" name="Google Shape;929;p70">
            <a:extLst>
              <a:ext uri="{FF2B5EF4-FFF2-40B4-BE49-F238E27FC236}">
                <a16:creationId xmlns:a16="http://schemas.microsoft.com/office/drawing/2014/main" id="{4C8EF7ED-199F-268B-1B62-3C96B6C3194D}"/>
              </a:ext>
            </a:extLst>
          </p:cNvPr>
          <p:cNvSpPr/>
          <p:nvPr userDrawn="1"/>
        </p:nvSpPr>
        <p:spPr>
          <a:xfrm rot="15453925">
            <a:off x="-1740077" y="-167998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30;p70">
            <a:extLst>
              <a:ext uri="{FF2B5EF4-FFF2-40B4-BE49-F238E27FC236}">
                <a16:creationId xmlns:a16="http://schemas.microsoft.com/office/drawing/2014/main" id="{C381E483-838A-3817-E4F3-8159A8900B13}"/>
              </a:ext>
            </a:extLst>
          </p:cNvPr>
          <p:cNvSpPr/>
          <p:nvPr userDrawn="1"/>
        </p:nvSpPr>
        <p:spPr>
          <a:xfrm rot="11990378" flipH="1">
            <a:off x="8250961" y="3920409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6" name="Google Shape;931;p70">
            <a:extLst>
              <a:ext uri="{FF2B5EF4-FFF2-40B4-BE49-F238E27FC236}">
                <a16:creationId xmlns:a16="http://schemas.microsoft.com/office/drawing/2014/main" id="{313755EF-88CA-5525-9163-11935516205C}"/>
              </a:ext>
            </a:extLst>
          </p:cNvPr>
          <p:cNvSpPr/>
          <p:nvPr userDrawn="1"/>
        </p:nvSpPr>
        <p:spPr>
          <a:xfrm>
            <a:off x="8332900" y="329845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32;p70">
            <a:extLst>
              <a:ext uri="{FF2B5EF4-FFF2-40B4-BE49-F238E27FC236}">
                <a16:creationId xmlns:a16="http://schemas.microsoft.com/office/drawing/2014/main" id="{68133A14-4150-A1AD-5EF2-1CA91DE7BEB3}"/>
              </a:ext>
            </a:extLst>
          </p:cNvPr>
          <p:cNvSpPr/>
          <p:nvPr userDrawn="1"/>
        </p:nvSpPr>
        <p:spPr>
          <a:xfrm>
            <a:off x="364688" y="149105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33;p70">
            <a:extLst>
              <a:ext uri="{FF2B5EF4-FFF2-40B4-BE49-F238E27FC236}">
                <a16:creationId xmlns:a16="http://schemas.microsoft.com/office/drawing/2014/main" id="{9061834A-EFAC-E358-B5BD-9D12182AEAC2}"/>
              </a:ext>
            </a:extLst>
          </p:cNvPr>
          <p:cNvSpPr/>
          <p:nvPr userDrawn="1"/>
        </p:nvSpPr>
        <p:spPr>
          <a:xfrm rot="12286258">
            <a:off x="842316" y="3894127"/>
            <a:ext cx="287118" cy="280140"/>
          </a:xfrm>
          <a:prstGeom prst="ellipse">
            <a:avLst/>
          </a:prstGeom>
          <a:gradFill>
            <a:gsLst>
              <a:gs pos="0">
                <a:srgbClr val="CCECFF"/>
              </a:gs>
              <a:gs pos="4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34;p70">
            <a:extLst>
              <a:ext uri="{FF2B5EF4-FFF2-40B4-BE49-F238E27FC236}">
                <a16:creationId xmlns:a16="http://schemas.microsoft.com/office/drawing/2014/main" id="{339EA653-EB92-5AD3-4DEF-324F62E617DE}"/>
              </a:ext>
            </a:extLst>
          </p:cNvPr>
          <p:cNvSpPr/>
          <p:nvPr userDrawn="1"/>
        </p:nvSpPr>
        <p:spPr>
          <a:xfrm rot="12286790">
            <a:off x="7949170" y="716540"/>
            <a:ext cx="512487" cy="499874"/>
          </a:xfrm>
          <a:prstGeom prst="ellipse">
            <a:avLst/>
          </a:prstGeom>
          <a:gradFill>
            <a:gsLst>
              <a:gs pos="0">
                <a:srgbClr val="CCECFF"/>
              </a:gs>
              <a:gs pos="4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5E39A8-AAE1-82BE-9EA0-F9C8F61DB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2" r:id="rId5"/>
    <p:sldLayoutId id="2147483664" r:id="rId6"/>
    <p:sldLayoutId id="2147483670" r:id="rId7"/>
    <p:sldLayoutId id="2147483672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>
            <a:off x="10554375" y="1445325"/>
            <a:ext cx="1236000" cy="421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i="0" dirty="0">
                <a:solidFill>
                  <a:srgbClr val="191919"/>
                </a:solidFill>
                <a:effectLst/>
                <a:latin typeface="Montserrat" panose="00000500000000000000" pitchFamily="2" charset="0"/>
              </a:rPr>
              <a:t>Progressive Web Apps (PWA)</a:t>
            </a:r>
            <a:br>
              <a:rPr lang="en-US" i="0" dirty="0">
                <a:solidFill>
                  <a:srgbClr val="191919"/>
                </a:solidFill>
                <a:effectLst/>
                <a:latin typeface="Montserrat" panose="00000500000000000000" pitchFamily="2" charset="0"/>
              </a:rPr>
            </a:b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gtree" pitchFamily="2" charset="0"/>
              </a:rPr>
              <a:t>METATEAM MYANMAR</a:t>
            </a: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437675" y="407825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 of PWA</a:t>
            </a:r>
            <a:endParaRPr dirty="0"/>
          </a:p>
        </p:txBody>
      </p:sp>
      <p:sp>
        <p:nvSpPr>
          <p:cNvPr id="6" name="Google Shape;607;p57">
            <a:extLst>
              <a:ext uri="{FF2B5EF4-FFF2-40B4-BE49-F238E27FC236}">
                <a16:creationId xmlns:a16="http://schemas.microsoft.com/office/drawing/2014/main" id="{15C40A56-8AF0-5C2F-A248-2650759D9ECE}"/>
              </a:ext>
            </a:extLst>
          </p:cNvPr>
          <p:cNvSpPr txBox="1"/>
          <p:nvPr/>
        </p:nvSpPr>
        <p:spPr>
          <a:xfrm>
            <a:off x="1463159" y="1950164"/>
            <a:ext cx="2318058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Persistent reliance on internet connectivity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614;p57">
            <a:extLst>
              <a:ext uri="{FF2B5EF4-FFF2-40B4-BE49-F238E27FC236}">
                <a16:creationId xmlns:a16="http://schemas.microsoft.com/office/drawing/2014/main" id="{7D52F35F-7227-58A4-7B85-713BB37E439D}"/>
              </a:ext>
            </a:extLst>
          </p:cNvPr>
          <p:cNvSpPr/>
          <p:nvPr/>
        </p:nvSpPr>
        <p:spPr>
          <a:xfrm>
            <a:off x="1163744" y="1639866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07;p57">
            <a:extLst>
              <a:ext uri="{FF2B5EF4-FFF2-40B4-BE49-F238E27FC236}">
                <a16:creationId xmlns:a16="http://schemas.microsoft.com/office/drawing/2014/main" id="{B7DD01BB-7EAE-EC68-87E8-93D7860BCD69}"/>
              </a:ext>
            </a:extLst>
          </p:cNvPr>
          <p:cNvSpPr txBox="1"/>
          <p:nvPr/>
        </p:nvSpPr>
        <p:spPr>
          <a:xfrm>
            <a:off x="5362785" y="1754112"/>
            <a:ext cx="3268744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Limited access to device capabilities</a:t>
            </a:r>
            <a:endParaRPr sz="16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614;p57">
            <a:extLst>
              <a:ext uri="{FF2B5EF4-FFF2-40B4-BE49-F238E27FC236}">
                <a16:creationId xmlns:a16="http://schemas.microsoft.com/office/drawing/2014/main" id="{571F057B-DB00-E420-C910-00E41E6CBD31}"/>
              </a:ext>
            </a:extLst>
          </p:cNvPr>
          <p:cNvSpPr/>
          <p:nvPr/>
        </p:nvSpPr>
        <p:spPr>
          <a:xfrm>
            <a:off x="5089613" y="1597481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07;p57">
            <a:extLst>
              <a:ext uri="{FF2B5EF4-FFF2-40B4-BE49-F238E27FC236}">
                <a16:creationId xmlns:a16="http://schemas.microsoft.com/office/drawing/2014/main" id="{3CE1BCD4-44D9-30C2-C834-EFD3433B1825}"/>
              </a:ext>
            </a:extLst>
          </p:cNvPr>
          <p:cNvSpPr txBox="1"/>
          <p:nvPr/>
        </p:nvSpPr>
        <p:spPr>
          <a:xfrm>
            <a:off x="1416587" y="2712856"/>
            <a:ext cx="3529572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Limited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integration</a:t>
            </a: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 to device app stores</a:t>
            </a:r>
            <a:endParaRPr sz="16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614;p57">
            <a:extLst>
              <a:ext uri="{FF2B5EF4-FFF2-40B4-BE49-F238E27FC236}">
                <a16:creationId xmlns:a16="http://schemas.microsoft.com/office/drawing/2014/main" id="{EBCAFAF8-80EE-37A6-0F9B-D465BC902728}"/>
              </a:ext>
            </a:extLst>
          </p:cNvPr>
          <p:cNvSpPr/>
          <p:nvPr/>
        </p:nvSpPr>
        <p:spPr>
          <a:xfrm>
            <a:off x="1160958" y="2573776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07;p57">
            <a:extLst>
              <a:ext uri="{FF2B5EF4-FFF2-40B4-BE49-F238E27FC236}">
                <a16:creationId xmlns:a16="http://schemas.microsoft.com/office/drawing/2014/main" id="{751334EE-BE54-D6AE-B230-8E2222DC2DF7}"/>
              </a:ext>
            </a:extLst>
          </p:cNvPr>
          <p:cNvSpPr txBox="1"/>
          <p:nvPr/>
        </p:nvSpPr>
        <p:spPr>
          <a:xfrm>
            <a:off x="5272913" y="2728275"/>
            <a:ext cx="315108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871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Up</a:t>
            </a:r>
            <a:r>
              <a:rPr lang="en-US" b="0" dirty="0"/>
              <a:t> </a:t>
            </a:r>
            <a:r>
              <a:rPr lang="en-US" dirty="0"/>
              <a:t>PWA</a:t>
            </a:r>
            <a:endParaRPr dirty="0"/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 idx="2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922EC9-3A5A-DEF0-AB35-70E713EB187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1699" r="21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183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Folder Structure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C8B2A-B065-66C7-E2A4-0085A924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5" y="1426464"/>
            <a:ext cx="3311803" cy="28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3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Montserrat" panose="00000500000000000000" pitchFamily="2" charset="0"/>
              </a:rPr>
              <a:t>Create a Basic HTML Structure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1C698-90B8-6C36-A33D-909BA41B78CB}"/>
              </a:ext>
            </a:extLst>
          </p:cNvPr>
          <p:cNvSpPr txBox="1"/>
          <p:nvPr/>
        </p:nvSpPr>
        <p:spPr>
          <a:xfrm>
            <a:off x="801913" y="1136525"/>
            <a:ext cx="662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2"/>
                </a:solidFill>
                <a:latin typeface="Montserrat" panose="00000500000000000000" pitchFamily="2" charset="0"/>
              </a:rPr>
              <a:t>Start by creating a basic HTML structure for your PWA. You'll need an HTML file (index.html) that includes the necessary metadata and  links (Manifest JSON)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564E9B-DE11-8E1E-FED9-1765205B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3" y="2083403"/>
            <a:ext cx="5354229" cy="11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4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Montserrat" panose="00000500000000000000" pitchFamily="2" charset="0"/>
              </a:rPr>
              <a:t>Create a Manifest File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E27D-D6BB-C521-A4F5-724B996BAF12}"/>
              </a:ext>
            </a:extLst>
          </p:cNvPr>
          <p:cNvSpPr txBox="1"/>
          <p:nvPr/>
        </p:nvSpPr>
        <p:spPr>
          <a:xfrm>
            <a:off x="798283" y="1017725"/>
            <a:ext cx="5653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The manifest file contains metadata about your PWA, such as the app's name, icons, and display preferences. This file is essential for installing the PWA on users' devices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8729B6-B872-5906-2AB1-CDB1F6A8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23" y="1737360"/>
            <a:ext cx="3877349" cy="27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8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Montserrat" panose="00000500000000000000" pitchFamily="2" charset="0"/>
              </a:rPr>
              <a:t>Implement Service Worker: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E27D-D6BB-C521-A4F5-724B996BAF12}"/>
              </a:ext>
            </a:extLst>
          </p:cNvPr>
          <p:cNvSpPr txBox="1"/>
          <p:nvPr/>
        </p:nvSpPr>
        <p:spPr>
          <a:xfrm>
            <a:off x="720000" y="1103069"/>
            <a:ext cx="5653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i="0" dirty="0"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A service worker is a script that runs in the background and enables your PWA to work offline.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C8144-9A4A-5963-66C4-8DD19F8B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50078"/>
            <a:ext cx="4156799" cy="25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0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Montserrat" panose="00000500000000000000" pitchFamily="2" charset="0"/>
              </a:rPr>
              <a:t>Register the Service Worker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E27D-D6BB-C521-A4F5-724B996BAF12}"/>
              </a:ext>
            </a:extLst>
          </p:cNvPr>
          <p:cNvSpPr txBox="1"/>
          <p:nvPr/>
        </p:nvSpPr>
        <p:spPr>
          <a:xfrm>
            <a:off x="720000" y="1103069"/>
            <a:ext cx="5653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In your JavaScript file (</a:t>
            </a:r>
            <a:r>
              <a:rPr lang="en-US" altLang="en-US" sz="1200" b="1" dirty="0">
                <a:solidFill>
                  <a:schemeClr val="bg2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app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.js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), register the service worker to enable its </a:t>
            </a:r>
            <a:r>
              <a:rPr lang="en-US" altLang="en-US" sz="1200" dirty="0">
                <a:solidFill>
                  <a:schemeClr val="bg2"/>
                </a:solidFill>
                <a:latin typeface="Montserrat" panose="00000500000000000000" pitchFamily="2" charset="0"/>
              </a:rPr>
              <a:t>functionality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DD2D2-D033-6D45-6244-D1BD7252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37" y="1536192"/>
            <a:ext cx="4793111" cy="28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3844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 Framework</a:t>
            </a:r>
            <a:endParaRPr dirty="0"/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 idx="2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922EC9-3A5A-DEF0-AB35-70E713EB187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1699" r="21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945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589371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Vue with PWA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B055D-F13A-951B-DDC2-A17FCE729BCA}"/>
              </a:ext>
            </a:extLst>
          </p:cNvPr>
          <p:cNvSpPr txBox="1"/>
          <p:nvPr/>
        </p:nvSpPr>
        <p:spPr>
          <a:xfrm>
            <a:off x="589371" y="1095469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1 . 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Install Vue cli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54759-AD34-82D4-933E-617412055EDF}"/>
              </a:ext>
            </a:extLst>
          </p:cNvPr>
          <p:cNvSpPr txBox="1"/>
          <p:nvPr/>
        </p:nvSpPr>
        <p:spPr>
          <a:xfrm>
            <a:off x="589371" y="1862457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2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 . 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Create Vue project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404CB7-FF55-0D44-7535-3F466FE6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44" y="1478921"/>
            <a:ext cx="6911939" cy="312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8C8E55-8BE3-758A-A191-A894942C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44" y="2274544"/>
            <a:ext cx="6911939" cy="297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B4BC9F-22FE-003E-7696-30B52744D71A}"/>
              </a:ext>
            </a:extLst>
          </p:cNvPr>
          <p:cNvSpPr txBox="1"/>
          <p:nvPr/>
        </p:nvSpPr>
        <p:spPr>
          <a:xfrm>
            <a:off x="589371" y="2665490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3 . Select  Man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ual Select Features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6494F-C717-AE40-A646-81DE83FFB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44" y="3054926"/>
            <a:ext cx="3985742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14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589371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Vue with PWA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B055D-F13A-951B-DDC2-A17FCE729BCA}"/>
              </a:ext>
            </a:extLst>
          </p:cNvPr>
          <p:cNvSpPr txBox="1"/>
          <p:nvPr/>
        </p:nvSpPr>
        <p:spPr>
          <a:xfrm>
            <a:off x="589371" y="1095469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4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. Select Progressive Web App (PWA) Support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82543-468C-A5E5-2610-26F5DF77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6" y="1537146"/>
            <a:ext cx="4077053" cy="1554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2EED8D-8DFF-F8DB-A1FE-59644B675F69}"/>
              </a:ext>
            </a:extLst>
          </p:cNvPr>
          <p:cNvSpPr txBox="1"/>
          <p:nvPr/>
        </p:nvSpPr>
        <p:spPr>
          <a:xfrm>
            <a:off x="589371" y="3225444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5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 . Testing 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 PWA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92B10F-C40E-2D92-31EF-0B681C3EF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6" y="3689860"/>
            <a:ext cx="4077053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2"/>
          </p:nvPr>
        </p:nvSpPr>
        <p:spPr>
          <a:xfrm>
            <a:off x="1967147" y="1602661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3"/>
          </p:nvPr>
        </p:nvSpPr>
        <p:spPr>
          <a:xfrm>
            <a:off x="2872864" y="3241530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4"/>
          </p:nvPr>
        </p:nvSpPr>
        <p:spPr>
          <a:xfrm>
            <a:off x="4002092" y="1567396"/>
            <a:ext cx="8076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6"/>
          </p:nvPr>
        </p:nvSpPr>
        <p:spPr>
          <a:xfrm>
            <a:off x="6085725" y="1602661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9" name="Google Shape;289;p38"/>
          <p:cNvSpPr txBox="1">
            <a:spLocks noGrp="1"/>
          </p:cNvSpPr>
          <p:nvPr>
            <p:ph type="subTitle" idx="1"/>
          </p:nvPr>
        </p:nvSpPr>
        <p:spPr>
          <a:xfrm>
            <a:off x="1184780" y="1870364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 PWA?</a:t>
            </a:r>
            <a:endParaRPr dirty="0"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8"/>
          </p:nvPr>
        </p:nvSpPr>
        <p:spPr>
          <a:xfrm>
            <a:off x="3162842" y="1867211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</a:t>
            </a:r>
            <a:endParaRPr dirty="0"/>
          </a:p>
        </p:txBody>
      </p:sp>
      <p:sp>
        <p:nvSpPr>
          <p:cNvPr id="291" name="Google Shape;291;p38"/>
          <p:cNvSpPr txBox="1">
            <a:spLocks noGrp="1"/>
          </p:cNvSpPr>
          <p:nvPr>
            <p:ph type="subTitle" idx="9"/>
          </p:nvPr>
        </p:nvSpPr>
        <p:spPr>
          <a:xfrm>
            <a:off x="5350713" y="18994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</a:t>
            </a:r>
            <a:endParaRPr dirty="0"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3"/>
          </p:nvPr>
        </p:nvSpPr>
        <p:spPr>
          <a:xfrm>
            <a:off x="4244664" y="3806315"/>
            <a:ext cx="2330146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 Framework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F21C8-162B-5766-26F8-09CF44325B97}"/>
              </a:ext>
            </a:extLst>
          </p:cNvPr>
          <p:cNvSpPr txBox="1"/>
          <p:nvPr/>
        </p:nvSpPr>
        <p:spPr>
          <a:xfrm>
            <a:off x="2213027" y="3777229"/>
            <a:ext cx="2054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 panose="00000500000000000000" pitchFamily="2" charset="0"/>
              </a:rPr>
              <a:t>Setup</a:t>
            </a:r>
            <a:r>
              <a:rPr lang="en-US" sz="1800" b="1" dirty="0"/>
              <a:t> </a:t>
            </a:r>
            <a:r>
              <a:rPr lang="en-US" sz="1800" b="1" dirty="0">
                <a:latin typeface="Montserrat" panose="00000500000000000000" pitchFamily="2" charset="0"/>
              </a:rPr>
              <a:t>PWA</a:t>
            </a:r>
          </a:p>
        </p:txBody>
      </p:sp>
      <p:sp>
        <p:nvSpPr>
          <p:cNvPr id="6" name="Google Shape;284;p38">
            <a:extLst>
              <a:ext uri="{FF2B5EF4-FFF2-40B4-BE49-F238E27FC236}">
                <a16:creationId xmlns:a16="http://schemas.microsoft.com/office/drawing/2014/main" id="{8FAFB452-17AF-0181-8DAC-C06CB5F2E8C1}"/>
              </a:ext>
            </a:extLst>
          </p:cNvPr>
          <p:cNvSpPr txBox="1">
            <a:spLocks/>
          </p:cNvSpPr>
          <p:nvPr/>
        </p:nvSpPr>
        <p:spPr>
          <a:xfrm>
            <a:off x="5050618" y="3241530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589371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React with PWA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B055D-F13A-951B-DDC2-A17FCE729BCA}"/>
              </a:ext>
            </a:extLst>
          </p:cNvPr>
          <p:cNvSpPr txBox="1"/>
          <p:nvPr/>
        </p:nvSpPr>
        <p:spPr>
          <a:xfrm>
            <a:off x="589371" y="1095469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1 . Create react app with PWA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54759-AD34-82D4-933E-617412055EDF}"/>
              </a:ext>
            </a:extLst>
          </p:cNvPr>
          <p:cNvSpPr txBox="1"/>
          <p:nvPr/>
        </p:nvSpPr>
        <p:spPr>
          <a:xfrm>
            <a:off x="589371" y="1862457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2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 . Change unregister to re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gister in </a:t>
            </a:r>
            <a:r>
              <a:rPr lang="en-US" altLang="en-US" dirty="0" err="1">
                <a:solidFill>
                  <a:schemeClr val="bg2"/>
                </a:solidFill>
                <a:latin typeface="Montserrat" panose="00000500000000000000" pitchFamily="2" charset="0"/>
              </a:rPr>
              <a:t>src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/index.js file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E72C7-5038-E9D3-9CD0-2A1CAD64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44" y="1448216"/>
            <a:ext cx="6561389" cy="373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6C3BC-4F73-F0DB-924B-3F628BF7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45" y="2263141"/>
            <a:ext cx="6561388" cy="1104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99B23C-50F4-094F-EE89-9EAE02554BFC}"/>
              </a:ext>
            </a:extLst>
          </p:cNvPr>
          <p:cNvSpPr txBox="1"/>
          <p:nvPr/>
        </p:nvSpPr>
        <p:spPr>
          <a:xfrm>
            <a:off x="589371" y="3510389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3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 . 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Testing PWA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12C1C1-66B0-3BFF-08E0-EE5548D4C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44" y="3853729"/>
            <a:ext cx="6503970" cy="2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9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0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THANKS</a:t>
            </a:r>
            <a:r>
              <a:rPr lang="en" dirty="0">
                <a:solidFill>
                  <a:srgbClr val="CCECFF"/>
                </a:solidFill>
              </a:rPr>
              <a:t>!</a:t>
            </a:r>
            <a:endParaRPr dirty="0">
              <a:solidFill>
                <a:srgbClr val="CCECFF"/>
              </a:solidFill>
            </a:endParaRPr>
          </a:p>
        </p:txBody>
      </p:sp>
      <p:sp>
        <p:nvSpPr>
          <p:cNvPr id="912" name="Google Shape;912;p7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CECFF"/>
                </a:solidFill>
                <a:latin typeface="Raleway"/>
                <a:ea typeface="Raleway"/>
                <a:cs typeface="Raleway"/>
                <a:sym typeface="Raleway"/>
              </a:rPr>
              <a:t>DO YOU HAVE ANY QUESTIONS?</a:t>
            </a:r>
            <a:endParaRPr sz="2000" b="1" dirty="0">
              <a:solidFill>
                <a:srgbClr val="CCEC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3" name="Google Shape;913;p70"/>
          <p:cNvSpPr/>
          <p:nvPr/>
        </p:nvSpPr>
        <p:spPr>
          <a:xfrm>
            <a:off x="3485375" y="3088037"/>
            <a:ext cx="437400" cy="437400"/>
          </a:xfrm>
          <a:prstGeom prst="ellipse">
            <a:avLst/>
          </a:prstGeom>
          <a:gradFill>
            <a:gsLst>
              <a:gs pos="0">
                <a:srgbClr val="CCECFF"/>
              </a:gs>
              <a:gs pos="5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0"/>
          <p:cNvSpPr/>
          <p:nvPr/>
        </p:nvSpPr>
        <p:spPr>
          <a:xfrm>
            <a:off x="4353250" y="3088037"/>
            <a:ext cx="437400" cy="437400"/>
          </a:xfrm>
          <a:prstGeom prst="ellipse">
            <a:avLst/>
          </a:prstGeom>
          <a:gradFill>
            <a:gsLst>
              <a:gs pos="0">
                <a:srgbClr val="CCECFF"/>
              </a:gs>
              <a:gs pos="5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0"/>
          <p:cNvSpPr/>
          <p:nvPr/>
        </p:nvSpPr>
        <p:spPr>
          <a:xfrm>
            <a:off x="5221125" y="3088037"/>
            <a:ext cx="437400" cy="437400"/>
          </a:xfrm>
          <a:prstGeom prst="ellipse">
            <a:avLst/>
          </a:prstGeom>
          <a:gradFill>
            <a:gsLst>
              <a:gs pos="0">
                <a:srgbClr val="CCECFF"/>
              </a:gs>
              <a:gs pos="5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70"/>
          <p:cNvGrpSpPr/>
          <p:nvPr/>
        </p:nvGrpSpPr>
        <p:grpSpPr>
          <a:xfrm>
            <a:off x="3572524" y="3167535"/>
            <a:ext cx="276012" cy="275991"/>
            <a:chOff x="3368074" y="3882537"/>
            <a:chExt cx="215298" cy="215298"/>
          </a:xfrm>
        </p:grpSpPr>
        <p:sp>
          <p:nvSpPr>
            <p:cNvPr id="917" name="Google Shape;917;p7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70"/>
          <p:cNvGrpSpPr/>
          <p:nvPr/>
        </p:nvGrpSpPr>
        <p:grpSpPr>
          <a:xfrm>
            <a:off x="4438556" y="3186243"/>
            <a:ext cx="266790" cy="238574"/>
            <a:chOff x="3824739" y="3890112"/>
            <a:chExt cx="208105" cy="186110"/>
          </a:xfrm>
        </p:grpSpPr>
        <p:sp>
          <p:nvSpPr>
            <p:cNvPr id="921" name="Google Shape;921;p7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70"/>
          <p:cNvSpPr/>
          <p:nvPr/>
        </p:nvSpPr>
        <p:spPr>
          <a:xfrm>
            <a:off x="5302440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0"/>
          <p:cNvSpPr txBox="1"/>
          <p:nvPr/>
        </p:nvSpPr>
        <p:spPr>
          <a:xfrm>
            <a:off x="2496150" y="4293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Please keep this slide for attribution</a:t>
            </a:r>
            <a:endParaRPr sz="1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26" name="Google Shape;926;p70"/>
          <p:cNvSpPr/>
          <p:nvPr/>
        </p:nvSpPr>
        <p:spPr>
          <a:xfrm>
            <a:off x="7816850" y="28570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70"/>
          <p:cNvSpPr/>
          <p:nvPr/>
        </p:nvSpPr>
        <p:spPr>
          <a:xfrm rot="10800000">
            <a:off x="437675" y="407825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What is PWA?</a:t>
            </a:r>
            <a:endParaRPr b="0"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title" idx="2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15" name="Google Shape;315;p40"/>
          <p:cNvCxnSpPr/>
          <p:nvPr/>
        </p:nvCxnSpPr>
        <p:spPr>
          <a:xfrm>
            <a:off x="0" y="4346975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40"/>
          <p:cNvSpPr/>
          <p:nvPr/>
        </p:nvSpPr>
        <p:spPr>
          <a:xfrm>
            <a:off x="0" y="46209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1F8FA1E-6FFB-C8EB-A2B3-AB2EAEAED0E8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-3174" t="2110" r="-3108" b="303"/>
          <a:stretch/>
        </p:blipFill>
        <p:spPr>
          <a:xfrm>
            <a:off x="6017384" y="1020600"/>
            <a:ext cx="2304366" cy="31023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PWA?</a:t>
            </a:r>
            <a:endParaRPr dirty="0"/>
          </a:p>
        </p:txBody>
      </p:sp>
      <p:sp>
        <p:nvSpPr>
          <p:cNvPr id="326" name="Google Shape;326;p41"/>
          <p:cNvSpPr txBox="1">
            <a:spLocks noGrp="1"/>
          </p:cNvSpPr>
          <p:nvPr>
            <p:ph type="subTitle" idx="2"/>
          </p:nvPr>
        </p:nvSpPr>
        <p:spPr>
          <a:xfrm>
            <a:off x="720000" y="1174984"/>
            <a:ext cx="7703999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It is a type of web application that utilizes modern web technologies to provide an app-like experience to users.  PWAs are designed to work across different platforms and devices, providing a consistent experience similar to native mobile applications.it </a:t>
            </a:r>
            <a:r>
              <a:rPr lang="en-US" b="0" i="0" dirty="0">
                <a:solidFill>
                  <a:srgbClr val="19181B"/>
                </a:solidFill>
                <a:effectLst/>
                <a:latin typeface="Montserrat" panose="00000500000000000000" pitchFamily="2" charset="0"/>
              </a:rPr>
              <a:t> are written in JavaScript, CSS, and HTML.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2050" name="Picture 2" descr="Operating Systems Icons Linux Windows Android Mac Ios icons 2811030 Vector  Art at Vecteezy">
            <a:extLst>
              <a:ext uri="{FF2B5EF4-FFF2-40B4-BE49-F238E27FC236}">
                <a16:creationId xmlns:a16="http://schemas.microsoft.com/office/drawing/2014/main" id="{D5CD86FC-9A78-1E67-5FB1-CA4312B96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8" y="2571750"/>
            <a:ext cx="7156242" cy="17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ow it’s  work?</a:t>
            </a:r>
            <a:endParaRPr dirty="0"/>
          </a:p>
        </p:txBody>
      </p:sp>
      <p:pic>
        <p:nvPicPr>
          <p:cNvPr id="3076" name="Picture 4" descr="What is a Progressive Web Application Created For? - Azoft">
            <a:extLst>
              <a:ext uri="{FF2B5EF4-FFF2-40B4-BE49-F238E27FC236}">
                <a16:creationId xmlns:a16="http://schemas.microsoft.com/office/drawing/2014/main" id="{754581EE-1FD4-A41E-480B-13E07496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4784"/>
            <a:ext cx="7620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0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Advantage</a:t>
            </a:r>
            <a:endParaRPr b="0" dirty="0"/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 idx="2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922EC9-3A5A-DEF0-AB35-70E713EB187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1699" r="21699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 of PWA</a:t>
            </a:r>
            <a:endParaRPr dirty="0"/>
          </a:p>
        </p:txBody>
      </p:sp>
      <p:sp>
        <p:nvSpPr>
          <p:cNvPr id="606" name="Google Shape;606;p57"/>
          <p:cNvSpPr txBox="1"/>
          <p:nvPr/>
        </p:nvSpPr>
        <p:spPr>
          <a:xfrm>
            <a:off x="720000" y="43892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Follow the link in the map to modify its data and then paste the new one here.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" name="Google Shape;607;p57">
            <a:extLst>
              <a:ext uri="{FF2B5EF4-FFF2-40B4-BE49-F238E27FC236}">
                <a16:creationId xmlns:a16="http://schemas.microsoft.com/office/drawing/2014/main" id="{15C40A56-8AF0-5C2F-A248-2650759D9ECE}"/>
              </a:ext>
            </a:extLst>
          </p:cNvPr>
          <p:cNvSpPr txBox="1"/>
          <p:nvPr/>
        </p:nvSpPr>
        <p:spPr>
          <a:xfrm>
            <a:off x="2253942" y="1522998"/>
            <a:ext cx="2056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ffline functionalty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614;p57">
            <a:extLst>
              <a:ext uri="{FF2B5EF4-FFF2-40B4-BE49-F238E27FC236}">
                <a16:creationId xmlns:a16="http://schemas.microsoft.com/office/drawing/2014/main" id="{7D52F35F-7227-58A4-7B85-713BB37E439D}"/>
              </a:ext>
            </a:extLst>
          </p:cNvPr>
          <p:cNvSpPr/>
          <p:nvPr/>
        </p:nvSpPr>
        <p:spPr>
          <a:xfrm>
            <a:off x="2070642" y="1597524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07;p57">
            <a:extLst>
              <a:ext uri="{FF2B5EF4-FFF2-40B4-BE49-F238E27FC236}">
                <a16:creationId xmlns:a16="http://schemas.microsoft.com/office/drawing/2014/main" id="{B7DD01BB-7EAE-EC68-87E8-93D7860BCD69}"/>
              </a:ext>
            </a:extLst>
          </p:cNvPr>
          <p:cNvSpPr txBox="1"/>
          <p:nvPr/>
        </p:nvSpPr>
        <p:spPr>
          <a:xfrm>
            <a:off x="5613999" y="1513583"/>
            <a:ext cx="2056799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Faster performance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614;p57">
            <a:extLst>
              <a:ext uri="{FF2B5EF4-FFF2-40B4-BE49-F238E27FC236}">
                <a16:creationId xmlns:a16="http://schemas.microsoft.com/office/drawing/2014/main" id="{571F057B-DB00-E420-C910-00E41E6CBD31}"/>
              </a:ext>
            </a:extLst>
          </p:cNvPr>
          <p:cNvSpPr/>
          <p:nvPr/>
        </p:nvSpPr>
        <p:spPr>
          <a:xfrm>
            <a:off x="5430700" y="1588109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07;p57">
            <a:extLst>
              <a:ext uri="{FF2B5EF4-FFF2-40B4-BE49-F238E27FC236}">
                <a16:creationId xmlns:a16="http://schemas.microsoft.com/office/drawing/2014/main" id="{3CE1BCD4-44D9-30C2-C834-EFD3433B1825}"/>
              </a:ext>
            </a:extLst>
          </p:cNvPr>
          <p:cNvSpPr txBox="1"/>
          <p:nvPr/>
        </p:nvSpPr>
        <p:spPr>
          <a:xfrm>
            <a:off x="2253941" y="2028271"/>
            <a:ext cx="2376115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App-like experience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614;p57">
            <a:extLst>
              <a:ext uri="{FF2B5EF4-FFF2-40B4-BE49-F238E27FC236}">
                <a16:creationId xmlns:a16="http://schemas.microsoft.com/office/drawing/2014/main" id="{EBCAFAF8-80EE-37A6-0F9B-D465BC902728}"/>
              </a:ext>
            </a:extLst>
          </p:cNvPr>
          <p:cNvSpPr/>
          <p:nvPr/>
        </p:nvSpPr>
        <p:spPr>
          <a:xfrm>
            <a:off x="2070642" y="2102797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07;p57">
            <a:extLst>
              <a:ext uri="{FF2B5EF4-FFF2-40B4-BE49-F238E27FC236}">
                <a16:creationId xmlns:a16="http://schemas.microsoft.com/office/drawing/2014/main" id="{751334EE-BE54-D6AE-B230-8E2222DC2DF7}"/>
              </a:ext>
            </a:extLst>
          </p:cNvPr>
          <p:cNvSpPr txBox="1"/>
          <p:nvPr/>
        </p:nvSpPr>
        <p:spPr>
          <a:xfrm>
            <a:off x="5613999" y="2009441"/>
            <a:ext cx="2180171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ower development 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614;p57">
            <a:extLst>
              <a:ext uri="{FF2B5EF4-FFF2-40B4-BE49-F238E27FC236}">
                <a16:creationId xmlns:a16="http://schemas.microsoft.com/office/drawing/2014/main" id="{3C6D2A64-90BD-0595-20DC-2CFC710CFEB1}"/>
              </a:ext>
            </a:extLst>
          </p:cNvPr>
          <p:cNvSpPr/>
          <p:nvPr/>
        </p:nvSpPr>
        <p:spPr>
          <a:xfrm>
            <a:off x="5430700" y="2083967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07;p57">
            <a:extLst>
              <a:ext uri="{FF2B5EF4-FFF2-40B4-BE49-F238E27FC236}">
                <a16:creationId xmlns:a16="http://schemas.microsoft.com/office/drawing/2014/main" id="{7ADE96F1-C012-F261-5E26-8ADF5EBB4EFA}"/>
              </a:ext>
            </a:extLst>
          </p:cNvPr>
          <p:cNvSpPr txBox="1"/>
          <p:nvPr/>
        </p:nvSpPr>
        <p:spPr>
          <a:xfrm>
            <a:off x="2253941" y="2608070"/>
            <a:ext cx="2252745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ower device storage 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614;p57">
            <a:extLst>
              <a:ext uri="{FF2B5EF4-FFF2-40B4-BE49-F238E27FC236}">
                <a16:creationId xmlns:a16="http://schemas.microsoft.com/office/drawing/2014/main" id="{F98AE624-0F80-CAB0-BECA-0F4001BF0B7D}"/>
              </a:ext>
            </a:extLst>
          </p:cNvPr>
          <p:cNvSpPr/>
          <p:nvPr/>
        </p:nvSpPr>
        <p:spPr>
          <a:xfrm>
            <a:off x="2070642" y="2682596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07;p57">
            <a:extLst>
              <a:ext uri="{FF2B5EF4-FFF2-40B4-BE49-F238E27FC236}">
                <a16:creationId xmlns:a16="http://schemas.microsoft.com/office/drawing/2014/main" id="{10B0C98F-6D69-2FA2-519D-D64B1B24EC1A}"/>
              </a:ext>
            </a:extLst>
          </p:cNvPr>
          <p:cNvSpPr txBox="1"/>
          <p:nvPr/>
        </p:nvSpPr>
        <p:spPr>
          <a:xfrm>
            <a:off x="5613999" y="2608070"/>
            <a:ext cx="2252745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Responsive design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614;p57">
            <a:extLst>
              <a:ext uri="{FF2B5EF4-FFF2-40B4-BE49-F238E27FC236}">
                <a16:creationId xmlns:a16="http://schemas.microsoft.com/office/drawing/2014/main" id="{8B4960D4-10CB-4284-B204-687D2EB46FC1}"/>
              </a:ext>
            </a:extLst>
          </p:cNvPr>
          <p:cNvSpPr/>
          <p:nvPr/>
        </p:nvSpPr>
        <p:spPr>
          <a:xfrm>
            <a:off x="5430700" y="2682596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07;p57">
            <a:extLst>
              <a:ext uri="{FF2B5EF4-FFF2-40B4-BE49-F238E27FC236}">
                <a16:creationId xmlns:a16="http://schemas.microsoft.com/office/drawing/2014/main" id="{0546C815-22C6-4851-B072-D29C52F8EC88}"/>
              </a:ext>
            </a:extLst>
          </p:cNvPr>
          <p:cNvSpPr txBox="1"/>
          <p:nvPr/>
        </p:nvSpPr>
        <p:spPr>
          <a:xfrm>
            <a:off x="2253941" y="3153168"/>
            <a:ext cx="249223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Installable and linkable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614;p57">
            <a:extLst>
              <a:ext uri="{FF2B5EF4-FFF2-40B4-BE49-F238E27FC236}">
                <a16:creationId xmlns:a16="http://schemas.microsoft.com/office/drawing/2014/main" id="{239E8CE8-4AF9-8FB8-46BB-354035A2ADAE}"/>
              </a:ext>
            </a:extLst>
          </p:cNvPr>
          <p:cNvSpPr/>
          <p:nvPr/>
        </p:nvSpPr>
        <p:spPr>
          <a:xfrm>
            <a:off x="2070642" y="3227694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07;p57">
            <a:extLst>
              <a:ext uri="{FF2B5EF4-FFF2-40B4-BE49-F238E27FC236}">
                <a16:creationId xmlns:a16="http://schemas.microsoft.com/office/drawing/2014/main" id="{EEE0D89D-CE6A-D072-4CC0-D58866C5A120}"/>
              </a:ext>
            </a:extLst>
          </p:cNvPr>
          <p:cNvSpPr txBox="1"/>
          <p:nvPr/>
        </p:nvSpPr>
        <p:spPr>
          <a:xfrm>
            <a:off x="5615397" y="3153168"/>
            <a:ext cx="2252745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Push notifications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614;p57">
            <a:extLst>
              <a:ext uri="{FF2B5EF4-FFF2-40B4-BE49-F238E27FC236}">
                <a16:creationId xmlns:a16="http://schemas.microsoft.com/office/drawing/2014/main" id="{841BA8E4-53A5-9B9D-06CF-C0DA0C5E04E7}"/>
              </a:ext>
            </a:extLst>
          </p:cNvPr>
          <p:cNvSpPr/>
          <p:nvPr/>
        </p:nvSpPr>
        <p:spPr>
          <a:xfrm>
            <a:off x="5432098" y="3227694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work offline?</a:t>
            </a:r>
            <a:endParaRPr dirty="0"/>
          </a:p>
        </p:txBody>
      </p:sp>
      <p:pic>
        <p:nvPicPr>
          <p:cNvPr id="20" name="Picture 4" descr="What is a Progressive Web Application Created For? - Azoft">
            <a:extLst>
              <a:ext uri="{FF2B5EF4-FFF2-40B4-BE49-F238E27FC236}">
                <a16:creationId xmlns:a16="http://schemas.microsoft.com/office/drawing/2014/main" id="{6100126F-37EC-9BAD-A32C-7AA258E03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7612"/>
            <a:ext cx="7859486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682D4B-BED0-6A7A-39F4-3DE7E3A7B923}"/>
              </a:ext>
            </a:extLst>
          </p:cNvPr>
          <p:cNvSpPr txBox="1"/>
          <p:nvPr/>
        </p:nvSpPr>
        <p:spPr>
          <a:xfrm rot="20124526">
            <a:off x="5429078" y="1819811"/>
            <a:ext cx="1032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online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E34F6-BF4F-2262-1CC3-D0F0462CD787}"/>
              </a:ext>
            </a:extLst>
          </p:cNvPr>
          <p:cNvSpPr txBox="1"/>
          <p:nvPr/>
        </p:nvSpPr>
        <p:spPr>
          <a:xfrm rot="1269791">
            <a:off x="5519056" y="2661123"/>
            <a:ext cx="1067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1033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Disadvantage</a:t>
            </a:r>
            <a:endParaRPr b="0" dirty="0"/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 idx="2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922EC9-3A5A-DEF0-AB35-70E713EB187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1699" r="21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4960146"/>
      </p:ext>
    </p:extLst>
  </p:cSld>
  <p:clrMapOvr>
    <a:masterClrMapping/>
  </p:clrMapOvr>
</p:sld>
</file>

<file path=ppt/theme/theme1.xml><?xml version="1.0" encoding="utf-8"?>
<a:theme xmlns:a="http://schemas.openxmlformats.org/drawingml/2006/main" name="Young Apprentice Job Description by Slidesgo">
  <a:themeElements>
    <a:clrScheme name="Simple Light">
      <a:dk1>
        <a:srgbClr val="FFFFFF"/>
      </a:dk1>
      <a:lt1>
        <a:srgbClr val="191919"/>
      </a:lt1>
      <a:dk2>
        <a:srgbClr val="595959"/>
      </a:dk2>
      <a:lt2>
        <a:srgbClr val="F3F3F3"/>
      </a:lt2>
      <a:accent1>
        <a:srgbClr val="F2D04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191919"/>
    </a:lt1>
    <a:dk2>
      <a:srgbClr val="595959"/>
    </a:dk2>
    <a:lt2>
      <a:srgbClr val="F3F3F3"/>
    </a:lt2>
    <a:accent1>
      <a:srgbClr val="F2D044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191919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380</Words>
  <Application>Microsoft Office PowerPoint</Application>
  <PresentationFormat>On-screen Show (16:9)</PresentationFormat>
  <Paragraphs>66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Montserrat</vt:lpstr>
      <vt:lpstr>Arial</vt:lpstr>
      <vt:lpstr>Raleway</vt:lpstr>
      <vt:lpstr>Bebas Neue</vt:lpstr>
      <vt:lpstr>Figtree</vt:lpstr>
      <vt:lpstr>Anaheim</vt:lpstr>
      <vt:lpstr>Jost</vt:lpstr>
      <vt:lpstr>Young Apprentice Job Description by Slidesgo</vt:lpstr>
      <vt:lpstr>Progressive Web Apps (PWA) </vt:lpstr>
      <vt:lpstr>TABLE OF CONTENTS</vt:lpstr>
      <vt:lpstr>What is PWA?</vt:lpstr>
      <vt:lpstr>What is PWA?</vt:lpstr>
      <vt:lpstr>How it’s  work?</vt:lpstr>
      <vt:lpstr>Advantage</vt:lpstr>
      <vt:lpstr>Advantage of PWA</vt:lpstr>
      <vt:lpstr>How to work offline?</vt:lpstr>
      <vt:lpstr>Disadvantage</vt:lpstr>
      <vt:lpstr>DISADVANTAGE of PWA</vt:lpstr>
      <vt:lpstr>Set Up PWA</vt:lpstr>
      <vt:lpstr>Folder Structure</vt:lpstr>
      <vt:lpstr>Create a Basic HTML Structure</vt:lpstr>
      <vt:lpstr>Create a Manifest File</vt:lpstr>
      <vt:lpstr>Implement Service Worker:</vt:lpstr>
      <vt:lpstr>Register the Service Worker</vt:lpstr>
      <vt:lpstr>Support Framework</vt:lpstr>
      <vt:lpstr>Setup Vue with PWA</vt:lpstr>
      <vt:lpstr>Setup Vue with PWA</vt:lpstr>
      <vt:lpstr>Setup React with PWA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TEMPLATE</dc:title>
  <dc:creator>ZonMyatNoe</dc:creator>
  <cp:lastModifiedBy>Saw Kyaw Myint</cp:lastModifiedBy>
  <cp:revision>66</cp:revision>
  <dcterms:modified xsi:type="dcterms:W3CDTF">2023-09-15T04:28:13Z</dcterms:modified>
</cp:coreProperties>
</file>