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62"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928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3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493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844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259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7459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6757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915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62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0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938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677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9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421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002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779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703292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Biodiversity for the national parks</a:t>
            </a:r>
            <a:endParaRPr lang="en-GB" dirty="0"/>
          </a:p>
        </p:txBody>
      </p:sp>
      <p:sp>
        <p:nvSpPr>
          <p:cNvPr id="3" name="Subtitle 2"/>
          <p:cNvSpPr>
            <a:spLocks noGrp="1"/>
          </p:cNvSpPr>
          <p:nvPr>
            <p:ph type="subTitle" idx="1"/>
          </p:nvPr>
        </p:nvSpPr>
        <p:spPr/>
        <p:txBody>
          <a:bodyPr/>
          <a:lstStyle/>
          <a:p>
            <a:r>
              <a:rPr lang="en-GB" dirty="0" smtClean="0"/>
              <a:t>Saw </a:t>
            </a:r>
            <a:r>
              <a:rPr lang="en-GB" dirty="0" err="1" smtClean="0"/>
              <a:t>yu</a:t>
            </a:r>
            <a:r>
              <a:rPr lang="en-GB" dirty="0" smtClean="0"/>
              <a:t> </a:t>
            </a:r>
            <a:r>
              <a:rPr lang="en-GB" dirty="0" err="1" smtClean="0"/>
              <a:t>lin</a:t>
            </a:r>
            <a:endParaRPr lang="en-GB" dirty="0" smtClean="0"/>
          </a:p>
          <a:p>
            <a:r>
              <a:rPr lang="en-GB" dirty="0" err="1" smtClean="0"/>
              <a:t>Codecademy</a:t>
            </a:r>
            <a:r>
              <a:rPr lang="en-GB" dirty="0" smtClean="0"/>
              <a:t>-introduction to data analysis</a:t>
            </a:r>
            <a:endParaRPr lang="en-GB" dirty="0"/>
          </a:p>
        </p:txBody>
      </p:sp>
    </p:spTree>
    <p:extLst>
      <p:ext uri="{BB962C8B-B14F-4D97-AF65-F5344CB8AC3E}">
        <p14:creationId xmlns:p14="http://schemas.microsoft.com/office/powerpoint/2010/main" val="42061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b="1" dirty="0" smtClean="0"/>
              <a:t>Data in </a:t>
            </a:r>
            <a:r>
              <a:rPr lang="en-GB" sz="2000" b="1" dirty="0" smtClean="0"/>
              <a:t>Species Data frame and calculations</a:t>
            </a:r>
            <a:endParaRPr lang="en-GB" sz="2000" b="1" dirty="0"/>
          </a:p>
        </p:txBody>
      </p:sp>
      <p:sp>
        <p:nvSpPr>
          <p:cNvPr id="3" name="Content Placeholder 2"/>
          <p:cNvSpPr>
            <a:spLocks noGrp="1"/>
          </p:cNvSpPr>
          <p:nvPr>
            <p:ph idx="1"/>
          </p:nvPr>
        </p:nvSpPr>
        <p:spPr>
          <a:xfrm>
            <a:off x="2589212" y="1391479"/>
            <a:ext cx="8915400" cy="4519744"/>
          </a:xfrm>
        </p:spPr>
        <p:txBody>
          <a:bodyPr/>
          <a:lstStyle/>
          <a:p>
            <a:r>
              <a:rPr lang="en-GB" sz="1200" dirty="0" err="1" smtClean="0">
                <a:latin typeface="Arial" panose="020B0604020202020204" pitchFamily="34" charset="0"/>
                <a:cs typeface="Arial" panose="020B0604020202020204" pitchFamily="34" charset="0"/>
              </a:rPr>
              <a:t>Species_info</a:t>
            </a:r>
            <a:r>
              <a:rPr lang="en-GB" sz="1200" dirty="0" smtClean="0">
                <a:latin typeface="Arial" panose="020B0604020202020204" pitchFamily="34" charset="0"/>
                <a:cs typeface="Arial" panose="020B0604020202020204" pitchFamily="34" charset="0"/>
              </a:rPr>
              <a:t> file includes data about different species in National Parks. Data showing Category, </a:t>
            </a:r>
            <a:r>
              <a:rPr lang="en-GB" sz="1200" dirty="0" err="1" smtClean="0">
                <a:latin typeface="Arial" panose="020B0604020202020204" pitchFamily="34" charset="0"/>
                <a:cs typeface="Arial" panose="020B0604020202020204" pitchFamily="34" charset="0"/>
              </a:rPr>
              <a:t>Scientific_name</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Common_name</a:t>
            </a:r>
            <a:r>
              <a:rPr lang="en-GB" sz="1200" dirty="0" smtClean="0">
                <a:latin typeface="Arial" panose="020B0604020202020204" pitchFamily="34" charset="0"/>
                <a:cs typeface="Arial" panose="020B0604020202020204" pitchFamily="34" charset="0"/>
              </a:rPr>
              <a:t> and </a:t>
            </a:r>
            <a:r>
              <a:rPr lang="en-GB" sz="1200" dirty="0" err="1" smtClean="0">
                <a:latin typeface="Arial" panose="020B0604020202020204" pitchFamily="34" charset="0"/>
                <a:cs typeface="Arial" panose="020B0604020202020204" pitchFamily="34" charset="0"/>
              </a:rPr>
              <a:t>Conservation_status</a:t>
            </a:r>
            <a:r>
              <a:rPr lang="en-GB" sz="1200" dirty="0" smtClean="0">
                <a:latin typeface="Arial" panose="020B0604020202020204" pitchFamily="34" charset="0"/>
                <a:cs typeface="Arial" panose="020B0604020202020204" pitchFamily="34" charset="0"/>
              </a:rPr>
              <a:t> for each specie. </a:t>
            </a:r>
          </a:p>
          <a:p>
            <a:r>
              <a:rPr lang="en-GB" sz="1200" dirty="0" smtClean="0">
                <a:latin typeface="Arial" panose="020B0604020202020204" pitchFamily="34" charset="0"/>
                <a:cs typeface="Arial" panose="020B0604020202020204" pitchFamily="34" charset="0"/>
              </a:rPr>
              <a:t>In Species data frame, there are total 5541 species count in Species data frame.</a:t>
            </a:r>
          </a:p>
          <a:p>
            <a:r>
              <a:rPr lang="en-GB" sz="1200" dirty="0" smtClean="0">
                <a:latin typeface="Arial" panose="020B0604020202020204" pitchFamily="34" charset="0"/>
                <a:cs typeface="Arial" panose="020B0604020202020204" pitchFamily="34" charset="0"/>
              </a:rPr>
              <a:t>Species type included in the data frame are; Mammal, Bird, Reptile, Amphibian, Fish, Vascular Plant.</a:t>
            </a:r>
          </a:p>
          <a:p>
            <a:r>
              <a:rPr lang="en-GB" sz="1200" dirty="0" smtClean="0">
                <a:latin typeface="Arial" panose="020B0604020202020204" pitchFamily="34" charset="0"/>
                <a:cs typeface="Arial" panose="020B0604020202020204" pitchFamily="34" charset="0"/>
              </a:rPr>
              <a:t>Following table shows how many species are endangered, how many is in recovery stage, species of concern and species with threatened status, etc. There are 5363 species count has no intervention. It is quite concerning that how many more species are endangered or threatened without us even noticing. </a:t>
            </a:r>
          </a:p>
        </p:txBody>
      </p:sp>
      <p:graphicFrame>
        <p:nvGraphicFramePr>
          <p:cNvPr id="4" name="Table 3"/>
          <p:cNvGraphicFramePr>
            <a:graphicFrameLocks noGrp="1"/>
          </p:cNvGraphicFramePr>
          <p:nvPr>
            <p:extLst>
              <p:ext uri="{D42A27DB-BD31-4B8C-83A1-F6EECF244321}">
                <p14:modId xmlns:p14="http://schemas.microsoft.com/office/powerpoint/2010/main" val="1838070637"/>
              </p:ext>
            </p:extLst>
          </p:nvPr>
        </p:nvGraphicFramePr>
        <p:xfrm>
          <a:off x="1561910" y="3763772"/>
          <a:ext cx="4067614" cy="2157144"/>
        </p:xfrm>
        <a:graphic>
          <a:graphicData uri="http://schemas.openxmlformats.org/drawingml/2006/table">
            <a:tbl>
              <a:tblPr firstRow="1" bandRow="1">
                <a:tableStyleId>{5C22544A-7EE6-4342-B048-85BDC9FD1C3A}</a:tableStyleId>
              </a:tblPr>
              <a:tblGrid>
                <a:gridCol w="2033807"/>
                <a:gridCol w="2033807"/>
              </a:tblGrid>
              <a:tr h="484894">
                <a:tc>
                  <a:txBody>
                    <a:bodyPr/>
                    <a:lstStyle/>
                    <a:p>
                      <a:r>
                        <a:rPr lang="en-GB" sz="1100" dirty="0" err="1" smtClean="0"/>
                        <a:t>Conservation_status</a:t>
                      </a:r>
                      <a:endParaRPr lang="en-GB" sz="1100" dirty="0"/>
                    </a:p>
                  </a:txBody>
                  <a:tcPr/>
                </a:tc>
                <a:tc>
                  <a:txBody>
                    <a:bodyPr/>
                    <a:lstStyle/>
                    <a:p>
                      <a:r>
                        <a:rPr lang="en-GB" sz="1100" dirty="0" smtClean="0"/>
                        <a:t>Count </a:t>
                      </a:r>
                      <a:endParaRPr lang="en-GB" sz="1100" dirty="0"/>
                    </a:p>
                  </a:txBody>
                  <a:tcPr/>
                </a:tc>
              </a:tr>
              <a:tr h="334450">
                <a:tc>
                  <a:txBody>
                    <a:bodyPr/>
                    <a:lstStyle/>
                    <a:p>
                      <a:r>
                        <a:rPr lang="en-GB" sz="1100" dirty="0" smtClean="0"/>
                        <a:t>Endangered</a:t>
                      </a:r>
                      <a:endParaRPr lang="en-GB" sz="1100" dirty="0"/>
                    </a:p>
                  </a:txBody>
                  <a:tcPr/>
                </a:tc>
                <a:tc>
                  <a:txBody>
                    <a:bodyPr/>
                    <a:lstStyle/>
                    <a:p>
                      <a:r>
                        <a:rPr lang="en-GB" sz="1100" dirty="0" smtClean="0"/>
                        <a:t>15</a:t>
                      </a:r>
                      <a:endParaRPr lang="en-GB" sz="1100" dirty="0"/>
                    </a:p>
                  </a:txBody>
                  <a:tcPr/>
                </a:tc>
              </a:tr>
              <a:tr h="334450">
                <a:tc>
                  <a:txBody>
                    <a:bodyPr/>
                    <a:lstStyle/>
                    <a:p>
                      <a:r>
                        <a:rPr lang="en-GB" sz="1100" dirty="0" smtClean="0"/>
                        <a:t>In Recovery</a:t>
                      </a:r>
                      <a:endParaRPr lang="en-GB" sz="1100" dirty="0"/>
                    </a:p>
                  </a:txBody>
                  <a:tcPr/>
                </a:tc>
                <a:tc>
                  <a:txBody>
                    <a:bodyPr/>
                    <a:lstStyle/>
                    <a:p>
                      <a:r>
                        <a:rPr lang="en-GB" sz="1100" dirty="0" smtClean="0"/>
                        <a:t>4</a:t>
                      </a:r>
                      <a:endParaRPr lang="en-GB" sz="1100" dirty="0"/>
                    </a:p>
                  </a:txBody>
                  <a:tcPr/>
                </a:tc>
              </a:tr>
              <a:tr h="334450">
                <a:tc>
                  <a:txBody>
                    <a:bodyPr/>
                    <a:lstStyle/>
                    <a:p>
                      <a:r>
                        <a:rPr lang="en-GB" sz="1100" dirty="0" smtClean="0"/>
                        <a:t>Species of concern</a:t>
                      </a:r>
                      <a:endParaRPr lang="en-GB" sz="1100" dirty="0"/>
                    </a:p>
                  </a:txBody>
                  <a:tcPr/>
                </a:tc>
                <a:tc>
                  <a:txBody>
                    <a:bodyPr/>
                    <a:lstStyle/>
                    <a:p>
                      <a:r>
                        <a:rPr lang="en-GB" sz="1100" dirty="0" smtClean="0"/>
                        <a:t>151</a:t>
                      </a:r>
                      <a:endParaRPr lang="en-GB" sz="1100" dirty="0"/>
                    </a:p>
                  </a:txBody>
                  <a:tcPr/>
                </a:tc>
              </a:tr>
              <a:tr h="334450">
                <a:tc>
                  <a:txBody>
                    <a:bodyPr/>
                    <a:lstStyle/>
                    <a:p>
                      <a:r>
                        <a:rPr lang="en-GB" sz="1100" dirty="0" smtClean="0"/>
                        <a:t>Threatened</a:t>
                      </a:r>
                      <a:endParaRPr lang="en-GB" sz="1100" dirty="0"/>
                    </a:p>
                  </a:txBody>
                  <a:tcPr/>
                </a:tc>
                <a:tc>
                  <a:txBody>
                    <a:bodyPr/>
                    <a:lstStyle/>
                    <a:p>
                      <a:r>
                        <a:rPr lang="en-GB" sz="1100" dirty="0" smtClean="0"/>
                        <a:t>10</a:t>
                      </a:r>
                      <a:endParaRPr lang="en-GB" sz="1100" dirty="0"/>
                    </a:p>
                  </a:txBody>
                  <a:tcPr/>
                </a:tc>
              </a:tr>
              <a:tr h="334450">
                <a:tc>
                  <a:txBody>
                    <a:bodyPr/>
                    <a:lstStyle/>
                    <a:p>
                      <a:r>
                        <a:rPr lang="en-GB" sz="1100" dirty="0" smtClean="0"/>
                        <a:t>No intervention</a:t>
                      </a:r>
                      <a:endParaRPr lang="en-GB" sz="1100" dirty="0"/>
                    </a:p>
                  </a:txBody>
                  <a:tcPr/>
                </a:tc>
                <a:tc>
                  <a:txBody>
                    <a:bodyPr/>
                    <a:lstStyle/>
                    <a:p>
                      <a:r>
                        <a:rPr lang="en-GB" sz="1100" dirty="0" smtClean="0"/>
                        <a:t>5363</a:t>
                      </a:r>
                      <a:endParaRPr lang="en-GB" sz="1100"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114" y="3355451"/>
            <a:ext cx="4879285" cy="2835894"/>
          </a:xfrm>
          <a:prstGeom prst="rect">
            <a:avLst/>
          </a:prstGeom>
        </p:spPr>
      </p:pic>
    </p:spTree>
    <p:extLst>
      <p:ext uri="{BB962C8B-B14F-4D97-AF65-F5344CB8AC3E}">
        <p14:creationId xmlns:p14="http://schemas.microsoft.com/office/powerpoint/2010/main" val="2683309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Investigating Endangered Species</a:t>
            </a:r>
            <a:endParaRPr lang="en-GB" dirty="0"/>
          </a:p>
        </p:txBody>
      </p:sp>
      <p:sp>
        <p:nvSpPr>
          <p:cNvPr id="3" name="Content Placeholder 2"/>
          <p:cNvSpPr>
            <a:spLocks noGrp="1"/>
          </p:cNvSpPr>
          <p:nvPr>
            <p:ph idx="1"/>
          </p:nvPr>
        </p:nvSpPr>
        <p:spPr>
          <a:xfrm>
            <a:off x="2589212" y="1534602"/>
            <a:ext cx="8915400" cy="4376620"/>
          </a:xfrm>
        </p:spPr>
        <p:txBody>
          <a:bodyPr>
            <a:normAutofit/>
          </a:bodyPr>
          <a:lstStyle/>
          <a:p>
            <a:r>
              <a:rPr lang="en-GB" sz="1200" dirty="0" smtClean="0">
                <a:latin typeface="Arial" panose="020B0604020202020204" pitchFamily="34" charset="0"/>
                <a:cs typeface="Arial" panose="020B0604020202020204" pitchFamily="34" charset="0"/>
              </a:rPr>
              <a:t>Following table shows which species categories are actually protected (percentage as well) or not protected.</a:t>
            </a:r>
          </a:p>
          <a:p>
            <a:r>
              <a:rPr lang="en-GB" sz="1200" dirty="0" smtClean="0">
                <a:latin typeface="Arial" panose="020B0604020202020204" pitchFamily="34" charset="0"/>
                <a:cs typeface="Arial" panose="020B0604020202020204" pitchFamily="34" charset="0"/>
              </a:rPr>
              <a:t>To get this data, </a:t>
            </a:r>
            <a:r>
              <a:rPr lang="en-GB" sz="1200" dirty="0" err="1" smtClean="0">
                <a:latin typeface="Arial" panose="020B0604020202020204" pitchFamily="34" charset="0"/>
                <a:cs typeface="Arial" panose="020B0604020202020204" pitchFamily="34" charset="0"/>
              </a:rPr>
              <a:t>Pivot_table</a:t>
            </a:r>
            <a:r>
              <a:rPr lang="en-GB" sz="1200" dirty="0" smtClean="0">
                <a:latin typeface="Arial" panose="020B0604020202020204" pitchFamily="34" charset="0"/>
                <a:cs typeface="Arial" panose="020B0604020202020204" pitchFamily="34" charset="0"/>
              </a:rPr>
              <a:t> was used and the following calculation was made; </a:t>
            </a:r>
            <a:endParaRPr lang="en-GB" sz="1200" dirty="0">
              <a:latin typeface="Arial" panose="020B0604020202020204" pitchFamily="34" charset="0"/>
              <a:cs typeface="Arial" panose="020B0604020202020204" pitchFamily="34" charset="0"/>
            </a:endParaRPr>
          </a:p>
          <a:p>
            <a:pPr marL="0" indent="0">
              <a:buNone/>
            </a:pPr>
            <a:r>
              <a:rPr lang="en-GB" sz="1200" dirty="0">
                <a:latin typeface="Arial" panose="020B0604020202020204" pitchFamily="34" charset="0"/>
                <a:cs typeface="Arial" panose="020B0604020202020204" pitchFamily="34" charset="0"/>
              </a:rPr>
              <a:t> </a:t>
            </a:r>
            <a:r>
              <a:rPr lang="en-GB" sz="1200" b="1" dirty="0" err="1" smtClean="0">
                <a:latin typeface="Arial" panose="020B0604020202020204" pitchFamily="34" charset="0"/>
                <a:cs typeface="Arial" panose="020B0604020202020204" pitchFamily="34" charset="0"/>
              </a:rPr>
              <a:t>category_pivot</a:t>
            </a:r>
            <a:r>
              <a:rPr lang="en-GB" sz="1200" b="1" dirty="0" smtClean="0">
                <a:latin typeface="Arial" panose="020B0604020202020204" pitchFamily="34" charset="0"/>
                <a:cs typeface="Arial" panose="020B0604020202020204" pitchFamily="34" charset="0"/>
              </a:rPr>
              <a:t> = </a:t>
            </a:r>
            <a:r>
              <a:rPr lang="en-GB" sz="1200" b="1" dirty="0" err="1" smtClean="0">
                <a:latin typeface="Arial" panose="020B0604020202020204" pitchFamily="34" charset="0"/>
                <a:cs typeface="Arial" panose="020B0604020202020204" pitchFamily="34" charset="0"/>
              </a:rPr>
              <a:t>category_counts.pivot</a:t>
            </a:r>
            <a:r>
              <a:rPr lang="en-GB" sz="1200" b="1" dirty="0" smtClean="0">
                <a:latin typeface="Arial" panose="020B0604020202020204" pitchFamily="34" charset="0"/>
                <a:cs typeface="Arial" panose="020B0604020202020204" pitchFamily="34" charset="0"/>
              </a:rPr>
              <a:t>(columns=‘</a:t>
            </a:r>
            <a:r>
              <a:rPr lang="en-GB" sz="1200" b="1" dirty="0" err="1" smtClean="0">
                <a:latin typeface="Arial" panose="020B0604020202020204" pitchFamily="34" charset="0"/>
                <a:cs typeface="Arial" panose="020B0604020202020204" pitchFamily="34" charset="0"/>
              </a:rPr>
              <a:t>is_protected</a:t>
            </a:r>
            <a:r>
              <a:rPr lang="en-GB" sz="1200" b="1" dirty="0" smtClean="0">
                <a:latin typeface="Arial" panose="020B0604020202020204" pitchFamily="34" charset="0"/>
                <a:cs typeface="Arial" panose="020B0604020202020204" pitchFamily="34" charset="0"/>
              </a:rPr>
              <a:t>’, index = ‘category’, values=‘</a:t>
            </a:r>
            <a:r>
              <a:rPr lang="en-GB" sz="1200" b="1" dirty="0" err="1" smtClean="0">
                <a:latin typeface="Arial" panose="020B0604020202020204" pitchFamily="34" charset="0"/>
                <a:cs typeface="Arial" panose="020B0604020202020204" pitchFamily="34" charset="0"/>
              </a:rPr>
              <a:t>scientific_name</a:t>
            </a:r>
            <a:r>
              <a:rPr lang="en-GB" sz="1200" b="1" dirty="0" smtClean="0">
                <a:latin typeface="Arial" panose="020B0604020202020204" pitchFamily="34" charset="0"/>
                <a:cs typeface="Arial" panose="020B0604020202020204" pitchFamily="34" charset="0"/>
              </a:rPr>
              <a:t>’).</a:t>
            </a:r>
            <a:r>
              <a:rPr lang="en-GB" sz="1200" b="1" dirty="0" err="1" smtClean="0">
                <a:latin typeface="Arial" panose="020B0604020202020204" pitchFamily="34" charset="0"/>
                <a:cs typeface="Arial" panose="020B0604020202020204" pitchFamily="34" charset="0"/>
              </a:rPr>
              <a:t>reset_index</a:t>
            </a:r>
            <a:r>
              <a:rPr lang="en-GB" sz="1200" b="1" dirty="0" smtClean="0">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To get </a:t>
            </a:r>
            <a:r>
              <a:rPr lang="en-GB" sz="1200" dirty="0" err="1" smtClean="0">
                <a:latin typeface="Arial" panose="020B0604020202020204" pitchFamily="34" charset="0"/>
                <a:cs typeface="Arial" panose="020B0604020202020204" pitchFamily="34" charset="0"/>
              </a:rPr>
              <a:t>percent_protected</a:t>
            </a:r>
            <a:r>
              <a:rPr lang="en-GB" sz="1200" dirty="0" smtClean="0">
                <a:latin typeface="Arial" panose="020B0604020202020204" pitchFamily="34" charset="0"/>
                <a:cs typeface="Arial" panose="020B0604020202020204" pitchFamily="34" charset="0"/>
              </a:rPr>
              <a:t>, the following calculation was made;</a:t>
            </a:r>
          </a:p>
          <a:p>
            <a:pPr marL="0" indent="0">
              <a:buNone/>
            </a:pPr>
            <a:r>
              <a:rPr lang="en-GB" sz="1200" b="1" dirty="0" err="1" smtClean="0">
                <a:latin typeface="Arial" panose="020B0604020202020204" pitchFamily="34" charset="0"/>
                <a:cs typeface="Arial" panose="020B0604020202020204" pitchFamily="34" charset="0"/>
              </a:rPr>
              <a:t>category_pivot</a:t>
            </a:r>
            <a:r>
              <a:rPr lang="en-GB" sz="1200" b="1" dirty="0" smtClean="0">
                <a:latin typeface="Arial" panose="020B0604020202020204" pitchFamily="34" charset="0"/>
                <a:cs typeface="Arial" panose="020B0604020202020204" pitchFamily="34" charset="0"/>
              </a:rPr>
              <a:t>[‘</a:t>
            </a:r>
            <a:r>
              <a:rPr lang="en-GB" sz="1200" b="1" dirty="0" err="1" smtClean="0">
                <a:latin typeface="Arial" panose="020B0604020202020204" pitchFamily="34" charset="0"/>
                <a:cs typeface="Arial" panose="020B0604020202020204" pitchFamily="34" charset="0"/>
              </a:rPr>
              <a:t>percent_protected</a:t>
            </a:r>
            <a:r>
              <a:rPr lang="en-GB" sz="1200" b="1" dirty="0" smtClean="0">
                <a:latin typeface="Arial" panose="020B0604020202020204" pitchFamily="34" charset="0"/>
                <a:cs typeface="Arial" panose="020B0604020202020204" pitchFamily="34" charset="0"/>
              </a:rPr>
              <a:t>’] = </a:t>
            </a:r>
            <a:r>
              <a:rPr lang="en-GB" sz="1200" b="1" dirty="0" err="1" smtClean="0">
                <a:latin typeface="Arial" panose="020B0604020202020204" pitchFamily="34" charset="0"/>
                <a:cs typeface="Arial" panose="020B0604020202020204" pitchFamily="34" charset="0"/>
              </a:rPr>
              <a:t>category_pivot.protected</a:t>
            </a:r>
            <a:r>
              <a:rPr lang="en-GB" sz="1200" b="1" dirty="0" smtClean="0">
                <a:latin typeface="Arial" panose="020B0604020202020204" pitchFamily="34" charset="0"/>
                <a:cs typeface="Arial" panose="020B0604020202020204" pitchFamily="34" charset="0"/>
              </a:rPr>
              <a:t>(</a:t>
            </a:r>
            <a:r>
              <a:rPr lang="en-GB" sz="1200" b="1" dirty="0" err="1" smtClean="0">
                <a:latin typeface="Arial" panose="020B0604020202020204" pitchFamily="34" charset="0"/>
                <a:cs typeface="Arial" panose="020B0604020202020204" pitchFamily="34" charset="0"/>
              </a:rPr>
              <a:t>category_pivot.protected</a:t>
            </a:r>
            <a:r>
              <a:rPr lang="en-GB" sz="1200" b="1" dirty="0" smtClean="0">
                <a:latin typeface="Arial" panose="020B0604020202020204" pitchFamily="34" charset="0"/>
                <a:cs typeface="Arial" panose="020B0604020202020204" pitchFamily="34" charset="0"/>
              </a:rPr>
              <a:t> + </a:t>
            </a:r>
            <a:r>
              <a:rPr lang="en-GB" sz="1200" b="1" dirty="0" err="1" smtClean="0">
                <a:latin typeface="Arial" panose="020B0604020202020204" pitchFamily="34" charset="0"/>
                <a:cs typeface="Arial" panose="020B0604020202020204" pitchFamily="34" charset="0"/>
              </a:rPr>
              <a:t>category_pivot.not_protected</a:t>
            </a:r>
            <a:r>
              <a:rPr lang="en-GB" sz="1200" b="1" dirty="0" smtClean="0">
                <a:latin typeface="Arial" panose="020B0604020202020204" pitchFamily="34" charset="0"/>
                <a:cs typeface="Arial" panose="020B0604020202020204" pitchFamily="34" charset="0"/>
              </a:rPr>
              <a:t>)</a:t>
            </a:r>
          </a:p>
          <a:p>
            <a:r>
              <a:rPr lang="en-GB" sz="1200" dirty="0" smtClean="0">
                <a:latin typeface="Arial" panose="020B0604020202020204" pitchFamily="34" charset="0"/>
                <a:cs typeface="Arial" panose="020B0604020202020204" pitchFamily="34" charset="0"/>
              </a:rPr>
              <a:t>Looking at the protected percentage all of which are not even 1 percent, it is indicating that there is enormous amount of work to be done to protect more species. </a:t>
            </a:r>
          </a:p>
          <a:p>
            <a:pPr marL="0" indent="0">
              <a:buNone/>
            </a:pPr>
            <a:endParaRPr lang="en-GB" sz="1200" b="1" dirty="0" smtClean="0">
              <a:latin typeface="Arial" panose="020B0604020202020204" pitchFamily="34" charset="0"/>
              <a:cs typeface="Arial" panose="020B0604020202020204" pitchFamily="34" charset="0"/>
            </a:endParaRPr>
          </a:p>
          <a:p>
            <a:pPr marL="0" indent="0">
              <a:buNone/>
            </a:pPr>
            <a:r>
              <a:rPr lang="en-GB" sz="1200" dirty="0">
                <a:latin typeface="Arial" panose="020B0604020202020204" pitchFamily="34" charset="0"/>
                <a:cs typeface="Arial" panose="020B0604020202020204" pitchFamily="34" charset="0"/>
              </a:rPr>
              <a:t>	</a:t>
            </a:r>
            <a:endParaRPr lang="en-GB" sz="1200" dirty="0" smtClean="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34861092"/>
              </p:ext>
            </p:extLst>
          </p:nvPr>
        </p:nvGraphicFramePr>
        <p:xfrm>
          <a:off x="2350052" y="4181922"/>
          <a:ext cx="6658775" cy="2403908"/>
        </p:xfrm>
        <a:graphic>
          <a:graphicData uri="http://schemas.openxmlformats.org/drawingml/2006/table">
            <a:tbl>
              <a:tblPr firstRow="1" bandRow="1">
                <a:tableStyleId>{5C22544A-7EE6-4342-B048-85BDC9FD1C3A}</a:tableStyleId>
              </a:tblPr>
              <a:tblGrid>
                <a:gridCol w="1429187"/>
                <a:gridCol w="1168734"/>
                <a:gridCol w="944230"/>
                <a:gridCol w="3116624"/>
              </a:tblGrid>
              <a:tr h="234762">
                <a:tc>
                  <a:txBody>
                    <a:bodyPr/>
                    <a:lstStyle/>
                    <a:p>
                      <a:r>
                        <a:rPr lang="en-GB" sz="1100" dirty="0" smtClean="0"/>
                        <a:t>Category</a:t>
                      </a:r>
                      <a:endParaRPr lang="en-GB" sz="1100" dirty="0"/>
                    </a:p>
                  </a:txBody>
                  <a:tcPr/>
                </a:tc>
                <a:tc>
                  <a:txBody>
                    <a:bodyPr/>
                    <a:lstStyle/>
                    <a:p>
                      <a:r>
                        <a:rPr lang="en-GB" sz="1100" dirty="0" err="1" smtClean="0"/>
                        <a:t>Not_protected</a:t>
                      </a:r>
                      <a:endParaRPr lang="en-GB" sz="1100" dirty="0"/>
                    </a:p>
                  </a:txBody>
                  <a:tcPr/>
                </a:tc>
                <a:tc>
                  <a:txBody>
                    <a:bodyPr/>
                    <a:lstStyle/>
                    <a:p>
                      <a:r>
                        <a:rPr lang="en-GB" sz="1100" dirty="0" smtClean="0"/>
                        <a:t>Protected</a:t>
                      </a:r>
                      <a:endParaRPr lang="en-GB" sz="1100" dirty="0"/>
                    </a:p>
                  </a:txBody>
                  <a:tcPr/>
                </a:tc>
                <a:tc>
                  <a:txBody>
                    <a:bodyPr/>
                    <a:lstStyle/>
                    <a:p>
                      <a:r>
                        <a:rPr lang="en-GB" sz="1100" dirty="0" err="1" smtClean="0"/>
                        <a:t>Percent_protected</a:t>
                      </a:r>
                      <a:endParaRPr lang="en-GB" sz="1100" dirty="0"/>
                    </a:p>
                  </a:txBody>
                  <a:tcPr/>
                </a:tc>
              </a:tr>
              <a:tr h="306404">
                <a:tc>
                  <a:txBody>
                    <a:bodyPr/>
                    <a:lstStyle/>
                    <a:p>
                      <a:r>
                        <a:rPr lang="en-GB" sz="1100" dirty="0" smtClean="0"/>
                        <a:t>Amphibian</a:t>
                      </a:r>
                      <a:endParaRPr lang="en-GB" sz="1100" dirty="0"/>
                    </a:p>
                  </a:txBody>
                  <a:tcPr/>
                </a:tc>
                <a:tc>
                  <a:txBody>
                    <a:bodyPr/>
                    <a:lstStyle/>
                    <a:p>
                      <a:r>
                        <a:rPr lang="en-GB" sz="1100" dirty="0" smtClean="0"/>
                        <a:t>72</a:t>
                      </a:r>
                      <a:endParaRPr lang="en-GB" sz="1100" dirty="0"/>
                    </a:p>
                  </a:txBody>
                  <a:tcPr/>
                </a:tc>
                <a:tc>
                  <a:txBody>
                    <a:bodyPr/>
                    <a:lstStyle/>
                    <a:p>
                      <a:r>
                        <a:rPr lang="en-GB" sz="1100" dirty="0" smtClean="0"/>
                        <a:t>7</a:t>
                      </a:r>
                      <a:endParaRPr lang="en-GB" sz="1100" dirty="0"/>
                    </a:p>
                  </a:txBody>
                  <a:tcPr/>
                </a:tc>
                <a:tc>
                  <a:txBody>
                    <a:bodyPr/>
                    <a:lstStyle/>
                    <a:p>
                      <a:r>
                        <a:rPr lang="en-GB" sz="1100" dirty="0" smtClean="0"/>
                        <a:t>0.088608</a:t>
                      </a:r>
                      <a:endParaRPr lang="en-GB" sz="1100" dirty="0"/>
                    </a:p>
                  </a:txBody>
                  <a:tcPr/>
                </a:tc>
              </a:tr>
              <a:tr h="306404">
                <a:tc>
                  <a:txBody>
                    <a:bodyPr/>
                    <a:lstStyle/>
                    <a:p>
                      <a:r>
                        <a:rPr lang="en-GB" sz="1100" dirty="0" smtClean="0"/>
                        <a:t>Bird</a:t>
                      </a:r>
                      <a:endParaRPr lang="en-GB" sz="1100" dirty="0"/>
                    </a:p>
                  </a:txBody>
                  <a:tcPr/>
                </a:tc>
                <a:tc>
                  <a:txBody>
                    <a:bodyPr/>
                    <a:lstStyle/>
                    <a:p>
                      <a:r>
                        <a:rPr lang="en-GB" sz="1100" dirty="0" smtClean="0"/>
                        <a:t>413</a:t>
                      </a:r>
                      <a:endParaRPr lang="en-GB" sz="1100" dirty="0"/>
                    </a:p>
                  </a:txBody>
                  <a:tcPr/>
                </a:tc>
                <a:tc>
                  <a:txBody>
                    <a:bodyPr/>
                    <a:lstStyle/>
                    <a:p>
                      <a:r>
                        <a:rPr lang="en-GB" sz="1100" dirty="0" smtClean="0"/>
                        <a:t>75</a:t>
                      </a:r>
                      <a:endParaRPr lang="en-GB" sz="1100" dirty="0"/>
                    </a:p>
                  </a:txBody>
                  <a:tcPr/>
                </a:tc>
                <a:tc>
                  <a:txBody>
                    <a:bodyPr/>
                    <a:lstStyle/>
                    <a:p>
                      <a:r>
                        <a:rPr lang="en-GB" sz="1100" dirty="0" smtClean="0"/>
                        <a:t>0.155689</a:t>
                      </a:r>
                      <a:endParaRPr lang="en-GB" sz="1100" dirty="0"/>
                    </a:p>
                  </a:txBody>
                  <a:tcPr/>
                </a:tc>
              </a:tr>
              <a:tr h="306404">
                <a:tc>
                  <a:txBody>
                    <a:bodyPr/>
                    <a:lstStyle/>
                    <a:p>
                      <a:r>
                        <a:rPr lang="en-GB" sz="1100" dirty="0" smtClean="0"/>
                        <a:t>Fish</a:t>
                      </a:r>
                      <a:endParaRPr lang="en-GB" sz="1100" dirty="0"/>
                    </a:p>
                  </a:txBody>
                  <a:tcPr/>
                </a:tc>
                <a:tc>
                  <a:txBody>
                    <a:bodyPr/>
                    <a:lstStyle/>
                    <a:p>
                      <a:r>
                        <a:rPr lang="en-GB" sz="1100" dirty="0" smtClean="0"/>
                        <a:t>115</a:t>
                      </a:r>
                      <a:endParaRPr lang="en-GB" sz="1100" dirty="0"/>
                    </a:p>
                  </a:txBody>
                  <a:tcPr/>
                </a:tc>
                <a:tc>
                  <a:txBody>
                    <a:bodyPr/>
                    <a:lstStyle/>
                    <a:p>
                      <a:r>
                        <a:rPr lang="en-GB" sz="1100" dirty="0" smtClean="0"/>
                        <a:t>11</a:t>
                      </a:r>
                      <a:endParaRPr lang="en-GB" sz="1100" dirty="0"/>
                    </a:p>
                  </a:txBody>
                  <a:tcPr/>
                </a:tc>
                <a:tc>
                  <a:txBody>
                    <a:bodyPr/>
                    <a:lstStyle/>
                    <a:p>
                      <a:r>
                        <a:rPr lang="en-GB" sz="1100" dirty="0" smtClean="0"/>
                        <a:t>0.087302</a:t>
                      </a:r>
                      <a:endParaRPr lang="en-GB" sz="1100" dirty="0"/>
                    </a:p>
                  </a:txBody>
                  <a:tcPr/>
                </a:tc>
              </a:tr>
              <a:tr h="306404">
                <a:tc>
                  <a:txBody>
                    <a:bodyPr/>
                    <a:lstStyle/>
                    <a:p>
                      <a:r>
                        <a:rPr lang="en-GB" sz="1100" dirty="0" smtClean="0"/>
                        <a:t>Mammal</a:t>
                      </a:r>
                      <a:endParaRPr lang="en-GB" sz="1100" dirty="0"/>
                    </a:p>
                  </a:txBody>
                  <a:tcPr/>
                </a:tc>
                <a:tc>
                  <a:txBody>
                    <a:bodyPr/>
                    <a:lstStyle/>
                    <a:p>
                      <a:r>
                        <a:rPr lang="en-GB" sz="1100" dirty="0" smtClean="0"/>
                        <a:t>146</a:t>
                      </a:r>
                      <a:endParaRPr lang="en-GB" sz="1100" dirty="0"/>
                    </a:p>
                  </a:txBody>
                  <a:tcPr/>
                </a:tc>
                <a:tc>
                  <a:txBody>
                    <a:bodyPr/>
                    <a:lstStyle/>
                    <a:p>
                      <a:r>
                        <a:rPr lang="en-GB" sz="1100" dirty="0" smtClean="0"/>
                        <a:t>30</a:t>
                      </a:r>
                      <a:endParaRPr lang="en-GB" sz="1100" dirty="0"/>
                    </a:p>
                  </a:txBody>
                  <a:tcPr/>
                </a:tc>
                <a:tc>
                  <a:txBody>
                    <a:bodyPr/>
                    <a:lstStyle/>
                    <a:p>
                      <a:r>
                        <a:rPr lang="en-GB" sz="1100" dirty="0" smtClean="0"/>
                        <a:t>0.170455</a:t>
                      </a:r>
                      <a:endParaRPr lang="en-GB" sz="1100" dirty="0"/>
                    </a:p>
                  </a:txBody>
                  <a:tcPr/>
                </a:tc>
              </a:tr>
              <a:tr h="306404">
                <a:tc>
                  <a:txBody>
                    <a:bodyPr/>
                    <a:lstStyle/>
                    <a:p>
                      <a:r>
                        <a:rPr lang="en-GB" sz="1100" dirty="0" smtClean="0"/>
                        <a:t>Nonvascular Plant</a:t>
                      </a:r>
                      <a:endParaRPr lang="en-GB" sz="1100" dirty="0"/>
                    </a:p>
                  </a:txBody>
                  <a:tcPr/>
                </a:tc>
                <a:tc>
                  <a:txBody>
                    <a:bodyPr/>
                    <a:lstStyle/>
                    <a:p>
                      <a:r>
                        <a:rPr lang="en-GB" sz="1100" dirty="0" smtClean="0"/>
                        <a:t>328</a:t>
                      </a:r>
                      <a:endParaRPr lang="en-GB" sz="1100" dirty="0"/>
                    </a:p>
                  </a:txBody>
                  <a:tcPr/>
                </a:tc>
                <a:tc>
                  <a:txBody>
                    <a:bodyPr/>
                    <a:lstStyle/>
                    <a:p>
                      <a:r>
                        <a:rPr lang="en-GB" sz="1100" dirty="0" smtClean="0"/>
                        <a:t>5</a:t>
                      </a:r>
                      <a:endParaRPr lang="en-GB" sz="1100" dirty="0"/>
                    </a:p>
                  </a:txBody>
                  <a:tcPr/>
                </a:tc>
                <a:tc>
                  <a:txBody>
                    <a:bodyPr/>
                    <a:lstStyle/>
                    <a:p>
                      <a:r>
                        <a:rPr lang="en-GB" sz="1100" dirty="0" smtClean="0"/>
                        <a:t>0.015015</a:t>
                      </a:r>
                      <a:endParaRPr lang="en-GB" sz="1100" dirty="0"/>
                    </a:p>
                  </a:txBody>
                  <a:tcPr/>
                </a:tc>
              </a:tr>
              <a:tr h="306404">
                <a:tc>
                  <a:txBody>
                    <a:bodyPr/>
                    <a:lstStyle/>
                    <a:p>
                      <a:r>
                        <a:rPr lang="en-GB" sz="1100" dirty="0" smtClean="0"/>
                        <a:t>Reptile</a:t>
                      </a:r>
                      <a:endParaRPr lang="en-GB" sz="1100" dirty="0"/>
                    </a:p>
                  </a:txBody>
                  <a:tcPr/>
                </a:tc>
                <a:tc>
                  <a:txBody>
                    <a:bodyPr/>
                    <a:lstStyle/>
                    <a:p>
                      <a:r>
                        <a:rPr lang="en-GB" sz="1100" dirty="0" smtClean="0"/>
                        <a:t>73</a:t>
                      </a:r>
                      <a:endParaRPr lang="en-GB" sz="1100" dirty="0"/>
                    </a:p>
                  </a:txBody>
                  <a:tcPr/>
                </a:tc>
                <a:tc>
                  <a:txBody>
                    <a:bodyPr/>
                    <a:lstStyle/>
                    <a:p>
                      <a:r>
                        <a:rPr lang="en-GB" sz="1100" dirty="0" smtClean="0"/>
                        <a:t>5</a:t>
                      </a:r>
                      <a:endParaRPr lang="en-GB" sz="1100" dirty="0"/>
                    </a:p>
                  </a:txBody>
                  <a:tcPr/>
                </a:tc>
                <a:tc>
                  <a:txBody>
                    <a:bodyPr/>
                    <a:lstStyle/>
                    <a:p>
                      <a:r>
                        <a:rPr lang="en-GB" sz="1100" dirty="0" smtClean="0"/>
                        <a:t>0.064103</a:t>
                      </a:r>
                      <a:endParaRPr lang="en-GB" sz="1100" dirty="0"/>
                    </a:p>
                  </a:txBody>
                  <a:tcPr/>
                </a:tc>
              </a:tr>
              <a:tr h="306404">
                <a:tc>
                  <a:txBody>
                    <a:bodyPr/>
                    <a:lstStyle/>
                    <a:p>
                      <a:r>
                        <a:rPr lang="en-GB" sz="1100" dirty="0" smtClean="0"/>
                        <a:t>Vascular Plant</a:t>
                      </a:r>
                      <a:endParaRPr lang="en-GB" sz="1100" dirty="0"/>
                    </a:p>
                  </a:txBody>
                  <a:tcPr/>
                </a:tc>
                <a:tc>
                  <a:txBody>
                    <a:bodyPr/>
                    <a:lstStyle/>
                    <a:p>
                      <a:r>
                        <a:rPr lang="en-GB" sz="1100" dirty="0" smtClean="0"/>
                        <a:t>4216</a:t>
                      </a:r>
                      <a:endParaRPr lang="en-GB" sz="1100" dirty="0"/>
                    </a:p>
                  </a:txBody>
                  <a:tcPr/>
                </a:tc>
                <a:tc>
                  <a:txBody>
                    <a:bodyPr/>
                    <a:lstStyle/>
                    <a:p>
                      <a:r>
                        <a:rPr lang="en-GB" sz="1100" dirty="0" smtClean="0"/>
                        <a:t>46</a:t>
                      </a:r>
                      <a:endParaRPr lang="en-GB" sz="1100" dirty="0"/>
                    </a:p>
                  </a:txBody>
                  <a:tcPr/>
                </a:tc>
                <a:tc>
                  <a:txBody>
                    <a:bodyPr/>
                    <a:lstStyle/>
                    <a:p>
                      <a:r>
                        <a:rPr lang="en-GB" sz="1100" dirty="0" smtClean="0"/>
                        <a:t>0.010793</a:t>
                      </a:r>
                      <a:endParaRPr lang="en-GB" sz="1100" dirty="0"/>
                    </a:p>
                  </a:txBody>
                  <a:tcPr/>
                </a:tc>
              </a:tr>
            </a:tbl>
          </a:graphicData>
        </a:graphic>
      </p:graphicFrame>
    </p:spTree>
    <p:extLst>
      <p:ext uri="{BB962C8B-B14F-4D97-AF65-F5344CB8AC3E}">
        <p14:creationId xmlns:p14="http://schemas.microsoft.com/office/powerpoint/2010/main" val="334654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Investigating Endangered Species-Chi-squared Test </a:t>
            </a:r>
            <a:endParaRPr lang="en-GB" dirty="0"/>
          </a:p>
        </p:txBody>
      </p:sp>
      <p:sp>
        <p:nvSpPr>
          <p:cNvPr id="3" name="Content Placeholder 2"/>
          <p:cNvSpPr>
            <a:spLocks noGrp="1"/>
          </p:cNvSpPr>
          <p:nvPr>
            <p:ph idx="1"/>
          </p:nvPr>
        </p:nvSpPr>
        <p:spPr>
          <a:xfrm>
            <a:off x="2589212" y="2133599"/>
            <a:ext cx="8915400" cy="4004807"/>
          </a:xfrm>
        </p:spPr>
        <p:txBody>
          <a:bodyPr>
            <a:normAutofit/>
          </a:bodyPr>
          <a:lstStyle/>
          <a:p>
            <a:r>
              <a:rPr lang="en-GB" sz="1200" dirty="0" smtClean="0">
                <a:latin typeface="Arial" panose="020B0604020202020204" pitchFamily="34" charset="0"/>
                <a:cs typeface="Arial" panose="020B0604020202020204" pitchFamily="34" charset="0"/>
              </a:rPr>
              <a:t>Chi-squared test was used to determine if the differences in the protected percentages of birds, mammals and reptiles is a result of chance or not.</a:t>
            </a:r>
          </a:p>
          <a:p>
            <a:r>
              <a:rPr lang="en-GB" sz="1200" dirty="0" smtClean="0">
                <a:latin typeface="Arial" panose="020B0604020202020204" pitchFamily="34" charset="0"/>
                <a:cs typeface="Arial" panose="020B0604020202020204" pitchFamily="34" charset="0"/>
              </a:rPr>
              <a:t>With Chi-squared test, if p-value is equal or more than 0.5, then it is by chance and if it is less than 0.5, then it is a significant difference. </a:t>
            </a:r>
          </a:p>
          <a:p>
            <a:r>
              <a:rPr lang="en-GB" sz="1200" dirty="0" smtClean="0">
                <a:latin typeface="Arial" panose="020B0604020202020204" pitchFamily="34" charset="0"/>
                <a:cs typeface="Arial" panose="020B0604020202020204" pitchFamily="34" charset="0"/>
              </a:rPr>
              <a:t>For the percentages of protected birds and mammals, p-value is 0.688 which means it is just by chance and there is no significant difference.</a:t>
            </a:r>
          </a:p>
          <a:p>
            <a:r>
              <a:rPr lang="en-GB" sz="1200" dirty="0" smtClean="0">
                <a:latin typeface="Arial" panose="020B0604020202020204" pitchFamily="34" charset="0"/>
                <a:cs typeface="Arial" panose="020B0604020202020204" pitchFamily="34" charset="0"/>
              </a:rPr>
              <a:t>For the percentages of protected reptiles and mammals, p-value is 0.038 which means it is significant which means that reptiles are more like to be endangered than the others.</a:t>
            </a:r>
          </a:p>
          <a:p>
            <a:pPr marL="0" indent="0">
              <a:buNone/>
            </a:pPr>
            <a:r>
              <a:rPr lang="en-GB" sz="1200" dirty="0" smtClean="0">
                <a:latin typeface="Arial" panose="020B0604020202020204" pitchFamily="34" charset="0"/>
                <a:cs typeface="Arial" panose="020B0604020202020204" pitchFamily="34" charset="0"/>
              </a:rPr>
              <a:t>Recommendation</a:t>
            </a:r>
          </a:p>
          <a:p>
            <a:pPr marL="0" indent="0">
              <a:buNone/>
            </a:pPr>
            <a:r>
              <a:rPr lang="en-GB" sz="1200" dirty="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My recommendation based on this calculation would be to may be focus more on the reptiles.</a:t>
            </a:r>
          </a:p>
        </p:txBody>
      </p:sp>
    </p:spTree>
    <p:extLst>
      <p:ext uri="{BB962C8B-B14F-4D97-AF65-F5344CB8AC3E}">
        <p14:creationId xmlns:p14="http://schemas.microsoft.com/office/powerpoint/2010/main" val="1421174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Foot and Mouth disease study</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06" y="1764554"/>
            <a:ext cx="5009322" cy="3658235"/>
          </a:xfrm>
        </p:spPr>
      </p:pic>
      <p:sp>
        <p:nvSpPr>
          <p:cNvPr id="5" name="TextBox 4"/>
          <p:cNvSpPr txBox="1"/>
          <p:nvPr/>
        </p:nvSpPr>
        <p:spPr>
          <a:xfrm>
            <a:off x="5693134" y="2042850"/>
            <a:ext cx="5748793" cy="2123658"/>
          </a:xfrm>
          <a:prstGeom prst="rect">
            <a:avLst/>
          </a:prstGeom>
          <a:noFill/>
        </p:spPr>
        <p:txBody>
          <a:bodyPr wrap="square" rtlCol="0">
            <a:spAutoFit/>
          </a:bodyPr>
          <a:lstStyle/>
          <a:p>
            <a:pPr marL="285750" indent="-285750">
              <a:buFont typeface="Arial" panose="020B0604020202020204" pitchFamily="34" charset="0"/>
              <a:buChar char="•"/>
            </a:pPr>
            <a:r>
              <a:rPr lang="en-GB" sz="1100" dirty="0" smtClean="0">
                <a:latin typeface="Arial" panose="020B0604020202020204" pitchFamily="34" charset="0"/>
                <a:cs typeface="Arial" panose="020B0604020202020204" pitchFamily="34" charset="0"/>
              </a:rPr>
              <a:t>The bar chart on the left shows the observations of Sheep per week for each National Park. Based on this bar chart, the highest observation happened is in Yellowstone National Park and the lowest number is in Great Smoky Mountains National Park.</a:t>
            </a:r>
          </a:p>
          <a:p>
            <a:endParaRPr lang="en-GB" sz="11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100" dirty="0" smtClean="0">
                <a:latin typeface="Arial" panose="020B0604020202020204" pitchFamily="34" charset="0"/>
                <a:cs typeface="Arial" panose="020B0604020202020204" pitchFamily="34" charset="0"/>
              </a:rPr>
              <a:t>For </a:t>
            </a:r>
            <a:r>
              <a:rPr lang="en-GB" sz="1100" dirty="0" err="1" smtClean="0">
                <a:latin typeface="Arial" panose="020B0604020202020204" pitchFamily="34" charset="0"/>
                <a:cs typeface="Arial" panose="020B0604020202020204" pitchFamily="34" charset="0"/>
              </a:rPr>
              <a:t>Sample_size_per_variant</a:t>
            </a:r>
            <a:r>
              <a:rPr lang="en-GB" sz="1100" dirty="0" smtClean="0">
                <a:latin typeface="Arial" panose="020B0604020202020204" pitchFamily="34" charset="0"/>
                <a:cs typeface="Arial" panose="020B0604020202020204" pitchFamily="34" charset="0"/>
              </a:rPr>
              <a:t>, the result was 520 which means we would need 520 </a:t>
            </a:r>
            <a:r>
              <a:rPr lang="en-GB" sz="1100" dirty="0" err="1" smtClean="0">
                <a:latin typeface="Arial" panose="020B0604020202020204" pitchFamily="34" charset="0"/>
                <a:cs typeface="Arial" panose="020B0604020202020204" pitchFamily="34" charset="0"/>
              </a:rPr>
              <a:t>sheeps</a:t>
            </a:r>
            <a:r>
              <a:rPr lang="en-GB" sz="1100" dirty="0" smtClean="0">
                <a:latin typeface="Arial" panose="020B0604020202020204" pitchFamily="34" charset="0"/>
                <a:cs typeface="Arial" panose="020B0604020202020204" pitchFamily="34" charset="0"/>
              </a:rPr>
              <a:t> as a sample size to make sure the foot and mouth percentages of each park are significant.</a:t>
            </a:r>
          </a:p>
          <a:p>
            <a:pPr marL="285750" indent="-285750">
              <a:buFont typeface="Arial" panose="020B0604020202020204" pitchFamily="34" charset="0"/>
              <a:buChar char="•"/>
            </a:pPr>
            <a:endParaRPr lang="en-GB" sz="11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100" dirty="0" smtClean="0">
                <a:latin typeface="Arial" panose="020B0604020202020204" pitchFamily="34" charset="0"/>
                <a:cs typeface="Arial" panose="020B0604020202020204" pitchFamily="34" charset="0"/>
              </a:rPr>
              <a:t>Based on the pic below, for Yellowstone National Park, it would be one week for the scientists to spend at the National Park to observe enough sheep and for Bryce National Park, it would be two weeks.</a:t>
            </a:r>
          </a:p>
          <a:p>
            <a:endParaRPr lang="en-GB" sz="11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134" y="4304358"/>
            <a:ext cx="5968006" cy="1798857"/>
          </a:xfrm>
          <a:prstGeom prst="rect">
            <a:avLst/>
          </a:prstGeom>
        </p:spPr>
      </p:pic>
    </p:spTree>
    <p:extLst>
      <p:ext uri="{BB962C8B-B14F-4D97-AF65-F5344CB8AC3E}">
        <p14:creationId xmlns:p14="http://schemas.microsoft.com/office/powerpoint/2010/main" val="12635608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211</TotalTime>
  <Words>535</Words>
  <Application>Microsoft Office PowerPoint</Application>
  <PresentationFormat>Widescreen</PresentationFormat>
  <Paragraphs>74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Biodiversity for the national parks</vt:lpstr>
      <vt:lpstr>Data in Species Data frame and calculations</vt:lpstr>
      <vt:lpstr>Investigating Endangered Species</vt:lpstr>
      <vt:lpstr>Investigating Endangered Species-Chi-squared Test </vt:lpstr>
      <vt:lpstr>Foot and Mouth disease study</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for the national parks</dc:title>
  <dc:creator>Lin, Saw</dc:creator>
  <cp:lastModifiedBy>Lin, Saw</cp:lastModifiedBy>
  <cp:revision>19</cp:revision>
  <dcterms:created xsi:type="dcterms:W3CDTF">2018-02-25T17:14:52Z</dcterms:created>
  <dcterms:modified xsi:type="dcterms:W3CDTF">2018-02-27T12:24:48Z</dcterms:modified>
</cp:coreProperties>
</file>