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Black"/>
      <p:bold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MontserratExtraBold-bold.fntdata"/><Relationship Id="rId21" Type="http://schemas.openxmlformats.org/officeDocument/2006/relationships/font" Target="fonts/MontserratMedium-bold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Italic.fntdata"/><Relationship Id="rId12" Type="http://schemas.openxmlformats.org/officeDocument/2006/relationships/font" Target="fonts/MontserratBlack-bold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39a49da4_0_3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39a49da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f39a49d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f39a49d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6337a2b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6337a2b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1b4d2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21b4d2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6337a2b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6337a2b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May 2021">
  <p:cSld name="CUSTOM_1_1_1_1_1_1_1_1_1_1_3_1_1_4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CUSTOM_1_1_1_1_1_1_1_1_1_1_3_1_1_4_4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CUSTOM_1_1_1_1_1_1_1_1_1_1_3_1_1_4_4_1">
    <p:bg>
      <p:bgPr>
        <a:solidFill>
          <a:schemeClr val="accent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CUSTOM_1_1_1_1_1_1_1_1_1_1_3_1_1_4_4_1_1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CUSTOM_1_1_1_1_1_1_1_1_1_1_3_1_1_4_4_1_1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CUSTOM_1_1_1_1_1_1_1_1_1_1_3_1_1_4_4_1_1_1_1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CUSTOM_1_1_1_1_1_1_1_1_1_1_3_1_1_4_4_1_1_1_1_1">
    <p:bg>
      <p:bgPr>
        <a:solidFill>
          <a:schemeClr val="accent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CUSTOM_1_1_1_1_1_1_1_1_1_1_3_1_1_4_4_1_1_1_1_1_1"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CUSTOM_1_1_1_1_1_1_1_1_1_1_3_1_1_4_4_1_1_1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CUSTOM_1_1_1_1_1_1_1_1_1_1_3_1_1_4_4_1_1_1_1_1_1_1_1">
    <p:bg>
      <p:bgPr>
        <a:solidFill>
          <a:srgbClr val="C291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CUSTOM_1_1_1_1_1_1_1_1_1_1_3_1_1_4_3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1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cap="flat" cmpd="sng" w="19050">
            <a:solidFill>
              <a:srgbClr val="FFB4B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2651" l="0" r="0" t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CUSTOM_1_1_1_1_1_1_1_1_1_1_3_1_1_4_2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CUSTOM_1_1_1_1_1_1_1_1_1_1_3_1_1_4_1_1_2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. Заголовок. Текст.">
  <p:cSld name="CUSTOM_1_1_1_1_1_1_1_1_1_1_3_1_1_4_1_1_1_3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CUSTOM_1_1_1_1_1_1_1_1_1_1_3_1_1_4_1_1_1_2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CUSTOM_1_1_1_1_1_1_1_1_1_1_3_1_1_4_1_1_1_1_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8EDB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9440" l="13147" r="14571" t="17774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CUSTOM_1_1_1_1_1_1_1_1_1_1_3_1_1_4_1_1_1_1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CUSTOM_1_1_1_1_1_1_1_1_1_1_3_1_1_4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CUSTOM_1_1_1_1_1_1_1_1_1_1_3_1_1_4_1_1_1_1_1_2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CUSTOM_1_1_1_1_1_1_1_1_1_1_3_1_1_4_1_1_1_1_1_1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CUSTOM_1_1_1_1_1_1_1_1_1_1_3_1_1_4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FFA0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-9914" l="15635" r="10683" t="0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B99DC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11459" l="16558" r="8072" t="11212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A4E7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 1">
  <p:cSld name="CUSTOM_1_1_1_1_1_1_1_1_1_1_3_1_1_4_1_1_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CUSTOM_1_1_1_1_1_1_1_1_1_1_3_1_1_4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 1">
  <p:cSld name="CUSTOM_1_1_1_1_1_1_1_1_1_1_3_1_1_4_5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hyperlink" Target="https://drive.google.com/uc?export=download&amp;id=1cRrTfXILgBDzv9DMO_hY0OzFkP7tjCno" TargetMode="External"/><Relationship Id="rId5" Type="http://schemas.openxmlformats.org/officeDocument/2006/relationships/image" Target="../media/image35.png"/><Relationship Id="rId6" Type="http://schemas.openxmlformats.org/officeDocument/2006/relationships/hyperlink" Target="https://github.com/SawadaAndzen/imdb_startup_sawada_sve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C7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0" y="3956950"/>
            <a:ext cx="9144000" cy="1226100"/>
          </a:xfrm>
          <a:prstGeom prst="rect">
            <a:avLst/>
          </a:prstGeom>
          <a:solidFill>
            <a:srgbClr val="78A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4580" l="0" r="0" t="0"/>
          <a:stretch/>
        </p:blipFill>
        <p:spPr>
          <a:xfrm>
            <a:off x="-450000" y="509850"/>
            <a:ext cx="5820276" cy="4722876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3320000" dist="266700">
              <a:srgbClr val="000000">
                <a:alpha val="39000"/>
              </a:srgbClr>
            </a:outerShdw>
          </a:effectLst>
        </p:spPr>
      </p:pic>
      <p:sp>
        <p:nvSpPr>
          <p:cNvPr id="192" name="Google Shape;192;p37"/>
          <p:cNvSpPr txBox="1"/>
          <p:nvPr/>
        </p:nvSpPr>
        <p:spPr>
          <a:xfrm>
            <a:off x="4824000" y="2571750"/>
            <a:ext cx="4331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IMDb стартап: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“Ви і кіно-світ”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3F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@sawadacrystal, @svep</a:t>
            </a:r>
            <a:endParaRPr sz="1200">
              <a:solidFill>
                <a:srgbClr val="623F7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“Ви і кіно-світ” </a:t>
            </a:r>
            <a:r>
              <a:rPr lang="en-GB" sz="2600">
                <a:latin typeface="Montserrat Black"/>
                <a:ea typeface="Montserrat Black"/>
                <a:cs typeface="Montserrat Black"/>
                <a:sym typeface="Montserrat Black"/>
              </a:rPr>
              <a:t>- можливість знати більше!</a:t>
            </a:r>
            <a:endParaRPr sz="260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60000" y="1219200"/>
            <a:ext cx="8424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Ринок: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блогінг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Цільова аудиторія: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любителі кіноіндустрії; користувачі, які зацікавлені продуктом, новачки.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Мета нашого продукту - дати користувачеві можливість дізнатися більше про кіно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 зацікавитися професіями кіноіндустрії за допомогою веб-джерела.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170904"/>
            <a:ext cx="2177423" cy="1676651"/>
          </a:xfrm>
          <a:prstGeom prst="rect">
            <a:avLst/>
          </a:prstGeom>
          <a:noFill/>
          <a:ln>
            <a:noFill/>
          </a:ln>
          <a:effectLst>
            <a:outerShdw blurRad="342900" rotWithShape="0" algn="bl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075" y="2123975"/>
            <a:ext cx="1526150" cy="177049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>
              <a:srgbClr val="000000">
                <a:alpha val="30000"/>
              </a:srgbClr>
            </a:outerShdw>
          </a:effectLst>
        </p:spPr>
      </p:pic>
      <p:pic>
        <p:nvPicPr>
          <p:cNvPr id="201" name="Google Shape;20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475" y="1841872"/>
            <a:ext cx="2334724" cy="2334725"/>
          </a:xfrm>
          <a:prstGeom prst="rect">
            <a:avLst/>
          </a:prstGeom>
          <a:noFill/>
          <a:ln>
            <a:noFill/>
          </a:ln>
          <a:effectLst>
            <a:outerShdw blurRad="514350" rotWithShape="0" algn="bl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Приклади інформації для продукту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07" name="Google Shape;207;p39"/>
          <p:cNvGrpSpPr/>
          <p:nvPr/>
        </p:nvGrpSpPr>
        <p:grpSpPr>
          <a:xfrm>
            <a:off x="450000" y="3198875"/>
            <a:ext cx="8220050" cy="400200"/>
            <a:chOff x="563825" y="3198875"/>
            <a:chExt cx="8220050" cy="400200"/>
          </a:xfrm>
        </p:grpSpPr>
        <p:sp>
          <p:nvSpPr>
            <p:cNvPr id="208" name="Google Shape;208;p39"/>
            <p:cNvSpPr txBox="1"/>
            <p:nvPr/>
          </p:nvSpPr>
          <p:spPr>
            <a:xfrm>
              <a:off x="56382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Який жанр більше заробляє?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39"/>
            <p:cNvSpPr txBox="1"/>
            <p:nvPr/>
          </p:nvSpPr>
          <p:spPr>
            <a:xfrm>
              <a:off x="3379400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Який режисер найбільше заробив голосів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39"/>
            <p:cNvSpPr txBox="1"/>
            <p:nvPr/>
          </p:nvSpPr>
          <p:spPr>
            <a:xfrm>
              <a:off x="613217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Дохід 3 найбільш довготривалих фільмів IMDb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11" name="Google Shape;211;p39"/>
          <p:cNvPicPr preferRelativeResize="0"/>
          <p:nvPr/>
        </p:nvPicPr>
        <p:blipFill rotWithShape="1">
          <a:blip r:embed="rId3">
            <a:alphaModFix/>
          </a:blip>
          <a:srcRect b="38309" l="0" r="0" t="0"/>
          <a:stretch/>
        </p:blipFill>
        <p:spPr>
          <a:xfrm>
            <a:off x="0" y="3402550"/>
            <a:ext cx="3092676" cy="1740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39"/>
          <p:cNvGrpSpPr/>
          <p:nvPr/>
        </p:nvGrpSpPr>
        <p:grpSpPr>
          <a:xfrm>
            <a:off x="450000" y="1217275"/>
            <a:ext cx="8229705" cy="1839901"/>
            <a:chOff x="554175" y="1217275"/>
            <a:chExt cx="8229705" cy="1839901"/>
          </a:xfrm>
        </p:grpSpPr>
        <p:sp>
          <p:nvSpPr>
            <p:cNvPr id="213" name="Google Shape;213;p39"/>
            <p:cNvSpPr/>
            <p:nvPr/>
          </p:nvSpPr>
          <p:spPr>
            <a:xfrm>
              <a:off x="554175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3379398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6132180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4175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17" name="Google Shape;21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79400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18" name="Google Shape;21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32175" y="1217275"/>
              <a:ext cx="2651701" cy="1839901"/>
            </a:xfrm>
            <a:prstGeom prst="rect">
              <a:avLst/>
            </a:prstGeom>
            <a:noFill/>
            <a:ln cap="flat" cmpd="sng" w="38100">
              <a:solidFill>
                <a:srgbClr val="78A3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/>
        </p:nvSpPr>
        <p:spPr>
          <a:xfrm>
            <a:off x="360000" y="360000"/>
            <a:ext cx="8424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Приклади інформації для продукту(ч. 2)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24" name="Google Shape;224;p40"/>
          <p:cNvGrpSpPr/>
          <p:nvPr/>
        </p:nvGrpSpPr>
        <p:grpSpPr>
          <a:xfrm>
            <a:off x="450000" y="3198875"/>
            <a:ext cx="8220050" cy="400200"/>
            <a:chOff x="563825" y="3198875"/>
            <a:chExt cx="8220050" cy="400200"/>
          </a:xfrm>
        </p:grpSpPr>
        <p:sp>
          <p:nvSpPr>
            <p:cNvPr id="225" name="Google Shape;225;p40"/>
            <p:cNvSpPr txBox="1"/>
            <p:nvPr/>
          </p:nvSpPr>
          <p:spPr>
            <a:xfrm>
              <a:off x="56382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Топ-3 найпопулярніших фільмів 2016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40"/>
            <p:cNvSpPr txBox="1"/>
            <p:nvPr/>
          </p:nvSpPr>
          <p:spPr>
            <a:xfrm>
              <a:off x="3379400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Топ-3 найпопулярніших фільмів режисера Peter Berg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6132175" y="3198875"/>
              <a:ext cx="26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Montserrat"/>
                  <a:ea typeface="Montserrat"/>
                  <a:cs typeface="Montserrat"/>
                  <a:sym typeface="Montserrat"/>
                </a:rPr>
                <a:t>Актори 5 найбільш не популярних фільмів 2008</a:t>
              </a:r>
              <a:endParaRPr b="1"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38309" l="0" r="0" t="0"/>
          <a:stretch/>
        </p:blipFill>
        <p:spPr>
          <a:xfrm>
            <a:off x="0" y="3402550"/>
            <a:ext cx="3092676" cy="1740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40"/>
          <p:cNvGrpSpPr/>
          <p:nvPr/>
        </p:nvGrpSpPr>
        <p:grpSpPr>
          <a:xfrm>
            <a:off x="450000" y="1217275"/>
            <a:ext cx="8229705" cy="1839900"/>
            <a:chOff x="554175" y="1217275"/>
            <a:chExt cx="8229705" cy="1839900"/>
          </a:xfrm>
        </p:grpSpPr>
        <p:sp>
          <p:nvSpPr>
            <p:cNvPr id="230" name="Google Shape;230;p40"/>
            <p:cNvSpPr/>
            <p:nvPr/>
          </p:nvSpPr>
          <p:spPr>
            <a:xfrm>
              <a:off x="554175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3379398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132180" y="1217275"/>
              <a:ext cx="2651700" cy="1839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0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400" y="1216800"/>
            <a:ext cx="2653202" cy="1839600"/>
          </a:xfrm>
          <a:prstGeom prst="rect">
            <a:avLst/>
          </a:prstGeom>
          <a:noFill/>
          <a:ln cap="flat" cmpd="sng" w="38100">
            <a:solidFill>
              <a:srgbClr val="78A3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Підведемо підсумки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368800" y="1191600"/>
            <a:ext cx="84153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9400" lvl="0" marL="3527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Наш продукт частково може збільшити кількість бажаючих приєднатися до сфери кіноіндустрії.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>
                <a:latin typeface="Montserrat"/>
                <a:ea typeface="Montserrat"/>
                <a:cs typeface="Montserrat"/>
                <a:sym typeface="Montserrat"/>
              </a:rPr>
              <a:t>Ми хочемо, щоб інвестори: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49400" lvl="0" marL="3527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надали нам веб-дизайнера та веб-програміста або хоча б підтримали нашу ідею.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Або: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249400" lvl="0" marL="3527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поширили нашу ідею у мережі Інтернет для подальшого розвинення та натхнення.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FAA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34" y="637200"/>
            <a:ext cx="4578867" cy="47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0" y="0"/>
            <a:ext cx="5188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Дякую за увагу!</a:t>
            </a:r>
            <a:endParaRPr sz="400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B99DC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“Ви і кіно-світ”</a:t>
            </a:r>
            <a:endParaRPr sz="3500">
              <a:solidFill>
                <a:srgbClr val="B99DC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99DC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@sawadacrystal, @svep</a:t>
            </a:r>
            <a:endParaRPr sz="3900">
              <a:solidFill>
                <a:srgbClr val="B99DC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8" name="Google Shape;248;p4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7991" l="7684" r="7684" t="37991"/>
          <a:stretch/>
        </p:blipFill>
        <p:spPr>
          <a:xfrm>
            <a:off x="2510750" y="4444575"/>
            <a:ext cx="1880943" cy="5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 txBox="1"/>
          <p:nvPr/>
        </p:nvSpPr>
        <p:spPr>
          <a:xfrm>
            <a:off x="54350" y="4511350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Діаграми з презентації: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54350" y="4111150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GitHub: </a:t>
            </a:r>
            <a:r>
              <a:rPr b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клацніть тут!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