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30275213" cy="42803763"/>
  <p:notesSz cx="7099300" cy="10234613"/>
  <p:defaultTextStyle>
    <a:defPPr>
      <a:defRPr lang="ja-JP"/>
    </a:defPPr>
    <a:lvl1pPr marL="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7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3248" autoAdjust="0"/>
  </p:normalViewPr>
  <p:slideViewPr>
    <p:cSldViewPr>
      <p:cViewPr varScale="1">
        <p:scale>
          <a:sx n="15" d="100"/>
          <a:sy n="15" d="100"/>
        </p:scale>
        <p:origin x="1938" y="102"/>
      </p:cViewPr>
      <p:guideLst>
        <p:guide orient="horz" pos="13482"/>
        <p:guide pos="9536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da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da\Desktop\CEATEC-sawad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82550"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dLbls>
            <c:dLbl>
              <c:idx val="5"/>
              <c:layout>
                <c:manualLayout>
                  <c:x val="1.6878049843672047E-3"/>
                  <c:y val="-1.64021038170425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43.9</c:v>
                </c:pt>
                <c:pt idx="1">
                  <c:v>49.8</c:v>
                </c:pt>
                <c:pt idx="2">
                  <c:v>68.099999999999994</c:v>
                </c:pt>
                <c:pt idx="3">
                  <c:v>10</c:v>
                </c:pt>
                <c:pt idx="4">
                  <c:v>7.5</c:v>
                </c:pt>
                <c:pt idx="5">
                  <c:v>0</c:v>
                </c:pt>
                <c:pt idx="6">
                  <c:v>3.6</c:v>
                </c:pt>
                <c:pt idx="7">
                  <c:v>19.2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705296"/>
        <c:axId val="-3702576"/>
      </c:barChart>
      <c:catAx>
        <c:axId val="-370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702576"/>
        <c:crosses val="autoZero"/>
        <c:auto val="1"/>
        <c:lblAlgn val="ctr"/>
        <c:lblOffset val="5"/>
        <c:noMultiLvlLbl val="0"/>
      </c:catAx>
      <c:valAx>
        <c:axId val="-3702576"/>
        <c:scaling>
          <c:orientation val="minMax"/>
          <c:max val="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 b="1"/>
                  <a:t>実行時間の削減率 </a:t>
                </a:r>
                <a:r>
                  <a:rPr lang="en-US" altLang="ja-JP" sz="2800" b="1"/>
                  <a:t>( % )</a:t>
                </a:r>
                <a:endParaRPr lang="ja-JP" altLang="en-US" sz="2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705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1000Mbps</c:v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Sheet1!$A$31:$A$38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Sheet1!$B$31:$B$38</c:f>
              <c:numCache>
                <c:formatCode>General</c:formatCode>
                <c:ptCount val="8"/>
                <c:pt idx="0">
                  <c:v>0.9</c:v>
                </c:pt>
                <c:pt idx="1">
                  <c:v>44.7</c:v>
                </c:pt>
                <c:pt idx="2">
                  <c:v>40</c:v>
                </c:pt>
                <c:pt idx="3">
                  <c:v>6.9</c:v>
                </c:pt>
                <c:pt idx="4">
                  <c:v>0.9</c:v>
                </c:pt>
                <c:pt idx="5">
                  <c:v>0.5</c:v>
                </c:pt>
                <c:pt idx="6">
                  <c:v>0</c:v>
                </c:pt>
                <c:pt idx="7">
                  <c:v>0.7</c:v>
                </c:pt>
              </c:numCache>
            </c:numRef>
          </c:val>
        </c:ser>
        <c:ser>
          <c:idx val="1"/>
          <c:order val="1"/>
          <c:tx>
            <c:v>100Mbps</c:v>
          </c:tx>
          <c:spPr>
            <a:solidFill>
              <a:srgbClr val="FF6600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4666035189813812E-2"/>
                  <c:y val="1.2862149324012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07980399110859"/>
                      <c:h val="0.1130306918683766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Sheet1!$A$31:$A$38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Sheet1!$C$31:$C$38</c:f>
              <c:numCache>
                <c:formatCode>General</c:formatCode>
                <c:ptCount val="8"/>
                <c:pt idx="0">
                  <c:v>0.5</c:v>
                </c:pt>
                <c:pt idx="1">
                  <c:v>25.9</c:v>
                </c:pt>
                <c:pt idx="2">
                  <c:v>14.1</c:v>
                </c:pt>
                <c:pt idx="3">
                  <c:v>2.6</c:v>
                </c:pt>
                <c:pt idx="4">
                  <c:v>1.9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</c:numCache>
            </c:numRef>
          </c:val>
        </c:ser>
        <c:ser>
          <c:idx val="2"/>
          <c:order val="2"/>
          <c:tx>
            <c:v>17Mbps</c:v>
          </c:tx>
          <c:spPr>
            <a:solidFill>
              <a:srgbClr val="FF6600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Sheet1!$A$31:$A$38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Sheet1!$D$31:$D$38</c:f>
              <c:numCache>
                <c:formatCode>General</c:formatCode>
                <c:ptCount val="8"/>
                <c:pt idx="0">
                  <c:v>0.1</c:v>
                </c:pt>
                <c:pt idx="1">
                  <c:v>13.1</c:v>
                </c:pt>
                <c:pt idx="2">
                  <c:v>4</c:v>
                </c:pt>
                <c:pt idx="3">
                  <c:v>0</c:v>
                </c:pt>
                <c:pt idx="4">
                  <c:v>0.01</c:v>
                </c:pt>
                <c:pt idx="5">
                  <c:v>0</c:v>
                </c:pt>
                <c:pt idx="6">
                  <c:v>0</c:v>
                </c:pt>
                <c:pt idx="7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-3699856"/>
        <c:axId val="-3696592"/>
      </c:barChart>
      <c:catAx>
        <c:axId val="-369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696592"/>
        <c:crosses val="autoZero"/>
        <c:auto val="1"/>
        <c:lblAlgn val="ctr"/>
        <c:lblOffset val="5"/>
        <c:noMultiLvlLbl val="0"/>
      </c:catAx>
      <c:valAx>
        <c:axId val="-369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ja-JP" sz="2800" b="1" i="0" baseline="0">
                    <a:effectLst/>
                  </a:rPr>
                  <a:t>実行時間の削減率 </a:t>
                </a:r>
                <a:r>
                  <a:rPr lang="en-US" altLang="ja-JP" sz="2800" b="1" i="0" baseline="0">
                    <a:effectLst/>
                  </a:rPr>
                  <a:t>( % )</a:t>
                </a:r>
                <a:endParaRPr lang="ja-JP" altLang="ja-JP" sz="2800" b="1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699856"/>
        <c:crosses val="autoZero"/>
        <c:crossBetween val="between"/>
        <c:majorUnit val="5"/>
        <c:min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231614891835708E-2"/>
          <c:y val="0.86646459453691915"/>
          <c:w val="0.89272246662882981"/>
          <c:h val="8.1931314337690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0.58788</cdr:x>
      <cdr:y>0.10628</cdr:y>
    </cdr:from>
    <cdr:to>
      <cdr:x>0.91573</cdr:x>
      <cdr:y>0.38168</cdr:y>
    </cdr:to>
    <cdr:sp macro="" textlink="">
      <cdr:nvSpPr>
        <cdr:cNvPr id="2" name="角丸四角形吹き出し 1"/>
        <cdr:cNvSpPr/>
      </cdr:nvSpPr>
      <cdr:spPr>
        <a:xfrm xmlns:a="http://schemas.openxmlformats.org/drawingml/2006/main">
          <a:off x="4687052" y="706188"/>
          <a:ext cx="2613923" cy="1830013"/>
        </a:xfrm>
        <a:prstGeom xmlns:a="http://schemas.openxmlformats.org/drawingml/2006/main" prst="wedgeRoundRectCallout">
          <a:avLst>
            <a:gd name="adj1" fmla="val 4376"/>
            <a:gd name="adj2" fmla="val 76326"/>
            <a:gd name="adj3" fmla="val 16667"/>
          </a:avLst>
        </a:prstGeom>
        <a:solidFill xmlns:a="http://schemas.openxmlformats.org/drawingml/2006/main">
          <a:schemeClr val="accent5">
            <a:lumMod val="40000"/>
            <a:lumOff val="60000"/>
          </a:schemeClr>
        </a:solidFill>
      </cdr:spPr>
      <cdr:style>
        <a:lnRef xmlns:a="http://schemas.openxmlformats.org/drawingml/2006/main" idx="0">
          <a:schemeClr val="accent5"/>
        </a:lnRef>
        <a:fillRef xmlns:a="http://schemas.openxmlformats.org/drawingml/2006/main" idx="3">
          <a:schemeClr val="accent5"/>
        </a:fillRef>
        <a:effectRef xmlns:a="http://schemas.openxmlformats.org/drawingml/2006/main" idx="3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ja-JP"/>
          </a:defPPr>
          <a:lvl1pPr marL="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1753865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350773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5261595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701546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8769325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1052319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12277054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14030919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800" b="1" dirty="0" smtClean="0">
              <a:solidFill>
                <a:srgbClr val="FF0000"/>
              </a:solidFill>
            </a:rPr>
            <a:t>帯域幅を変化させる</a:t>
          </a:r>
          <a:endParaRPr kumimoji="1" lang="en-US" altLang="ja-JP" sz="2800" b="1" dirty="0" smtClean="0">
            <a:solidFill>
              <a:srgbClr val="FF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r">
              <a:defRPr sz="1300"/>
            </a:lvl1pPr>
          </a:lstStyle>
          <a:p>
            <a:fld id="{204967FA-6210-4947-8DD1-A283B9527A4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r">
              <a:defRPr sz="1300"/>
            </a:lvl1pPr>
          </a:lstStyle>
          <a:p>
            <a:fld id="{D6600F1C-7CB7-A646-882A-C7D1F344D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0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r">
              <a:defRPr sz="1300"/>
            </a:lvl1pPr>
          </a:lstStyle>
          <a:p>
            <a:fld id="{BB73BCB7-4121-44D0-A9FA-2B8256D7C39A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6763"/>
            <a:ext cx="271462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5" tIns="47723" rIns="95445" bIns="477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445" tIns="47723" rIns="95445" bIns="4772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r">
              <a:defRPr sz="1300"/>
            </a:lvl1pPr>
          </a:lstStyle>
          <a:p>
            <a:fld id="{9FA29AC1-B4D3-4B7C-A4F6-F95C7C2FC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15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29AC1-B4D3-4B7C-A4F6-F95C7C2FCF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8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8560762"/>
            <a:ext cx="25986224" cy="12028650"/>
          </a:xfrm>
        </p:spPr>
        <p:txBody>
          <a:bodyPr anchor="b">
            <a:noAutofit/>
          </a:bodyPr>
          <a:lstStyle>
            <a:lvl1pPr>
              <a:defRPr sz="13409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641" y="21877479"/>
            <a:ext cx="21192649" cy="1093873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7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0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41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7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1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47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F67-2AD3-4E36-8BBF-36AA63D4A6AD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70641" y="21211643"/>
            <a:ext cx="25986224" cy="991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F721-56E3-4191-B7B5-7982A2E43F3F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3804779"/>
            <a:ext cx="6811923" cy="36620997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3804779"/>
            <a:ext cx="19931182" cy="3662099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F2E3-C31E-44D4-B66A-FFFBDC8CBE0C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3C2E-DAA8-4FF4-9CD7-BB37B3113B95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2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CC90-9F9A-4817-AA6B-FBBF91CDE9A1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6EC-5C19-4D69-B24A-B657B8CF8BA8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0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DB1-751E-489E-8FB4-BFCBDACCF7FA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9ED-3B71-4F57-A562-A4C69F10A707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6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06B-5AA2-49C8-9E2F-C4D9D06E3378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6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C870-20FF-45E9-9A89-61031E20FD33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8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E27-237B-41C2-AE42-6BB4F0C31E0D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1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24AE-818F-40E9-BB92-1836514F2F9E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711D-B120-41EB-B88D-5790B8E05CA2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10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666D-82A8-425E-937C-9BE6C9F2D8D0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86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D9AB-8482-4679-9387-894E73A14EC7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81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14743528"/>
            <a:ext cx="25733931" cy="13732874"/>
          </a:xfrm>
        </p:spPr>
        <p:txBody>
          <a:bodyPr anchor="b">
            <a:normAutofit/>
          </a:bodyPr>
          <a:lstStyle>
            <a:lvl1pPr algn="l">
              <a:defRPr sz="1191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28878281"/>
            <a:ext cx="25733931" cy="9363320"/>
          </a:xfrm>
        </p:spPr>
        <p:txBody>
          <a:bodyPr anchor="t">
            <a:normAutofit/>
          </a:bodyPr>
          <a:lstStyle>
            <a:lvl1pPr marL="0" indent="0">
              <a:buNone/>
              <a:defRPr sz="5960">
                <a:solidFill>
                  <a:schemeClr val="tx2"/>
                </a:solidFill>
              </a:defRPr>
            </a:lvl1pPr>
            <a:lvl2pPr marL="1135319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EFC-9CCC-4925-8BBE-7A0D4A05DAD4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22017" y="28707057"/>
            <a:ext cx="25986224" cy="991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10444118"/>
            <a:ext cx="13371552" cy="29448989"/>
          </a:xfrm>
        </p:spPr>
        <p:txBody>
          <a:bodyPr/>
          <a:lstStyle>
            <a:lvl1pPr>
              <a:defRPr sz="6953"/>
            </a:lvl1pPr>
            <a:lvl2pPr>
              <a:defRPr sz="5960"/>
            </a:lvl2pPr>
            <a:lvl3pPr>
              <a:defRPr sz="4966"/>
            </a:lvl3pPr>
            <a:lvl4pPr>
              <a:defRPr sz="4470"/>
            </a:lvl4pPr>
            <a:lvl5pPr>
              <a:defRPr sz="4470"/>
            </a:lvl5pPr>
            <a:lvl6pPr>
              <a:defRPr sz="4470"/>
            </a:lvl6pPr>
            <a:lvl7pPr>
              <a:defRPr sz="4470"/>
            </a:lvl7pPr>
            <a:lvl8pPr>
              <a:defRPr sz="4470"/>
            </a:lvl8pPr>
            <a:lvl9pPr>
              <a:defRPr sz="447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10444118"/>
            <a:ext cx="13371552" cy="29448989"/>
          </a:xfrm>
        </p:spPr>
        <p:txBody>
          <a:bodyPr/>
          <a:lstStyle>
            <a:lvl1pPr>
              <a:defRPr sz="6953"/>
            </a:lvl1pPr>
            <a:lvl2pPr>
              <a:defRPr sz="5960"/>
            </a:lvl2pPr>
            <a:lvl3pPr>
              <a:defRPr sz="4966"/>
            </a:lvl3pPr>
            <a:lvl4pPr>
              <a:defRPr sz="4470"/>
            </a:lvl4pPr>
            <a:lvl5pPr>
              <a:defRPr sz="4470"/>
            </a:lvl5pPr>
            <a:lvl6pPr>
              <a:defRPr sz="4470"/>
            </a:lvl6pPr>
            <a:lvl7pPr>
              <a:defRPr sz="4470"/>
            </a:lvl7pPr>
            <a:lvl8pPr>
              <a:defRPr sz="4470"/>
            </a:lvl8pPr>
            <a:lvl9pPr>
              <a:defRPr sz="447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2D9-4D09-4F29-8148-C38BA6A4A65A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0" y="10463142"/>
            <a:ext cx="13018342" cy="39930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966" b="0">
                <a:solidFill>
                  <a:schemeClr val="tx2"/>
                </a:solidFill>
              </a:defRPr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0" y="15219116"/>
            <a:ext cx="13018342" cy="24661708"/>
          </a:xfrm>
        </p:spPr>
        <p:txBody>
          <a:bodyPr/>
          <a:lstStyle>
            <a:lvl1pPr>
              <a:defRPr sz="5960"/>
            </a:lvl1pPr>
            <a:lvl2pPr>
              <a:defRPr sz="4966"/>
            </a:lvl2pPr>
            <a:lvl3pPr>
              <a:defRPr sz="4470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43111" y="10463142"/>
            <a:ext cx="13018342" cy="39930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4966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43111" y="15219116"/>
            <a:ext cx="13018342" cy="24661708"/>
          </a:xfrm>
        </p:spPr>
        <p:txBody>
          <a:bodyPr/>
          <a:lstStyle>
            <a:lvl1pPr>
              <a:defRPr sz="5960"/>
            </a:lvl1pPr>
            <a:lvl2pPr>
              <a:defRPr sz="4966"/>
            </a:lvl2pPr>
            <a:lvl3pPr>
              <a:defRPr sz="4470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467-BCA6-4ACC-A662-E97313410EE7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42962" y="25252911"/>
            <a:ext cx="29391917" cy="263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0E0A-5E27-4107-8068-065101B779ED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8F3-0624-428D-AF78-4D73F6D8B33A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4943716"/>
            <a:ext cx="7084400" cy="7875892"/>
          </a:xfrm>
        </p:spPr>
        <p:txBody>
          <a:bodyPr anchor="b">
            <a:noAutofit/>
          </a:bodyPr>
          <a:lstStyle>
            <a:lvl1pPr algn="l">
              <a:defRPr sz="59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9444" y="4943716"/>
            <a:ext cx="18922008" cy="34813727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13297712"/>
            <a:ext cx="7084400" cy="26486248"/>
          </a:xfrm>
        </p:spPr>
        <p:txBody>
          <a:bodyPr/>
          <a:lstStyle>
            <a:lvl1pPr marL="0" indent="0">
              <a:buNone/>
              <a:defRPr sz="3476"/>
            </a:lvl1pPr>
            <a:lvl2pPr marL="1135319" indent="0">
              <a:buNone/>
              <a:defRPr sz="2980"/>
            </a:lvl2pPr>
            <a:lvl3pPr marL="2270638" indent="0">
              <a:buNone/>
              <a:defRPr sz="2483"/>
            </a:lvl3pPr>
            <a:lvl4pPr marL="3405957" indent="0">
              <a:buNone/>
              <a:defRPr sz="2235"/>
            </a:lvl4pPr>
            <a:lvl5pPr marL="4541276" indent="0">
              <a:buNone/>
              <a:defRPr sz="2235"/>
            </a:lvl5pPr>
            <a:lvl6pPr marL="5676595" indent="0">
              <a:buNone/>
              <a:defRPr sz="2235"/>
            </a:lvl6pPr>
            <a:lvl7pPr marL="6811914" indent="0">
              <a:buNone/>
              <a:defRPr sz="2235"/>
            </a:lvl7pPr>
            <a:lvl8pPr marL="7947233" indent="0">
              <a:buNone/>
              <a:defRPr sz="2235"/>
            </a:lvl8pPr>
            <a:lvl9pPr marL="9082552" indent="0">
              <a:buNone/>
              <a:defRPr sz="22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D63-B2A9-4B6E-AB98-BC6E3D70C976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8216350" y="22347957"/>
            <a:ext cx="34813727" cy="52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4946213"/>
            <a:ext cx="7094281" cy="7894916"/>
          </a:xfrm>
        </p:spPr>
        <p:txBody>
          <a:bodyPr anchor="b">
            <a:normAutofit/>
          </a:bodyPr>
          <a:lstStyle>
            <a:lvl1pPr algn="l">
              <a:defRPr sz="59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64679" y="5231577"/>
            <a:ext cx="19549067" cy="34330740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1" y="13316726"/>
            <a:ext cx="7084400" cy="26481261"/>
          </a:xfrm>
        </p:spPr>
        <p:txBody>
          <a:bodyPr/>
          <a:lstStyle>
            <a:lvl1pPr marL="0" indent="0">
              <a:buNone/>
              <a:defRPr sz="3476"/>
            </a:lvl1pPr>
            <a:lvl2pPr marL="1135319" indent="0">
              <a:buNone/>
              <a:defRPr sz="2980"/>
            </a:lvl2pPr>
            <a:lvl3pPr marL="2270638" indent="0">
              <a:buNone/>
              <a:defRPr sz="2483"/>
            </a:lvl3pPr>
            <a:lvl4pPr marL="3405957" indent="0">
              <a:buNone/>
              <a:defRPr sz="2235"/>
            </a:lvl4pPr>
            <a:lvl5pPr marL="4541276" indent="0">
              <a:buNone/>
              <a:defRPr sz="2235"/>
            </a:lvl5pPr>
            <a:lvl6pPr marL="5676595" indent="0">
              <a:buNone/>
              <a:defRPr sz="2235"/>
            </a:lvl6pPr>
            <a:lvl7pPr marL="6811914" indent="0">
              <a:buNone/>
              <a:defRPr sz="2235"/>
            </a:lvl7pPr>
            <a:lvl8pPr marL="7947233" indent="0">
              <a:buNone/>
              <a:defRPr sz="2235"/>
            </a:lvl8pPr>
            <a:lvl9pPr marL="9082552" indent="0">
              <a:buNone/>
              <a:defRPr sz="22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3C-41DD-4DDF-8E4E-64B74412E2EA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378022"/>
            <a:ext cx="30275213" cy="1426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7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3329181"/>
            <a:ext cx="27247692" cy="618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5"/>
            <a:ext cx="27247692" cy="304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114143"/>
            <a:ext cx="9587151" cy="2054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70">
                <a:solidFill>
                  <a:srgbClr val="FFFFFF"/>
                </a:solidFill>
              </a:defRPr>
            </a:lvl1pPr>
          </a:lstStyle>
          <a:p>
            <a:fld id="{188FD098-4874-45C0-A67F-E0D12DC020F1}" type="datetime1">
              <a:rPr lang="ja-JP" altLang="en-US" smtClean="0"/>
              <a:t>2016/10/17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3205" y="114143"/>
            <a:ext cx="13623846" cy="2054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組込み</a:t>
            </a:r>
            <a:r>
              <a:rPr lang="en-US" altLang="ja-JP" smtClean="0"/>
              <a:t>FPGA</a:t>
            </a:r>
            <a:r>
              <a:rPr lang="ja-JP" altLang="en-US" smtClean="0"/>
              <a:t>班　ローカルミーティング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29344" y="114143"/>
            <a:ext cx="3532108" cy="2054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3" b="1">
                <a:solidFill>
                  <a:srgbClr val="FFFFFF"/>
                </a:solidFill>
              </a:defRPr>
            </a:lvl1pPr>
          </a:lstStyle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2270638" rtl="0" eaLnBrk="1" latinLnBrk="0" hangingPunct="1">
        <a:spcBef>
          <a:spcPct val="0"/>
        </a:spcBef>
        <a:buNone/>
        <a:defRPr kumimoji="1" sz="9933" kern="1200" spc="-248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4128" indent="-454128" algn="l" defTabSz="2270638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indent="-454128" algn="l" defTabSz="2270638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4966" kern="1200">
          <a:solidFill>
            <a:schemeClr val="tx1"/>
          </a:solidFill>
          <a:latin typeface="+mn-lt"/>
          <a:ea typeface="+mn-ea"/>
          <a:cs typeface="+mn-cs"/>
        </a:defRPr>
      </a:lvl2pPr>
      <a:lvl3pPr marL="1816510" indent="-454128" algn="l" defTabSz="2270638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2497702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973" kern="1200">
          <a:solidFill>
            <a:schemeClr val="tx1"/>
          </a:solidFill>
          <a:latin typeface="+mn-lt"/>
          <a:ea typeface="+mn-ea"/>
          <a:cs typeface="+mn-cs"/>
        </a:defRPr>
      </a:lvl4pPr>
      <a:lvl5pPr marL="2951830" indent="-340596" algn="l" defTabSz="227063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3476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405957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6pPr>
      <a:lvl7pPr marL="3860085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7pPr>
      <a:lvl8pPr marL="4314212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8pPr>
      <a:lvl9pPr marL="4768340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2EC0-16C5-4D7F-B4FD-14C36C9D7D4B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6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kumimoji="1"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kumimoji="1"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71871" y="447553"/>
            <a:ext cx="29400372" cy="5184575"/>
          </a:xfrm>
          <a:prstGeom prst="roundRect">
            <a:avLst>
              <a:gd name="adj" fmla="val 5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24000"/>
            <a:endParaRPr lang="en-US" altLang="ja-JP" sz="4000" dirty="0" smtClean="0"/>
          </a:p>
        </p:txBody>
      </p:sp>
      <p:grpSp>
        <p:nvGrpSpPr>
          <p:cNvPr id="201" name="グループ化 200"/>
          <p:cNvGrpSpPr/>
          <p:nvPr/>
        </p:nvGrpSpPr>
        <p:grpSpPr>
          <a:xfrm>
            <a:off x="471871" y="20127234"/>
            <a:ext cx="14461807" cy="22747113"/>
            <a:chOff x="352402" y="18043396"/>
            <a:chExt cx="14689632" cy="24261776"/>
          </a:xfrm>
        </p:grpSpPr>
        <p:grpSp>
          <p:nvGrpSpPr>
            <p:cNvPr id="292" name="グループ化 291"/>
            <p:cNvGrpSpPr/>
            <p:nvPr/>
          </p:nvGrpSpPr>
          <p:grpSpPr>
            <a:xfrm>
              <a:off x="352402" y="18043396"/>
              <a:ext cx="14689632" cy="22757931"/>
              <a:chOff x="303958" y="6496223"/>
              <a:chExt cx="14689632" cy="18932425"/>
            </a:xfrm>
          </p:grpSpPr>
          <p:sp>
            <p:nvSpPr>
              <p:cNvPr id="294" name="角丸四角形 293"/>
              <p:cNvSpPr/>
              <p:nvPr/>
            </p:nvSpPr>
            <p:spPr>
              <a:xfrm>
                <a:off x="303958" y="6496223"/>
                <a:ext cx="14689632" cy="18932425"/>
              </a:xfrm>
              <a:prstGeom prst="roundRect">
                <a:avLst>
                  <a:gd name="adj" fmla="val 2476"/>
                </a:avLst>
              </a:prstGeom>
              <a:solidFill>
                <a:schemeClr val="bg1"/>
              </a:solidFill>
              <a:ln w="1111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265113"/>
                <a:endParaRPr lang="en-US" altLang="ja-JP" sz="44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4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角丸四角形 294"/>
              <p:cNvSpPr/>
              <p:nvPr/>
            </p:nvSpPr>
            <p:spPr>
              <a:xfrm>
                <a:off x="303958" y="6496225"/>
                <a:ext cx="14689632" cy="813825"/>
              </a:xfrm>
              <a:prstGeom prst="roundRect">
                <a:avLst>
                  <a:gd name="adj" fmla="val 24754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76200" algn="ctr"/>
                <a:r>
                  <a:rPr lang="en-US" altLang="ja-JP" sz="4400" b="1" dirty="0" smtClean="0">
                    <a:solidFill>
                      <a:schemeClr val="bg1"/>
                    </a:solidFill>
                  </a:rPr>
                  <a:t>Android</a:t>
                </a:r>
                <a:r>
                  <a:rPr lang="ja-JP" altLang="en-US" sz="4400" b="1" dirty="0" smtClean="0">
                    <a:solidFill>
                      <a:schemeClr val="bg1"/>
                    </a:solidFill>
                  </a:rPr>
                  <a:t>クラスタシステム</a:t>
                </a:r>
                <a:endParaRPr lang="en-US" altLang="ja-JP" sz="4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3" name="テキスト ボックス 292"/>
            <p:cNvSpPr txBox="1"/>
            <p:nvPr/>
          </p:nvSpPr>
          <p:spPr>
            <a:xfrm>
              <a:off x="397241" y="19293410"/>
              <a:ext cx="14621939" cy="2301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i="1" dirty="0" smtClean="0">
                  <a:solidFill>
                    <a:prstClr val="black"/>
                  </a:solidFill>
                </a:rPr>
                <a:t>構成ノード</a:t>
              </a:r>
              <a:endParaRPr lang="en-US" altLang="ja-JP" sz="44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Android OS</a:t>
              </a:r>
              <a:r>
                <a:rPr lang="ja-JP" altLang="en-US" sz="4000" dirty="0" smtClean="0"/>
                <a:t>搭載デバイス</a:t>
              </a:r>
              <a:r>
                <a:rPr lang="ja-JP" altLang="en-US" sz="3500" dirty="0"/>
                <a:t>（</a:t>
              </a:r>
              <a:r>
                <a:rPr lang="ja-JP" altLang="en-US" sz="3500" dirty="0" smtClean="0"/>
                <a:t>モバイル端末</a:t>
              </a:r>
              <a:r>
                <a:rPr lang="ja-JP" altLang="en-US" sz="3500" dirty="0"/>
                <a:t>，</a:t>
              </a:r>
              <a:r>
                <a:rPr lang="en-US" altLang="ja-JP" sz="3500" dirty="0" smtClean="0"/>
                <a:t>Raspberry Pi </a:t>
              </a:r>
              <a:r>
                <a:rPr lang="en-US" altLang="ja-JP" sz="3500" dirty="0" err="1" smtClean="0"/>
                <a:t>etc</a:t>
              </a:r>
              <a:r>
                <a:rPr lang="ja-JP" altLang="en-US" sz="3500" dirty="0" smtClean="0"/>
                <a:t>）</a:t>
              </a:r>
              <a:endParaRPr lang="en-US" altLang="ja-JP" sz="3500" dirty="0" smtClean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dirty="0" smtClean="0"/>
                <a:t>ノード間</a:t>
              </a:r>
              <a:r>
                <a:rPr lang="ja-JP" altLang="en-US" sz="4800" b="1" dirty="0"/>
                <a:t>通信</a:t>
              </a:r>
              <a:endParaRPr lang="en-US" altLang="ja-JP" sz="48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Wi-Fi</a:t>
              </a:r>
              <a:r>
                <a:rPr lang="ja-JP" altLang="en-US" sz="3800" dirty="0"/>
                <a:t>（モバイル端末間）</a:t>
              </a:r>
              <a:r>
                <a:rPr lang="en-US" altLang="ja-JP" sz="4000" dirty="0"/>
                <a:t>, </a:t>
              </a:r>
              <a:r>
                <a:rPr lang="ja-JP" altLang="en-US" sz="4000" dirty="0"/>
                <a:t>イーサネット</a:t>
              </a:r>
              <a:r>
                <a:rPr lang="ja-JP" altLang="en-US" sz="3800" dirty="0"/>
                <a:t>（</a:t>
              </a:r>
              <a:r>
                <a:rPr lang="en-US" altLang="ja-JP" sz="3800" dirty="0"/>
                <a:t>Raspberry Pi</a:t>
              </a:r>
              <a:r>
                <a:rPr lang="ja-JP" altLang="en-US" sz="3800" dirty="0"/>
                <a:t>間）</a:t>
              </a:r>
              <a:endParaRPr lang="en-US" altLang="ja-JP" sz="3800" dirty="0" smtClean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dirty="0" smtClean="0"/>
                <a:t>並列</a:t>
              </a:r>
              <a:r>
                <a:rPr lang="ja-JP" altLang="en-US" sz="4800" b="1" dirty="0"/>
                <a:t>分散処理の</a:t>
              </a:r>
              <a:r>
                <a:rPr lang="ja-JP" altLang="en-US" sz="4800" b="1" dirty="0" smtClean="0"/>
                <a:t>フレームワーク</a:t>
              </a:r>
              <a:endParaRPr lang="en-US" altLang="ja-JP" sz="4800" b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Open MPI</a:t>
              </a:r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dirty="0" smtClean="0"/>
                <a:t>チェックポインティングソフトウェア</a:t>
              </a:r>
              <a:endParaRPr lang="en-US" altLang="ja-JP" sz="4800" b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DMTCP</a:t>
              </a:r>
              <a:endParaRPr lang="en-US" altLang="ja-JP" sz="44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b="1" u="sng" dirty="0"/>
                <a:t>ユーザレベル</a:t>
              </a:r>
              <a:r>
                <a:rPr lang="ja-JP" altLang="en-US" sz="4000" dirty="0"/>
                <a:t>で並列</a:t>
              </a:r>
              <a:r>
                <a:rPr lang="ja-JP" altLang="en-US" sz="4000" dirty="0" smtClean="0"/>
                <a:t>処理</a:t>
              </a:r>
              <a:r>
                <a:rPr lang="ja-JP" altLang="en-US" sz="4000" dirty="0"/>
                <a:t>（</a:t>
              </a:r>
              <a:r>
                <a:rPr lang="ja-JP" altLang="en-US" sz="4000" dirty="0" smtClean="0"/>
                <a:t>並列プロセス</a:t>
              </a:r>
              <a:r>
                <a:rPr lang="ja-JP" altLang="en-US" sz="4000" dirty="0"/>
                <a:t>）</a:t>
              </a:r>
              <a:r>
                <a:rPr lang="ja-JP" altLang="en-US" sz="4000" dirty="0" smtClean="0"/>
                <a:t>の</a:t>
              </a:r>
              <a:r>
                <a:rPr lang="ja-JP" altLang="en-US" sz="4000" dirty="0"/>
                <a:t>状態を</a:t>
              </a:r>
              <a:r>
                <a:rPr lang="ja-JP" altLang="en-US" sz="4000" dirty="0" smtClean="0"/>
                <a:t>保存</a:t>
              </a:r>
              <a:endParaRPr lang="en-US" altLang="ja-JP" sz="40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クラスタからノードが脱退した場合でも処理を継続可能</a:t>
              </a:r>
              <a:endParaRPr lang="en-US" altLang="ja-JP" sz="40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脱退</a:t>
              </a:r>
              <a:r>
                <a:rPr lang="ja-JP" altLang="en-US" sz="4000" dirty="0"/>
                <a:t>した</a:t>
              </a:r>
              <a:r>
                <a:rPr lang="ja-JP" altLang="en-US" sz="4000" dirty="0" smtClean="0"/>
                <a:t>ノード</a:t>
              </a:r>
              <a:r>
                <a:rPr lang="ja-JP" altLang="en-US" sz="4000" dirty="0"/>
                <a:t>の</a:t>
              </a:r>
              <a:r>
                <a:rPr lang="ja-JP" altLang="en-US" sz="4000" b="1" u="sng" dirty="0" smtClean="0"/>
                <a:t>並列タスク</a:t>
              </a:r>
              <a:r>
                <a:rPr lang="ja-JP" altLang="en-US" sz="3800" b="1" u="sng" dirty="0"/>
                <a:t>（</a:t>
              </a:r>
              <a:r>
                <a:rPr lang="ja-JP" altLang="en-US" sz="3800" b="1" u="sng" dirty="0" smtClean="0"/>
                <a:t>並列プロセス</a:t>
              </a:r>
              <a:r>
                <a:rPr lang="ja-JP" altLang="en-US" sz="3800" b="1" u="sng" dirty="0"/>
                <a:t>）</a:t>
              </a:r>
              <a:r>
                <a:rPr lang="ja-JP" altLang="en-US" sz="4000" b="1" u="sng" dirty="0" smtClean="0"/>
                <a:t>を別</a:t>
              </a:r>
              <a:r>
                <a:rPr lang="ja-JP" altLang="en-US" sz="4000" b="1" u="sng" dirty="0"/>
                <a:t>のノード</a:t>
              </a:r>
              <a:r>
                <a:rPr lang="ja-JP" altLang="en-US" sz="4000" b="1" u="sng" dirty="0" smtClean="0"/>
                <a:t>へ再配置可能</a:t>
              </a:r>
              <a:r>
                <a:rPr lang="ja-JP" altLang="en-US" sz="3800" b="1" u="sng" dirty="0" smtClean="0"/>
                <a:t>（ただしノード単位での再配置のみ</a:t>
              </a:r>
              <a:r>
                <a:rPr lang="ja-JP" altLang="en-US" sz="3800" b="1" u="sng" dirty="0"/>
                <a:t>）</a:t>
              </a:r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ja-JP" altLang="en-US" sz="4400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139500"/>
              <a:endParaRPr lang="en-US" altLang="ja-JP" sz="4400" b="1" i="1" dirty="0" smtClean="0"/>
            </a:p>
            <a:p>
              <a:pPr marL="139500"/>
              <a:endParaRPr lang="en-US" altLang="ja-JP" sz="4400" b="1" i="1" dirty="0" smtClean="0"/>
            </a:p>
            <a:p>
              <a:pPr marL="139500"/>
              <a:endParaRPr lang="en-US" altLang="ja-JP" sz="2000" b="1" i="1" dirty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i="1" dirty="0" smtClean="0"/>
                <a:t>課題</a:t>
              </a:r>
              <a:endParaRPr lang="en-US" altLang="ja-JP" sz="4800" b="1" i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/>
                <a:t>ノード単位でしか負荷バランスが調整できず</a:t>
              </a:r>
              <a:r>
                <a:rPr lang="ja-JP" altLang="en-US" sz="4000" i="1" dirty="0" smtClean="0"/>
                <a:t>，ノード脱退後のリスタート時に各ノード間の負荷バランスが崩れる</a:t>
              </a:r>
              <a:r>
                <a:rPr lang="en-US" altLang="ja-JP" sz="4000" i="1" dirty="0" smtClean="0"/>
                <a:t> </a:t>
              </a:r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en-US" altLang="ja-JP" sz="4000" i="1" dirty="0" smtClean="0">
                  <a:sym typeface="Wingdings" panose="05000000000000000000" pitchFamily="2" charset="2"/>
                </a:rPr>
                <a:t>  </a:t>
              </a:r>
              <a:r>
                <a:rPr lang="ja-JP" altLang="en-US" sz="4000" b="1" i="1" u="sng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クラスタ全体の性能が低下</a:t>
              </a:r>
              <a:endParaRPr lang="en-US" altLang="ja-JP" sz="4000" b="1" i="1" u="sng" dirty="0">
                <a:solidFill>
                  <a:srgbClr val="FF0000"/>
                </a:solidFill>
              </a:endParaRPr>
            </a:p>
            <a:p>
              <a:pPr marL="139500"/>
              <a:endParaRPr lang="en-US" altLang="ja-JP" sz="4400" b="1" i="1" dirty="0" smtClean="0"/>
            </a:p>
          </p:txBody>
        </p:sp>
      </p:grpSp>
      <p:pic>
        <p:nvPicPr>
          <p:cNvPr id="203" name="図 2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832" y="257437"/>
            <a:ext cx="5597381" cy="5597381"/>
          </a:xfrm>
          <a:prstGeom prst="rect">
            <a:avLst/>
          </a:prstGeom>
        </p:spPr>
      </p:pic>
      <p:sp>
        <p:nvSpPr>
          <p:cNvPr id="415" name="角丸四角形 414"/>
          <p:cNvSpPr/>
          <p:nvPr/>
        </p:nvSpPr>
        <p:spPr>
          <a:xfrm>
            <a:off x="471870" y="41606732"/>
            <a:ext cx="29502037" cy="1037509"/>
          </a:xfrm>
          <a:prstGeom prst="roundRect">
            <a:avLst>
              <a:gd name="adj" fmla="val 314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24000"/>
            <a:endParaRPr lang="ja-JP" altLang="en-US" sz="4400" dirty="0"/>
          </a:p>
        </p:txBody>
      </p:sp>
      <p:sp>
        <p:nvSpPr>
          <p:cNvPr id="416" name="テキスト ボックス 415"/>
          <p:cNvSpPr txBox="1"/>
          <p:nvPr/>
        </p:nvSpPr>
        <p:spPr>
          <a:xfrm>
            <a:off x="21132315" y="41694126"/>
            <a:ext cx="830276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ja-JP" sz="4800" b="1" dirty="0" smtClean="0">
                <a:solidFill>
                  <a:schemeClr val="bg1"/>
                </a:solidFill>
              </a:rPr>
              <a:t>Utsunomiya Univ.</a:t>
            </a:r>
          </a:p>
        </p:txBody>
      </p:sp>
      <p:sp>
        <p:nvSpPr>
          <p:cNvPr id="417" name="テキスト ボックス 416"/>
          <p:cNvSpPr txBox="1"/>
          <p:nvPr/>
        </p:nvSpPr>
        <p:spPr>
          <a:xfrm>
            <a:off x="546985" y="41704056"/>
            <a:ext cx="1178180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/>
                </a:solidFill>
              </a:rPr>
              <a:t>2016/10/6  CPSY@CEATEC</a:t>
            </a:r>
            <a:endParaRPr lang="en-US" altLang="ja-JP" sz="4800" b="1" dirty="0" smtClean="0">
              <a:solidFill>
                <a:schemeClr val="bg1"/>
              </a:solidFill>
            </a:endParaRPr>
          </a:p>
        </p:txBody>
      </p:sp>
      <p:grpSp>
        <p:nvGrpSpPr>
          <p:cNvPr id="425" name="グループ化 424"/>
          <p:cNvGrpSpPr/>
          <p:nvPr/>
        </p:nvGrpSpPr>
        <p:grpSpPr>
          <a:xfrm>
            <a:off x="15355992" y="5754110"/>
            <a:ext cx="14518613" cy="18653446"/>
            <a:chOff x="303958" y="6496224"/>
            <a:chExt cx="14689632" cy="11610436"/>
          </a:xfrm>
          <a:solidFill>
            <a:schemeClr val="bg1"/>
          </a:solidFill>
        </p:grpSpPr>
        <p:sp>
          <p:nvSpPr>
            <p:cNvPr id="427" name="角丸四角形 426"/>
            <p:cNvSpPr/>
            <p:nvPr/>
          </p:nvSpPr>
          <p:spPr>
            <a:xfrm>
              <a:off x="303958" y="6496224"/>
              <a:ext cx="14689632" cy="11610436"/>
            </a:xfrm>
            <a:prstGeom prst="roundRect">
              <a:avLst>
                <a:gd name="adj" fmla="val 2476"/>
              </a:avLst>
            </a:prstGeom>
            <a:grpFill/>
            <a:ln w="1111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265113"/>
              <a:endParaRPr lang="en-US" altLang="ja-JP" sz="44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18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4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8" name="角丸四角形 427"/>
            <p:cNvSpPr/>
            <p:nvPr/>
          </p:nvSpPr>
          <p:spPr>
            <a:xfrm>
              <a:off x="303958" y="6496225"/>
              <a:ext cx="14689632" cy="615238"/>
            </a:xfrm>
            <a:prstGeom prst="roundRect">
              <a:avLst>
                <a:gd name="adj" fmla="val 2475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76200" algn="ctr"/>
              <a:r>
                <a:rPr lang="ja-JP" altLang="en-US" sz="4400" b="1" dirty="0" smtClean="0">
                  <a:solidFill>
                    <a:schemeClr val="bg1"/>
                  </a:solidFill>
                </a:rPr>
                <a:t>タスク再配置とプロセス間通信の効率化</a:t>
              </a:r>
              <a:endParaRPr lang="en-US" altLang="ja-JP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8" name="グループ化 637"/>
          <p:cNvGrpSpPr/>
          <p:nvPr/>
        </p:nvGrpSpPr>
        <p:grpSpPr>
          <a:xfrm>
            <a:off x="15353630" y="24591079"/>
            <a:ext cx="14518613" cy="11544893"/>
            <a:chOff x="303958" y="6496225"/>
            <a:chExt cx="14689632" cy="14290394"/>
          </a:xfrm>
          <a:solidFill>
            <a:schemeClr val="bg1"/>
          </a:solidFill>
        </p:grpSpPr>
        <p:sp>
          <p:nvSpPr>
            <p:cNvPr id="640" name="角丸四角形 639"/>
            <p:cNvSpPr/>
            <p:nvPr/>
          </p:nvSpPr>
          <p:spPr>
            <a:xfrm>
              <a:off x="303958" y="6496225"/>
              <a:ext cx="14689632" cy="14290394"/>
            </a:xfrm>
            <a:prstGeom prst="roundRect">
              <a:avLst>
                <a:gd name="adj" fmla="val 2476"/>
              </a:avLst>
            </a:prstGeom>
            <a:grpFill/>
            <a:ln w="1111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265113"/>
              <a:endParaRPr lang="en-US" altLang="ja-JP" sz="44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18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4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1" name="角丸四角形 640"/>
            <p:cNvSpPr/>
            <p:nvPr/>
          </p:nvSpPr>
          <p:spPr>
            <a:xfrm>
              <a:off x="303958" y="6496225"/>
              <a:ext cx="14689632" cy="926348"/>
            </a:xfrm>
            <a:prstGeom prst="roundRect">
              <a:avLst>
                <a:gd name="adj" fmla="val 2475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76200" algn="ctr"/>
              <a:r>
                <a:rPr lang="ja-JP" altLang="en-US" sz="4400" b="1" dirty="0">
                  <a:solidFill>
                    <a:schemeClr val="bg1"/>
                  </a:solidFill>
                </a:rPr>
                <a:t>予備</a:t>
              </a:r>
              <a:r>
                <a:rPr lang="ja-JP" altLang="en-US" sz="4400" b="1" dirty="0" smtClean="0">
                  <a:solidFill>
                    <a:schemeClr val="bg1"/>
                  </a:solidFill>
                </a:rPr>
                <a:t>評価</a:t>
              </a:r>
              <a:endParaRPr lang="en-US" altLang="ja-JP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0" name="グループ化 649"/>
          <p:cNvGrpSpPr/>
          <p:nvPr/>
        </p:nvGrpSpPr>
        <p:grpSpPr>
          <a:xfrm>
            <a:off x="15380633" y="36431731"/>
            <a:ext cx="14518613" cy="5032655"/>
            <a:chOff x="303958" y="6496224"/>
            <a:chExt cx="14689632" cy="4954560"/>
          </a:xfrm>
          <a:solidFill>
            <a:schemeClr val="bg1"/>
          </a:solidFill>
        </p:grpSpPr>
        <p:sp>
          <p:nvSpPr>
            <p:cNvPr id="651" name="角丸四角形 650"/>
            <p:cNvSpPr/>
            <p:nvPr/>
          </p:nvSpPr>
          <p:spPr>
            <a:xfrm>
              <a:off x="303958" y="6496225"/>
              <a:ext cx="14689632" cy="4954559"/>
            </a:xfrm>
            <a:prstGeom prst="roundRect">
              <a:avLst>
                <a:gd name="adj" fmla="val 2476"/>
              </a:avLst>
            </a:prstGeom>
            <a:grpFill/>
            <a:ln w="1111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265113"/>
              <a:endParaRPr lang="en-US" altLang="ja-JP" sz="44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18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4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2" name="角丸四角形 651"/>
            <p:cNvSpPr/>
            <p:nvPr/>
          </p:nvSpPr>
          <p:spPr>
            <a:xfrm>
              <a:off x="303958" y="6496224"/>
              <a:ext cx="14689632" cy="706269"/>
            </a:xfrm>
            <a:prstGeom prst="roundRect">
              <a:avLst>
                <a:gd name="adj" fmla="val 2475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76200" algn="ctr"/>
              <a:r>
                <a:rPr lang="ja-JP" altLang="en-US" sz="4400" b="1" dirty="0" smtClean="0">
                  <a:solidFill>
                    <a:schemeClr val="bg1"/>
                  </a:solidFill>
                </a:rPr>
                <a:t>おわり</a:t>
              </a:r>
              <a:r>
                <a:rPr lang="ja-JP" altLang="en-US" sz="4400" b="1" dirty="0">
                  <a:solidFill>
                    <a:schemeClr val="bg1"/>
                  </a:solidFill>
                </a:rPr>
                <a:t>に</a:t>
              </a:r>
              <a:endParaRPr lang="en-US" altLang="ja-JP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5" name="テキスト ボックス 654"/>
          <p:cNvSpPr txBox="1"/>
          <p:nvPr/>
        </p:nvSpPr>
        <p:spPr>
          <a:xfrm>
            <a:off x="15522657" y="37200084"/>
            <a:ext cx="141805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ja-JP" sz="4000" dirty="0" smtClean="0"/>
              <a:t>NAS </a:t>
            </a:r>
            <a:r>
              <a:rPr lang="en-US" altLang="ja-JP" sz="4000" dirty="0"/>
              <a:t>Parallel Benchmark </a:t>
            </a:r>
            <a:r>
              <a:rPr lang="ja-JP" altLang="en-US" sz="4000" dirty="0" smtClean="0"/>
              <a:t>を</a:t>
            </a:r>
            <a:r>
              <a:rPr lang="ja-JP" altLang="en-US" sz="4000" dirty="0"/>
              <a:t>用いて通信効率化の効果を</a:t>
            </a:r>
            <a:r>
              <a:rPr lang="ja-JP" altLang="en-US" sz="4000" dirty="0" smtClean="0"/>
              <a:t>評価</a:t>
            </a:r>
            <a:endParaRPr lang="en-US" altLang="ja-JP" sz="4000" dirty="0"/>
          </a:p>
          <a:p>
            <a:pPr marL="1080000" indent="-5715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3600" dirty="0" smtClean="0"/>
              <a:t>ノード間通信が発生しない場合</a:t>
            </a:r>
            <a:r>
              <a:rPr lang="en-US" altLang="ja-JP" sz="3600" dirty="0" smtClean="0"/>
              <a:t>(      )</a:t>
            </a:r>
            <a:r>
              <a:rPr lang="ja-JP" altLang="en-US" sz="3600" dirty="0" err="1" smtClean="0"/>
              <a:t>には</a:t>
            </a:r>
            <a:r>
              <a:rPr lang="en-US" altLang="ja-JP" sz="3600" b="1" u="sng" dirty="0" smtClean="0"/>
              <a:t>3</a:t>
            </a:r>
            <a:r>
              <a:rPr lang="ja-JP" altLang="en-US" sz="3600" b="1" u="sng" dirty="0" smtClean="0"/>
              <a:t>つ以上のプログラムにおいて</a:t>
            </a:r>
            <a:r>
              <a:rPr lang="en-US" altLang="ja-JP" sz="3600" b="1" u="sng" dirty="0" smtClean="0"/>
              <a:t>40%</a:t>
            </a:r>
            <a:r>
              <a:rPr lang="ja-JP" altLang="en-US" sz="3600" b="1" u="sng" dirty="0" smtClean="0"/>
              <a:t>以上実行時間を削減</a:t>
            </a:r>
            <a:r>
              <a:rPr lang="ja-JP" altLang="en-US" sz="3600" dirty="0" smtClean="0"/>
              <a:t>できた</a:t>
            </a:r>
            <a:endParaRPr lang="en-US" altLang="ja-JP" sz="3600" dirty="0" smtClean="0"/>
          </a:p>
          <a:p>
            <a:pPr marL="1080000" indent="-5715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3600" dirty="0" smtClean="0"/>
              <a:t>ノード間通信が発生 </a:t>
            </a:r>
            <a:r>
              <a:rPr lang="en-US" altLang="ja-JP" sz="3600" dirty="0" smtClean="0"/>
              <a:t>/ </a:t>
            </a:r>
            <a:r>
              <a:rPr lang="ja-JP" altLang="en-US" sz="3600" dirty="0" smtClean="0"/>
              <a:t>通信帯域が狭い場合</a:t>
            </a:r>
            <a:r>
              <a:rPr lang="en-US" altLang="ja-JP" sz="3600" dirty="0" smtClean="0"/>
              <a:t>(      )</a:t>
            </a:r>
            <a:r>
              <a:rPr lang="ja-JP" altLang="en-US" sz="3600" dirty="0" smtClean="0"/>
              <a:t>では通信効率化の効果が減少 </a:t>
            </a:r>
            <a:r>
              <a:rPr lang="en-US" altLang="ja-JP" sz="3600" dirty="0" smtClean="0"/>
              <a:t>/ </a:t>
            </a:r>
            <a:r>
              <a:rPr lang="ja-JP" altLang="en-US" sz="3600" dirty="0" smtClean="0"/>
              <a:t>効果が見られないことが分かった</a:t>
            </a:r>
            <a:endParaRPr lang="en-US" altLang="ja-JP" sz="1800" dirty="0" smtClean="0"/>
          </a:p>
          <a:p>
            <a:pPr marL="571500" indent="-5715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ja-JP" altLang="en-US" sz="3600" dirty="0" smtClean="0"/>
              <a:t>より高速な並列処理を実現するために，今後はプロセス間通信の挙動に応じたタスク再配置を検討する</a:t>
            </a:r>
            <a:endParaRPr lang="en-US" altLang="ja-JP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1990" y="1147112"/>
            <a:ext cx="26284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81175" algn="l"/>
              </a:tabLst>
            </a:pPr>
            <a:r>
              <a:rPr lang="en-US" altLang="ja-JP" sz="7200" b="1" dirty="0" smtClean="0">
                <a:solidFill>
                  <a:schemeClr val="bg1"/>
                </a:solidFill>
                <a:latin typeface="+mn-ea"/>
              </a:rPr>
              <a:t>Android </a:t>
            </a:r>
            <a:r>
              <a:rPr lang="ja-JP" altLang="en-US" sz="7200" b="1" dirty="0">
                <a:solidFill>
                  <a:schemeClr val="bg1"/>
                </a:solidFill>
                <a:latin typeface="+mn-ea"/>
              </a:rPr>
              <a:t>クラスタに</a:t>
            </a:r>
            <a:r>
              <a:rPr lang="ja-JP" altLang="en-US" sz="7200" b="1" dirty="0" smtClean="0">
                <a:solidFill>
                  <a:schemeClr val="bg1"/>
                </a:solidFill>
                <a:latin typeface="+mn-ea"/>
              </a:rPr>
              <a:t>おける動的</a:t>
            </a:r>
            <a:r>
              <a:rPr lang="ja-JP" altLang="en-US" sz="7200" b="1" dirty="0">
                <a:solidFill>
                  <a:schemeClr val="bg1"/>
                </a:solidFill>
                <a:latin typeface="+mn-ea"/>
              </a:rPr>
              <a:t>構成変更に伴う</a:t>
            </a:r>
            <a:r>
              <a:rPr lang="ja-JP" altLang="en-US" sz="7200" b="1" dirty="0" smtClean="0">
                <a:solidFill>
                  <a:schemeClr val="bg1"/>
                </a:solidFill>
                <a:latin typeface="+mn-ea"/>
              </a:rPr>
              <a:t>タスク再配置</a:t>
            </a:r>
            <a:r>
              <a:rPr lang="ja-JP" altLang="en-US" sz="7200" b="1" dirty="0">
                <a:solidFill>
                  <a:schemeClr val="bg1"/>
                </a:solidFill>
                <a:latin typeface="+mn-ea"/>
              </a:rPr>
              <a:t>と通信の</a:t>
            </a:r>
            <a:r>
              <a:rPr lang="ja-JP" altLang="en-US" sz="7200" b="1" dirty="0" smtClean="0">
                <a:solidFill>
                  <a:schemeClr val="bg1"/>
                </a:solidFill>
                <a:latin typeface="+mn-ea"/>
              </a:rPr>
              <a:t>効率化</a:t>
            </a:r>
            <a:endParaRPr lang="en-US" altLang="ja-JP" sz="7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10" name="グループ化 1209"/>
          <p:cNvGrpSpPr/>
          <p:nvPr/>
        </p:nvGrpSpPr>
        <p:grpSpPr>
          <a:xfrm>
            <a:off x="546985" y="5704136"/>
            <a:ext cx="14408399" cy="14162909"/>
            <a:chOff x="303958" y="5632129"/>
            <a:chExt cx="14689632" cy="11657804"/>
          </a:xfrm>
          <a:solidFill>
            <a:schemeClr val="bg1"/>
          </a:solidFill>
        </p:grpSpPr>
        <p:grpSp>
          <p:nvGrpSpPr>
            <p:cNvPr id="1208" name="グループ化 1207"/>
            <p:cNvGrpSpPr/>
            <p:nvPr/>
          </p:nvGrpSpPr>
          <p:grpSpPr>
            <a:xfrm>
              <a:off x="303958" y="5632129"/>
              <a:ext cx="14689632" cy="11657804"/>
              <a:chOff x="303958" y="6496225"/>
              <a:chExt cx="14689632" cy="10421371"/>
            </a:xfrm>
            <a:grpFill/>
          </p:grpSpPr>
          <p:sp>
            <p:nvSpPr>
              <p:cNvPr id="250" name="角丸四角形 249"/>
              <p:cNvSpPr/>
              <p:nvPr/>
            </p:nvSpPr>
            <p:spPr>
              <a:xfrm>
                <a:off x="303958" y="6496225"/>
                <a:ext cx="14689632" cy="10421371"/>
              </a:xfrm>
              <a:prstGeom prst="roundRect">
                <a:avLst>
                  <a:gd name="adj" fmla="val 2476"/>
                </a:avLst>
              </a:prstGeom>
              <a:grpFill/>
              <a:ln w="1111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265113"/>
                <a:endParaRPr lang="en-US" altLang="ja-JP" sz="44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4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角丸四角形 253"/>
              <p:cNvSpPr/>
              <p:nvPr/>
            </p:nvSpPr>
            <p:spPr>
              <a:xfrm>
                <a:off x="303958" y="6496225"/>
                <a:ext cx="14689632" cy="813825"/>
              </a:xfrm>
              <a:prstGeom prst="roundRect">
                <a:avLst>
                  <a:gd name="adj" fmla="val 24754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76200" algn="ctr"/>
                <a:r>
                  <a:rPr lang="ja-JP" altLang="en-US" sz="4400" b="1" dirty="0" smtClean="0">
                    <a:solidFill>
                      <a:schemeClr val="bg1"/>
                    </a:solidFill>
                  </a:rPr>
                  <a:t>はじめ</a:t>
                </a:r>
                <a:r>
                  <a:rPr lang="ja-JP" altLang="en-US" sz="4400" b="1" dirty="0">
                    <a:solidFill>
                      <a:schemeClr val="bg1"/>
                    </a:solidFill>
                  </a:rPr>
                  <a:t>に</a:t>
                </a:r>
                <a:endParaRPr lang="en-US" altLang="ja-JP" sz="4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09" name="テキスト ボックス 1208"/>
            <p:cNvSpPr txBox="1"/>
            <p:nvPr/>
          </p:nvSpPr>
          <p:spPr>
            <a:xfrm>
              <a:off x="430984" y="6526602"/>
              <a:ext cx="14383929" cy="1057262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b="1" i="1" dirty="0" smtClean="0"/>
                <a:t> </a:t>
              </a:r>
              <a:r>
                <a:rPr lang="ja-JP" altLang="en-US" sz="4800" b="1" i="1" dirty="0"/>
                <a:t>背景</a:t>
              </a:r>
              <a:endParaRPr lang="en-US" altLang="ja-JP" sz="4800" b="1" i="1" dirty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近年モバイル端末は</a:t>
              </a:r>
              <a:r>
                <a:rPr lang="ja-JP" altLang="en-US" sz="4000" b="1" u="sng" dirty="0" smtClean="0"/>
                <a:t>マルチコアプロセッサの搭載により高性能化</a:t>
              </a:r>
              <a:endParaRPr lang="en-US" altLang="ja-JP" sz="4000" b="1" u="sng" dirty="0" smtClean="0"/>
            </a:p>
            <a:p>
              <a:pPr algn="ctr"/>
              <a:endParaRPr lang="en-US" altLang="ja-JP" sz="4000" dirty="0"/>
            </a:p>
            <a:p>
              <a:pPr algn="ctr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400" dirty="0" smtClean="0"/>
                <a:t>並列分散アプリケーションのための新たなプラットフォームとして</a:t>
              </a:r>
              <a:r>
                <a:rPr lang="en-US" altLang="ja-JP" sz="4400" b="1" u="sng" dirty="0" smtClean="0"/>
                <a:t>Android</a:t>
              </a:r>
              <a:r>
                <a:rPr lang="ja-JP" altLang="en-US" sz="4400" b="1" u="sng" dirty="0" smtClean="0"/>
                <a:t>クラスタシステム</a:t>
              </a:r>
              <a:r>
                <a:rPr lang="ja-JP" altLang="en-US" sz="4400" dirty="0" smtClean="0"/>
                <a:t>を開発</a:t>
              </a:r>
              <a:endParaRPr lang="en-US" altLang="ja-JP" sz="1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ja-JP" sz="1100" dirty="0" smtClean="0"/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i="1" dirty="0" smtClean="0"/>
                <a:t>システムの特徴</a:t>
              </a:r>
              <a:endParaRPr lang="en-US" altLang="ja-JP" sz="4800" b="1" i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Android OS</a:t>
              </a:r>
              <a:r>
                <a:rPr lang="ja-JP" altLang="en-US" sz="4000" dirty="0" smtClean="0"/>
                <a:t>搭載デバイスを活用して並列分散処理が可能</a:t>
              </a:r>
              <a:endParaRPr lang="en-US" altLang="ja-JP" sz="40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稼働中にノードの構成を自由に変更可能</a:t>
              </a:r>
              <a:endParaRPr lang="en-US" altLang="ja-JP" sz="36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endParaRPr lang="en-US" altLang="ja-JP" sz="10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b="1" dirty="0" smtClean="0"/>
                <a:t>チェックポイント</a:t>
              </a:r>
              <a:r>
                <a:rPr lang="en-US" altLang="ja-JP" sz="3600" b="1" dirty="0" smtClean="0"/>
                <a:t>/</a:t>
              </a:r>
              <a:r>
                <a:rPr lang="ja-JP" altLang="en-US" sz="3600" b="1" dirty="0" smtClean="0"/>
                <a:t>リスタート機能</a:t>
              </a:r>
              <a:endParaRPr lang="en-US" altLang="ja-JP" sz="3600" b="1" dirty="0" smtClean="0"/>
            </a:p>
            <a:p>
              <a:pPr marL="711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endParaRPr lang="en-US" altLang="ja-JP" sz="1000" b="1" dirty="0" smtClean="0"/>
            </a:p>
            <a:p>
              <a:pPr marL="5724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並列分散処理の負荷バランスを調整可能</a:t>
              </a:r>
              <a:endParaRPr lang="en-US" altLang="ja-JP" sz="4000" dirty="0" smtClean="0"/>
            </a:p>
            <a:p>
              <a:pPr marL="10800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並列分散処理リスタート時のタスク</a:t>
              </a:r>
              <a:r>
                <a:rPr lang="ja-JP" altLang="en-US" sz="4000" b="1" dirty="0" smtClean="0"/>
                <a:t>再配置機能</a:t>
              </a:r>
              <a:endParaRPr lang="en-US" altLang="ja-JP" sz="4000" b="1" dirty="0" smtClean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endParaRPr lang="en-US" altLang="ja-JP" sz="1800" b="1" dirty="0" smtClean="0"/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en-US" altLang="ja-JP" sz="4400" b="1" i="1" dirty="0" smtClean="0"/>
                <a:t> </a:t>
              </a:r>
              <a:r>
                <a:rPr lang="ja-JP" altLang="en-US" sz="4800" b="1" i="1" dirty="0" smtClean="0"/>
                <a:t>課題とアプローチ</a:t>
              </a:r>
              <a:endParaRPr lang="en-US" altLang="ja-JP" sz="4800" b="1" i="1" dirty="0" smtClean="0"/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endParaRPr lang="en-US" altLang="ja-JP" sz="1000" b="1" i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従来はノード単位でしか負荷バランスが調整できず，</a:t>
              </a:r>
              <a:r>
                <a:rPr lang="ja-JP" altLang="en-US" sz="4000" b="1" u="sng" dirty="0" smtClean="0"/>
                <a:t>ノード間の並列</a:t>
              </a:r>
              <a:r>
                <a:rPr lang="ja-JP" altLang="en-US" sz="4000" b="1" u="sng" dirty="0"/>
                <a:t>タスクの</a:t>
              </a:r>
              <a:r>
                <a:rPr lang="ja-JP" altLang="en-US" sz="4000" b="1" u="sng" dirty="0" smtClean="0"/>
                <a:t>負荷に偏りが生じ</a:t>
              </a:r>
              <a:r>
                <a:rPr lang="ja-JP" altLang="en-US" sz="4000" dirty="0" smtClean="0"/>
                <a:t>ていた</a:t>
              </a:r>
              <a:r>
                <a:rPr lang="en-US" altLang="ja-JP" sz="4000" dirty="0" smtClean="0">
                  <a:sym typeface="Wingdings" panose="05000000000000000000" pitchFamily="2" charset="2"/>
                </a:rPr>
                <a:t> </a:t>
              </a:r>
              <a:r>
                <a:rPr lang="ja-JP" altLang="en-US" sz="4000" dirty="0" smtClean="0"/>
                <a:t>性能低下</a:t>
              </a:r>
              <a:endParaRPr lang="en-US" altLang="ja-JP" sz="12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endParaRPr lang="en-US" altLang="ja-JP" sz="1000" dirty="0" smtClean="0"/>
            </a:p>
            <a:p>
              <a:pPr marL="571500" indent="-432000">
                <a:spcBef>
                  <a:spcPts val="150"/>
                </a:spcBef>
                <a:buFont typeface="Arial" panose="020B0604020202020204" pitchFamily="34" charset="0"/>
                <a:buChar char="•"/>
              </a:pPr>
              <a:r>
                <a:rPr lang="ja-JP" altLang="en-US" sz="4000" b="1" u="sng" dirty="0" smtClean="0"/>
                <a:t>プロセス単位</a:t>
              </a:r>
              <a:r>
                <a:rPr lang="ja-JP" altLang="en-US" sz="4000" dirty="0" smtClean="0"/>
                <a:t>でのタスク再配置機能と，それに伴って</a:t>
              </a:r>
              <a:r>
                <a:rPr lang="ja-JP" altLang="en-US" sz="4000" b="1" u="sng" dirty="0" smtClean="0"/>
                <a:t>並列プロセス間通信</a:t>
              </a:r>
              <a:r>
                <a:rPr lang="ja-JP" altLang="en-US" sz="4000" b="1" u="sng" dirty="0"/>
                <a:t>の</a:t>
              </a:r>
              <a:r>
                <a:rPr lang="ja-JP" altLang="en-US" sz="4000" b="1" u="sng" dirty="0" smtClean="0"/>
                <a:t>効率化</a:t>
              </a:r>
              <a:r>
                <a:rPr lang="ja-JP" altLang="en-US" sz="4000" dirty="0" smtClean="0"/>
                <a:t>機能を追加 </a:t>
              </a:r>
              <a:r>
                <a:rPr lang="en-US" altLang="ja-JP" sz="4000" dirty="0" smtClean="0">
                  <a:sym typeface="Wingdings" panose="05000000000000000000" pitchFamily="2" charset="2"/>
                </a:rPr>
                <a:t> </a:t>
              </a:r>
              <a:r>
                <a:rPr lang="ja-JP" altLang="en-US" sz="4000" dirty="0" smtClean="0">
                  <a:sym typeface="Wingdings" panose="05000000000000000000" pitchFamily="2" charset="2"/>
                </a:rPr>
                <a:t>性能向上</a:t>
              </a:r>
              <a:endParaRPr lang="en-US" altLang="ja-JP" sz="4000" dirty="0" smtClean="0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672532" y="3563492"/>
            <a:ext cx="24409952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4000"/>
            <a:endParaRPr lang="en-US" altLang="ja-JP" sz="1050" b="1" dirty="0">
              <a:solidFill>
                <a:schemeClr val="bg1"/>
              </a:solidFill>
            </a:endParaRPr>
          </a:p>
          <a:p>
            <a:pPr lvl="0" defTabSz="3027487">
              <a:tabLst>
                <a:tab pos="1781175" algn="l"/>
              </a:tabLst>
              <a:defRPr/>
            </a:pPr>
            <a:r>
              <a:rPr lang="ja-JP" altLang="en-US" sz="4800" b="1" u="sng" dirty="0">
                <a:solidFill>
                  <a:prstClr val="white"/>
                </a:solidFill>
              </a:rPr>
              <a:t>澤田 祐樹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†1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重信 晃太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†2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杉山 裕紀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†2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大津 金光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†1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横田 隆史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†1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大川 猛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</a:t>
            </a:r>
            <a:r>
              <a:rPr lang="en-US" altLang="ja-JP" sz="4800" b="1" baseline="30000" dirty="0" smtClean="0">
                <a:solidFill>
                  <a:prstClr val="white"/>
                </a:solidFill>
              </a:rPr>
              <a:t>1</a:t>
            </a:r>
          </a:p>
          <a:p>
            <a:pPr lvl="0" defTabSz="3027487">
              <a:tabLst>
                <a:tab pos="1781175" algn="l"/>
              </a:tabLst>
              <a:defRPr/>
            </a:pPr>
            <a:endParaRPr lang="en-US" altLang="ja-JP" sz="1000" b="1" dirty="0">
              <a:solidFill>
                <a:prstClr val="white"/>
              </a:solidFill>
            </a:endParaRPr>
          </a:p>
          <a:p>
            <a:pPr lvl="0" defTabSz="3027487">
              <a:tabLst>
                <a:tab pos="1781175" algn="l"/>
              </a:tabLst>
              <a:defRPr/>
            </a:pPr>
            <a:r>
              <a:rPr lang="en-US" altLang="ja-JP" sz="4800" b="1" dirty="0">
                <a:solidFill>
                  <a:prstClr val="white"/>
                </a:solidFill>
              </a:rPr>
              <a:t>	</a:t>
            </a:r>
            <a:r>
              <a:rPr lang="en-US" altLang="ja-JP" sz="5400" b="1" dirty="0">
                <a:solidFill>
                  <a:prstClr val="white"/>
                </a:solidFill>
              </a:rPr>
              <a:t>†1 </a:t>
            </a:r>
            <a:r>
              <a:rPr lang="ja-JP" altLang="en-US" sz="5400" b="1" dirty="0">
                <a:solidFill>
                  <a:prstClr val="white"/>
                </a:solidFill>
              </a:rPr>
              <a:t>宇都宮大学大学院情報システム科学専攻  </a:t>
            </a:r>
            <a:r>
              <a:rPr lang="en-US" altLang="ja-JP" sz="5400" b="1" dirty="0" smtClean="0">
                <a:solidFill>
                  <a:prstClr val="white"/>
                </a:solidFill>
              </a:rPr>
              <a:t>†</a:t>
            </a:r>
            <a:r>
              <a:rPr lang="en-US" altLang="zh-CN" sz="5400" b="1" dirty="0">
                <a:solidFill>
                  <a:prstClr val="white"/>
                </a:solidFill>
              </a:rPr>
              <a:t>2</a:t>
            </a:r>
            <a:r>
              <a:rPr lang="ja-JP" altLang="en-US" sz="5400" b="1" dirty="0">
                <a:solidFill>
                  <a:prstClr val="white"/>
                </a:solidFill>
              </a:rPr>
              <a:t> 宇都宮大学工学部</a:t>
            </a:r>
            <a:endParaRPr lang="en-US" altLang="ja-JP" sz="5400" b="1" dirty="0">
              <a:solidFill>
                <a:prstClr val="white"/>
              </a:solidFill>
            </a:endParaRPr>
          </a:p>
          <a:p>
            <a:pPr indent="1524000"/>
            <a:endParaRPr lang="en-US" altLang="ja-JP" sz="4400" dirty="0" smtClean="0">
              <a:solidFill>
                <a:schemeClr val="bg1"/>
              </a:solidFill>
            </a:endParaRPr>
          </a:p>
        </p:txBody>
      </p:sp>
      <p:sp>
        <p:nvSpPr>
          <p:cNvPr id="145" name="下矢印 144"/>
          <p:cNvSpPr/>
          <p:nvPr/>
        </p:nvSpPr>
        <p:spPr>
          <a:xfrm>
            <a:off x="7157115" y="8656465"/>
            <a:ext cx="2056466" cy="772520"/>
          </a:xfrm>
          <a:prstGeom prst="downArrow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5399469" y="6928273"/>
            <a:ext cx="14446310" cy="1405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i="1" dirty="0" smtClean="0"/>
              <a:t> </a:t>
            </a:r>
            <a:r>
              <a:rPr lang="ja-JP" altLang="en-US" sz="4800" b="1" i="1" dirty="0" smtClean="0"/>
              <a:t>タスク再配置</a:t>
            </a:r>
            <a:endParaRPr lang="en-US" altLang="ja-JP" sz="4800" b="1" i="1" dirty="0" smtClean="0"/>
          </a:p>
          <a:p>
            <a:pPr marL="571500" indent="-432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4000" i="1" dirty="0" smtClean="0"/>
              <a:t>従来</a:t>
            </a:r>
            <a:r>
              <a:rPr lang="en-US" altLang="ja-JP" sz="4000" i="1" dirty="0" smtClean="0"/>
              <a:t>:</a:t>
            </a:r>
            <a:r>
              <a:rPr lang="ja-JP" altLang="en-US" sz="4000" i="1" dirty="0" smtClean="0"/>
              <a:t>リスタート時，並列プロセスは</a:t>
            </a:r>
            <a:r>
              <a:rPr lang="ja-JP" altLang="en-US" sz="4000" b="1" i="1" u="sng" dirty="0" smtClean="0"/>
              <a:t>ノード単位で再配置</a:t>
            </a:r>
            <a:endParaRPr lang="en-US" altLang="ja-JP" sz="4000" b="1" i="1" u="sng" dirty="0" smtClean="0"/>
          </a:p>
          <a:p>
            <a:pPr marL="711000" indent="-5715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ja-JP" altLang="en-US" sz="4000" b="1" i="1" u="sng" dirty="0" smtClean="0"/>
              <a:t>プロセス単位で</a:t>
            </a:r>
            <a:r>
              <a:rPr lang="ja-JP" altLang="en-US" sz="4000" i="1" dirty="0" smtClean="0"/>
              <a:t>任意の並列プロセスを</a:t>
            </a:r>
            <a:r>
              <a:rPr lang="ja-JP" altLang="en-US" sz="4000" b="1" i="1" u="sng" dirty="0" smtClean="0">
                <a:solidFill>
                  <a:srgbClr val="FF0000"/>
                </a:solidFill>
              </a:rPr>
              <a:t>複数ノードへ分散して再配置できる機能</a:t>
            </a:r>
            <a:r>
              <a:rPr lang="ja-JP" altLang="en-US" sz="4000" i="1" dirty="0" smtClean="0"/>
              <a:t>を追加</a:t>
            </a:r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3600" i="1" dirty="0"/>
          </a:p>
          <a:p>
            <a:pPr marL="139500"/>
            <a:r>
              <a:rPr lang="ja-JP" altLang="en-US" sz="4800" b="1" i="1" dirty="0" smtClean="0"/>
              <a:t>プロセス間通信の効率化</a:t>
            </a:r>
            <a:endParaRPr lang="en-US" altLang="ja-JP" sz="4800" b="1" i="1" dirty="0"/>
          </a:p>
          <a:p>
            <a:pPr marL="571500" indent="-432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4000" i="1" dirty="0" smtClean="0"/>
              <a:t>並列プロセスの</a:t>
            </a:r>
            <a:r>
              <a:rPr lang="ja-JP" altLang="en-US" sz="4000" i="1" dirty="0"/>
              <a:t>再配置により，</a:t>
            </a:r>
            <a:r>
              <a:rPr lang="ja-JP" altLang="en-US" sz="4000" b="1" i="1" u="sng" dirty="0"/>
              <a:t>ノード間通信を行っていたプロセス同士が同一</a:t>
            </a:r>
            <a:r>
              <a:rPr lang="ja-JP" altLang="en-US" sz="4000" b="1" i="1" u="sng" dirty="0" smtClean="0"/>
              <a:t>ノードに配置される</a:t>
            </a:r>
            <a:r>
              <a:rPr lang="ja-JP" altLang="en-US" sz="4000" i="1" dirty="0" smtClean="0"/>
              <a:t>場合</a:t>
            </a:r>
            <a:r>
              <a:rPr lang="ja-JP" altLang="en-US" sz="4000" i="1" dirty="0"/>
              <a:t>がある</a:t>
            </a:r>
            <a:endParaRPr lang="en-US" altLang="ja-JP" sz="4000" i="1" dirty="0" smtClean="0"/>
          </a:p>
          <a:p>
            <a:pPr marL="1080000" lvl="1" indent="-432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4000" i="1" dirty="0" smtClean="0"/>
              <a:t>しかし，チェックポイントデータに記録された通信</a:t>
            </a:r>
            <a:r>
              <a:rPr lang="ja-JP" altLang="en-US" sz="4000" i="1" dirty="0"/>
              <a:t>方法でプロセス間</a:t>
            </a:r>
            <a:r>
              <a:rPr lang="ja-JP" altLang="en-US" sz="4000" i="1" dirty="0" smtClean="0"/>
              <a:t>通信を復元</a:t>
            </a:r>
            <a:endParaRPr lang="en-US" altLang="ja-JP" sz="4000" i="1" dirty="0" smtClean="0"/>
          </a:p>
          <a:p>
            <a:pPr marL="711000" indent="-5715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ja-JP" altLang="en-US" sz="4000" i="1" dirty="0" smtClean="0"/>
              <a:t>並列プロセスの再配置時，</a:t>
            </a:r>
            <a:r>
              <a:rPr lang="ja-JP" altLang="en-US" sz="4000" b="1" i="1" u="sng" dirty="0" smtClean="0">
                <a:solidFill>
                  <a:srgbClr val="FF0000"/>
                </a:solidFill>
              </a:rPr>
              <a:t>プロセス間通信をより高速な通信方法へ</a:t>
            </a:r>
            <a:r>
              <a:rPr lang="ja-JP" altLang="en-US" sz="4000" b="1" i="1" u="sng" dirty="0">
                <a:solidFill>
                  <a:srgbClr val="FF0000"/>
                </a:solidFill>
              </a:rPr>
              <a:t>変更</a:t>
            </a:r>
            <a:r>
              <a:rPr lang="ja-JP" altLang="en-US" sz="4000" b="1" i="1" u="sng" dirty="0" smtClean="0">
                <a:solidFill>
                  <a:srgbClr val="FF0000"/>
                </a:solidFill>
              </a:rPr>
              <a:t>可能な機能</a:t>
            </a:r>
            <a:r>
              <a:rPr lang="ja-JP" altLang="en-US" sz="4000" i="1" dirty="0" smtClean="0"/>
              <a:t>を追加</a:t>
            </a:r>
            <a:endParaRPr lang="en-US" altLang="ja-JP" sz="4000" i="1" dirty="0" smtClean="0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9000000">
            <a:off x="1343125" y="30730225"/>
            <a:ext cx="1552154" cy="1043048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880022" y="32351629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4" y="32758913"/>
            <a:ext cx="1554475" cy="1748786"/>
          </a:xfrm>
          <a:prstGeom prst="rect">
            <a:avLst/>
          </a:prstGeom>
        </p:spPr>
      </p:pic>
      <p:grpSp>
        <p:nvGrpSpPr>
          <p:cNvPr id="77" name="グループ化 76"/>
          <p:cNvGrpSpPr/>
          <p:nvPr/>
        </p:nvGrpSpPr>
        <p:grpSpPr>
          <a:xfrm flipH="1">
            <a:off x="10028142" y="29804210"/>
            <a:ext cx="4396873" cy="6181688"/>
            <a:chOff x="660087" y="-2993565"/>
            <a:chExt cx="9725753" cy="10153230"/>
          </a:xfrm>
        </p:grpSpPr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87" y="-2993565"/>
              <a:ext cx="5052302" cy="2859874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689" y="1566614"/>
              <a:ext cx="4705151" cy="4705154"/>
            </a:xfrm>
            <a:prstGeom prst="rect">
              <a:avLst/>
            </a:prstGeom>
          </p:spPr>
        </p:pic>
        <p:cxnSp>
          <p:nvCxnSpPr>
            <p:cNvPr id="82" name="直線コネクタ 81"/>
            <p:cNvCxnSpPr/>
            <p:nvPr/>
          </p:nvCxnSpPr>
          <p:spPr>
            <a:xfrm flipH="1" flipV="1">
              <a:off x="5181711" y="-424720"/>
              <a:ext cx="2097709" cy="30003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H="1">
              <a:off x="5181711" y="5137348"/>
              <a:ext cx="2851555" cy="20223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stCxn id="120" idx="3"/>
            </p:cNvCxnSpPr>
            <p:nvPr/>
          </p:nvCxnSpPr>
          <p:spPr>
            <a:xfrm>
              <a:off x="4809954" y="4428749"/>
              <a:ext cx="88642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線コネクタ 84"/>
          <p:cNvCxnSpPr>
            <a:stCxn id="86" idx="3"/>
            <a:endCxn id="81" idx="3"/>
          </p:cNvCxnSpPr>
          <p:nvPr/>
        </p:nvCxnSpPr>
        <p:spPr>
          <a:xfrm>
            <a:off x="9608161" y="31388889"/>
            <a:ext cx="419981" cy="2624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14" y="30267933"/>
            <a:ext cx="1599347" cy="2241911"/>
          </a:xfrm>
          <a:prstGeom prst="rect">
            <a:avLst/>
          </a:prstGeom>
        </p:spPr>
      </p:pic>
      <p:sp>
        <p:nvSpPr>
          <p:cNvPr id="88" name="正方形/長方形 87"/>
          <p:cNvSpPr/>
          <p:nvPr/>
        </p:nvSpPr>
        <p:spPr>
          <a:xfrm>
            <a:off x="3223739" y="34338047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1" y="34745331"/>
            <a:ext cx="1554475" cy="1748786"/>
          </a:xfrm>
          <a:prstGeom prst="rect">
            <a:avLst/>
          </a:prstGeom>
        </p:spPr>
      </p:pic>
      <p:sp>
        <p:nvSpPr>
          <p:cNvPr id="90" name="正方形/長方形 89"/>
          <p:cNvSpPr/>
          <p:nvPr/>
        </p:nvSpPr>
        <p:spPr>
          <a:xfrm>
            <a:off x="5590303" y="32481894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5" y="32889178"/>
            <a:ext cx="1554475" cy="1748786"/>
          </a:xfrm>
          <a:prstGeom prst="rect">
            <a:avLst/>
          </a:prstGeom>
        </p:spPr>
      </p:pic>
      <p:sp>
        <p:nvSpPr>
          <p:cNvPr id="92" name="正方形/長方形 91"/>
          <p:cNvSpPr/>
          <p:nvPr/>
        </p:nvSpPr>
        <p:spPr>
          <a:xfrm>
            <a:off x="3223739" y="29804210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図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1" y="30211494"/>
            <a:ext cx="1554475" cy="1748786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5464311" y="30801739"/>
            <a:ext cx="1552154" cy="1043048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V="1">
            <a:off x="1299365" y="35673661"/>
            <a:ext cx="1552154" cy="1043048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 flipH="1" flipV="1">
            <a:off x="5492286" y="35738409"/>
            <a:ext cx="1552154" cy="1043048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432255" y="32888630"/>
            <a:ext cx="1552154" cy="1043048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8100000" flipH="1" flipV="1">
            <a:off x="7727635" y="33003186"/>
            <a:ext cx="1552154" cy="1043048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48922" y="32997689"/>
            <a:ext cx="2284073" cy="1821954"/>
          </a:xfrm>
          <a:prstGeom prst="rect">
            <a:avLst/>
          </a:prstGeom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4151" y="35074920"/>
            <a:ext cx="2284073" cy="1821954"/>
          </a:xfrm>
          <a:prstGeom prst="rect">
            <a:avLst/>
          </a:prstGeom>
        </p:spPr>
      </p:pic>
      <p:sp>
        <p:nvSpPr>
          <p:cNvPr id="129" name="正方形/長方形 128"/>
          <p:cNvSpPr/>
          <p:nvPr/>
        </p:nvSpPr>
        <p:spPr>
          <a:xfrm>
            <a:off x="18393752" y="10070944"/>
            <a:ext cx="1856423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5697081" y="1516485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/>
              <a:t>：並列プロセス</a:t>
            </a:r>
            <a:endParaRPr kumimoji="1" lang="ja-JP" altLang="en-US" sz="4000" b="1" dirty="0"/>
          </a:p>
        </p:txBody>
      </p:sp>
      <p:sp>
        <p:nvSpPr>
          <p:cNvPr id="131" name="円/楕円 130"/>
          <p:cNvSpPr/>
          <p:nvPr/>
        </p:nvSpPr>
        <p:spPr>
          <a:xfrm>
            <a:off x="24786678" y="1484915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18440331" y="1017839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3" name="円/楕円 132"/>
          <p:cNvSpPr/>
          <p:nvPr/>
        </p:nvSpPr>
        <p:spPr>
          <a:xfrm>
            <a:off x="19198603" y="1109227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18393752" y="12904937"/>
            <a:ext cx="1856423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18440331" y="13012387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19198603" y="13926267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7142723" y="11445840"/>
            <a:ext cx="1856423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27189302" y="1155329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27947574" y="1246717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乗算記号 42"/>
          <p:cNvSpPr/>
          <p:nvPr/>
        </p:nvSpPr>
        <p:spPr>
          <a:xfrm>
            <a:off x="27811014" y="10266819"/>
            <a:ext cx="2376264" cy="238085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746789" y="9831240"/>
            <a:ext cx="5080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並列処理中に脱退</a:t>
            </a:r>
            <a:endParaRPr kumimoji="1" lang="ja-JP" altLang="en-US" sz="4400" b="1" dirty="0"/>
          </a:p>
        </p:txBody>
      </p:sp>
      <p:sp>
        <p:nvSpPr>
          <p:cNvPr id="45" name="円/楕円 44"/>
          <p:cNvSpPr/>
          <p:nvPr/>
        </p:nvSpPr>
        <p:spPr>
          <a:xfrm>
            <a:off x="21266622" y="14129073"/>
            <a:ext cx="2782565" cy="1773514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21474310" y="14413538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円/楕円 149"/>
          <p:cNvSpPr/>
          <p:nvPr/>
        </p:nvSpPr>
        <p:spPr>
          <a:xfrm>
            <a:off x="22657905" y="1447929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直線コネクタ 46"/>
          <p:cNvCxnSpPr>
            <a:stCxn id="45" idx="7"/>
          </p:cNvCxnSpPr>
          <p:nvPr/>
        </p:nvCxnSpPr>
        <p:spPr>
          <a:xfrm flipV="1">
            <a:off x="23641690" y="14087039"/>
            <a:ext cx="668668" cy="3017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5" idx="2"/>
          </p:cNvCxnSpPr>
          <p:nvPr/>
        </p:nvCxnSpPr>
        <p:spPr>
          <a:xfrm flipH="1">
            <a:off x="20386736" y="15015830"/>
            <a:ext cx="879886" cy="198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24310358" y="13408993"/>
            <a:ext cx="3251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/>
              <a:t>ノード単位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で再配置</a:t>
            </a:r>
            <a:endParaRPr kumimoji="1" lang="ja-JP" altLang="en-US" sz="4000" b="1" dirty="0"/>
          </a:p>
        </p:txBody>
      </p:sp>
      <p:sp>
        <p:nvSpPr>
          <p:cNvPr id="152" name="円/楕円 151"/>
          <p:cNvSpPr/>
          <p:nvPr/>
        </p:nvSpPr>
        <p:spPr>
          <a:xfrm>
            <a:off x="21399079" y="9926981"/>
            <a:ext cx="1864115" cy="1433108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21806120" y="1007094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円/楕円 154"/>
          <p:cNvSpPr/>
          <p:nvPr/>
        </p:nvSpPr>
        <p:spPr>
          <a:xfrm>
            <a:off x="21399079" y="11680801"/>
            <a:ext cx="1864115" cy="1433108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21806120" y="1182476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23670284" y="11182226"/>
            <a:ext cx="3765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プロセス</a:t>
            </a:r>
            <a:r>
              <a:rPr lang="ja-JP" altLang="en-US" sz="4000" b="1" dirty="0" smtClean="0"/>
              <a:t>単位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で再配置</a:t>
            </a:r>
            <a:endParaRPr kumimoji="1" lang="ja-JP" altLang="en-US" sz="4000" b="1" dirty="0"/>
          </a:p>
        </p:txBody>
      </p:sp>
      <p:cxnSp>
        <p:nvCxnSpPr>
          <p:cNvPr id="164" name="直線コネクタ 163"/>
          <p:cNvCxnSpPr>
            <a:stCxn id="152" idx="6"/>
          </p:cNvCxnSpPr>
          <p:nvPr/>
        </p:nvCxnSpPr>
        <p:spPr>
          <a:xfrm>
            <a:off x="23263194" y="10643535"/>
            <a:ext cx="752071" cy="43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155" idx="6"/>
          </p:cNvCxnSpPr>
          <p:nvPr/>
        </p:nvCxnSpPr>
        <p:spPr>
          <a:xfrm flipV="1">
            <a:off x="23263194" y="12146718"/>
            <a:ext cx="407090" cy="2506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stCxn id="152" idx="2"/>
          </p:cNvCxnSpPr>
          <p:nvPr/>
        </p:nvCxnSpPr>
        <p:spPr>
          <a:xfrm flipH="1">
            <a:off x="20457225" y="10643535"/>
            <a:ext cx="9418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55" idx="3"/>
          </p:cNvCxnSpPr>
          <p:nvPr/>
        </p:nvCxnSpPr>
        <p:spPr>
          <a:xfrm flipH="1">
            <a:off x="20386736" y="12904035"/>
            <a:ext cx="1285336" cy="667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22123898" y="13192969"/>
            <a:ext cx="123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/>
              <a:t>or</a:t>
            </a:r>
            <a:endParaRPr kumimoji="1" lang="ja-JP" altLang="en-US" sz="5400" b="1" dirty="0"/>
          </a:p>
        </p:txBody>
      </p:sp>
      <p:sp>
        <p:nvSpPr>
          <p:cNvPr id="186" name="正方形/長方形 185"/>
          <p:cNvSpPr/>
          <p:nvPr/>
        </p:nvSpPr>
        <p:spPr>
          <a:xfrm>
            <a:off x="15773614" y="20875324"/>
            <a:ext cx="2156520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16839989" y="2143462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5785678" y="21691381"/>
            <a:ext cx="134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C000"/>
                </a:solidFill>
              </a:rPr>
              <a:t>・・</a:t>
            </a:r>
            <a:endParaRPr kumimoji="1" lang="ja-JP" altLang="en-US" sz="4000" dirty="0">
              <a:solidFill>
                <a:srgbClr val="FFC000"/>
              </a:solidFill>
            </a:endParaRPr>
          </a:p>
        </p:txBody>
      </p:sp>
      <p:sp>
        <p:nvSpPr>
          <p:cNvPr id="193" name="正方形/長方形 192"/>
          <p:cNvSpPr/>
          <p:nvPr/>
        </p:nvSpPr>
        <p:spPr>
          <a:xfrm>
            <a:off x="18957750" y="20875324"/>
            <a:ext cx="2156520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19098046" y="2143462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9981232" y="21631148"/>
            <a:ext cx="134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C000"/>
                </a:solidFill>
              </a:rPr>
              <a:t>・・</a:t>
            </a:r>
            <a:endParaRPr kumimoji="1" lang="ja-JP" altLang="en-US" sz="4000" dirty="0">
              <a:solidFill>
                <a:srgbClr val="FFC000"/>
              </a:solidFill>
            </a:endParaRPr>
          </a:p>
        </p:txBody>
      </p:sp>
      <p:cxnSp>
        <p:nvCxnSpPr>
          <p:cNvPr id="196" name="直線矢印コネクタ 195"/>
          <p:cNvCxnSpPr>
            <a:stCxn id="194" idx="2"/>
            <a:endCxn id="187" idx="6"/>
          </p:cNvCxnSpPr>
          <p:nvPr/>
        </p:nvCxnSpPr>
        <p:spPr>
          <a:xfrm flipH="1">
            <a:off x="17796190" y="21981813"/>
            <a:ext cx="1301856" cy="0"/>
          </a:xfrm>
          <a:prstGeom prst="straightConnector1">
            <a:avLst/>
          </a:prstGeom>
          <a:ln w="101600">
            <a:solidFill>
              <a:srgbClr val="0070C0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/>
          <p:cNvSpPr txBox="1"/>
          <p:nvPr/>
        </p:nvSpPr>
        <p:spPr>
          <a:xfrm>
            <a:off x="16839989" y="23225888"/>
            <a:ext cx="413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/>
              <a:t>TCP</a:t>
            </a:r>
            <a:r>
              <a:rPr lang="ja-JP" altLang="en-US" sz="3600" b="1" dirty="0" smtClean="0"/>
              <a:t> </a:t>
            </a:r>
            <a:r>
              <a:rPr kumimoji="1" lang="ja-JP" altLang="en-US" sz="3600" b="1" dirty="0" smtClean="0"/>
              <a:t>を用いた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ソケット</a:t>
            </a:r>
            <a:r>
              <a:rPr kumimoji="1" lang="ja-JP" altLang="en-US" sz="3600" b="1" dirty="0" smtClean="0"/>
              <a:t>通信</a:t>
            </a:r>
            <a:endParaRPr kumimoji="1" lang="ja-JP" altLang="en-US" sz="3600" b="1" dirty="0"/>
          </a:p>
        </p:txBody>
      </p:sp>
      <p:sp>
        <p:nvSpPr>
          <p:cNvPr id="204" name="正方形/長方形 203"/>
          <p:cNvSpPr/>
          <p:nvPr/>
        </p:nvSpPr>
        <p:spPr>
          <a:xfrm>
            <a:off x="24934414" y="20537785"/>
            <a:ext cx="2156520" cy="2523938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26000789" y="2060979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24946478" y="21439093"/>
            <a:ext cx="134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C000"/>
                </a:solidFill>
              </a:rPr>
              <a:t>・・</a:t>
            </a:r>
            <a:endParaRPr kumimoji="1" lang="ja-JP" altLang="en-US" sz="4000" dirty="0">
              <a:solidFill>
                <a:srgbClr val="FFC000"/>
              </a:solidFill>
            </a:endParaRPr>
          </a:p>
        </p:txBody>
      </p:sp>
      <p:sp>
        <p:nvSpPr>
          <p:cNvPr id="207" name="円/楕円 206"/>
          <p:cNvSpPr/>
          <p:nvPr/>
        </p:nvSpPr>
        <p:spPr>
          <a:xfrm>
            <a:off x="26014534" y="2190492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78" name="カギ線コネクタ 577"/>
          <p:cNvCxnSpPr>
            <a:endCxn id="207" idx="6"/>
          </p:cNvCxnSpPr>
          <p:nvPr/>
        </p:nvCxnSpPr>
        <p:spPr>
          <a:xfrm>
            <a:off x="26956990" y="21242234"/>
            <a:ext cx="13745" cy="1209876"/>
          </a:xfrm>
          <a:prstGeom prst="bentConnector3">
            <a:avLst>
              <a:gd name="adj1" fmla="val 5564642"/>
            </a:avLst>
          </a:prstGeom>
          <a:ln w="10160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23220525" y="23188029"/>
            <a:ext cx="653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/>
              <a:t>高速な</a:t>
            </a:r>
            <a:r>
              <a:rPr lang="en-US" altLang="ja-JP" sz="3600" b="1" u="sng" dirty="0" smtClean="0"/>
              <a:t>Unix </a:t>
            </a:r>
            <a:r>
              <a:rPr lang="ja-JP" altLang="en-US" sz="3600" b="1" u="sng" dirty="0"/>
              <a:t>ドメインソケット</a:t>
            </a:r>
            <a:endParaRPr lang="en-US" altLang="ja-JP" sz="3600" b="1" dirty="0"/>
          </a:p>
          <a:p>
            <a:r>
              <a:rPr kumimoji="1" lang="ja-JP" altLang="en-US" sz="3600" b="1" dirty="0" smtClean="0"/>
              <a:t>通信へ変更</a:t>
            </a:r>
            <a:endParaRPr kumimoji="1" lang="ja-JP" altLang="en-US" sz="3600" b="1" dirty="0"/>
          </a:p>
        </p:txBody>
      </p:sp>
      <p:sp>
        <p:nvSpPr>
          <p:cNvPr id="580" name="右矢印 579"/>
          <p:cNvSpPr/>
          <p:nvPr/>
        </p:nvSpPr>
        <p:spPr>
          <a:xfrm>
            <a:off x="21508629" y="20667737"/>
            <a:ext cx="3203522" cy="253434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750" b="1" dirty="0" smtClean="0"/>
              <a:t>プロセス</a:t>
            </a:r>
            <a:r>
              <a:rPr lang="ja-JP" altLang="en-US" sz="3750" b="1" dirty="0"/>
              <a:t>の</a:t>
            </a:r>
            <a:r>
              <a:rPr lang="ja-JP" altLang="en-US" sz="3750" b="1" dirty="0" smtClean="0"/>
              <a:t>再配置時</a:t>
            </a:r>
            <a:endParaRPr kumimoji="1" lang="ja-JP" altLang="en-US" sz="3750" b="1" dirty="0"/>
          </a:p>
        </p:txBody>
      </p:sp>
      <p:graphicFrame>
        <p:nvGraphicFramePr>
          <p:cNvPr id="105" name="グラフ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26027"/>
              </p:ext>
            </p:extLst>
          </p:nvPr>
        </p:nvGraphicFramePr>
        <p:xfrm>
          <a:off x="15294667" y="29987258"/>
          <a:ext cx="6927176" cy="611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96026"/>
              </p:ext>
            </p:extLst>
          </p:nvPr>
        </p:nvGraphicFramePr>
        <p:xfrm>
          <a:off x="15983681" y="26421089"/>
          <a:ext cx="13555525" cy="1173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6604"/>
                <a:gridCol w="2160240"/>
                <a:gridCol w="2232248"/>
                <a:gridCol w="2520280"/>
                <a:gridCol w="2416153"/>
              </a:tblGrid>
              <a:tr h="565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CPU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Memory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OS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err="1" smtClean="0"/>
                        <a:t>OpenMPI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DMTCP</a:t>
                      </a:r>
                      <a:endParaRPr kumimoji="1" lang="ja-JP" altLang="en-US" sz="3300" dirty="0"/>
                    </a:p>
                  </a:txBody>
                  <a:tcPr/>
                </a:tc>
              </a:tr>
              <a:tr h="565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Core i7</a:t>
                      </a:r>
                      <a:r>
                        <a:rPr kumimoji="1" lang="ja-JP" altLang="en-US" sz="3200" b="1" baseline="0" dirty="0" smtClean="0"/>
                        <a:t> </a:t>
                      </a:r>
                      <a:r>
                        <a:rPr kumimoji="1" lang="en-US" altLang="ja-JP" sz="3200" b="1" baseline="0" dirty="0" smtClean="0"/>
                        <a:t>4770 </a:t>
                      </a:r>
                      <a:r>
                        <a:rPr kumimoji="1" lang="en-US" altLang="ja-JP" sz="3200" b="1" dirty="0" smtClean="0"/>
                        <a:t>3.4GHz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32GB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CentOS 7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1.6.4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2.3.1</a:t>
                      </a:r>
                      <a:endParaRPr kumimoji="1" lang="ja-JP" alt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5615018" y="28729854"/>
            <a:ext cx="6606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状況</a:t>
            </a:r>
            <a:r>
              <a:rPr lang="en-US" altLang="ja-JP" sz="2800" b="1" dirty="0" smtClean="0"/>
              <a:t>:</a:t>
            </a:r>
            <a:r>
              <a:rPr lang="ja-JP" altLang="en-US" sz="2800" b="1" dirty="0"/>
              <a:t> </a:t>
            </a:r>
            <a:r>
              <a:rPr lang="ja-JP" altLang="en-US" sz="2800" b="1" dirty="0" smtClean="0"/>
              <a:t>脱退したノードの全タスクを</a:t>
            </a:r>
            <a:r>
              <a:rPr lang="en-US" altLang="ja-JP" sz="2800" b="1" dirty="0" smtClean="0"/>
              <a:t>1</a:t>
            </a:r>
            <a:r>
              <a:rPr lang="ja-JP" altLang="en-US" sz="2800" b="1" dirty="0" smtClean="0"/>
              <a:t>ノードが引き継ぎ，</a:t>
            </a:r>
            <a:r>
              <a:rPr lang="en-US" altLang="ja-JP" sz="2800" b="1" dirty="0" smtClean="0"/>
              <a:t>1</a:t>
            </a:r>
            <a:r>
              <a:rPr lang="ja-JP" altLang="en-US" sz="2800" b="1" dirty="0" smtClean="0"/>
              <a:t>ノードのみで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リスタート</a:t>
            </a:r>
            <a:endParaRPr kumimoji="1" lang="ja-JP" altLang="en-US" sz="2800" b="1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3175476" y="29160742"/>
            <a:ext cx="6606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状況</a:t>
            </a:r>
            <a:r>
              <a:rPr lang="en-US" altLang="ja-JP" sz="2800" b="1" dirty="0" smtClean="0"/>
              <a:t>:</a:t>
            </a:r>
            <a:r>
              <a:rPr lang="ja-JP" altLang="en-US" sz="2800" b="1" dirty="0" smtClean="0"/>
              <a:t>脱退したノードのプロセスを</a:t>
            </a:r>
            <a:r>
              <a:rPr lang="en-US" altLang="ja-JP" sz="2800" b="1" dirty="0" smtClean="0"/>
              <a:t>2</a:t>
            </a:r>
            <a:r>
              <a:rPr lang="ja-JP" altLang="en-US" sz="2800" b="1" dirty="0" smtClean="0"/>
              <a:t>ノードへ</a:t>
            </a:r>
            <a:r>
              <a:rPr lang="en-US" altLang="ja-JP" sz="2800" b="1" dirty="0" smtClean="0"/>
              <a:t>1</a:t>
            </a:r>
            <a:r>
              <a:rPr lang="ja-JP" altLang="en-US" sz="2800" b="1" dirty="0" smtClean="0"/>
              <a:t>プロセスずつ再配置 </a:t>
            </a:r>
            <a:r>
              <a:rPr lang="en-US" altLang="ja-JP" sz="2800" b="1" dirty="0" smtClean="0"/>
              <a:t>&amp; </a:t>
            </a:r>
            <a:r>
              <a:rPr lang="ja-JP" altLang="en-US" sz="2800" b="1" dirty="0" smtClean="0"/>
              <a:t>リスタート</a:t>
            </a:r>
            <a:endParaRPr kumimoji="1" lang="ja-JP" altLang="en-US" sz="2800" b="1" dirty="0"/>
          </a:p>
        </p:txBody>
      </p:sp>
      <p:sp>
        <p:nvSpPr>
          <p:cNvPr id="113" name="正方形/長方形 112"/>
          <p:cNvSpPr/>
          <p:nvPr/>
        </p:nvSpPr>
        <p:spPr>
          <a:xfrm rot="2700000">
            <a:off x="23371436" y="37844623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4" name="正方形/長方形 113"/>
          <p:cNvSpPr/>
          <p:nvPr/>
        </p:nvSpPr>
        <p:spPr>
          <a:xfrm rot="2700000">
            <a:off x="25637354" y="38994817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graphicFrame>
        <p:nvGraphicFramePr>
          <p:cNvPr id="115" name="グラフ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824627"/>
              </p:ext>
            </p:extLst>
          </p:nvPr>
        </p:nvGraphicFramePr>
        <p:xfrm>
          <a:off x="22053126" y="30067814"/>
          <a:ext cx="7700467" cy="649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6" name="角丸四角形吹き出し 115"/>
          <p:cNvSpPr/>
          <p:nvPr/>
        </p:nvSpPr>
        <p:spPr>
          <a:xfrm>
            <a:off x="18886262" y="30661100"/>
            <a:ext cx="3066799" cy="1830013"/>
          </a:xfrm>
          <a:prstGeom prst="wedgeRoundRectCallout">
            <a:avLst>
              <a:gd name="adj1" fmla="val 4376"/>
              <a:gd name="adj2" fmla="val 7632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</a:rPr>
              <a:t>通信の効率化機能を適用した場合の実行時間と比較</a:t>
            </a:r>
            <a:endParaRPr kumimoji="1" lang="en-US" altLang="ja-JP" sz="2800" b="1" dirty="0" smtClean="0">
              <a:solidFill>
                <a:srgbClr val="FF0000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15713670" y="28027703"/>
            <a:ext cx="4420117" cy="64698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180000" rtlCol="0" anchor="ctr">
            <a:spAutoFit/>
          </a:bodyPr>
          <a:lstStyle/>
          <a:p>
            <a:r>
              <a:rPr lang="ja-JP" altLang="en-US" sz="3200" b="1" dirty="0" smtClean="0">
                <a:solidFill>
                  <a:schemeClr val="bg1"/>
                </a:solidFill>
              </a:rPr>
              <a:t>通信の効率化機能のみ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 rot="2700000">
            <a:off x="15551678" y="27677715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8" name="角丸四角形 117"/>
          <p:cNvSpPr/>
          <p:nvPr/>
        </p:nvSpPr>
        <p:spPr>
          <a:xfrm>
            <a:off x="23314279" y="27914921"/>
            <a:ext cx="5000791" cy="119181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0000" rtlCol="0" anchor="ctr">
            <a:spAutoFit/>
          </a:bodyPr>
          <a:lstStyle/>
          <a:p>
            <a:r>
              <a:rPr lang="ja-JP" altLang="en-US" sz="3200" b="1" dirty="0" smtClean="0"/>
              <a:t>プロセス</a:t>
            </a:r>
            <a:r>
              <a:rPr lang="ja-JP" altLang="en-US" sz="3200" b="1" dirty="0"/>
              <a:t>単位の再配置</a:t>
            </a:r>
            <a:r>
              <a:rPr lang="ja-JP" altLang="en-US" sz="3200" b="1" dirty="0" smtClean="0"/>
              <a:t>と</a:t>
            </a:r>
            <a:endParaRPr lang="en-US" altLang="ja-JP" sz="3200" b="1" dirty="0"/>
          </a:p>
          <a:p>
            <a:r>
              <a:rPr lang="ja-JP" altLang="en-US" sz="3200" b="1" dirty="0" smtClean="0"/>
              <a:t>通信</a:t>
            </a:r>
            <a:r>
              <a:rPr lang="ja-JP" altLang="en-US" sz="3200" b="1" dirty="0"/>
              <a:t>の効率化機能</a:t>
            </a:r>
            <a:r>
              <a:rPr lang="ja-JP" altLang="en-US" sz="3200" b="1" dirty="0" smtClean="0"/>
              <a:t>併用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 rot="2700000">
            <a:off x="22997616" y="27749723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805944" y="25362321"/>
            <a:ext cx="1364940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3200" b="1" dirty="0" smtClean="0"/>
              <a:t>以下の複数台の</a:t>
            </a:r>
            <a:r>
              <a:rPr lang="en-US" altLang="ja-JP" sz="3200" b="1" dirty="0" smtClean="0"/>
              <a:t>PC</a:t>
            </a:r>
            <a:r>
              <a:rPr lang="ja-JP" altLang="en-US" sz="3200" b="1" dirty="0" smtClean="0"/>
              <a:t>をノードとして使用</a:t>
            </a:r>
            <a:endParaRPr lang="en-US" altLang="ja-JP" sz="3200" b="1" dirty="0" smtClean="0"/>
          </a:p>
          <a:p>
            <a:pPr marL="457200" indent="-4572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ja-JP" sz="3200" b="1" dirty="0"/>
              <a:t>NAS Parallel </a:t>
            </a:r>
            <a:r>
              <a:rPr lang="en-US" altLang="ja-JP" sz="3200" b="1" dirty="0" smtClean="0"/>
              <a:t>Benchmark</a:t>
            </a:r>
            <a:r>
              <a:rPr lang="ja-JP" altLang="en-US" sz="3200" b="1" dirty="0" smtClean="0"/>
              <a:t>を用いて評価</a:t>
            </a:r>
            <a:endParaRPr lang="en-US" altLang="ja-JP" sz="3200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1579" y="37340056"/>
            <a:ext cx="14147085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  <a:spcAft>
                <a:spcPts val="150"/>
              </a:spcAft>
            </a:pPr>
            <a:r>
              <a:rPr kumimoji="1" lang="en-US" altLang="ja-JP" sz="4000" dirty="0" smtClean="0"/>
              <a:t>Android OS</a:t>
            </a:r>
            <a:r>
              <a:rPr lang="ja-JP" altLang="en-US" sz="4000" dirty="0" smtClean="0"/>
              <a:t>搭載の身の周りのコンピュータを組み合わせて，</a:t>
            </a:r>
            <a:endParaRPr lang="en-US" altLang="ja-JP" sz="4000" dirty="0" smtClean="0"/>
          </a:p>
          <a:p>
            <a:pPr algn="ctr">
              <a:spcBef>
                <a:spcPts val="150"/>
              </a:spcBef>
              <a:spcAft>
                <a:spcPts val="150"/>
              </a:spcAft>
            </a:pPr>
            <a:r>
              <a:rPr lang="ja-JP" altLang="en-US" sz="4400" b="1" u="sng" dirty="0" smtClean="0"/>
              <a:t>高い演算能力を手軽に実現</a:t>
            </a:r>
            <a:endParaRPr kumimoji="1" lang="ja-JP" alt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2240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20201</TotalTime>
  <Words>673</Words>
  <Application>Microsoft Office PowerPoint</Application>
  <PresentationFormat>ユーザー設定</PresentationFormat>
  <Paragraphs>146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HG創英角ｺﾞｼｯｸUB</vt:lpstr>
      <vt:lpstr>ＭＳ Ｐゴシック</vt:lpstr>
      <vt:lpstr>メイリオ</vt:lpstr>
      <vt:lpstr>Arial</vt:lpstr>
      <vt:lpstr>Calibri</vt:lpstr>
      <vt:lpstr>Calibri Light</vt:lpstr>
      <vt:lpstr>Segoe UI</vt:lpstr>
      <vt:lpstr>Segoe UI Semibold</vt:lpstr>
      <vt:lpstr>Wingdings</vt:lpstr>
      <vt:lpstr>クラリティ</vt:lpstr>
      <vt:lpstr>デザインの設定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効率的なロボット開発に向けた FPGAのコンポーネント化に関する研究</dc:title>
  <dc:creator>Kazushi</dc:creator>
  <cp:lastModifiedBy>Sawada Yuki</cp:lastModifiedBy>
  <cp:revision>493</cp:revision>
  <cp:lastPrinted>2016-10-02T20:26:27Z</cp:lastPrinted>
  <dcterms:created xsi:type="dcterms:W3CDTF">2015-02-01T22:54:30Z</dcterms:created>
  <dcterms:modified xsi:type="dcterms:W3CDTF">2016-10-17T03:12:11Z</dcterms:modified>
</cp:coreProperties>
</file>