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32921575" cy="47086838"/>
  <p:notesSz cx="6735763" cy="9869488"/>
  <p:defaultTextStyle>
    <a:defPPr>
      <a:defRPr lang="ja-JP"/>
    </a:defPPr>
    <a:lvl1pPr marL="0" algn="l" defTabSz="4629150" rtl="0" eaLnBrk="1" latinLnBrk="0" hangingPunct="1">
      <a:defRPr kumimoji="1" sz="9100" kern="1200">
        <a:solidFill>
          <a:schemeClr val="tx1"/>
        </a:solidFill>
        <a:latin typeface="+mn-lt"/>
        <a:ea typeface="+mn-ea"/>
        <a:cs typeface="+mn-cs"/>
      </a:defRPr>
    </a:lvl1pPr>
    <a:lvl2pPr marL="2314575" algn="l" defTabSz="4629150" rtl="0" eaLnBrk="1" latinLnBrk="0" hangingPunct="1">
      <a:defRPr kumimoji="1" sz="9100" kern="1200">
        <a:solidFill>
          <a:schemeClr val="tx1"/>
        </a:solidFill>
        <a:latin typeface="+mn-lt"/>
        <a:ea typeface="+mn-ea"/>
        <a:cs typeface="+mn-cs"/>
      </a:defRPr>
    </a:lvl2pPr>
    <a:lvl3pPr marL="4629150" algn="l" defTabSz="4629150" rtl="0" eaLnBrk="1" latinLnBrk="0" hangingPunct="1">
      <a:defRPr kumimoji="1" sz="9100" kern="1200">
        <a:solidFill>
          <a:schemeClr val="tx1"/>
        </a:solidFill>
        <a:latin typeface="+mn-lt"/>
        <a:ea typeface="+mn-ea"/>
        <a:cs typeface="+mn-cs"/>
      </a:defRPr>
    </a:lvl3pPr>
    <a:lvl4pPr marL="6943725" algn="l" defTabSz="4629150" rtl="0" eaLnBrk="1" latinLnBrk="0" hangingPunct="1">
      <a:defRPr kumimoji="1" sz="9100" kern="1200">
        <a:solidFill>
          <a:schemeClr val="tx1"/>
        </a:solidFill>
        <a:latin typeface="+mn-lt"/>
        <a:ea typeface="+mn-ea"/>
        <a:cs typeface="+mn-cs"/>
      </a:defRPr>
    </a:lvl4pPr>
    <a:lvl5pPr marL="9258300" algn="l" defTabSz="4629150" rtl="0" eaLnBrk="1" latinLnBrk="0" hangingPunct="1">
      <a:defRPr kumimoji="1" sz="9100" kern="1200">
        <a:solidFill>
          <a:schemeClr val="tx1"/>
        </a:solidFill>
        <a:latin typeface="+mn-lt"/>
        <a:ea typeface="+mn-ea"/>
        <a:cs typeface="+mn-cs"/>
      </a:defRPr>
    </a:lvl5pPr>
    <a:lvl6pPr marL="11572875" algn="l" defTabSz="4629150" rtl="0" eaLnBrk="1" latinLnBrk="0" hangingPunct="1">
      <a:defRPr kumimoji="1" sz="9100" kern="1200">
        <a:solidFill>
          <a:schemeClr val="tx1"/>
        </a:solidFill>
        <a:latin typeface="+mn-lt"/>
        <a:ea typeface="+mn-ea"/>
        <a:cs typeface="+mn-cs"/>
      </a:defRPr>
    </a:lvl6pPr>
    <a:lvl7pPr marL="13887450" algn="l" defTabSz="4629150" rtl="0" eaLnBrk="1" latinLnBrk="0" hangingPunct="1">
      <a:defRPr kumimoji="1" sz="9100" kern="1200">
        <a:solidFill>
          <a:schemeClr val="tx1"/>
        </a:solidFill>
        <a:latin typeface="+mn-lt"/>
        <a:ea typeface="+mn-ea"/>
        <a:cs typeface="+mn-cs"/>
      </a:defRPr>
    </a:lvl7pPr>
    <a:lvl8pPr marL="16202025" algn="l" defTabSz="4629150" rtl="0" eaLnBrk="1" latinLnBrk="0" hangingPunct="1">
      <a:defRPr kumimoji="1" sz="9100" kern="1200">
        <a:solidFill>
          <a:schemeClr val="tx1"/>
        </a:solidFill>
        <a:latin typeface="+mn-lt"/>
        <a:ea typeface="+mn-ea"/>
        <a:cs typeface="+mn-cs"/>
      </a:defRPr>
    </a:lvl8pPr>
    <a:lvl9pPr marL="18516600" algn="l" defTabSz="4629150" rtl="0" eaLnBrk="1" latinLnBrk="0" hangingPunct="1">
      <a:defRPr kumimoji="1"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31">
          <p15:clr>
            <a:srgbClr val="A4A3A4"/>
          </p15:clr>
        </p15:guide>
        <p15:guide id="2" pos="10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2DA"/>
    <a:srgbClr val="EC896A"/>
    <a:srgbClr val="F1A993"/>
    <a:srgbClr val="602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5" autoAdjust="0"/>
  </p:normalViewPr>
  <p:slideViewPr>
    <p:cSldViewPr>
      <p:cViewPr>
        <p:scale>
          <a:sx n="50" d="100"/>
          <a:sy n="50" d="100"/>
        </p:scale>
        <p:origin x="-3618" y="-4314"/>
      </p:cViewPr>
      <p:guideLst>
        <p:guide orient="horz" pos="14831"/>
        <p:guide pos="10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dirty="0"/>
              <a:t>Worldwide Smartphone Sales to End Users by Operating System in 2Q16 Market </a:t>
            </a:r>
            <a:r>
              <a:rPr lang="en-US" altLang="ja-JP" sz="1800" dirty="0" smtClean="0"/>
              <a:t>Share</a:t>
            </a:r>
            <a:endParaRPr lang="en-US" altLang="ja-JP" sz="1800" dirty="0"/>
          </a:p>
        </c:rich>
      </c:tx>
      <c:layout>
        <c:manualLayout>
          <c:xMode val="edge"/>
          <c:yMode val="edge"/>
          <c:x val="9.7561478723241432E-2"/>
          <c:y val="1.2078296271667703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Sheet1!$B$1:$B$2</c:f>
              <c:strCache>
                <c:ptCount val="2"/>
                <c:pt idx="0">
                  <c:v>Worldwide Smartphone Sales to End Users by Operating System in 2Q16</c:v>
                </c:pt>
                <c:pt idx="1">
                  <c:v>Market Share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9.0617167992034328E-2"/>
                  <c:y val="-0.39399607675018733"/>
                </c:manualLayout>
              </c:layout>
              <c:tx>
                <c:rich>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fld id="{478A35D7-7917-4155-8AA0-14AAD8E66E22}" type="CATEGORYNAME">
                      <a:rPr lang="en-US" altLang="ja-JP" sz="2400" b="1"/>
                      <a:pPr>
                        <a:defRPr sz="1800"/>
                      </a:pPr>
                      <a:t>[分類名]</a:t>
                    </a:fld>
                    <a:r>
                      <a:rPr lang="en-US" altLang="ja-JP" sz="2400" b="1" baseline="0" dirty="0"/>
                      <a:t>
</a:t>
                    </a:r>
                    <a:fld id="{12D55152-68C1-40F5-86F5-B7F63B2BD65C}" type="PERCENTAGE">
                      <a:rPr lang="en-US" altLang="ja-JP" sz="2400" b="1" baseline="0"/>
                      <a:pPr>
                        <a:defRPr sz="1800"/>
                      </a:pPr>
                      <a:t>[パーセンテージ]</a:t>
                    </a:fld>
                    <a:endParaRPr lang="en-US" altLang="ja-JP" sz="2400" b="1" baseline="0" dirty="0"/>
                  </a:p>
                </c:rich>
              </c:tx>
              <c:spPr>
                <a:xfrm>
                  <a:off x="3539592" y="616571"/>
                  <a:ext cx="1270649" cy="1004241"/>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ja-JP"/>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77437"/>
                        <a:gd name="adj2" fmla="val -976"/>
                      </a:avLst>
                    </a:prstGeom>
                    <a:noFill/>
                    <a:ln>
                      <a:noFill/>
                    </a:ln>
                  </c15:spPr>
                  <c15:layout>
                    <c:manualLayout>
                      <c:w val="0.23438265216057583"/>
                      <c:h val="0.37547497916503864"/>
                    </c:manualLayout>
                  </c15:layout>
                  <c15:dlblFieldTable/>
                  <c15:showDataLabelsRange val="0"/>
                </c:ext>
              </c:extLst>
            </c:dLbl>
            <c:dLbl>
              <c:idx val="1"/>
              <c:layout>
                <c:manualLayout>
                  <c:x val="-7.5209227074945456E-2"/>
                  <c:y val="0.14669495261144602"/>
                </c:manualLayout>
              </c:layout>
              <c:spPr>
                <a:xfrm>
                  <a:off x="1323550" y="664017"/>
                  <a:ext cx="628364" cy="716388"/>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ja-JP"/>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5994"/>
                        <a:gd name="adj2" fmla="val -2725"/>
                      </a:avLst>
                    </a:prstGeom>
                    <a:noFill/>
                    <a:ln>
                      <a:noFill/>
                    </a:ln>
                  </c15:spPr>
                  <c15:layout>
                    <c:manualLayout>
                      <c:w val="0.11590730794650619"/>
                      <c:h val="0.26784955157629708"/>
                    </c:manualLayout>
                  </c15:layout>
                </c:ext>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Sheet1!$A$3:$A$7</c:f>
              <c:strCache>
                <c:ptCount val="5"/>
                <c:pt idx="0">
                  <c:v>Android</c:v>
                </c:pt>
                <c:pt idx="1">
                  <c:v>iOS</c:v>
                </c:pt>
                <c:pt idx="2">
                  <c:v>Windows</c:v>
                </c:pt>
                <c:pt idx="3">
                  <c:v>Blackberry</c:v>
                </c:pt>
                <c:pt idx="4">
                  <c:v>Others</c:v>
                </c:pt>
              </c:strCache>
            </c:strRef>
          </c:cat>
          <c:val>
            <c:numRef>
              <c:f>Sheet1!$B$3:$B$7</c:f>
              <c:numCache>
                <c:formatCode>General</c:formatCode>
                <c:ptCount val="5"/>
                <c:pt idx="0">
                  <c:v>86.2</c:v>
                </c:pt>
                <c:pt idx="1">
                  <c:v>12.9</c:v>
                </c:pt>
                <c:pt idx="2">
                  <c:v>0.6</c:v>
                </c:pt>
                <c:pt idx="3">
                  <c:v>0.1</c:v>
                </c:pt>
                <c:pt idx="4">
                  <c:v>0.2</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182D9054-EA63-41DB-BAE7-9DD45172996F}" type="datetimeFigureOut">
              <a:rPr kumimoji="1" lang="ja-JP" altLang="en-US" smtClean="0"/>
              <a:t>2016/9/1</a:t>
            </a:fld>
            <a:endParaRPr kumimoji="1" lang="ja-JP" altLang="en-US"/>
          </a:p>
        </p:txBody>
      </p:sp>
      <p:sp>
        <p:nvSpPr>
          <p:cNvPr id="4" name="スライド イメージ プレースホルダー 3"/>
          <p:cNvSpPr>
            <a:spLocks noGrp="1" noRot="1" noChangeAspect="1"/>
          </p:cNvSpPr>
          <p:nvPr>
            <p:ph type="sldImg" idx="2"/>
          </p:nvPr>
        </p:nvSpPr>
        <p:spPr>
          <a:xfrm>
            <a:off x="2073275" y="739775"/>
            <a:ext cx="2589213"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7888"/>
            <a:ext cx="5389563" cy="44418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4188"/>
            <a:ext cx="2919412" cy="493712"/>
          </a:xfrm>
          <a:prstGeom prst="rect">
            <a:avLst/>
          </a:prstGeom>
        </p:spPr>
        <p:txBody>
          <a:bodyPr vert="horz" lIns="91440" tIns="45720" rIns="91440" bIns="45720" rtlCol="0" anchor="b"/>
          <a:lstStyle>
            <a:lvl1pPr algn="r">
              <a:defRPr sz="1200"/>
            </a:lvl1pPr>
          </a:lstStyle>
          <a:p>
            <a:fld id="{606802E9-73E1-4169-8B94-28B8F5B0AEAB}" type="slidenum">
              <a:rPr kumimoji="1" lang="ja-JP" altLang="en-US" smtClean="0"/>
              <a:t>‹#›</a:t>
            </a:fld>
            <a:endParaRPr kumimoji="1" lang="ja-JP" altLang="en-US"/>
          </a:p>
        </p:txBody>
      </p:sp>
    </p:spTree>
    <p:extLst>
      <p:ext uri="{BB962C8B-B14F-4D97-AF65-F5344CB8AC3E}">
        <p14:creationId xmlns:p14="http://schemas.microsoft.com/office/powerpoint/2010/main" val="4171377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逐次版バイナリを入力として与えるだけで、並列実行による性能向上が可能</a:t>
            </a:r>
          </a:p>
          <a:p>
            <a:endParaRPr kumimoji="1" lang="ja-JP" altLang="en-US" dirty="0"/>
          </a:p>
        </p:txBody>
      </p:sp>
      <p:sp>
        <p:nvSpPr>
          <p:cNvPr id="4" name="スライド番号プレースホルダー 3"/>
          <p:cNvSpPr>
            <a:spLocks noGrp="1"/>
          </p:cNvSpPr>
          <p:nvPr>
            <p:ph type="sldNum" sz="quarter" idx="10"/>
          </p:nvPr>
        </p:nvSpPr>
        <p:spPr/>
        <p:txBody>
          <a:bodyPr/>
          <a:lstStyle/>
          <a:p>
            <a:fld id="{606802E9-73E1-4169-8B94-28B8F5B0AEAB}" type="slidenum">
              <a:rPr kumimoji="1" lang="ja-JP" altLang="en-US" smtClean="0"/>
              <a:t>1</a:t>
            </a:fld>
            <a:endParaRPr kumimoji="1" lang="ja-JP" altLang="en-US"/>
          </a:p>
        </p:txBody>
      </p:sp>
    </p:spTree>
    <p:extLst>
      <p:ext uri="{BB962C8B-B14F-4D97-AF65-F5344CB8AC3E}">
        <p14:creationId xmlns:p14="http://schemas.microsoft.com/office/powerpoint/2010/main" val="106885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69119" y="14627448"/>
            <a:ext cx="27983339" cy="1009314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4938237" y="26682541"/>
            <a:ext cx="23045102" cy="12033303"/>
          </a:xfrm>
        </p:spPr>
        <p:txBody>
          <a:bodyPr/>
          <a:lstStyle>
            <a:lvl1pPr marL="0" indent="0" algn="ctr">
              <a:buNone/>
              <a:defRPr>
                <a:solidFill>
                  <a:schemeClr val="tx1">
                    <a:tint val="75000"/>
                  </a:schemeClr>
                </a:solidFill>
              </a:defRPr>
            </a:lvl1pPr>
            <a:lvl2pPr marL="2314575" indent="0" algn="ctr">
              <a:buNone/>
              <a:defRPr>
                <a:solidFill>
                  <a:schemeClr val="tx1">
                    <a:tint val="75000"/>
                  </a:schemeClr>
                </a:solidFill>
              </a:defRPr>
            </a:lvl2pPr>
            <a:lvl3pPr marL="4629150" indent="0" algn="ctr">
              <a:buNone/>
              <a:defRPr>
                <a:solidFill>
                  <a:schemeClr val="tx1">
                    <a:tint val="75000"/>
                  </a:schemeClr>
                </a:solidFill>
              </a:defRPr>
            </a:lvl3pPr>
            <a:lvl4pPr marL="6943725" indent="0" algn="ctr">
              <a:buNone/>
              <a:defRPr>
                <a:solidFill>
                  <a:schemeClr val="tx1">
                    <a:tint val="75000"/>
                  </a:schemeClr>
                </a:solidFill>
              </a:defRPr>
            </a:lvl4pPr>
            <a:lvl5pPr marL="9258300" indent="0" algn="ctr">
              <a:buNone/>
              <a:defRPr>
                <a:solidFill>
                  <a:schemeClr val="tx1">
                    <a:tint val="75000"/>
                  </a:schemeClr>
                </a:solidFill>
              </a:defRPr>
            </a:lvl5pPr>
            <a:lvl6pPr marL="11572875" indent="0" algn="ctr">
              <a:buNone/>
              <a:defRPr>
                <a:solidFill>
                  <a:schemeClr val="tx1">
                    <a:tint val="75000"/>
                  </a:schemeClr>
                </a:solidFill>
              </a:defRPr>
            </a:lvl6pPr>
            <a:lvl7pPr marL="13887450" indent="0" algn="ctr">
              <a:buNone/>
              <a:defRPr>
                <a:solidFill>
                  <a:schemeClr val="tx1">
                    <a:tint val="75000"/>
                  </a:schemeClr>
                </a:solidFill>
              </a:defRPr>
            </a:lvl7pPr>
            <a:lvl8pPr marL="16202025" indent="0" algn="ctr">
              <a:buNone/>
              <a:defRPr>
                <a:solidFill>
                  <a:schemeClr val="tx1">
                    <a:tint val="75000"/>
                  </a:schemeClr>
                </a:solidFill>
              </a:defRPr>
            </a:lvl8pPr>
            <a:lvl9pPr marL="18516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32490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293443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7901104" y="2517844"/>
            <a:ext cx="5555518" cy="535612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234562" y="2517844"/>
            <a:ext cx="16117857" cy="535612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237431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32265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600579" y="30257655"/>
            <a:ext cx="27983339" cy="9351970"/>
          </a:xfrm>
        </p:spPr>
        <p:txBody>
          <a:bodyPr anchor="t"/>
          <a:lstStyle>
            <a:lvl1pPr algn="l">
              <a:defRPr sz="203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2600579" y="19957417"/>
            <a:ext cx="27983339" cy="10300240"/>
          </a:xfrm>
        </p:spPr>
        <p:txBody>
          <a:bodyPr anchor="b"/>
          <a:lstStyle>
            <a:lvl1pPr marL="0" indent="0">
              <a:buNone/>
              <a:defRPr sz="10100">
                <a:solidFill>
                  <a:schemeClr val="tx1">
                    <a:tint val="75000"/>
                  </a:schemeClr>
                </a:solidFill>
              </a:defRPr>
            </a:lvl1pPr>
            <a:lvl2pPr marL="2314575" indent="0">
              <a:buNone/>
              <a:defRPr sz="9100">
                <a:solidFill>
                  <a:schemeClr val="tx1">
                    <a:tint val="75000"/>
                  </a:schemeClr>
                </a:solidFill>
              </a:defRPr>
            </a:lvl2pPr>
            <a:lvl3pPr marL="4629150" indent="0">
              <a:buNone/>
              <a:defRPr sz="8100">
                <a:solidFill>
                  <a:schemeClr val="tx1">
                    <a:tint val="75000"/>
                  </a:schemeClr>
                </a:solidFill>
              </a:defRPr>
            </a:lvl3pPr>
            <a:lvl4pPr marL="6943725" indent="0">
              <a:buNone/>
              <a:defRPr sz="7100">
                <a:solidFill>
                  <a:schemeClr val="tx1">
                    <a:tint val="75000"/>
                  </a:schemeClr>
                </a:solidFill>
              </a:defRPr>
            </a:lvl4pPr>
            <a:lvl5pPr marL="9258300" indent="0">
              <a:buNone/>
              <a:defRPr sz="7100">
                <a:solidFill>
                  <a:schemeClr val="tx1">
                    <a:tint val="75000"/>
                  </a:schemeClr>
                </a:solidFill>
              </a:defRPr>
            </a:lvl5pPr>
            <a:lvl6pPr marL="11572875" indent="0">
              <a:buNone/>
              <a:defRPr sz="7100">
                <a:solidFill>
                  <a:schemeClr val="tx1">
                    <a:tint val="75000"/>
                  </a:schemeClr>
                </a:solidFill>
              </a:defRPr>
            </a:lvl6pPr>
            <a:lvl7pPr marL="13887450" indent="0">
              <a:buNone/>
              <a:defRPr sz="7100">
                <a:solidFill>
                  <a:schemeClr val="tx1">
                    <a:tint val="75000"/>
                  </a:schemeClr>
                </a:solidFill>
              </a:defRPr>
            </a:lvl7pPr>
            <a:lvl8pPr marL="16202025" indent="0">
              <a:buNone/>
              <a:defRPr sz="7100">
                <a:solidFill>
                  <a:schemeClr val="tx1">
                    <a:tint val="75000"/>
                  </a:schemeClr>
                </a:solidFill>
              </a:defRPr>
            </a:lvl8pPr>
            <a:lvl9pPr marL="18516600" indent="0">
              <a:buNone/>
              <a:defRPr sz="71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6824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234562" y="14649241"/>
            <a:ext cx="10836685" cy="41429883"/>
          </a:xfrm>
        </p:spPr>
        <p:txBody>
          <a:bodyPr/>
          <a:lstStyle>
            <a:lvl1pPr>
              <a:defRPr sz="14200"/>
            </a:lvl1pPr>
            <a:lvl2pPr>
              <a:defRPr sz="12200"/>
            </a:lvl2pPr>
            <a:lvl3pPr>
              <a:defRPr sz="10100"/>
            </a:lvl3pPr>
            <a:lvl4pPr>
              <a:defRPr sz="9100"/>
            </a:lvl4pPr>
            <a:lvl5pPr>
              <a:defRPr sz="9100"/>
            </a:lvl5pPr>
            <a:lvl6pPr>
              <a:defRPr sz="9100"/>
            </a:lvl6pPr>
            <a:lvl7pPr>
              <a:defRPr sz="9100"/>
            </a:lvl7pPr>
            <a:lvl8pPr>
              <a:defRPr sz="9100"/>
            </a:lvl8pPr>
            <a:lvl9pPr>
              <a:defRPr sz="9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2619940" y="14649241"/>
            <a:ext cx="10836685" cy="41429883"/>
          </a:xfrm>
        </p:spPr>
        <p:txBody>
          <a:bodyPr/>
          <a:lstStyle>
            <a:lvl1pPr>
              <a:defRPr sz="14200"/>
            </a:lvl1pPr>
            <a:lvl2pPr>
              <a:defRPr sz="12200"/>
            </a:lvl2pPr>
            <a:lvl3pPr>
              <a:defRPr sz="10100"/>
            </a:lvl3pPr>
            <a:lvl4pPr>
              <a:defRPr sz="9100"/>
            </a:lvl4pPr>
            <a:lvl5pPr>
              <a:defRPr sz="9100"/>
            </a:lvl5pPr>
            <a:lvl6pPr>
              <a:defRPr sz="9100"/>
            </a:lvl6pPr>
            <a:lvl7pPr>
              <a:defRPr sz="9100"/>
            </a:lvl7pPr>
            <a:lvl8pPr>
              <a:defRPr sz="9100"/>
            </a:lvl8pPr>
            <a:lvl9pPr>
              <a:defRPr sz="9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60395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646079" y="1885657"/>
            <a:ext cx="29629418" cy="7847806"/>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46081" y="10540041"/>
            <a:ext cx="14546080" cy="4392588"/>
          </a:xfrm>
        </p:spPr>
        <p:txBody>
          <a:bodyPr anchor="b"/>
          <a:lstStyle>
            <a:lvl1pPr marL="0" indent="0">
              <a:buNone/>
              <a:defRPr sz="12200" b="1"/>
            </a:lvl1pPr>
            <a:lvl2pPr marL="2314575" indent="0">
              <a:buNone/>
              <a:defRPr sz="10100" b="1"/>
            </a:lvl2pPr>
            <a:lvl3pPr marL="4629150" indent="0">
              <a:buNone/>
              <a:defRPr sz="9100" b="1"/>
            </a:lvl3pPr>
            <a:lvl4pPr marL="6943725" indent="0">
              <a:buNone/>
              <a:defRPr sz="8100" b="1"/>
            </a:lvl4pPr>
            <a:lvl5pPr marL="9258300" indent="0">
              <a:buNone/>
              <a:defRPr sz="8100" b="1"/>
            </a:lvl5pPr>
            <a:lvl6pPr marL="11572875" indent="0">
              <a:buNone/>
              <a:defRPr sz="8100" b="1"/>
            </a:lvl6pPr>
            <a:lvl7pPr marL="13887450" indent="0">
              <a:buNone/>
              <a:defRPr sz="8100" b="1"/>
            </a:lvl7pPr>
            <a:lvl8pPr marL="16202025" indent="0">
              <a:buNone/>
              <a:defRPr sz="8100" b="1"/>
            </a:lvl8pPr>
            <a:lvl9pPr marL="18516600" indent="0">
              <a:buNone/>
              <a:defRPr sz="81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646081" y="14932630"/>
            <a:ext cx="14546080" cy="27129434"/>
          </a:xfrm>
        </p:spPr>
        <p:txBody>
          <a:bodyPr/>
          <a:lstStyle>
            <a:lvl1pPr>
              <a:defRPr sz="12200"/>
            </a:lvl1pPr>
            <a:lvl2pPr>
              <a:defRPr sz="10100"/>
            </a:lvl2pPr>
            <a:lvl3pPr>
              <a:defRPr sz="9100"/>
            </a:lvl3pPr>
            <a:lvl4pPr>
              <a:defRPr sz="8100"/>
            </a:lvl4pPr>
            <a:lvl5pPr>
              <a:defRPr sz="8100"/>
            </a:lvl5pPr>
            <a:lvl6pPr>
              <a:defRPr sz="8100"/>
            </a:lvl6pPr>
            <a:lvl7pPr>
              <a:defRPr sz="8100"/>
            </a:lvl7pPr>
            <a:lvl8pPr>
              <a:defRPr sz="8100"/>
            </a:lvl8pPr>
            <a:lvl9pPr>
              <a:defRPr sz="8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6723707" y="10540041"/>
            <a:ext cx="14551792" cy="4392588"/>
          </a:xfrm>
        </p:spPr>
        <p:txBody>
          <a:bodyPr anchor="b"/>
          <a:lstStyle>
            <a:lvl1pPr marL="0" indent="0">
              <a:buNone/>
              <a:defRPr sz="12200" b="1"/>
            </a:lvl1pPr>
            <a:lvl2pPr marL="2314575" indent="0">
              <a:buNone/>
              <a:defRPr sz="10100" b="1"/>
            </a:lvl2pPr>
            <a:lvl3pPr marL="4629150" indent="0">
              <a:buNone/>
              <a:defRPr sz="9100" b="1"/>
            </a:lvl3pPr>
            <a:lvl4pPr marL="6943725" indent="0">
              <a:buNone/>
              <a:defRPr sz="8100" b="1"/>
            </a:lvl4pPr>
            <a:lvl5pPr marL="9258300" indent="0">
              <a:buNone/>
              <a:defRPr sz="8100" b="1"/>
            </a:lvl5pPr>
            <a:lvl6pPr marL="11572875" indent="0">
              <a:buNone/>
              <a:defRPr sz="8100" b="1"/>
            </a:lvl6pPr>
            <a:lvl7pPr marL="13887450" indent="0">
              <a:buNone/>
              <a:defRPr sz="8100" b="1"/>
            </a:lvl7pPr>
            <a:lvl8pPr marL="16202025" indent="0">
              <a:buNone/>
              <a:defRPr sz="8100" b="1"/>
            </a:lvl8pPr>
            <a:lvl9pPr marL="18516600" indent="0">
              <a:buNone/>
              <a:defRPr sz="81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6723707" y="14932630"/>
            <a:ext cx="14551792" cy="27129434"/>
          </a:xfrm>
        </p:spPr>
        <p:txBody>
          <a:bodyPr/>
          <a:lstStyle>
            <a:lvl1pPr>
              <a:defRPr sz="12200"/>
            </a:lvl1pPr>
            <a:lvl2pPr>
              <a:defRPr sz="10100"/>
            </a:lvl2pPr>
            <a:lvl3pPr>
              <a:defRPr sz="9100"/>
            </a:lvl3pPr>
            <a:lvl4pPr>
              <a:defRPr sz="8100"/>
            </a:lvl4pPr>
            <a:lvl5pPr>
              <a:defRPr sz="8100"/>
            </a:lvl5pPr>
            <a:lvl6pPr>
              <a:defRPr sz="8100"/>
            </a:lvl6pPr>
            <a:lvl7pPr>
              <a:defRPr sz="8100"/>
            </a:lvl7pPr>
            <a:lvl8pPr>
              <a:defRPr sz="8100"/>
            </a:lvl8pPr>
            <a:lvl9pPr>
              <a:defRPr sz="8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1622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16711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92058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46082" y="1874756"/>
            <a:ext cx="10830972" cy="7978603"/>
          </a:xfrm>
        </p:spPr>
        <p:txBody>
          <a:bodyPr anchor="b"/>
          <a:lstStyle>
            <a:lvl1pPr algn="l">
              <a:defRPr sz="101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2871422" y="1874759"/>
            <a:ext cx="18404077" cy="40187313"/>
          </a:xfrm>
        </p:spPr>
        <p:txBody>
          <a:bodyPr/>
          <a:lstStyle>
            <a:lvl1pPr>
              <a:defRPr sz="16200"/>
            </a:lvl1pPr>
            <a:lvl2pPr>
              <a:defRPr sz="14200"/>
            </a:lvl2pPr>
            <a:lvl3pPr>
              <a:defRPr sz="12200"/>
            </a:lvl3pPr>
            <a:lvl4pPr>
              <a:defRPr sz="10100"/>
            </a:lvl4pPr>
            <a:lvl5pPr>
              <a:defRPr sz="10100"/>
            </a:lvl5pPr>
            <a:lvl6pPr>
              <a:defRPr sz="10100"/>
            </a:lvl6pPr>
            <a:lvl7pPr>
              <a:defRPr sz="10100"/>
            </a:lvl7pPr>
            <a:lvl8pPr>
              <a:defRPr sz="10100"/>
            </a:lvl8pPr>
            <a:lvl9pPr>
              <a:defRPr sz="10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646082" y="9853362"/>
            <a:ext cx="10830972" cy="32208710"/>
          </a:xfrm>
        </p:spPr>
        <p:txBody>
          <a:bodyPr/>
          <a:lstStyle>
            <a:lvl1pPr marL="0" indent="0">
              <a:buNone/>
              <a:defRPr sz="7100"/>
            </a:lvl1pPr>
            <a:lvl2pPr marL="2314575" indent="0">
              <a:buNone/>
              <a:defRPr sz="6100"/>
            </a:lvl2pPr>
            <a:lvl3pPr marL="4629150" indent="0">
              <a:buNone/>
              <a:defRPr sz="5100"/>
            </a:lvl3pPr>
            <a:lvl4pPr marL="6943725" indent="0">
              <a:buNone/>
              <a:defRPr sz="4600"/>
            </a:lvl4pPr>
            <a:lvl5pPr marL="9258300" indent="0">
              <a:buNone/>
              <a:defRPr sz="4600"/>
            </a:lvl5pPr>
            <a:lvl6pPr marL="11572875" indent="0">
              <a:buNone/>
              <a:defRPr sz="4600"/>
            </a:lvl6pPr>
            <a:lvl7pPr marL="13887450" indent="0">
              <a:buNone/>
              <a:defRPr sz="4600"/>
            </a:lvl7pPr>
            <a:lvl8pPr marL="16202025" indent="0">
              <a:buNone/>
              <a:defRPr sz="4600"/>
            </a:lvl8pPr>
            <a:lvl9pPr marL="18516600" indent="0">
              <a:buNone/>
              <a:defRPr sz="46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52345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452859" y="32960790"/>
            <a:ext cx="19752945" cy="3891209"/>
          </a:xfrm>
        </p:spPr>
        <p:txBody>
          <a:bodyPr anchor="b"/>
          <a:lstStyle>
            <a:lvl1pPr algn="l">
              <a:defRPr sz="101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6452859" y="4207294"/>
            <a:ext cx="19752945" cy="28252103"/>
          </a:xfrm>
        </p:spPr>
        <p:txBody>
          <a:bodyPr/>
          <a:lstStyle>
            <a:lvl1pPr marL="0" indent="0">
              <a:buNone/>
              <a:defRPr sz="16200"/>
            </a:lvl1pPr>
            <a:lvl2pPr marL="2314575" indent="0">
              <a:buNone/>
              <a:defRPr sz="14200"/>
            </a:lvl2pPr>
            <a:lvl3pPr marL="4629150" indent="0">
              <a:buNone/>
              <a:defRPr sz="12200"/>
            </a:lvl3pPr>
            <a:lvl4pPr marL="6943725" indent="0">
              <a:buNone/>
              <a:defRPr sz="10100"/>
            </a:lvl4pPr>
            <a:lvl5pPr marL="9258300" indent="0">
              <a:buNone/>
              <a:defRPr sz="10100"/>
            </a:lvl5pPr>
            <a:lvl6pPr marL="11572875" indent="0">
              <a:buNone/>
              <a:defRPr sz="10100"/>
            </a:lvl6pPr>
            <a:lvl7pPr marL="13887450" indent="0">
              <a:buNone/>
              <a:defRPr sz="10100"/>
            </a:lvl7pPr>
            <a:lvl8pPr marL="16202025" indent="0">
              <a:buNone/>
              <a:defRPr sz="10100"/>
            </a:lvl8pPr>
            <a:lvl9pPr marL="18516600" indent="0">
              <a:buNone/>
              <a:defRPr sz="10100"/>
            </a:lvl9pPr>
          </a:lstStyle>
          <a:p>
            <a:endParaRPr kumimoji="1" lang="ja-JP" altLang="en-US"/>
          </a:p>
        </p:txBody>
      </p:sp>
      <p:sp>
        <p:nvSpPr>
          <p:cNvPr id="4" name="テキスト プレースホルダー 3"/>
          <p:cNvSpPr>
            <a:spLocks noGrp="1"/>
          </p:cNvSpPr>
          <p:nvPr>
            <p:ph type="body" sz="half" idx="2"/>
          </p:nvPr>
        </p:nvSpPr>
        <p:spPr>
          <a:xfrm>
            <a:off x="6452859" y="36851999"/>
            <a:ext cx="19752945" cy="5526158"/>
          </a:xfrm>
        </p:spPr>
        <p:txBody>
          <a:bodyPr/>
          <a:lstStyle>
            <a:lvl1pPr marL="0" indent="0">
              <a:buNone/>
              <a:defRPr sz="7100"/>
            </a:lvl1pPr>
            <a:lvl2pPr marL="2314575" indent="0">
              <a:buNone/>
              <a:defRPr sz="6100"/>
            </a:lvl2pPr>
            <a:lvl3pPr marL="4629150" indent="0">
              <a:buNone/>
              <a:defRPr sz="5100"/>
            </a:lvl3pPr>
            <a:lvl4pPr marL="6943725" indent="0">
              <a:buNone/>
              <a:defRPr sz="4600"/>
            </a:lvl4pPr>
            <a:lvl5pPr marL="9258300" indent="0">
              <a:buNone/>
              <a:defRPr sz="4600"/>
            </a:lvl5pPr>
            <a:lvl6pPr marL="11572875" indent="0">
              <a:buNone/>
              <a:defRPr sz="4600"/>
            </a:lvl6pPr>
            <a:lvl7pPr marL="13887450" indent="0">
              <a:buNone/>
              <a:defRPr sz="4600"/>
            </a:lvl7pPr>
            <a:lvl8pPr marL="16202025" indent="0">
              <a:buNone/>
              <a:defRPr sz="4600"/>
            </a:lvl8pPr>
            <a:lvl9pPr marL="18516600" indent="0">
              <a:buNone/>
              <a:defRPr sz="46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2016/9/1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53730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646079" y="1885657"/>
            <a:ext cx="29629418" cy="7847806"/>
          </a:xfrm>
          <a:prstGeom prst="rect">
            <a:avLst/>
          </a:prstGeom>
        </p:spPr>
        <p:txBody>
          <a:bodyPr vert="horz" lIns="462915" tIns="231458" rIns="462915" bIns="23145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46079" y="10986937"/>
            <a:ext cx="29629418" cy="31075135"/>
          </a:xfrm>
          <a:prstGeom prst="rect">
            <a:avLst/>
          </a:prstGeom>
        </p:spPr>
        <p:txBody>
          <a:bodyPr vert="horz" lIns="462915" tIns="231458" rIns="462915" bIns="23145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646079" y="43642528"/>
            <a:ext cx="7681701" cy="2506937"/>
          </a:xfrm>
          <a:prstGeom prst="rect">
            <a:avLst/>
          </a:prstGeom>
        </p:spPr>
        <p:txBody>
          <a:bodyPr vert="horz" lIns="462915" tIns="231458" rIns="462915" bIns="231458" rtlCol="0" anchor="ctr"/>
          <a:lstStyle>
            <a:lvl1pPr algn="l">
              <a:defRPr sz="6100">
                <a:solidFill>
                  <a:schemeClr val="tx1">
                    <a:tint val="75000"/>
                  </a:schemeClr>
                </a:solidFill>
              </a:defRPr>
            </a:lvl1pPr>
          </a:lstStyle>
          <a:p>
            <a:fld id="{A78DF5BB-957B-47E9-879F-0E4673FE84A4}" type="datetimeFigureOut">
              <a:rPr kumimoji="1" lang="ja-JP" altLang="en-US" smtClean="0"/>
              <a:t>2016/9/1</a:t>
            </a:fld>
            <a:endParaRPr kumimoji="1" lang="ja-JP" altLang="en-US"/>
          </a:p>
        </p:txBody>
      </p:sp>
      <p:sp>
        <p:nvSpPr>
          <p:cNvPr id="5" name="フッター プレースホルダー 4"/>
          <p:cNvSpPr>
            <a:spLocks noGrp="1"/>
          </p:cNvSpPr>
          <p:nvPr>
            <p:ph type="ftr" sz="quarter" idx="3"/>
          </p:nvPr>
        </p:nvSpPr>
        <p:spPr>
          <a:xfrm>
            <a:off x="11248206" y="43642528"/>
            <a:ext cx="10425165" cy="2506937"/>
          </a:xfrm>
          <a:prstGeom prst="rect">
            <a:avLst/>
          </a:prstGeom>
        </p:spPr>
        <p:txBody>
          <a:bodyPr vert="horz" lIns="462915" tIns="231458" rIns="462915" bIns="231458" rtlCol="0" anchor="ctr"/>
          <a:lstStyle>
            <a:lvl1pPr algn="ctr">
              <a:defRPr sz="61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3593796" y="43642528"/>
            <a:ext cx="7681701" cy="2506937"/>
          </a:xfrm>
          <a:prstGeom prst="rect">
            <a:avLst/>
          </a:prstGeom>
        </p:spPr>
        <p:txBody>
          <a:bodyPr vert="horz" lIns="462915" tIns="231458" rIns="462915" bIns="231458" rtlCol="0" anchor="ctr"/>
          <a:lstStyle>
            <a:lvl1pPr algn="r">
              <a:defRPr sz="6100">
                <a:solidFill>
                  <a:schemeClr val="tx1">
                    <a:tint val="75000"/>
                  </a:schemeClr>
                </a:solidFill>
              </a:defRPr>
            </a:lvl1p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95281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29150" rtl="0" eaLnBrk="1" latinLnBrk="0" hangingPunct="1">
        <a:spcBef>
          <a:spcPct val="0"/>
        </a:spcBef>
        <a:buNone/>
        <a:defRPr kumimoji="1" sz="22300" kern="1200">
          <a:solidFill>
            <a:schemeClr val="tx1"/>
          </a:solidFill>
          <a:latin typeface="+mj-lt"/>
          <a:ea typeface="+mj-ea"/>
          <a:cs typeface="+mj-cs"/>
        </a:defRPr>
      </a:lvl1pPr>
    </p:titleStyle>
    <p:bodyStyle>
      <a:lvl1pPr marL="1735931" indent="-1735931" algn="l" defTabSz="4629150" rtl="0" eaLnBrk="1" latinLnBrk="0" hangingPunct="1">
        <a:spcBef>
          <a:spcPct val="20000"/>
        </a:spcBef>
        <a:buFont typeface="Arial" pitchFamily="34" charset="0"/>
        <a:buChar char="•"/>
        <a:defRPr kumimoji="1" sz="16200" kern="1200">
          <a:solidFill>
            <a:schemeClr val="tx1"/>
          </a:solidFill>
          <a:latin typeface="+mn-lt"/>
          <a:ea typeface="+mn-ea"/>
          <a:cs typeface="+mn-cs"/>
        </a:defRPr>
      </a:lvl1pPr>
      <a:lvl2pPr marL="3761184" indent="-1446609" algn="l" defTabSz="4629150" rtl="0" eaLnBrk="1" latinLnBrk="0" hangingPunct="1">
        <a:spcBef>
          <a:spcPct val="20000"/>
        </a:spcBef>
        <a:buFont typeface="Arial" pitchFamily="34" charset="0"/>
        <a:buChar char="–"/>
        <a:defRPr kumimoji="1" sz="14200" kern="1200">
          <a:solidFill>
            <a:schemeClr val="tx1"/>
          </a:solidFill>
          <a:latin typeface="+mn-lt"/>
          <a:ea typeface="+mn-ea"/>
          <a:cs typeface="+mn-cs"/>
        </a:defRPr>
      </a:lvl2pPr>
      <a:lvl3pPr marL="5786438" indent="-1157288" algn="l" defTabSz="4629150" rtl="0" eaLnBrk="1" latinLnBrk="0" hangingPunct="1">
        <a:spcBef>
          <a:spcPct val="20000"/>
        </a:spcBef>
        <a:buFont typeface="Arial" pitchFamily="34" charset="0"/>
        <a:buChar char="•"/>
        <a:defRPr kumimoji="1" sz="12200" kern="1200">
          <a:solidFill>
            <a:schemeClr val="tx1"/>
          </a:solidFill>
          <a:latin typeface="+mn-lt"/>
          <a:ea typeface="+mn-ea"/>
          <a:cs typeface="+mn-cs"/>
        </a:defRPr>
      </a:lvl3pPr>
      <a:lvl4pPr marL="810101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4pPr>
      <a:lvl5pPr marL="1041558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5pPr>
      <a:lvl6pPr marL="1273016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6pPr>
      <a:lvl7pPr marL="1504473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7pPr>
      <a:lvl8pPr marL="1735931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8pPr>
      <a:lvl9pPr marL="1967388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9pPr>
    </p:bodyStyle>
    <p:otherStyle>
      <a:defPPr>
        <a:defRPr lang="ja-JP"/>
      </a:defPPr>
      <a:lvl1pPr marL="0" algn="l" defTabSz="4629150" rtl="0" eaLnBrk="1" latinLnBrk="0" hangingPunct="1">
        <a:defRPr kumimoji="1" sz="9100" kern="1200">
          <a:solidFill>
            <a:schemeClr val="tx1"/>
          </a:solidFill>
          <a:latin typeface="+mn-lt"/>
          <a:ea typeface="+mn-ea"/>
          <a:cs typeface="+mn-cs"/>
        </a:defRPr>
      </a:lvl1pPr>
      <a:lvl2pPr marL="2314575" algn="l" defTabSz="4629150" rtl="0" eaLnBrk="1" latinLnBrk="0" hangingPunct="1">
        <a:defRPr kumimoji="1" sz="9100" kern="1200">
          <a:solidFill>
            <a:schemeClr val="tx1"/>
          </a:solidFill>
          <a:latin typeface="+mn-lt"/>
          <a:ea typeface="+mn-ea"/>
          <a:cs typeface="+mn-cs"/>
        </a:defRPr>
      </a:lvl2pPr>
      <a:lvl3pPr marL="4629150" algn="l" defTabSz="4629150" rtl="0" eaLnBrk="1" latinLnBrk="0" hangingPunct="1">
        <a:defRPr kumimoji="1" sz="9100" kern="1200">
          <a:solidFill>
            <a:schemeClr val="tx1"/>
          </a:solidFill>
          <a:latin typeface="+mn-lt"/>
          <a:ea typeface="+mn-ea"/>
          <a:cs typeface="+mn-cs"/>
        </a:defRPr>
      </a:lvl3pPr>
      <a:lvl4pPr marL="6943725" algn="l" defTabSz="4629150" rtl="0" eaLnBrk="1" latinLnBrk="0" hangingPunct="1">
        <a:defRPr kumimoji="1" sz="9100" kern="1200">
          <a:solidFill>
            <a:schemeClr val="tx1"/>
          </a:solidFill>
          <a:latin typeface="+mn-lt"/>
          <a:ea typeface="+mn-ea"/>
          <a:cs typeface="+mn-cs"/>
        </a:defRPr>
      </a:lvl4pPr>
      <a:lvl5pPr marL="9258300" algn="l" defTabSz="4629150" rtl="0" eaLnBrk="1" latinLnBrk="0" hangingPunct="1">
        <a:defRPr kumimoji="1" sz="9100" kern="1200">
          <a:solidFill>
            <a:schemeClr val="tx1"/>
          </a:solidFill>
          <a:latin typeface="+mn-lt"/>
          <a:ea typeface="+mn-ea"/>
          <a:cs typeface="+mn-cs"/>
        </a:defRPr>
      </a:lvl5pPr>
      <a:lvl6pPr marL="11572875" algn="l" defTabSz="4629150" rtl="0" eaLnBrk="1" latinLnBrk="0" hangingPunct="1">
        <a:defRPr kumimoji="1" sz="9100" kern="1200">
          <a:solidFill>
            <a:schemeClr val="tx1"/>
          </a:solidFill>
          <a:latin typeface="+mn-lt"/>
          <a:ea typeface="+mn-ea"/>
          <a:cs typeface="+mn-cs"/>
        </a:defRPr>
      </a:lvl6pPr>
      <a:lvl7pPr marL="13887450" algn="l" defTabSz="4629150" rtl="0" eaLnBrk="1" latinLnBrk="0" hangingPunct="1">
        <a:defRPr kumimoji="1" sz="9100" kern="1200">
          <a:solidFill>
            <a:schemeClr val="tx1"/>
          </a:solidFill>
          <a:latin typeface="+mn-lt"/>
          <a:ea typeface="+mn-ea"/>
          <a:cs typeface="+mn-cs"/>
        </a:defRPr>
      </a:lvl7pPr>
      <a:lvl8pPr marL="16202025" algn="l" defTabSz="4629150" rtl="0" eaLnBrk="1" latinLnBrk="0" hangingPunct="1">
        <a:defRPr kumimoji="1" sz="9100" kern="1200">
          <a:solidFill>
            <a:schemeClr val="tx1"/>
          </a:solidFill>
          <a:latin typeface="+mn-lt"/>
          <a:ea typeface="+mn-ea"/>
          <a:cs typeface="+mn-cs"/>
        </a:defRPr>
      </a:lvl8pPr>
      <a:lvl9pPr marL="18516600" algn="l" defTabSz="4629150" rtl="0" eaLnBrk="1" latinLnBrk="0" hangingPunct="1">
        <a:defRPr kumimoji="1"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chart" Target="../charts/chart1.xml"/><Relationship Id="rId3" Type="http://schemas.openxmlformats.org/officeDocument/2006/relationships/image" Target="../media/image1.jpe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0.jpeg"/><Relationship Id="rId10" Type="http://schemas.openxmlformats.org/officeDocument/2006/relationships/image" Target="../media/image7.jpg"/><Relationship Id="rId4" Type="http://schemas.openxmlformats.org/officeDocument/2006/relationships/image" Target="../media/image2.jpeg"/><Relationship Id="rId9" Type="http://schemas.openxmlformats.org/officeDocument/2006/relationships/image" Target="../media/image6.jpg"/><Relationship Id="rId14" Type="http://schemas.openxmlformats.org/officeDocument/2006/relationships/hyperlink" Target="http://www.valgrind.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304829" y="4817832"/>
            <a:ext cx="15983122" cy="17789483"/>
          </a:xfrm>
          <a:prstGeom prst="roundRect">
            <a:avLst>
              <a:gd name="adj" fmla="val 654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ctrTitle"/>
          </p:nvPr>
        </p:nvSpPr>
        <p:spPr>
          <a:xfrm>
            <a:off x="590755" y="328246"/>
            <a:ext cx="31790702" cy="2079365"/>
          </a:xfr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p>
            <a:pPr>
              <a:spcBef>
                <a:spcPct val="20000"/>
              </a:spcBef>
              <a:buFont typeface="Arial" pitchFamily="34" charset="0"/>
            </a:pPr>
            <a:r>
              <a:rPr lang="ja-JP" altLang="en-US" sz="9600" dirty="0">
                <a:solidFill>
                  <a:schemeClr val="bg1"/>
                </a:solidFill>
                <a:latin typeface="メイリオ" pitchFamily="50" charset="-128"/>
                <a:ea typeface="メイリオ" pitchFamily="50" charset="-128"/>
                <a:cs typeface="メイリオ" pitchFamily="50" charset="-128"/>
              </a:rPr>
              <a:t>並列・分散アーキテクチャに</a:t>
            </a:r>
            <a:r>
              <a:rPr lang="ja-JP" altLang="en-US" sz="9600" dirty="0" smtClean="0">
                <a:solidFill>
                  <a:schemeClr val="bg1"/>
                </a:solidFill>
                <a:latin typeface="メイリオ" pitchFamily="50" charset="-128"/>
                <a:ea typeface="メイリオ" pitchFamily="50" charset="-128"/>
                <a:cs typeface="メイリオ" pitchFamily="50" charset="-128"/>
              </a:rPr>
              <a:t>よる超高</a:t>
            </a:r>
            <a:r>
              <a:rPr lang="ja-JP" altLang="en-US" sz="9600" dirty="0">
                <a:solidFill>
                  <a:schemeClr val="bg1"/>
                </a:solidFill>
                <a:latin typeface="メイリオ" pitchFamily="50" charset="-128"/>
                <a:ea typeface="メイリオ" pitchFamily="50" charset="-128"/>
                <a:cs typeface="メイリオ" pitchFamily="50" charset="-128"/>
              </a:rPr>
              <a:t>性能システム技術</a:t>
            </a:r>
          </a:p>
        </p:txBody>
      </p:sp>
      <p:sp>
        <p:nvSpPr>
          <p:cNvPr id="3" name="サブタイトル 2"/>
          <p:cNvSpPr>
            <a:spLocks noGrp="1"/>
          </p:cNvSpPr>
          <p:nvPr>
            <p:ph type="subTitle" idx="1"/>
          </p:nvPr>
        </p:nvSpPr>
        <p:spPr>
          <a:xfrm>
            <a:off x="1738065" y="2407609"/>
            <a:ext cx="29240935" cy="1112411"/>
          </a:xfrm>
        </p:spPr>
        <p:txBody>
          <a:bodyPr>
            <a:noAutofit/>
          </a:bodyPr>
          <a:lstStyle/>
          <a:p>
            <a:r>
              <a:rPr lang="ja-JP" altLang="en-US" sz="6600" dirty="0">
                <a:solidFill>
                  <a:schemeClr val="tx1"/>
                </a:solidFill>
                <a:latin typeface="メイリオ" pitchFamily="50" charset="-128"/>
                <a:ea typeface="メイリオ" pitchFamily="50" charset="-128"/>
                <a:cs typeface="メイリオ" pitchFamily="50" charset="-128"/>
              </a:rPr>
              <a:t>工学研究科情報システム科学専攻　</a:t>
            </a:r>
            <a:r>
              <a:rPr lang="ja-JP" altLang="en-US" sz="6600" dirty="0" smtClean="0">
                <a:solidFill>
                  <a:schemeClr val="tx1"/>
                </a:solidFill>
                <a:latin typeface="メイリオ" pitchFamily="50" charset="-128"/>
                <a:ea typeface="メイリオ" pitchFamily="50" charset="-128"/>
                <a:cs typeface="メイリオ" pitchFamily="50" charset="-128"/>
              </a:rPr>
              <a:t>横田</a:t>
            </a:r>
            <a:r>
              <a:rPr lang="ja-JP" altLang="en-US" sz="6600" dirty="0">
                <a:solidFill>
                  <a:schemeClr val="tx1"/>
                </a:solidFill>
                <a:latin typeface="メイリオ" pitchFamily="50" charset="-128"/>
                <a:ea typeface="メイリオ" pitchFamily="50" charset="-128"/>
                <a:cs typeface="メイリオ" pitchFamily="50" charset="-128"/>
              </a:rPr>
              <a:t>・大津・大川研究室</a:t>
            </a:r>
            <a:endParaRPr lang="en-US" altLang="ja-JP" sz="6600" dirty="0">
              <a:solidFill>
                <a:schemeClr val="tx1"/>
              </a:solidFill>
              <a:latin typeface="メイリオ" pitchFamily="50" charset="-128"/>
              <a:ea typeface="メイリオ" pitchFamily="50" charset="-128"/>
              <a:cs typeface="メイリオ" pitchFamily="50" charset="-128"/>
            </a:endParaRPr>
          </a:p>
        </p:txBody>
      </p:sp>
      <p:pic>
        <p:nvPicPr>
          <p:cNvPr id="1026" name="Picture 2" descr="C:\Users\ohkawa\Desktop\ロゴマーク１\jpeg\logomark1_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10044" y="43549218"/>
            <a:ext cx="5971412" cy="335483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905559" y="3890826"/>
            <a:ext cx="30764785" cy="235429"/>
          </a:xfrm>
          <a:prstGeom prst="rect">
            <a:avLst/>
          </a:prstGeom>
          <a:solidFill>
            <a:srgbClr val="EC896A"/>
          </a:solidFill>
          <a:ln>
            <a:noFill/>
          </a:ln>
        </p:spPr>
        <p:style>
          <a:lnRef idx="2">
            <a:schemeClr val="accent1">
              <a:shade val="50000"/>
            </a:schemeClr>
          </a:lnRef>
          <a:fillRef idx="1">
            <a:schemeClr val="accent1"/>
          </a:fillRef>
          <a:effectRef idx="0">
            <a:schemeClr val="accent1"/>
          </a:effectRef>
          <a:fontRef idx="minor">
            <a:schemeClr val="lt1"/>
          </a:fontRef>
        </p:style>
        <p:txBody>
          <a:bodyPr lIns="462915" tIns="231458" rIns="462915" bIns="231458" rtlCol="0" anchor="ctr"/>
          <a:lstStyle/>
          <a:p>
            <a:pPr algn="ctr"/>
            <a:endParaRPr kumimoji="1" lang="ja-JP" altLang="en-US"/>
          </a:p>
        </p:txBody>
      </p:sp>
      <p:sp>
        <p:nvSpPr>
          <p:cNvPr id="9" name="サブタイトル 2"/>
          <p:cNvSpPr txBox="1">
            <a:spLocks/>
          </p:cNvSpPr>
          <p:nvPr/>
        </p:nvSpPr>
        <p:spPr>
          <a:xfrm>
            <a:off x="746833" y="4261627"/>
            <a:ext cx="15020812" cy="1112411"/>
          </a:xfrm>
          <a:prstGeom prst="rect">
            <a:avLst/>
          </a:prstGeo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sz="6100" dirty="0">
                <a:solidFill>
                  <a:schemeClr val="bg1"/>
                </a:solidFill>
                <a:latin typeface="メイリオ" pitchFamily="50" charset="-128"/>
                <a:ea typeface="メイリオ" pitchFamily="50" charset="-128"/>
                <a:cs typeface="メイリオ" pitchFamily="50" charset="-128"/>
              </a:rPr>
              <a:t>研究室</a:t>
            </a:r>
            <a:r>
              <a:rPr lang="ja-JP" altLang="en-US" sz="6100" dirty="0" smtClean="0">
                <a:solidFill>
                  <a:schemeClr val="bg1"/>
                </a:solidFill>
                <a:latin typeface="メイリオ" pitchFamily="50" charset="-128"/>
                <a:ea typeface="メイリオ" pitchFamily="50" charset="-128"/>
                <a:cs typeface="メイリオ" pitchFamily="50" charset="-128"/>
              </a:rPr>
              <a:t>の目標</a:t>
            </a:r>
            <a:endParaRPr lang="ja-JP" altLang="en-US" sz="6100" dirty="0">
              <a:solidFill>
                <a:schemeClr val="bg1"/>
              </a:solidFill>
              <a:latin typeface="メイリオ" pitchFamily="50" charset="-128"/>
              <a:ea typeface="メイリオ" pitchFamily="50" charset="-128"/>
              <a:cs typeface="メイリオ" pitchFamily="50" charset="-128"/>
            </a:endParaRPr>
          </a:p>
        </p:txBody>
      </p:sp>
      <p:sp>
        <p:nvSpPr>
          <p:cNvPr id="17" name="AutoShape 6" descr="http://img.afreecodec.com/jp/screenshot/c3/c8a05f9a8cb299da89f6c2a29bbaa8be.gif"/>
          <p:cNvSpPr>
            <a:spLocks noChangeAspect="1" noChangeArrowheads="1"/>
          </p:cNvSpPr>
          <p:nvPr/>
        </p:nvSpPr>
        <p:spPr bwMode="auto">
          <a:xfrm>
            <a:off x="304829" y="-703032"/>
            <a:ext cx="1463181" cy="15695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62915" tIns="231458" rIns="462915" bIns="231458" numCol="1" anchor="t" anchorCtr="0" compatLnSpc="1">
            <a:prstTxWarp prst="textNoShape">
              <a:avLst/>
            </a:prstTxWarp>
          </a:bodyPr>
          <a:lstStyle/>
          <a:p>
            <a:endParaRPr lang="ja-JP" altLang="en-US"/>
          </a:p>
        </p:txBody>
      </p:sp>
      <p:sp>
        <p:nvSpPr>
          <p:cNvPr id="30" name="サブタイトル 2"/>
          <p:cNvSpPr txBox="1">
            <a:spLocks/>
          </p:cNvSpPr>
          <p:nvPr/>
        </p:nvSpPr>
        <p:spPr>
          <a:xfrm>
            <a:off x="959258" y="45781229"/>
            <a:ext cx="23624816" cy="1122824"/>
          </a:xfrm>
          <a:prstGeom prst="rect">
            <a:avLst/>
          </a:prstGeom>
          <a:solidFill>
            <a:schemeClr val="bg2"/>
          </a:soli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5400" dirty="0" smtClean="0">
                <a:solidFill>
                  <a:schemeClr val="tx1"/>
                </a:solidFill>
                <a:latin typeface="メイリオ" pitchFamily="50" charset="-128"/>
                <a:ea typeface="メイリオ" pitchFamily="50" charset="-128"/>
                <a:cs typeface="メイリオ" pitchFamily="50" charset="-128"/>
              </a:rPr>
              <a:t>第</a:t>
            </a:r>
            <a:r>
              <a:rPr lang="en-US" altLang="ja-JP" sz="5400" dirty="0" smtClean="0">
                <a:solidFill>
                  <a:schemeClr val="tx1"/>
                </a:solidFill>
                <a:latin typeface="メイリオ" pitchFamily="50" charset="-128"/>
                <a:ea typeface="メイリオ" pitchFamily="50" charset="-128"/>
                <a:cs typeface="メイリオ" pitchFamily="50" charset="-128"/>
              </a:rPr>
              <a:t>8</a:t>
            </a:r>
            <a:r>
              <a:rPr lang="ja-JP" altLang="en-US" sz="5400" dirty="0" smtClean="0">
                <a:solidFill>
                  <a:schemeClr val="tx1"/>
                </a:solidFill>
                <a:latin typeface="メイリオ" pitchFamily="50" charset="-128"/>
                <a:ea typeface="メイリオ" pitchFamily="50" charset="-128"/>
                <a:cs typeface="メイリオ" pitchFamily="50" charset="-128"/>
              </a:rPr>
              <a:t>回</a:t>
            </a:r>
            <a:r>
              <a:rPr lang="ja-JP" altLang="en-US" sz="5400" dirty="0">
                <a:solidFill>
                  <a:schemeClr val="tx1"/>
                </a:solidFill>
                <a:latin typeface="メイリオ" pitchFamily="50" charset="-128"/>
                <a:ea typeface="メイリオ" pitchFamily="50" charset="-128"/>
                <a:cs typeface="メイリオ" pitchFamily="50" charset="-128"/>
              </a:rPr>
              <a:t>宇都宮大学企業交流会　</a:t>
            </a:r>
            <a:r>
              <a:rPr lang="en-US" altLang="ja-JP" sz="5400" dirty="0" smtClean="0">
                <a:solidFill>
                  <a:schemeClr val="tx1"/>
                </a:solidFill>
                <a:latin typeface="メイリオ" pitchFamily="50" charset="-128"/>
                <a:ea typeface="メイリオ" pitchFamily="50" charset="-128"/>
                <a:cs typeface="メイリオ" pitchFamily="50" charset="-128"/>
              </a:rPr>
              <a:t>2015</a:t>
            </a:r>
            <a:r>
              <a:rPr lang="ja-JP" altLang="en-US" sz="5400" dirty="0" smtClean="0">
                <a:solidFill>
                  <a:schemeClr val="tx1"/>
                </a:solidFill>
                <a:latin typeface="メイリオ" pitchFamily="50" charset="-128"/>
                <a:ea typeface="メイリオ" pitchFamily="50" charset="-128"/>
                <a:cs typeface="メイリオ" pitchFamily="50" charset="-128"/>
              </a:rPr>
              <a:t>年</a:t>
            </a:r>
            <a:r>
              <a:rPr lang="en-US" altLang="ja-JP" sz="5400" dirty="0">
                <a:solidFill>
                  <a:schemeClr val="tx1"/>
                </a:solidFill>
                <a:latin typeface="メイリオ" pitchFamily="50" charset="-128"/>
                <a:ea typeface="メイリオ" pitchFamily="50" charset="-128"/>
                <a:cs typeface="メイリオ" pitchFamily="50" charset="-128"/>
              </a:rPr>
              <a:t>9</a:t>
            </a:r>
            <a:r>
              <a:rPr lang="ja-JP" altLang="en-US" sz="5400" dirty="0" smtClean="0">
                <a:solidFill>
                  <a:schemeClr val="tx1"/>
                </a:solidFill>
                <a:latin typeface="メイリオ" pitchFamily="50" charset="-128"/>
                <a:ea typeface="メイリオ" pitchFamily="50" charset="-128"/>
                <a:cs typeface="メイリオ" pitchFamily="50" charset="-128"/>
              </a:rPr>
              <a:t>月</a:t>
            </a:r>
            <a:r>
              <a:rPr lang="en-US" altLang="ja-JP" sz="5400" dirty="0" smtClean="0">
                <a:solidFill>
                  <a:schemeClr val="tx1"/>
                </a:solidFill>
                <a:latin typeface="メイリオ" pitchFamily="50" charset="-128"/>
                <a:ea typeface="メイリオ" pitchFamily="50" charset="-128"/>
                <a:cs typeface="メイリオ" pitchFamily="50" charset="-128"/>
              </a:rPr>
              <a:t>11</a:t>
            </a:r>
            <a:r>
              <a:rPr lang="ja-JP" altLang="en-US" sz="5400" dirty="0" smtClean="0">
                <a:solidFill>
                  <a:schemeClr val="tx1"/>
                </a:solidFill>
                <a:latin typeface="メイリオ" pitchFamily="50" charset="-128"/>
                <a:ea typeface="メイリオ" pitchFamily="50" charset="-128"/>
                <a:cs typeface="メイリオ" pitchFamily="50" charset="-128"/>
              </a:rPr>
              <a:t>日</a:t>
            </a:r>
            <a:r>
              <a:rPr lang="ja-JP" altLang="en-US" sz="5400" dirty="0">
                <a:solidFill>
                  <a:schemeClr val="tx1"/>
                </a:solidFill>
                <a:latin typeface="メイリオ" pitchFamily="50" charset="-128"/>
                <a:ea typeface="メイリオ" pitchFamily="50" charset="-128"/>
                <a:cs typeface="メイリオ" pitchFamily="50" charset="-128"/>
              </a:rPr>
              <a:t>＠宇都宮市マロニエプラザ</a:t>
            </a:r>
          </a:p>
        </p:txBody>
      </p:sp>
      <p:sp>
        <p:nvSpPr>
          <p:cNvPr id="11" name="AutoShape 6" descr="http://image.itmedia.co.jp/pcuser/articles/1202/07/l_yk_01_tf201.jpg"/>
          <p:cNvSpPr>
            <a:spLocks noChangeAspect="1" noChangeArrowheads="1"/>
          </p:cNvSpPr>
          <p:nvPr/>
        </p:nvSpPr>
        <p:spPr bwMode="auto">
          <a:xfrm>
            <a:off x="746832" y="-743907"/>
            <a:ext cx="1463181" cy="15695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62915" tIns="231458" rIns="462915" bIns="231458" numCol="1" anchor="t" anchorCtr="0" compatLnSpc="1">
            <a:prstTxWarp prst="textNoShape">
              <a:avLst/>
            </a:prstTxWarp>
          </a:bodyPr>
          <a:lstStyle/>
          <a:p>
            <a:endParaRPr lang="ja-JP" altLang="en-US"/>
          </a:p>
        </p:txBody>
      </p:sp>
      <p:sp>
        <p:nvSpPr>
          <p:cNvPr id="92" name="サブタイトル 2"/>
          <p:cNvSpPr txBox="1">
            <a:spLocks/>
          </p:cNvSpPr>
          <p:nvPr/>
        </p:nvSpPr>
        <p:spPr>
          <a:xfrm>
            <a:off x="912281" y="8865381"/>
            <a:ext cx="14423240" cy="5389006"/>
          </a:xfrm>
          <a:prstGeom prst="rect">
            <a:avLst/>
          </a:prstGeom>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5400" b="1" dirty="0" smtClean="0">
                <a:solidFill>
                  <a:schemeClr val="tx1"/>
                </a:solidFill>
                <a:latin typeface="メイリオ" pitchFamily="50" charset="-128"/>
                <a:ea typeface="メイリオ" pitchFamily="50" charset="-128"/>
                <a:cs typeface="メイリオ" pitchFamily="50" charset="-128"/>
              </a:rPr>
              <a:t>対象</a:t>
            </a:r>
            <a:r>
              <a:rPr lang="ja-JP" altLang="en-US" sz="5400" b="1" dirty="0">
                <a:solidFill>
                  <a:schemeClr val="tx1"/>
                </a:solidFill>
                <a:latin typeface="メイリオ" pitchFamily="50" charset="-128"/>
                <a:ea typeface="メイリオ" pitchFamily="50" charset="-128"/>
                <a:cs typeface="メイリオ" pitchFamily="50" charset="-128"/>
              </a:rPr>
              <a:t>分野</a:t>
            </a:r>
            <a:endParaRPr lang="en-US" altLang="ja-JP" sz="5400" b="1" dirty="0">
              <a:solidFill>
                <a:schemeClr val="tx1"/>
              </a:solidFill>
              <a:latin typeface="メイリオ" pitchFamily="50" charset="-128"/>
              <a:ea typeface="メイリオ" pitchFamily="50" charset="-128"/>
              <a:cs typeface="メイリオ" pitchFamily="50" charset="-128"/>
            </a:endParaRPr>
          </a:p>
          <a:p>
            <a:pPr algn="l"/>
            <a:r>
              <a:rPr lang="ja-JP" altLang="en-US" sz="5400" dirty="0">
                <a:solidFill>
                  <a:schemeClr val="tx1"/>
                </a:solidFill>
                <a:latin typeface="メイリオ" pitchFamily="50" charset="-128"/>
                <a:ea typeface="メイリオ" pitchFamily="50" charset="-128"/>
                <a:cs typeface="メイリオ" pitchFamily="50" charset="-128"/>
              </a:rPr>
              <a:t>・科学技術</a:t>
            </a:r>
            <a:r>
              <a:rPr lang="ja-JP" altLang="en-US" sz="5400" dirty="0" smtClean="0">
                <a:solidFill>
                  <a:schemeClr val="tx1"/>
                </a:solidFill>
                <a:latin typeface="メイリオ" pitchFamily="50" charset="-128"/>
                <a:ea typeface="メイリオ" pitchFamily="50" charset="-128"/>
                <a:cs typeface="メイリオ" pitchFamily="50" charset="-128"/>
              </a:rPr>
              <a:t>計算・</a:t>
            </a:r>
            <a:r>
              <a:rPr lang="en-US" altLang="ja-JP" sz="5400" dirty="0" smtClean="0">
                <a:solidFill>
                  <a:schemeClr val="tx1"/>
                </a:solidFill>
                <a:latin typeface="メイリオ" pitchFamily="50" charset="-128"/>
                <a:ea typeface="メイリオ" pitchFamily="50" charset="-128"/>
                <a:cs typeface="メイリオ" pitchFamily="50" charset="-128"/>
              </a:rPr>
              <a:t>PC</a:t>
            </a:r>
            <a:r>
              <a:rPr lang="ja-JP" altLang="en-US" sz="5400" dirty="0" smtClean="0">
                <a:solidFill>
                  <a:schemeClr val="tx1"/>
                </a:solidFill>
                <a:latin typeface="メイリオ" pitchFamily="50" charset="-128"/>
                <a:ea typeface="メイリオ" pitchFamily="50" charset="-128"/>
                <a:cs typeface="メイリオ" pitchFamily="50" charset="-128"/>
              </a:rPr>
              <a:t>・組込みシステム</a:t>
            </a:r>
            <a:endParaRPr lang="ja-JP" altLang="en-US" sz="5400" dirty="0">
              <a:solidFill>
                <a:schemeClr val="tx1"/>
              </a:solidFill>
              <a:latin typeface="メイリオ" pitchFamily="50" charset="-128"/>
              <a:ea typeface="メイリオ" pitchFamily="50" charset="-128"/>
              <a:cs typeface="メイリオ" pitchFamily="50" charset="-128"/>
            </a:endParaRPr>
          </a:p>
          <a:p>
            <a:pPr algn="l"/>
            <a:r>
              <a:rPr lang="ja-JP" altLang="en-US" sz="5400" b="1" dirty="0" smtClean="0">
                <a:solidFill>
                  <a:schemeClr val="tx1"/>
                </a:solidFill>
                <a:latin typeface="メイリオ" pitchFamily="50" charset="-128"/>
                <a:ea typeface="メイリオ" pitchFamily="50" charset="-128"/>
                <a:cs typeface="メイリオ" pitchFamily="50" charset="-128"/>
              </a:rPr>
              <a:t>背景</a:t>
            </a:r>
            <a:endParaRPr lang="en-US" altLang="ja-JP" sz="5400" b="1" dirty="0">
              <a:solidFill>
                <a:schemeClr val="tx1"/>
              </a:solidFill>
              <a:latin typeface="メイリオ" pitchFamily="50" charset="-128"/>
              <a:ea typeface="メイリオ" pitchFamily="50" charset="-128"/>
              <a:cs typeface="メイリオ" pitchFamily="50" charset="-128"/>
            </a:endParaRPr>
          </a:p>
          <a:p>
            <a:pPr algn="l"/>
            <a:r>
              <a:rPr lang="ja-JP" altLang="en-US" sz="5400" dirty="0">
                <a:solidFill>
                  <a:schemeClr val="tx1"/>
                </a:solidFill>
                <a:latin typeface="メイリオ" pitchFamily="50" charset="-128"/>
                <a:ea typeface="メイリオ" pitchFamily="50" charset="-128"/>
                <a:cs typeface="メイリオ" pitchFamily="50" charset="-128"/>
              </a:rPr>
              <a:t>・マルチコア・</a:t>
            </a:r>
            <a:r>
              <a:rPr lang="ja-JP" altLang="en-US" sz="5400" dirty="0" smtClean="0">
                <a:solidFill>
                  <a:schemeClr val="tx1"/>
                </a:solidFill>
                <a:latin typeface="メイリオ" pitchFamily="50" charset="-128"/>
                <a:ea typeface="メイリオ" pitchFamily="50" charset="-128"/>
                <a:cs typeface="メイリオ" pitchFamily="50" charset="-128"/>
              </a:rPr>
              <a:t>メニーコアプロセッサ</a:t>
            </a:r>
            <a:endParaRPr lang="en-US" altLang="ja-JP" sz="5400" dirty="0" smtClean="0">
              <a:solidFill>
                <a:schemeClr val="tx1"/>
              </a:solidFill>
              <a:latin typeface="メイリオ" pitchFamily="50" charset="-128"/>
              <a:ea typeface="メイリオ" pitchFamily="50" charset="-128"/>
              <a:cs typeface="メイリオ" pitchFamily="50" charset="-128"/>
            </a:endParaRPr>
          </a:p>
          <a:p>
            <a:pPr algn="l"/>
            <a:r>
              <a:rPr lang="ja-JP" altLang="en-US" sz="5400" dirty="0" smtClean="0">
                <a:solidFill>
                  <a:schemeClr val="tx1"/>
                </a:solidFill>
                <a:latin typeface="メイリオ" pitchFamily="50" charset="-128"/>
                <a:ea typeface="メイリオ" pitchFamily="50" charset="-128"/>
                <a:cs typeface="メイリオ" pitchFamily="50" charset="-128"/>
              </a:rPr>
              <a:t>・大規模並列処理可能な</a:t>
            </a:r>
            <a:r>
              <a:rPr lang="en-US" altLang="ja-JP" sz="5400" dirty="0" smtClean="0">
                <a:solidFill>
                  <a:schemeClr val="tx1"/>
                </a:solidFill>
                <a:latin typeface="メイリオ" pitchFamily="50" charset="-128"/>
                <a:ea typeface="メイリオ" pitchFamily="50" charset="-128"/>
                <a:cs typeface="メイリオ" pitchFamily="50" charset="-128"/>
              </a:rPr>
              <a:t>GPU</a:t>
            </a:r>
            <a:r>
              <a:rPr lang="ja-JP" altLang="en-US" sz="5400" dirty="0" smtClean="0">
                <a:solidFill>
                  <a:schemeClr val="tx1"/>
                </a:solidFill>
                <a:latin typeface="メイリオ" pitchFamily="50" charset="-128"/>
                <a:ea typeface="メイリオ" pitchFamily="50" charset="-128"/>
                <a:cs typeface="メイリオ" pitchFamily="50" charset="-128"/>
              </a:rPr>
              <a:t>や</a:t>
            </a:r>
            <a:r>
              <a:rPr lang="en-US" altLang="ja-JP" sz="5400" dirty="0" smtClean="0">
                <a:solidFill>
                  <a:schemeClr val="tx1"/>
                </a:solidFill>
                <a:latin typeface="メイリオ" pitchFamily="50" charset="-128"/>
                <a:ea typeface="メイリオ" pitchFamily="50" charset="-128"/>
                <a:cs typeface="メイリオ" pitchFamily="50" charset="-128"/>
              </a:rPr>
              <a:t>FPGA</a:t>
            </a:r>
            <a:r>
              <a:rPr lang="ja-JP" altLang="en-US" sz="5400" dirty="0">
                <a:solidFill>
                  <a:schemeClr val="tx1"/>
                </a:solidFill>
                <a:latin typeface="メイリオ" pitchFamily="50" charset="-128"/>
                <a:ea typeface="メイリオ" pitchFamily="50" charset="-128"/>
                <a:cs typeface="メイリオ" pitchFamily="50" charset="-128"/>
              </a:rPr>
              <a:t>が</a:t>
            </a:r>
            <a:r>
              <a:rPr lang="ja-JP" altLang="en-US" sz="5400" dirty="0" smtClean="0">
                <a:solidFill>
                  <a:schemeClr val="tx1"/>
                </a:solidFill>
                <a:latin typeface="メイリオ" pitchFamily="50" charset="-128"/>
                <a:ea typeface="メイリオ" pitchFamily="50" charset="-128"/>
                <a:cs typeface="メイリオ" pitchFamily="50" charset="-128"/>
              </a:rPr>
              <a:t>普及</a:t>
            </a:r>
            <a:endParaRPr lang="en-US" altLang="ja-JP" sz="5400" dirty="0" smtClean="0">
              <a:solidFill>
                <a:schemeClr val="tx1"/>
              </a:solidFill>
              <a:latin typeface="メイリオ" pitchFamily="50" charset="-128"/>
              <a:ea typeface="メイリオ" pitchFamily="50" charset="-128"/>
              <a:cs typeface="メイリオ" pitchFamily="50" charset="-128"/>
            </a:endParaRPr>
          </a:p>
        </p:txBody>
      </p:sp>
      <p:sp>
        <p:nvSpPr>
          <p:cNvPr id="25" name="サブタイトル 2"/>
          <p:cNvSpPr txBox="1">
            <a:spLocks/>
          </p:cNvSpPr>
          <p:nvPr/>
        </p:nvSpPr>
        <p:spPr>
          <a:xfrm>
            <a:off x="746833" y="14907296"/>
            <a:ext cx="15020812" cy="1112411"/>
          </a:xfrm>
          <a:prstGeom prst="rect">
            <a:avLst/>
          </a:prstGeo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sz="6100" dirty="0" smtClean="0">
                <a:solidFill>
                  <a:schemeClr val="bg1"/>
                </a:solidFill>
                <a:latin typeface="メイリオ" pitchFamily="50" charset="-128"/>
                <a:ea typeface="メイリオ" pitchFamily="50" charset="-128"/>
                <a:cs typeface="メイリオ" pitchFamily="50" charset="-128"/>
              </a:rPr>
              <a:t>課題とアプローチ</a:t>
            </a:r>
            <a:endParaRPr lang="ja-JP" altLang="en-US" sz="6100" dirty="0">
              <a:solidFill>
                <a:schemeClr val="bg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912281" y="19510971"/>
            <a:ext cx="6763529" cy="2240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4400" b="1" dirty="0"/>
              <a:t>並列・分散</a:t>
            </a:r>
            <a:r>
              <a:rPr lang="ja-JP" altLang="en-US" sz="4400" b="1" dirty="0" smtClean="0"/>
              <a:t>アーキテクチャ</a:t>
            </a:r>
            <a:endParaRPr lang="en-US" altLang="ja-JP" sz="4400" b="1" dirty="0" smtClean="0"/>
          </a:p>
          <a:p>
            <a:pPr algn="ctr"/>
            <a:r>
              <a:rPr lang="ja-JP" altLang="en-US" sz="4400" b="1" dirty="0" smtClean="0"/>
              <a:t>による</a:t>
            </a:r>
            <a:endParaRPr lang="en-US" altLang="ja-JP" sz="4400" b="1" dirty="0" smtClean="0"/>
          </a:p>
          <a:p>
            <a:pPr algn="ctr"/>
            <a:r>
              <a:rPr kumimoji="1" lang="ja-JP" altLang="en-US" sz="4400" b="1" dirty="0" smtClean="0"/>
              <a:t>超高性能システム</a:t>
            </a:r>
            <a:endParaRPr kumimoji="1" lang="ja-JP" altLang="en-US" sz="4400" b="1" dirty="0"/>
          </a:p>
        </p:txBody>
      </p:sp>
      <p:sp>
        <p:nvSpPr>
          <p:cNvPr id="28" name="正方形/長方形 27"/>
          <p:cNvSpPr/>
          <p:nvPr/>
        </p:nvSpPr>
        <p:spPr>
          <a:xfrm>
            <a:off x="8212153" y="19510971"/>
            <a:ext cx="7555490" cy="22614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b="1" dirty="0" smtClean="0"/>
              <a:t>並列・分散システム</a:t>
            </a:r>
            <a:endParaRPr kumimoji="1" lang="en-US" altLang="ja-JP" sz="4400" b="1" dirty="0" smtClean="0"/>
          </a:p>
          <a:p>
            <a:pPr algn="ctr"/>
            <a:r>
              <a:rPr kumimoji="1" lang="ja-JP" altLang="en-US" sz="4400" b="1" dirty="0" smtClean="0"/>
              <a:t>構築のための</a:t>
            </a:r>
            <a:endParaRPr kumimoji="1" lang="en-US" altLang="ja-JP" sz="4400" b="1" dirty="0" smtClean="0"/>
          </a:p>
          <a:p>
            <a:pPr algn="ctr"/>
            <a:r>
              <a:rPr lang="ja-JP" altLang="en-US" sz="4400" b="1" dirty="0"/>
              <a:t>設計</a:t>
            </a:r>
            <a:r>
              <a:rPr lang="ja-JP" altLang="en-US" sz="4400" b="1" dirty="0" smtClean="0"/>
              <a:t>自動化・設計</a:t>
            </a:r>
            <a:r>
              <a:rPr lang="ja-JP" altLang="en-US" sz="4400" b="1" dirty="0"/>
              <a:t>手法</a:t>
            </a:r>
            <a:endParaRPr kumimoji="1" lang="ja-JP" altLang="en-US" sz="4400" b="1" dirty="0"/>
          </a:p>
        </p:txBody>
      </p:sp>
      <p:sp>
        <p:nvSpPr>
          <p:cNvPr id="10" name="正方形/長方形 9"/>
          <p:cNvSpPr/>
          <p:nvPr/>
        </p:nvSpPr>
        <p:spPr>
          <a:xfrm>
            <a:off x="759091" y="5603217"/>
            <a:ext cx="15219159" cy="2746513"/>
          </a:xfrm>
          <a:prstGeom prst="rect">
            <a:avLst/>
          </a:prstGeom>
          <a:solidFill>
            <a:srgbClr val="FAE2DA"/>
          </a:solidFill>
        </p:spPr>
        <p:txBody>
          <a:bodyPr wrap="square" anchor="ctr">
            <a:noAutofit/>
          </a:bodyPr>
          <a:lstStyle/>
          <a:p>
            <a:pPr algn="ctr"/>
            <a:r>
              <a:rPr lang="ja-JP" altLang="en-US" sz="7200" b="1" dirty="0">
                <a:latin typeface="メイリオ" pitchFamily="50" charset="-128"/>
                <a:ea typeface="メイリオ" pitchFamily="50" charset="-128"/>
                <a:cs typeface="メイリオ" pitchFamily="50" charset="-128"/>
              </a:rPr>
              <a:t>高性能なコンピュータシステムと</a:t>
            </a:r>
            <a:br>
              <a:rPr lang="ja-JP" altLang="en-US" sz="7200" b="1" dirty="0">
                <a:latin typeface="メイリオ" pitchFamily="50" charset="-128"/>
                <a:ea typeface="メイリオ" pitchFamily="50" charset="-128"/>
                <a:cs typeface="メイリオ" pitchFamily="50" charset="-128"/>
              </a:rPr>
            </a:br>
            <a:r>
              <a:rPr lang="ja-JP" altLang="en-US" sz="7200" b="1" dirty="0">
                <a:latin typeface="メイリオ" pitchFamily="50" charset="-128"/>
                <a:ea typeface="メイリオ" pitchFamily="50" charset="-128"/>
                <a:cs typeface="メイリオ" pitchFamily="50" charset="-128"/>
              </a:rPr>
              <a:t>それを実現するための技術を開拓</a:t>
            </a:r>
            <a:endParaRPr lang="en-US" altLang="ja-JP" sz="7200" b="1" dirty="0">
              <a:latin typeface="メイリオ" pitchFamily="50" charset="-128"/>
              <a:ea typeface="メイリオ" pitchFamily="50" charset="-128"/>
              <a:cs typeface="メイリオ" pitchFamily="50" charset="-128"/>
            </a:endParaRPr>
          </a:p>
        </p:txBody>
      </p:sp>
      <p:sp>
        <p:nvSpPr>
          <p:cNvPr id="34" name="サブタイトル 2"/>
          <p:cNvSpPr txBox="1">
            <a:spLocks/>
          </p:cNvSpPr>
          <p:nvPr/>
        </p:nvSpPr>
        <p:spPr>
          <a:xfrm>
            <a:off x="912281" y="16199868"/>
            <a:ext cx="14423240" cy="8380902"/>
          </a:xfrm>
          <a:prstGeom prst="rect">
            <a:avLst/>
          </a:prstGeom>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5400" b="1" dirty="0" smtClean="0">
                <a:solidFill>
                  <a:schemeClr val="tx1"/>
                </a:solidFill>
                <a:latin typeface="メイリオ" pitchFamily="50" charset="-128"/>
                <a:ea typeface="メイリオ" pitchFamily="50" charset="-128"/>
                <a:cs typeface="メイリオ" pitchFamily="50" charset="-128"/>
              </a:rPr>
              <a:t>課題</a:t>
            </a:r>
            <a:endParaRPr lang="en-US" altLang="ja-JP" sz="5400" b="1" dirty="0" smtClean="0">
              <a:solidFill>
                <a:schemeClr val="tx1"/>
              </a:solidFill>
              <a:latin typeface="メイリオ" pitchFamily="50" charset="-128"/>
              <a:ea typeface="メイリオ" pitchFamily="50" charset="-128"/>
              <a:cs typeface="メイリオ" pitchFamily="50" charset="-128"/>
            </a:endParaRPr>
          </a:p>
          <a:p>
            <a:pPr algn="l"/>
            <a:r>
              <a:rPr lang="ja-JP" altLang="en-US" sz="5400" dirty="0">
                <a:solidFill>
                  <a:schemeClr val="tx1"/>
                </a:solidFill>
                <a:latin typeface="メイリオ" pitchFamily="50" charset="-128"/>
                <a:ea typeface="メイリオ" pitchFamily="50" charset="-128"/>
                <a:cs typeface="メイリオ" pitchFamily="50" charset="-128"/>
              </a:rPr>
              <a:t>・並列・分散アーキテクチャに</a:t>
            </a:r>
            <a:r>
              <a:rPr lang="ja-JP" altLang="en-US" sz="5400" dirty="0" smtClean="0">
                <a:solidFill>
                  <a:schemeClr val="tx1"/>
                </a:solidFill>
                <a:latin typeface="メイリオ" pitchFamily="50" charset="-128"/>
                <a:ea typeface="メイリオ" pitchFamily="50" charset="-128"/>
                <a:cs typeface="メイリオ" pitchFamily="50" charset="-128"/>
              </a:rPr>
              <a:t>よる</a:t>
            </a:r>
            <a:r>
              <a:rPr lang="en-US" altLang="ja-JP" sz="5400" dirty="0" smtClean="0">
                <a:solidFill>
                  <a:schemeClr val="tx1"/>
                </a:solidFill>
                <a:latin typeface="メイリオ" pitchFamily="50" charset="-128"/>
                <a:ea typeface="メイリオ" pitchFamily="50" charset="-128"/>
                <a:cs typeface="メイリオ" pitchFamily="50" charset="-128"/>
              </a:rPr>
              <a:t/>
            </a:r>
            <a:br>
              <a:rPr lang="en-US" altLang="ja-JP" sz="5400" dirty="0" smtClean="0">
                <a:solidFill>
                  <a:schemeClr val="tx1"/>
                </a:solidFill>
                <a:latin typeface="メイリオ" pitchFamily="50" charset="-128"/>
                <a:ea typeface="メイリオ" pitchFamily="50" charset="-128"/>
                <a:cs typeface="メイリオ" pitchFamily="50" charset="-128"/>
              </a:rPr>
            </a:br>
            <a:r>
              <a:rPr lang="ja-JP" altLang="en-US" sz="5400" dirty="0" smtClean="0">
                <a:solidFill>
                  <a:schemeClr val="tx1"/>
                </a:solidFill>
                <a:latin typeface="メイリオ" pitchFamily="50" charset="-128"/>
                <a:ea typeface="メイリオ" pitchFamily="50" charset="-128"/>
                <a:cs typeface="メイリオ" pitchFamily="50" charset="-128"/>
              </a:rPr>
              <a:t>　処理</a:t>
            </a:r>
            <a:r>
              <a:rPr lang="ja-JP" altLang="en-US" sz="5400" dirty="0">
                <a:solidFill>
                  <a:schemeClr val="tx1"/>
                </a:solidFill>
                <a:latin typeface="メイリオ" pitchFamily="50" charset="-128"/>
                <a:ea typeface="メイリオ" pitchFamily="50" charset="-128"/>
                <a:cs typeface="メイリオ" pitchFamily="50" charset="-128"/>
              </a:rPr>
              <a:t>性能の向上と低消費電力化</a:t>
            </a:r>
            <a:endParaRPr lang="en-US" altLang="ja-JP" sz="5400" dirty="0">
              <a:solidFill>
                <a:schemeClr val="tx1"/>
              </a:solidFill>
              <a:latin typeface="メイリオ" pitchFamily="50" charset="-128"/>
              <a:ea typeface="メイリオ" pitchFamily="50" charset="-128"/>
              <a:cs typeface="メイリオ" pitchFamily="50" charset="-128"/>
            </a:endParaRPr>
          </a:p>
        </p:txBody>
      </p:sp>
      <p:sp>
        <p:nvSpPr>
          <p:cNvPr id="37" name="角丸四角形 36"/>
          <p:cNvSpPr/>
          <p:nvPr/>
        </p:nvSpPr>
        <p:spPr>
          <a:xfrm>
            <a:off x="304829" y="24580770"/>
            <a:ext cx="15983122" cy="20645865"/>
          </a:xfrm>
          <a:prstGeom prst="roundRect">
            <a:avLst>
              <a:gd name="adj" fmla="val 654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サブタイトル 2"/>
          <p:cNvSpPr txBox="1">
            <a:spLocks/>
          </p:cNvSpPr>
          <p:nvPr/>
        </p:nvSpPr>
        <p:spPr>
          <a:xfrm>
            <a:off x="214216" y="25703659"/>
            <a:ext cx="16724169" cy="20845421"/>
          </a:xfrm>
          <a:prstGeom prst="rect">
            <a:avLst/>
          </a:prstGeom>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endParaRPr lang="en-US" altLang="ja-JP" sz="5300" dirty="0">
              <a:solidFill>
                <a:schemeClr val="tx1"/>
              </a:solidFill>
            </a:endParaRPr>
          </a:p>
        </p:txBody>
      </p:sp>
      <p:sp>
        <p:nvSpPr>
          <p:cNvPr id="39" name="サブタイトル 2"/>
          <p:cNvSpPr txBox="1">
            <a:spLocks/>
          </p:cNvSpPr>
          <p:nvPr/>
        </p:nvSpPr>
        <p:spPr>
          <a:xfrm>
            <a:off x="214216" y="25766858"/>
            <a:ext cx="16711220" cy="18730889"/>
          </a:xfrm>
          <a:prstGeom prst="rect">
            <a:avLst/>
          </a:prstGeom>
          <a:ln>
            <a:noFill/>
          </a:ln>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4800" b="1" dirty="0" smtClean="0">
                <a:solidFill>
                  <a:schemeClr val="tx1"/>
                </a:solidFill>
                <a:latin typeface="メイリオ" pitchFamily="50" charset="-128"/>
                <a:ea typeface="メイリオ" pitchFamily="50" charset="-128"/>
                <a:cs typeface="メイリオ" pitchFamily="50" charset="-128"/>
              </a:rPr>
              <a:t>１、組込み向け並列処理ソフトコアプロセッサ</a:t>
            </a:r>
            <a:endParaRPr lang="en-US" altLang="ja-JP" sz="1050" dirty="0">
              <a:solidFill>
                <a:schemeClr val="tx1"/>
              </a:solidFill>
              <a:latin typeface="メイリオ" pitchFamily="50" charset="-128"/>
              <a:ea typeface="メイリオ" pitchFamily="50" charset="-128"/>
              <a:cs typeface="メイリオ" pitchFamily="50" charset="-128"/>
            </a:endParaRPr>
          </a:p>
          <a:p>
            <a:pPr algn="l"/>
            <a:r>
              <a:rPr lang="ja-JP" altLang="en-US" sz="3600" dirty="0" smtClean="0">
                <a:solidFill>
                  <a:schemeClr val="tx1"/>
                </a:solidFill>
                <a:latin typeface="メイリオ" pitchFamily="50" charset="-128"/>
                <a:ea typeface="メイリオ" pitchFamily="50" charset="-128"/>
                <a:cs typeface="メイリオ" pitchFamily="50" charset="-128"/>
              </a:rPr>
              <a:t>組込み分野で</a:t>
            </a:r>
            <a:r>
              <a:rPr lang="ja-JP" altLang="en-US" sz="3600" dirty="0" smtClean="0">
                <a:solidFill>
                  <a:srgbClr val="FF0000"/>
                </a:solidFill>
                <a:latin typeface="メイリオ" pitchFamily="50" charset="-128"/>
                <a:ea typeface="メイリオ" pitchFamily="50" charset="-128"/>
                <a:cs typeface="メイリオ" pitchFamily="50" charset="-128"/>
              </a:rPr>
              <a:t>短い開発期間</a:t>
            </a:r>
            <a:r>
              <a:rPr lang="ja-JP" altLang="en-US" sz="3600" dirty="0" smtClean="0">
                <a:solidFill>
                  <a:schemeClr val="tx1"/>
                </a:solidFill>
                <a:latin typeface="メイリオ" pitchFamily="50" charset="-128"/>
                <a:ea typeface="メイリオ" pitchFamily="50" charset="-128"/>
                <a:cs typeface="メイリオ" pitchFamily="50" charset="-128"/>
              </a:rPr>
              <a:t>で</a:t>
            </a:r>
            <a:r>
              <a:rPr lang="ja-JP" altLang="en-US" sz="3600" dirty="0" smtClean="0">
                <a:solidFill>
                  <a:srgbClr val="FF0000"/>
                </a:solidFill>
                <a:latin typeface="メイリオ" pitchFamily="50" charset="-128"/>
                <a:ea typeface="メイリオ" pitchFamily="50" charset="-128"/>
                <a:cs typeface="メイリオ" pitchFamily="50" charset="-128"/>
              </a:rPr>
              <a:t>要求性能を満たす</a:t>
            </a:r>
            <a:r>
              <a:rPr lang="ja-JP" altLang="en-US" sz="3600" dirty="0" smtClean="0">
                <a:solidFill>
                  <a:schemeClr val="tx1"/>
                </a:solidFill>
                <a:latin typeface="メイリオ" pitchFamily="50" charset="-128"/>
                <a:ea typeface="メイリオ" pitchFamily="50" charset="-128"/>
                <a:cs typeface="メイリオ" pitchFamily="50" charset="-128"/>
              </a:rPr>
              <a:t>システムの構築</a:t>
            </a:r>
            <a:endParaRPr lang="en-US" altLang="ja-JP" sz="3600" dirty="0" smtClean="0">
              <a:solidFill>
                <a:schemeClr val="tx1"/>
              </a:solidFill>
              <a:latin typeface="メイリオ" pitchFamily="50" charset="-128"/>
              <a:ea typeface="メイリオ" pitchFamily="50" charset="-128"/>
              <a:cs typeface="メイリオ" pitchFamily="50" charset="-128"/>
            </a:endParaRPr>
          </a:p>
          <a:p>
            <a:pPr algn="l"/>
            <a:r>
              <a:rPr lang="ja-JP" altLang="en-US" sz="3600" dirty="0" smtClean="0">
                <a:solidFill>
                  <a:schemeClr val="tx1"/>
                </a:solidFill>
                <a:latin typeface="メイリオ" pitchFamily="50" charset="-128"/>
                <a:ea typeface="メイリオ" pitchFamily="50" charset="-128"/>
                <a:cs typeface="メイリオ" pitchFamily="50" charset="-128"/>
              </a:rPr>
              <a:t>⇒既に確立されている汎用的</a:t>
            </a:r>
            <a:r>
              <a:rPr lang="ja-JP" altLang="en-US" sz="3600" dirty="0">
                <a:solidFill>
                  <a:schemeClr val="tx1"/>
                </a:solidFill>
                <a:latin typeface="メイリオ" pitchFamily="50" charset="-128"/>
                <a:ea typeface="メイリオ" pitchFamily="50" charset="-128"/>
                <a:cs typeface="メイリオ" pitchFamily="50" charset="-128"/>
              </a:rPr>
              <a:t>な</a:t>
            </a:r>
            <a:r>
              <a:rPr lang="ja-JP" altLang="en-US" sz="3600" dirty="0" smtClean="0">
                <a:solidFill>
                  <a:schemeClr val="tx1"/>
                </a:solidFill>
                <a:latin typeface="メイリオ" pitchFamily="50" charset="-128"/>
                <a:ea typeface="メイリオ" pitchFamily="50" charset="-128"/>
                <a:cs typeface="メイリオ" pitchFamily="50" charset="-128"/>
              </a:rPr>
              <a:t>データ並列処理の活用</a:t>
            </a:r>
            <a:endParaRPr lang="en-US" altLang="ja-JP" sz="3600" dirty="0">
              <a:solidFill>
                <a:schemeClr val="tx1"/>
              </a:solidFill>
              <a:latin typeface="メイリオ" pitchFamily="50" charset="-128"/>
              <a:ea typeface="メイリオ" pitchFamily="50" charset="-128"/>
              <a:cs typeface="メイリオ" pitchFamily="50" charset="-128"/>
            </a:endParaRPr>
          </a:p>
          <a:p>
            <a:pPr lvl="1" algn="l"/>
            <a:r>
              <a:rPr lang="en-US" altLang="ja-JP" sz="3200" dirty="0" smtClean="0">
                <a:solidFill>
                  <a:schemeClr val="tx1"/>
                </a:solidFill>
                <a:latin typeface="メイリオ" pitchFamily="50" charset="-128"/>
                <a:ea typeface="メイリオ" pitchFamily="50" charset="-128"/>
                <a:cs typeface="メイリオ" pitchFamily="50" charset="-128"/>
              </a:rPr>
              <a:t>	</a:t>
            </a:r>
            <a:r>
              <a:rPr lang="ja-JP" altLang="en-US" sz="3200" dirty="0" smtClean="0">
                <a:solidFill>
                  <a:schemeClr val="tx1"/>
                </a:solidFill>
                <a:latin typeface="メイリオ" pitchFamily="50" charset="-128"/>
                <a:ea typeface="メイリオ" pitchFamily="50" charset="-128"/>
                <a:cs typeface="メイリオ" pitchFamily="50" charset="-128"/>
              </a:rPr>
              <a:t>－データ並列処理に向いたソフトコアプロセッサ</a:t>
            </a:r>
            <a:endParaRPr lang="en-US" altLang="ja-JP" sz="3200" dirty="0" smtClean="0">
              <a:solidFill>
                <a:schemeClr val="tx1"/>
              </a:solidFill>
              <a:latin typeface="メイリオ" pitchFamily="50" charset="-128"/>
              <a:ea typeface="メイリオ" pitchFamily="50" charset="-128"/>
              <a:cs typeface="メイリオ" pitchFamily="50" charset="-128"/>
            </a:endParaRPr>
          </a:p>
          <a:p>
            <a:pPr lvl="1" algn="l"/>
            <a:r>
              <a:rPr lang="en-US" altLang="ja-JP" sz="3200" dirty="0" smtClean="0">
                <a:solidFill>
                  <a:schemeClr val="tx1"/>
                </a:solidFill>
                <a:latin typeface="メイリオ" pitchFamily="50" charset="-128"/>
                <a:ea typeface="メイリオ" pitchFamily="50" charset="-128"/>
                <a:cs typeface="メイリオ" pitchFamily="50" charset="-128"/>
              </a:rPr>
              <a:t>	</a:t>
            </a:r>
            <a:r>
              <a:rPr lang="ja-JP" altLang="en-US" sz="3200" dirty="0" smtClean="0">
                <a:solidFill>
                  <a:schemeClr val="tx1"/>
                </a:solidFill>
                <a:latin typeface="メイリオ" pitchFamily="50" charset="-128"/>
                <a:ea typeface="メイリオ" pitchFamily="50" charset="-128"/>
                <a:cs typeface="メイリオ" pitchFamily="50" charset="-128"/>
              </a:rPr>
              <a:t>－データ並列処理ソフトウェア開発支援環境</a:t>
            </a:r>
            <a:endParaRPr lang="en-US" altLang="ja-JP" sz="3200" dirty="0" smtClean="0">
              <a:solidFill>
                <a:schemeClr val="tx1"/>
              </a:solidFill>
              <a:latin typeface="メイリオ" pitchFamily="50" charset="-128"/>
              <a:ea typeface="メイリオ" pitchFamily="50" charset="-128"/>
              <a:cs typeface="メイリオ" pitchFamily="50" charset="-128"/>
            </a:endParaRPr>
          </a:p>
          <a:p>
            <a:pPr algn="l"/>
            <a:r>
              <a:rPr lang="en-US" altLang="ja-JP" sz="4800" dirty="0" smtClean="0">
                <a:solidFill>
                  <a:schemeClr val="accent2"/>
                </a:solidFill>
                <a:latin typeface="メイリオ" pitchFamily="50" charset="-128"/>
                <a:ea typeface="メイリオ" pitchFamily="50" charset="-128"/>
                <a:cs typeface="メイリオ" pitchFamily="50" charset="-128"/>
              </a:rPr>
              <a:t>MIQS</a:t>
            </a:r>
            <a:r>
              <a:rPr lang="en-US" altLang="ja-JP" sz="3600" dirty="0" smtClean="0">
                <a:solidFill>
                  <a:schemeClr val="tx1"/>
                </a:solidFill>
                <a:latin typeface="メイリオ" pitchFamily="50" charset="-128"/>
                <a:ea typeface="メイリオ" pitchFamily="50" charset="-128"/>
                <a:cs typeface="メイリオ" pitchFamily="50" charset="-128"/>
              </a:rPr>
              <a:t>(</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M</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IPS </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nstruction processor with </a:t>
            </a:r>
            <a:r>
              <a:rPr lang="en-US" altLang="ja-JP"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Q</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uadword</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IMD extension</a:t>
            </a:r>
            <a:r>
              <a:rPr lang="en-US" altLang="ja-JP" sz="3600" dirty="0" smtClean="0">
                <a:solidFill>
                  <a:schemeClr val="tx1"/>
                </a:solidFill>
                <a:latin typeface="メイリオ" pitchFamily="50" charset="-128"/>
                <a:ea typeface="メイリオ" pitchFamily="50" charset="-128"/>
                <a:cs typeface="メイリオ" pitchFamily="50" charset="-128"/>
              </a:rPr>
              <a:t>)</a:t>
            </a:r>
          </a:p>
          <a:p>
            <a:pPr algn="l"/>
            <a:r>
              <a:rPr lang="ja-JP" altLang="en-US" sz="4000" dirty="0" smtClean="0">
                <a:solidFill>
                  <a:schemeClr val="tx1"/>
                </a:solidFill>
                <a:latin typeface="メイリオ" pitchFamily="50" charset="-128"/>
                <a:ea typeface="メイリオ" pitchFamily="50" charset="-128"/>
                <a:cs typeface="メイリオ" pitchFamily="50" charset="-128"/>
              </a:rPr>
              <a:t>  －</a:t>
            </a:r>
            <a:r>
              <a:rPr lang="en-US" altLang="ja-JP" sz="4000" u="heavy" dirty="0" smtClean="0">
                <a:solidFill>
                  <a:schemeClr val="tx1"/>
                </a:solidFill>
                <a:uFill>
                  <a:solidFill>
                    <a:schemeClr val="tx1"/>
                  </a:solidFill>
                </a:uFill>
                <a:latin typeface="メイリオ" pitchFamily="50" charset="-128"/>
                <a:ea typeface="メイリオ" pitchFamily="50" charset="-128"/>
                <a:cs typeface="メイリオ" pitchFamily="50" charset="-128"/>
              </a:rPr>
              <a:t>SIMD</a:t>
            </a:r>
            <a:r>
              <a:rPr lang="ja-JP" altLang="en-US" sz="4000" u="heavy" dirty="0" smtClean="0">
                <a:solidFill>
                  <a:schemeClr val="tx1"/>
                </a:solidFill>
                <a:uFill>
                  <a:solidFill>
                    <a:schemeClr val="tx1"/>
                  </a:solidFill>
                </a:uFill>
                <a:latin typeface="メイリオ" pitchFamily="50" charset="-128"/>
                <a:ea typeface="メイリオ" pitchFamily="50" charset="-128"/>
                <a:cs typeface="メイリオ" pitchFamily="50" charset="-128"/>
              </a:rPr>
              <a:t>拡張</a:t>
            </a:r>
            <a:r>
              <a:rPr lang="en-US" altLang="ja-JP" sz="4000" u="heavy" dirty="0" smtClean="0">
                <a:solidFill>
                  <a:schemeClr val="tx1"/>
                </a:solidFill>
                <a:uFill>
                  <a:solidFill>
                    <a:schemeClr val="tx1"/>
                  </a:solidFill>
                </a:uFill>
                <a:latin typeface="メイリオ" pitchFamily="50" charset="-128"/>
                <a:ea typeface="メイリオ" pitchFamily="50" charset="-128"/>
                <a:cs typeface="メイリオ" pitchFamily="50" charset="-128"/>
              </a:rPr>
              <a:t>MIPS</a:t>
            </a:r>
            <a:r>
              <a:rPr lang="ja-JP" altLang="en-US" sz="4000" u="heavy" dirty="0" smtClean="0">
                <a:solidFill>
                  <a:schemeClr val="tx1"/>
                </a:solidFill>
                <a:uFill>
                  <a:solidFill>
                    <a:schemeClr val="tx1"/>
                  </a:solidFill>
                </a:uFill>
                <a:latin typeface="メイリオ" pitchFamily="50" charset="-128"/>
                <a:ea typeface="メイリオ" pitchFamily="50" charset="-128"/>
                <a:cs typeface="メイリオ" pitchFamily="50" charset="-128"/>
              </a:rPr>
              <a:t>命令互換ソフトコアプロセッサ</a:t>
            </a:r>
            <a:endParaRPr lang="en-US" altLang="ja-JP" dirty="0" smtClean="0">
              <a:solidFill>
                <a:schemeClr val="tx1"/>
              </a:solidFill>
              <a:latin typeface="メイリオ" pitchFamily="50" charset="-128"/>
              <a:ea typeface="メイリオ" pitchFamily="50" charset="-128"/>
              <a:cs typeface="メイリオ" pitchFamily="50" charset="-128"/>
            </a:endParaRPr>
          </a:p>
          <a:p>
            <a:pPr algn="l">
              <a:lnSpc>
                <a:spcPts val="5500"/>
              </a:lnSpc>
            </a:pPr>
            <a:r>
              <a:rPr lang="ja-JP" altLang="en-US" sz="4000" dirty="0" smtClean="0">
                <a:solidFill>
                  <a:srgbClr val="C00000"/>
                </a:solidFill>
                <a:latin typeface="メイリオ" pitchFamily="50" charset="-128"/>
                <a:ea typeface="メイリオ" pitchFamily="50" charset="-128"/>
                <a:cs typeface="メイリオ" pitchFamily="50" charset="-128"/>
              </a:rPr>
              <a:t>汎用的な</a:t>
            </a:r>
            <a:r>
              <a:rPr lang="en-US" altLang="ja-JP" sz="4000" dirty="0" smtClean="0">
                <a:solidFill>
                  <a:srgbClr val="C00000"/>
                </a:solidFill>
                <a:latin typeface="メイリオ" pitchFamily="50" charset="-128"/>
                <a:ea typeface="メイリオ" pitchFamily="50" charset="-128"/>
                <a:cs typeface="メイリオ" pitchFamily="50" charset="-128"/>
              </a:rPr>
              <a:t>SIMD</a:t>
            </a:r>
            <a:r>
              <a:rPr lang="ja-JP" altLang="en-US" sz="4000" dirty="0" smtClean="0">
                <a:solidFill>
                  <a:srgbClr val="C00000"/>
                </a:solidFill>
                <a:latin typeface="メイリオ" pitchFamily="50" charset="-128"/>
                <a:ea typeface="メイリオ" pitchFamily="50" charset="-128"/>
                <a:cs typeface="メイリオ" pitchFamily="50" charset="-128"/>
              </a:rPr>
              <a:t>演算処理機能＋高性能メモリシステム</a:t>
            </a:r>
            <a:endParaRPr lang="en-US" altLang="ja-JP" sz="4000" dirty="0" smtClean="0">
              <a:solidFill>
                <a:srgbClr val="C00000"/>
              </a:solidFill>
              <a:latin typeface="メイリオ" pitchFamily="50" charset="-128"/>
              <a:ea typeface="メイリオ" pitchFamily="50" charset="-128"/>
              <a:cs typeface="メイリオ" pitchFamily="50" charset="-128"/>
            </a:endParaRPr>
          </a:p>
          <a:p>
            <a:pPr algn="l">
              <a:lnSpc>
                <a:spcPts val="5500"/>
              </a:lnSpc>
            </a:pPr>
            <a:r>
              <a:rPr lang="ja-JP" altLang="en-US" sz="4000" dirty="0" smtClean="0">
                <a:solidFill>
                  <a:srgbClr val="C00000"/>
                </a:solidFill>
                <a:latin typeface="メイリオ" pitchFamily="50" charset="-128"/>
                <a:ea typeface="メイリオ" pitchFamily="50" charset="-128"/>
                <a:cs typeface="メイリオ" pitchFamily="50" charset="-128"/>
              </a:rPr>
              <a:t>　</a:t>
            </a:r>
            <a:r>
              <a:rPr lang="ja-JP" altLang="en-US" sz="4800" dirty="0" smtClean="0">
                <a:solidFill>
                  <a:schemeClr val="tx1"/>
                </a:solidFill>
                <a:latin typeface="メイリオ" pitchFamily="50" charset="-128"/>
                <a:ea typeface="メイリオ" pitchFamily="50" charset="-128"/>
                <a:cs typeface="メイリオ" pitchFamily="50" charset="-128"/>
              </a:rPr>
              <a:t>　　</a:t>
            </a:r>
            <a:r>
              <a:rPr lang="ja-JP" altLang="en-US" sz="4800" b="1" dirty="0" smtClean="0">
                <a:solidFill>
                  <a:srgbClr val="FF0000"/>
                </a:solidFill>
                <a:latin typeface="メイリオ" pitchFamily="50" charset="-128"/>
                <a:ea typeface="メイリオ" pitchFamily="50" charset="-128"/>
                <a:cs typeface="メイリオ" pitchFamily="50" charset="-128"/>
              </a:rPr>
              <a:t>プログラムの実行性能を向上</a:t>
            </a:r>
            <a:r>
              <a:rPr lang="ja-JP" altLang="en-US" sz="4800" dirty="0" smtClean="0">
                <a:solidFill>
                  <a:schemeClr val="tx1"/>
                </a:solidFill>
                <a:latin typeface="メイリオ" pitchFamily="50" charset="-128"/>
                <a:ea typeface="メイリオ" pitchFamily="50" charset="-128"/>
                <a:cs typeface="メイリオ" pitchFamily="50" charset="-128"/>
              </a:rPr>
              <a:t>　　　 </a:t>
            </a:r>
            <a:endParaRPr lang="en-US" altLang="ja-JP" sz="2000" dirty="0" smtClean="0">
              <a:solidFill>
                <a:schemeClr val="tx1"/>
              </a:solidFill>
              <a:latin typeface="メイリオ" pitchFamily="50" charset="-128"/>
              <a:ea typeface="メイリオ" pitchFamily="50" charset="-128"/>
              <a:cs typeface="メイリオ" pitchFamily="50" charset="-128"/>
            </a:endParaRPr>
          </a:p>
          <a:p>
            <a:pPr algn="l"/>
            <a:endParaRPr lang="en-US" altLang="ja-JP" sz="2000" dirty="0">
              <a:solidFill>
                <a:schemeClr val="tx1"/>
              </a:solidFill>
              <a:latin typeface="メイリオ" pitchFamily="50" charset="-128"/>
              <a:ea typeface="メイリオ" pitchFamily="50" charset="-128"/>
              <a:cs typeface="メイリオ" pitchFamily="50" charset="-128"/>
            </a:endParaRPr>
          </a:p>
          <a:p>
            <a:pPr algn="l"/>
            <a:r>
              <a:rPr lang="ja-JP" altLang="en-US" sz="4800" b="1" dirty="0" smtClean="0">
                <a:solidFill>
                  <a:schemeClr val="tx1"/>
                </a:solidFill>
                <a:latin typeface="メイリオ" pitchFamily="50" charset="-128"/>
                <a:ea typeface="メイリオ" pitchFamily="50" charset="-128"/>
                <a:cs typeface="メイリオ" pitchFamily="50" charset="-128"/>
              </a:rPr>
              <a:t>２、大規模相互結合網シミュレーションの高性能化</a:t>
            </a:r>
            <a:endParaRPr lang="en-US" altLang="ja-JP" sz="4800" b="1"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スパコンのような並列コンピュータシステムでは</a:t>
            </a:r>
            <a:r>
              <a:rPr lang="en-US" altLang="ja-JP" sz="4000" dirty="0" smtClean="0">
                <a:solidFill>
                  <a:schemeClr val="tx1"/>
                </a:solidFill>
                <a:latin typeface="メイリオ" pitchFamily="50" charset="-128"/>
                <a:ea typeface="メイリオ" pitchFamily="50" charset="-128"/>
                <a:cs typeface="メイリオ" pitchFamily="50" charset="-128"/>
              </a:rPr>
              <a:t>…</a:t>
            </a:r>
            <a:endParaRPr lang="en-US" altLang="ja-JP" sz="4800" dirty="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a:t>
            </a:r>
            <a:r>
              <a:rPr lang="ja-JP" altLang="en-US" sz="3600" dirty="0" smtClean="0">
                <a:solidFill>
                  <a:schemeClr val="tx1"/>
                </a:solidFill>
                <a:latin typeface="メイリオ" pitchFamily="50" charset="-128"/>
                <a:ea typeface="メイリオ" pitchFamily="50" charset="-128"/>
                <a:cs typeface="メイリオ" pitchFamily="50" charset="-128"/>
              </a:rPr>
              <a:t>計算ノード間での通信を担う相互結合網が重要</a:t>
            </a:r>
            <a:endParaRPr lang="en-US" altLang="ja-JP" sz="3600" dirty="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a:t>
            </a:r>
            <a:r>
              <a:rPr lang="ja-JP" altLang="en-US" sz="3600" dirty="0" smtClean="0">
                <a:solidFill>
                  <a:schemeClr val="tx1"/>
                </a:solidFill>
                <a:latin typeface="メイリオ" pitchFamily="50" charset="-128"/>
                <a:ea typeface="メイリオ" pitchFamily="50" charset="-128"/>
                <a:cs typeface="メイリオ" pitchFamily="50" charset="-128"/>
              </a:rPr>
              <a:t>実機を用いての性能評価は高コスト</a:t>
            </a:r>
            <a:endParaRPr lang="en-US" altLang="ja-JP" sz="3600"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a:t>
            </a:r>
            <a:r>
              <a:rPr lang="ja-JP" altLang="en-US" sz="3600" dirty="0" smtClean="0">
                <a:solidFill>
                  <a:srgbClr val="FF0000"/>
                </a:solidFill>
                <a:latin typeface="メイリオ" pitchFamily="50" charset="-128"/>
                <a:ea typeface="メイリオ" pitchFamily="50" charset="-128"/>
                <a:cs typeface="メイリオ" pitchFamily="50" charset="-128"/>
              </a:rPr>
              <a:t>相互結合網シミュレータの必要性</a:t>
            </a:r>
            <a:endParaRPr lang="en-US" altLang="ja-JP" sz="3600" dirty="0" smtClean="0">
              <a:solidFill>
                <a:srgbClr val="FF0000"/>
              </a:solidFill>
              <a:latin typeface="メイリオ" pitchFamily="50" charset="-128"/>
              <a:ea typeface="メイリオ" pitchFamily="50" charset="-128"/>
              <a:cs typeface="メイリオ" pitchFamily="50" charset="-128"/>
            </a:endParaRPr>
          </a:p>
          <a:p>
            <a:pPr algn="l"/>
            <a:endParaRPr lang="en-US" altLang="ja-JP" sz="5400" dirty="0" smtClean="0">
              <a:solidFill>
                <a:srgbClr val="FF0000"/>
              </a:solidFill>
              <a:latin typeface="メイリオ" pitchFamily="50" charset="-128"/>
              <a:ea typeface="メイリオ" pitchFamily="50" charset="-128"/>
              <a:cs typeface="メイリオ" pitchFamily="50" charset="-128"/>
            </a:endParaRPr>
          </a:p>
          <a:p>
            <a:pPr algn="l"/>
            <a:endParaRPr lang="en-US" altLang="ja-JP" sz="2800" dirty="0" smtClean="0">
              <a:solidFill>
                <a:srgbClr val="FF0000"/>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並列処理することで</a:t>
            </a:r>
            <a:r>
              <a:rPr lang="ja-JP" altLang="en-US" sz="4000" b="1" dirty="0" smtClean="0">
                <a:solidFill>
                  <a:srgbClr val="FF0000"/>
                </a:solidFill>
                <a:latin typeface="メイリオ" pitchFamily="50" charset="-128"/>
                <a:ea typeface="メイリオ" pitchFamily="50" charset="-128"/>
                <a:cs typeface="メイリオ" pitchFamily="50" charset="-128"/>
              </a:rPr>
              <a:t>高速化</a:t>
            </a:r>
            <a:r>
              <a:rPr lang="ja-JP" altLang="en-US" sz="4000" dirty="0" smtClean="0">
                <a:solidFill>
                  <a:srgbClr val="FF0000"/>
                </a:solidFill>
                <a:latin typeface="メイリオ" pitchFamily="50" charset="-128"/>
                <a:ea typeface="メイリオ" pitchFamily="50" charset="-128"/>
                <a:cs typeface="メイリオ" pitchFamily="50" charset="-128"/>
              </a:rPr>
              <a:t> </a:t>
            </a:r>
            <a:r>
              <a:rPr lang="ja-JP" altLang="en-US" sz="4000" dirty="0" smtClean="0">
                <a:solidFill>
                  <a:schemeClr val="tx1"/>
                </a:solidFill>
                <a:latin typeface="メイリオ" pitchFamily="50" charset="-128"/>
                <a:ea typeface="メイリオ" pitchFamily="50" charset="-128"/>
                <a:cs typeface="メイリオ" pitchFamily="50" charset="-128"/>
              </a:rPr>
              <a:t>⇒</a:t>
            </a:r>
            <a:r>
              <a:rPr lang="ja-JP" altLang="en-US" sz="4000" dirty="0" smtClean="0">
                <a:solidFill>
                  <a:srgbClr val="FF0000"/>
                </a:solidFill>
                <a:latin typeface="メイリオ" pitchFamily="50" charset="-128"/>
                <a:ea typeface="メイリオ" pitchFamily="50" charset="-128"/>
                <a:cs typeface="メイリオ" pitchFamily="50" charset="-128"/>
              </a:rPr>
              <a:t> </a:t>
            </a:r>
            <a:r>
              <a:rPr lang="ja-JP" altLang="en-US" sz="4000" b="1" dirty="0" smtClean="0">
                <a:solidFill>
                  <a:srgbClr val="FF0000"/>
                </a:solidFill>
                <a:latin typeface="メイリオ" pitchFamily="50" charset="-128"/>
                <a:ea typeface="メイリオ" pitchFamily="50" charset="-128"/>
                <a:cs typeface="メイリオ" pitchFamily="50" charset="-128"/>
              </a:rPr>
              <a:t>シミュレーション速度の向上</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algn="l"/>
            <a:endParaRPr lang="en-US" altLang="ja-JP" sz="1600" u="sng" dirty="0" smtClean="0">
              <a:solidFill>
                <a:schemeClr val="tx1"/>
              </a:solidFill>
              <a:latin typeface="メイリオ" pitchFamily="50" charset="-128"/>
              <a:ea typeface="メイリオ" pitchFamily="50" charset="-128"/>
              <a:cs typeface="メイリオ" pitchFamily="50" charset="-128"/>
            </a:endParaRPr>
          </a:p>
          <a:p>
            <a:pPr algn="l"/>
            <a:r>
              <a:rPr lang="ja-JP" altLang="en-US" sz="4800" b="1" dirty="0" smtClean="0">
                <a:solidFill>
                  <a:schemeClr val="tx1"/>
                </a:solidFill>
                <a:latin typeface="メイリオ" pitchFamily="50" charset="-128"/>
                <a:ea typeface="メイリオ" pitchFamily="50" charset="-128"/>
                <a:cs typeface="メイリオ" pitchFamily="50" charset="-128"/>
              </a:rPr>
              <a:t>３、</a:t>
            </a:r>
            <a:r>
              <a:rPr lang="en-US" altLang="ja-JP" sz="4800" b="1" dirty="0" smtClean="0">
                <a:solidFill>
                  <a:schemeClr val="tx1"/>
                </a:solidFill>
                <a:latin typeface="メイリオ" pitchFamily="50" charset="-128"/>
                <a:ea typeface="メイリオ" pitchFamily="50" charset="-128"/>
                <a:cs typeface="メイリオ" pitchFamily="50" charset="-128"/>
              </a:rPr>
              <a:t>GPU</a:t>
            </a:r>
            <a:r>
              <a:rPr lang="ja-JP" altLang="en-US" sz="4800" b="1" dirty="0" smtClean="0">
                <a:solidFill>
                  <a:schemeClr val="tx1"/>
                </a:solidFill>
                <a:latin typeface="メイリオ" pitchFamily="50" charset="-128"/>
                <a:ea typeface="メイリオ" pitchFamily="50" charset="-128"/>
                <a:cs typeface="メイリオ" pitchFamily="50" charset="-128"/>
              </a:rPr>
              <a:t>アーキテクチャによる高性能計算</a:t>
            </a:r>
            <a:endParaRPr lang="en-US" altLang="ja-JP" sz="4800" b="1" dirty="0" smtClean="0">
              <a:solidFill>
                <a:schemeClr val="tx1"/>
              </a:solidFill>
              <a:latin typeface="メイリオ" pitchFamily="50" charset="-128"/>
              <a:ea typeface="メイリオ" pitchFamily="50" charset="-128"/>
              <a:cs typeface="メイリオ" pitchFamily="50" charset="-128"/>
            </a:endParaRPr>
          </a:p>
          <a:p>
            <a:pPr algn="l"/>
            <a:r>
              <a:rPr lang="ja-JP" altLang="en-US" sz="4400" dirty="0" smtClean="0">
                <a:solidFill>
                  <a:schemeClr val="accent2"/>
                </a:solidFill>
                <a:latin typeface="メイリオ" pitchFamily="50" charset="-128"/>
                <a:ea typeface="メイリオ" pitchFamily="50" charset="-128"/>
                <a:cs typeface="メイリオ" pitchFamily="50" charset="-128"/>
              </a:rPr>
              <a:t>計算機ホログラム</a:t>
            </a:r>
            <a:r>
              <a:rPr lang="en-US" altLang="ja-JP" sz="4800" dirty="0" smtClean="0">
                <a:solidFill>
                  <a:schemeClr val="tx1"/>
                </a:solidFill>
                <a:latin typeface="メイリオ" pitchFamily="50" charset="-128"/>
                <a:ea typeface="メイリオ" pitchFamily="50" charset="-128"/>
                <a:cs typeface="メイリオ" pitchFamily="50" charset="-128"/>
              </a:rPr>
              <a:t>(</a:t>
            </a:r>
            <a:r>
              <a:rPr lang="en-US" altLang="ja-JP" sz="3600" dirty="0" err="1" smtClean="0">
                <a:solidFill>
                  <a:schemeClr val="tx1"/>
                </a:solidFill>
                <a:latin typeface="メイリオ" pitchFamily="50" charset="-128"/>
                <a:ea typeface="メイリオ" pitchFamily="50" charset="-128"/>
                <a:cs typeface="メイリオ" pitchFamily="50" charset="-128"/>
              </a:rPr>
              <a:t>CGH:Computer</a:t>
            </a:r>
            <a:r>
              <a:rPr lang="en-US" altLang="ja-JP" sz="3600" dirty="0" smtClean="0">
                <a:solidFill>
                  <a:schemeClr val="tx1"/>
                </a:solidFill>
                <a:latin typeface="メイリオ" pitchFamily="50" charset="-128"/>
                <a:ea typeface="メイリオ" pitchFamily="50" charset="-128"/>
                <a:cs typeface="メイリオ" pitchFamily="50" charset="-128"/>
              </a:rPr>
              <a:t> Generated Holography</a:t>
            </a:r>
            <a:r>
              <a:rPr lang="en-US" altLang="ja-JP" sz="4800" dirty="0" smtClean="0">
                <a:solidFill>
                  <a:schemeClr val="tx1"/>
                </a:solidFill>
                <a:latin typeface="メイリオ" pitchFamily="50" charset="-128"/>
                <a:ea typeface="メイリオ" pitchFamily="50" charset="-128"/>
                <a:cs typeface="メイリオ" pitchFamily="50" charset="-128"/>
              </a:rPr>
              <a:t>)</a:t>
            </a:r>
          </a:p>
          <a:p>
            <a:pPr algn="l"/>
            <a:r>
              <a:rPr lang="ja-JP" altLang="en-US" sz="4000" dirty="0" smtClean="0">
                <a:solidFill>
                  <a:schemeClr val="tx1"/>
                </a:solidFill>
                <a:latin typeface="メイリオ" pitchFamily="50" charset="-128"/>
                <a:ea typeface="メイリオ" pitchFamily="50" charset="-128"/>
                <a:cs typeface="メイリオ" pitchFamily="50" charset="-128"/>
              </a:rPr>
              <a:t>・</a:t>
            </a:r>
            <a:r>
              <a:rPr lang="en-US" altLang="ja-JP" sz="4000" dirty="0" smtClean="0">
                <a:solidFill>
                  <a:schemeClr val="tx1"/>
                </a:solidFill>
                <a:latin typeface="メイリオ" pitchFamily="50" charset="-128"/>
                <a:ea typeface="メイリオ" pitchFamily="50" charset="-128"/>
                <a:cs typeface="メイリオ" pitchFamily="50" charset="-128"/>
              </a:rPr>
              <a:t>3D</a:t>
            </a:r>
            <a:r>
              <a:rPr lang="ja-JP" altLang="en-US" sz="4000" dirty="0" smtClean="0">
                <a:solidFill>
                  <a:schemeClr val="tx1"/>
                </a:solidFill>
                <a:latin typeface="メイリオ" pitchFamily="50" charset="-128"/>
                <a:ea typeface="メイリオ" pitchFamily="50" charset="-128"/>
                <a:cs typeface="メイリオ" pitchFamily="50" charset="-128"/>
              </a:rPr>
              <a:t>ディスプレイのための大規模</a:t>
            </a:r>
            <a:r>
              <a:rPr lang="en-US" altLang="ja-JP" sz="4000" dirty="0" smtClean="0">
                <a:solidFill>
                  <a:schemeClr val="tx1"/>
                </a:solidFill>
                <a:latin typeface="メイリオ" pitchFamily="50" charset="-128"/>
                <a:ea typeface="メイリオ" pitchFamily="50" charset="-128"/>
                <a:cs typeface="メイリオ" pitchFamily="50" charset="-128"/>
              </a:rPr>
              <a:t>CGH</a:t>
            </a:r>
            <a:r>
              <a:rPr lang="ja-JP" altLang="en-US" sz="4000" dirty="0" smtClean="0">
                <a:solidFill>
                  <a:schemeClr val="tx1"/>
                </a:solidFill>
                <a:latin typeface="メイリオ" pitchFamily="50" charset="-128"/>
                <a:ea typeface="メイリオ" pitchFamily="50" charset="-128"/>
                <a:cs typeface="メイリオ" pitchFamily="50" charset="-128"/>
              </a:rPr>
              <a:t>の生成</a:t>
            </a:r>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－大規模</a:t>
            </a:r>
            <a:r>
              <a:rPr lang="en-US" altLang="ja-JP" sz="4000" dirty="0" smtClean="0">
                <a:solidFill>
                  <a:schemeClr val="tx1"/>
                </a:solidFill>
                <a:latin typeface="メイリオ" pitchFamily="50" charset="-128"/>
                <a:ea typeface="メイリオ" pitchFamily="50" charset="-128"/>
                <a:cs typeface="メイリオ" pitchFamily="50" charset="-128"/>
              </a:rPr>
              <a:t>CGH</a:t>
            </a:r>
            <a:r>
              <a:rPr lang="ja-JP" altLang="en-US" sz="4000" dirty="0" smtClean="0">
                <a:solidFill>
                  <a:schemeClr val="tx1"/>
                </a:solidFill>
                <a:latin typeface="メイリオ" pitchFamily="50" charset="-128"/>
                <a:ea typeface="メイリオ" pitchFamily="50" charset="-128"/>
                <a:cs typeface="メイリオ" pitchFamily="50" charset="-128"/>
              </a:rPr>
              <a:t>では計算量が膨大</a:t>
            </a:r>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a:solidFill>
                  <a:schemeClr val="tx1"/>
                </a:solidFill>
                <a:latin typeface="メイリオ" pitchFamily="50" charset="-128"/>
                <a:ea typeface="メイリオ" pitchFamily="50" charset="-128"/>
                <a:cs typeface="メイリオ" pitchFamily="50" charset="-128"/>
              </a:rPr>
              <a:t>・</a:t>
            </a:r>
            <a:r>
              <a:rPr lang="en-US" altLang="ja-JP" sz="4000" dirty="0" smtClean="0">
                <a:solidFill>
                  <a:schemeClr val="tx1"/>
                </a:solidFill>
                <a:latin typeface="メイリオ" pitchFamily="50" charset="-128"/>
                <a:ea typeface="メイリオ" pitchFamily="50" charset="-128"/>
                <a:cs typeface="メイリオ" pitchFamily="50" charset="-128"/>
              </a:rPr>
              <a:t>GPU</a:t>
            </a:r>
            <a:r>
              <a:rPr lang="ja-JP" altLang="en-US" sz="4000" dirty="0" smtClean="0">
                <a:solidFill>
                  <a:schemeClr val="tx1"/>
                </a:solidFill>
                <a:latin typeface="メイリオ" pitchFamily="50" charset="-128"/>
                <a:ea typeface="メイリオ" pitchFamily="50" charset="-128"/>
                <a:cs typeface="メイリオ" pitchFamily="50" charset="-128"/>
              </a:rPr>
              <a:t>を用いて並列計算 ⇒</a:t>
            </a:r>
            <a:r>
              <a:rPr lang="en-US" altLang="ja-JP" sz="4000" dirty="0" smtClean="0">
                <a:solidFill>
                  <a:schemeClr val="tx1"/>
                </a:solidFill>
                <a:latin typeface="メイリオ" pitchFamily="50" charset="-128"/>
                <a:ea typeface="メイリオ" pitchFamily="50" charset="-128"/>
                <a:cs typeface="メイリオ" pitchFamily="50" charset="-128"/>
              </a:rPr>
              <a:t> </a:t>
            </a:r>
            <a:r>
              <a:rPr lang="ja-JP" altLang="en-US" sz="4000" dirty="0" smtClean="0">
                <a:solidFill>
                  <a:srgbClr val="FF0000"/>
                </a:solidFill>
                <a:latin typeface="メイリオ" pitchFamily="50" charset="-128"/>
                <a:ea typeface="メイリオ" pitchFamily="50" charset="-128"/>
                <a:cs typeface="メイリオ" pitchFamily="50" charset="-128"/>
              </a:rPr>
              <a:t>高速化</a:t>
            </a:r>
            <a:endParaRPr lang="en-US" altLang="ja-JP" sz="4400" dirty="0">
              <a:solidFill>
                <a:srgbClr val="FF0000"/>
              </a:solidFill>
              <a:latin typeface="メイリオ" pitchFamily="50" charset="-128"/>
              <a:ea typeface="メイリオ" pitchFamily="50" charset="-128"/>
              <a:cs typeface="メイリオ" pitchFamily="50" charset="-128"/>
            </a:endParaRPr>
          </a:p>
          <a:p>
            <a:pPr algn="l"/>
            <a:endParaRPr lang="en-US" altLang="ja-JP" sz="5400" dirty="0" smtClean="0">
              <a:solidFill>
                <a:schemeClr val="tx1"/>
              </a:solidFill>
              <a:latin typeface="メイリオ" pitchFamily="50" charset="-128"/>
              <a:ea typeface="メイリオ" pitchFamily="50" charset="-128"/>
              <a:cs typeface="メイリオ" pitchFamily="50" charset="-128"/>
            </a:endParaRPr>
          </a:p>
          <a:p>
            <a:pPr algn="l"/>
            <a:endParaRPr lang="en-US" altLang="ja-JP" sz="5400" dirty="0" smtClean="0">
              <a:solidFill>
                <a:schemeClr val="tx1"/>
              </a:solidFill>
              <a:latin typeface="メイリオ" pitchFamily="50" charset="-128"/>
              <a:ea typeface="メイリオ" pitchFamily="50" charset="-128"/>
              <a:cs typeface="メイリオ" pitchFamily="50" charset="-128"/>
            </a:endParaRPr>
          </a:p>
          <a:p>
            <a:pPr algn="l"/>
            <a:endParaRPr lang="en-US" altLang="ja-JP" sz="5400" dirty="0" smtClean="0">
              <a:solidFill>
                <a:schemeClr val="tx1"/>
              </a:solidFill>
              <a:latin typeface="メイリオ" pitchFamily="50" charset="-128"/>
              <a:ea typeface="メイリオ" pitchFamily="50" charset="-128"/>
              <a:cs typeface="メイリオ" pitchFamily="50" charset="-128"/>
            </a:endParaRPr>
          </a:p>
        </p:txBody>
      </p:sp>
      <p:sp>
        <p:nvSpPr>
          <p:cNvPr id="40" name="サブタイトル 2"/>
          <p:cNvSpPr txBox="1">
            <a:spLocks/>
          </p:cNvSpPr>
          <p:nvPr/>
        </p:nvSpPr>
        <p:spPr>
          <a:xfrm>
            <a:off x="613495" y="23468359"/>
            <a:ext cx="15020812" cy="2299883"/>
          </a:xfrm>
          <a:prstGeom prst="rect">
            <a:avLst/>
          </a:prstGeo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sz="6100" dirty="0" smtClean="0">
                <a:solidFill>
                  <a:schemeClr val="bg1"/>
                </a:solidFill>
                <a:latin typeface="メイリオ" pitchFamily="50" charset="-128"/>
                <a:ea typeface="メイリオ" pitchFamily="50" charset="-128"/>
                <a:cs typeface="メイリオ" pitchFamily="50" charset="-128"/>
              </a:rPr>
              <a:t>テーマ１：並列処理に</a:t>
            </a:r>
            <a:r>
              <a:rPr lang="ja-JP" altLang="en-US" sz="6100" dirty="0">
                <a:solidFill>
                  <a:schemeClr val="bg1"/>
                </a:solidFill>
                <a:latin typeface="メイリオ" pitchFamily="50" charset="-128"/>
                <a:ea typeface="メイリオ" pitchFamily="50" charset="-128"/>
                <a:cs typeface="メイリオ" pitchFamily="50" charset="-128"/>
              </a:rPr>
              <a:t>基づく</a:t>
            </a:r>
            <a:r>
              <a:rPr lang="en-US" altLang="ja-JP" sz="6100" dirty="0" smtClean="0">
                <a:solidFill>
                  <a:schemeClr val="bg1"/>
                </a:solidFill>
                <a:latin typeface="メイリオ" pitchFamily="50" charset="-128"/>
                <a:ea typeface="メイリオ" pitchFamily="50" charset="-128"/>
                <a:cs typeface="メイリオ" pitchFamily="50" charset="-128"/>
              </a:rPr>
              <a:t/>
            </a:r>
            <a:br>
              <a:rPr lang="en-US" altLang="ja-JP" sz="6100" dirty="0" smtClean="0">
                <a:solidFill>
                  <a:schemeClr val="bg1"/>
                </a:solidFill>
                <a:latin typeface="メイリオ" pitchFamily="50" charset="-128"/>
                <a:ea typeface="メイリオ" pitchFamily="50" charset="-128"/>
                <a:cs typeface="メイリオ" pitchFamily="50" charset="-128"/>
              </a:rPr>
            </a:br>
            <a:r>
              <a:rPr lang="ja-JP" altLang="en-US" sz="6100" dirty="0">
                <a:solidFill>
                  <a:schemeClr val="bg1"/>
                </a:solidFill>
                <a:latin typeface="メイリオ" pitchFamily="50" charset="-128"/>
                <a:ea typeface="メイリオ" pitchFamily="50" charset="-128"/>
                <a:cs typeface="メイリオ" pitchFamily="50" charset="-128"/>
              </a:rPr>
              <a:t>高性能プロセッサ</a:t>
            </a:r>
            <a:r>
              <a:rPr lang="ja-JP" altLang="en-US" sz="6100" dirty="0" smtClean="0">
                <a:solidFill>
                  <a:schemeClr val="bg1"/>
                </a:solidFill>
                <a:latin typeface="メイリオ" pitchFamily="50" charset="-128"/>
                <a:ea typeface="メイリオ" pitchFamily="50" charset="-128"/>
                <a:cs typeface="メイリオ" pitchFamily="50" charset="-128"/>
              </a:rPr>
              <a:t>・アーキテクチャ技術</a:t>
            </a:r>
            <a:endParaRPr lang="ja-JP" altLang="en-US" sz="6100" dirty="0">
              <a:solidFill>
                <a:schemeClr val="bg1"/>
              </a:solidFill>
              <a:latin typeface="メイリオ" pitchFamily="50" charset="-128"/>
              <a:ea typeface="メイリオ" pitchFamily="50" charset="-128"/>
              <a:cs typeface="メイリオ" pitchFamily="50" charset="-128"/>
            </a:endParaRPr>
          </a:p>
        </p:txBody>
      </p:sp>
      <p:sp>
        <p:nvSpPr>
          <p:cNvPr id="42" name="右矢印 41"/>
          <p:cNvSpPr/>
          <p:nvPr/>
        </p:nvSpPr>
        <p:spPr>
          <a:xfrm>
            <a:off x="592691" y="36000803"/>
            <a:ext cx="860909" cy="720080"/>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 代替処理 42"/>
          <p:cNvSpPr/>
          <p:nvPr/>
        </p:nvSpPr>
        <p:spPr>
          <a:xfrm>
            <a:off x="1699147" y="35928795"/>
            <a:ext cx="7920880" cy="792088"/>
          </a:xfrm>
          <a:prstGeom prst="flowChartAlternateProcess">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44" name="グループ化 43"/>
          <p:cNvGrpSpPr/>
          <p:nvPr/>
        </p:nvGrpSpPr>
        <p:grpSpPr>
          <a:xfrm>
            <a:off x="10556131" y="34933023"/>
            <a:ext cx="1927208" cy="2122860"/>
            <a:chOff x="1190096" y="1827569"/>
            <a:chExt cx="1945975" cy="1955857"/>
          </a:xfrm>
        </p:grpSpPr>
        <p:sp>
          <p:nvSpPr>
            <p:cNvPr id="45" name="フローチャート : 結合子 44"/>
            <p:cNvSpPr/>
            <p:nvPr/>
          </p:nvSpPr>
          <p:spPr>
            <a:xfrm>
              <a:off x="1440000" y="21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46" name="フローチャート : 結合子 45"/>
            <p:cNvSpPr/>
            <p:nvPr/>
          </p:nvSpPr>
          <p:spPr>
            <a:xfrm>
              <a:off x="2340000" y="21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47" name="フローチャート : 結合子 46"/>
            <p:cNvSpPr/>
            <p:nvPr/>
          </p:nvSpPr>
          <p:spPr>
            <a:xfrm>
              <a:off x="1440000" y="30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48" name="フローチャート : 結合子 47"/>
            <p:cNvSpPr/>
            <p:nvPr/>
          </p:nvSpPr>
          <p:spPr>
            <a:xfrm>
              <a:off x="2340000" y="30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cxnSp>
          <p:nvCxnSpPr>
            <p:cNvPr id="49" name="直線コネクタ 48"/>
            <p:cNvCxnSpPr>
              <a:stCxn id="45" idx="6"/>
              <a:endCxn id="46" idx="2"/>
            </p:cNvCxnSpPr>
            <p:nvPr/>
          </p:nvCxnSpPr>
          <p:spPr>
            <a:xfrm>
              <a:off x="1980000" y="2430000"/>
              <a:ext cx="36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直線コネクタ 49"/>
            <p:cNvCxnSpPr>
              <a:stCxn id="47" idx="6"/>
              <a:endCxn id="48" idx="2"/>
            </p:cNvCxnSpPr>
            <p:nvPr/>
          </p:nvCxnSpPr>
          <p:spPr>
            <a:xfrm>
              <a:off x="1980000" y="3330000"/>
              <a:ext cx="36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1" name="直線コネクタ 50"/>
            <p:cNvCxnSpPr>
              <a:stCxn id="47" idx="0"/>
              <a:endCxn id="45" idx="4"/>
            </p:cNvCxnSpPr>
            <p:nvPr/>
          </p:nvCxnSpPr>
          <p:spPr>
            <a:xfrm flipV="1">
              <a:off x="1710000" y="2700000"/>
              <a:ext cx="0" cy="360000"/>
            </a:xfrm>
            <a:prstGeom prst="line">
              <a:avLst/>
            </a:prstGeom>
            <a:ln w="25400"/>
          </p:spPr>
          <p:style>
            <a:lnRef idx="1">
              <a:schemeClr val="dk1"/>
            </a:lnRef>
            <a:fillRef idx="0">
              <a:schemeClr val="dk1"/>
            </a:fillRef>
            <a:effectRef idx="0">
              <a:schemeClr val="dk1"/>
            </a:effectRef>
            <a:fontRef idx="minor">
              <a:schemeClr val="tx1"/>
            </a:fontRef>
          </p:style>
        </p:cxnSp>
        <p:cxnSp>
          <p:nvCxnSpPr>
            <p:cNvPr id="52" name="直線コネクタ 51"/>
            <p:cNvCxnSpPr>
              <a:stCxn id="46" idx="4"/>
              <a:endCxn id="48" idx="0"/>
            </p:cNvCxnSpPr>
            <p:nvPr/>
          </p:nvCxnSpPr>
          <p:spPr>
            <a:xfrm>
              <a:off x="2610000" y="2700000"/>
              <a:ext cx="0" cy="360000"/>
            </a:xfrm>
            <a:prstGeom prst="line">
              <a:avLst/>
            </a:prstGeom>
            <a:ln w="25400"/>
          </p:spPr>
          <p:style>
            <a:lnRef idx="1">
              <a:schemeClr val="dk1"/>
            </a:lnRef>
            <a:fillRef idx="0">
              <a:schemeClr val="dk1"/>
            </a:fillRef>
            <a:effectRef idx="0">
              <a:schemeClr val="dk1"/>
            </a:effectRef>
            <a:fontRef idx="minor">
              <a:schemeClr val="tx1"/>
            </a:fontRef>
          </p:style>
        </p:cxnSp>
        <p:grpSp>
          <p:nvGrpSpPr>
            <p:cNvPr id="53" name="グループ化 52"/>
            <p:cNvGrpSpPr/>
            <p:nvPr/>
          </p:nvGrpSpPr>
          <p:grpSpPr>
            <a:xfrm>
              <a:off x="1190096" y="2855158"/>
              <a:ext cx="1930650" cy="474841"/>
              <a:chOff x="1190096" y="3764341"/>
              <a:chExt cx="1930650" cy="474841"/>
            </a:xfrm>
          </p:grpSpPr>
          <p:sp>
            <p:nvSpPr>
              <p:cNvPr id="72" name="円弧 71"/>
              <p:cNvSpPr/>
              <p:nvPr/>
            </p:nvSpPr>
            <p:spPr>
              <a:xfrm>
                <a:off x="2328657" y="3781088"/>
                <a:ext cx="792089" cy="458094"/>
              </a:xfrm>
              <a:prstGeom prst="arc">
                <a:avLst>
                  <a:gd name="adj1" fmla="val 1620000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cxnSp>
            <p:nvCxnSpPr>
              <p:cNvPr id="73" name="直線コネクタ 72"/>
              <p:cNvCxnSpPr/>
              <p:nvPr/>
            </p:nvCxnSpPr>
            <p:spPr>
              <a:xfrm flipH="1">
                <a:off x="1833474" y="3764341"/>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74" name="円弧 73"/>
              <p:cNvSpPr/>
              <p:nvPr/>
            </p:nvSpPr>
            <p:spPr>
              <a:xfrm rot="10800000">
                <a:off x="1190096" y="3781088"/>
                <a:ext cx="683774" cy="458094"/>
              </a:xfrm>
              <a:prstGeom prst="arc">
                <a:avLst>
                  <a:gd name="adj1" fmla="val 1734866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54" name="グループ化 53"/>
            <p:cNvGrpSpPr/>
            <p:nvPr/>
          </p:nvGrpSpPr>
          <p:grpSpPr>
            <a:xfrm>
              <a:off x="1219010" y="1971905"/>
              <a:ext cx="1917061" cy="458094"/>
              <a:chOff x="1234336" y="3781088"/>
              <a:chExt cx="1917061" cy="458094"/>
            </a:xfrm>
          </p:grpSpPr>
          <p:sp>
            <p:nvSpPr>
              <p:cNvPr id="69" name="円弧 68"/>
              <p:cNvSpPr/>
              <p:nvPr/>
            </p:nvSpPr>
            <p:spPr>
              <a:xfrm>
                <a:off x="2343984" y="3781088"/>
                <a:ext cx="807413" cy="458094"/>
              </a:xfrm>
              <a:prstGeom prst="arc">
                <a:avLst>
                  <a:gd name="adj1" fmla="val 16200000"/>
                  <a:gd name="adj2" fmla="val 2985691"/>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cxnSp>
            <p:nvCxnSpPr>
              <p:cNvPr id="70" name="直線コネクタ 69"/>
              <p:cNvCxnSpPr/>
              <p:nvPr/>
            </p:nvCxnSpPr>
            <p:spPr>
              <a:xfrm flipH="1">
                <a:off x="1833474" y="3839745"/>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71" name="円弧 70"/>
              <p:cNvSpPr/>
              <p:nvPr/>
            </p:nvSpPr>
            <p:spPr>
              <a:xfrm rot="10800000">
                <a:off x="1234336" y="3781088"/>
                <a:ext cx="668450" cy="458094"/>
              </a:xfrm>
              <a:prstGeom prst="arc">
                <a:avLst>
                  <a:gd name="adj1" fmla="val 1776987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55" name="グループ化 54"/>
            <p:cNvGrpSpPr/>
            <p:nvPr/>
          </p:nvGrpSpPr>
          <p:grpSpPr>
            <a:xfrm rot="5400000">
              <a:off x="896806" y="2565839"/>
              <a:ext cx="1942665" cy="466127"/>
              <a:chOff x="1235843" y="3773055"/>
              <a:chExt cx="1942665" cy="466127"/>
            </a:xfrm>
          </p:grpSpPr>
          <p:sp>
            <p:nvSpPr>
              <p:cNvPr id="67" name="円弧 66"/>
              <p:cNvSpPr/>
              <p:nvPr/>
            </p:nvSpPr>
            <p:spPr>
              <a:xfrm>
                <a:off x="2531077" y="3773055"/>
                <a:ext cx="647431" cy="458091"/>
              </a:xfrm>
              <a:prstGeom prst="arc">
                <a:avLst>
                  <a:gd name="adj1" fmla="val 16200000"/>
                  <a:gd name="adj2" fmla="val 3434027"/>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sp>
            <p:nvSpPr>
              <p:cNvPr id="68" name="円弧 67"/>
              <p:cNvSpPr/>
              <p:nvPr/>
            </p:nvSpPr>
            <p:spPr>
              <a:xfrm rot="10800000">
                <a:off x="1235843" y="3781091"/>
                <a:ext cx="666942" cy="458091"/>
              </a:xfrm>
              <a:prstGeom prst="arc">
                <a:avLst>
                  <a:gd name="adj1" fmla="val 16200000"/>
                  <a:gd name="adj2" fmla="val 2741728"/>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56" name="グループ化 55"/>
            <p:cNvGrpSpPr/>
            <p:nvPr/>
          </p:nvGrpSpPr>
          <p:grpSpPr>
            <a:xfrm rot="5400000">
              <a:off x="1791679" y="2576450"/>
              <a:ext cx="1955857" cy="458096"/>
              <a:chOff x="1235837" y="3781091"/>
              <a:chExt cx="1955857" cy="458096"/>
            </a:xfrm>
          </p:grpSpPr>
          <p:sp>
            <p:nvSpPr>
              <p:cNvPr id="65" name="円弧 64"/>
              <p:cNvSpPr/>
              <p:nvPr/>
            </p:nvSpPr>
            <p:spPr>
              <a:xfrm>
                <a:off x="2544265" y="3781094"/>
                <a:ext cx="647429" cy="458093"/>
              </a:xfrm>
              <a:prstGeom prst="arc">
                <a:avLst>
                  <a:gd name="adj1" fmla="val 14206121"/>
                  <a:gd name="adj2" fmla="val 3733158"/>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sp>
            <p:nvSpPr>
              <p:cNvPr id="66" name="円弧 65"/>
              <p:cNvSpPr/>
              <p:nvPr/>
            </p:nvSpPr>
            <p:spPr>
              <a:xfrm rot="10800000">
                <a:off x="1235837" y="3781091"/>
                <a:ext cx="666949" cy="458093"/>
              </a:xfrm>
              <a:prstGeom prst="arc">
                <a:avLst>
                  <a:gd name="adj1" fmla="val 15901456"/>
                  <a:gd name="adj2" fmla="val 2741723"/>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57" name="グループ化 56"/>
            <p:cNvGrpSpPr/>
            <p:nvPr/>
          </p:nvGrpSpPr>
          <p:grpSpPr>
            <a:xfrm>
              <a:off x="2112261" y="2085538"/>
              <a:ext cx="939" cy="1098112"/>
              <a:chOff x="2112261" y="2085538"/>
              <a:chExt cx="939" cy="1098112"/>
            </a:xfrm>
          </p:grpSpPr>
          <p:cxnSp>
            <p:nvCxnSpPr>
              <p:cNvPr id="62" name="直線コネクタ 61"/>
              <p:cNvCxnSpPr/>
              <p:nvPr/>
            </p:nvCxnSpPr>
            <p:spPr>
              <a:xfrm rot="5400000">
                <a:off x="2022261" y="2175538"/>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a:xfrm rot="5400000">
                <a:off x="2022937" y="261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rot="5400000">
                <a:off x="2023200" y="309365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grpSp>
          <p:nvGrpSpPr>
            <p:cNvPr id="58" name="グループ化 57"/>
            <p:cNvGrpSpPr/>
            <p:nvPr/>
          </p:nvGrpSpPr>
          <p:grpSpPr>
            <a:xfrm>
              <a:off x="3006089" y="2085538"/>
              <a:ext cx="15343" cy="1098113"/>
              <a:chOff x="1078651" y="2085538"/>
              <a:chExt cx="15343" cy="1098113"/>
            </a:xfrm>
          </p:grpSpPr>
          <p:cxnSp>
            <p:nvCxnSpPr>
              <p:cNvPr id="59" name="直線コネクタ 58"/>
              <p:cNvCxnSpPr/>
              <p:nvPr/>
            </p:nvCxnSpPr>
            <p:spPr>
              <a:xfrm rot="5400000">
                <a:off x="988651" y="2175538"/>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a:off x="1093994" y="2430001"/>
                <a:ext cx="0" cy="45540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rot="5400000">
                <a:off x="1003992" y="3093651"/>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grpSp>
      <p:grpSp>
        <p:nvGrpSpPr>
          <p:cNvPr id="75" name="グループ化 74"/>
          <p:cNvGrpSpPr/>
          <p:nvPr/>
        </p:nvGrpSpPr>
        <p:grpSpPr>
          <a:xfrm>
            <a:off x="12986218" y="33768555"/>
            <a:ext cx="3149211" cy="3533575"/>
            <a:chOff x="729951" y="3003650"/>
            <a:chExt cx="3024341" cy="3096348"/>
          </a:xfrm>
        </p:grpSpPr>
        <p:grpSp>
          <p:nvGrpSpPr>
            <p:cNvPr id="76" name="グループ化 75"/>
            <p:cNvGrpSpPr/>
            <p:nvPr/>
          </p:nvGrpSpPr>
          <p:grpSpPr>
            <a:xfrm>
              <a:off x="729951" y="3003650"/>
              <a:ext cx="3024341" cy="3096348"/>
              <a:chOff x="1115612" y="1700808"/>
              <a:chExt cx="3024341" cy="3096348"/>
            </a:xfrm>
          </p:grpSpPr>
          <p:sp>
            <p:nvSpPr>
              <p:cNvPr id="79" name="フローチャート : 結合子 78"/>
              <p:cNvSpPr/>
              <p:nvPr/>
            </p:nvSpPr>
            <p:spPr>
              <a:xfrm>
                <a:off x="1440000" y="21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0" name="フローチャート : 結合子 79"/>
              <p:cNvSpPr/>
              <p:nvPr/>
            </p:nvSpPr>
            <p:spPr>
              <a:xfrm>
                <a:off x="2340000" y="21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1" name="フローチャート : 結合子 80"/>
              <p:cNvSpPr/>
              <p:nvPr/>
            </p:nvSpPr>
            <p:spPr>
              <a:xfrm>
                <a:off x="3347864" y="21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2" name="フローチャート : 結合子 81"/>
              <p:cNvSpPr/>
              <p:nvPr/>
            </p:nvSpPr>
            <p:spPr>
              <a:xfrm>
                <a:off x="1440000" y="30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3" name="フローチャート : 結合子 82"/>
              <p:cNvSpPr/>
              <p:nvPr/>
            </p:nvSpPr>
            <p:spPr>
              <a:xfrm>
                <a:off x="2340000" y="30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4" name="フローチャート : 結合子 83"/>
              <p:cNvSpPr/>
              <p:nvPr/>
            </p:nvSpPr>
            <p:spPr>
              <a:xfrm>
                <a:off x="3347864" y="30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5" name="フローチャート : 結合子 84"/>
              <p:cNvSpPr/>
              <p:nvPr/>
            </p:nvSpPr>
            <p:spPr>
              <a:xfrm>
                <a:off x="1440000" y="39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6" name="フローチャート : 結合子 85"/>
              <p:cNvSpPr/>
              <p:nvPr/>
            </p:nvSpPr>
            <p:spPr>
              <a:xfrm>
                <a:off x="2340000" y="39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sp>
            <p:nvSpPr>
              <p:cNvPr id="87" name="フローチャート : 結合子 86"/>
              <p:cNvSpPr/>
              <p:nvPr/>
            </p:nvSpPr>
            <p:spPr>
              <a:xfrm>
                <a:off x="3347864" y="3960000"/>
                <a:ext cx="540000" cy="540000"/>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ja-JP" altLang="en-US" b="1">
                  <a:solidFill>
                    <a:prstClr val="black"/>
                  </a:solidFill>
                </a:endParaRPr>
              </a:p>
            </p:txBody>
          </p:sp>
          <p:cxnSp>
            <p:nvCxnSpPr>
              <p:cNvPr id="88" name="直線コネクタ 87"/>
              <p:cNvCxnSpPr>
                <a:stCxn id="79" idx="6"/>
                <a:endCxn id="80" idx="2"/>
              </p:cNvCxnSpPr>
              <p:nvPr/>
            </p:nvCxnSpPr>
            <p:spPr>
              <a:xfrm>
                <a:off x="1980000" y="2430000"/>
                <a:ext cx="36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9" name="直線コネクタ 88"/>
              <p:cNvCxnSpPr>
                <a:stCxn id="82" idx="6"/>
                <a:endCxn id="83" idx="2"/>
              </p:cNvCxnSpPr>
              <p:nvPr/>
            </p:nvCxnSpPr>
            <p:spPr>
              <a:xfrm>
                <a:off x="1980000" y="3330000"/>
                <a:ext cx="36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2969999" y="3330000"/>
                <a:ext cx="252000" cy="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H="1">
                <a:off x="2969999" y="4230000"/>
                <a:ext cx="252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94" name="直線コネクタ 93"/>
              <p:cNvCxnSpPr>
                <a:stCxn id="82" idx="0"/>
                <a:endCxn id="79" idx="4"/>
              </p:cNvCxnSpPr>
              <p:nvPr/>
            </p:nvCxnSpPr>
            <p:spPr>
              <a:xfrm flipV="1">
                <a:off x="1710000" y="2700000"/>
                <a:ext cx="0" cy="360000"/>
              </a:xfrm>
              <a:prstGeom prst="line">
                <a:avLst/>
              </a:prstGeom>
              <a:ln w="25400"/>
            </p:spPr>
            <p:style>
              <a:lnRef idx="1">
                <a:schemeClr val="dk1"/>
              </a:lnRef>
              <a:fillRef idx="0">
                <a:schemeClr val="dk1"/>
              </a:fillRef>
              <a:effectRef idx="0">
                <a:schemeClr val="dk1"/>
              </a:effectRef>
              <a:fontRef idx="minor">
                <a:schemeClr val="tx1"/>
              </a:fontRef>
            </p:style>
          </p:cxnSp>
          <p:cxnSp>
            <p:nvCxnSpPr>
              <p:cNvPr id="95" name="直線コネクタ 94"/>
              <p:cNvCxnSpPr>
                <a:stCxn id="80" idx="4"/>
                <a:endCxn id="83" idx="0"/>
              </p:cNvCxnSpPr>
              <p:nvPr/>
            </p:nvCxnSpPr>
            <p:spPr>
              <a:xfrm>
                <a:off x="2610000" y="2700000"/>
                <a:ext cx="0" cy="360000"/>
              </a:xfrm>
              <a:prstGeom prst="line">
                <a:avLst/>
              </a:prstGeom>
              <a:ln w="25400"/>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a:off x="2969999" y="2413826"/>
                <a:ext cx="252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rot="5400000">
                <a:off x="1614600" y="3785400"/>
                <a:ext cx="1908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rot="5400000">
                <a:off x="2521800" y="3785400"/>
                <a:ext cx="1908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rot="5400000">
                <a:off x="3533890" y="3786489"/>
                <a:ext cx="1908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rot="5400000">
                <a:off x="3522464" y="2885400"/>
                <a:ext cx="1908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flipH="1">
                <a:off x="2062122" y="4239183"/>
                <a:ext cx="18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nvGrpSpPr>
              <p:cNvPr id="102" name="グループ化 101"/>
              <p:cNvGrpSpPr/>
              <p:nvPr/>
            </p:nvGrpSpPr>
            <p:grpSpPr>
              <a:xfrm>
                <a:off x="1115612" y="3764341"/>
                <a:ext cx="3024341" cy="474841"/>
                <a:chOff x="1115612" y="3764341"/>
                <a:chExt cx="3024341" cy="474841"/>
              </a:xfrm>
            </p:grpSpPr>
            <p:sp>
              <p:nvSpPr>
                <p:cNvPr id="140" name="円弧 139"/>
                <p:cNvSpPr/>
                <p:nvPr/>
              </p:nvSpPr>
              <p:spPr>
                <a:xfrm>
                  <a:off x="3347864" y="3781089"/>
                  <a:ext cx="792089" cy="458093"/>
                </a:xfrm>
                <a:prstGeom prst="arc">
                  <a:avLst>
                    <a:gd name="adj1" fmla="val 1620000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cxnSp>
              <p:nvCxnSpPr>
                <p:cNvPr id="141" name="直線コネクタ 140"/>
                <p:cNvCxnSpPr/>
                <p:nvPr/>
              </p:nvCxnSpPr>
              <p:spPr>
                <a:xfrm flipH="1">
                  <a:off x="2880001" y="3781089"/>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H="1">
                  <a:off x="1833474" y="3764341"/>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143" name="円弧 142"/>
                <p:cNvSpPr/>
                <p:nvPr/>
              </p:nvSpPr>
              <p:spPr>
                <a:xfrm rot="10800000">
                  <a:off x="1115612" y="3781089"/>
                  <a:ext cx="787175" cy="458093"/>
                </a:xfrm>
                <a:prstGeom prst="arc">
                  <a:avLst>
                    <a:gd name="adj1" fmla="val 17290064"/>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3" name="グループ化 102"/>
              <p:cNvGrpSpPr/>
              <p:nvPr/>
            </p:nvGrpSpPr>
            <p:grpSpPr>
              <a:xfrm>
                <a:off x="1115613" y="2855158"/>
                <a:ext cx="3024340" cy="474841"/>
                <a:chOff x="1115613" y="3764341"/>
                <a:chExt cx="3024340" cy="474841"/>
              </a:xfrm>
            </p:grpSpPr>
            <p:sp>
              <p:nvSpPr>
                <p:cNvPr id="136" name="円弧 135"/>
                <p:cNvSpPr/>
                <p:nvPr/>
              </p:nvSpPr>
              <p:spPr>
                <a:xfrm>
                  <a:off x="3347864" y="3781089"/>
                  <a:ext cx="792089" cy="458093"/>
                </a:xfrm>
                <a:prstGeom prst="arc">
                  <a:avLst>
                    <a:gd name="adj1" fmla="val 1620000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cxnSp>
              <p:nvCxnSpPr>
                <p:cNvPr id="137" name="直線コネクタ 136"/>
                <p:cNvCxnSpPr/>
                <p:nvPr/>
              </p:nvCxnSpPr>
              <p:spPr>
                <a:xfrm flipH="1">
                  <a:off x="2880001" y="3781089"/>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flipH="1">
                  <a:off x="1833474" y="3764341"/>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139" name="円弧 138"/>
                <p:cNvSpPr/>
                <p:nvPr/>
              </p:nvSpPr>
              <p:spPr>
                <a:xfrm rot="10800000">
                  <a:off x="1115613" y="3781089"/>
                  <a:ext cx="787174" cy="458093"/>
                </a:xfrm>
                <a:prstGeom prst="arc">
                  <a:avLst>
                    <a:gd name="adj1" fmla="val 1734866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4" name="グループ化 103"/>
              <p:cNvGrpSpPr/>
              <p:nvPr/>
            </p:nvGrpSpPr>
            <p:grpSpPr>
              <a:xfrm>
                <a:off x="1115615" y="1955158"/>
                <a:ext cx="3024338" cy="474841"/>
                <a:chOff x="1130941" y="3764341"/>
                <a:chExt cx="3024338" cy="474841"/>
              </a:xfrm>
            </p:grpSpPr>
            <p:sp>
              <p:nvSpPr>
                <p:cNvPr id="132" name="円弧 131"/>
                <p:cNvSpPr/>
                <p:nvPr/>
              </p:nvSpPr>
              <p:spPr>
                <a:xfrm>
                  <a:off x="3347865" y="3781089"/>
                  <a:ext cx="807414" cy="458093"/>
                </a:xfrm>
                <a:prstGeom prst="arc">
                  <a:avLst>
                    <a:gd name="adj1" fmla="val 16200000"/>
                    <a:gd name="adj2" fmla="val 2985691"/>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cxnSp>
              <p:nvCxnSpPr>
                <p:cNvPr id="133" name="直線コネクタ 132"/>
                <p:cNvCxnSpPr/>
                <p:nvPr/>
              </p:nvCxnSpPr>
              <p:spPr>
                <a:xfrm flipH="1">
                  <a:off x="2880001" y="3781089"/>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34" name="直線コネクタ 133"/>
                <p:cNvCxnSpPr/>
                <p:nvPr/>
              </p:nvCxnSpPr>
              <p:spPr>
                <a:xfrm flipH="1">
                  <a:off x="1833474" y="3764341"/>
                  <a:ext cx="637296" cy="0"/>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135" name="円弧 134"/>
                <p:cNvSpPr/>
                <p:nvPr/>
              </p:nvSpPr>
              <p:spPr>
                <a:xfrm rot="10800000">
                  <a:off x="1130941" y="3781089"/>
                  <a:ext cx="771846" cy="458093"/>
                </a:xfrm>
                <a:prstGeom prst="arc">
                  <a:avLst>
                    <a:gd name="adj1" fmla="val 1776987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5" name="グループ化 104"/>
              <p:cNvGrpSpPr/>
              <p:nvPr/>
            </p:nvGrpSpPr>
            <p:grpSpPr>
              <a:xfrm rot="5400000">
                <a:off x="319961" y="3015918"/>
                <a:ext cx="3096347" cy="466128"/>
                <a:chOff x="1109085" y="3773055"/>
                <a:chExt cx="3096347" cy="466128"/>
              </a:xfrm>
            </p:grpSpPr>
            <p:sp>
              <p:nvSpPr>
                <p:cNvPr id="130" name="円弧 129"/>
                <p:cNvSpPr/>
                <p:nvPr/>
              </p:nvSpPr>
              <p:spPr>
                <a:xfrm>
                  <a:off x="3418416" y="3773055"/>
                  <a:ext cx="787016" cy="458093"/>
                </a:xfrm>
                <a:prstGeom prst="arc">
                  <a:avLst>
                    <a:gd name="adj1" fmla="val 16200000"/>
                    <a:gd name="adj2" fmla="val 3434027"/>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sp>
              <p:nvSpPr>
                <p:cNvPr id="131" name="円弧 130"/>
                <p:cNvSpPr/>
                <p:nvPr/>
              </p:nvSpPr>
              <p:spPr>
                <a:xfrm rot="10800000">
                  <a:off x="1109085" y="3781090"/>
                  <a:ext cx="793702" cy="458093"/>
                </a:xfrm>
                <a:prstGeom prst="arc">
                  <a:avLst>
                    <a:gd name="adj1" fmla="val 16200000"/>
                    <a:gd name="adj2" fmla="val 2741728"/>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6" name="グループ化 105"/>
              <p:cNvGrpSpPr/>
              <p:nvPr/>
            </p:nvGrpSpPr>
            <p:grpSpPr>
              <a:xfrm rot="5400000">
                <a:off x="1221431" y="3019935"/>
                <a:ext cx="3096344" cy="458094"/>
                <a:chOff x="1109084" y="3781090"/>
                <a:chExt cx="3096344" cy="458094"/>
              </a:xfrm>
            </p:grpSpPr>
            <p:sp>
              <p:nvSpPr>
                <p:cNvPr id="128" name="円弧 127"/>
                <p:cNvSpPr/>
                <p:nvPr/>
              </p:nvSpPr>
              <p:spPr>
                <a:xfrm>
                  <a:off x="3418417" y="3781090"/>
                  <a:ext cx="787011" cy="458093"/>
                </a:xfrm>
                <a:prstGeom prst="arc">
                  <a:avLst>
                    <a:gd name="adj1" fmla="val 16200000"/>
                    <a:gd name="adj2" fmla="val 3733158"/>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sp>
              <p:nvSpPr>
                <p:cNvPr id="129" name="円弧 128"/>
                <p:cNvSpPr/>
                <p:nvPr/>
              </p:nvSpPr>
              <p:spPr>
                <a:xfrm rot="10800000">
                  <a:off x="1109084" y="3781091"/>
                  <a:ext cx="793703" cy="458093"/>
                </a:xfrm>
                <a:prstGeom prst="arc">
                  <a:avLst>
                    <a:gd name="adj1" fmla="val 15901456"/>
                    <a:gd name="adj2" fmla="val 2741723"/>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7" name="グループ化 106"/>
              <p:cNvGrpSpPr/>
              <p:nvPr/>
            </p:nvGrpSpPr>
            <p:grpSpPr>
              <a:xfrm rot="5400000">
                <a:off x="2262479" y="3019936"/>
                <a:ext cx="3096347" cy="458093"/>
                <a:chOff x="1109086" y="3781090"/>
                <a:chExt cx="3096347" cy="458093"/>
              </a:xfrm>
            </p:grpSpPr>
            <p:sp>
              <p:nvSpPr>
                <p:cNvPr id="126" name="円弧 125"/>
                <p:cNvSpPr/>
                <p:nvPr/>
              </p:nvSpPr>
              <p:spPr>
                <a:xfrm>
                  <a:off x="3418418" y="3781090"/>
                  <a:ext cx="787015" cy="458093"/>
                </a:xfrm>
                <a:prstGeom prst="arc">
                  <a:avLst>
                    <a:gd name="adj1" fmla="val 16200000"/>
                    <a:gd name="adj2" fmla="val 3800016"/>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sp>
              <p:nvSpPr>
                <p:cNvPr id="127" name="円弧 126"/>
                <p:cNvSpPr/>
                <p:nvPr/>
              </p:nvSpPr>
              <p:spPr>
                <a:xfrm rot="10800000">
                  <a:off x="1109086" y="3781090"/>
                  <a:ext cx="793701" cy="458093"/>
                </a:xfrm>
                <a:prstGeom prst="arc">
                  <a:avLst>
                    <a:gd name="adj1" fmla="val 16200000"/>
                    <a:gd name="adj2" fmla="val 3665074"/>
                  </a:avLst>
                </a:prstGeom>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ja-JP" altLang="en-US" b="1">
                    <a:solidFill>
                      <a:prstClr val="black"/>
                    </a:solidFill>
                  </a:endParaRPr>
                </a:p>
              </p:txBody>
            </p:sp>
          </p:grpSp>
          <p:grpSp>
            <p:nvGrpSpPr>
              <p:cNvPr id="108" name="グループ化 107"/>
              <p:cNvGrpSpPr/>
              <p:nvPr/>
            </p:nvGrpSpPr>
            <p:grpSpPr>
              <a:xfrm>
                <a:off x="2112261" y="2085538"/>
                <a:ext cx="939" cy="2054462"/>
                <a:chOff x="2112261" y="2085538"/>
                <a:chExt cx="939" cy="2054462"/>
              </a:xfrm>
            </p:grpSpPr>
            <p:cxnSp>
              <p:nvCxnSpPr>
                <p:cNvPr id="121" name="直線コネクタ 120"/>
                <p:cNvCxnSpPr/>
                <p:nvPr/>
              </p:nvCxnSpPr>
              <p:spPr>
                <a:xfrm rot="5400000">
                  <a:off x="2022261" y="2175538"/>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rot="5400000">
                  <a:off x="2022937" y="261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rot="5400000">
                  <a:off x="2023200" y="351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rot="5400000">
                  <a:off x="2023200" y="309365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rot="5400000">
                  <a:off x="2023200" y="405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grpSp>
            <p:nvGrpSpPr>
              <p:cNvPr id="109" name="グループ化 108"/>
              <p:cNvGrpSpPr/>
              <p:nvPr/>
            </p:nvGrpSpPr>
            <p:grpSpPr>
              <a:xfrm>
                <a:off x="2997709" y="2085538"/>
                <a:ext cx="939" cy="2054462"/>
                <a:chOff x="2112261" y="2085538"/>
                <a:chExt cx="939" cy="2054462"/>
              </a:xfrm>
            </p:grpSpPr>
            <p:cxnSp>
              <p:nvCxnSpPr>
                <p:cNvPr id="116" name="直線コネクタ 115"/>
                <p:cNvCxnSpPr/>
                <p:nvPr/>
              </p:nvCxnSpPr>
              <p:spPr>
                <a:xfrm rot="5400000">
                  <a:off x="2022261" y="2175538"/>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7" name="直線コネクタ 116"/>
                <p:cNvCxnSpPr/>
                <p:nvPr/>
              </p:nvCxnSpPr>
              <p:spPr>
                <a:xfrm rot="5400000">
                  <a:off x="2022937" y="261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rot="5400000">
                  <a:off x="2023200" y="351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rot="5400000">
                  <a:off x="2023200" y="309365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20" name="直線コネクタ 119"/>
                <p:cNvCxnSpPr/>
                <p:nvPr/>
              </p:nvCxnSpPr>
              <p:spPr>
                <a:xfrm rot="5400000">
                  <a:off x="2023200" y="405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grpSp>
            <p:nvGrpSpPr>
              <p:cNvPr id="110" name="グループ化 109"/>
              <p:cNvGrpSpPr/>
              <p:nvPr/>
            </p:nvGrpSpPr>
            <p:grpSpPr>
              <a:xfrm>
                <a:off x="4039699" y="2085538"/>
                <a:ext cx="940" cy="2054462"/>
                <a:chOff x="2112261" y="2085538"/>
                <a:chExt cx="940" cy="2054462"/>
              </a:xfrm>
            </p:grpSpPr>
            <p:cxnSp>
              <p:nvCxnSpPr>
                <p:cNvPr id="111" name="直線コネクタ 110"/>
                <p:cNvCxnSpPr/>
                <p:nvPr/>
              </p:nvCxnSpPr>
              <p:spPr>
                <a:xfrm rot="5400000">
                  <a:off x="2022261" y="2175538"/>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a:off x="2113201" y="2430000"/>
                  <a:ext cx="0" cy="45540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a:off x="2113200" y="3420000"/>
                  <a:ext cx="1" cy="344341"/>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4" name="直線コネクタ 113"/>
                <p:cNvCxnSpPr/>
                <p:nvPr/>
              </p:nvCxnSpPr>
              <p:spPr>
                <a:xfrm rot="5400000">
                  <a:off x="2023200" y="309365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rot="5400000">
                  <a:off x="2023200" y="4050000"/>
                  <a:ext cx="180000" cy="0"/>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grpSp>
        <p:sp>
          <p:nvSpPr>
            <p:cNvPr id="77" name="テキスト ボックス 76"/>
            <p:cNvSpPr txBox="1"/>
            <p:nvPr/>
          </p:nvSpPr>
          <p:spPr>
            <a:xfrm>
              <a:off x="1042199" y="4504110"/>
              <a:ext cx="594002" cy="222497"/>
            </a:xfrm>
            <a:prstGeom prst="rect">
              <a:avLst/>
            </a:prstGeom>
            <a:noFill/>
          </p:spPr>
          <p:txBody>
            <a:bodyPr wrap="square" rtlCol="0">
              <a:spAutoFit/>
            </a:bodyPr>
            <a:lstStyle/>
            <a:p>
              <a:pPr defTabSz="914400"/>
              <a:endParaRPr lang="ja-JP" altLang="en-US" sz="900" b="1" dirty="0">
                <a:solidFill>
                  <a:prstClr val="black"/>
                </a:solidFill>
              </a:endParaRPr>
            </a:p>
          </p:txBody>
        </p:sp>
      </p:grpSp>
      <p:sp>
        <p:nvSpPr>
          <p:cNvPr id="144" name="下矢印 143"/>
          <p:cNvSpPr/>
          <p:nvPr/>
        </p:nvSpPr>
        <p:spPr>
          <a:xfrm rot="16200000">
            <a:off x="11815691" y="35617655"/>
            <a:ext cx="1904029" cy="33990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ja-JP" altLang="en-US">
              <a:solidFill>
                <a:prstClr val="white"/>
              </a:solidFill>
            </a:endParaRPr>
          </a:p>
        </p:txBody>
      </p:sp>
      <p:sp>
        <p:nvSpPr>
          <p:cNvPr id="145" name="角丸四角形吹き出し 144"/>
          <p:cNvSpPr/>
          <p:nvPr/>
        </p:nvSpPr>
        <p:spPr>
          <a:xfrm>
            <a:off x="1483123" y="37296947"/>
            <a:ext cx="9001000" cy="795160"/>
          </a:xfrm>
          <a:prstGeom prst="wedgeRoundRectCallout">
            <a:avLst>
              <a:gd name="adj1" fmla="val 81635"/>
              <a:gd name="adj2" fmla="val -94022"/>
              <a:gd name="adj3" fmla="val 16667"/>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大規模な相互結合網 ⇒ 処理内容が膨大</a:t>
            </a:r>
            <a:r>
              <a:rPr lang="ja-JP" altLang="en-US" sz="3600" dirty="0">
                <a:solidFill>
                  <a:schemeClr val="tx1"/>
                </a:solidFill>
              </a:rPr>
              <a:t>に</a:t>
            </a:r>
            <a:endParaRPr kumimoji="1" lang="ja-JP" altLang="en-US" sz="3600" dirty="0">
              <a:solidFill>
                <a:schemeClr val="tx1"/>
              </a:solidFill>
            </a:endParaRPr>
          </a:p>
        </p:txBody>
      </p:sp>
      <p:sp>
        <p:nvSpPr>
          <p:cNvPr id="146" name="テキスト ボックス 145"/>
          <p:cNvSpPr txBox="1"/>
          <p:nvPr/>
        </p:nvSpPr>
        <p:spPr>
          <a:xfrm>
            <a:off x="13796491" y="37584979"/>
            <a:ext cx="2610978" cy="584775"/>
          </a:xfrm>
          <a:prstGeom prst="rect">
            <a:avLst/>
          </a:prstGeom>
          <a:noFill/>
        </p:spPr>
        <p:txBody>
          <a:bodyPr wrap="square" rtlCol="0">
            <a:spAutoFit/>
          </a:bodyPr>
          <a:lstStyle/>
          <a:p>
            <a:r>
              <a:rPr kumimoji="1" lang="ja-JP" altLang="en-US" sz="3200" dirty="0" smtClean="0"/>
              <a:t>計算ノード</a:t>
            </a:r>
            <a:endParaRPr kumimoji="1" lang="ja-JP" altLang="en-US" sz="3200" dirty="0"/>
          </a:p>
        </p:txBody>
      </p:sp>
      <p:cxnSp>
        <p:nvCxnSpPr>
          <p:cNvPr id="147" name="直線矢印コネクタ 146"/>
          <p:cNvCxnSpPr>
            <a:endCxn id="87" idx="3"/>
          </p:cNvCxnSpPr>
          <p:nvPr/>
        </p:nvCxnSpPr>
        <p:spPr>
          <a:xfrm flipV="1">
            <a:off x="15048372" y="36872765"/>
            <a:ext cx="344610" cy="70868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52275" y="41329395"/>
            <a:ext cx="3775563" cy="307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9" name="右矢印 148"/>
          <p:cNvSpPr/>
          <p:nvPr/>
        </p:nvSpPr>
        <p:spPr>
          <a:xfrm>
            <a:off x="1483642" y="43550125"/>
            <a:ext cx="860909" cy="720080"/>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フローチャート : 代替処理 149"/>
          <p:cNvSpPr/>
          <p:nvPr/>
        </p:nvSpPr>
        <p:spPr>
          <a:xfrm>
            <a:off x="2563244" y="43489635"/>
            <a:ext cx="7488831" cy="841060"/>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rgbClr val="FF0000"/>
                </a:solidFill>
              </a:rPr>
              <a:t>リアルタイムで</a:t>
            </a:r>
            <a:r>
              <a:rPr kumimoji="1" lang="en-US" altLang="ja-JP" sz="4800" b="1" dirty="0" smtClean="0">
                <a:solidFill>
                  <a:srgbClr val="FF0000"/>
                </a:solidFill>
              </a:rPr>
              <a:t>CGH</a:t>
            </a:r>
            <a:r>
              <a:rPr kumimoji="1" lang="ja-JP" altLang="en-US" sz="4800" b="1" dirty="0" smtClean="0">
                <a:solidFill>
                  <a:srgbClr val="FF0000"/>
                </a:solidFill>
              </a:rPr>
              <a:t>を生成</a:t>
            </a:r>
            <a:endParaRPr kumimoji="1" lang="ja-JP" altLang="en-US" sz="4800" b="1" dirty="0">
              <a:solidFill>
                <a:srgbClr val="FF0000"/>
              </a:solidFill>
            </a:endParaRPr>
          </a:p>
        </p:txBody>
      </p:sp>
      <p:sp>
        <p:nvSpPr>
          <p:cNvPr id="215" name="角丸四角形 214"/>
          <p:cNvSpPr/>
          <p:nvPr/>
        </p:nvSpPr>
        <p:spPr>
          <a:xfrm>
            <a:off x="16539039" y="4816295"/>
            <a:ext cx="15983122" cy="17789483"/>
          </a:xfrm>
          <a:prstGeom prst="roundRect">
            <a:avLst>
              <a:gd name="adj" fmla="val 654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6" name="サブタイトル 2"/>
          <p:cNvSpPr txBox="1">
            <a:spLocks/>
          </p:cNvSpPr>
          <p:nvPr/>
        </p:nvSpPr>
        <p:spPr>
          <a:xfrm>
            <a:off x="17136049" y="7050304"/>
            <a:ext cx="14599586" cy="7421661"/>
          </a:xfrm>
          <a:prstGeom prst="rect">
            <a:avLst/>
          </a:prstGeom>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en-US" altLang="ja-JP" sz="4800" b="1" dirty="0" smtClean="0">
                <a:solidFill>
                  <a:schemeClr val="tx1"/>
                </a:solidFill>
                <a:latin typeface="メイリオ" pitchFamily="50" charset="-128"/>
                <a:ea typeface="メイリオ" pitchFamily="50" charset="-128"/>
                <a:cs typeface="メイリオ" pitchFamily="50" charset="-128"/>
              </a:rPr>
              <a:t>Valgrind</a:t>
            </a:r>
            <a:r>
              <a:rPr lang="ja-JP" altLang="en-US" sz="4800" b="1" dirty="0" smtClean="0">
                <a:solidFill>
                  <a:schemeClr val="tx1"/>
                </a:solidFill>
                <a:latin typeface="メイリオ" pitchFamily="50" charset="-128"/>
                <a:ea typeface="メイリオ" pitchFamily="50" charset="-128"/>
                <a:cs typeface="メイリオ" pitchFamily="50" charset="-128"/>
              </a:rPr>
              <a:t>ベースバイナリ変換システム</a:t>
            </a:r>
            <a:endParaRPr lang="en-US" altLang="ja-JP" sz="4800" b="1" dirty="0">
              <a:solidFill>
                <a:schemeClr val="tx1"/>
              </a:solidFill>
              <a:latin typeface="メイリオ" pitchFamily="50" charset="-128"/>
              <a:ea typeface="メイリオ" pitchFamily="50" charset="-128"/>
              <a:cs typeface="メイリオ" pitchFamily="50" charset="-128"/>
            </a:endParaRPr>
          </a:p>
        </p:txBody>
      </p:sp>
      <p:sp>
        <p:nvSpPr>
          <p:cNvPr id="217" name="サブタイトル 2"/>
          <p:cNvSpPr txBox="1">
            <a:spLocks/>
          </p:cNvSpPr>
          <p:nvPr/>
        </p:nvSpPr>
        <p:spPr>
          <a:xfrm>
            <a:off x="16964180" y="4261626"/>
            <a:ext cx="15020812" cy="2714847"/>
          </a:xfrm>
          <a:prstGeom prst="rect">
            <a:avLst/>
          </a:prstGeo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sz="6100" dirty="0" smtClean="0">
                <a:solidFill>
                  <a:schemeClr val="bg1"/>
                </a:solidFill>
                <a:latin typeface="メイリオ" pitchFamily="50" charset="-128"/>
                <a:ea typeface="メイリオ" pitchFamily="50" charset="-128"/>
                <a:cs typeface="メイリオ" pitchFamily="50" charset="-128"/>
              </a:rPr>
              <a:t>テーマ２</a:t>
            </a:r>
            <a:r>
              <a:rPr lang="ja-JP" altLang="en-US" sz="6100" dirty="0">
                <a:solidFill>
                  <a:schemeClr val="bg1"/>
                </a:solidFill>
                <a:latin typeface="メイリオ" pitchFamily="50" charset="-128"/>
                <a:ea typeface="メイリオ" pitchFamily="50" charset="-128"/>
                <a:cs typeface="メイリオ" pitchFamily="50" charset="-128"/>
              </a:rPr>
              <a:t>：高性能計算支援のため</a:t>
            </a:r>
            <a:r>
              <a:rPr lang="ja-JP" altLang="en-US" sz="6100" dirty="0" smtClean="0">
                <a:solidFill>
                  <a:schemeClr val="bg1"/>
                </a:solidFill>
                <a:latin typeface="メイリオ" pitchFamily="50" charset="-128"/>
                <a:ea typeface="メイリオ" pitchFamily="50" charset="-128"/>
                <a:cs typeface="メイリオ" pitchFamily="50" charset="-128"/>
              </a:rPr>
              <a:t>の</a:t>
            </a:r>
            <a:endParaRPr lang="en-US" altLang="ja-JP" sz="6100" dirty="0">
              <a:solidFill>
                <a:schemeClr val="bg1"/>
              </a:solidFill>
              <a:latin typeface="メイリオ" pitchFamily="50" charset="-128"/>
              <a:ea typeface="メイリオ" pitchFamily="50" charset="-128"/>
              <a:cs typeface="メイリオ" pitchFamily="50" charset="-128"/>
            </a:endParaRPr>
          </a:p>
          <a:p>
            <a:r>
              <a:rPr lang="ja-JP" altLang="en-US" sz="6100" dirty="0">
                <a:solidFill>
                  <a:schemeClr val="bg1"/>
                </a:solidFill>
                <a:latin typeface="メイリオ" pitchFamily="50" charset="-128"/>
                <a:ea typeface="メイリオ" pitchFamily="50" charset="-128"/>
                <a:cs typeface="メイリオ" pitchFamily="50" charset="-128"/>
              </a:rPr>
              <a:t>自動並列化と機動的並列処理技術</a:t>
            </a:r>
            <a:endParaRPr lang="en-US" altLang="ja-JP" sz="6100" dirty="0" smtClean="0">
              <a:solidFill>
                <a:schemeClr val="bg1"/>
              </a:solidFill>
              <a:latin typeface="メイリオ" pitchFamily="50" charset="-128"/>
              <a:ea typeface="メイリオ" pitchFamily="50" charset="-128"/>
              <a:cs typeface="メイリオ" pitchFamily="50" charset="-128"/>
            </a:endParaRPr>
          </a:p>
        </p:txBody>
      </p:sp>
      <p:sp>
        <p:nvSpPr>
          <p:cNvPr id="218" name="サブタイトル 2"/>
          <p:cNvSpPr txBox="1">
            <a:spLocks/>
          </p:cNvSpPr>
          <p:nvPr/>
        </p:nvSpPr>
        <p:spPr>
          <a:xfrm>
            <a:off x="16429919" y="14696954"/>
            <a:ext cx="15971048" cy="1072358"/>
          </a:xfrm>
          <a:prstGeom prst="rect">
            <a:avLst/>
          </a:prstGeom>
        </p:spPr>
        <p:txBody>
          <a:bodyPr vert="horz" lIns="180000" tIns="231458" rIns="180000"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4200" b="1" dirty="0" smtClean="0">
                <a:solidFill>
                  <a:schemeClr val="tx1"/>
                </a:solidFill>
                <a:latin typeface="メイリオ" pitchFamily="50" charset="-128"/>
                <a:ea typeface="メイリオ" pitchFamily="50" charset="-128"/>
                <a:cs typeface="メイリオ" pitchFamily="50" charset="-128"/>
              </a:rPr>
              <a:t>機動的並列処理を実現する異種混合型</a:t>
            </a:r>
            <a:r>
              <a:rPr lang="en-US" altLang="ja-JP" sz="4200" b="1" dirty="0" smtClean="0">
                <a:solidFill>
                  <a:schemeClr val="tx1"/>
                </a:solidFill>
                <a:latin typeface="メイリオ" pitchFamily="50" charset="-128"/>
                <a:ea typeface="メイリオ" pitchFamily="50" charset="-128"/>
                <a:cs typeface="メイリオ" pitchFamily="50" charset="-128"/>
              </a:rPr>
              <a:t>Android</a:t>
            </a:r>
            <a:r>
              <a:rPr lang="ja-JP" altLang="en-US" sz="4200" b="1" dirty="0" smtClean="0">
                <a:solidFill>
                  <a:schemeClr val="tx1"/>
                </a:solidFill>
                <a:latin typeface="メイリオ" pitchFamily="50" charset="-128"/>
                <a:ea typeface="メイリオ" pitchFamily="50" charset="-128"/>
                <a:cs typeface="メイリオ" pitchFamily="50" charset="-128"/>
              </a:rPr>
              <a:t>クラスタシステム</a:t>
            </a:r>
            <a:endParaRPr lang="en-US" altLang="ja-JP" sz="4200" b="1" dirty="0">
              <a:solidFill>
                <a:schemeClr val="tx1"/>
              </a:solidFill>
              <a:latin typeface="メイリオ" pitchFamily="50" charset="-128"/>
              <a:ea typeface="メイリオ" pitchFamily="50" charset="-128"/>
              <a:cs typeface="メイリオ" pitchFamily="50" charset="-128"/>
            </a:endParaRPr>
          </a:p>
        </p:txBody>
      </p:sp>
      <p:grpSp>
        <p:nvGrpSpPr>
          <p:cNvPr id="219" name="グループ化 218"/>
          <p:cNvGrpSpPr/>
          <p:nvPr/>
        </p:nvGrpSpPr>
        <p:grpSpPr>
          <a:xfrm>
            <a:off x="20544046" y="8086283"/>
            <a:ext cx="11748953" cy="4884925"/>
            <a:chOff x="448214" y="443890"/>
            <a:chExt cx="8592198" cy="4057283"/>
          </a:xfrm>
        </p:grpSpPr>
        <p:grpSp>
          <p:nvGrpSpPr>
            <p:cNvPr id="220" name="グループ化 219"/>
            <p:cNvGrpSpPr/>
            <p:nvPr/>
          </p:nvGrpSpPr>
          <p:grpSpPr>
            <a:xfrm>
              <a:off x="448214" y="443890"/>
              <a:ext cx="6514605" cy="4057283"/>
              <a:chOff x="969308" y="1124744"/>
              <a:chExt cx="7200800" cy="5256584"/>
            </a:xfrm>
          </p:grpSpPr>
          <p:sp>
            <p:nvSpPr>
              <p:cNvPr id="223" name="角丸四角形 222"/>
              <p:cNvSpPr/>
              <p:nvPr/>
            </p:nvSpPr>
            <p:spPr>
              <a:xfrm>
                <a:off x="6053296" y="2732468"/>
                <a:ext cx="1975088" cy="2113792"/>
              </a:xfrm>
              <a:prstGeom prst="roundRect">
                <a:avLst>
                  <a:gd name="adj" fmla="val 6636"/>
                </a:avLst>
              </a:prstGeom>
              <a:solidFill>
                <a:srgbClr val="CCECFF"/>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24" name="角丸四角形 223"/>
              <p:cNvSpPr/>
              <p:nvPr/>
            </p:nvSpPr>
            <p:spPr>
              <a:xfrm>
                <a:off x="1130460" y="2732466"/>
                <a:ext cx="4561690" cy="2113794"/>
              </a:xfrm>
              <a:prstGeom prst="roundRect">
                <a:avLst>
                  <a:gd name="adj" fmla="val 6869"/>
                </a:avLst>
              </a:prstGeom>
              <a:solidFill>
                <a:srgbClr val="CCECFF"/>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dirty="0">
                  <a:ln>
                    <a:noFill/>
                  </a:ln>
                  <a:solidFill>
                    <a:srgbClr val="000000"/>
                  </a:solidFill>
                  <a:effectLst/>
                  <a:uLnTx/>
                  <a:uFillTx/>
                  <a:latin typeface="Arial"/>
                  <a:ea typeface="ＭＳ Ｐゴシック"/>
                </a:endParaRPr>
              </a:p>
            </p:txBody>
          </p:sp>
          <p:sp>
            <p:nvSpPr>
              <p:cNvPr id="225" name="正方形/長方形 224"/>
              <p:cNvSpPr/>
              <p:nvPr/>
            </p:nvSpPr>
            <p:spPr>
              <a:xfrm>
                <a:off x="969308" y="5877272"/>
                <a:ext cx="7200800" cy="504056"/>
              </a:xfrm>
              <a:prstGeom prst="rect">
                <a:avLst/>
              </a:prstGeom>
              <a:solidFill>
                <a:srgbClr val="BBE0E3">
                  <a:lumMod val="75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マルチコアプロセッサ（</a:t>
                </a:r>
                <a:r>
                  <a:rPr kumimoji="0" lang="en-US" altLang="ja-JP"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x86, ARM, MIPS, …</a:t>
                </a: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26" name="正方形/長方形 225"/>
              <p:cNvSpPr/>
              <p:nvPr/>
            </p:nvSpPr>
            <p:spPr>
              <a:xfrm>
                <a:off x="969308" y="5373216"/>
                <a:ext cx="7200800" cy="504056"/>
              </a:xfrm>
              <a:prstGeom prst="rect">
                <a:avLst/>
              </a:prstGeom>
              <a:solidFill>
                <a:srgbClr val="BBE0E3">
                  <a:lumMod val="9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ＯＳ（</a:t>
                </a:r>
                <a:r>
                  <a:rPr kumimoji="0" lang="en-US" altLang="ja-JP"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Linux, Windows, </a:t>
                </a:r>
                <a:r>
                  <a:rPr kumimoji="0" lang="en-US" altLang="ja-JP" sz="1800" b="0" i="0" u="none" strike="noStrike" kern="0" cap="none" spc="0" normalizeH="0" baseline="0" noProof="0" dirty="0" err="1" smtClean="0">
                    <a:ln>
                      <a:noFill/>
                    </a:ln>
                    <a:solidFill>
                      <a:srgbClr val="000000"/>
                    </a:solidFill>
                    <a:effectLst/>
                    <a:uLnTx/>
                    <a:uFillTx/>
                    <a:latin typeface="EPSON 太丸ゴシック体Ｂ" pitchFamily="49" charset="-128"/>
                    <a:ea typeface="EPSON 太丸ゴシック体Ｂ" pitchFamily="49" charset="-128"/>
                  </a:rPr>
                  <a:t>MacOSX</a:t>
                </a:r>
                <a:r>
                  <a:rPr kumimoji="0" lang="en-US" altLang="ja-JP"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 Android, …</a:t>
                </a: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27" name="角丸四角形 226"/>
              <p:cNvSpPr/>
              <p:nvPr/>
            </p:nvSpPr>
            <p:spPr>
              <a:xfrm>
                <a:off x="969308" y="1153879"/>
                <a:ext cx="7200800" cy="4003313"/>
              </a:xfrm>
              <a:prstGeom prst="roundRect">
                <a:avLst>
                  <a:gd name="adj" fmla="val 5246"/>
                </a:avLst>
              </a:prstGeom>
              <a:noFill/>
              <a:ln w="28575"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cs typeface="Times New Roman" pitchFamily="18" charset="0"/>
                </a:endParaRPr>
              </a:p>
            </p:txBody>
          </p:sp>
          <p:sp>
            <p:nvSpPr>
              <p:cNvPr id="228" name="テキスト ボックス 227"/>
              <p:cNvSpPr txBox="1"/>
              <p:nvPr/>
            </p:nvSpPr>
            <p:spPr>
              <a:xfrm>
                <a:off x="6766500" y="1124744"/>
                <a:ext cx="1144435" cy="36431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cs typeface="Times New Roman" pitchFamily="18" charset="0"/>
                  </a:rPr>
                  <a:t>User Process</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cs typeface="Times New Roman" pitchFamily="18" charset="0"/>
                </a:endParaRPr>
              </a:p>
            </p:txBody>
          </p:sp>
          <p:sp>
            <p:nvSpPr>
              <p:cNvPr id="229" name="正方形/長方形 228"/>
              <p:cNvSpPr/>
              <p:nvPr/>
            </p:nvSpPr>
            <p:spPr>
              <a:xfrm>
                <a:off x="5516156" y="3068960"/>
                <a:ext cx="351988" cy="1702959"/>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3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プラグインＡＰＩ</a:t>
                </a:r>
                <a:endParaRPr kumimoji="0" lang="ja-JP" altLang="en-US" sz="13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0" name="正方形/長方形 229"/>
              <p:cNvSpPr/>
              <p:nvPr/>
            </p:nvSpPr>
            <p:spPr>
              <a:xfrm>
                <a:off x="4138052" y="3012243"/>
                <a:ext cx="1079728" cy="1727443"/>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システム</a:t>
                </a:r>
                <a: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
                </a:r>
                <a:b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b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マネージャ</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1" name="正方形/長方形 230"/>
              <p:cNvSpPr/>
              <p:nvPr/>
            </p:nvSpPr>
            <p:spPr>
              <a:xfrm>
                <a:off x="2572963" y="3012243"/>
                <a:ext cx="1276728" cy="545481"/>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JIT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コンパイラ</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2" name="正方形/長方形 231"/>
              <p:cNvSpPr/>
              <p:nvPr/>
            </p:nvSpPr>
            <p:spPr>
              <a:xfrm>
                <a:off x="3275856" y="1484783"/>
                <a:ext cx="4608512" cy="943423"/>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ユーザーアプリケーション</a:t>
                </a:r>
                <a:r>
                  <a:rPr kumimoji="0" lang="en-US" altLang="ja-JP" sz="20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
                </a:r>
                <a:br>
                  <a:rPr kumimoji="0" lang="en-US" altLang="ja-JP" sz="20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b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（ゲストプログラム）</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3" name="正方形/長方形 232"/>
              <p:cNvSpPr/>
              <p:nvPr/>
            </p:nvSpPr>
            <p:spPr>
              <a:xfrm>
                <a:off x="6228184" y="4282430"/>
                <a:ext cx="1656184" cy="489489"/>
              </a:xfrm>
              <a:prstGeom prst="rect">
                <a:avLst/>
              </a:prstGeom>
              <a:solidFill>
                <a:srgbClr val="CCFFCC"/>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プロファイル</a:t>
                </a:r>
                <a:endParaRPr kumimoji="0" lang="en-US" altLang="ja-JP"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ユニット</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4" name="正方形/長方形 233"/>
              <p:cNvSpPr/>
              <p:nvPr/>
            </p:nvSpPr>
            <p:spPr>
              <a:xfrm>
                <a:off x="1277308" y="1484784"/>
                <a:ext cx="1782524" cy="943423"/>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変換コード</a:t>
                </a:r>
                <a:endParaRPr kumimoji="0" lang="en-US" altLang="ja-JP"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rPr>
                  <a:t>キャッシュ</a:t>
                </a:r>
              </a:p>
            </p:txBody>
          </p:sp>
          <p:sp>
            <p:nvSpPr>
              <p:cNvPr id="235" name="正方形/長方形 234"/>
              <p:cNvSpPr/>
              <p:nvPr/>
            </p:nvSpPr>
            <p:spPr>
              <a:xfrm>
                <a:off x="6228184" y="3092719"/>
                <a:ext cx="1656184" cy="489489"/>
              </a:xfrm>
              <a:prstGeom prst="rect">
                <a:avLst/>
              </a:prstGeom>
              <a:solidFill>
                <a:srgbClr val="FFC000"/>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並列化ユニット</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36" name="上下矢印 235"/>
              <p:cNvSpPr/>
              <p:nvPr/>
            </p:nvSpPr>
            <p:spPr>
              <a:xfrm>
                <a:off x="4518871" y="4739686"/>
                <a:ext cx="292971" cy="633530"/>
              </a:xfrm>
              <a:prstGeom prst="upDown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37" name="左右矢印 236"/>
              <p:cNvSpPr/>
              <p:nvPr/>
            </p:nvSpPr>
            <p:spPr>
              <a:xfrm>
                <a:off x="5217780" y="3789040"/>
                <a:ext cx="298376" cy="239066"/>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38" name="左右矢印 237"/>
              <p:cNvSpPr/>
              <p:nvPr/>
            </p:nvSpPr>
            <p:spPr>
              <a:xfrm>
                <a:off x="5868144" y="3289218"/>
                <a:ext cx="360040" cy="211790"/>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39" name="左右矢印 238"/>
              <p:cNvSpPr/>
              <p:nvPr/>
            </p:nvSpPr>
            <p:spPr>
              <a:xfrm>
                <a:off x="5878408" y="4432587"/>
                <a:ext cx="349776" cy="211790"/>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0" name="上下矢印 239"/>
              <p:cNvSpPr/>
              <p:nvPr/>
            </p:nvSpPr>
            <p:spPr>
              <a:xfrm>
                <a:off x="2055512" y="2428207"/>
                <a:ext cx="226115" cy="1193900"/>
              </a:xfrm>
              <a:prstGeom prst="upDown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1" name="テキスト ボックス 240"/>
              <p:cNvSpPr txBox="1"/>
              <p:nvPr/>
            </p:nvSpPr>
            <p:spPr>
              <a:xfrm>
                <a:off x="4518871" y="2699687"/>
                <a:ext cx="1144435" cy="36431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Valgrind</a:t>
                </a: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コア</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42" name="正方形/長方形 241"/>
              <p:cNvSpPr/>
              <p:nvPr/>
            </p:nvSpPr>
            <p:spPr>
              <a:xfrm>
                <a:off x="6228184" y="3675694"/>
                <a:ext cx="1656184" cy="489489"/>
              </a:xfrm>
              <a:prstGeom prst="rect">
                <a:avLst/>
              </a:prstGeom>
              <a:solidFill>
                <a:srgbClr val="CCFFCC"/>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8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最適化ユニット</a:t>
                </a:r>
                <a:endParaRPr kumimoji="0" lang="ja-JP" altLang="en-US" sz="18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43" name="左右矢印 242"/>
              <p:cNvSpPr/>
              <p:nvPr/>
            </p:nvSpPr>
            <p:spPr>
              <a:xfrm>
                <a:off x="5868144" y="3793274"/>
                <a:ext cx="360040" cy="211790"/>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4" name="正方形/長方形 243"/>
              <p:cNvSpPr/>
              <p:nvPr/>
            </p:nvSpPr>
            <p:spPr>
              <a:xfrm>
                <a:off x="1296234" y="4221088"/>
                <a:ext cx="2553457" cy="531233"/>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エミュレーションユニット</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45" name="左右矢印 244"/>
              <p:cNvSpPr/>
              <p:nvPr/>
            </p:nvSpPr>
            <p:spPr>
              <a:xfrm>
                <a:off x="3849692" y="4362989"/>
                <a:ext cx="288360" cy="191541"/>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6" name="テキスト ボックス 245"/>
              <p:cNvSpPr txBox="1"/>
              <p:nvPr/>
            </p:nvSpPr>
            <p:spPr>
              <a:xfrm>
                <a:off x="6235268" y="2699687"/>
                <a:ext cx="1642015" cy="36431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Valgrind</a:t>
                </a: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プラグイン</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47" name="上下矢印 246"/>
              <p:cNvSpPr/>
              <p:nvPr/>
            </p:nvSpPr>
            <p:spPr>
              <a:xfrm>
                <a:off x="2426477" y="4756712"/>
                <a:ext cx="292971" cy="620895"/>
              </a:xfrm>
              <a:prstGeom prst="upDown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8" name="下矢印 247"/>
              <p:cNvSpPr/>
              <p:nvPr/>
            </p:nvSpPr>
            <p:spPr>
              <a:xfrm>
                <a:off x="3492044" y="2428206"/>
                <a:ext cx="215860" cy="584037"/>
              </a:xfrm>
              <a:prstGeom prst="down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49" name="上矢印 248"/>
              <p:cNvSpPr/>
              <p:nvPr/>
            </p:nvSpPr>
            <p:spPr>
              <a:xfrm>
                <a:off x="2699792" y="2428208"/>
                <a:ext cx="216024" cy="584035"/>
              </a:xfrm>
              <a:prstGeom prst="up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50" name="正方形/長方形 249"/>
              <p:cNvSpPr/>
              <p:nvPr/>
            </p:nvSpPr>
            <p:spPr>
              <a:xfrm>
                <a:off x="1886643" y="3617398"/>
                <a:ext cx="1963048" cy="531233"/>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600" b="0" i="0" u="none" strike="noStrike" kern="0" cap="none" spc="0" normalizeH="0" baseline="0" noProof="0" dirty="0" smtClean="0">
                    <a:ln>
                      <a:noFill/>
                    </a:ln>
                    <a:solidFill>
                      <a:srgbClr val="000000"/>
                    </a:solidFill>
                    <a:effectLst/>
                    <a:uLnTx/>
                    <a:uFillTx/>
                    <a:latin typeface="EPSON 太丸ゴシック体Ｂ" pitchFamily="49" charset="-128"/>
                    <a:ea typeface="EPSON 太丸ゴシック体Ｂ" pitchFamily="49" charset="-128"/>
                  </a:rPr>
                  <a:t>ディスパッチャ</a:t>
                </a:r>
                <a:endParaRPr kumimoji="0" lang="ja-JP" altLang="en-US" sz="1600" b="0" i="0" u="none" strike="noStrike" kern="0" cap="none" spc="0" normalizeH="0" baseline="0" noProof="0" dirty="0">
                  <a:ln>
                    <a:noFill/>
                  </a:ln>
                  <a:solidFill>
                    <a:srgbClr val="000000"/>
                  </a:solidFill>
                  <a:effectLst/>
                  <a:uLnTx/>
                  <a:uFillTx/>
                  <a:latin typeface="EPSON 太丸ゴシック体Ｂ" pitchFamily="49" charset="-128"/>
                  <a:ea typeface="EPSON 太丸ゴシック体Ｂ" pitchFamily="49" charset="-128"/>
                </a:endParaRPr>
              </a:p>
            </p:txBody>
          </p:sp>
          <p:sp>
            <p:nvSpPr>
              <p:cNvPr id="251" name="上下矢印 250"/>
              <p:cNvSpPr/>
              <p:nvPr/>
            </p:nvSpPr>
            <p:spPr>
              <a:xfrm>
                <a:off x="1475656" y="2428206"/>
                <a:ext cx="226115" cy="1768534"/>
              </a:xfrm>
              <a:prstGeom prst="upDown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52" name="左右矢印 251"/>
              <p:cNvSpPr/>
              <p:nvPr/>
            </p:nvSpPr>
            <p:spPr>
              <a:xfrm>
                <a:off x="3849692" y="3786840"/>
                <a:ext cx="288360" cy="191541"/>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sp>
            <p:nvSpPr>
              <p:cNvPr id="253" name="左右矢印 252"/>
              <p:cNvSpPr/>
              <p:nvPr/>
            </p:nvSpPr>
            <p:spPr>
              <a:xfrm>
                <a:off x="3857912" y="3189212"/>
                <a:ext cx="288360" cy="191541"/>
              </a:xfrm>
              <a:prstGeom prst="leftRightArrow">
                <a:avLst/>
              </a:prstGeom>
              <a:solidFill>
                <a:srgbClr val="2D2D8A">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ＭＳ Ｐゴシック"/>
                </a:endParaRPr>
              </a:p>
            </p:txBody>
          </p:sp>
        </p:grpSp>
        <p:sp>
          <p:nvSpPr>
            <p:cNvPr id="221" name="四角形吹き出し 220"/>
            <p:cNvSpPr/>
            <p:nvPr/>
          </p:nvSpPr>
          <p:spPr>
            <a:xfrm>
              <a:off x="7104419" y="725085"/>
              <a:ext cx="1935993" cy="1407400"/>
            </a:xfrm>
            <a:prstGeom prst="wedgeRectCallout">
              <a:avLst>
                <a:gd name="adj1" fmla="val -72868"/>
                <a:gd name="adj2" fmla="val 539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プログラムの特徴に応じた並列化</a:t>
              </a:r>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2" name="四角形吹き出し 221"/>
            <p:cNvSpPr/>
            <p:nvPr/>
          </p:nvSpPr>
          <p:spPr>
            <a:xfrm>
              <a:off x="7104418" y="2942724"/>
              <a:ext cx="1837655" cy="1363922"/>
            </a:xfrm>
            <a:prstGeom prst="wedgeRectCallout">
              <a:avLst>
                <a:gd name="adj1" fmla="val -74787"/>
                <a:gd name="adj2" fmla="val -436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の動的な情報</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　取得</a:t>
              </a:r>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77" name="正方形/長方形 276"/>
          <p:cNvSpPr/>
          <p:nvPr/>
        </p:nvSpPr>
        <p:spPr>
          <a:xfrm>
            <a:off x="16925436" y="13108590"/>
            <a:ext cx="15785526" cy="1098762"/>
          </a:xfrm>
          <a:prstGeom prst="rect">
            <a:avLst/>
          </a:prstGeom>
        </p:spPr>
        <p:txBody>
          <a:bodyPr wrap="square">
            <a:spAutoFit/>
          </a:bodyPr>
          <a:lstStyle/>
          <a:p>
            <a:pPr marL="800100" lvl="1" indent="-342900">
              <a:lnSpc>
                <a:spcPct val="90000"/>
              </a:lnSpc>
              <a:buFont typeface="Arial" panose="020B0604020202020204" pitchFamily="34" charset="0"/>
              <a:buChar char="•"/>
            </a:pPr>
            <a:r>
              <a:rPr lang="ja-JP" altLang="en-US"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プラグイン方式により様々なバイナリ変換処理機能を追加可能</a:t>
            </a:r>
            <a:endParaRPr lang="en-US" altLang="ja-JP"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800100" lvl="1" indent="-342900">
              <a:lnSpc>
                <a:spcPct val="90000"/>
              </a:lnSpc>
              <a:buFont typeface="Arial" panose="020B0604020202020204" pitchFamily="34" charset="0"/>
              <a:buChar char="•"/>
            </a:pPr>
            <a:r>
              <a:rPr lang="en-US" altLang="ja-JP"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x86, ARM, MIPS</a:t>
            </a:r>
            <a:r>
              <a:rPr lang="ja-JP" altLang="en-US"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等様々な機械命令セットに対応し、</a:t>
            </a:r>
            <a:r>
              <a:rPr lang="en-US" altLang="ja-JP"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や携帯端末上の機械命令コードを変換処理できる</a:t>
            </a:r>
            <a:endParaRPr lang="en-US" altLang="ja-JP"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800100" lvl="1" indent="-342900">
              <a:lnSpc>
                <a:spcPct val="90000"/>
              </a:lnSpc>
              <a:buClr>
                <a:schemeClr val="tx1"/>
              </a:buClr>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ソースコードを必要としない自動並列化システムを機械命令セットに独立な形で実現可能</a:t>
            </a:r>
            <a:endParaRPr lang="en-US" altLang="ja-JP" sz="115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8" name="四角形吹き出し 277"/>
          <p:cNvSpPr/>
          <p:nvPr/>
        </p:nvSpPr>
        <p:spPr>
          <a:xfrm>
            <a:off x="16742703" y="11183793"/>
            <a:ext cx="3102460" cy="1702442"/>
          </a:xfrm>
          <a:prstGeom prst="wedgeRectCallout">
            <a:avLst>
              <a:gd name="adj1" fmla="val 70132"/>
              <a:gd name="adj2" fmla="val 385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並列化処理機能を様々な</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CPU</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上で　利用可能</a:t>
            </a:r>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0" name="右矢印 199"/>
          <p:cNvSpPr/>
          <p:nvPr/>
        </p:nvSpPr>
        <p:spPr>
          <a:xfrm>
            <a:off x="1590765" y="31680324"/>
            <a:ext cx="801387" cy="718578"/>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592691" y="30960172"/>
            <a:ext cx="14773995" cy="14387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角丸四角形 201"/>
          <p:cNvSpPr/>
          <p:nvPr/>
        </p:nvSpPr>
        <p:spPr>
          <a:xfrm>
            <a:off x="16483025" y="24580770"/>
            <a:ext cx="15983122" cy="18968448"/>
          </a:xfrm>
          <a:prstGeom prst="roundRect">
            <a:avLst>
              <a:gd name="adj" fmla="val 654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3" name="テキスト ボックス 202"/>
          <p:cNvSpPr txBox="1"/>
          <p:nvPr/>
        </p:nvSpPr>
        <p:spPr>
          <a:xfrm>
            <a:off x="17449328" y="30024138"/>
            <a:ext cx="14178651" cy="2184745"/>
          </a:xfrm>
          <a:prstGeom prst="rect">
            <a:avLst/>
          </a:prstGeom>
          <a:solidFill>
            <a:schemeClr val="bg2"/>
          </a:solidFill>
          <a:effectLst>
            <a:outerShdw blurRad="50800" dist="38100" dir="2700000" algn="tl" rotWithShape="0">
              <a:prstClr val="black">
                <a:alpha val="40000"/>
              </a:prstClr>
            </a:outerShdw>
          </a:effectLst>
        </p:spPr>
        <p:txBody>
          <a:bodyPr wrap="square" rtlCol="0">
            <a:spAutoFit/>
          </a:bodyPr>
          <a:lstStyle/>
          <a:p>
            <a:endParaRPr kumimoji="1" lang="ja-JP" altLang="en-US" dirty="0"/>
          </a:p>
        </p:txBody>
      </p:sp>
      <p:sp>
        <p:nvSpPr>
          <p:cNvPr id="204" name="サブタイトル 2"/>
          <p:cNvSpPr txBox="1">
            <a:spLocks/>
          </p:cNvSpPr>
          <p:nvPr/>
        </p:nvSpPr>
        <p:spPr>
          <a:xfrm>
            <a:off x="16925436" y="25819473"/>
            <a:ext cx="15456020" cy="14956694"/>
          </a:xfrm>
          <a:prstGeom prst="rect">
            <a:avLst/>
          </a:prstGeom>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en-US" altLang="ja-JP" sz="4400" b="1" dirty="0" smtClean="0">
                <a:solidFill>
                  <a:schemeClr val="tx1"/>
                </a:solidFill>
                <a:latin typeface="メイリオ" pitchFamily="50" charset="-128"/>
                <a:ea typeface="メイリオ" pitchFamily="50" charset="-128"/>
                <a:cs typeface="メイリオ" pitchFamily="50" charset="-128"/>
              </a:rPr>
              <a:t>FPGA </a:t>
            </a:r>
            <a:r>
              <a:rPr lang="en-US" altLang="ja-JP" sz="4400" b="1" dirty="0">
                <a:solidFill>
                  <a:schemeClr val="tx1"/>
                </a:solidFill>
                <a:latin typeface="メイリオ" pitchFamily="50" charset="-128"/>
                <a:ea typeface="メイリオ" pitchFamily="50" charset="-128"/>
                <a:cs typeface="メイリオ" pitchFamily="50" charset="-128"/>
              </a:rPr>
              <a:t>: Field Programmable Gate </a:t>
            </a:r>
            <a:r>
              <a:rPr lang="en-US" altLang="ja-JP" sz="4400" b="1" dirty="0" smtClean="0">
                <a:solidFill>
                  <a:schemeClr val="tx1"/>
                </a:solidFill>
                <a:latin typeface="メイリオ" pitchFamily="50" charset="-128"/>
                <a:ea typeface="メイリオ" pitchFamily="50" charset="-128"/>
                <a:cs typeface="メイリオ" pitchFamily="50" charset="-128"/>
              </a:rPr>
              <a:t>Array</a:t>
            </a:r>
          </a:p>
          <a:p>
            <a:pPr algn="l"/>
            <a:r>
              <a:rPr lang="ja-JP" altLang="en-US" sz="4400" dirty="0" smtClean="0">
                <a:solidFill>
                  <a:schemeClr val="tx1"/>
                </a:solidFill>
                <a:latin typeface="メイリオ" pitchFamily="50" charset="-128"/>
                <a:ea typeface="メイリオ" pitchFamily="50" charset="-128"/>
                <a:cs typeface="メイリオ" pitchFamily="50" charset="-128"/>
              </a:rPr>
              <a:t>回路を自由に書き換えられることができるハードウェア</a:t>
            </a:r>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r>
              <a:rPr lang="ja-JP" altLang="en-US" sz="4400" dirty="0" smtClean="0">
                <a:solidFill>
                  <a:schemeClr val="tx1"/>
                </a:solidFill>
                <a:latin typeface="メイリオ" pitchFamily="50" charset="-128"/>
                <a:ea typeface="メイリオ" pitchFamily="50" charset="-128"/>
                <a:cs typeface="メイリオ" pitchFamily="50" charset="-128"/>
              </a:rPr>
              <a:t>　</a:t>
            </a:r>
            <a:r>
              <a:rPr lang="ja-JP" altLang="en-US" sz="4400" u="sng" dirty="0" smtClean="0">
                <a:solidFill>
                  <a:schemeClr val="tx1"/>
                </a:solidFill>
                <a:latin typeface="メイリオ" pitchFamily="50" charset="-128"/>
                <a:ea typeface="メイリオ" pitchFamily="50" charset="-128"/>
                <a:cs typeface="メイリオ" pitchFamily="50" charset="-128"/>
              </a:rPr>
              <a:t>特徴</a:t>
            </a:r>
            <a:r>
              <a:rPr lang="ja-JP" altLang="en-US" sz="4400" dirty="0" smtClean="0">
                <a:solidFill>
                  <a:schemeClr val="tx1"/>
                </a:solidFill>
                <a:latin typeface="メイリオ" pitchFamily="50" charset="-128"/>
                <a:ea typeface="メイリオ" pitchFamily="50" charset="-128"/>
                <a:cs typeface="メイリオ" pitchFamily="50" charset="-128"/>
              </a:rPr>
              <a:t>・任意</a:t>
            </a:r>
            <a:r>
              <a:rPr lang="ja-JP" altLang="en-US" sz="4400" dirty="0">
                <a:solidFill>
                  <a:schemeClr val="tx1"/>
                </a:solidFill>
                <a:latin typeface="メイリオ" pitchFamily="50" charset="-128"/>
                <a:ea typeface="メイリオ" pitchFamily="50" charset="-128"/>
                <a:cs typeface="メイリオ" pitchFamily="50" charset="-128"/>
              </a:rPr>
              <a:t>のディジタル回路をプログラム可能</a:t>
            </a:r>
            <a:endParaRPr lang="en-US" altLang="ja-JP" sz="4400" dirty="0">
              <a:solidFill>
                <a:schemeClr val="tx1"/>
              </a:solidFill>
              <a:latin typeface="メイリオ" pitchFamily="50" charset="-128"/>
              <a:ea typeface="メイリオ" pitchFamily="50" charset="-128"/>
              <a:cs typeface="メイリオ" pitchFamily="50" charset="-128"/>
            </a:endParaRPr>
          </a:p>
          <a:p>
            <a:pPr algn="l"/>
            <a:r>
              <a:rPr lang="ja-JP" altLang="en-US" sz="4400" dirty="0" smtClean="0">
                <a:solidFill>
                  <a:schemeClr val="tx1"/>
                </a:solidFill>
                <a:latin typeface="メイリオ" pitchFamily="50" charset="-128"/>
                <a:ea typeface="メイリオ" pitchFamily="50" charset="-128"/>
                <a:cs typeface="メイリオ" pitchFamily="50" charset="-128"/>
              </a:rPr>
              <a:t>　　　・並列処理＋クロック単位の処理</a:t>
            </a:r>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r>
              <a:rPr lang="ja-JP" altLang="en-US" sz="4400" dirty="0" smtClean="0">
                <a:solidFill>
                  <a:schemeClr val="tx1"/>
                </a:solidFill>
                <a:latin typeface="メイリオ" pitchFamily="50" charset="-128"/>
                <a:ea typeface="メイリオ" pitchFamily="50" charset="-128"/>
                <a:cs typeface="メイリオ" pitchFamily="50" charset="-128"/>
              </a:rPr>
              <a:t>　　　・低消費電力での動作</a:t>
            </a:r>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r>
              <a:rPr lang="ja-JP" altLang="en-US" sz="4800" dirty="0" smtClean="0">
                <a:solidFill>
                  <a:schemeClr val="tx1"/>
                </a:solidFill>
                <a:latin typeface="メイリオ" pitchFamily="50" charset="-128"/>
                <a:ea typeface="メイリオ" pitchFamily="50" charset="-128"/>
                <a:cs typeface="メイリオ" pitchFamily="50" charset="-128"/>
              </a:rPr>
              <a:t>　</a:t>
            </a:r>
            <a:r>
              <a:rPr lang="ja-JP" altLang="en-US" sz="4400" dirty="0" smtClean="0">
                <a:solidFill>
                  <a:schemeClr val="tx1"/>
                </a:solidFill>
                <a:latin typeface="メイリオ" pitchFamily="50" charset="-128"/>
                <a:ea typeface="メイリオ" pitchFamily="50" charset="-128"/>
                <a:cs typeface="メイリオ" pitchFamily="50" charset="-128"/>
              </a:rPr>
              <a:t>ロボット開発へ</a:t>
            </a:r>
            <a:r>
              <a:rPr lang="en-US" altLang="ja-JP" sz="4400" dirty="0" smtClean="0">
                <a:solidFill>
                  <a:schemeClr val="tx1"/>
                </a:solidFill>
                <a:latin typeface="メイリオ" pitchFamily="50" charset="-128"/>
                <a:ea typeface="メイリオ" pitchFamily="50" charset="-128"/>
                <a:cs typeface="メイリオ" pitchFamily="50" charset="-128"/>
              </a:rPr>
              <a:t>FPGA</a:t>
            </a:r>
            <a:r>
              <a:rPr lang="ja-JP" altLang="en-US" sz="4400" dirty="0" smtClean="0">
                <a:solidFill>
                  <a:schemeClr val="tx1"/>
                </a:solidFill>
                <a:latin typeface="メイリオ" pitchFamily="50" charset="-128"/>
                <a:ea typeface="メイリオ" pitchFamily="50" charset="-128"/>
                <a:cs typeface="メイリオ" pitchFamily="50" charset="-128"/>
              </a:rPr>
              <a:t>を導入する</a:t>
            </a:r>
            <a:r>
              <a:rPr lang="ja-JP" altLang="en-US" sz="4400" dirty="0">
                <a:solidFill>
                  <a:schemeClr val="tx1"/>
                </a:solidFill>
                <a:latin typeface="メイリオ" pitchFamily="50" charset="-128"/>
                <a:ea typeface="メイリオ" pitchFamily="50" charset="-128"/>
                <a:cs typeface="メイリオ" pitchFamily="50" charset="-128"/>
              </a:rPr>
              <a:t>利点</a:t>
            </a:r>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・知的画像処理などの</a:t>
            </a:r>
            <a:r>
              <a:rPr lang="ja-JP" altLang="en-US" sz="4000" dirty="0" smtClean="0">
                <a:solidFill>
                  <a:srgbClr val="FF0000"/>
                </a:solidFill>
                <a:latin typeface="メイリオ" pitchFamily="50" charset="-128"/>
                <a:ea typeface="メイリオ" pitchFamily="50" charset="-128"/>
                <a:cs typeface="メイリオ" pitchFamily="50" charset="-128"/>
              </a:rPr>
              <a:t>高度な処理</a:t>
            </a:r>
            <a:r>
              <a:rPr lang="ja-JP" altLang="en-US" sz="4000" dirty="0" smtClean="0">
                <a:solidFill>
                  <a:schemeClr val="tx1"/>
                </a:solidFill>
                <a:latin typeface="メイリオ" pitchFamily="50" charset="-128"/>
                <a:ea typeface="メイリオ" pitchFamily="50" charset="-128"/>
                <a:cs typeface="メイリオ" pitchFamily="50" charset="-128"/>
              </a:rPr>
              <a:t>→</a:t>
            </a:r>
            <a:r>
              <a:rPr lang="ja-JP" altLang="en-US" sz="4000" dirty="0" smtClean="0">
                <a:solidFill>
                  <a:srgbClr val="FF0000"/>
                </a:solidFill>
                <a:latin typeface="メイリオ" pitchFamily="50" charset="-128"/>
                <a:ea typeface="メイリオ" pitchFamily="50" charset="-128"/>
                <a:cs typeface="メイリオ" pitchFamily="50" charset="-128"/>
              </a:rPr>
              <a:t>高並列度で高速な処理</a:t>
            </a:r>
            <a:endParaRPr lang="en-US" altLang="ja-JP" sz="4000" dirty="0" smtClean="0">
              <a:solidFill>
                <a:srgbClr val="FF0000"/>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・バッテリ駆動のための</a:t>
            </a:r>
            <a:r>
              <a:rPr lang="ja-JP" altLang="en-US" sz="4000" dirty="0" smtClean="0">
                <a:solidFill>
                  <a:srgbClr val="FF0000"/>
                </a:solidFill>
                <a:latin typeface="メイリオ" pitchFamily="50" charset="-128"/>
                <a:ea typeface="メイリオ" pitchFamily="50" charset="-128"/>
                <a:cs typeface="メイリオ" pitchFamily="50" charset="-128"/>
              </a:rPr>
              <a:t>電力制約</a:t>
            </a:r>
            <a:r>
              <a:rPr lang="ja-JP" altLang="en-US" sz="4000" dirty="0" smtClean="0">
                <a:solidFill>
                  <a:schemeClr val="tx1"/>
                </a:solidFill>
                <a:latin typeface="メイリオ" pitchFamily="50" charset="-128"/>
                <a:ea typeface="メイリオ" pitchFamily="50" charset="-128"/>
                <a:cs typeface="メイリオ" pitchFamily="50" charset="-128"/>
              </a:rPr>
              <a:t>→</a:t>
            </a:r>
            <a:r>
              <a:rPr lang="ja-JP" altLang="en-US" sz="4000" dirty="0" smtClean="0">
                <a:solidFill>
                  <a:srgbClr val="FF0000"/>
                </a:solidFill>
                <a:latin typeface="メイリオ" pitchFamily="50" charset="-128"/>
                <a:ea typeface="メイリオ" pitchFamily="50" charset="-128"/>
                <a:cs typeface="メイリオ" pitchFamily="50" charset="-128"/>
              </a:rPr>
              <a:t>低消費電力</a:t>
            </a:r>
            <a:endParaRPr lang="en-US" altLang="ja-JP" sz="4000" dirty="0" smtClean="0">
              <a:solidFill>
                <a:srgbClr val="FF0000"/>
              </a:solidFill>
              <a:latin typeface="メイリオ" pitchFamily="50" charset="-128"/>
              <a:ea typeface="メイリオ" pitchFamily="50" charset="-128"/>
              <a:cs typeface="メイリオ" pitchFamily="50" charset="-128"/>
            </a:endParaRPr>
          </a:p>
          <a:p>
            <a:pPr algn="l"/>
            <a:r>
              <a:rPr lang="ja-JP" altLang="en-US" sz="4400" dirty="0" smtClean="0">
                <a:solidFill>
                  <a:schemeClr val="tx1"/>
                </a:solidFill>
                <a:latin typeface="メイリオ" pitchFamily="50" charset="-128"/>
                <a:ea typeface="メイリオ" pitchFamily="50" charset="-128"/>
                <a:cs typeface="メイリオ" pitchFamily="50" charset="-128"/>
              </a:rPr>
              <a:t>現状の</a:t>
            </a:r>
            <a:r>
              <a:rPr lang="en-US" altLang="ja-JP" sz="4400" dirty="0" smtClean="0">
                <a:solidFill>
                  <a:schemeClr val="tx1"/>
                </a:solidFill>
                <a:latin typeface="メイリオ" pitchFamily="50" charset="-128"/>
                <a:ea typeface="メイリオ" pitchFamily="50" charset="-128"/>
                <a:cs typeface="メイリオ" pitchFamily="50" charset="-128"/>
              </a:rPr>
              <a:t>FPGA</a:t>
            </a:r>
            <a:r>
              <a:rPr lang="ja-JP" altLang="en-US" sz="4400" dirty="0" smtClean="0">
                <a:solidFill>
                  <a:schemeClr val="tx1"/>
                </a:solidFill>
                <a:latin typeface="メイリオ" pitchFamily="50" charset="-128"/>
                <a:ea typeface="メイリオ" pitchFamily="50" charset="-128"/>
                <a:cs typeface="メイリオ" pitchFamily="50" charset="-128"/>
              </a:rPr>
              <a:t>の</a:t>
            </a:r>
            <a:r>
              <a:rPr lang="ja-JP" altLang="en-US" sz="4400" dirty="0">
                <a:solidFill>
                  <a:schemeClr val="tx1"/>
                </a:solidFill>
                <a:latin typeface="メイリオ" pitchFamily="50" charset="-128"/>
                <a:ea typeface="メイリオ" pitchFamily="50" charset="-128"/>
                <a:cs typeface="メイリオ" pitchFamily="50" charset="-128"/>
              </a:rPr>
              <a:t>問題</a:t>
            </a:r>
            <a:r>
              <a:rPr lang="ja-JP" altLang="en-US" sz="4400" dirty="0" smtClean="0">
                <a:solidFill>
                  <a:schemeClr val="tx1"/>
                </a:solidFill>
                <a:latin typeface="メイリオ" pitchFamily="50" charset="-128"/>
                <a:ea typeface="メイリオ" pitchFamily="50" charset="-128"/>
                <a:cs typeface="メイリオ" pitchFamily="50" charset="-128"/>
              </a:rPr>
              <a:t>→ソフトウェアに比べ、開発コスト大</a:t>
            </a:r>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endParaRPr lang="en-US" altLang="ja-JP" sz="4400" dirty="0" smtClean="0">
              <a:solidFill>
                <a:schemeClr val="tx1"/>
              </a:solidFill>
              <a:latin typeface="メイリオ" pitchFamily="50" charset="-128"/>
              <a:ea typeface="メイリオ" pitchFamily="50" charset="-128"/>
              <a:cs typeface="メイリオ" pitchFamily="50" charset="-128"/>
            </a:endParaRPr>
          </a:p>
          <a:p>
            <a:pPr algn="l"/>
            <a:endParaRPr lang="en-US" altLang="ja-JP" sz="4800" i="1" dirty="0">
              <a:solidFill>
                <a:schemeClr val="tx1"/>
              </a:solidFill>
              <a:latin typeface="メイリオ" pitchFamily="50" charset="-128"/>
              <a:ea typeface="メイリオ" pitchFamily="50" charset="-128"/>
              <a:cs typeface="メイリオ" pitchFamily="50" charset="-128"/>
            </a:endParaRPr>
          </a:p>
          <a:p>
            <a:pPr algn="l"/>
            <a:r>
              <a:rPr lang="en-US" altLang="ja-JP" sz="4400" b="1" dirty="0" smtClean="0">
                <a:solidFill>
                  <a:schemeClr val="tx1"/>
                </a:solidFill>
                <a:latin typeface="メイリオ" pitchFamily="50" charset="-128"/>
                <a:ea typeface="メイリオ" pitchFamily="50" charset="-128"/>
                <a:cs typeface="メイリオ" pitchFamily="50" charset="-128"/>
              </a:rPr>
              <a:t>FPGA</a:t>
            </a:r>
            <a:r>
              <a:rPr lang="ja-JP" altLang="en-US" sz="4400" b="1" dirty="0" smtClean="0">
                <a:solidFill>
                  <a:schemeClr val="tx1"/>
                </a:solidFill>
                <a:latin typeface="メイリオ" pitchFamily="50" charset="-128"/>
                <a:ea typeface="メイリオ" pitchFamily="50" charset="-128"/>
                <a:cs typeface="メイリオ" pitchFamily="50" charset="-128"/>
              </a:rPr>
              <a:t>のコンポーネント技術</a:t>
            </a:r>
            <a:endParaRPr lang="en-US" altLang="ja-JP" sz="4400" b="1"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a:t>
            </a:r>
            <a:r>
              <a:rPr lang="en-US" altLang="ja-JP" sz="4000" dirty="0" smtClean="0">
                <a:solidFill>
                  <a:srgbClr val="FF0000"/>
                </a:solidFill>
                <a:latin typeface="メイリオ" pitchFamily="50" charset="-128"/>
                <a:ea typeface="メイリオ" pitchFamily="50" charset="-128"/>
                <a:cs typeface="メイリオ" pitchFamily="50" charset="-128"/>
              </a:rPr>
              <a:t>FPGA</a:t>
            </a:r>
            <a:r>
              <a:rPr lang="ja-JP" altLang="en-US" sz="4000" dirty="0" smtClean="0">
                <a:solidFill>
                  <a:srgbClr val="FF0000"/>
                </a:solidFill>
                <a:latin typeface="メイリオ" pitchFamily="50" charset="-128"/>
                <a:ea typeface="メイリオ" pitchFamily="50" charset="-128"/>
                <a:cs typeface="メイリオ" pitchFamily="50" charset="-128"/>
              </a:rPr>
              <a:t>をロボットのソフトウェア部品として</a:t>
            </a:r>
            <a:r>
              <a:rPr lang="ja-JP" altLang="en-US" sz="4000" dirty="0">
                <a:solidFill>
                  <a:srgbClr val="FF0000"/>
                </a:solidFill>
                <a:latin typeface="メイリオ" pitchFamily="50" charset="-128"/>
                <a:ea typeface="メイリオ" pitchFamily="50" charset="-128"/>
                <a:cs typeface="メイリオ" pitchFamily="50" charset="-128"/>
              </a:rPr>
              <a:t>組み込む</a:t>
            </a:r>
            <a:endParaRPr lang="en-US" altLang="ja-JP" sz="4000" dirty="0" smtClean="0">
              <a:solidFill>
                <a:srgbClr val="FF0000"/>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a:t>
            </a:r>
            <a:r>
              <a:rPr lang="en-US" altLang="ja-JP" sz="4000" dirty="0" smtClean="0">
                <a:solidFill>
                  <a:schemeClr val="tx1"/>
                </a:solidFill>
                <a:latin typeface="メイリオ" pitchFamily="50" charset="-128"/>
                <a:ea typeface="メイリオ" pitchFamily="50" charset="-128"/>
                <a:cs typeface="メイリオ" pitchFamily="50" charset="-128"/>
              </a:rPr>
              <a:t>FPGA</a:t>
            </a:r>
            <a:r>
              <a:rPr lang="ja-JP" altLang="en-US" sz="4000" dirty="0" smtClean="0">
                <a:solidFill>
                  <a:schemeClr val="tx1"/>
                </a:solidFill>
                <a:latin typeface="メイリオ" pitchFamily="50" charset="-128"/>
                <a:ea typeface="メイリオ" pitchFamily="50" charset="-128"/>
                <a:cs typeface="メイリオ" pitchFamily="50" charset="-128"/>
              </a:rPr>
              <a:t>開発者：作った回路をロボット開発に再利用できる</a:t>
            </a:r>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r>
              <a:rPr lang="ja-JP" altLang="en-US" sz="4000" dirty="0" smtClean="0">
                <a:solidFill>
                  <a:schemeClr val="tx1"/>
                </a:solidFill>
                <a:latin typeface="メイリオ" pitchFamily="50" charset="-128"/>
                <a:ea typeface="メイリオ" pitchFamily="50" charset="-128"/>
                <a:cs typeface="メイリオ" pitchFamily="50" charset="-128"/>
              </a:rPr>
              <a:t>　・ロボット開発者：</a:t>
            </a:r>
            <a:r>
              <a:rPr lang="en-US" altLang="ja-JP" sz="4000" dirty="0" smtClean="0">
                <a:solidFill>
                  <a:schemeClr val="tx1"/>
                </a:solidFill>
                <a:latin typeface="メイリオ" pitchFamily="50" charset="-128"/>
                <a:ea typeface="メイリオ" pitchFamily="50" charset="-128"/>
                <a:cs typeface="メイリオ" pitchFamily="50" charset="-128"/>
              </a:rPr>
              <a:t>FPGA</a:t>
            </a:r>
            <a:r>
              <a:rPr lang="ja-JP" altLang="en-US" sz="4000" dirty="0" smtClean="0">
                <a:solidFill>
                  <a:schemeClr val="tx1"/>
                </a:solidFill>
                <a:latin typeface="メイリオ" pitchFamily="50" charset="-128"/>
                <a:ea typeface="メイリオ" pitchFamily="50" charset="-128"/>
                <a:cs typeface="メイリオ" pitchFamily="50" charset="-128"/>
              </a:rPr>
              <a:t>の高速な処理を容易に利用できる</a:t>
            </a:r>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r>
              <a:rPr lang="ja-JP" altLang="en-US" sz="4400" b="1" u="sng"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ロボットに</a:t>
            </a:r>
            <a:r>
              <a:rPr lang="en-US" altLang="ja-JP" sz="4400" b="1" u="sng"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FPGA</a:t>
            </a:r>
            <a:r>
              <a:rPr lang="ja-JP" altLang="en-US" sz="44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4400" b="1" u="sng"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用いて処理の高速化と低消費電力化</a:t>
            </a:r>
            <a:endParaRPr lang="ja-JP" altLang="en-US" sz="44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l"/>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endParaRPr lang="en-US" altLang="ja-JP" sz="4000" dirty="0" smtClean="0">
              <a:solidFill>
                <a:schemeClr val="tx1"/>
              </a:solidFill>
              <a:latin typeface="メイリオ" pitchFamily="50" charset="-128"/>
              <a:ea typeface="メイリオ" pitchFamily="50" charset="-128"/>
              <a:cs typeface="メイリオ" pitchFamily="50" charset="-128"/>
            </a:endParaRPr>
          </a:p>
          <a:p>
            <a:pPr algn="l"/>
            <a:endParaRPr lang="en-US" altLang="ja-JP" sz="4800" b="1" dirty="0" smtClean="0">
              <a:solidFill>
                <a:schemeClr val="tx1"/>
              </a:solidFill>
              <a:latin typeface="メイリオ" pitchFamily="50" charset="-128"/>
              <a:ea typeface="メイリオ" pitchFamily="50" charset="-128"/>
              <a:cs typeface="メイリオ" pitchFamily="50" charset="-128"/>
            </a:endParaRPr>
          </a:p>
          <a:p>
            <a:pPr algn="l"/>
            <a:endParaRPr lang="en-US" altLang="ja-JP" sz="4800" b="1" dirty="0" smtClean="0">
              <a:solidFill>
                <a:schemeClr val="tx1"/>
              </a:solidFill>
              <a:latin typeface="メイリオ" pitchFamily="50" charset="-128"/>
              <a:ea typeface="メイリオ" pitchFamily="50" charset="-128"/>
              <a:cs typeface="メイリオ" pitchFamily="50" charset="-128"/>
            </a:endParaRPr>
          </a:p>
          <a:p>
            <a:pPr algn="l"/>
            <a:endParaRPr lang="en-US" altLang="ja-JP" sz="4800" dirty="0" smtClean="0">
              <a:solidFill>
                <a:schemeClr val="tx1"/>
              </a:solidFill>
              <a:latin typeface="メイリオ" pitchFamily="50" charset="-128"/>
              <a:ea typeface="メイリオ" pitchFamily="50" charset="-128"/>
              <a:cs typeface="メイリオ" pitchFamily="50" charset="-128"/>
            </a:endParaRPr>
          </a:p>
        </p:txBody>
      </p:sp>
      <p:sp>
        <p:nvSpPr>
          <p:cNvPr id="205" name="サブタイトル 2"/>
          <p:cNvSpPr txBox="1">
            <a:spLocks/>
          </p:cNvSpPr>
          <p:nvPr/>
        </p:nvSpPr>
        <p:spPr>
          <a:xfrm>
            <a:off x="16925436" y="23468359"/>
            <a:ext cx="15020812" cy="2299883"/>
          </a:xfrm>
          <a:prstGeom prst="rect">
            <a:avLst/>
          </a:prstGeom>
          <a:gradFill flip="none" rotWithShape="1">
            <a:gsLst>
              <a:gs pos="0">
                <a:srgbClr val="60200C">
                  <a:shade val="30000"/>
                  <a:satMod val="115000"/>
                </a:srgbClr>
              </a:gs>
              <a:gs pos="50000">
                <a:srgbClr val="60200C">
                  <a:shade val="67500"/>
                  <a:satMod val="115000"/>
                </a:srgbClr>
              </a:gs>
              <a:gs pos="100000">
                <a:srgbClr val="60200C">
                  <a:shade val="100000"/>
                  <a:satMod val="115000"/>
                </a:srgbClr>
              </a:gs>
            </a:gsLst>
            <a:lin ang="2700000" scaled="1"/>
            <a:tileRect/>
          </a:gradFill>
        </p:spPr>
        <p:txBody>
          <a:bodyPr vert="horz" lIns="462915" tIns="231458" rIns="462915" bIns="231458"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sz="6100" dirty="0" smtClean="0">
                <a:solidFill>
                  <a:schemeClr val="bg1"/>
                </a:solidFill>
                <a:latin typeface="メイリオ" pitchFamily="50" charset="-128"/>
                <a:ea typeface="メイリオ" pitchFamily="50" charset="-128"/>
                <a:cs typeface="メイリオ" pitchFamily="50" charset="-128"/>
              </a:rPr>
              <a:t>テーマ３：</a:t>
            </a:r>
            <a:r>
              <a:rPr lang="en-US" altLang="ja-JP" sz="6100" dirty="0" smtClean="0">
                <a:solidFill>
                  <a:schemeClr val="bg1"/>
                </a:solidFill>
                <a:latin typeface="メイリオ" pitchFamily="50" charset="-128"/>
                <a:ea typeface="メイリオ" pitchFamily="50" charset="-128"/>
                <a:cs typeface="メイリオ" pitchFamily="50" charset="-128"/>
              </a:rPr>
              <a:t>FPGA</a:t>
            </a:r>
            <a:r>
              <a:rPr lang="ja-JP" altLang="en-US" sz="6100" dirty="0" smtClean="0">
                <a:solidFill>
                  <a:schemeClr val="bg1"/>
                </a:solidFill>
                <a:latin typeface="メイリオ" pitchFamily="50" charset="-128"/>
                <a:ea typeface="メイリオ" pitchFamily="50" charset="-128"/>
                <a:cs typeface="メイリオ" pitchFamily="50" charset="-128"/>
              </a:rPr>
              <a:t>の利点を生かした</a:t>
            </a:r>
            <a:endParaRPr lang="en-US" altLang="ja-JP" sz="6100" dirty="0" smtClean="0">
              <a:solidFill>
                <a:schemeClr val="bg1"/>
              </a:solidFill>
              <a:latin typeface="メイリオ" pitchFamily="50" charset="-128"/>
              <a:ea typeface="メイリオ" pitchFamily="50" charset="-128"/>
              <a:cs typeface="メイリオ" pitchFamily="50" charset="-128"/>
            </a:endParaRPr>
          </a:p>
          <a:p>
            <a:r>
              <a:rPr lang="ja-JP" altLang="en-US" sz="6100" dirty="0" smtClean="0">
                <a:solidFill>
                  <a:schemeClr val="bg1"/>
                </a:solidFill>
                <a:latin typeface="メイリオ" pitchFamily="50" charset="-128"/>
                <a:ea typeface="メイリオ" pitchFamily="50" charset="-128"/>
                <a:cs typeface="メイリオ" pitchFamily="50" charset="-128"/>
              </a:rPr>
              <a:t>高性能ロボット開発への応用</a:t>
            </a:r>
            <a:endParaRPr lang="en-US" altLang="ja-JP" sz="6100" dirty="0" smtClean="0">
              <a:solidFill>
                <a:schemeClr val="bg1"/>
              </a:solidFill>
              <a:latin typeface="メイリオ" pitchFamily="50" charset="-128"/>
              <a:ea typeface="メイリオ" pitchFamily="50" charset="-128"/>
              <a:cs typeface="メイリオ" pitchFamily="50" charset="-128"/>
            </a:endParaRPr>
          </a:p>
          <a:p>
            <a:endParaRPr lang="ja-JP" altLang="en-US" sz="6100" dirty="0" smtClean="0">
              <a:solidFill>
                <a:schemeClr val="bg1"/>
              </a:solidFill>
              <a:latin typeface="メイリオ" pitchFamily="50" charset="-128"/>
              <a:ea typeface="メイリオ" pitchFamily="50" charset="-128"/>
              <a:cs typeface="メイリオ" pitchFamily="50" charset="-128"/>
            </a:endParaRPr>
          </a:p>
        </p:txBody>
      </p:sp>
      <p:sp>
        <p:nvSpPr>
          <p:cNvPr id="206" name="四角形吹き出し 205"/>
          <p:cNvSpPr/>
          <p:nvPr/>
        </p:nvSpPr>
        <p:spPr>
          <a:xfrm>
            <a:off x="20588097" y="39625598"/>
            <a:ext cx="10691974" cy="3021197"/>
          </a:xfrm>
          <a:prstGeom prst="wedgeRectCallout">
            <a:avLst>
              <a:gd name="adj1" fmla="val -53680"/>
              <a:gd name="adj2" fmla="val -27601"/>
            </a:avLst>
          </a:prstGeom>
          <a:solidFill>
            <a:schemeClr val="bg1">
              <a:lumMod val="85000"/>
            </a:schemeClr>
          </a:solidFill>
          <a:ln w="12700" cap="flat" cmpd="sng" algn="ctr">
            <a:solidFill>
              <a:schemeClr val="bg1">
                <a:lumMod val="8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6905" b="0" i="0" u="none" strike="noStrike" kern="0" cap="none" spc="0" normalizeH="0" baseline="0" noProof="0" smtClean="0">
              <a:ln>
                <a:noFill/>
              </a:ln>
              <a:solidFill>
                <a:prstClr val="white"/>
              </a:solidFill>
              <a:effectLst/>
              <a:uLnTx/>
              <a:uFillTx/>
              <a:latin typeface="Segoe UI"/>
              <a:ea typeface="メイリオ"/>
              <a:cs typeface="+mn-cs"/>
            </a:endParaRPr>
          </a:p>
        </p:txBody>
      </p:sp>
      <p:sp>
        <p:nvSpPr>
          <p:cNvPr id="207" name="円/楕円 206"/>
          <p:cNvSpPr/>
          <p:nvPr/>
        </p:nvSpPr>
        <p:spPr>
          <a:xfrm>
            <a:off x="23208132" y="39783644"/>
            <a:ext cx="995905" cy="1126720"/>
          </a:xfrm>
          <a:prstGeom prst="ellipse">
            <a:avLst/>
          </a:prstGeom>
          <a:solidFill>
            <a:srgbClr val="629DD1"/>
          </a:solidFill>
          <a:ln w="12700" cap="flat" cmpd="sng" algn="ctr">
            <a:solidFill>
              <a:srgbClr val="629DD1"/>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smtClean="0">
              <a:ln>
                <a:noFill/>
              </a:ln>
              <a:solidFill>
                <a:prstClr val="white"/>
              </a:solidFill>
              <a:effectLst/>
              <a:uLnTx/>
              <a:uFillTx/>
              <a:latin typeface="Segoe UI"/>
              <a:ea typeface="メイリオ"/>
              <a:cs typeface="+mn-cs"/>
            </a:endParaRPr>
          </a:p>
        </p:txBody>
      </p:sp>
      <p:sp>
        <p:nvSpPr>
          <p:cNvPr id="208" name="円/楕円 207"/>
          <p:cNvSpPr/>
          <p:nvPr/>
        </p:nvSpPr>
        <p:spPr>
          <a:xfrm>
            <a:off x="22134767" y="41383815"/>
            <a:ext cx="995905" cy="1126720"/>
          </a:xfrm>
          <a:prstGeom prst="ellipse">
            <a:avLst/>
          </a:prstGeom>
          <a:solidFill>
            <a:srgbClr val="629DD1"/>
          </a:solidFill>
          <a:ln w="12700" cap="flat" cmpd="sng" algn="ctr">
            <a:solidFill>
              <a:srgbClr val="629DD1"/>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2400" b="1" i="0" u="none" strike="noStrike" kern="0" cap="none" spc="0" normalizeH="0" baseline="0" noProof="0" dirty="0" smtClean="0">
              <a:ln>
                <a:noFill/>
              </a:ln>
              <a:solidFill>
                <a:prstClr val="white"/>
              </a:solidFill>
              <a:effectLst/>
              <a:uLnTx/>
              <a:uFillTx/>
              <a:latin typeface="Segoe UI"/>
              <a:ea typeface="メイリオ"/>
              <a:cs typeface="+mn-cs"/>
            </a:endParaRPr>
          </a:p>
        </p:txBody>
      </p:sp>
      <p:sp>
        <p:nvSpPr>
          <p:cNvPr id="209" name="円/楕円 208"/>
          <p:cNvSpPr/>
          <p:nvPr/>
        </p:nvSpPr>
        <p:spPr>
          <a:xfrm>
            <a:off x="20846518" y="39750968"/>
            <a:ext cx="995905" cy="1126720"/>
          </a:xfrm>
          <a:prstGeom prst="ellipse">
            <a:avLst/>
          </a:prstGeom>
          <a:solidFill>
            <a:srgbClr val="629DD1"/>
          </a:solidFill>
          <a:ln w="12700" cap="flat" cmpd="sng" algn="ctr">
            <a:solidFill>
              <a:srgbClr val="629DD1"/>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smtClean="0">
              <a:ln>
                <a:noFill/>
              </a:ln>
              <a:solidFill>
                <a:prstClr val="white"/>
              </a:solidFill>
              <a:effectLst/>
              <a:uLnTx/>
              <a:uFillTx/>
              <a:latin typeface="Segoe UI"/>
              <a:ea typeface="メイリオ"/>
              <a:cs typeface="+mn-cs"/>
            </a:endParaRPr>
          </a:p>
        </p:txBody>
      </p:sp>
      <p:cxnSp>
        <p:nvCxnSpPr>
          <p:cNvPr id="210" name="直線矢印コネクタ 209"/>
          <p:cNvCxnSpPr/>
          <p:nvPr/>
        </p:nvCxnSpPr>
        <p:spPr>
          <a:xfrm>
            <a:off x="22176615" y="40349207"/>
            <a:ext cx="690887" cy="0"/>
          </a:xfrm>
          <a:prstGeom prst="straightConnector1">
            <a:avLst/>
          </a:prstGeom>
          <a:noFill/>
          <a:ln w="28575" cap="flat" cmpd="sng" algn="ctr">
            <a:solidFill>
              <a:srgbClr val="4A66AC"/>
            </a:solidFill>
            <a:prstDash val="sysDash"/>
            <a:miter lim="800000"/>
            <a:tailEnd type="triangle"/>
          </a:ln>
          <a:effectLst/>
        </p:spPr>
      </p:cxnSp>
      <p:sp>
        <p:nvSpPr>
          <p:cNvPr id="211" name="円/楕円 210"/>
          <p:cNvSpPr/>
          <p:nvPr/>
        </p:nvSpPr>
        <p:spPr>
          <a:xfrm>
            <a:off x="17742053" y="39866177"/>
            <a:ext cx="995905" cy="1126720"/>
          </a:xfrm>
          <a:prstGeom prst="ellipse">
            <a:avLst/>
          </a:prstGeom>
          <a:solidFill>
            <a:srgbClr val="629DD1"/>
          </a:solidFill>
          <a:ln w="12700" cap="flat" cmpd="sng" algn="ctr">
            <a:solidFill>
              <a:srgbClr val="629DD1"/>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smtClean="0">
              <a:ln>
                <a:noFill/>
              </a:ln>
              <a:solidFill>
                <a:prstClr val="white"/>
              </a:solidFill>
              <a:effectLst/>
              <a:uLnTx/>
              <a:uFillTx/>
              <a:latin typeface="Segoe UI"/>
              <a:ea typeface="メイリオ"/>
              <a:cs typeface="+mn-cs"/>
            </a:endParaRPr>
          </a:p>
        </p:txBody>
      </p:sp>
      <p:sp>
        <p:nvSpPr>
          <p:cNvPr id="212" name="テキスト ボックス 211"/>
          <p:cNvSpPr txBox="1"/>
          <p:nvPr/>
        </p:nvSpPr>
        <p:spPr>
          <a:xfrm>
            <a:off x="17124268" y="40198704"/>
            <a:ext cx="2016258" cy="461665"/>
          </a:xfrm>
          <a:prstGeom prst="rect">
            <a:avLst/>
          </a:prstGeom>
          <a:noFill/>
        </p:spPr>
        <p:txBody>
          <a:bodyPr wrap="square" rtlCol="0">
            <a:spAutoFit/>
          </a:bodyPr>
          <a:lstStyle/>
          <a:p>
            <a:pPr defTabSz="3507730"/>
            <a:r>
              <a:rPr lang="ja-JP" altLang="en-US" sz="2400" b="1" dirty="0" smtClean="0">
                <a:solidFill>
                  <a:prstClr val="black"/>
                </a:solidFill>
                <a:latin typeface="Segoe UI"/>
                <a:ea typeface="メイリオ"/>
              </a:rPr>
              <a:t>ソフトウェア</a:t>
            </a:r>
            <a:endParaRPr lang="ja-JP" altLang="en-US" sz="2400" b="1" dirty="0">
              <a:solidFill>
                <a:prstClr val="black"/>
              </a:solidFill>
              <a:latin typeface="Segoe UI"/>
              <a:ea typeface="メイリオ"/>
            </a:endParaRPr>
          </a:p>
        </p:txBody>
      </p:sp>
      <p:sp>
        <p:nvSpPr>
          <p:cNvPr id="213" name="テキスト ボックス 212"/>
          <p:cNvSpPr txBox="1"/>
          <p:nvPr/>
        </p:nvSpPr>
        <p:spPr>
          <a:xfrm>
            <a:off x="20471197" y="40096461"/>
            <a:ext cx="1934034" cy="461665"/>
          </a:xfrm>
          <a:prstGeom prst="rect">
            <a:avLst/>
          </a:prstGeom>
          <a:noFill/>
        </p:spPr>
        <p:txBody>
          <a:bodyPr wrap="square" rtlCol="0">
            <a:spAutoFit/>
          </a:bodyPr>
          <a:lstStyle/>
          <a:p>
            <a:pPr defTabSz="3507730"/>
            <a:r>
              <a:rPr lang="ja-JP" altLang="en-US" sz="2400" b="1" dirty="0" smtClean="0">
                <a:solidFill>
                  <a:prstClr val="black"/>
                </a:solidFill>
                <a:latin typeface="Segoe UI"/>
                <a:ea typeface="メイリオ"/>
              </a:rPr>
              <a:t>カメラ入力</a:t>
            </a:r>
            <a:endParaRPr lang="ja-JP" altLang="en-US" sz="2400" b="1" dirty="0">
              <a:solidFill>
                <a:prstClr val="black"/>
              </a:solidFill>
              <a:latin typeface="Segoe UI"/>
              <a:ea typeface="メイリオ"/>
            </a:endParaRPr>
          </a:p>
        </p:txBody>
      </p:sp>
      <p:sp>
        <p:nvSpPr>
          <p:cNvPr id="214" name="テキスト ボックス 213"/>
          <p:cNvSpPr txBox="1"/>
          <p:nvPr/>
        </p:nvSpPr>
        <p:spPr>
          <a:xfrm>
            <a:off x="21965806" y="41749484"/>
            <a:ext cx="1542431" cy="461665"/>
          </a:xfrm>
          <a:prstGeom prst="rect">
            <a:avLst/>
          </a:prstGeom>
          <a:noFill/>
        </p:spPr>
        <p:txBody>
          <a:bodyPr wrap="square" rtlCol="0">
            <a:spAutoFit/>
          </a:bodyPr>
          <a:lstStyle/>
          <a:p>
            <a:pPr defTabSz="3507730"/>
            <a:r>
              <a:rPr lang="ja-JP" altLang="en-US" sz="2400" b="1" dirty="0" smtClean="0">
                <a:solidFill>
                  <a:prstClr val="black"/>
                </a:solidFill>
                <a:latin typeface="Segoe UI"/>
                <a:ea typeface="メイリオ"/>
              </a:rPr>
              <a:t>動作計画</a:t>
            </a:r>
            <a:endParaRPr lang="ja-JP" altLang="en-US" sz="2400" b="1" dirty="0">
              <a:solidFill>
                <a:prstClr val="black"/>
              </a:solidFill>
              <a:latin typeface="Segoe UI"/>
              <a:ea typeface="メイリオ"/>
            </a:endParaRPr>
          </a:p>
        </p:txBody>
      </p:sp>
      <p:sp>
        <p:nvSpPr>
          <p:cNvPr id="279" name="テキスト ボックス 278"/>
          <p:cNvSpPr txBox="1"/>
          <p:nvPr/>
        </p:nvSpPr>
        <p:spPr>
          <a:xfrm>
            <a:off x="22966160" y="40110259"/>
            <a:ext cx="1934034" cy="461665"/>
          </a:xfrm>
          <a:prstGeom prst="rect">
            <a:avLst/>
          </a:prstGeom>
          <a:noFill/>
        </p:spPr>
        <p:txBody>
          <a:bodyPr wrap="square" rtlCol="0">
            <a:spAutoFit/>
          </a:bodyPr>
          <a:lstStyle/>
          <a:p>
            <a:pPr defTabSz="3507730"/>
            <a:r>
              <a:rPr lang="ja-JP" altLang="en-US" sz="2400" b="1" dirty="0" smtClean="0">
                <a:solidFill>
                  <a:prstClr val="black"/>
                </a:solidFill>
                <a:latin typeface="Segoe UI"/>
                <a:ea typeface="メイリオ"/>
              </a:rPr>
              <a:t>二値化処理</a:t>
            </a:r>
            <a:endParaRPr lang="ja-JP" altLang="en-US" sz="2400" b="1" dirty="0">
              <a:solidFill>
                <a:prstClr val="black"/>
              </a:solidFill>
              <a:latin typeface="Segoe UI"/>
              <a:ea typeface="メイリオ"/>
            </a:endParaRPr>
          </a:p>
        </p:txBody>
      </p:sp>
      <p:cxnSp>
        <p:nvCxnSpPr>
          <p:cNvPr id="280" name="直線矢印コネクタ 279"/>
          <p:cNvCxnSpPr/>
          <p:nvPr/>
        </p:nvCxnSpPr>
        <p:spPr>
          <a:xfrm flipH="1" flipV="1">
            <a:off x="21493345" y="40983142"/>
            <a:ext cx="629021" cy="644353"/>
          </a:xfrm>
          <a:prstGeom prst="straightConnector1">
            <a:avLst/>
          </a:prstGeom>
          <a:noFill/>
          <a:ln w="28575" cap="flat" cmpd="sng" algn="ctr">
            <a:solidFill>
              <a:srgbClr val="4A66AC"/>
            </a:solidFill>
            <a:prstDash val="sysDash"/>
            <a:miter lim="800000"/>
            <a:headEnd type="none" w="med" len="med"/>
            <a:tailEnd type="none" w="med" len="med"/>
          </a:ln>
          <a:effectLst/>
        </p:spPr>
      </p:cxnSp>
      <p:cxnSp>
        <p:nvCxnSpPr>
          <p:cNvPr id="281" name="直線矢印コネクタ 280"/>
          <p:cNvCxnSpPr/>
          <p:nvPr/>
        </p:nvCxnSpPr>
        <p:spPr>
          <a:xfrm>
            <a:off x="24530600" y="40398508"/>
            <a:ext cx="747811" cy="63442"/>
          </a:xfrm>
          <a:prstGeom prst="straightConnector1">
            <a:avLst/>
          </a:prstGeom>
          <a:noFill/>
          <a:ln w="28575" cap="flat" cmpd="sng" algn="ctr">
            <a:solidFill>
              <a:srgbClr val="4A66AC"/>
            </a:solidFill>
            <a:prstDash val="sysDash"/>
            <a:miter lim="800000"/>
            <a:tailEnd type="triangle"/>
          </a:ln>
          <a:effectLst/>
        </p:spPr>
      </p:cxnSp>
      <p:cxnSp>
        <p:nvCxnSpPr>
          <p:cNvPr id="282" name="直線矢印コネクタ 281"/>
          <p:cNvCxnSpPr>
            <a:stCxn id="214" idx="3"/>
          </p:cNvCxnSpPr>
          <p:nvPr/>
        </p:nvCxnSpPr>
        <p:spPr>
          <a:xfrm flipV="1">
            <a:off x="23508237" y="41573792"/>
            <a:ext cx="1523062" cy="406525"/>
          </a:xfrm>
          <a:prstGeom prst="straightConnector1">
            <a:avLst/>
          </a:prstGeom>
          <a:noFill/>
          <a:ln w="28575" cap="flat" cmpd="sng" algn="ctr">
            <a:solidFill>
              <a:srgbClr val="4A66AC"/>
            </a:solidFill>
            <a:prstDash val="sysDash"/>
            <a:miter lim="800000"/>
            <a:headEnd type="triangle" w="med" len="med"/>
            <a:tailEnd type="none" w="med" len="med"/>
          </a:ln>
          <a:effectLst/>
        </p:spPr>
      </p:cxnSp>
      <p:grpSp>
        <p:nvGrpSpPr>
          <p:cNvPr id="283" name="グループ化 282"/>
          <p:cNvGrpSpPr/>
          <p:nvPr/>
        </p:nvGrpSpPr>
        <p:grpSpPr>
          <a:xfrm>
            <a:off x="25076926" y="39897999"/>
            <a:ext cx="6088540" cy="2547655"/>
            <a:chOff x="6981027" y="1800584"/>
            <a:chExt cx="4764425" cy="1738640"/>
          </a:xfrm>
        </p:grpSpPr>
        <p:sp>
          <p:nvSpPr>
            <p:cNvPr id="284" name="円/楕円 283"/>
            <p:cNvSpPr/>
            <p:nvPr/>
          </p:nvSpPr>
          <p:spPr>
            <a:xfrm>
              <a:off x="6981027" y="1800584"/>
              <a:ext cx="2734365" cy="1738640"/>
            </a:xfrm>
            <a:prstGeom prst="ellipse">
              <a:avLst/>
            </a:prstGeom>
            <a:solidFill>
              <a:srgbClr val="5AA2AE"/>
            </a:solidFill>
            <a:ln w="12700" cap="flat" cmpd="sng" algn="ctr">
              <a:solidFill>
                <a:srgbClr val="5AA2AE"/>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endParaRPr kumimoji="0" lang="ja-JP" altLang="en-US" sz="6905" b="0" i="0" u="none" strike="noStrike" kern="0" cap="none" spc="0" normalizeH="0" baseline="0" noProof="0" dirty="0" smtClean="0">
                <a:ln>
                  <a:noFill/>
                </a:ln>
                <a:solidFill>
                  <a:prstClr val="white"/>
                </a:solidFill>
                <a:effectLst/>
                <a:uLnTx/>
                <a:uFillTx/>
                <a:latin typeface="Segoe UI"/>
                <a:ea typeface="メイリオ"/>
                <a:cs typeface="+mn-cs"/>
              </a:endParaRPr>
            </a:p>
          </p:txBody>
        </p:sp>
        <p:sp>
          <p:nvSpPr>
            <p:cNvPr id="285" name="角丸四角形 284"/>
            <p:cNvSpPr/>
            <p:nvPr/>
          </p:nvSpPr>
          <p:spPr>
            <a:xfrm>
              <a:off x="7265562" y="2399887"/>
              <a:ext cx="2146507" cy="809601"/>
            </a:xfrm>
            <a:prstGeom prst="roundRect">
              <a:avLst/>
            </a:prstGeom>
            <a:solidFill>
              <a:srgbClr val="4A66AC"/>
            </a:solidFill>
            <a:ln w="12700" cap="flat" cmpd="sng" algn="ctr">
              <a:no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rPr>
                <a:t>FPGA</a:t>
              </a: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を用いた</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a:p>
              <a:pPr marL="0" marR="0" lvl="0" indent="0" algn="ctr" defTabSz="350773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専用回路</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a:p>
              <a:pPr marL="0" marR="0" lvl="0" indent="0" algn="ctr" defTabSz="3507730" eaLnBrk="1" fontAlgn="auto" latinLnBrk="0" hangingPunct="1">
                <a:lnSpc>
                  <a:spcPct val="100000"/>
                </a:lnSpc>
                <a:spcBef>
                  <a:spcPts val="0"/>
                </a:spcBef>
                <a:spcAft>
                  <a:spcPts val="0"/>
                </a:spcAft>
                <a:buClrTx/>
                <a:buSzTx/>
                <a:buFontTx/>
                <a:buNone/>
                <a:tabLst/>
                <a:defRPr/>
              </a:pPr>
              <a:r>
                <a:rPr kumimoji="0" lang="en-US" altLang="ja-JP" sz="2000" b="1" kern="0" dirty="0">
                  <a:solidFill>
                    <a:prstClr val="white"/>
                  </a:solidFill>
                  <a:latin typeface="Segoe UI"/>
                  <a:ea typeface="メイリオ"/>
                </a:rPr>
                <a:t>(</a:t>
              </a: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ラベリング処理</a:t>
              </a:r>
              <a:r>
                <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rPr>
                <a:t>)</a:t>
              </a:r>
            </a:p>
          </p:txBody>
        </p:sp>
        <p:sp>
          <p:nvSpPr>
            <p:cNvPr id="286" name="テキスト ボックス 285"/>
            <p:cNvSpPr txBox="1"/>
            <p:nvPr/>
          </p:nvSpPr>
          <p:spPr>
            <a:xfrm>
              <a:off x="7181938" y="2088189"/>
              <a:ext cx="2443483" cy="273054"/>
            </a:xfrm>
            <a:prstGeom prst="rect">
              <a:avLst/>
            </a:prstGeom>
            <a:noFill/>
          </p:spPr>
          <p:txBody>
            <a:bodyPr wrap="square" rtlCol="0">
              <a:spAutoFit/>
            </a:bodyPr>
            <a:lstStyle/>
            <a:p>
              <a:pPr marL="0" marR="0" lvl="0" indent="0" defTabSz="350773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prstClr val="white"/>
                  </a:solidFill>
                  <a:effectLst/>
                  <a:uLnTx/>
                  <a:uFillTx/>
                  <a:latin typeface="Segoe UI"/>
                  <a:ea typeface="メイリオ"/>
                </a:rPr>
                <a:t>ROS</a:t>
              </a:r>
              <a:r>
                <a:rPr kumimoji="0" lang="ja-JP" altLang="en-US" sz="2000" b="1" i="0" u="none" strike="noStrike" kern="0" cap="none" spc="0" normalizeH="0" baseline="0" noProof="0" dirty="0" smtClean="0">
                  <a:ln>
                    <a:noFill/>
                  </a:ln>
                  <a:solidFill>
                    <a:prstClr val="white"/>
                  </a:solidFill>
                  <a:effectLst/>
                  <a:uLnTx/>
                  <a:uFillTx/>
                  <a:latin typeface="Segoe UI"/>
                  <a:ea typeface="メイリオ"/>
                </a:rPr>
                <a:t>準拠コンポーネント</a:t>
              </a:r>
            </a:p>
          </p:txBody>
        </p:sp>
        <p:sp>
          <p:nvSpPr>
            <p:cNvPr id="287" name="角丸四角形吹き出し 286"/>
            <p:cNvSpPr/>
            <p:nvPr/>
          </p:nvSpPr>
          <p:spPr>
            <a:xfrm>
              <a:off x="9644629" y="2109451"/>
              <a:ext cx="2100823" cy="1032259"/>
            </a:xfrm>
            <a:prstGeom prst="wedgeRoundRectCallout">
              <a:avLst>
                <a:gd name="adj1" fmla="val -71623"/>
                <a:gd name="adj2" fmla="val 37564"/>
                <a:gd name="adj3" fmla="val 16667"/>
              </a:avLst>
            </a:prstGeom>
            <a:solidFill>
              <a:srgbClr val="297FD5"/>
            </a:solidFill>
            <a:ln w="19050" cap="flat" cmpd="sng" algn="ctr">
              <a:solidFill>
                <a:sysClr val="window" lastClr="FFFFFF"/>
              </a:solidFill>
              <a:prstDash val="solid"/>
              <a:miter lim="800000"/>
            </a:ln>
            <a:effectLst/>
          </p:spPr>
          <p:txBody>
            <a:bodyPr rtlCol="0" anchor="ctr"/>
            <a:lstStyle/>
            <a:p>
              <a:pPr marL="0" marR="0" lvl="0" indent="0" algn="ctr" defTabSz="350773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高速化したい処理</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a:p>
              <a:pPr marL="0" marR="0" lvl="0" indent="0" algn="ctr" defTabSz="350773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ハードウェア化</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a:p>
              <a:pPr marL="0" marR="0" lvl="0" indent="0" algn="ctr" defTabSz="350773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a:p>
              <a:pPr marL="0" marR="0" lvl="0" indent="0" algn="ctr" defTabSz="350773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smtClean="0">
                  <a:ln>
                    <a:noFill/>
                  </a:ln>
                  <a:solidFill>
                    <a:prstClr val="white"/>
                  </a:solidFill>
                  <a:effectLst/>
                  <a:uLnTx/>
                  <a:uFillTx/>
                  <a:latin typeface="Segoe UI"/>
                  <a:ea typeface="メイリオ"/>
                  <a:cs typeface="+mn-cs"/>
                </a:rPr>
                <a:t>コンポーネント化</a:t>
              </a:r>
              <a:endParaRPr kumimoji="0" lang="en-US" altLang="ja-JP" sz="2000" b="1" i="0" u="none" strike="noStrike" kern="0" cap="none" spc="0" normalizeH="0" baseline="0" noProof="0" dirty="0" smtClean="0">
                <a:ln>
                  <a:noFill/>
                </a:ln>
                <a:solidFill>
                  <a:prstClr val="white"/>
                </a:solidFill>
                <a:effectLst/>
                <a:uLnTx/>
                <a:uFillTx/>
                <a:latin typeface="Segoe UI"/>
                <a:ea typeface="メイリオ"/>
                <a:cs typeface="+mn-cs"/>
              </a:endParaRPr>
            </a:p>
          </p:txBody>
        </p:sp>
      </p:grpSp>
      <p:pic>
        <p:nvPicPr>
          <p:cNvPr id="288" name="図 287"/>
          <p:cNvPicPr>
            <a:picLocks noChangeAspect="1"/>
          </p:cNvPicPr>
          <p:nvPr/>
        </p:nvPicPr>
        <p:blipFill>
          <a:blip r:embed="rId5">
            <a:extLst>
              <a:ext uri="{BEBA8EAE-BF5A-486C-A8C5-ECC9F3942E4B}">
                <a14:imgProps xmlns:a14="http://schemas.microsoft.com/office/drawing/2010/main">
                  <a14:imgLayer r:embed="rId6">
                    <a14:imgEffect>
                      <a14:backgroundRemoval t="0" b="100000" l="1144" r="99020"/>
                    </a14:imgEffect>
                  </a14:imgLayer>
                </a14:imgProps>
              </a:ext>
            </a:extLst>
          </a:blip>
          <a:stretch>
            <a:fillRect/>
          </a:stretch>
        </p:blipFill>
        <p:spPr>
          <a:xfrm>
            <a:off x="18799440" y="39802550"/>
            <a:ext cx="1685723" cy="3190337"/>
          </a:xfrm>
          <a:prstGeom prst="rect">
            <a:avLst/>
          </a:prstGeom>
        </p:spPr>
      </p:pic>
      <p:sp>
        <p:nvSpPr>
          <p:cNvPr id="289" name="テキスト ボックス 288"/>
          <p:cNvSpPr txBox="1"/>
          <p:nvPr/>
        </p:nvSpPr>
        <p:spPr>
          <a:xfrm>
            <a:off x="20628960" y="42786038"/>
            <a:ext cx="10710797" cy="584775"/>
          </a:xfrm>
          <a:prstGeom prst="rect">
            <a:avLst/>
          </a:prstGeom>
          <a:noFill/>
        </p:spPr>
        <p:txBody>
          <a:bodyPr wrap="square" rtlCol="0">
            <a:spAutoFit/>
          </a:bodyPr>
          <a:lstStyle/>
          <a:p>
            <a:r>
              <a:rPr kumimoji="1" lang="en-US" altLang="ja-JP" sz="3200" b="1" dirty="0" smtClean="0"/>
              <a:t>ROS</a:t>
            </a:r>
            <a:r>
              <a:rPr kumimoji="1" lang="ja-JP" altLang="en-US" sz="3200" b="1" dirty="0" smtClean="0"/>
              <a:t>準拠</a:t>
            </a:r>
            <a:r>
              <a:rPr kumimoji="1" lang="en-US" altLang="ja-JP" sz="3200" b="1" dirty="0" smtClean="0"/>
              <a:t>FPGA</a:t>
            </a:r>
            <a:r>
              <a:rPr kumimoji="1" lang="ja-JP" altLang="en-US" sz="3200" b="1" dirty="0" smtClean="0"/>
              <a:t>コンポーネントを利用したシステム</a:t>
            </a:r>
            <a:r>
              <a:rPr lang="ja-JP" altLang="en-US" sz="3200" b="1" dirty="0" smtClean="0"/>
              <a:t>構成</a:t>
            </a:r>
            <a:r>
              <a:rPr lang="ja-JP" altLang="en-US" sz="3200" b="1" dirty="0"/>
              <a:t>例</a:t>
            </a:r>
            <a:endParaRPr kumimoji="1" lang="ja-JP" altLang="en-US" sz="3200" b="1" dirty="0"/>
          </a:p>
        </p:txBody>
      </p:sp>
      <p:grpSp>
        <p:nvGrpSpPr>
          <p:cNvPr id="290" name="グループ化 289"/>
          <p:cNvGrpSpPr/>
          <p:nvPr/>
        </p:nvGrpSpPr>
        <p:grpSpPr>
          <a:xfrm>
            <a:off x="17001408" y="33094306"/>
            <a:ext cx="15026539" cy="2354402"/>
            <a:chOff x="16964843" y="33264892"/>
            <a:chExt cx="15026539" cy="2354402"/>
          </a:xfrm>
        </p:grpSpPr>
        <p:sp>
          <p:nvSpPr>
            <p:cNvPr id="291" name="正方形/長方形 290"/>
            <p:cNvSpPr/>
            <p:nvPr/>
          </p:nvSpPr>
          <p:spPr>
            <a:xfrm>
              <a:off x="16964843" y="33264892"/>
              <a:ext cx="15026539" cy="2354402"/>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2" name="正方形/長方形 291"/>
            <p:cNvSpPr/>
            <p:nvPr/>
          </p:nvSpPr>
          <p:spPr>
            <a:xfrm>
              <a:off x="26586597" y="33598076"/>
              <a:ext cx="5004817" cy="1688034"/>
            </a:xfrm>
            <a:prstGeom prst="rect">
              <a:avLst/>
            </a:prstGeom>
            <a:solidFill>
              <a:srgbClr val="5AA2AE"/>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FPGA</a:t>
              </a:r>
              <a:r>
                <a:rPr lang="ja-JP" altLang="en-US" sz="3200" b="1" dirty="0" smtClean="0">
                  <a:latin typeface="メイリオ" panose="020B0604030504040204" pitchFamily="50" charset="-128"/>
                  <a:ea typeface="メイリオ" panose="020B0604030504040204" pitchFamily="50" charset="-128"/>
                  <a:cs typeface="メイリオ" panose="020B0604030504040204" pitchFamily="50" charset="-128"/>
                </a:rPr>
                <a:t>をロボットへ容易に導入できる技術が必要！</a:t>
              </a:r>
              <a:endPar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3" name="正方形/長方形 292"/>
            <p:cNvSpPr/>
            <p:nvPr/>
          </p:nvSpPr>
          <p:spPr>
            <a:xfrm>
              <a:off x="17412763" y="33598076"/>
              <a:ext cx="3698772" cy="1688034"/>
            </a:xfrm>
            <a:prstGeom prst="rect">
              <a:avLst/>
            </a:prstGeom>
            <a:solidFill>
              <a:srgbClr val="629DD1"/>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3200" b="1" dirty="0" smtClean="0">
                  <a:latin typeface="メイリオ" panose="020B0604030504040204" pitchFamily="50" charset="-128"/>
                  <a:ea typeface="メイリオ" panose="020B0604030504040204" pitchFamily="50" charset="-128"/>
                  <a:cs typeface="メイリオ" panose="020B0604030504040204" pitchFamily="50" charset="-128"/>
                </a:rPr>
                <a:t>ロボット開発者</a:t>
              </a:r>
              <a:endPar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ロボットは開発が大変なのに</a:t>
              </a: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FPGA</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の開発もするのは大変</a:t>
              </a:r>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4" name="正方形/長方形 293"/>
            <p:cNvSpPr/>
            <p:nvPr/>
          </p:nvSpPr>
          <p:spPr>
            <a:xfrm>
              <a:off x="21815518" y="33598075"/>
              <a:ext cx="3698772" cy="1688034"/>
            </a:xfrm>
            <a:prstGeom prst="rect">
              <a:avLst/>
            </a:prstGeom>
            <a:solidFill>
              <a:srgbClr val="4A66AC"/>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cs typeface="メイリオ" panose="020B0604030504040204" pitchFamily="50" charset="-128"/>
                </a:rPr>
                <a:t>FPGA</a:t>
              </a:r>
              <a:r>
                <a:rPr lang="ja-JP" altLang="en-US" sz="32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FPGA</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を使う利点は</a:t>
              </a:r>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ロボットに強力</a:t>
              </a:r>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5" name="十字形 294"/>
            <p:cNvSpPr/>
            <p:nvPr/>
          </p:nvSpPr>
          <p:spPr>
            <a:xfrm>
              <a:off x="21211443" y="34215790"/>
              <a:ext cx="492825" cy="452605"/>
            </a:xfrm>
            <a:prstGeom prst="plus">
              <a:avLst>
                <a:gd name="adj" fmla="val 40704"/>
              </a:avLst>
            </a:prstGeom>
            <a:solidFill>
              <a:srgbClr val="EC896A"/>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8800" b="1" dirty="0"/>
            </a:p>
          </p:txBody>
        </p:sp>
        <p:sp>
          <p:nvSpPr>
            <p:cNvPr id="296" name="下矢印 295"/>
            <p:cNvSpPr/>
            <p:nvPr/>
          </p:nvSpPr>
          <p:spPr>
            <a:xfrm rot="16200000">
              <a:off x="25703410" y="34121304"/>
              <a:ext cx="829432" cy="641577"/>
            </a:xfrm>
            <a:prstGeom prst="downArrow">
              <a:avLst/>
            </a:prstGeom>
            <a:solidFill>
              <a:srgbClr val="EC896A"/>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grpSp>
      <p:grpSp>
        <p:nvGrpSpPr>
          <p:cNvPr id="297" name="グループ化 296"/>
          <p:cNvGrpSpPr/>
          <p:nvPr/>
        </p:nvGrpSpPr>
        <p:grpSpPr>
          <a:xfrm>
            <a:off x="31339757" y="29663833"/>
            <a:ext cx="716291" cy="601748"/>
            <a:chOff x="29639206" y="29507507"/>
            <a:chExt cx="603026" cy="601748"/>
          </a:xfrm>
        </p:grpSpPr>
        <p:sp>
          <p:nvSpPr>
            <p:cNvPr id="298" name="フローチャート : 結合子 297"/>
            <p:cNvSpPr/>
            <p:nvPr/>
          </p:nvSpPr>
          <p:spPr>
            <a:xfrm>
              <a:off x="29785032" y="29507507"/>
              <a:ext cx="457200" cy="4572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9" name="直線コネクタ 298"/>
            <p:cNvCxnSpPr>
              <a:stCxn id="298" idx="3"/>
            </p:cNvCxnSpPr>
            <p:nvPr/>
          </p:nvCxnSpPr>
          <p:spPr>
            <a:xfrm flipH="1">
              <a:off x="29639206" y="29897752"/>
              <a:ext cx="212781" cy="211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31726434" y="32696072"/>
            <a:ext cx="603026" cy="601748"/>
            <a:chOff x="29639206" y="29507507"/>
            <a:chExt cx="603026" cy="601748"/>
          </a:xfrm>
        </p:grpSpPr>
        <p:sp>
          <p:nvSpPr>
            <p:cNvPr id="301" name="フローチャート : 結合子 300"/>
            <p:cNvSpPr/>
            <p:nvPr/>
          </p:nvSpPr>
          <p:spPr>
            <a:xfrm>
              <a:off x="29785032" y="29507507"/>
              <a:ext cx="457200" cy="45720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2" name="直線コネクタ 301"/>
            <p:cNvCxnSpPr>
              <a:stCxn id="301" idx="3"/>
            </p:cNvCxnSpPr>
            <p:nvPr/>
          </p:nvCxnSpPr>
          <p:spPr>
            <a:xfrm flipH="1">
              <a:off x="29639206" y="29897752"/>
              <a:ext cx="212781" cy="211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3" name="図 3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83643" y="16630651"/>
            <a:ext cx="1609834" cy="1440000"/>
          </a:xfrm>
          <a:prstGeom prst="rect">
            <a:avLst/>
          </a:prstGeom>
        </p:spPr>
      </p:pic>
      <p:pic>
        <p:nvPicPr>
          <p:cNvPr id="304" name="図 30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97513" y="18406897"/>
            <a:ext cx="1609834" cy="1440000"/>
          </a:xfrm>
          <a:prstGeom prst="rect">
            <a:avLst/>
          </a:prstGeom>
        </p:spPr>
      </p:pic>
      <p:pic>
        <p:nvPicPr>
          <p:cNvPr id="305" name="図 3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08359" y="17254769"/>
            <a:ext cx="1609834" cy="1440000"/>
          </a:xfrm>
          <a:prstGeom prst="rect">
            <a:avLst/>
          </a:prstGeom>
        </p:spPr>
      </p:pic>
      <p:pic>
        <p:nvPicPr>
          <p:cNvPr id="306" name="図 30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86493" y="19631033"/>
            <a:ext cx="1602678" cy="1440000"/>
          </a:xfrm>
          <a:prstGeom prst="rect">
            <a:avLst/>
          </a:prstGeom>
        </p:spPr>
      </p:pic>
      <p:sp>
        <p:nvSpPr>
          <p:cNvPr id="307" name="正方形/長方形 306"/>
          <p:cNvSpPr/>
          <p:nvPr/>
        </p:nvSpPr>
        <p:spPr>
          <a:xfrm>
            <a:off x="23821498" y="18436540"/>
            <a:ext cx="845595" cy="1109965"/>
          </a:xfrm>
          <a:prstGeom prst="rect">
            <a:avLst/>
          </a:prstGeom>
          <a:solidFill>
            <a:srgbClr val="92D050"/>
          </a:solid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08" name="図 30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16139" y="18648425"/>
            <a:ext cx="643074" cy="723459"/>
          </a:xfrm>
          <a:prstGeom prst="rect">
            <a:avLst/>
          </a:prstGeom>
        </p:spPr>
      </p:pic>
      <p:pic>
        <p:nvPicPr>
          <p:cNvPr id="315" name="図 3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00000">
            <a:off x="23838594" y="17706204"/>
            <a:ext cx="803571" cy="540000"/>
          </a:xfrm>
          <a:prstGeom prst="rect">
            <a:avLst/>
          </a:prstGeom>
        </p:spPr>
      </p:pic>
      <p:pic>
        <p:nvPicPr>
          <p:cNvPr id="316" name="図 3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00000">
            <a:off x="26460156" y="17669195"/>
            <a:ext cx="803571" cy="540000"/>
          </a:xfrm>
          <a:prstGeom prst="rect">
            <a:avLst/>
          </a:prstGeom>
        </p:spPr>
      </p:pic>
      <p:pic>
        <p:nvPicPr>
          <p:cNvPr id="319" name="図 3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26970" y="19101715"/>
            <a:ext cx="803571" cy="540000"/>
          </a:xfrm>
          <a:prstGeom prst="rect">
            <a:avLst/>
          </a:prstGeom>
        </p:spPr>
      </p:pic>
      <p:pic>
        <p:nvPicPr>
          <p:cNvPr id="330" name="図 32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9000000">
            <a:off x="24771900" y="18480854"/>
            <a:ext cx="803571" cy="540000"/>
          </a:xfrm>
          <a:prstGeom prst="rect">
            <a:avLst/>
          </a:prstGeom>
        </p:spPr>
      </p:pic>
      <p:sp>
        <p:nvSpPr>
          <p:cNvPr id="323" name="テキスト ボックス 322"/>
          <p:cNvSpPr txBox="1"/>
          <p:nvPr/>
        </p:nvSpPr>
        <p:spPr>
          <a:xfrm>
            <a:off x="17180866" y="22145650"/>
            <a:ext cx="11002730" cy="461665"/>
          </a:xfrm>
          <a:prstGeom prst="rect">
            <a:avLst/>
          </a:prstGeom>
          <a:noFill/>
        </p:spPr>
        <p:txBody>
          <a:bodyPr wrap="square" rtlCol="0">
            <a:spAutoFit/>
          </a:bodyPr>
          <a:lstStyle/>
          <a:p>
            <a:r>
              <a:rPr kumimoji="1" lang="ja-JP" altLang="en-US" sz="2400" b="1" dirty="0" smtClean="0"/>
              <a:t>画像出典元</a:t>
            </a:r>
            <a:r>
              <a:rPr lang="en-US" altLang="ja-JP" sz="2400" b="1" dirty="0"/>
              <a:t>:https://</a:t>
            </a:r>
            <a:r>
              <a:rPr lang="en-US" altLang="ja-JP" sz="2400" b="1" dirty="0" smtClean="0"/>
              <a:t>developer.android.com, https</a:t>
            </a:r>
            <a:r>
              <a:rPr lang="en-US" altLang="ja-JP" sz="2400" b="1" dirty="0"/>
              <a:t>://</a:t>
            </a:r>
            <a:r>
              <a:rPr lang="en-US" altLang="ja-JP" sz="2400" b="1" dirty="0" smtClean="0"/>
              <a:t>www.raspberrypi.org</a:t>
            </a:r>
            <a:endParaRPr lang="en-US" altLang="ja-JP" sz="2400" b="1" dirty="0"/>
          </a:p>
        </p:txBody>
      </p:sp>
      <p:sp>
        <p:nvSpPr>
          <p:cNvPr id="324" name="正方形/長方形 323"/>
          <p:cNvSpPr/>
          <p:nvPr/>
        </p:nvSpPr>
        <p:spPr>
          <a:xfrm>
            <a:off x="25205445" y="17195308"/>
            <a:ext cx="845595" cy="1109965"/>
          </a:xfrm>
          <a:prstGeom prst="rect">
            <a:avLst/>
          </a:prstGeom>
          <a:solidFill>
            <a:srgbClr val="92D050"/>
          </a:solid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25" name="図 3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00086" y="17407193"/>
            <a:ext cx="643074" cy="723459"/>
          </a:xfrm>
          <a:prstGeom prst="rect">
            <a:avLst/>
          </a:prstGeom>
        </p:spPr>
      </p:pic>
      <p:sp>
        <p:nvSpPr>
          <p:cNvPr id="326" name="正方形/長方形 325"/>
          <p:cNvSpPr/>
          <p:nvPr/>
        </p:nvSpPr>
        <p:spPr>
          <a:xfrm>
            <a:off x="25223946" y="19741780"/>
            <a:ext cx="845595" cy="1109965"/>
          </a:xfrm>
          <a:prstGeom prst="rect">
            <a:avLst/>
          </a:prstGeom>
          <a:solidFill>
            <a:srgbClr val="92D050"/>
          </a:solid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27" name="図 3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18587" y="19953665"/>
            <a:ext cx="643074" cy="723459"/>
          </a:xfrm>
          <a:prstGeom prst="rect">
            <a:avLst/>
          </a:prstGeom>
        </p:spPr>
      </p:pic>
      <p:sp>
        <p:nvSpPr>
          <p:cNvPr id="328" name="正方形/長方形 327"/>
          <p:cNvSpPr/>
          <p:nvPr/>
        </p:nvSpPr>
        <p:spPr>
          <a:xfrm>
            <a:off x="26520090" y="18475758"/>
            <a:ext cx="845595" cy="1109965"/>
          </a:xfrm>
          <a:prstGeom prst="rect">
            <a:avLst/>
          </a:prstGeom>
          <a:solidFill>
            <a:srgbClr val="92D050"/>
          </a:solid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29" name="図 3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14731" y="18687643"/>
            <a:ext cx="643074" cy="723459"/>
          </a:xfrm>
          <a:prstGeom prst="rect">
            <a:avLst/>
          </a:prstGeom>
        </p:spPr>
      </p:pic>
      <p:pic>
        <p:nvPicPr>
          <p:cNvPr id="331" name="図 3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2600000">
            <a:off x="25611712" y="18471596"/>
            <a:ext cx="803571" cy="540000"/>
          </a:xfrm>
          <a:prstGeom prst="rect">
            <a:avLst/>
          </a:prstGeom>
        </p:spPr>
      </p:pic>
      <p:graphicFrame>
        <p:nvGraphicFramePr>
          <p:cNvPr id="262" name="グラフ 261"/>
          <p:cNvGraphicFramePr>
            <a:graphicFrameLocks/>
          </p:cNvGraphicFramePr>
          <p:nvPr>
            <p:extLst>
              <p:ext uri="{D42A27DB-BD31-4B8C-83A1-F6EECF244321}">
                <p14:modId xmlns:p14="http://schemas.microsoft.com/office/powerpoint/2010/main" val="3232322606"/>
              </p:ext>
            </p:extLst>
          </p:nvPr>
        </p:nvGraphicFramePr>
        <p:xfrm>
          <a:off x="26979704" y="15524107"/>
          <a:ext cx="5421263" cy="2674591"/>
        </p:xfrm>
        <a:graphic>
          <a:graphicData uri="http://schemas.openxmlformats.org/drawingml/2006/chart">
            <c:chart xmlns:c="http://schemas.openxmlformats.org/drawingml/2006/chart" xmlns:r="http://schemas.openxmlformats.org/officeDocument/2006/relationships" r:id="rId13"/>
          </a:graphicData>
        </a:graphic>
      </p:graphicFrame>
      <p:sp>
        <p:nvSpPr>
          <p:cNvPr id="5" name="テキスト ボックス 4"/>
          <p:cNvSpPr txBox="1"/>
          <p:nvPr/>
        </p:nvSpPr>
        <p:spPr>
          <a:xfrm>
            <a:off x="28477729" y="17914080"/>
            <a:ext cx="4040842" cy="369332"/>
          </a:xfrm>
          <a:prstGeom prst="rect">
            <a:avLst/>
          </a:prstGeom>
          <a:noFill/>
        </p:spPr>
        <p:txBody>
          <a:bodyPr wrap="square" rtlCol="0">
            <a:spAutoFit/>
          </a:bodyPr>
          <a:lstStyle/>
          <a:p>
            <a:r>
              <a:rPr lang="ja-JP" altLang="en-US" sz="1800" b="1" dirty="0" smtClean="0"/>
              <a:t>データ引用元</a:t>
            </a:r>
            <a:r>
              <a:rPr lang="en-US" altLang="ja-JP" sz="1800" b="1" dirty="0" smtClean="0"/>
              <a:t>: </a:t>
            </a:r>
            <a:r>
              <a:rPr lang="en-US" altLang="ja-JP" sz="1800" b="1" dirty="0"/>
              <a:t>Gartner (August 2016)</a:t>
            </a:r>
            <a:endParaRPr kumimoji="1" lang="ja-JP" altLang="en-US" sz="1400" b="1" dirty="0"/>
          </a:p>
        </p:txBody>
      </p:sp>
      <p:sp>
        <p:nvSpPr>
          <p:cNvPr id="8" name="テキスト ボックス 7"/>
          <p:cNvSpPr txBox="1"/>
          <p:nvPr/>
        </p:nvSpPr>
        <p:spPr>
          <a:xfrm>
            <a:off x="16515968" y="8704542"/>
            <a:ext cx="3977267" cy="2462213"/>
          </a:xfrm>
          <a:prstGeom prst="rect">
            <a:avLst/>
          </a:prstGeom>
          <a:noFill/>
        </p:spPr>
        <p:txBody>
          <a:bodyPr wrap="square" rtlCol="0">
            <a:spAutoFit/>
          </a:bodyPr>
          <a:lstStyle/>
          <a:p>
            <a:r>
              <a:rPr lang="en-US" altLang="ja-JP" sz="3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Valgrind </a:t>
            </a:r>
            <a:r>
              <a:rPr lang="ja-JP" altLang="en-US" sz="32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32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3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1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デバッグ</a:t>
            </a:r>
            <a:r>
              <a:rPr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z="1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プロファイリング</a:t>
            </a:r>
            <a:r>
              <a:rPr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のための</a:t>
            </a:r>
            <a:r>
              <a:rPr lang="ja-JP" altLang="en-US" sz="1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オープンソースフレームワーク</a:t>
            </a:r>
            <a:endParaRPr lang="en-US" altLang="ja-JP" sz="18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公式サイト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hlinkClick r:id="rId14"/>
              </a:rPr>
              <a:t>http://www.valgrind.org</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2400" dirty="0"/>
          </a:p>
        </p:txBody>
      </p:sp>
      <p:sp>
        <p:nvSpPr>
          <p:cNvPr id="12" name="右矢印 11"/>
          <p:cNvSpPr/>
          <p:nvPr/>
        </p:nvSpPr>
        <p:spPr>
          <a:xfrm>
            <a:off x="16964843" y="14182379"/>
            <a:ext cx="1242952" cy="29087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8528156" y="14038363"/>
            <a:ext cx="14055577" cy="646331"/>
          </a:xfrm>
          <a:prstGeom prst="rect">
            <a:avLst/>
          </a:prstGeom>
          <a:noFill/>
        </p:spPr>
        <p:txBody>
          <a:bodyPr wrap="square" rtlCol="0">
            <a:spAutoFit/>
          </a:bodyPr>
          <a:lstStyle/>
          <a:p>
            <a:r>
              <a:rPr kumimoji="1" lang="ja-JP" altLang="en-US" sz="3200" dirty="0" smtClean="0">
                <a:solidFill>
                  <a:schemeClr val="accent1"/>
                </a:solidFill>
              </a:rPr>
              <a:t>逐次アプリケーション</a:t>
            </a:r>
            <a:r>
              <a:rPr kumimoji="1" lang="ja-JP" altLang="en-US" sz="2400" dirty="0" smtClean="0"/>
              <a:t>を入力として与えることにより</a:t>
            </a:r>
            <a:r>
              <a:rPr kumimoji="1" lang="ja-JP" altLang="en-US" sz="3600" dirty="0" smtClean="0"/>
              <a:t>、</a:t>
            </a:r>
            <a:r>
              <a:rPr kumimoji="1" lang="ja-JP" altLang="en-US" sz="3200" dirty="0" smtClean="0">
                <a:solidFill>
                  <a:srgbClr val="92D050"/>
                </a:solidFill>
              </a:rPr>
              <a:t>並列実行</a:t>
            </a:r>
            <a:r>
              <a:rPr kumimoji="1" lang="ja-JP" altLang="en-US" sz="2400" dirty="0" smtClean="0"/>
              <a:t>による</a:t>
            </a:r>
            <a:r>
              <a:rPr kumimoji="1" lang="ja-JP" altLang="en-US" sz="3200" dirty="0" smtClean="0">
                <a:solidFill>
                  <a:srgbClr val="FF0000"/>
                </a:solidFill>
              </a:rPr>
              <a:t>性能向上</a:t>
            </a:r>
            <a:r>
              <a:rPr kumimoji="1" lang="ja-JP" altLang="en-US" sz="2400" dirty="0" smtClean="0"/>
              <a:t>が</a:t>
            </a:r>
            <a:r>
              <a:rPr kumimoji="1" lang="ja-JP" altLang="en-US" sz="3200" dirty="0" smtClean="0">
                <a:solidFill>
                  <a:srgbClr val="FF0000"/>
                </a:solidFill>
              </a:rPr>
              <a:t>可能</a:t>
            </a:r>
            <a:endParaRPr kumimoji="1" lang="ja-JP" altLang="en-US" sz="3200" dirty="0">
              <a:solidFill>
                <a:srgbClr val="FF0000"/>
              </a:solidFill>
            </a:endParaRPr>
          </a:p>
        </p:txBody>
      </p:sp>
      <p:grpSp>
        <p:nvGrpSpPr>
          <p:cNvPr id="266" name="グループ化 265"/>
          <p:cNvGrpSpPr/>
          <p:nvPr/>
        </p:nvGrpSpPr>
        <p:grpSpPr>
          <a:xfrm flipH="1">
            <a:off x="28630139" y="18377051"/>
            <a:ext cx="3452438" cy="4019029"/>
            <a:chOff x="2067976" y="338402"/>
            <a:chExt cx="7636691" cy="6308563"/>
          </a:xfrm>
        </p:grpSpPr>
        <p:pic>
          <p:nvPicPr>
            <p:cNvPr id="268" name="図 26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67976" y="338402"/>
              <a:ext cx="3336143" cy="1888435"/>
            </a:xfrm>
            <a:prstGeom prst="rect">
              <a:avLst/>
            </a:prstGeom>
          </p:spPr>
        </p:pic>
        <p:pic>
          <p:nvPicPr>
            <p:cNvPr id="269" name="図 2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67976" y="2548466"/>
              <a:ext cx="3336143" cy="1888435"/>
            </a:xfrm>
            <a:prstGeom prst="rect">
              <a:avLst/>
            </a:prstGeom>
          </p:spPr>
        </p:pic>
        <p:pic>
          <p:nvPicPr>
            <p:cNvPr id="270" name="図 26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67976" y="4758530"/>
              <a:ext cx="3336143" cy="1888435"/>
            </a:xfrm>
            <a:prstGeom prst="rect">
              <a:avLst/>
            </a:prstGeom>
          </p:spPr>
        </p:pic>
        <p:pic>
          <p:nvPicPr>
            <p:cNvPr id="271" name="図 2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64667" y="3658203"/>
              <a:ext cx="2540000" cy="2540000"/>
            </a:xfrm>
            <a:prstGeom prst="rect">
              <a:avLst/>
            </a:prstGeom>
          </p:spPr>
        </p:pic>
        <p:cxnSp>
          <p:nvCxnSpPr>
            <p:cNvPr id="272" name="直線コネクタ 271"/>
            <p:cNvCxnSpPr>
              <a:stCxn id="268" idx="3"/>
            </p:cNvCxnSpPr>
            <p:nvPr/>
          </p:nvCxnSpPr>
          <p:spPr>
            <a:xfrm>
              <a:off x="5404119" y="1282620"/>
              <a:ext cx="2054102" cy="29402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3" name="直線コネクタ 272"/>
            <p:cNvCxnSpPr>
              <a:stCxn id="269" idx="3"/>
              <a:endCxn id="271" idx="1"/>
            </p:cNvCxnSpPr>
            <p:nvPr/>
          </p:nvCxnSpPr>
          <p:spPr>
            <a:xfrm>
              <a:off x="5404118" y="3492684"/>
              <a:ext cx="1760549" cy="143552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4" name="直線コネクタ 273"/>
            <p:cNvCxnSpPr>
              <a:stCxn id="270" idx="3"/>
            </p:cNvCxnSpPr>
            <p:nvPr/>
          </p:nvCxnSpPr>
          <p:spPr>
            <a:xfrm flipV="1">
              <a:off x="5404119" y="5431747"/>
              <a:ext cx="1510729" cy="271001"/>
            </a:xfrm>
            <a:prstGeom prst="line">
              <a:avLst/>
            </a:prstGeom>
            <a:ln w="57150"/>
          </p:spPr>
          <p:style>
            <a:lnRef idx="1">
              <a:schemeClr val="accent1"/>
            </a:lnRef>
            <a:fillRef idx="0">
              <a:schemeClr val="accent1"/>
            </a:fillRef>
            <a:effectRef idx="0">
              <a:schemeClr val="accent1"/>
            </a:effectRef>
            <a:fontRef idx="minor">
              <a:schemeClr val="tx1"/>
            </a:fontRef>
          </p:style>
        </p:cxnSp>
      </p:grpSp>
      <p:cxnSp>
        <p:nvCxnSpPr>
          <p:cNvPr id="255" name="直線コネクタ 254"/>
          <p:cNvCxnSpPr>
            <a:stCxn id="21" idx="3"/>
            <a:endCxn id="271" idx="3"/>
          </p:cNvCxnSpPr>
          <p:nvPr/>
        </p:nvCxnSpPr>
        <p:spPr>
          <a:xfrm flipV="1">
            <a:off x="28270099" y="21301100"/>
            <a:ext cx="360040" cy="555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030793" y="20438050"/>
            <a:ext cx="1239306" cy="1737217"/>
          </a:xfrm>
          <a:prstGeom prst="rect">
            <a:avLst/>
          </a:prstGeom>
        </p:spPr>
      </p:pic>
      <p:sp>
        <p:nvSpPr>
          <p:cNvPr id="29" name="テキスト ボックス 28"/>
          <p:cNvSpPr txBox="1"/>
          <p:nvPr/>
        </p:nvSpPr>
        <p:spPr>
          <a:xfrm>
            <a:off x="16586737" y="15622539"/>
            <a:ext cx="11311372" cy="553998"/>
          </a:xfrm>
          <a:prstGeom prst="rect">
            <a:avLst/>
          </a:prstGeom>
          <a:noFill/>
        </p:spPr>
        <p:txBody>
          <a:bodyPr wrap="square" rtlCol="0">
            <a:spAutoFit/>
          </a:bodyPr>
          <a:lstStyle/>
          <a:p>
            <a:pPr lvl="0"/>
            <a:r>
              <a:rPr lang="en-US" altLang="ja-JP" sz="3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Android OS</a:t>
            </a:r>
            <a:r>
              <a:rPr lang="ja-JP" altLang="en-US" sz="3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搭載のモバイル端末</a:t>
            </a:r>
            <a:r>
              <a:rPr lang="ja-JP" altLang="en-US" sz="3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や周辺</a:t>
            </a:r>
            <a:r>
              <a:rPr lang="ja-JP" altLang="en-US" sz="3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のコンピュータを活用</a:t>
            </a:r>
            <a:endParaRPr lang="en-US" altLang="ja-JP" sz="3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p:txBody>
      </p:sp>
      <p:sp>
        <p:nvSpPr>
          <p:cNvPr id="260" name="四角形吹き出し 259"/>
          <p:cNvSpPr/>
          <p:nvPr/>
        </p:nvSpPr>
        <p:spPr>
          <a:xfrm>
            <a:off x="16900846" y="20224994"/>
            <a:ext cx="6359535" cy="1815202"/>
          </a:xfrm>
          <a:prstGeom prst="wedgeRectCallout">
            <a:avLst>
              <a:gd name="adj1" fmla="val 64665"/>
              <a:gd name="adj2" fmla="val -57051"/>
            </a:avLst>
          </a:prstGeom>
          <a:ln w="762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3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クラスタを構成するコンピュータが</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実行中に変わっても並列処理を継続</a:t>
            </a:r>
            <a:r>
              <a:rPr lang="ja-JP" altLang="en-US" sz="3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できる</a:t>
            </a:r>
            <a:endParaRPr lang="en-US" altLang="ja-JP" sz="3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p:txBody>
      </p:sp>
      <p:pic>
        <p:nvPicPr>
          <p:cNvPr id="309" name="図 30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00000">
            <a:off x="26259832" y="19936127"/>
            <a:ext cx="803571" cy="540000"/>
          </a:xfrm>
          <a:prstGeom prst="rect">
            <a:avLst/>
          </a:prstGeom>
        </p:spPr>
      </p:pic>
      <p:sp>
        <p:nvSpPr>
          <p:cNvPr id="254" name="四角形吹き出し 253"/>
          <p:cNvSpPr/>
          <p:nvPr/>
        </p:nvSpPr>
        <p:spPr>
          <a:xfrm>
            <a:off x="16673687" y="18262837"/>
            <a:ext cx="6359535" cy="1815202"/>
          </a:xfrm>
          <a:prstGeom prst="wedgeRectCallout">
            <a:avLst>
              <a:gd name="adj1" fmla="val 52084"/>
              <a:gd name="adj2" fmla="val -31864"/>
            </a:avLst>
          </a:prstGeom>
          <a:ln w="762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32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処理の重いアプリケーションを</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並列タスクとして各コンピュータに分散</a:t>
            </a:r>
            <a:r>
              <a:rPr lang="ja-JP" altLang="en-US" sz="32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して並列処理</a:t>
            </a:r>
            <a:endParaRPr lang="en-US" altLang="ja-JP" sz="32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p:txBody>
      </p:sp>
      <p:sp>
        <p:nvSpPr>
          <p:cNvPr id="256" name="四角形吹き出し 255"/>
          <p:cNvSpPr/>
          <p:nvPr/>
        </p:nvSpPr>
        <p:spPr>
          <a:xfrm>
            <a:off x="16696283" y="16265938"/>
            <a:ext cx="6359535" cy="1815202"/>
          </a:xfrm>
          <a:prstGeom prst="wedgeRectCallout">
            <a:avLst>
              <a:gd name="adj1" fmla="val 66462"/>
              <a:gd name="adj2" fmla="val -25567"/>
            </a:avLst>
          </a:prstGeom>
          <a:ln w="762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即席のクラスタシステム</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lvl="0" algn="ctr"/>
            <a:r>
              <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高い演算能力を手軽に実現</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lvl="0" algn="ctr"/>
            <a:r>
              <a:rPr lang="en-US" altLang="ja-JP" sz="24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ex) </a:t>
            </a:r>
            <a:r>
              <a:rPr lang="ja-JP" altLang="en-US" sz="24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動画像処理，</a:t>
            </a:r>
            <a:r>
              <a:rPr lang="en-US" altLang="ja-JP" sz="24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2400"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等の代替システム</a:t>
            </a:r>
            <a:r>
              <a:rPr lang="en-US" altLang="ja-JP" sz="2400" b="1" dirty="0" err="1">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etc</a:t>
            </a:r>
            <a:endPar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96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5489</TotalTime>
  <Words>554</Words>
  <Application>Microsoft Office PowerPoint</Application>
  <PresentationFormat>ユーザー設定</PresentationFormat>
  <Paragraphs>134</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EPSON 太丸ゴシック体Ｂ</vt:lpstr>
      <vt:lpstr>ＭＳ Ｐゴシック</vt:lpstr>
      <vt:lpstr>メイリオ</vt:lpstr>
      <vt:lpstr>Arial</vt:lpstr>
      <vt:lpstr>Calibri</vt:lpstr>
      <vt:lpstr>Segoe UI</vt:lpstr>
      <vt:lpstr>Times New Roman</vt:lpstr>
      <vt:lpstr>Wingdings</vt:lpstr>
      <vt:lpstr>Office ​​テーマ</vt:lpstr>
      <vt:lpstr>並列・分散アーキテクチャによる超高性能システム技術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IP for checking Connect6 board status with AXI interface for Xilinx FPGA/EDK tool</dc:title>
  <dc:creator>ohkawa</dc:creator>
  <cp:lastModifiedBy>pear</cp:lastModifiedBy>
  <cp:revision>189</cp:revision>
  <cp:lastPrinted>2015-09-10T09:13:33Z</cp:lastPrinted>
  <dcterms:created xsi:type="dcterms:W3CDTF">2012-05-25T20:39:44Z</dcterms:created>
  <dcterms:modified xsi:type="dcterms:W3CDTF">2016-09-01T06:29:06Z</dcterms:modified>
</cp:coreProperties>
</file>