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83" r:id="rId2"/>
    <p:sldId id="329" r:id="rId3"/>
    <p:sldId id="313" r:id="rId4"/>
    <p:sldId id="325" r:id="rId5"/>
    <p:sldId id="259" r:id="rId6"/>
    <p:sldId id="332" r:id="rId7"/>
    <p:sldId id="334" r:id="rId8"/>
    <p:sldId id="335" r:id="rId9"/>
    <p:sldId id="360" r:id="rId10"/>
    <p:sldId id="339" r:id="rId11"/>
    <p:sldId id="314" r:id="rId12"/>
    <p:sldId id="270" r:id="rId13"/>
    <p:sldId id="356" r:id="rId14"/>
    <p:sldId id="308" r:id="rId15"/>
    <p:sldId id="345" r:id="rId16"/>
    <p:sldId id="358" r:id="rId17"/>
    <p:sldId id="350" r:id="rId18"/>
    <p:sldId id="273" r:id="rId19"/>
    <p:sldId id="352" r:id="rId20"/>
    <p:sldId id="311" r:id="rId21"/>
    <p:sldId id="344" r:id="rId22"/>
    <p:sldId id="341" r:id="rId23"/>
    <p:sldId id="326" r:id="rId24"/>
    <p:sldId id="354" r:id="rId25"/>
    <p:sldId id="349" r:id="rId26"/>
    <p:sldId id="353" r:id="rId27"/>
    <p:sldId id="338" r:id="rId28"/>
    <p:sldId id="347" r:id="rId29"/>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88" autoAdjust="0"/>
  </p:normalViewPr>
  <p:slideViewPr>
    <p:cSldViewPr>
      <p:cViewPr varScale="1">
        <p:scale>
          <a:sx n="66" d="100"/>
          <a:sy n="66" d="100"/>
        </p:scale>
        <p:origin x="1506"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Host:Remote=4:0</c:v>
                </c:pt>
              </c:strCache>
            </c:strRef>
          </c:tx>
          <c:spPr>
            <a:solidFill>
              <a:schemeClr val="accent4">
                <a:lumMod val="40000"/>
                <a:lumOff val="60000"/>
              </a:schemeClr>
            </a:solidFill>
          </c:spPr>
          <c:invertIfNegative val="0"/>
          <c:dLbls>
            <c:dLbl>
              <c:idx val="0"/>
              <c:layout>
                <c:manualLayout>
                  <c:x val="-8.7095946815237257E-3"/>
                  <c:y val="0"/>
                </c:manualLayout>
              </c:layout>
              <c:spPr/>
              <c:txPr>
                <a:bodyPr/>
                <a:lstStyle/>
                <a:p>
                  <a:pPr>
                    <a:defRPr sz="1600" b="1"/>
                  </a:pPr>
                  <a:endParaRPr lang="ja-JP"/>
                </a:p>
              </c:txPr>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600" b="1"/>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General</c:formatCode>
                <c:ptCount val="1"/>
                <c:pt idx="0">
                  <c:v>173.42</c:v>
                </c:pt>
              </c:numCache>
            </c:numRef>
          </c:val>
        </c:ser>
        <c:ser>
          <c:idx val="1"/>
          <c:order val="1"/>
          <c:tx>
            <c:strRef>
              <c:f>Sheet1!$A$3</c:f>
              <c:strCache>
                <c:ptCount val="1"/>
                <c:pt idx="0">
                  <c:v>Host:Remote=0:4</c:v>
                </c:pt>
              </c:strCache>
            </c:strRef>
          </c:tx>
          <c:spPr>
            <a:solidFill>
              <a:schemeClr val="accent4">
                <a:lumMod val="60000"/>
                <a:lumOff val="40000"/>
              </a:schemeClr>
            </a:solidFill>
          </c:spPr>
          <c:invertIfNegative val="0"/>
          <c:dLbls>
            <c:dLbl>
              <c:idx val="0"/>
              <c:layout>
                <c:manualLayout>
                  <c:x val="-1.9793754054762091E-2"/>
                  <c:y val="4.3936616470223844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600" b="1">
                    <a:solidFill>
                      <a:schemeClr val="tx1"/>
                    </a:solidFill>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Sheet1!$B$3</c:f>
              <c:numCache>
                <c:formatCode>General</c:formatCode>
                <c:ptCount val="1"/>
                <c:pt idx="0">
                  <c:v>171.17</c:v>
                </c:pt>
              </c:numCache>
            </c:numRef>
          </c:val>
        </c:ser>
        <c:ser>
          <c:idx val="2"/>
          <c:order val="2"/>
          <c:tx>
            <c:strRef>
              <c:f>Sheet1!$A$4</c:f>
              <c:strCache>
                <c:ptCount val="1"/>
                <c:pt idx="0">
                  <c:v>Host:Remote=1:3</c:v>
                </c:pt>
              </c:strCache>
            </c:strRef>
          </c:tx>
          <c:spPr>
            <a:solidFill>
              <a:schemeClr val="accent2">
                <a:lumMod val="40000"/>
                <a:lumOff val="60000"/>
              </a:schemeClr>
            </a:solidFill>
          </c:spPr>
          <c:invertIfNegative val="0"/>
          <c:dPt>
            <c:idx val="0"/>
            <c:invertIfNegative val="0"/>
            <c:bubble3D val="0"/>
          </c:dPt>
          <c:dLbls>
            <c:dLbl>
              <c:idx val="0"/>
              <c:layout>
                <c:manualLayout>
                  <c:x val="1.9083270583103936E-2"/>
                  <c:y val="4.5733975686203215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800" b="1">
                    <a:solidFill>
                      <a:srgbClr val="FF0000"/>
                    </a:solidFill>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Sheet1!$B$4</c:f>
              <c:numCache>
                <c:formatCode>General</c:formatCode>
                <c:ptCount val="1"/>
                <c:pt idx="0">
                  <c:v>170.81</c:v>
                </c:pt>
              </c:numCache>
            </c:numRef>
          </c:val>
        </c:ser>
        <c:ser>
          <c:idx val="3"/>
          <c:order val="3"/>
          <c:tx>
            <c:strRef>
              <c:f>Sheet1!$A$5</c:f>
              <c:strCache>
                <c:ptCount val="1"/>
                <c:pt idx="0">
                  <c:v>Host:Remote=2:2</c:v>
                </c:pt>
              </c:strCache>
            </c:strRef>
          </c:tx>
          <c:spPr>
            <a:solidFill>
              <a:schemeClr val="accent2">
                <a:lumMod val="60000"/>
                <a:lumOff val="40000"/>
              </a:schemeClr>
            </a:solidFill>
          </c:spPr>
          <c:invertIfNegative val="0"/>
          <c:dPt>
            <c:idx val="0"/>
            <c:invertIfNegative val="0"/>
            <c:bubble3D val="0"/>
          </c:dPt>
          <c:dLbls>
            <c:dLbl>
              <c:idx val="0"/>
              <c:layout>
                <c:manualLayout>
                  <c:x val="8.1180966175226077E-3"/>
                  <c:y val="9.9280635484946117E-2"/>
                </c:manualLayout>
              </c:layout>
              <c:spPr/>
              <c:txPr>
                <a:bodyPr/>
                <a:lstStyle/>
                <a:p>
                  <a:pPr>
                    <a:defRPr sz="1800" b="1">
                      <a:solidFill>
                        <a:srgbClr val="FF0000"/>
                      </a:solidFill>
                    </a:defRPr>
                  </a:pPr>
                  <a:endParaRPr lang="ja-JP"/>
                </a:p>
              </c:txPr>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800" b="1"/>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Sheet1!$B$5</c:f>
              <c:numCache>
                <c:formatCode>General</c:formatCode>
                <c:ptCount val="1"/>
                <c:pt idx="0">
                  <c:v>167.79</c:v>
                </c:pt>
              </c:numCache>
            </c:numRef>
          </c:val>
        </c:ser>
        <c:ser>
          <c:idx val="4"/>
          <c:order val="4"/>
          <c:tx>
            <c:strRef>
              <c:f>Sheet1!$A$6</c:f>
              <c:strCache>
                <c:ptCount val="1"/>
                <c:pt idx="0">
                  <c:v>Host:Remote=3:1</c:v>
                </c:pt>
              </c:strCache>
            </c:strRef>
          </c:tx>
          <c:spPr>
            <a:solidFill>
              <a:schemeClr val="accent2">
                <a:lumMod val="75000"/>
              </a:schemeClr>
            </a:solidFill>
          </c:spPr>
          <c:invertIfNegative val="0"/>
          <c:dLbls>
            <c:dLbl>
              <c:idx val="0"/>
              <c:layout>
                <c:manualLayout>
                  <c:x val="1.2428317292591633E-2"/>
                  <c:y val="0.14860806711712166"/>
                </c:manualLayout>
              </c:layout>
              <c:spPr/>
              <c:txPr>
                <a:bodyPr/>
                <a:lstStyle/>
                <a:p>
                  <a:pPr>
                    <a:defRPr sz="1800" b="1">
                      <a:solidFill>
                        <a:srgbClr val="FF0000"/>
                      </a:solidFill>
                    </a:defRPr>
                  </a:pPr>
                  <a:endParaRPr lang="ja-JP"/>
                </a:p>
              </c:txPr>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800" b="1"/>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Sheet1!$B$6</c:f>
              <c:numCache>
                <c:formatCode>General</c:formatCode>
                <c:ptCount val="1"/>
                <c:pt idx="0">
                  <c:v>167.22</c:v>
                </c:pt>
              </c:numCache>
            </c:numRef>
          </c:val>
        </c:ser>
        <c:dLbls>
          <c:dLblPos val="outEnd"/>
          <c:showLegendKey val="0"/>
          <c:showVal val="1"/>
          <c:showCatName val="0"/>
          <c:showSerName val="0"/>
          <c:showPercent val="0"/>
          <c:showBubbleSize val="0"/>
        </c:dLbls>
        <c:gapWidth val="10"/>
        <c:overlap val="-84"/>
        <c:axId val="-707047392"/>
        <c:axId val="-707041408"/>
      </c:barChart>
      <c:catAx>
        <c:axId val="-707047392"/>
        <c:scaling>
          <c:orientation val="minMax"/>
        </c:scaling>
        <c:delete val="1"/>
        <c:axPos val="b"/>
        <c:majorTickMark val="out"/>
        <c:minorTickMark val="none"/>
        <c:tickLblPos val="nextTo"/>
        <c:crossAx val="-707041408"/>
        <c:crosses val="autoZero"/>
        <c:auto val="1"/>
        <c:lblAlgn val="ctr"/>
        <c:lblOffset val="100"/>
        <c:noMultiLvlLbl val="0"/>
      </c:catAx>
      <c:valAx>
        <c:axId val="-707041408"/>
        <c:scaling>
          <c:orientation val="minMax"/>
          <c:max val="174"/>
          <c:min val="0"/>
        </c:scaling>
        <c:delete val="0"/>
        <c:axPos val="l"/>
        <c:majorGridlines/>
        <c:title>
          <c:tx>
            <c:rich>
              <a:bodyPr rot="-5400000" vert="horz"/>
              <a:lstStyle/>
              <a:p>
                <a:pPr>
                  <a:defRPr sz="1600"/>
                </a:pPr>
                <a:r>
                  <a:rPr lang="ja-JP" altLang="en-US" sz="1600" dirty="0" smtClean="0"/>
                  <a:t>計算時間 </a:t>
                </a:r>
                <a:r>
                  <a:rPr lang="en-US" altLang="ja-JP" sz="1600" dirty="0"/>
                  <a:t>(sec)</a:t>
                </a:r>
                <a:endParaRPr lang="ja-JP" altLang="en-US" sz="1600" dirty="0"/>
              </a:p>
            </c:rich>
          </c:tx>
          <c:layout/>
          <c:overlay val="0"/>
        </c:title>
        <c:numFmt formatCode="General" sourceLinked="1"/>
        <c:majorTickMark val="out"/>
        <c:minorTickMark val="none"/>
        <c:tickLblPos val="nextTo"/>
        <c:txPr>
          <a:bodyPr/>
          <a:lstStyle/>
          <a:p>
            <a:pPr>
              <a:defRPr sz="1400" b="1"/>
            </a:pPr>
            <a:endParaRPr lang="ja-JP"/>
          </a:p>
        </c:txPr>
        <c:crossAx val="-707047392"/>
        <c:crosses val="autoZero"/>
        <c:crossBetween val="between"/>
        <c:majorUnit val="20"/>
      </c:valAx>
    </c:plotArea>
    <c:legend>
      <c:legendPos val="r"/>
      <c:legendEntry>
        <c:idx val="1"/>
        <c:txPr>
          <a:bodyPr/>
          <a:lstStyle/>
          <a:p>
            <a:pPr>
              <a:defRPr sz="1600" b="1">
                <a:solidFill>
                  <a:schemeClr val="tx1"/>
                </a:solidFill>
              </a:defRPr>
            </a:pPr>
            <a:endParaRPr lang="ja-JP"/>
          </a:p>
        </c:txPr>
      </c:legendEntry>
      <c:legendEntry>
        <c:idx val="2"/>
        <c:txPr>
          <a:bodyPr/>
          <a:lstStyle/>
          <a:p>
            <a:pPr>
              <a:defRPr sz="1600" b="1">
                <a:solidFill>
                  <a:srgbClr val="FF0000"/>
                </a:solidFill>
              </a:defRPr>
            </a:pPr>
            <a:endParaRPr lang="ja-JP"/>
          </a:p>
        </c:txPr>
      </c:legendEntry>
      <c:legendEntry>
        <c:idx val="3"/>
        <c:txPr>
          <a:bodyPr/>
          <a:lstStyle/>
          <a:p>
            <a:pPr>
              <a:defRPr sz="1600" b="1">
                <a:solidFill>
                  <a:srgbClr val="FF0000"/>
                </a:solidFill>
              </a:defRPr>
            </a:pPr>
            <a:endParaRPr lang="ja-JP"/>
          </a:p>
        </c:txPr>
      </c:legendEntry>
      <c:legendEntry>
        <c:idx val="4"/>
        <c:txPr>
          <a:bodyPr/>
          <a:lstStyle/>
          <a:p>
            <a:pPr>
              <a:defRPr sz="1600" b="1">
                <a:solidFill>
                  <a:srgbClr val="FF0000"/>
                </a:solidFill>
              </a:defRPr>
            </a:pPr>
            <a:endParaRPr lang="ja-JP"/>
          </a:p>
        </c:txPr>
      </c:legendEntry>
      <c:layout>
        <c:manualLayout>
          <c:xMode val="edge"/>
          <c:yMode val="edge"/>
          <c:x val="0.63855225474913557"/>
          <c:y val="5.3553361799924273E-2"/>
          <c:w val="0.33214841916977522"/>
          <c:h val="0.55195306469044314"/>
        </c:manualLayout>
      </c:layout>
      <c:overlay val="0"/>
      <c:txPr>
        <a:bodyPr/>
        <a:lstStyle/>
        <a:p>
          <a:pPr>
            <a:defRPr sz="1600" b="1"/>
          </a:pPr>
          <a:endParaRPr lang="ja-JP"/>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097276902887132E-2"/>
          <c:y val="6.2671998031496062E-2"/>
          <c:w val="0.67473802493438317"/>
          <c:h val="0.83584867125984252"/>
        </c:manualLayout>
      </c:layout>
      <c:barChart>
        <c:barDir val="col"/>
        <c:grouping val="stacked"/>
        <c:varyColors val="0"/>
        <c:ser>
          <c:idx val="0"/>
          <c:order val="0"/>
          <c:tx>
            <c:strRef>
              <c:f>Sheet1!$B$1</c:f>
              <c:strCache>
                <c:ptCount val="1"/>
                <c:pt idx="0">
                  <c:v>ios</c:v>
                </c:pt>
              </c:strCache>
            </c:strRef>
          </c:tx>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6585</c:v>
                </c:pt>
                <c:pt idx="1">
                  <c:v>7430</c:v>
                </c:pt>
                <c:pt idx="2">
                  <c:v>6335</c:v>
                </c:pt>
                <c:pt idx="3">
                  <c:v>6030</c:v>
                </c:pt>
                <c:pt idx="4">
                  <c:v>6490</c:v>
                </c:pt>
              </c:numCache>
            </c:numRef>
          </c:val>
        </c:ser>
        <c:ser>
          <c:idx val="1"/>
          <c:order val="1"/>
          <c:tx>
            <c:strRef>
              <c:f>Sheet1!$C$1</c:f>
              <c:strCache>
                <c:ptCount val="1"/>
                <c:pt idx="0">
                  <c:v>Android</c:v>
                </c:pt>
              </c:strCache>
            </c:strRef>
          </c:tx>
          <c:spPr>
            <a:solidFill>
              <a:srgbClr val="FFFF00"/>
            </a:solidFill>
          </c:spPr>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5467</c:v>
                </c:pt>
                <c:pt idx="1">
                  <c:v>12031</c:v>
                </c:pt>
                <c:pt idx="2">
                  <c:v>15189</c:v>
                </c:pt>
                <c:pt idx="3">
                  <c:v>15610</c:v>
                </c:pt>
                <c:pt idx="4">
                  <c:v>16780</c:v>
                </c:pt>
              </c:numCache>
            </c:numRef>
          </c:val>
        </c:ser>
        <c:ser>
          <c:idx val="2"/>
          <c:order val="2"/>
          <c:tx>
            <c:strRef>
              <c:f>Sheet1!$D$1</c:f>
              <c:strCache>
                <c:ptCount val="1"/>
                <c:pt idx="0">
                  <c:v>Windows・他</c:v>
                </c:pt>
              </c:strCache>
            </c:strRef>
          </c:tx>
          <c:spPr>
            <a:solidFill>
              <a:srgbClr val="92D050"/>
            </a:solidFill>
          </c:spPr>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Sheet1!$D$2:$D$6</c:f>
              <c:numCache>
                <c:formatCode>General</c:formatCode>
                <c:ptCount val="5"/>
                <c:pt idx="0">
                  <c:v>435</c:v>
                </c:pt>
                <c:pt idx="1">
                  <c:v>614</c:v>
                </c:pt>
                <c:pt idx="2">
                  <c:v>1087</c:v>
                </c:pt>
                <c:pt idx="3">
                  <c:v>1430</c:v>
                </c:pt>
                <c:pt idx="4">
                  <c:v>2170</c:v>
                </c:pt>
              </c:numCache>
            </c:numRef>
          </c:val>
        </c:ser>
        <c:dLbls>
          <c:dLblPos val="ctr"/>
          <c:showLegendKey val="0"/>
          <c:showVal val="1"/>
          <c:showCatName val="0"/>
          <c:showSerName val="0"/>
          <c:showPercent val="0"/>
          <c:showBubbleSize val="0"/>
        </c:dLbls>
        <c:gapWidth val="150"/>
        <c:overlap val="100"/>
        <c:axId val="-707043040"/>
        <c:axId val="-707041952"/>
      </c:barChart>
      <c:catAx>
        <c:axId val="-707043040"/>
        <c:scaling>
          <c:orientation val="minMax"/>
        </c:scaling>
        <c:delete val="0"/>
        <c:axPos val="b"/>
        <c:numFmt formatCode="General" sourceLinked="1"/>
        <c:majorTickMark val="out"/>
        <c:minorTickMark val="none"/>
        <c:tickLblPos val="nextTo"/>
        <c:txPr>
          <a:bodyPr/>
          <a:lstStyle/>
          <a:p>
            <a:pPr>
              <a:defRPr b="1"/>
            </a:pPr>
            <a:endParaRPr lang="ja-JP"/>
          </a:p>
        </c:txPr>
        <c:crossAx val="-707041952"/>
        <c:crosses val="autoZero"/>
        <c:auto val="1"/>
        <c:lblAlgn val="ctr"/>
        <c:lblOffset val="100"/>
        <c:noMultiLvlLbl val="0"/>
      </c:catAx>
      <c:valAx>
        <c:axId val="-707041952"/>
        <c:scaling>
          <c:orientation val="minMax"/>
        </c:scaling>
        <c:delete val="0"/>
        <c:axPos val="l"/>
        <c:majorGridlines/>
        <c:numFmt formatCode="General" sourceLinked="1"/>
        <c:majorTickMark val="out"/>
        <c:minorTickMark val="none"/>
        <c:tickLblPos val="nextTo"/>
        <c:txPr>
          <a:bodyPr/>
          <a:lstStyle/>
          <a:p>
            <a:pPr>
              <a:defRPr b="1"/>
            </a:pPr>
            <a:endParaRPr lang="ja-JP"/>
          </a:p>
        </c:txPr>
        <c:crossAx val="-707043040"/>
        <c:crosses val="autoZero"/>
        <c:crossBetween val="between"/>
      </c:valAx>
    </c:plotArea>
    <c:legend>
      <c:legendPos val="r"/>
      <c:layout/>
      <c:overlay val="0"/>
      <c:txPr>
        <a:bodyPr/>
        <a:lstStyle/>
        <a:p>
          <a:pPr>
            <a:defRPr b="1"/>
          </a:pPr>
          <a:endParaRPr lang="ja-JP"/>
        </a:p>
      </c:txPr>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AAD4CA9-CF2A-4852-AD2D-6450544BBCC5}" type="datetimeFigureOut">
              <a:rPr kumimoji="1" lang="ja-JP" altLang="en-US" smtClean="0"/>
              <a:t>2016/3/11</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235971B0-6EA9-4689-A05D-D8B8AD7992ED}" type="slidenum">
              <a:rPr kumimoji="1" lang="ja-JP" altLang="en-US" smtClean="0"/>
              <a:t>‹#›</a:t>
            </a:fld>
            <a:endParaRPr kumimoji="1" lang="ja-JP" altLang="en-US"/>
          </a:p>
        </p:txBody>
      </p:sp>
    </p:spTree>
    <p:extLst>
      <p:ext uri="{BB962C8B-B14F-4D97-AF65-F5344CB8AC3E}">
        <p14:creationId xmlns:p14="http://schemas.microsoft.com/office/powerpoint/2010/main" val="2993233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r>
              <a:rPr kumimoji="1" lang="en-US" altLang="ja-JP" dirty="0" smtClean="0"/>
              <a:t>1.</a:t>
            </a:r>
            <a:r>
              <a:rPr kumimoji="1" lang="ja-JP" altLang="en-US" dirty="0" smtClean="0"/>
              <a:t>無線通信機能を持つこと</a:t>
            </a:r>
            <a:endParaRPr kumimoji="1" lang="en-US" altLang="ja-JP" dirty="0" smtClean="0"/>
          </a:p>
          <a:p>
            <a:r>
              <a:rPr lang="en-US" altLang="ja-JP" b="1" dirty="0" smtClean="0"/>
              <a:t>2.</a:t>
            </a:r>
            <a:r>
              <a:rPr lang="ja-JP" altLang="en-US" b="1" dirty="0" smtClean="0"/>
              <a:t>通信途絶によるクラスタからの脱退</a:t>
            </a:r>
            <a:r>
              <a:rPr lang="en-US" altLang="ja-JP" b="1" dirty="0" smtClean="0"/>
              <a:t>,</a:t>
            </a:r>
            <a:r>
              <a:rPr lang="ja-JP" altLang="en-US" b="1" dirty="0" smtClean="0"/>
              <a:t>通信範囲内への新しいノードの参入</a:t>
            </a:r>
            <a:endParaRPr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3</a:t>
            </a:fld>
            <a:endParaRPr kumimoji="1" lang="ja-JP" altLang="en-US"/>
          </a:p>
        </p:txBody>
      </p:sp>
    </p:spTree>
    <p:extLst>
      <p:ext uri="{BB962C8B-B14F-4D97-AF65-F5344CB8AC3E}">
        <p14:creationId xmlns:p14="http://schemas.microsoft.com/office/powerpoint/2010/main" val="2172343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a:t>
            </a:r>
            <a:r>
              <a:rPr kumimoji="1" lang="ja-JP" altLang="en-US" dirty="0" smtClean="0"/>
              <a:t>分ならちょうどいい</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16</a:t>
            </a:fld>
            <a:endParaRPr kumimoji="1" lang="ja-JP" altLang="en-US"/>
          </a:p>
        </p:txBody>
      </p:sp>
    </p:spTree>
    <p:extLst>
      <p:ext uri="{BB962C8B-B14F-4D97-AF65-F5344CB8AC3E}">
        <p14:creationId xmlns:p14="http://schemas.microsoft.com/office/powerpoint/2010/main" val="3208837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ノード単位 </a:t>
            </a:r>
            <a:r>
              <a:rPr kumimoji="1" lang="en-US" altLang="ja-JP" dirty="0" smtClean="0"/>
              <a:t>/ </a:t>
            </a:r>
            <a:r>
              <a:rPr kumimoji="1" lang="ja-JP" altLang="en-US" dirty="0" smtClean="0"/>
              <a:t>プロセス単位　</a:t>
            </a:r>
            <a:r>
              <a:rPr kumimoji="1" lang="en-US" altLang="ja-JP" dirty="0" smtClean="0"/>
              <a:t>=&gt; </a:t>
            </a:r>
            <a:r>
              <a:rPr kumimoji="1" lang="ja-JP" altLang="en-US" dirty="0" smtClean="0"/>
              <a:t>同系色にする</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17</a:t>
            </a:fld>
            <a:endParaRPr kumimoji="1" lang="ja-JP" altLang="en-US"/>
          </a:p>
        </p:txBody>
      </p:sp>
    </p:spTree>
    <p:extLst>
      <p:ext uri="{BB962C8B-B14F-4D97-AF65-F5344CB8AC3E}">
        <p14:creationId xmlns:p14="http://schemas.microsoft.com/office/powerpoint/2010/main" val="412894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18</a:t>
            </a:fld>
            <a:endParaRPr kumimoji="1" lang="ja-JP" altLang="en-US"/>
          </a:p>
        </p:txBody>
      </p:sp>
    </p:spTree>
    <p:extLst>
      <p:ext uri="{BB962C8B-B14F-4D97-AF65-F5344CB8AC3E}">
        <p14:creationId xmlns:p14="http://schemas.microsoft.com/office/powerpoint/2010/main" val="79933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20</a:t>
            </a:fld>
            <a:endParaRPr kumimoji="1" lang="ja-JP" altLang="en-US"/>
          </a:p>
        </p:txBody>
      </p:sp>
    </p:spTree>
    <p:extLst>
      <p:ext uri="{BB962C8B-B14F-4D97-AF65-F5344CB8AC3E}">
        <p14:creationId xmlns:p14="http://schemas.microsoft.com/office/powerpoint/2010/main" val="336851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25</a:t>
            </a:fld>
            <a:endParaRPr lang="ja-JP" altLang="en-US" dirty="0">
              <a:solidFill>
                <a:prstClr val="black"/>
              </a:solidFill>
            </a:endParaRPr>
          </a:p>
        </p:txBody>
      </p:sp>
    </p:spTree>
    <p:extLst>
      <p:ext uri="{BB962C8B-B14F-4D97-AF65-F5344CB8AC3E}">
        <p14:creationId xmlns:p14="http://schemas.microsoft.com/office/powerpoint/2010/main" val="147417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アニメーション確認</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4</a:t>
            </a:fld>
            <a:endParaRPr kumimoji="1" lang="ja-JP" altLang="en-US"/>
          </a:p>
        </p:txBody>
      </p:sp>
    </p:spTree>
    <p:extLst>
      <p:ext uri="{BB962C8B-B14F-4D97-AF65-F5344CB8AC3E}">
        <p14:creationId xmlns:p14="http://schemas.microsoft.com/office/powerpoint/2010/main" val="343733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144478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X86,ARM,MIPS</a:t>
            </a:r>
            <a:r>
              <a:rPr lang="ja-JP" altLang="en-US" b="1" dirty="0" smtClean="0"/>
              <a:t>の各命令セットに対応</a:t>
            </a:r>
            <a:r>
              <a:rPr lang="en-US" altLang="ja-JP" b="1" dirty="0" smtClean="0"/>
              <a:t>+</a:t>
            </a:r>
            <a:r>
              <a:rPr kumimoji="1" lang="ja-JP" altLang="en-US" b="0" dirty="0" smtClean="0"/>
              <a:t>カーネルに依存しないことも</a:t>
            </a:r>
            <a:endParaRPr lang="en-US" altLang="ja-JP" b="1" dirty="0" smtClean="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7</a:t>
            </a:fld>
            <a:endParaRPr kumimoji="1" lang="ja-JP" altLang="en-US"/>
          </a:p>
        </p:txBody>
      </p:sp>
    </p:spTree>
    <p:extLst>
      <p:ext uri="{BB962C8B-B14F-4D97-AF65-F5344CB8AC3E}">
        <p14:creationId xmlns:p14="http://schemas.microsoft.com/office/powerpoint/2010/main" val="149444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送信タイミング</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8</a:t>
            </a:fld>
            <a:endParaRPr kumimoji="1" lang="ja-JP" altLang="en-US"/>
          </a:p>
        </p:txBody>
      </p:sp>
    </p:spTree>
    <p:extLst>
      <p:ext uri="{BB962C8B-B14F-4D97-AF65-F5344CB8AC3E}">
        <p14:creationId xmlns:p14="http://schemas.microsoft.com/office/powerpoint/2010/main" val="387827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ノードの定義</a:t>
            </a:r>
            <a:r>
              <a:rPr kumimoji="1" lang="en-US" altLang="ja-JP" dirty="0" smtClean="0"/>
              <a:t>…1</a:t>
            </a:r>
            <a:r>
              <a:rPr kumimoji="1" lang="ja-JP" altLang="en-US" dirty="0" smtClean="0"/>
              <a:t>端末を</a:t>
            </a:r>
            <a:r>
              <a:rPr kumimoji="1" lang="en-US" altLang="ja-JP" dirty="0" smtClean="0"/>
              <a:t>1</a:t>
            </a:r>
            <a:r>
              <a:rPr kumimoji="1" lang="ja-JP" altLang="en-US" dirty="0" smtClean="0"/>
              <a:t>ノードと定義します</a:t>
            </a:r>
            <a:r>
              <a:rPr kumimoji="1" lang="en-US" altLang="ja-JP" dirty="0" smtClean="0"/>
              <a:t>(</a:t>
            </a:r>
            <a:r>
              <a:rPr kumimoji="1" lang="ja-JP" altLang="en-US" dirty="0" smtClean="0"/>
              <a:t>口頭で</a:t>
            </a:r>
            <a:r>
              <a:rPr kumimoji="1" lang="en-US" altLang="ja-JP" dirty="0" smtClean="0"/>
              <a:t>)</a:t>
            </a:r>
          </a:p>
          <a:p>
            <a:r>
              <a:rPr kumimoji="1" lang="ja-JP" altLang="en-US" dirty="0" smtClean="0"/>
              <a:t>プロセスの定義</a:t>
            </a:r>
            <a:r>
              <a:rPr kumimoji="1" lang="en-US" altLang="ja-JP" dirty="0" smtClean="0"/>
              <a:t>…MPI</a:t>
            </a:r>
            <a:r>
              <a:rPr kumimoji="1" lang="ja-JP" altLang="en-US" dirty="0" smtClean="0"/>
              <a:t>並列プロセス</a:t>
            </a:r>
            <a:r>
              <a:rPr kumimoji="1" lang="en-US" altLang="ja-JP" dirty="0" smtClean="0"/>
              <a:t>(</a:t>
            </a:r>
            <a:r>
              <a:rPr kumimoji="1" lang="ja-JP" altLang="en-US" dirty="0" smtClean="0"/>
              <a:t>それぞれ同じプログラムを実行するがデータが異なる</a:t>
            </a:r>
            <a:r>
              <a:rPr kumimoji="1" lang="en-US" altLang="ja-JP" dirty="0" smtClean="0"/>
              <a:t>)</a:t>
            </a:r>
          </a:p>
          <a:p>
            <a:r>
              <a:rPr kumimoji="1" lang="en-US" altLang="ja-JP" dirty="0" smtClean="0"/>
              <a:t>+</a:t>
            </a:r>
            <a:r>
              <a:rPr kumimoji="1" lang="ja-JP" altLang="en-US" dirty="0" smtClean="0"/>
              <a:t>子プロセス</a:t>
            </a:r>
            <a:r>
              <a:rPr kumimoji="1" lang="en-US" altLang="ja-JP" dirty="0" smtClean="0"/>
              <a:t>(</a:t>
            </a:r>
            <a:r>
              <a:rPr kumimoji="1" lang="ja-JP" altLang="en-US" dirty="0" smtClean="0"/>
              <a:t>子プロセスを管理する親プロセスは分散しない</a:t>
            </a:r>
            <a:r>
              <a:rPr kumimoji="1" lang="en-US" altLang="ja-JP" dirty="0" smtClean="0"/>
              <a:t>)-&gt;</a:t>
            </a:r>
            <a:r>
              <a:rPr kumimoji="1" lang="ja-JP" altLang="en-US" dirty="0" smtClean="0"/>
              <a:t>移行先ノードの管理下に入ってもらう</a:t>
            </a:r>
          </a:p>
          <a:p>
            <a:endParaRPr kumimoji="1" lang="ja-JP" altLang="en-US" dirty="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11</a:t>
            </a:fld>
            <a:endParaRPr lang="ja-JP" altLang="en-US">
              <a:solidFill>
                <a:prstClr val="black"/>
              </a:solidFill>
            </a:endParaRPr>
          </a:p>
        </p:txBody>
      </p:sp>
    </p:spTree>
    <p:extLst>
      <p:ext uri="{BB962C8B-B14F-4D97-AF65-F5344CB8AC3E}">
        <p14:creationId xmlns:p14="http://schemas.microsoft.com/office/powerpoint/2010/main" val="1444781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ソケット通信用の</a:t>
            </a:r>
            <a:r>
              <a:rPr kumimoji="1" lang="en-US" altLang="ja-JP" dirty="0" err="1" smtClean="0"/>
              <a:t>fd</a:t>
            </a:r>
            <a:r>
              <a:rPr kumimoji="1" lang="ja-JP" altLang="en-US" dirty="0" smtClean="0"/>
              <a:t>も記録してあることも言う</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12</a:t>
            </a:fld>
            <a:endParaRPr kumimoji="1" lang="ja-JP" altLang="en-US"/>
          </a:p>
        </p:txBody>
      </p:sp>
    </p:spTree>
    <p:extLst>
      <p:ext uri="{BB962C8B-B14F-4D97-AF65-F5344CB8AC3E}">
        <p14:creationId xmlns:p14="http://schemas.microsoft.com/office/powerpoint/2010/main" val="336851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元々の</a:t>
            </a:r>
            <a:r>
              <a:rPr kumimoji="1" lang="en-US" altLang="ja-JP" dirty="0" smtClean="0"/>
              <a:t>MPI</a:t>
            </a:r>
            <a:r>
              <a:rPr kumimoji="1" lang="ja-JP" altLang="en-US" dirty="0" smtClean="0"/>
              <a:t>管理プロセスへのコネクション</a:t>
            </a:r>
            <a:endParaRPr kumimoji="1" lang="en-US" altLang="ja-JP" dirty="0" smtClean="0"/>
          </a:p>
          <a:p>
            <a:r>
              <a:rPr kumimoji="1" lang="ja-JP" altLang="en-US" smtClean="0"/>
              <a:t>元々のリスタートで何をやっているか示しつつプロセス間通信の復元フェーズにおいてどこが問題なのかを示す</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13</a:t>
            </a:fld>
            <a:endParaRPr kumimoji="1" lang="ja-JP" altLang="en-US"/>
          </a:p>
        </p:txBody>
      </p:sp>
    </p:spTree>
    <p:extLst>
      <p:ext uri="{BB962C8B-B14F-4D97-AF65-F5344CB8AC3E}">
        <p14:creationId xmlns:p14="http://schemas.microsoft.com/office/powerpoint/2010/main" val="117386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何のためにやるか</a:t>
            </a:r>
            <a:r>
              <a:rPr kumimoji="1" lang="en-US" altLang="ja-JP" dirty="0" smtClean="0"/>
              <a:t>/</a:t>
            </a:r>
            <a:r>
              <a:rPr kumimoji="1" lang="ja-JP" altLang="en-US" dirty="0" smtClean="0"/>
              <a:t>だれに実装するかの順番 </a:t>
            </a:r>
            <a:r>
              <a:rPr kumimoji="1" lang="en-US" altLang="ja-JP" dirty="0" smtClean="0"/>
              <a:t>-&gt;</a:t>
            </a:r>
            <a:r>
              <a:rPr kumimoji="1" lang="ja-JP" altLang="en-US" dirty="0" smtClean="0"/>
              <a:t>　だれに実装するか</a:t>
            </a:r>
            <a:r>
              <a:rPr kumimoji="1" lang="ja-JP" altLang="en-US" baseline="0" dirty="0" smtClean="0"/>
              <a:t> </a:t>
            </a:r>
            <a:r>
              <a:rPr kumimoji="1" lang="en-US" altLang="ja-JP" baseline="0" dirty="0" smtClean="0"/>
              <a:t>/ </a:t>
            </a:r>
            <a:r>
              <a:rPr kumimoji="1" lang="ja-JP" altLang="en-US" baseline="0" dirty="0" smtClean="0"/>
              <a:t>何のためにやるかの順番に変更</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14</a:t>
            </a:fld>
            <a:endParaRPr kumimoji="1" lang="ja-JP" altLang="en-US"/>
          </a:p>
        </p:txBody>
      </p:sp>
    </p:spTree>
    <p:extLst>
      <p:ext uri="{BB962C8B-B14F-4D97-AF65-F5344CB8AC3E}">
        <p14:creationId xmlns:p14="http://schemas.microsoft.com/office/powerpoint/2010/main" val="336851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2DC7489-8905-4F5C-936E-A02D5274BE21}" type="datetime1">
              <a:rPr lang="ja-JP" altLang="en-US" smtClean="0"/>
              <a:t>2016/3/11</a:t>
            </a:fld>
            <a:endParaRPr lang="ja-JP" altLang="en-US"/>
          </a:p>
        </p:txBody>
      </p:sp>
      <p:sp>
        <p:nvSpPr>
          <p:cNvPr id="5" name="Footer Placeholder 4"/>
          <p:cNvSpPr>
            <a:spLocks noGrp="1"/>
          </p:cNvSpPr>
          <p:nvPr>
            <p:ph type="ftr" sz="quarter" idx="11"/>
          </p:nvPr>
        </p:nvSpPr>
        <p:spPr/>
        <p:txBody>
          <a:bodyPr/>
          <a:lstStyle/>
          <a:p>
            <a:r>
              <a:rPr lang="ja-JP" altLang="en-US" smtClean="0"/>
              <a:t>研究室ミーティング　進捗報告</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7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1CEE2DA9-7094-4117-B8CC-2038FFCA80E4}" type="datetime1">
              <a:rPr lang="ja-JP" altLang="en-US" smtClean="0"/>
              <a:t>2016/3/11</a:t>
            </a:fld>
            <a:endParaRPr lang="ja-JP" altLang="en-US"/>
          </a:p>
        </p:txBody>
      </p:sp>
      <p:sp>
        <p:nvSpPr>
          <p:cNvPr id="5" name="Footer Placeholder 4"/>
          <p:cNvSpPr>
            <a:spLocks noGrp="1"/>
          </p:cNvSpPr>
          <p:nvPr>
            <p:ph type="ftr" sz="quarter" idx="11"/>
          </p:nvPr>
        </p:nvSpPr>
        <p:spPr/>
        <p:txBody>
          <a:bodyPr/>
          <a:lstStyle/>
          <a:p>
            <a:r>
              <a:rPr lang="ja-JP" altLang="en-US" smtClean="0"/>
              <a:t>研究室ミーティング　進捗報告</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4071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7A407D9-007D-4DF3-8544-8A89D39971C5}" type="datetime1">
              <a:rPr lang="ja-JP" altLang="en-US" smtClean="0"/>
              <a:t>2016/3/11</a:t>
            </a:fld>
            <a:endParaRPr lang="ja-JP" altLang="en-US"/>
          </a:p>
        </p:txBody>
      </p:sp>
      <p:sp>
        <p:nvSpPr>
          <p:cNvPr id="5" name="Footer Placeholder 4"/>
          <p:cNvSpPr>
            <a:spLocks noGrp="1"/>
          </p:cNvSpPr>
          <p:nvPr>
            <p:ph type="ftr" sz="quarter" idx="11"/>
          </p:nvPr>
        </p:nvSpPr>
        <p:spPr/>
        <p:txBody>
          <a:bodyPr/>
          <a:lstStyle/>
          <a:p>
            <a:r>
              <a:rPr lang="ja-JP" altLang="en-US" smtClean="0"/>
              <a:t>研究室ミーティング　進捗報告</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116024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D5D61338-51B0-4BF1-A94C-DA4F80AA33B6}" type="datetime1">
              <a:rPr lang="ja-JP" altLang="en-US" smtClean="0"/>
              <a:t>2016/3/11</a:t>
            </a:fld>
            <a:endParaRPr lang="ja-JP" altLang="en-US"/>
          </a:p>
        </p:txBody>
      </p:sp>
      <p:sp>
        <p:nvSpPr>
          <p:cNvPr id="5" name="Footer Placeholder 4"/>
          <p:cNvSpPr>
            <a:spLocks noGrp="1"/>
          </p:cNvSpPr>
          <p:nvPr>
            <p:ph type="ftr" sz="quarter" idx="11"/>
          </p:nvPr>
        </p:nvSpPr>
        <p:spPr/>
        <p:txBody>
          <a:bodyPr/>
          <a:lstStyle/>
          <a:p>
            <a:r>
              <a:rPr lang="ja-JP" altLang="en-US" smtClean="0"/>
              <a:t>研究室ミーティング　進捗報告</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121168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F8C775F-A4EE-449A-81AE-24C2C4FB1533}" type="datetime1">
              <a:rPr lang="ja-JP" altLang="en-US" smtClean="0"/>
              <a:t>2016/3/11</a:t>
            </a:fld>
            <a:endParaRPr lang="ja-JP" altLang="en-US"/>
          </a:p>
        </p:txBody>
      </p:sp>
      <p:sp>
        <p:nvSpPr>
          <p:cNvPr id="5" name="Footer Placeholder 4"/>
          <p:cNvSpPr>
            <a:spLocks noGrp="1"/>
          </p:cNvSpPr>
          <p:nvPr>
            <p:ph type="ftr" sz="quarter" idx="11"/>
          </p:nvPr>
        </p:nvSpPr>
        <p:spPr/>
        <p:txBody>
          <a:bodyPr/>
          <a:lstStyle/>
          <a:p>
            <a:r>
              <a:rPr lang="ja-JP" altLang="en-US" smtClean="0"/>
              <a:t>研究室ミーティング　進捗報告</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9993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6206AEE-1A02-4079-BA77-345547188C56}" type="datetime1">
              <a:rPr lang="ja-JP" altLang="en-US" smtClean="0"/>
              <a:t>2016/3/11</a:t>
            </a:fld>
            <a:endParaRPr lang="ja-JP" altLang="en-US"/>
          </a:p>
        </p:txBody>
      </p:sp>
      <p:sp>
        <p:nvSpPr>
          <p:cNvPr id="6" name="Footer Placeholder 5"/>
          <p:cNvSpPr>
            <a:spLocks noGrp="1"/>
          </p:cNvSpPr>
          <p:nvPr>
            <p:ph type="ftr" sz="quarter" idx="11"/>
          </p:nvPr>
        </p:nvSpPr>
        <p:spPr/>
        <p:txBody>
          <a:bodyPr/>
          <a:lstStyle/>
          <a:p>
            <a:r>
              <a:rPr lang="ja-JP" altLang="en-US" smtClean="0"/>
              <a:t>研究室ミーティング　進捗報告</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321333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9A2B2C1-EC30-4185-A8FE-BEDC505761A8}" type="datetime1">
              <a:rPr lang="ja-JP" altLang="en-US" smtClean="0"/>
              <a:t>2016/3/11</a:t>
            </a:fld>
            <a:endParaRPr lang="ja-JP" altLang="en-US"/>
          </a:p>
        </p:txBody>
      </p:sp>
      <p:sp>
        <p:nvSpPr>
          <p:cNvPr id="8" name="Footer Placeholder 7"/>
          <p:cNvSpPr>
            <a:spLocks noGrp="1"/>
          </p:cNvSpPr>
          <p:nvPr>
            <p:ph type="ftr" sz="quarter" idx="11"/>
          </p:nvPr>
        </p:nvSpPr>
        <p:spPr/>
        <p:txBody>
          <a:bodyPr/>
          <a:lstStyle/>
          <a:p>
            <a:r>
              <a:rPr lang="ja-JP" altLang="en-US" smtClean="0"/>
              <a:t>研究室ミーティング　進捗報告</a:t>
            </a:r>
            <a:endParaRPr lang="ja-JP" altLang="en-US"/>
          </a:p>
        </p:txBody>
      </p:sp>
      <p:sp>
        <p:nvSpPr>
          <p:cNvPr id="9" name="Slide Number Placeholder 8"/>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78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4" name="Footer Placeholder 3"/>
          <p:cNvSpPr>
            <a:spLocks noGrp="1"/>
          </p:cNvSpPr>
          <p:nvPr>
            <p:ph type="ftr" sz="quarter" idx="11"/>
          </p:nvPr>
        </p:nvSpPr>
        <p:spPr/>
        <p:txBody>
          <a:bodyPr/>
          <a:lstStyle/>
          <a:p>
            <a:r>
              <a:rPr lang="ja-JP" altLang="en-US" smtClean="0"/>
              <a:t>研究室ミーティング　進捗報告</a:t>
            </a:r>
            <a:endParaRPr lang="ja-JP" altLang="en-US"/>
          </a:p>
        </p:txBody>
      </p:sp>
      <p:sp>
        <p:nvSpPr>
          <p:cNvPr id="5" name="Slide Number Placeholder 4"/>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559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F7B6C-782A-4C57-A0A1-4E018FF667E0}" type="datetime1">
              <a:rPr lang="ja-JP" altLang="en-US" smtClean="0"/>
              <a:t>2016/3/11</a:t>
            </a:fld>
            <a:endParaRPr lang="ja-JP" altLang="en-US"/>
          </a:p>
        </p:txBody>
      </p:sp>
      <p:sp>
        <p:nvSpPr>
          <p:cNvPr id="3" name="Footer Placeholder 2"/>
          <p:cNvSpPr>
            <a:spLocks noGrp="1"/>
          </p:cNvSpPr>
          <p:nvPr>
            <p:ph type="ftr" sz="quarter" idx="11"/>
          </p:nvPr>
        </p:nvSpPr>
        <p:spPr/>
        <p:txBody>
          <a:bodyPr/>
          <a:lstStyle/>
          <a:p>
            <a:r>
              <a:rPr lang="ja-JP" altLang="en-US" smtClean="0"/>
              <a:t>研究室ミーティング　進捗報告</a:t>
            </a:r>
            <a:endParaRPr lang="ja-JP" altLang="en-US"/>
          </a:p>
        </p:txBody>
      </p:sp>
      <p:sp>
        <p:nvSpPr>
          <p:cNvPr id="4" name="Slide Number Placeholder 3"/>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287837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E7CE8F5-33F4-4360-8C0F-1F94FBB34F72}" type="datetime1">
              <a:rPr lang="ja-JP" altLang="en-US" smtClean="0"/>
              <a:t>2016/3/11</a:t>
            </a:fld>
            <a:endParaRPr lang="ja-JP" altLang="en-US"/>
          </a:p>
        </p:txBody>
      </p:sp>
      <p:sp>
        <p:nvSpPr>
          <p:cNvPr id="6" name="Footer Placeholder 5"/>
          <p:cNvSpPr>
            <a:spLocks noGrp="1"/>
          </p:cNvSpPr>
          <p:nvPr>
            <p:ph type="ftr" sz="quarter" idx="11"/>
          </p:nvPr>
        </p:nvSpPr>
        <p:spPr/>
        <p:txBody>
          <a:bodyPr/>
          <a:lstStyle/>
          <a:p>
            <a:r>
              <a:rPr lang="ja-JP" altLang="en-US" smtClean="0"/>
              <a:t>研究室ミーティング　進捗報告</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8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CDA83E8-1E53-4F06-8251-A24502B409B6}" type="datetime1">
              <a:rPr lang="ja-JP" altLang="en-US" smtClean="0"/>
              <a:t>2016/3/11</a:t>
            </a:fld>
            <a:endParaRPr lang="ja-JP" altLang="en-US"/>
          </a:p>
        </p:txBody>
      </p:sp>
      <p:sp>
        <p:nvSpPr>
          <p:cNvPr id="6" name="Footer Placeholder 5"/>
          <p:cNvSpPr>
            <a:spLocks noGrp="1"/>
          </p:cNvSpPr>
          <p:nvPr>
            <p:ph type="ftr" sz="quarter" idx="11"/>
          </p:nvPr>
        </p:nvSpPr>
        <p:spPr/>
        <p:txBody>
          <a:bodyPr/>
          <a:lstStyle/>
          <a:p>
            <a:r>
              <a:rPr lang="ja-JP" altLang="en-US" smtClean="0"/>
              <a:t>研究室ミーティング　進捗報告</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404722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8AC3ACA-D6A5-4A74-8374-399BBBD30287}" type="datetime1">
              <a:rPr lang="ja-JP" altLang="en-US" smtClean="0"/>
              <a:t>2016/3/11</a:t>
            </a:fld>
            <a:endParaRPr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ja-JP" altLang="en-US" smtClean="0"/>
              <a:t>研究室ミーティング　進捗報告</a:t>
            </a:r>
            <a:endParaRPr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2941555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3505200"/>
            <a:ext cx="8134672" cy="1752600"/>
          </a:xfrm>
        </p:spPr>
        <p:txBody>
          <a:bodyPr/>
          <a:lstStyle/>
          <a:p>
            <a:r>
              <a:rPr lang="ja-JP" altLang="en-US" b="1" dirty="0" smtClean="0"/>
              <a:t>宇都宮大学大学院工学研究科</a:t>
            </a:r>
            <a:r>
              <a:rPr lang="en-US" altLang="ja-JP" b="1" dirty="0"/>
              <a:t> </a:t>
            </a:r>
            <a:r>
              <a:rPr lang="ja-JP" altLang="en-US" b="1" dirty="0" smtClean="0"/>
              <a:t>情報システム科学専攻</a:t>
            </a:r>
            <a:endParaRPr lang="en-US" altLang="ja-JP" b="1" dirty="0" smtClean="0"/>
          </a:p>
          <a:p>
            <a:endParaRPr lang="en-US" altLang="ja-JP" sz="1100" b="1" dirty="0" smtClean="0"/>
          </a:p>
          <a:p>
            <a:r>
              <a:rPr lang="ja-JP" altLang="en-US" b="1" dirty="0" smtClean="0"/>
              <a:t>澤田祐樹</a:t>
            </a:r>
            <a:r>
              <a:rPr lang="en-US" altLang="ja-JP" dirty="0" smtClean="0"/>
              <a:t>  </a:t>
            </a:r>
            <a:r>
              <a:rPr lang="ja-JP" altLang="en-US" dirty="0" smtClean="0"/>
              <a:t>大津 金光   大川 猛   横田 隆史</a:t>
            </a:r>
            <a:endParaRPr lang="ja-JP" altLang="en-US" dirty="0"/>
          </a:p>
          <a:p>
            <a:endParaRPr kumimoji="1" lang="ja-JP" altLang="en-US" b="1" dirty="0"/>
          </a:p>
        </p:txBody>
      </p:sp>
      <p:sp>
        <p:nvSpPr>
          <p:cNvPr id="4" name="日付プレースホルダー 3"/>
          <p:cNvSpPr>
            <a:spLocks noGrp="1"/>
          </p:cNvSpPr>
          <p:nvPr>
            <p:ph type="dt" sz="half" idx="10"/>
          </p:nvPr>
        </p:nvSpPr>
        <p:spPr/>
        <p:txBody>
          <a:bodyPr/>
          <a:lstStyle/>
          <a:p>
            <a:fld id="{EDE99151-A226-41BE-8D7C-4EC35056A1EF}" type="datetime1">
              <a:rPr lang="ja-JP" altLang="en-US" smtClean="0"/>
              <a:t>2016/3/11</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a:t>
            </a:fld>
            <a:endParaRPr lang="ja-JP" altLang="en-US" dirty="0"/>
          </a:p>
        </p:txBody>
      </p:sp>
      <p:sp>
        <p:nvSpPr>
          <p:cNvPr id="8" name="タイトル 1"/>
          <p:cNvSpPr txBox="1">
            <a:spLocks/>
          </p:cNvSpPr>
          <p:nvPr/>
        </p:nvSpPr>
        <p:spPr>
          <a:xfrm>
            <a:off x="609600" y="286544"/>
            <a:ext cx="8534400" cy="4294584"/>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sz="3600" dirty="0" smtClean="0">
                <a:solidFill>
                  <a:srgbClr val="D2533C"/>
                </a:solidFill>
              </a:rPr>
              <a:t>動的なノード数変更に対応した</a:t>
            </a:r>
            <a:endParaRPr lang="en-US" altLang="ja-JP" sz="3600" dirty="0" smtClean="0">
              <a:solidFill>
                <a:srgbClr val="D2533C"/>
              </a:solidFill>
            </a:endParaRPr>
          </a:p>
          <a:p>
            <a:r>
              <a:rPr lang="en-US" altLang="ja-JP" sz="3600" dirty="0" smtClean="0">
                <a:solidFill>
                  <a:srgbClr val="D2533C"/>
                </a:solidFill>
              </a:rPr>
              <a:t>MPI</a:t>
            </a:r>
            <a:r>
              <a:rPr lang="ja-JP" altLang="en-US" sz="3600" dirty="0" smtClean="0">
                <a:solidFill>
                  <a:srgbClr val="D2533C"/>
                </a:solidFill>
              </a:rPr>
              <a:t>並列処理のための負荷分散手法の実装</a:t>
            </a:r>
            <a:endParaRPr lang="ja-JP" altLang="en-US" sz="3600" dirty="0">
              <a:solidFill>
                <a:srgbClr val="D2533C"/>
              </a:solidFill>
            </a:endParaRPr>
          </a:p>
        </p:txBody>
      </p:sp>
      <p:sp>
        <p:nvSpPr>
          <p:cNvPr id="2" name="フッター プレースホルダー 1"/>
          <p:cNvSpPr>
            <a:spLocks noGrp="1"/>
          </p:cNvSpPr>
          <p:nvPr>
            <p:ph type="ftr" sz="quarter" idx="11"/>
          </p:nvPr>
        </p:nvSpPr>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2264922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141168"/>
          </a:xfrm>
        </p:spPr>
        <p:txBody>
          <a:bodyPr>
            <a:normAutofit/>
          </a:bodyPr>
          <a:lstStyle/>
          <a:p>
            <a:r>
              <a:rPr lang="ja-JP" altLang="en-US" sz="3200" dirty="0" smtClean="0"/>
              <a:t>研究背景・目的</a:t>
            </a:r>
            <a:endParaRPr lang="en-US" altLang="ja-JP" sz="3200" dirty="0" smtClean="0"/>
          </a:p>
          <a:p>
            <a:r>
              <a:rPr lang="ja-JP" altLang="en-US" sz="3200" dirty="0" smtClean="0"/>
              <a:t>モバイルクラスタシステム</a:t>
            </a:r>
            <a:endParaRPr lang="en-US" altLang="ja-JP" sz="3200" dirty="0" smtClean="0"/>
          </a:p>
          <a:p>
            <a:r>
              <a:rPr lang="ja-JP" altLang="en-US" sz="3200" b="1" dirty="0" smtClean="0">
                <a:solidFill>
                  <a:srgbClr val="FF0000"/>
                </a:solidFill>
              </a:rPr>
              <a:t>プロセス単位の負荷分散手法</a:t>
            </a:r>
            <a:endParaRPr lang="en-US" altLang="ja-JP" sz="3200" b="1" dirty="0" smtClean="0">
              <a:solidFill>
                <a:srgbClr val="FF0000"/>
              </a:solidFill>
            </a:endParaRPr>
          </a:p>
          <a:p>
            <a:r>
              <a:rPr lang="ja-JP" altLang="en-US" sz="3200" dirty="0" smtClean="0"/>
              <a:t>評価</a:t>
            </a:r>
            <a:endParaRPr lang="en-US" altLang="ja-JP" sz="3200"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FEE23554-75FD-4174-922C-F2341DF7DC4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10</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2531854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AE4D9789-20C1-4C05-B0C5-A62DB57EFAB4}"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11</a:t>
            </a:fld>
            <a:endParaRPr lang="ja-JP" altLang="en-US"/>
          </a:p>
        </p:txBody>
      </p:sp>
      <p:sp>
        <p:nvSpPr>
          <p:cNvPr id="9" name="タイトル 1"/>
          <p:cNvSpPr>
            <a:spLocks noGrp="1"/>
          </p:cNvSpPr>
          <p:nvPr>
            <p:ph type="title"/>
          </p:nvPr>
        </p:nvSpPr>
        <p:spPr>
          <a:xfrm>
            <a:off x="457200" y="134144"/>
            <a:ext cx="8229600" cy="990600"/>
          </a:xfrm>
        </p:spPr>
        <p:txBody>
          <a:bodyPr>
            <a:normAutofit/>
          </a:bodyPr>
          <a:lstStyle/>
          <a:p>
            <a:r>
              <a:rPr lang="ja-JP" altLang="en-US" dirty="0" smtClean="0"/>
              <a:t>プロセス単位の負荷分散処手法</a:t>
            </a:r>
            <a:endParaRPr kumimoji="1" lang="ja-JP" altLang="en-US" dirty="0"/>
          </a:p>
        </p:txBody>
      </p:sp>
      <p:sp>
        <p:nvSpPr>
          <p:cNvPr id="12" name="円/楕円 11"/>
          <p:cNvSpPr/>
          <p:nvPr/>
        </p:nvSpPr>
        <p:spPr>
          <a:xfrm>
            <a:off x="387077" y="3288584"/>
            <a:ext cx="1800200" cy="1635531"/>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5" name="乗算記号 14"/>
          <p:cNvSpPr/>
          <p:nvPr/>
        </p:nvSpPr>
        <p:spPr>
          <a:xfrm>
            <a:off x="387077" y="2784373"/>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雲形吹き出し 17"/>
          <p:cNvSpPr/>
          <p:nvPr/>
        </p:nvSpPr>
        <p:spPr>
          <a:xfrm>
            <a:off x="2025729" y="2780853"/>
            <a:ext cx="2114223" cy="1015462"/>
          </a:xfrm>
          <a:prstGeom prst="cloudCallout">
            <a:avLst>
              <a:gd name="adj1" fmla="val -4695"/>
              <a:gd name="adj2" fmla="val 92068"/>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別のノード１</a:t>
            </a:r>
            <a:r>
              <a:rPr lang="ja-JP" altLang="en-US" b="1" dirty="0"/>
              <a:t>台</a:t>
            </a:r>
            <a:r>
              <a:rPr lang="ja-JP" altLang="en-US" b="1" dirty="0" smtClean="0"/>
              <a:t>に割り当て</a:t>
            </a:r>
            <a:endParaRPr kumimoji="1" lang="ja-JP" altLang="en-US" b="1" dirty="0"/>
          </a:p>
        </p:txBody>
      </p:sp>
      <p:sp>
        <p:nvSpPr>
          <p:cNvPr id="6" name="円/楕円 5"/>
          <p:cNvSpPr/>
          <p:nvPr/>
        </p:nvSpPr>
        <p:spPr>
          <a:xfrm>
            <a:off x="570056" y="3644950"/>
            <a:ext cx="1473205" cy="1135150"/>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正方形/長方形 12"/>
          <p:cNvSpPr/>
          <p:nvPr/>
        </p:nvSpPr>
        <p:spPr>
          <a:xfrm>
            <a:off x="983892" y="385242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475579" y="3893691"/>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386701" y="4351412"/>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a:off x="2043261" y="4310003"/>
            <a:ext cx="100811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148064" y="3415685"/>
            <a:ext cx="1656184" cy="151216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2" name="乗算記号 21"/>
          <p:cNvSpPr/>
          <p:nvPr/>
        </p:nvSpPr>
        <p:spPr>
          <a:xfrm>
            <a:off x="5004048" y="3091415"/>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雲形吹き出し 22"/>
          <p:cNvSpPr/>
          <p:nvPr/>
        </p:nvSpPr>
        <p:spPr>
          <a:xfrm>
            <a:off x="7029777" y="2104607"/>
            <a:ext cx="2114223" cy="1015462"/>
          </a:xfrm>
          <a:prstGeom prst="cloudCallout">
            <a:avLst>
              <a:gd name="adj1" fmla="val -35680"/>
              <a:gd name="adj2" fmla="val 47716"/>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smtClean="0"/>
              <a:t>X</a:t>
            </a:r>
            <a:r>
              <a:rPr lang="ja-JP" altLang="en-US" b="1" dirty="0" smtClean="0"/>
              <a:t>に割り当て</a:t>
            </a:r>
            <a:endParaRPr kumimoji="1" lang="ja-JP" altLang="en-US" b="1" dirty="0"/>
          </a:p>
        </p:txBody>
      </p:sp>
      <p:sp>
        <p:nvSpPr>
          <p:cNvPr id="24" name="円/楕円 23"/>
          <p:cNvSpPr/>
          <p:nvPr/>
        </p:nvSpPr>
        <p:spPr>
          <a:xfrm>
            <a:off x="5502605" y="3670074"/>
            <a:ext cx="648072" cy="6042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正方形/長方形 24"/>
          <p:cNvSpPr/>
          <p:nvPr/>
        </p:nvSpPr>
        <p:spPr>
          <a:xfrm>
            <a:off x="5718629" y="385418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rot="1980000">
            <a:off x="5996854" y="3885136"/>
            <a:ext cx="512748" cy="1153378"/>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p:cNvSpPr/>
          <p:nvPr/>
        </p:nvSpPr>
        <p:spPr>
          <a:xfrm>
            <a:off x="6269686" y="4191803"/>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5981654" y="4551843"/>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p:cNvCxnSpPr>
            <a:stCxn id="24" idx="7"/>
          </p:cNvCxnSpPr>
          <p:nvPr/>
        </p:nvCxnSpPr>
        <p:spPr>
          <a:xfrm flipV="1">
            <a:off x="6055769" y="2946496"/>
            <a:ext cx="1175027" cy="812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9" idx="6"/>
          </p:cNvCxnSpPr>
          <p:nvPr/>
        </p:nvCxnSpPr>
        <p:spPr>
          <a:xfrm>
            <a:off x="6468241" y="4601456"/>
            <a:ext cx="1128094" cy="1071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雲形吹き出し 33"/>
          <p:cNvSpPr/>
          <p:nvPr/>
        </p:nvSpPr>
        <p:spPr>
          <a:xfrm>
            <a:off x="7092279" y="4736620"/>
            <a:ext cx="2114223" cy="1015462"/>
          </a:xfrm>
          <a:prstGeom prst="cloudCallout">
            <a:avLst>
              <a:gd name="adj1" fmla="val -28974"/>
              <a:gd name="adj2" fmla="val -52973"/>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a:t>Y</a:t>
            </a:r>
            <a:r>
              <a:rPr lang="ja-JP" altLang="en-US" b="1" dirty="0" smtClean="0"/>
              <a:t>に割り当て</a:t>
            </a:r>
            <a:endParaRPr kumimoji="1" lang="ja-JP" altLang="en-US" b="1" dirty="0"/>
          </a:p>
        </p:txBody>
      </p:sp>
      <p:sp>
        <p:nvSpPr>
          <p:cNvPr id="35" name="正方形/長方形 34"/>
          <p:cNvSpPr/>
          <p:nvPr/>
        </p:nvSpPr>
        <p:spPr>
          <a:xfrm>
            <a:off x="107504" y="616530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70056" y="6084004"/>
            <a:ext cx="2129736" cy="369332"/>
          </a:xfrm>
          <a:prstGeom prst="rect">
            <a:avLst/>
          </a:prstGeom>
          <a:noFill/>
        </p:spPr>
        <p:txBody>
          <a:bodyPr wrap="square" rtlCol="0">
            <a:spAutoFit/>
          </a:bodyPr>
          <a:lstStyle/>
          <a:p>
            <a:r>
              <a:rPr kumimoji="1" lang="ja-JP" altLang="en-US" b="1" dirty="0" smtClean="0"/>
              <a:t>：</a:t>
            </a:r>
            <a:r>
              <a:rPr kumimoji="1" lang="en-US" altLang="ja-JP" b="1" dirty="0" smtClean="0"/>
              <a:t>MPI</a:t>
            </a:r>
            <a:r>
              <a:rPr kumimoji="1" lang="ja-JP" altLang="en-US" b="1" dirty="0" smtClean="0"/>
              <a:t>並列プロセス</a:t>
            </a:r>
            <a:endParaRPr kumimoji="1" lang="ja-JP" altLang="en-US" b="1" dirty="0"/>
          </a:p>
        </p:txBody>
      </p:sp>
      <p:cxnSp>
        <p:nvCxnSpPr>
          <p:cNvPr id="37" name="直線コネクタ 36"/>
          <p:cNvCxnSpPr/>
          <p:nvPr/>
        </p:nvCxnSpPr>
        <p:spPr>
          <a:xfrm>
            <a:off x="4427984" y="2708920"/>
            <a:ext cx="0" cy="3586708"/>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9" name="右矢印 38"/>
          <p:cNvSpPr/>
          <p:nvPr/>
        </p:nvSpPr>
        <p:spPr>
          <a:xfrm>
            <a:off x="3656592" y="4545049"/>
            <a:ext cx="1707496" cy="1080120"/>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負荷分散</a:t>
            </a:r>
            <a:endParaRPr lang="en-US" altLang="ja-JP" b="1" dirty="0" smtClean="0"/>
          </a:p>
          <a:p>
            <a:pPr algn="ctr"/>
            <a:r>
              <a:rPr lang="ja-JP" altLang="en-US" b="1" dirty="0" smtClean="0"/>
              <a:t>を可能</a:t>
            </a:r>
            <a:endParaRPr kumimoji="1" lang="ja-JP" altLang="en-US" b="1" dirty="0"/>
          </a:p>
        </p:txBody>
      </p:sp>
      <p:sp>
        <p:nvSpPr>
          <p:cNvPr id="32" name="星 5 31"/>
          <p:cNvSpPr/>
          <p:nvPr/>
        </p:nvSpPr>
        <p:spPr>
          <a:xfrm>
            <a:off x="874610" y="4158077"/>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565301" y="5693186"/>
            <a:ext cx="2361741" cy="369332"/>
          </a:xfrm>
          <a:prstGeom prst="rect">
            <a:avLst/>
          </a:prstGeom>
          <a:noFill/>
        </p:spPr>
        <p:txBody>
          <a:bodyPr wrap="square" rtlCol="0">
            <a:spAutoFit/>
          </a:bodyPr>
          <a:lstStyle/>
          <a:p>
            <a:r>
              <a:rPr lang="ja-JP" altLang="en-US" b="1" dirty="0" smtClean="0"/>
              <a:t>：</a:t>
            </a:r>
            <a:r>
              <a:rPr lang="en-US" altLang="ja-JP" b="1" dirty="0" smtClean="0"/>
              <a:t>MPI</a:t>
            </a:r>
            <a:r>
              <a:rPr lang="ja-JP" altLang="en-US" b="1" dirty="0" smtClean="0"/>
              <a:t>管理プロセス</a:t>
            </a:r>
            <a:endParaRPr kumimoji="1" lang="ja-JP" altLang="en-US" b="1" dirty="0"/>
          </a:p>
        </p:txBody>
      </p:sp>
      <p:sp>
        <p:nvSpPr>
          <p:cNvPr id="40" name="星 5 39"/>
          <p:cNvSpPr/>
          <p:nvPr/>
        </p:nvSpPr>
        <p:spPr>
          <a:xfrm>
            <a:off x="-4535" y="5630470"/>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5409845" y="4265712"/>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
        <p:nvSpPr>
          <p:cNvPr id="43" name="コンテンツ プレースホルダー 5"/>
          <p:cNvSpPr txBox="1">
            <a:spLocks/>
          </p:cNvSpPr>
          <p:nvPr/>
        </p:nvSpPr>
        <p:spPr>
          <a:xfrm>
            <a:off x="35496" y="1002280"/>
            <a:ext cx="9023898" cy="129614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ノード内</a:t>
            </a:r>
            <a:r>
              <a:rPr lang="ja-JP" altLang="en-US" b="1" dirty="0"/>
              <a:t>のプロセス群をそれぞれ複数のノードに分散して割り当てる</a:t>
            </a:r>
            <a:endParaRPr lang="en-US" altLang="ja-JP" b="1" dirty="0"/>
          </a:p>
          <a:p>
            <a:endParaRPr lang="en-US" altLang="ja-JP" b="1" dirty="0" smtClean="0"/>
          </a:p>
        </p:txBody>
      </p:sp>
    </p:spTree>
    <p:extLst>
      <p:ext uri="{BB962C8B-B14F-4D97-AF65-F5344CB8AC3E}">
        <p14:creationId xmlns:p14="http://schemas.microsoft.com/office/powerpoint/2010/main" val="2784102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DBFDDDF-21F5-457B-BB12-0E910770E7D3}"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12</a:t>
            </a:fld>
            <a:endParaRPr lang="ja-JP" altLang="en-US"/>
          </a:p>
        </p:txBody>
      </p:sp>
      <p:sp>
        <p:nvSpPr>
          <p:cNvPr id="7" name="タイトル 1"/>
          <p:cNvSpPr txBox="1">
            <a:spLocks/>
          </p:cNvSpPr>
          <p:nvPr/>
        </p:nvSpPr>
        <p:spPr>
          <a:xfrm>
            <a:off x="457199" y="134144"/>
            <a:ext cx="8574709"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t>プロセス単位で負荷分散できない原因</a:t>
            </a:r>
            <a:endParaRPr lang="en-US" altLang="ja-JP" dirty="0"/>
          </a:p>
        </p:txBody>
      </p:sp>
      <p:sp>
        <p:nvSpPr>
          <p:cNvPr id="8" name="円/楕円 7"/>
          <p:cNvSpPr/>
          <p:nvPr/>
        </p:nvSpPr>
        <p:spPr>
          <a:xfrm>
            <a:off x="424582" y="1374221"/>
            <a:ext cx="1699146" cy="159941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ホストノード</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9" name="円/楕円 8"/>
          <p:cNvSpPr/>
          <p:nvPr/>
        </p:nvSpPr>
        <p:spPr>
          <a:xfrm>
            <a:off x="2411760" y="1402624"/>
            <a:ext cx="1699146" cy="159941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リモートノード</a:t>
            </a:r>
            <a:r>
              <a:rPr lang="en-US" altLang="ja-JP" sz="2000" b="1" dirty="0"/>
              <a:t>A</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10" name="円/楕円 9"/>
          <p:cNvSpPr/>
          <p:nvPr/>
        </p:nvSpPr>
        <p:spPr>
          <a:xfrm>
            <a:off x="1400045" y="3176491"/>
            <a:ext cx="1914885" cy="175659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リモートノード</a:t>
            </a:r>
            <a:r>
              <a:rPr lang="en-US" altLang="ja-JP" sz="2000" b="1" dirty="0"/>
              <a:t>B</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11" name="正方形/長方形 10"/>
          <p:cNvSpPr/>
          <p:nvPr/>
        </p:nvSpPr>
        <p:spPr>
          <a:xfrm>
            <a:off x="437039" y="593998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99591" y="5858688"/>
            <a:ext cx="2361741" cy="400110"/>
          </a:xfrm>
          <a:prstGeom prst="rect">
            <a:avLst/>
          </a:prstGeom>
          <a:noFill/>
        </p:spPr>
        <p:txBody>
          <a:bodyPr wrap="square" rtlCol="0">
            <a:spAutoFit/>
          </a:bodyPr>
          <a:lstStyle/>
          <a:p>
            <a:r>
              <a:rPr kumimoji="1" lang="ja-JP" altLang="en-US" sz="2000" b="1" dirty="0" smtClean="0"/>
              <a:t>：</a:t>
            </a:r>
            <a:r>
              <a:rPr kumimoji="1" lang="en-US" altLang="ja-JP" sz="2000" b="1" dirty="0" smtClean="0"/>
              <a:t>MPI</a:t>
            </a:r>
            <a:r>
              <a:rPr kumimoji="1" lang="ja-JP" altLang="en-US" sz="2000" b="1" dirty="0" smtClean="0"/>
              <a:t>並列プロセス</a:t>
            </a:r>
            <a:endParaRPr kumimoji="1" lang="ja-JP" altLang="en-US" sz="2000" b="1" dirty="0"/>
          </a:p>
        </p:txBody>
      </p:sp>
      <p:sp>
        <p:nvSpPr>
          <p:cNvPr id="14" name="テキスト ボックス 13"/>
          <p:cNvSpPr txBox="1"/>
          <p:nvPr/>
        </p:nvSpPr>
        <p:spPr>
          <a:xfrm>
            <a:off x="914115" y="5435932"/>
            <a:ext cx="2361741" cy="400110"/>
          </a:xfrm>
          <a:prstGeom prst="rect">
            <a:avLst/>
          </a:prstGeom>
          <a:noFill/>
        </p:spPr>
        <p:txBody>
          <a:bodyPr wrap="square" rtlCol="0">
            <a:spAutoFit/>
          </a:bodyPr>
          <a:lstStyle/>
          <a:p>
            <a:r>
              <a:rPr lang="ja-JP" altLang="en-US" sz="2000" b="1" dirty="0" smtClean="0"/>
              <a:t>：</a:t>
            </a:r>
            <a:r>
              <a:rPr lang="en-US" altLang="ja-JP" sz="2000" b="1" dirty="0" smtClean="0"/>
              <a:t>MPI</a:t>
            </a:r>
            <a:r>
              <a:rPr lang="ja-JP" altLang="en-US" sz="2000" b="1" dirty="0" smtClean="0"/>
              <a:t>管理プロセス</a:t>
            </a:r>
            <a:endParaRPr kumimoji="1" lang="ja-JP" altLang="en-US" sz="2000" b="1" dirty="0"/>
          </a:p>
        </p:txBody>
      </p:sp>
      <p:sp>
        <p:nvSpPr>
          <p:cNvPr id="18" name="正方形/長方形 17"/>
          <p:cNvSpPr/>
          <p:nvPr/>
        </p:nvSpPr>
        <p:spPr>
          <a:xfrm>
            <a:off x="914115" y="2136921"/>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419872" y="207200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a:stCxn id="78" idx="5"/>
          </p:cNvCxnSpPr>
          <p:nvPr/>
        </p:nvCxnSpPr>
        <p:spPr>
          <a:xfrm flipH="1" flipV="1">
            <a:off x="1794193" y="4133379"/>
            <a:ext cx="147589" cy="338730"/>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56" idx="0"/>
          </p:cNvCxnSpPr>
          <p:nvPr/>
        </p:nvCxnSpPr>
        <p:spPr>
          <a:xfrm flipH="1" flipV="1">
            <a:off x="1670929" y="2658217"/>
            <a:ext cx="42556" cy="1027998"/>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8" idx="1"/>
          </p:cNvCxnSpPr>
          <p:nvPr/>
        </p:nvCxnSpPr>
        <p:spPr>
          <a:xfrm flipH="1">
            <a:off x="1794193" y="2526592"/>
            <a:ext cx="899705" cy="130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2"/>
          </p:cNvCxnSpPr>
          <p:nvPr/>
        </p:nvCxnSpPr>
        <p:spPr>
          <a:xfrm flipH="1">
            <a:off x="3086725" y="2332654"/>
            <a:ext cx="456412" cy="195239"/>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4269074" y="1340768"/>
            <a:ext cx="0" cy="396044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右矢印 34"/>
          <p:cNvSpPr/>
          <p:nvPr/>
        </p:nvSpPr>
        <p:spPr>
          <a:xfrm>
            <a:off x="3666401" y="2962750"/>
            <a:ext cx="1532919" cy="1197615"/>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a:t>
            </a:r>
            <a:endParaRPr lang="en-US" altLang="ja-JP" b="1" dirty="0" smtClean="0"/>
          </a:p>
          <a:p>
            <a:pPr algn="ctr"/>
            <a:r>
              <a:rPr lang="ja-JP" altLang="en-US" b="1" dirty="0" smtClean="0"/>
              <a:t>再構築時</a:t>
            </a:r>
            <a:endParaRPr kumimoji="1" lang="ja-JP" altLang="en-US" b="1" dirty="0"/>
          </a:p>
        </p:txBody>
      </p:sp>
      <p:sp>
        <p:nvSpPr>
          <p:cNvPr id="36" name="円/楕円 35"/>
          <p:cNvSpPr/>
          <p:nvPr/>
        </p:nvSpPr>
        <p:spPr>
          <a:xfrm>
            <a:off x="4774108" y="1389457"/>
            <a:ext cx="1699146" cy="194421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ホストノード</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37" name="円/楕円 36"/>
          <p:cNvSpPr/>
          <p:nvPr/>
        </p:nvSpPr>
        <p:spPr>
          <a:xfrm>
            <a:off x="6761286" y="1417859"/>
            <a:ext cx="1699146" cy="19158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リモートノード</a:t>
            </a:r>
            <a:r>
              <a:rPr lang="en-US" altLang="ja-JP" sz="2000" b="1" dirty="0"/>
              <a:t>A</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40" name="正方形/長方形 39"/>
          <p:cNvSpPr/>
          <p:nvPr/>
        </p:nvSpPr>
        <p:spPr>
          <a:xfrm>
            <a:off x="5263641" y="2152157"/>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7769398" y="2208929"/>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p:nvPr/>
        </p:nvCxnSpPr>
        <p:spPr>
          <a:xfrm flipH="1">
            <a:off x="6143719" y="2543129"/>
            <a:ext cx="1046002" cy="0"/>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40" idx="3"/>
          </p:cNvCxnSpPr>
          <p:nvPr/>
        </p:nvCxnSpPr>
        <p:spPr>
          <a:xfrm>
            <a:off x="5510170" y="2282481"/>
            <a:ext cx="510285" cy="130324"/>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二等辺三角形 45"/>
          <p:cNvSpPr/>
          <p:nvPr/>
        </p:nvSpPr>
        <p:spPr>
          <a:xfrm>
            <a:off x="338051" y="6453336"/>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899592" y="6444044"/>
            <a:ext cx="4932396" cy="400110"/>
          </a:xfrm>
          <a:prstGeom prst="rect">
            <a:avLst/>
          </a:prstGeom>
          <a:noFill/>
        </p:spPr>
        <p:txBody>
          <a:bodyPr wrap="square" rtlCol="0">
            <a:spAutoFit/>
          </a:bodyPr>
          <a:lstStyle/>
          <a:p>
            <a:r>
              <a:rPr kumimoji="1" lang="ja-JP" altLang="en-US" sz="2000" b="1" dirty="0" smtClean="0"/>
              <a:t>：</a:t>
            </a:r>
            <a:r>
              <a:rPr lang="ja-JP" altLang="en-US" sz="2000" b="1" dirty="0"/>
              <a:t>負荷</a:t>
            </a:r>
            <a:r>
              <a:rPr lang="ja-JP" altLang="en-US" sz="2000" b="1" dirty="0" smtClean="0"/>
              <a:t>分散対象の</a:t>
            </a:r>
            <a:r>
              <a:rPr lang="en-US" altLang="ja-JP" sz="2000" b="1" dirty="0" smtClean="0"/>
              <a:t>MPI</a:t>
            </a:r>
            <a:r>
              <a:rPr lang="ja-JP" altLang="en-US" sz="2000" b="1" dirty="0" smtClean="0"/>
              <a:t>並列</a:t>
            </a:r>
            <a:r>
              <a:rPr kumimoji="1" lang="ja-JP" altLang="en-US" sz="2000" b="1" dirty="0" smtClean="0"/>
              <a:t>プロセス</a:t>
            </a:r>
            <a:endParaRPr kumimoji="1" lang="ja-JP" altLang="en-US" sz="2000" b="1" dirty="0"/>
          </a:p>
        </p:txBody>
      </p:sp>
      <p:sp>
        <p:nvSpPr>
          <p:cNvPr id="48" name="二等辺三角形 47"/>
          <p:cNvSpPr/>
          <p:nvPr/>
        </p:nvSpPr>
        <p:spPr>
          <a:xfrm>
            <a:off x="5392830" y="2858020"/>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7489661" y="2888459"/>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矢印コネクタ 50"/>
          <p:cNvCxnSpPr>
            <a:stCxn id="48" idx="4"/>
          </p:cNvCxnSpPr>
          <p:nvPr/>
        </p:nvCxnSpPr>
        <p:spPr>
          <a:xfrm>
            <a:off x="5795832" y="3146052"/>
            <a:ext cx="101358" cy="726679"/>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49" idx="2"/>
          </p:cNvCxnSpPr>
          <p:nvPr/>
        </p:nvCxnSpPr>
        <p:spPr>
          <a:xfrm flipH="1">
            <a:off x="7020272" y="3176491"/>
            <a:ext cx="469389" cy="696240"/>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星 5 54"/>
          <p:cNvSpPr/>
          <p:nvPr/>
        </p:nvSpPr>
        <p:spPr>
          <a:xfrm>
            <a:off x="344279" y="5373216"/>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星 5 55"/>
          <p:cNvSpPr/>
          <p:nvPr/>
        </p:nvSpPr>
        <p:spPr>
          <a:xfrm>
            <a:off x="1497461" y="3686215"/>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星 5 56"/>
          <p:cNvSpPr/>
          <p:nvPr/>
        </p:nvSpPr>
        <p:spPr>
          <a:xfrm>
            <a:off x="1423506" y="2282481"/>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星 5 57"/>
          <p:cNvSpPr/>
          <p:nvPr/>
        </p:nvSpPr>
        <p:spPr>
          <a:xfrm>
            <a:off x="2693898" y="2361565"/>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星 5 58"/>
          <p:cNvSpPr/>
          <p:nvPr/>
        </p:nvSpPr>
        <p:spPr>
          <a:xfrm>
            <a:off x="5804431" y="2387308"/>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星 5 59"/>
          <p:cNvSpPr/>
          <p:nvPr/>
        </p:nvSpPr>
        <p:spPr>
          <a:xfrm>
            <a:off x="7170338" y="2299949"/>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矢印コネクタ 64"/>
          <p:cNvCxnSpPr>
            <a:stCxn id="19" idx="1"/>
            <a:endCxn id="18" idx="0"/>
          </p:cNvCxnSpPr>
          <p:nvPr/>
        </p:nvCxnSpPr>
        <p:spPr>
          <a:xfrm flipH="1" flipV="1">
            <a:off x="1037380" y="2136921"/>
            <a:ext cx="2382492" cy="65409"/>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5594331" y="2217566"/>
            <a:ext cx="2096831" cy="0"/>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40" idx="2"/>
          </p:cNvCxnSpPr>
          <p:nvPr/>
        </p:nvCxnSpPr>
        <p:spPr>
          <a:xfrm flipH="1" flipV="1">
            <a:off x="5386906" y="2412805"/>
            <a:ext cx="207426" cy="619670"/>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49" idx="1"/>
          </p:cNvCxnSpPr>
          <p:nvPr/>
        </p:nvCxnSpPr>
        <p:spPr>
          <a:xfrm flipH="1" flipV="1">
            <a:off x="5510171" y="2412805"/>
            <a:ext cx="2080241" cy="619670"/>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6258758" y="3565160"/>
            <a:ext cx="740831" cy="646331"/>
          </a:xfrm>
          <a:prstGeom prst="rect">
            <a:avLst/>
          </a:prstGeom>
          <a:noFill/>
        </p:spPr>
        <p:txBody>
          <a:bodyPr wrap="square" rtlCol="0">
            <a:spAutoFit/>
          </a:bodyPr>
          <a:lstStyle/>
          <a:p>
            <a:r>
              <a:rPr kumimoji="1" lang="en-US" altLang="ja-JP" sz="3600" b="1" dirty="0" smtClean="0"/>
              <a:t>?</a:t>
            </a:r>
            <a:endParaRPr kumimoji="1" lang="ja-JP" altLang="en-US" sz="3600" b="1" dirty="0"/>
          </a:p>
        </p:txBody>
      </p:sp>
      <p:sp>
        <p:nvSpPr>
          <p:cNvPr id="77" name="乗算記号 76"/>
          <p:cNvSpPr/>
          <p:nvPr/>
        </p:nvSpPr>
        <p:spPr>
          <a:xfrm>
            <a:off x="1403648" y="4629817"/>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二等辺三角形 77"/>
          <p:cNvSpPr/>
          <p:nvPr/>
        </p:nvSpPr>
        <p:spPr>
          <a:xfrm>
            <a:off x="1639530" y="4328093"/>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2273164" y="4322203"/>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矢印コネクタ 61"/>
          <p:cNvCxnSpPr>
            <a:endCxn id="18" idx="2"/>
          </p:cNvCxnSpPr>
          <p:nvPr/>
        </p:nvCxnSpPr>
        <p:spPr>
          <a:xfrm flipH="1" flipV="1">
            <a:off x="1037380" y="2397569"/>
            <a:ext cx="756813" cy="2074540"/>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9" idx="1"/>
            <a:endCxn id="18" idx="3"/>
          </p:cNvCxnSpPr>
          <p:nvPr/>
        </p:nvCxnSpPr>
        <p:spPr>
          <a:xfrm flipH="1" flipV="1">
            <a:off x="1160644" y="2267245"/>
            <a:ext cx="1213271" cy="2198974"/>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9" idx="0"/>
          </p:cNvCxnSpPr>
          <p:nvPr/>
        </p:nvCxnSpPr>
        <p:spPr>
          <a:xfrm flipH="1" flipV="1">
            <a:off x="1855826" y="4003056"/>
            <a:ext cx="618839" cy="319147"/>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8" idx="3"/>
          </p:cNvCxnSpPr>
          <p:nvPr/>
        </p:nvCxnSpPr>
        <p:spPr>
          <a:xfrm>
            <a:off x="1160644" y="2267245"/>
            <a:ext cx="510285" cy="130324"/>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41" idx="2"/>
          </p:cNvCxnSpPr>
          <p:nvPr/>
        </p:nvCxnSpPr>
        <p:spPr>
          <a:xfrm flipH="1">
            <a:off x="7436251" y="2469577"/>
            <a:ext cx="456412" cy="195239"/>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雲形吹き出し 88"/>
          <p:cNvSpPr/>
          <p:nvPr/>
        </p:nvSpPr>
        <p:spPr>
          <a:xfrm>
            <a:off x="4724140" y="4331152"/>
            <a:ext cx="4257801" cy="2112892"/>
          </a:xfrm>
          <a:prstGeom prst="cloudCallout">
            <a:avLst>
              <a:gd name="adj1" fmla="val -14890"/>
              <a:gd name="adj2" fmla="val -64135"/>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0" name="テキスト ボックス 89"/>
          <p:cNvSpPr txBox="1"/>
          <p:nvPr/>
        </p:nvSpPr>
        <p:spPr>
          <a:xfrm>
            <a:off x="5199321" y="4656756"/>
            <a:ext cx="3405128" cy="1400383"/>
          </a:xfrm>
          <a:prstGeom prst="rect">
            <a:avLst/>
          </a:prstGeom>
          <a:noFill/>
        </p:spPr>
        <p:txBody>
          <a:bodyPr wrap="square" rtlCol="0">
            <a:spAutoFit/>
          </a:bodyPr>
          <a:lstStyle/>
          <a:p>
            <a:r>
              <a:rPr kumimoji="1" lang="ja-JP" altLang="en-US" b="1" dirty="0" smtClean="0"/>
              <a:t>チェックポインティング時と</a:t>
            </a:r>
            <a:r>
              <a:rPr lang="ja-JP" altLang="en-US" b="1" dirty="0" smtClean="0"/>
              <a:t>通信相手</a:t>
            </a:r>
            <a:r>
              <a:rPr kumimoji="1" lang="ja-JP" altLang="en-US" b="1" dirty="0" smtClean="0"/>
              <a:t>が違う</a:t>
            </a:r>
            <a:r>
              <a:rPr kumimoji="1" lang="en-US" altLang="ja-JP" b="1" dirty="0" smtClean="0"/>
              <a:t>.</a:t>
            </a:r>
            <a:r>
              <a:rPr lang="ja-JP" altLang="en-US" b="1" dirty="0" smtClean="0"/>
              <a:t>リスタート失敗</a:t>
            </a:r>
            <a:r>
              <a:rPr lang="en-US" altLang="ja-JP" b="1" dirty="0" smtClean="0"/>
              <a:t>!</a:t>
            </a:r>
          </a:p>
          <a:p>
            <a:endParaRPr lang="en-US" altLang="ja-JP" sz="900" b="1" dirty="0" smtClean="0"/>
          </a:p>
          <a:p>
            <a:r>
              <a:rPr lang="ja-JP" altLang="en-US" sz="2000" b="1" dirty="0" smtClean="0">
                <a:solidFill>
                  <a:srgbClr val="FF0000"/>
                </a:solidFill>
              </a:rPr>
              <a:t>通信相手</a:t>
            </a:r>
            <a:r>
              <a:rPr lang="ja-JP" altLang="en-US" sz="2000" b="1" dirty="0">
                <a:solidFill>
                  <a:srgbClr val="FF0000"/>
                </a:solidFill>
              </a:rPr>
              <a:t>を</a:t>
            </a:r>
            <a:r>
              <a:rPr lang="ja-JP" altLang="en-US" sz="2000" b="1" dirty="0" smtClean="0">
                <a:solidFill>
                  <a:srgbClr val="FF0000"/>
                </a:solidFill>
              </a:rPr>
              <a:t>変更しても</a:t>
            </a:r>
            <a:r>
              <a:rPr lang="en-US" altLang="ja-JP" sz="2000" b="1" dirty="0" smtClean="0">
                <a:solidFill>
                  <a:srgbClr val="FF0000"/>
                </a:solidFill>
              </a:rPr>
              <a:t>,</a:t>
            </a:r>
            <a:r>
              <a:rPr lang="ja-JP" altLang="en-US" sz="2000" b="1" dirty="0" smtClean="0">
                <a:solidFill>
                  <a:srgbClr val="FF0000"/>
                </a:solidFill>
              </a:rPr>
              <a:t>通信できるようにする必要がある</a:t>
            </a:r>
            <a:endParaRPr lang="en-US" altLang="ja-JP" sz="2000" b="1" dirty="0" smtClean="0">
              <a:solidFill>
                <a:srgbClr val="FF0000"/>
              </a:solidFill>
            </a:endParaRPr>
          </a:p>
        </p:txBody>
      </p:sp>
      <p:sp>
        <p:nvSpPr>
          <p:cNvPr id="6" name="テキスト ボックス 5"/>
          <p:cNvSpPr txBox="1"/>
          <p:nvPr/>
        </p:nvSpPr>
        <p:spPr>
          <a:xfrm>
            <a:off x="179512" y="908720"/>
            <a:ext cx="2730410" cy="369332"/>
          </a:xfrm>
          <a:prstGeom prst="rect">
            <a:avLst/>
          </a:prstGeom>
          <a:noFill/>
        </p:spPr>
        <p:txBody>
          <a:bodyPr wrap="square" rtlCol="0">
            <a:spAutoFit/>
          </a:bodyPr>
          <a:lstStyle/>
          <a:p>
            <a:r>
              <a:rPr kumimoji="1" lang="ja-JP" altLang="en-US" b="1" dirty="0" smtClean="0"/>
              <a:t>例</a:t>
            </a:r>
            <a:r>
              <a:rPr kumimoji="1" lang="en-US" altLang="ja-JP" b="1" dirty="0" smtClean="0"/>
              <a:t>)</a:t>
            </a:r>
            <a:r>
              <a:rPr kumimoji="1" lang="ja-JP" altLang="en-US" b="1" dirty="0" smtClean="0"/>
              <a:t>リモートノード</a:t>
            </a:r>
            <a:r>
              <a:rPr lang="en-US" altLang="ja-JP" b="1" dirty="0"/>
              <a:t>B</a:t>
            </a:r>
            <a:r>
              <a:rPr kumimoji="1" lang="ja-JP" altLang="en-US" b="1" dirty="0" smtClean="0"/>
              <a:t>脱退</a:t>
            </a:r>
            <a:endParaRPr kumimoji="1" lang="en-US" altLang="ja-JP" b="1" dirty="0" smtClean="0"/>
          </a:p>
        </p:txBody>
      </p:sp>
      <p:sp>
        <p:nvSpPr>
          <p:cNvPr id="54"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345095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par>
                                <p:cTn id="63" presetID="10"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500"/>
                                        <p:tgtEl>
                                          <p:spTgt spid="65"/>
                                        </p:tgtEl>
                                      </p:cBhvr>
                                    </p:animEffect>
                                  </p:childTnLst>
                                </p:cTn>
                              </p:par>
                              <p:par>
                                <p:cTn id="85" presetID="10" presetClass="entr" presetSubtype="0" fill="hold"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fade">
                                      <p:cBhvr>
                                        <p:cTn id="95" dur="500"/>
                                        <p:tgtEl>
                                          <p:spTgt spid="7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500"/>
                                        <p:tgtEl>
                                          <p:spTgt spid="3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500"/>
                                        <p:tgtEl>
                                          <p:spTgt spid="3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500"/>
                                        <p:tgtEl>
                                          <p:spTgt spid="3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fade">
                                      <p:cBhvr>
                                        <p:cTn id="118" dur="500"/>
                                        <p:tgtEl>
                                          <p:spTgt spid="5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fade">
                                      <p:cBhvr>
                                        <p:cTn id="121" dur="500"/>
                                        <p:tgtEl>
                                          <p:spTgt spid="4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500"/>
                                        <p:tgtEl>
                                          <p:spTgt spid="4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Effect transition="in" filter="fade">
                                      <p:cBhvr>
                                        <p:cTn id="127" dur="500"/>
                                        <p:tgtEl>
                                          <p:spTgt spid="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fade">
                                      <p:cBhvr>
                                        <p:cTn id="132" dur="500"/>
                                        <p:tgtEl>
                                          <p:spTgt spid="44"/>
                                        </p:tgtEl>
                                      </p:cBhvr>
                                    </p:animEffect>
                                  </p:childTnLst>
                                </p:cTn>
                              </p:par>
                              <p:par>
                                <p:cTn id="133" presetID="10"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500"/>
                                        <p:tgtEl>
                                          <p:spTgt spid="43"/>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fade">
                                      <p:cBhvr>
                                        <p:cTn id="140" dur="500"/>
                                        <p:tgtEl>
                                          <p:spTgt spid="42"/>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fade">
                                      <p:cBhvr>
                                        <p:cTn id="145" dur="500"/>
                                        <p:tgtEl>
                                          <p:spTgt spid="68"/>
                                        </p:tgtEl>
                                      </p:cBhvr>
                                    </p:animEffect>
                                  </p:childTnLst>
                                </p:cTn>
                              </p:par>
                              <p:par>
                                <p:cTn id="146" presetID="10" presetClass="entr" presetSubtype="0" fill="hold" nodeType="withEffect">
                                  <p:stCondLst>
                                    <p:cond delay="0"/>
                                  </p:stCondLst>
                                  <p:childTnLst>
                                    <p:set>
                                      <p:cBhvr>
                                        <p:cTn id="147" dur="1" fill="hold">
                                          <p:stCondLst>
                                            <p:cond delay="0"/>
                                          </p:stCondLst>
                                        </p:cTn>
                                        <p:tgtEl>
                                          <p:spTgt spid="73"/>
                                        </p:tgtEl>
                                        <p:attrNameLst>
                                          <p:attrName>style.visibility</p:attrName>
                                        </p:attrNameLst>
                                      </p:cBhvr>
                                      <p:to>
                                        <p:strVal val="visible"/>
                                      </p:to>
                                    </p:set>
                                    <p:animEffect transition="in" filter="fade">
                                      <p:cBhvr>
                                        <p:cTn id="148" dur="500"/>
                                        <p:tgtEl>
                                          <p:spTgt spid="73"/>
                                        </p:tgtEl>
                                      </p:cBhvr>
                                    </p:animEffect>
                                  </p:childTnLst>
                                </p:cTn>
                              </p:par>
                              <p:par>
                                <p:cTn id="149" presetID="10" presetClass="entr" presetSubtype="0" fill="hold" nodeType="with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fade">
                                      <p:cBhvr>
                                        <p:cTn id="151" dur="500"/>
                                        <p:tgtEl>
                                          <p:spTgt spid="71"/>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51"/>
                                        </p:tgtEl>
                                        <p:attrNameLst>
                                          <p:attrName>style.visibility</p:attrName>
                                        </p:attrNameLst>
                                      </p:cBhvr>
                                      <p:to>
                                        <p:strVal val="visible"/>
                                      </p:to>
                                    </p:set>
                                    <p:animEffect transition="in" filter="fade">
                                      <p:cBhvr>
                                        <p:cTn id="156" dur="500"/>
                                        <p:tgtEl>
                                          <p:spTgt spid="51"/>
                                        </p:tgtEl>
                                      </p:cBhvr>
                                    </p:animEffect>
                                  </p:childTnLst>
                                </p:cTn>
                              </p:par>
                              <p:par>
                                <p:cTn id="157" presetID="10" presetClass="entr" presetSubtype="0" fill="hold" nodeType="withEffect">
                                  <p:stCondLst>
                                    <p:cond delay="0"/>
                                  </p:stCondLst>
                                  <p:childTnLst>
                                    <p:set>
                                      <p:cBhvr>
                                        <p:cTn id="158" dur="1" fill="hold">
                                          <p:stCondLst>
                                            <p:cond delay="0"/>
                                          </p:stCondLst>
                                        </p:cTn>
                                        <p:tgtEl>
                                          <p:spTgt spid="53"/>
                                        </p:tgtEl>
                                        <p:attrNameLst>
                                          <p:attrName>style.visibility</p:attrName>
                                        </p:attrNameLst>
                                      </p:cBhvr>
                                      <p:to>
                                        <p:strVal val="visible"/>
                                      </p:to>
                                    </p:set>
                                    <p:animEffect transition="in" filter="fade">
                                      <p:cBhvr>
                                        <p:cTn id="159" dur="500"/>
                                        <p:tgtEl>
                                          <p:spTgt spid="53"/>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89"/>
                                        </p:tgtEl>
                                        <p:attrNameLst>
                                          <p:attrName>style.visibility</p:attrName>
                                        </p:attrNameLst>
                                      </p:cBhvr>
                                      <p:to>
                                        <p:strVal val="visible"/>
                                      </p:to>
                                    </p:set>
                                    <p:animEffect transition="in" filter="fade">
                                      <p:cBhvr>
                                        <p:cTn id="165" dur="500"/>
                                        <p:tgtEl>
                                          <p:spTgt spid="89"/>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0"/>
                                        </p:tgtEl>
                                        <p:attrNameLst>
                                          <p:attrName>style.visibility</p:attrName>
                                        </p:attrNameLst>
                                      </p:cBhvr>
                                      <p:to>
                                        <p:strVal val="visible"/>
                                      </p:to>
                                    </p:set>
                                    <p:animEffect transition="in" filter="fade">
                                      <p:cBhvr>
                                        <p:cTn id="16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4" grpId="0"/>
      <p:bldP spid="18" grpId="0" animBg="1"/>
      <p:bldP spid="19" grpId="0" animBg="1"/>
      <p:bldP spid="35" grpId="0" animBg="1"/>
      <p:bldP spid="36" grpId="0" animBg="1"/>
      <p:bldP spid="37" grpId="0" animBg="1"/>
      <p:bldP spid="40" grpId="0" animBg="1"/>
      <p:bldP spid="41" grpId="0" animBg="1"/>
      <p:bldP spid="46" grpId="0" animBg="1"/>
      <p:bldP spid="47" grpId="0"/>
      <p:bldP spid="48" grpId="0" animBg="1"/>
      <p:bldP spid="49" grpId="0" animBg="1"/>
      <p:bldP spid="55" grpId="0" animBg="1"/>
      <p:bldP spid="56" grpId="0" animBg="1"/>
      <p:bldP spid="57" grpId="0" animBg="1"/>
      <p:bldP spid="58" grpId="0" animBg="1"/>
      <p:bldP spid="59" grpId="0" animBg="1"/>
      <p:bldP spid="60" grpId="0" animBg="1"/>
      <p:bldP spid="76" grpId="0"/>
      <p:bldP spid="77" grpId="0" animBg="1"/>
      <p:bldP spid="78" grpId="0" animBg="1"/>
      <p:bldP spid="79" grpId="0" animBg="1"/>
      <p:bldP spid="89" grpId="0" animBg="1"/>
      <p:bldP spid="90"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正方形/長方形 89"/>
          <p:cNvSpPr/>
          <p:nvPr/>
        </p:nvSpPr>
        <p:spPr>
          <a:xfrm>
            <a:off x="2814962" y="5286075"/>
            <a:ext cx="3808040" cy="1311277"/>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0" name="正方形/長方形 59"/>
          <p:cNvSpPr/>
          <p:nvPr/>
        </p:nvSpPr>
        <p:spPr>
          <a:xfrm>
            <a:off x="2806578" y="3485875"/>
            <a:ext cx="3808040" cy="1311277"/>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矢印コネクタ 51"/>
          <p:cNvCxnSpPr>
            <a:stCxn id="6" idx="2"/>
          </p:cNvCxnSpPr>
          <p:nvPr/>
        </p:nvCxnSpPr>
        <p:spPr>
          <a:xfrm>
            <a:off x="1942482" y="1844824"/>
            <a:ext cx="0" cy="4896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188640"/>
            <a:ext cx="8229600" cy="990600"/>
          </a:xfrm>
        </p:spPr>
        <p:txBody>
          <a:bodyPr/>
          <a:lstStyle/>
          <a:p>
            <a:r>
              <a:rPr lang="ja-JP" altLang="en-US" dirty="0" smtClean="0"/>
              <a:t>リスタート時のシーケンス図</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13</a:t>
            </a:fld>
            <a:endParaRPr lang="ja-JP" altLang="en-US"/>
          </a:p>
        </p:txBody>
      </p:sp>
      <p:sp>
        <p:nvSpPr>
          <p:cNvPr id="6" name="正方形/長方形 5"/>
          <p:cNvSpPr/>
          <p:nvPr/>
        </p:nvSpPr>
        <p:spPr>
          <a:xfrm>
            <a:off x="1078386" y="1196752"/>
            <a:ext cx="1728192"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a:t>d</a:t>
            </a:r>
            <a:r>
              <a:rPr kumimoji="1" lang="en-US" altLang="ja-JP" sz="1400" b="1" dirty="0" err="1" smtClean="0"/>
              <a:t>mtcp_coodinator</a:t>
            </a:r>
            <a:endParaRPr kumimoji="1" lang="ja-JP" altLang="en-US" sz="1400" b="1" dirty="0"/>
          </a:p>
        </p:txBody>
      </p:sp>
      <p:sp>
        <p:nvSpPr>
          <p:cNvPr id="7" name="正方形/長方形 6"/>
          <p:cNvSpPr/>
          <p:nvPr/>
        </p:nvSpPr>
        <p:spPr>
          <a:xfrm>
            <a:off x="2958978" y="1201198"/>
            <a:ext cx="1215752" cy="643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MPI</a:t>
            </a:r>
            <a:r>
              <a:rPr lang="ja-JP" altLang="en-US" sz="1400" b="1" dirty="0" smtClean="0"/>
              <a:t>の</a:t>
            </a:r>
            <a:endParaRPr lang="en-US" altLang="ja-JP" sz="1400" b="1" dirty="0" smtClean="0"/>
          </a:p>
          <a:p>
            <a:pPr algn="ctr"/>
            <a:r>
              <a:rPr lang="ja-JP" altLang="en-US" sz="1400" b="1" dirty="0" smtClean="0"/>
              <a:t>管理プロセス</a:t>
            </a:r>
            <a:endParaRPr kumimoji="1" lang="ja-JP" altLang="en-US" sz="1400" b="1" dirty="0"/>
          </a:p>
        </p:txBody>
      </p:sp>
      <p:sp>
        <p:nvSpPr>
          <p:cNvPr id="9" name="正方形/長方形 8"/>
          <p:cNvSpPr/>
          <p:nvPr/>
        </p:nvSpPr>
        <p:spPr>
          <a:xfrm>
            <a:off x="4318746" y="1196752"/>
            <a:ext cx="1215752"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MPI</a:t>
            </a:r>
          </a:p>
          <a:p>
            <a:pPr algn="ctr"/>
            <a:r>
              <a:rPr lang="ja-JP" altLang="en-US" sz="1400" b="1" dirty="0"/>
              <a:t>並列</a:t>
            </a:r>
            <a:r>
              <a:rPr lang="ja-JP" altLang="en-US" sz="1400" b="1" dirty="0" smtClean="0"/>
              <a:t>プロセス</a:t>
            </a:r>
            <a:endParaRPr kumimoji="1" lang="ja-JP" altLang="en-US" sz="1400" b="1" dirty="0"/>
          </a:p>
        </p:txBody>
      </p:sp>
      <p:sp>
        <p:nvSpPr>
          <p:cNvPr id="10" name="正方形/長方形 9"/>
          <p:cNvSpPr/>
          <p:nvPr/>
        </p:nvSpPr>
        <p:spPr>
          <a:xfrm>
            <a:off x="5686898" y="1190440"/>
            <a:ext cx="1215752" cy="654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MPI</a:t>
            </a:r>
          </a:p>
          <a:p>
            <a:pPr algn="ctr"/>
            <a:r>
              <a:rPr lang="ja-JP" altLang="en-US" sz="1400" b="1" dirty="0"/>
              <a:t>並列</a:t>
            </a:r>
            <a:r>
              <a:rPr lang="ja-JP" altLang="en-US" sz="1400" b="1" dirty="0" smtClean="0"/>
              <a:t>プロセス</a:t>
            </a:r>
            <a:endParaRPr lang="en-US" altLang="ja-JP" sz="1400" b="1" dirty="0" smtClean="0"/>
          </a:p>
          <a:p>
            <a:pPr algn="ctr"/>
            <a:r>
              <a:rPr kumimoji="1" lang="en-US" altLang="ja-JP" sz="1400" b="1" dirty="0" smtClean="0"/>
              <a:t>(</a:t>
            </a:r>
            <a:r>
              <a:rPr kumimoji="1" lang="ja-JP" altLang="en-US" sz="1400" b="1" dirty="0" smtClean="0">
                <a:solidFill>
                  <a:srgbClr val="FF0000"/>
                </a:solidFill>
              </a:rPr>
              <a:t>負荷分散</a:t>
            </a:r>
            <a:r>
              <a:rPr kumimoji="1" lang="en-US" altLang="ja-JP" sz="1400" b="1" dirty="0" smtClean="0"/>
              <a:t>)</a:t>
            </a:r>
            <a:endParaRPr kumimoji="1" lang="ja-JP" altLang="en-US" sz="1400" b="1" dirty="0"/>
          </a:p>
        </p:txBody>
      </p:sp>
      <p:sp>
        <p:nvSpPr>
          <p:cNvPr id="32" name="正方形/長方形 31"/>
          <p:cNvSpPr/>
          <p:nvPr/>
        </p:nvSpPr>
        <p:spPr>
          <a:xfrm>
            <a:off x="4803357" y="94055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二等辺三角形 34"/>
          <p:cNvSpPr/>
          <p:nvPr/>
        </p:nvSpPr>
        <p:spPr>
          <a:xfrm>
            <a:off x="6093273" y="916567"/>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星 5 36"/>
          <p:cNvSpPr/>
          <p:nvPr/>
        </p:nvSpPr>
        <p:spPr>
          <a:xfrm>
            <a:off x="3350830" y="758392"/>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p:nvPr/>
        </p:nvCxnSpPr>
        <p:spPr>
          <a:xfrm>
            <a:off x="1104997" y="1898427"/>
            <a:ext cx="0" cy="48965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flipV="1">
            <a:off x="1078385" y="5329444"/>
            <a:ext cx="461665" cy="596702"/>
          </a:xfrm>
          <a:prstGeom prst="rect">
            <a:avLst/>
          </a:prstGeom>
          <a:noFill/>
        </p:spPr>
        <p:txBody>
          <a:bodyPr vert="eaVert" wrap="none" rtlCol="0">
            <a:spAutoFit/>
          </a:bodyPr>
          <a:lstStyle/>
          <a:p>
            <a:r>
              <a:rPr kumimoji="1" lang="en-US" altLang="ja-JP" dirty="0" smtClean="0"/>
              <a:t>Time</a:t>
            </a:r>
            <a:endParaRPr kumimoji="1" lang="ja-JP" altLang="en-US" dirty="0"/>
          </a:p>
        </p:txBody>
      </p:sp>
      <p:sp>
        <p:nvSpPr>
          <p:cNvPr id="68" name="正方形/長方形 67"/>
          <p:cNvSpPr/>
          <p:nvPr/>
        </p:nvSpPr>
        <p:spPr>
          <a:xfrm>
            <a:off x="2806578" y="1901698"/>
            <a:ext cx="3808040" cy="1311277"/>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6" name="直線矢印コネクタ 55"/>
          <p:cNvCxnSpPr>
            <a:stCxn id="7" idx="2"/>
          </p:cNvCxnSpPr>
          <p:nvPr/>
        </p:nvCxnSpPr>
        <p:spPr>
          <a:xfrm>
            <a:off x="3566854" y="1844824"/>
            <a:ext cx="0" cy="4896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2"/>
          </p:cNvCxnSpPr>
          <p:nvPr/>
        </p:nvCxnSpPr>
        <p:spPr>
          <a:xfrm flipH="1">
            <a:off x="4926621" y="1844824"/>
            <a:ext cx="1" cy="4896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284067" y="1832059"/>
            <a:ext cx="10707" cy="49093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3468424" y="2348880"/>
            <a:ext cx="216024" cy="53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5" name="正方形/長方形 64"/>
          <p:cNvSpPr/>
          <p:nvPr/>
        </p:nvSpPr>
        <p:spPr>
          <a:xfrm>
            <a:off x="4818609" y="2420888"/>
            <a:ext cx="216024" cy="53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6" name="正方形/長方形 65"/>
          <p:cNvSpPr/>
          <p:nvPr/>
        </p:nvSpPr>
        <p:spPr>
          <a:xfrm>
            <a:off x="6186762" y="2536028"/>
            <a:ext cx="216024" cy="53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9" name="1 つの角を切り取った四角形 68"/>
          <p:cNvSpPr/>
          <p:nvPr/>
        </p:nvSpPr>
        <p:spPr>
          <a:xfrm flipV="1">
            <a:off x="2813463" y="1903486"/>
            <a:ext cx="2721035" cy="360040"/>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0" name="テキスト ボックス 69"/>
          <p:cNvSpPr txBox="1"/>
          <p:nvPr/>
        </p:nvSpPr>
        <p:spPr>
          <a:xfrm>
            <a:off x="2806577" y="1898840"/>
            <a:ext cx="2581913" cy="369332"/>
          </a:xfrm>
          <a:prstGeom prst="rect">
            <a:avLst/>
          </a:prstGeom>
          <a:noFill/>
        </p:spPr>
        <p:txBody>
          <a:bodyPr wrap="square" rtlCol="0">
            <a:spAutoFit/>
          </a:bodyPr>
          <a:lstStyle/>
          <a:p>
            <a:r>
              <a:rPr lang="ja-JP" altLang="en-US" b="1" dirty="0" smtClean="0"/>
              <a:t>コネクション情報の</a:t>
            </a:r>
            <a:r>
              <a:rPr lang="ja-JP" altLang="en-US" b="1" dirty="0"/>
              <a:t>登録</a:t>
            </a:r>
            <a:endParaRPr kumimoji="1" lang="ja-JP" altLang="en-US" b="1" dirty="0"/>
          </a:p>
        </p:txBody>
      </p:sp>
      <p:cxnSp>
        <p:nvCxnSpPr>
          <p:cNvPr id="72" name="直線矢印コネクタ 71"/>
          <p:cNvCxnSpPr>
            <a:stCxn id="64" idx="2"/>
          </p:cNvCxnSpPr>
          <p:nvPr/>
        </p:nvCxnSpPr>
        <p:spPr>
          <a:xfrm flipH="1">
            <a:off x="2050494" y="2881812"/>
            <a:ext cx="152594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65" idx="2"/>
          </p:cNvCxnSpPr>
          <p:nvPr/>
        </p:nvCxnSpPr>
        <p:spPr>
          <a:xfrm flipH="1">
            <a:off x="2050494" y="2953820"/>
            <a:ext cx="287612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66" idx="2"/>
          </p:cNvCxnSpPr>
          <p:nvPr/>
        </p:nvCxnSpPr>
        <p:spPr>
          <a:xfrm flipH="1">
            <a:off x="2050494" y="3068960"/>
            <a:ext cx="4244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1834470" y="2017468"/>
            <a:ext cx="215242" cy="45798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1" name="正方形/長方形 60"/>
          <p:cNvSpPr/>
          <p:nvPr/>
        </p:nvSpPr>
        <p:spPr>
          <a:xfrm>
            <a:off x="3468424" y="4005064"/>
            <a:ext cx="216024" cy="53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1" name="直線矢印コネクタ 90"/>
          <p:cNvCxnSpPr/>
          <p:nvPr/>
        </p:nvCxnSpPr>
        <p:spPr>
          <a:xfrm>
            <a:off x="2060076" y="4005064"/>
            <a:ext cx="151636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4818609" y="4005064"/>
            <a:ext cx="216024"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7" name="正方形/長方形 66"/>
          <p:cNvSpPr/>
          <p:nvPr/>
        </p:nvSpPr>
        <p:spPr>
          <a:xfrm>
            <a:off x="6186762" y="4005064"/>
            <a:ext cx="216024" cy="6480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1" name="1 つの角を切り取った四角形 70"/>
          <p:cNvSpPr/>
          <p:nvPr/>
        </p:nvSpPr>
        <p:spPr>
          <a:xfrm flipV="1">
            <a:off x="2813463" y="3487663"/>
            <a:ext cx="3089459" cy="360040"/>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3" name="テキスト ボックス 72"/>
          <p:cNvSpPr txBox="1"/>
          <p:nvPr/>
        </p:nvSpPr>
        <p:spPr>
          <a:xfrm>
            <a:off x="2806578" y="3483017"/>
            <a:ext cx="2960712" cy="369332"/>
          </a:xfrm>
          <a:prstGeom prst="rect">
            <a:avLst/>
          </a:prstGeom>
          <a:noFill/>
        </p:spPr>
        <p:txBody>
          <a:bodyPr wrap="square" rtlCol="0">
            <a:spAutoFit/>
          </a:bodyPr>
          <a:lstStyle/>
          <a:p>
            <a:r>
              <a:rPr kumimoji="1" lang="en-US" altLang="ja-JP" b="1" dirty="0" smtClean="0"/>
              <a:t>Loop:</a:t>
            </a:r>
            <a:r>
              <a:rPr kumimoji="1" lang="ja-JP" altLang="en-US" b="1" dirty="0" smtClean="0"/>
              <a:t>通信相手の情報取得</a:t>
            </a:r>
            <a:endParaRPr kumimoji="1" lang="ja-JP" altLang="en-US" b="1" dirty="0"/>
          </a:p>
        </p:txBody>
      </p:sp>
      <p:cxnSp>
        <p:nvCxnSpPr>
          <p:cNvPr id="75" name="直線矢印コネクタ 74"/>
          <p:cNvCxnSpPr/>
          <p:nvPr/>
        </p:nvCxnSpPr>
        <p:spPr>
          <a:xfrm>
            <a:off x="3576436" y="4005065"/>
            <a:ext cx="135018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4928718" y="4005065"/>
            <a:ext cx="1366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1" idx="2"/>
          </p:cNvCxnSpPr>
          <p:nvPr/>
        </p:nvCxnSpPr>
        <p:spPr>
          <a:xfrm flipH="1" flipV="1">
            <a:off x="2050494" y="4534042"/>
            <a:ext cx="1525942" cy="39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2" idx="2"/>
          </p:cNvCxnSpPr>
          <p:nvPr/>
        </p:nvCxnSpPr>
        <p:spPr>
          <a:xfrm flipH="1">
            <a:off x="2060076" y="4581128"/>
            <a:ext cx="286654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a:off x="2060076" y="4653136"/>
            <a:ext cx="423469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3649296" y="4177422"/>
            <a:ext cx="1218537" cy="338554"/>
          </a:xfrm>
          <a:prstGeom prst="rect">
            <a:avLst/>
          </a:prstGeom>
          <a:noFill/>
        </p:spPr>
        <p:txBody>
          <a:bodyPr wrap="square" rtlCol="0">
            <a:spAutoFit/>
          </a:bodyPr>
          <a:lstStyle/>
          <a:p>
            <a:r>
              <a:rPr kumimoji="1" lang="ja-JP" altLang="en-US" sz="1600" b="1" dirty="0" smtClean="0"/>
              <a:t>問い合わせ</a:t>
            </a:r>
            <a:endParaRPr kumimoji="1" lang="ja-JP" altLang="en-US" sz="1600" b="1" dirty="0"/>
          </a:p>
        </p:txBody>
      </p:sp>
      <p:sp>
        <p:nvSpPr>
          <p:cNvPr id="82" name="雲形吹き出し 81"/>
          <p:cNvSpPr/>
          <p:nvPr/>
        </p:nvSpPr>
        <p:spPr>
          <a:xfrm>
            <a:off x="4906049" y="4742063"/>
            <a:ext cx="2114223" cy="1015462"/>
          </a:xfrm>
          <a:prstGeom prst="cloudCallout">
            <a:avLst>
              <a:gd name="adj1" fmla="val 16166"/>
              <a:gd name="adj2" fmla="val -73196"/>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一部コネクションが変</a:t>
            </a:r>
            <a:r>
              <a:rPr lang="ja-JP" altLang="en-US" b="1" dirty="0"/>
              <a:t>わる</a:t>
            </a:r>
            <a:endParaRPr kumimoji="1" lang="ja-JP" altLang="en-US" b="1" dirty="0"/>
          </a:p>
        </p:txBody>
      </p:sp>
      <p:sp>
        <p:nvSpPr>
          <p:cNvPr id="96" name="正方形/長方形 95"/>
          <p:cNvSpPr/>
          <p:nvPr/>
        </p:nvSpPr>
        <p:spPr>
          <a:xfrm>
            <a:off x="4826992" y="5805264"/>
            <a:ext cx="222893" cy="53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7" name="正方形/長方形 96"/>
          <p:cNvSpPr/>
          <p:nvPr/>
        </p:nvSpPr>
        <p:spPr>
          <a:xfrm>
            <a:off x="6195146" y="5805264"/>
            <a:ext cx="216024" cy="53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8" name="1 つの角を切り取った四角形 97"/>
          <p:cNvSpPr/>
          <p:nvPr/>
        </p:nvSpPr>
        <p:spPr>
          <a:xfrm flipV="1">
            <a:off x="2821848" y="5287863"/>
            <a:ext cx="2873434" cy="360040"/>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9" name="テキスト ボックス 98"/>
          <p:cNvSpPr txBox="1"/>
          <p:nvPr/>
        </p:nvSpPr>
        <p:spPr>
          <a:xfrm>
            <a:off x="2814963" y="5283217"/>
            <a:ext cx="2439888" cy="369332"/>
          </a:xfrm>
          <a:prstGeom prst="rect">
            <a:avLst/>
          </a:prstGeom>
          <a:noFill/>
        </p:spPr>
        <p:txBody>
          <a:bodyPr wrap="square" rtlCol="0">
            <a:spAutoFit/>
          </a:bodyPr>
          <a:lstStyle/>
          <a:p>
            <a:r>
              <a:rPr lang="ja-JP" altLang="en-US" b="1" dirty="0" smtClean="0"/>
              <a:t>プロセス間通信を再現</a:t>
            </a:r>
            <a:endParaRPr kumimoji="1" lang="ja-JP" altLang="en-US" b="1" dirty="0"/>
          </a:p>
        </p:txBody>
      </p:sp>
      <p:cxnSp>
        <p:nvCxnSpPr>
          <p:cNvPr id="100" name="直線矢印コネクタ 99"/>
          <p:cNvCxnSpPr/>
          <p:nvPr/>
        </p:nvCxnSpPr>
        <p:spPr>
          <a:xfrm>
            <a:off x="3584820" y="5805265"/>
            <a:ext cx="135018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4937102" y="5805265"/>
            <a:ext cx="1366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正方形/長方形 92"/>
          <p:cNvSpPr/>
          <p:nvPr/>
        </p:nvSpPr>
        <p:spPr>
          <a:xfrm>
            <a:off x="3476808" y="5805264"/>
            <a:ext cx="216024" cy="53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4" name="直線矢印コネクタ 93"/>
          <p:cNvCxnSpPr/>
          <p:nvPr/>
        </p:nvCxnSpPr>
        <p:spPr>
          <a:xfrm>
            <a:off x="2068460" y="5805264"/>
            <a:ext cx="151636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flipH="1">
            <a:off x="3692832" y="6021288"/>
            <a:ext cx="11105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7" idx="1"/>
          </p:cNvCxnSpPr>
          <p:nvPr/>
        </p:nvCxnSpPr>
        <p:spPr>
          <a:xfrm flipH="1">
            <a:off x="5767290" y="6071730"/>
            <a:ext cx="42785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5388491" y="5915827"/>
            <a:ext cx="378800" cy="338554"/>
          </a:xfrm>
          <a:prstGeom prst="rect">
            <a:avLst/>
          </a:prstGeom>
          <a:noFill/>
        </p:spPr>
        <p:txBody>
          <a:bodyPr wrap="square" rtlCol="0">
            <a:spAutoFit/>
          </a:bodyPr>
          <a:lstStyle/>
          <a:p>
            <a:r>
              <a:rPr kumimoji="1" lang="en-US" altLang="ja-JP" sz="1600" b="1" dirty="0" smtClean="0"/>
              <a:t>?</a:t>
            </a:r>
            <a:endParaRPr kumimoji="1" lang="ja-JP" altLang="en-US" sz="1600" b="1" dirty="0"/>
          </a:p>
        </p:txBody>
      </p:sp>
      <p:sp>
        <p:nvSpPr>
          <p:cNvPr id="112" name="テキスト ボックス 111"/>
          <p:cNvSpPr txBox="1"/>
          <p:nvPr/>
        </p:nvSpPr>
        <p:spPr>
          <a:xfrm>
            <a:off x="2158506" y="4608164"/>
            <a:ext cx="378800" cy="369332"/>
          </a:xfrm>
          <a:prstGeom prst="rect">
            <a:avLst/>
          </a:prstGeom>
          <a:noFill/>
        </p:spPr>
        <p:txBody>
          <a:bodyPr wrap="square" rtlCol="0">
            <a:spAutoFit/>
          </a:bodyPr>
          <a:lstStyle/>
          <a:p>
            <a:r>
              <a:rPr lang="en-US" altLang="ja-JP" b="1" dirty="0">
                <a:solidFill>
                  <a:srgbClr val="FF0000"/>
                </a:solidFill>
              </a:rPr>
              <a:t>×</a:t>
            </a:r>
            <a:endParaRPr kumimoji="1" lang="ja-JP" altLang="en-US" b="1" dirty="0">
              <a:solidFill>
                <a:srgbClr val="FF0000"/>
              </a:solidFill>
            </a:endParaRPr>
          </a:p>
        </p:txBody>
      </p:sp>
      <p:sp>
        <p:nvSpPr>
          <p:cNvPr id="57"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206719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500"/>
                                        <p:tgtEl>
                                          <p:spTgt spid="68"/>
                                        </p:tgtEl>
                                      </p:cBhvr>
                                    </p:animEffect>
                                  </p:childTnLst>
                                </p:cTn>
                              </p:par>
                              <p:par>
                                <p:cTn id="64" presetID="10" presetClass="entr" presetSubtype="0" fill="hold"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par>
                                <p:cTn id="67" presetID="10"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par>
                                <p:cTn id="70" presetID="10" presetClass="entr" presetSubtype="0" fill="hold" nodeType="with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fade">
                                      <p:cBhvr>
                                        <p:cTn id="72" dur="500"/>
                                        <p:tgtEl>
                                          <p:spTgt spid="7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fade">
                                      <p:cBhvr>
                                        <p:cTn id="83" dur="500"/>
                                        <p:tgtEl>
                                          <p:spTgt spid="71"/>
                                        </p:tgtEl>
                                      </p:cBhvr>
                                    </p:animEffect>
                                  </p:childTnLst>
                                </p:cTn>
                              </p:par>
                              <p:par>
                                <p:cTn id="84" presetID="10" presetClass="entr" presetSubtype="0" fill="hold" nodeType="withEffect">
                                  <p:stCondLst>
                                    <p:cond delay="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10"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fade">
                                      <p:cBhvr>
                                        <p:cTn id="89" dur="500"/>
                                        <p:tgtEl>
                                          <p:spTgt spid="75"/>
                                        </p:tgtEl>
                                      </p:cBhvr>
                                    </p:animEffect>
                                  </p:childTnLst>
                                </p:cTn>
                              </p:par>
                              <p:par>
                                <p:cTn id="90" presetID="10" presetClass="entr" presetSubtype="0" fill="hold"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500"/>
                                        <p:tgtEl>
                                          <p:spTgt spid="7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fade">
                                      <p:cBhvr>
                                        <p:cTn id="95" dur="500"/>
                                        <p:tgtEl>
                                          <p:spTgt spid="6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fade">
                                      <p:cBhvr>
                                        <p:cTn id="101" dur="500"/>
                                        <p:tgtEl>
                                          <p:spTgt spid="6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500"/>
                                        <p:tgtEl>
                                          <p:spTgt spid="4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par>
                                <p:cTn id="108" presetID="10" presetClass="entr" presetSubtype="0" fill="hold" nodeType="withEffect">
                                  <p:stCondLst>
                                    <p:cond delay="0"/>
                                  </p:stCondLst>
                                  <p:childTnLst>
                                    <p:set>
                                      <p:cBhvr>
                                        <p:cTn id="109" dur="1" fill="hold">
                                          <p:stCondLst>
                                            <p:cond delay="0"/>
                                          </p:stCondLst>
                                        </p:cTn>
                                        <p:tgtEl>
                                          <p:spTgt spid="78"/>
                                        </p:tgtEl>
                                        <p:attrNameLst>
                                          <p:attrName>style.visibility</p:attrName>
                                        </p:attrNameLst>
                                      </p:cBhvr>
                                      <p:to>
                                        <p:strVal val="visible"/>
                                      </p:to>
                                    </p:set>
                                    <p:animEffect transition="in" filter="fade">
                                      <p:cBhvr>
                                        <p:cTn id="110" dur="500"/>
                                        <p:tgtEl>
                                          <p:spTgt spid="78"/>
                                        </p:tgtEl>
                                      </p:cBhvr>
                                    </p:animEffect>
                                  </p:childTnLst>
                                </p:cTn>
                              </p:par>
                              <p:par>
                                <p:cTn id="111" presetID="10" presetClass="entr" presetSubtype="0" fill="hold"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fade">
                                      <p:cBhvr>
                                        <p:cTn id="113" dur="500"/>
                                        <p:tgtEl>
                                          <p:spTgt spid="7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12"/>
                                        </p:tgtEl>
                                        <p:attrNameLst>
                                          <p:attrName>style.visibility</p:attrName>
                                        </p:attrNameLst>
                                      </p:cBhvr>
                                      <p:to>
                                        <p:strVal val="visible"/>
                                      </p:to>
                                    </p:set>
                                    <p:animEffect transition="in" filter="fade">
                                      <p:cBhvr>
                                        <p:cTn id="116" dur="500"/>
                                        <p:tgtEl>
                                          <p:spTgt spid="112"/>
                                        </p:tgtEl>
                                      </p:cBhvr>
                                    </p:animEffect>
                                  </p:childTnLst>
                                </p:cTn>
                              </p:par>
                              <p:par>
                                <p:cTn id="117" presetID="10"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fade">
                                      <p:cBhvr>
                                        <p:cTn id="124" dur="500"/>
                                        <p:tgtEl>
                                          <p:spTgt spid="8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1" nodeType="clickEffect">
                                  <p:stCondLst>
                                    <p:cond delay="0"/>
                                  </p:stCondLst>
                                  <p:childTnLst>
                                    <p:animEffect transition="out" filter="fade">
                                      <p:cBhvr>
                                        <p:cTn id="128" dur="500"/>
                                        <p:tgtEl>
                                          <p:spTgt spid="82"/>
                                        </p:tgtEl>
                                      </p:cBhvr>
                                    </p:animEffect>
                                    <p:set>
                                      <p:cBhvr>
                                        <p:cTn id="129" dur="1" fill="hold">
                                          <p:stCondLst>
                                            <p:cond delay="499"/>
                                          </p:stCondLst>
                                        </p:cTn>
                                        <p:tgtEl>
                                          <p:spTgt spid="8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99"/>
                                        </p:tgtEl>
                                        <p:attrNameLst>
                                          <p:attrName>style.visibility</p:attrName>
                                        </p:attrNameLst>
                                      </p:cBhvr>
                                      <p:to>
                                        <p:strVal val="visible"/>
                                      </p:to>
                                    </p:set>
                                    <p:animEffect transition="in" filter="fade">
                                      <p:cBhvr>
                                        <p:cTn id="134" dur="500"/>
                                        <p:tgtEl>
                                          <p:spTgt spid="9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8"/>
                                        </p:tgtEl>
                                        <p:attrNameLst>
                                          <p:attrName>style.visibility</p:attrName>
                                        </p:attrNameLst>
                                      </p:cBhvr>
                                      <p:to>
                                        <p:strVal val="visible"/>
                                      </p:to>
                                    </p:set>
                                    <p:animEffect transition="in" filter="fade">
                                      <p:cBhvr>
                                        <p:cTn id="137" dur="500"/>
                                        <p:tgtEl>
                                          <p:spTgt spid="98"/>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100"/>
                                        </p:tgtEl>
                                        <p:attrNameLst>
                                          <p:attrName>style.visibility</p:attrName>
                                        </p:attrNameLst>
                                      </p:cBhvr>
                                      <p:to>
                                        <p:strVal val="visible"/>
                                      </p:to>
                                    </p:set>
                                    <p:animEffect transition="in" filter="fade">
                                      <p:cBhvr>
                                        <p:cTn id="143" dur="500"/>
                                        <p:tgtEl>
                                          <p:spTgt spid="100"/>
                                        </p:tgtEl>
                                      </p:cBhvr>
                                    </p:animEffect>
                                  </p:childTnLst>
                                </p:cTn>
                              </p:par>
                              <p:par>
                                <p:cTn id="144" presetID="10" presetClass="entr" presetSubtype="0" fill="hold" nodeType="with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fade">
                                      <p:cBhvr>
                                        <p:cTn id="146" dur="500"/>
                                        <p:tgtEl>
                                          <p:spTgt spid="10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90"/>
                                        </p:tgtEl>
                                        <p:attrNameLst>
                                          <p:attrName>style.visibility</p:attrName>
                                        </p:attrNameLst>
                                      </p:cBhvr>
                                      <p:to>
                                        <p:strVal val="visible"/>
                                      </p:to>
                                    </p:set>
                                    <p:animEffect transition="in" filter="fade">
                                      <p:cBhvr>
                                        <p:cTn id="149" dur="500"/>
                                        <p:tgtEl>
                                          <p:spTgt spid="9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93"/>
                                        </p:tgtEl>
                                        <p:attrNameLst>
                                          <p:attrName>style.visibility</p:attrName>
                                        </p:attrNameLst>
                                      </p:cBhvr>
                                      <p:to>
                                        <p:strVal val="visible"/>
                                      </p:to>
                                    </p:set>
                                    <p:animEffect transition="in" filter="fade">
                                      <p:cBhvr>
                                        <p:cTn id="152" dur="500"/>
                                        <p:tgtEl>
                                          <p:spTgt spid="9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6"/>
                                        </p:tgtEl>
                                        <p:attrNameLst>
                                          <p:attrName>style.visibility</p:attrName>
                                        </p:attrNameLst>
                                      </p:cBhvr>
                                      <p:to>
                                        <p:strVal val="visible"/>
                                      </p:to>
                                    </p:set>
                                    <p:animEffect transition="in" filter="fade">
                                      <p:cBhvr>
                                        <p:cTn id="155" dur="500"/>
                                        <p:tgtEl>
                                          <p:spTgt spid="9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7"/>
                                        </p:tgtEl>
                                        <p:attrNameLst>
                                          <p:attrName>style.visibility</p:attrName>
                                        </p:attrNameLst>
                                      </p:cBhvr>
                                      <p:to>
                                        <p:strVal val="visible"/>
                                      </p:to>
                                    </p:set>
                                    <p:animEffect transition="in" filter="fade">
                                      <p:cBhvr>
                                        <p:cTn id="158" dur="500"/>
                                        <p:tgtEl>
                                          <p:spTgt spid="9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fade">
                                      <p:cBhvr>
                                        <p:cTn id="163" dur="500"/>
                                        <p:tgtEl>
                                          <p:spTgt spid="8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11"/>
                                        </p:tgtEl>
                                        <p:attrNameLst>
                                          <p:attrName>style.visibility</p:attrName>
                                        </p:attrNameLst>
                                      </p:cBhvr>
                                      <p:to>
                                        <p:strVal val="visible"/>
                                      </p:to>
                                    </p:set>
                                    <p:animEffect transition="in" filter="fade">
                                      <p:cBhvr>
                                        <p:cTn id="166" dur="500"/>
                                        <p:tgtEl>
                                          <p:spTgt spid="111"/>
                                        </p:tgtEl>
                                      </p:cBhvr>
                                    </p:animEffect>
                                  </p:childTnLst>
                                </p:cTn>
                              </p:par>
                              <p:par>
                                <p:cTn id="167" presetID="10" presetClass="entr" presetSubtype="0" fill="hold" nodeType="withEffect">
                                  <p:stCondLst>
                                    <p:cond delay="0"/>
                                  </p:stCondLst>
                                  <p:childTnLst>
                                    <p:set>
                                      <p:cBhvr>
                                        <p:cTn id="168" dur="1" fill="hold">
                                          <p:stCondLst>
                                            <p:cond delay="0"/>
                                          </p:stCondLst>
                                        </p:cTn>
                                        <p:tgtEl>
                                          <p:spTgt spid="106"/>
                                        </p:tgtEl>
                                        <p:attrNameLst>
                                          <p:attrName>style.visibility</p:attrName>
                                        </p:attrNameLst>
                                      </p:cBhvr>
                                      <p:to>
                                        <p:strVal val="visible"/>
                                      </p:to>
                                    </p:set>
                                    <p:animEffect transition="in" filter="fade">
                                      <p:cBhvr>
                                        <p:cTn id="16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60" grpId="0" animBg="1"/>
      <p:bldP spid="6" grpId="0" animBg="1"/>
      <p:bldP spid="7" grpId="0" animBg="1"/>
      <p:bldP spid="9" grpId="0" animBg="1"/>
      <p:bldP spid="10" grpId="0" animBg="1"/>
      <p:bldP spid="32" grpId="0" animBg="1"/>
      <p:bldP spid="35" grpId="0" animBg="1"/>
      <p:bldP spid="37" grpId="0" animBg="1"/>
      <p:bldP spid="50" grpId="0"/>
      <p:bldP spid="68" grpId="0" animBg="1"/>
      <p:bldP spid="64" grpId="0" animBg="1"/>
      <p:bldP spid="65" grpId="0" animBg="1"/>
      <p:bldP spid="66" grpId="0" animBg="1"/>
      <p:bldP spid="69" grpId="0" animBg="1"/>
      <p:bldP spid="70" grpId="0"/>
      <p:bldP spid="80" grpId="0" animBg="1"/>
      <p:bldP spid="61" grpId="0" animBg="1"/>
      <p:bldP spid="62" grpId="0" animBg="1"/>
      <p:bldP spid="67" grpId="0" animBg="1"/>
      <p:bldP spid="71" grpId="0" animBg="1"/>
      <p:bldP spid="73" grpId="0"/>
      <p:bldP spid="48" grpId="0"/>
      <p:bldP spid="82" grpId="0" animBg="1"/>
      <p:bldP spid="82" grpId="1" animBg="1"/>
      <p:bldP spid="96" grpId="0" animBg="1"/>
      <p:bldP spid="97" grpId="0" animBg="1"/>
      <p:bldP spid="98" grpId="0" animBg="1"/>
      <p:bldP spid="99" grpId="0"/>
      <p:bldP spid="93" grpId="0" animBg="1"/>
      <p:bldP spid="111" grpId="0"/>
      <p:bldP spid="1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939CFB64-B5A5-48B9-BD5B-35C6AB6704E5}"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14</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対処法</a:t>
            </a:r>
            <a:endParaRPr lang="ja-JP" altLang="en-US" dirty="0">
              <a:solidFill>
                <a:srgbClr val="D2533C"/>
              </a:solidFill>
            </a:endParaRPr>
          </a:p>
        </p:txBody>
      </p:sp>
      <p:sp>
        <p:nvSpPr>
          <p:cNvPr id="50" name="円/楕円 49"/>
          <p:cNvSpPr/>
          <p:nvPr/>
        </p:nvSpPr>
        <p:spPr>
          <a:xfrm>
            <a:off x="685757" y="2449291"/>
            <a:ext cx="2635250" cy="2491877"/>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移動先</a:t>
            </a:r>
            <a:r>
              <a:rPr lang="ja-JP" altLang="en-US" sz="2000" b="1" dirty="0" smtClean="0"/>
              <a:t>ノード</a:t>
            </a: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52" name="正方形/長方形 51"/>
          <p:cNvSpPr/>
          <p:nvPr/>
        </p:nvSpPr>
        <p:spPr>
          <a:xfrm>
            <a:off x="1290867" y="423478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p:cNvCxnSpPr>
            <a:stCxn id="52" idx="0"/>
          </p:cNvCxnSpPr>
          <p:nvPr/>
        </p:nvCxnSpPr>
        <p:spPr>
          <a:xfrm flipV="1">
            <a:off x="1414132" y="3509683"/>
            <a:ext cx="268024" cy="725097"/>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二等辺三角形 55"/>
          <p:cNvSpPr/>
          <p:nvPr/>
        </p:nvSpPr>
        <p:spPr>
          <a:xfrm>
            <a:off x="2725651" y="4044491"/>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星 5 56"/>
          <p:cNvSpPr/>
          <p:nvPr/>
        </p:nvSpPr>
        <p:spPr>
          <a:xfrm>
            <a:off x="1520807" y="3172389"/>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矢印コネクタ 57"/>
          <p:cNvCxnSpPr>
            <a:stCxn id="56" idx="1"/>
            <a:endCxn id="52" idx="3"/>
          </p:cNvCxnSpPr>
          <p:nvPr/>
        </p:nvCxnSpPr>
        <p:spPr>
          <a:xfrm flipH="1">
            <a:off x="1537396" y="4188507"/>
            <a:ext cx="1289006" cy="176597"/>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V="1">
            <a:off x="2927153" y="3284984"/>
            <a:ext cx="201500" cy="759507"/>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コンテンツ プレースホルダー 2"/>
          <p:cNvSpPr txBox="1">
            <a:spLocks/>
          </p:cNvSpPr>
          <p:nvPr/>
        </p:nvSpPr>
        <p:spPr>
          <a:xfrm>
            <a:off x="3434680" y="1016152"/>
            <a:ext cx="4593704" cy="4503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en-US" altLang="ja-JP" b="1" dirty="0" smtClean="0"/>
              <a:t>DMTCP</a:t>
            </a:r>
            <a:r>
              <a:rPr lang="ja-JP" altLang="en-US" b="1" dirty="0"/>
              <a:t>の管理</a:t>
            </a:r>
            <a:r>
              <a:rPr lang="ja-JP" altLang="en-US" b="1" dirty="0" smtClean="0"/>
              <a:t>デーモンプロセス</a:t>
            </a:r>
            <a:endParaRPr lang="en-US" altLang="ja-JP" b="1" dirty="0"/>
          </a:p>
        </p:txBody>
      </p:sp>
      <p:sp>
        <p:nvSpPr>
          <p:cNvPr id="64" name="正方形/長方形 63"/>
          <p:cNvSpPr/>
          <p:nvPr/>
        </p:nvSpPr>
        <p:spPr>
          <a:xfrm>
            <a:off x="107504" y="603058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570056" y="5949280"/>
            <a:ext cx="2361741" cy="400110"/>
          </a:xfrm>
          <a:prstGeom prst="rect">
            <a:avLst/>
          </a:prstGeom>
          <a:noFill/>
        </p:spPr>
        <p:txBody>
          <a:bodyPr wrap="square" rtlCol="0">
            <a:spAutoFit/>
          </a:bodyPr>
          <a:lstStyle/>
          <a:p>
            <a:r>
              <a:rPr kumimoji="1" lang="ja-JP" altLang="en-US" sz="2000" b="1" dirty="0" smtClean="0"/>
              <a:t>：</a:t>
            </a:r>
            <a:r>
              <a:rPr kumimoji="1" lang="en-US" altLang="ja-JP" sz="2000" b="1" dirty="0" smtClean="0"/>
              <a:t>MPI</a:t>
            </a:r>
            <a:r>
              <a:rPr kumimoji="1" lang="ja-JP" altLang="en-US" sz="2000" b="1" dirty="0" smtClean="0"/>
              <a:t>並列プロセス</a:t>
            </a:r>
            <a:endParaRPr kumimoji="1" lang="ja-JP" altLang="en-US" sz="2000" b="1" dirty="0"/>
          </a:p>
        </p:txBody>
      </p:sp>
      <p:sp>
        <p:nvSpPr>
          <p:cNvPr id="18" name="円/楕円 17"/>
          <p:cNvSpPr/>
          <p:nvPr/>
        </p:nvSpPr>
        <p:spPr>
          <a:xfrm>
            <a:off x="-1" y="1033633"/>
            <a:ext cx="2365200" cy="141565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ホストノード</a:t>
            </a:r>
            <a:endParaRPr lang="en-US" altLang="ja-JP" sz="1400" b="1" dirty="0"/>
          </a:p>
          <a:p>
            <a:pPr algn="ctr"/>
            <a:endParaRPr kumimoji="1" lang="en-US" altLang="ja-JP" sz="1600" b="1" dirty="0" smtClean="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19" name="円/楕円 18"/>
          <p:cNvSpPr/>
          <p:nvPr/>
        </p:nvSpPr>
        <p:spPr>
          <a:xfrm>
            <a:off x="107503" y="1411907"/>
            <a:ext cx="2074395" cy="795616"/>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err="1" smtClean="0"/>
              <a:t>dmtcp</a:t>
            </a:r>
            <a:r>
              <a:rPr lang="en-US" altLang="ja-JP" b="1" dirty="0" smtClean="0"/>
              <a:t>_</a:t>
            </a:r>
          </a:p>
          <a:p>
            <a:pPr algn="ctr"/>
            <a:r>
              <a:rPr lang="en-US" altLang="ja-JP" b="1" dirty="0" smtClean="0"/>
              <a:t>coordinator</a:t>
            </a:r>
          </a:p>
        </p:txBody>
      </p:sp>
      <p:sp>
        <p:nvSpPr>
          <p:cNvPr id="20" name="二等辺三角形 19"/>
          <p:cNvSpPr/>
          <p:nvPr/>
        </p:nvSpPr>
        <p:spPr>
          <a:xfrm>
            <a:off x="54198" y="6433500"/>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590447" y="6433500"/>
            <a:ext cx="3549505" cy="400110"/>
          </a:xfrm>
          <a:prstGeom prst="rect">
            <a:avLst/>
          </a:prstGeom>
          <a:noFill/>
        </p:spPr>
        <p:txBody>
          <a:bodyPr wrap="square" rtlCol="0">
            <a:spAutoFit/>
          </a:bodyPr>
          <a:lstStyle/>
          <a:p>
            <a:r>
              <a:rPr kumimoji="1" lang="ja-JP" altLang="en-US" sz="2000" b="1" dirty="0" smtClean="0"/>
              <a:t>：</a:t>
            </a:r>
            <a:r>
              <a:rPr lang="ja-JP" altLang="en-US" sz="2000" b="1" dirty="0"/>
              <a:t>負荷</a:t>
            </a:r>
            <a:r>
              <a:rPr lang="ja-JP" altLang="en-US" sz="2000" b="1" dirty="0" smtClean="0"/>
              <a:t>分散対象の</a:t>
            </a:r>
            <a:r>
              <a:rPr lang="en-US" altLang="ja-JP" sz="2000" b="1" dirty="0" smtClean="0"/>
              <a:t>MPI</a:t>
            </a:r>
            <a:r>
              <a:rPr kumimoji="1" lang="ja-JP" altLang="en-US" sz="2000" b="1" dirty="0" smtClean="0"/>
              <a:t>プロセス</a:t>
            </a:r>
            <a:endParaRPr kumimoji="1" lang="ja-JP" altLang="en-US" sz="2000" b="1" dirty="0"/>
          </a:p>
        </p:txBody>
      </p:sp>
      <p:sp>
        <p:nvSpPr>
          <p:cNvPr id="23"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
        <p:nvSpPr>
          <p:cNvPr id="24" name="テキスト ボックス 23"/>
          <p:cNvSpPr txBox="1"/>
          <p:nvPr/>
        </p:nvSpPr>
        <p:spPr>
          <a:xfrm>
            <a:off x="2821858" y="2638653"/>
            <a:ext cx="740831" cy="646331"/>
          </a:xfrm>
          <a:prstGeom prst="rect">
            <a:avLst/>
          </a:prstGeom>
          <a:noFill/>
        </p:spPr>
        <p:txBody>
          <a:bodyPr wrap="square" rtlCol="0">
            <a:spAutoFit/>
          </a:bodyPr>
          <a:lstStyle/>
          <a:p>
            <a:r>
              <a:rPr kumimoji="1" lang="en-US" altLang="ja-JP" sz="3600" b="1" dirty="0" smtClean="0"/>
              <a:t>?</a:t>
            </a:r>
            <a:endParaRPr kumimoji="1" lang="ja-JP" altLang="en-US" sz="3600" b="1" dirty="0"/>
          </a:p>
        </p:txBody>
      </p:sp>
      <p:cxnSp>
        <p:nvCxnSpPr>
          <p:cNvPr id="25" name="直線矢印コネクタ 24"/>
          <p:cNvCxnSpPr>
            <a:stCxn id="56" idx="0"/>
          </p:cNvCxnSpPr>
          <p:nvPr/>
        </p:nvCxnSpPr>
        <p:spPr>
          <a:xfrm flipH="1" flipV="1">
            <a:off x="2003382" y="3509683"/>
            <a:ext cx="923770" cy="534808"/>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コンテンツ プレースホルダー 2"/>
          <p:cNvSpPr txBox="1">
            <a:spLocks/>
          </p:cNvSpPr>
          <p:nvPr/>
        </p:nvSpPr>
        <p:spPr>
          <a:xfrm>
            <a:off x="3434680" y="1556792"/>
            <a:ext cx="5709320" cy="2808312"/>
          </a:xfrm>
          <a:prstGeom prst="rect">
            <a:avLst/>
          </a:prstGeom>
        </p:spPr>
        <p:txBody>
          <a:bodyPr>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en-US" altLang="ja-JP" sz="2600" b="1" dirty="0"/>
              <a:t>1.</a:t>
            </a:r>
            <a:r>
              <a:rPr lang="ja-JP" altLang="en-US" sz="2600" b="1" dirty="0"/>
              <a:t>元々の</a:t>
            </a:r>
            <a:r>
              <a:rPr lang="en-US" altLang="ja-JP" sz="2600" b="1" dirty="0"/>
              <a:t>MPI</a:t>
            </a:r>
            <a:r>
              <a:rPr lang="ja-JP" altLang="en-US" sz="2600" b="1" dirty="0"/>
              <a:t>管理プロセスへ接続するコネクションを移行先ノード内</a:t>
            </a:r>
            <a:r>
              <a:rPr lang="ja-JP" altLang="en-US" sz="2600" b="1" dirty="0" smtClean="0"/>
              <a:t>の</a:t>
            </a:r>
            <a:r>
              <a:rPr lang="en-US" altLang="ja-JP" sz="2600" b="1" dirty="0" smtClean="0"/>
              <a:t>MPI</a:t>
            </a:r>
            <a:r>
              <a:rPr lang="ja-JP" altLang="en-US" sz="2600" b="1" dirty="0" smtClean="0"/>
              <a:t>管理プロセス</a:t>
            </a:r>
            <a:r>
              <a:rPr lang="ja-JP" altLang="en-US" sz="2600" b="1" dirty="0"/>
              <a:t>へ変更</a:t>
            </a:r>
            <a:endParaRPr lang="en-US" altLang="ja-JP" sz="2600" b="1" dirty="0" smtClean="0"/>
          </a:p>
          <a:p>
            <a:pPr lvl="1"/>
            <a:r>
              <a:rPr lang="ja-JP" altLang="en-US" b="1" dirty="0">
                <a:solidFill>
                  <a:srgbClr val="FF0000"/>
                </a:solidFill>
              </a:rPr>
              <a:t>ノード</a:t>
            </a:r>
            <a:r>
              <a:rPr lang="en-US" altLang="ja-JP" b="1" dirty="0">
                <a:solidFill>
                  <a:srgbClr val="FF0000"/>
                </a:solidFill>
              </a:rPr>
              <a:t>(IP</a:t>
            </a:r>
            <a:r>
              <a:rPr lang="ja-JP" altLang="en-US" b="1" dirty="0">
                <a:solidFill>
                  <a:srgbClr val="FF0000"/>
                </a:solidFill>
              </a:rPr>
              <a:t>アドレス</a:t>
            </a:r>
            <a:r>
              <a:rPr lang="en-US" altLang="ja-JP" b="1" dirty="0">
                <a:solidFill>
                  <a:srgbClr val="FF0000"/>
                </a:solidFill>
              </a:rPr>
              <a:t>)</a:t>
            </a:r>
            <a:r>
              <a:rPr lang="ja-JP" altLang="en-US" b="1" dirty="0" smtClean="0">
                <a:solidFill>
                  <a:srgbClr val="FF0000"/>
                </a:solidFill>
              </a:rPr>
              <a:t>ごとに</a:t>
            </a:r>
            <a:r>
              <a:rPr lang="en-US" altLang="ja-JP" b="1" dirty="0" smtClean="0">
                <a:solidFill>
                  <a:srgbClr val="FF0000"/>
                </a:solidFill>
              </a:rPr>
              <a:t>MPI</a:t>
            </a:r>
            <a:r>
              <a:rPr lang="ja-JP" altLang="en-US" b="1" dirty="0" smtClean="0">
                <a:solidFill>
                  <a:srgbClr val="FF0000"/>
                </a:solidFill>
              </a:rPr>
              <a:t>管理プロセス</a:t>
            </a:r>
            <a:r>
              <a:rPr lang="ja-JP" altLang="en-US" b="1" dirty="0">
                <a:solidFill>
                  <a:srgbClr val="FF0000"/>
                </a:solidFill>
              </a:rPr>
              <a:t>のアドレス情報を</a:t>
            </a:r>
            <a:r>
              <a:rPr lang="ja-JP" altLang="en-US" b="1" dirty="0" smtClean="0">
                <a:solidFill>
                  <a:srgbClr val="FF0000"/>
                </a:solidFill>
              </a:rPr>
              <a:t>記録</a:t>
            </a:r>
            <a:endParaRPr lang="en-US" altLang="ja-JP" b="1" dirty="0" smtClean="0">
              <a:solidFill>
                <a:srgbClr val="FF0000"/>
              </a:solidFill>
            </a:endParaRPr>
          </a:p>
          <a:p>
            <a:pPr marL="274320" lvl="1" indent="0">
              <a:buNone/>
            </a:pPr>
            <a:endParaRPr lang="en-US" altLang="ja-JP" sz="1100" b="1" dirty="0">
              <a:solidFill>
                <a:srgbClr val="FF0000"/>
              </a:solidFill>
            </a:endParaRPr>
          </a:p>
          <a:p>
            <a:pPr lvl="1"/>
            <a:r>
              <a:rPr lang="ja-JP" altLang="en-US" b="1" dirty="0">
                <a:solidFill>
                  <a:srgbClr val="FF0000"/>
                </a:solidFill>
              </a:rPr>
              <a:t>通信相手情報を見つけられなかった場合</a:t>
            </a:r>
            <a:r>
              <a:rPr lang="en-US" altLang="ja-JP" b="1" dirty="0">
                <a:solidFill>
                  <a:srgbClr val="FF0000"/>
                </a:solidFill>
              </a:rPr>
              <a:t>,</a:t>
            </a:r>
            <a:r>
              <a:rPr lang="ja-JP" altLang="en-US" b="1" dirty="0">
                <a:solidFill>
                  <a:srgbClr val="FF0000"/>
                </a:solidFill>
              </a:rPr>
              <a:t>移行先ノード</a:t>
            </a:r>
            <a:r>
              <a:rPr lang="ja-JP" altLang="en-US" b="1" dirty="0" smtClean="0">
                <a:solidFill>
                  <a:srgbClr val="FF0000"/>
                </a:solidFill>
              </a:rPr>
              <a:t>の</a:t>
            </a:r>
            <a:r>
              <a:rPr lang="en-US" altLang="ja-JP" b="1" dirty="0" smtClean="0">
                <a:solidFill>
                  <a:srgbClr val="FF0000"/>
                </a:solidFill>
              </a:rPr>
              <a:t>MPI</a:t>
            </a:r>
            <a:r>
              <a:rPr lang="ja-JP" altLang="en-US" b="1" dirty="0" smtClean="0">
                <a:solidFill>
                  <a:srgbClr val="FF0000"/>
                </a:solidFill>
              </a:rPr>
              <a:t>管理プロセス</a:t>
            </a:r>
            <a:r>
              <a:rPr lang="ja-JP" altLang="en-US" b="1" dirty="0">
                <a:solidFill>
                  <a:srgbClr val="FF0000"/>
                </a:solidFill>
              </a:rPr>
              <a:t>のアドレス情報を渡す</a:t>
            </a:r>
            <a:endParaRPr lang="en-US" altLang="ja-JP" b="1" dirty="0"/>
          </a:p>
          <a:p>
            <a:endParaRPr lang="en-US" altLang="ja-JP" b="1" dirty="0"/>
          </a:p>
          <a:p>
            <a:endParaRPr lang="ja-JP" altLang="en-US" dirty="0"/>
          </a:p>
        </p:txBody>
      </p:sp>
      <p:sp>
        <p:nvSpPr>
          <p:cNvPr id="28" name="円/楕円 27"/>
          <p:cNvSpPr/>
          <p:nvPr/>
        </p:nvSpPr>
        <p:spPr>
          <a:xfrm>
            <a:off x="7849366" y="952423"/>
            <a:ext cx="611066" cy="503187"/>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b="1" dirty="0" smtClean="0"/>
          </a:p>
        </p:txBody>
      </p:sp>
      <p:sp>
        <p:nvSpPr>
          <p:cNvPr id="29" name="コンテンツ プレースホルダー 2"/>
          <p:cNvSpPr txBox="1">
            <a:spLocks/>
          </p:cNvSpPr>
          <p:nvPr/>
        </p:nvSpPr>
        <p:spPr>
          <a:xfrm>
            <a:off x="3562689" y="4547005"/>
            <a:ext cx="4753727" cy="538179"/>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b="1" dirty="0" smtClean="0"/>
              <a:t>移行先</a:t>
            </a:r>
            <a:r>
              <a:rPr lang="ja-JP" altLang="en-US" b="1" dirty="0"/>
              <a:t>ノード内</a:t>
            </a:r>
            <a:r>
              <a:rPr lang="ja-JP" altLang="en-US" b="1" dirty="0" smtClean="0"/>
              <a:t>の</a:t>
            </a:r>
            <a:r>
              <a:rPr lang="en-US" altLang="ja-JP" b="1" dirty="0" smtClean="0"/>
              <a:t>MPI</a:t>
            </a:r>
            <a:r>
              <a:rPr lang="ja-JP" altLang="en-US" b="1" dirty="0" smtClean="0"/>
              <a:t>管理プロセス</a:t>
            </a:r>
            <a:endParaRPr lang="en-US" altLang="ja-JP" sz="1400" b="1" dirty="0"/>
          </a:p>
          <a:p>
            <a:pPr marL="0" indent="0">
              <a:buNone/>
            </a:pPr>
            <a:endParaRPr lang="ja-JP" altLang="en-US" dirty="0"/>
          </a:p>
        </p:txBody>
      </p:sp>
      <p:sp>
        <p:nvSpPr>
          <p:cNvPr id="30" name="コンテンツ プレースホルダー 5"/>
          <p:cNvSpPr txBox="1">
            <a:spLocks/>
          </p:cNvSpPr>
          <p:nvPr/>
        </p:nvSpPr>
        <p:spPr>
          <a:xfrm>
            <a:off x="3562688" y="5219907"/>
            <a:ext cx="5581312" cy="101740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en-US" altLang="ja-JP" sz="2600" b="1" dirty="0"/>
              <a:t>2.</a:t>
            </a:r>
            <a:r>
              <a:rPr lang="ja-JP" altLang="en-US" sz="2600" b="1" dirty="0"/>
              <a:t>負荷分散プロセスからの接続要求を受け付け</a:t>
            </a:r>
            <a:r>
              <a:rPr lang="en-US" altLang="ja-JP" sz="2600" b="1" dirty="0"/>
              <a:t>,</a:t>
            </a:r>
            <a:r>
              <a:rPr lang="ja-JP" altLang="en-US" sz="2600" b="1" dirty="0"/>
              <a:t>通信を確立</a:t>
            </a:r>
            <a:endParaRPr lang="en-US" altLang="ja-JP" sz="2600" b="1" dirty="0"/>
          </a:p>
          <a:p>
            <a:pPr lvl="1"/>
            <a:r>
              <a:rPr lang="ja-JP" altLang="en-US" b="1" dirty="0">
                <a:solidFill>
                  <a:srgbClr val="FF0000"/>
                </a:solidFill>
              </a:rPr>
              <a:t>新しく通信用ソケットを用意する</a:t>
            </a:r>
            <a:endParaRPr lang="en-US" altLang="ja-JP" dirty="0">
              <a:solidFill>
                <a:srgbClr val="FF0000"/>
              </a:solidFill>
            </a:endParaRPr>
          </a:p>
          <a:p>
            <a:endParaRPr lang="en-US" altLang="ja-JP" b="1" dirty="0" smtClean="0"/>
          </a:p>
        </p:txBody>
      </p:sp>
      <p:sp>
        <p:nvSpPr>
          <p:cNvPr id="31" name="星 5 30"/>
          <p:cNvSpPr/>
          <p:nvPr/>
        </p:nvSpPr>
        <p:spPr>
          <a:xfrm>
            <a:off x="8316416" y="4509120"/>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03382" y="3140351"/>
            <a:ext cx="586548" cy="369332"/>
          </a:xfrm>
          <a:prstGeom prst="rect">
            <a:avLst/>
          </a:prstGeom>
          <a:noFill/>
        </p:spPr>
        <p:txBody>
          <a:bodyPr wrap="square" rtlCol="0">
            <a:spAutoFit/>
          </a:bodyPr>
          <a:lstStyle/>
          <a:p>
            <a:r>
              <a:rPr kumimoji="1" lang="en-US" altLang="ja-JP" dirty="0" smtClean="0"/>
              <a:t>OK</a:t>
            </a:r>
            <a:endParaRPr kumimoji="1" lang="ja-JP" altLang="en-US" dirty="0"/>
          </a:p>
        </p:txBody>
      </p:sp>
    </p:spTree>
    <p:extLst>
      <p:ext uri="{BB962C8B-B14F-4D97-AF65-F5344CB8AC3E}">
        <p14:creationId xmlns:p14="http://schemas.microsoft.com/office/powerpoint/2010/main" val="355975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10"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59"/>
                                        </p:tgtEl>
                                      </p:cBhvr>
                                    </p:animEffect>
                                    <p:set>
                                      <p:cBhvr>
                                        <p:cTn id="62" dur="1" fill="hold">
                                          <p:stCondLst>
                                            <p:cond delay="499"/>
                                          </p:stCondLst>
                                        </p:cTn>
                                        <p:tgtEl>
                                          <p:spTgt spid="5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4"/>
                                        </p:tgtEl>
                                      </p:cBhvr>
                                    </p:animEffect>
                                    <p:set>
                                      <p:cBhvr>
                                        <p:cTn id="65" dur="1" fill="hold">
                                          <p:stCondLst>
                                            <p:cond delay="499"/>
                                          </p:stCondLst>
                                        </p:cTn>
                                        <p:tgtEl>
                                          <p:spTgt spid="2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6" grpId="0" animBg="1"/>
      <p:bldP spid="57" grpId="0" animBg="1"/>
      <p:bldP spid="60" grpId="0"/>
      <p:bldP spid="64" grpId="0" animBg="1"/>
      <p:bldP spid="65" grpId="0"/>
      <p:bldP spid="18" grpId="0" animBg="1"/>
      <p:bldP spid="19" grpId="0" animBg="1"/>
      <p:bldP spid="20" grpId="0" animBg="1"/>
      <p:bldP spid="21" grpId="0"/>
      <p:bldP spid="24" grpId="0"/>
      <p:bldP spid="24" grpId="1"/>
      <p:bldP spid="27" grpId="0"/>
      <p:bldP spid="28" grpId="0" animBg="1"/>
      <p:bldP spid="29" grpId="0"/>
      <p:bldP spid="30" grpId="0"/>
      <p:bldP spid="31"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141168"/>
          </a:xfrm>
        </p:spPr>
        <p:txBody>
          <a:bodyPr>
            <a:normAutofit/>
          </a:bodyPr>
          <a:lstStyle/>
          <a:p>
            <a:r>
              <a:rPr lang="ja-JP" altLang="en-US" sz="3200" dirty="0" smtClean="0"/>
              <a:t>研究背景・目的</a:t>
            </a:r>
            <a:endParaRPr lang="en-US" altLang="ja-JP" sz="3200" dirty="0" smtClean="0"/>
          </a:p>
          <a:p>
            <a:r>
              <a:rPr lang="ja-JP" altLang="en-US" sz="3200" dirty="0" smtClean="0"/>
              <a:t>モバイルクラスタシステム</a:t>
            </a:r>
            <a:endParaRPr lang="en-US" altLang="ja-JP" sz="3200" dirty="0" smtClean="0"/>
          </a:p>
          <a:p>
            <a:r>
              <a:rPr lang="ja-JP" altLang="en-US" sz="3200" dirty="0" smtClean="0"/>
              <a:t>負荷分散手法</a:t>
            </a:r>
            <a:endParaRPr lang="en-US" altLang="ja-JP" sz="3200" dirty="0" smtClean="0"/>
          </a:p>
          <a:p>
            <a:r>
              <a:rPr lang="ja-JP" altLang="en-US" sz="3200" b="1" dirty="0" smtClean="0">
                <a:solidFill>
                  <a:srgbClr val="FF0000"/>
                </a:solidFill>
              </a:rPr>
              <a:t>評価</a:t>
            </a:r>
            <a:endParaRPr lang="en-US" altLang="ja-JP" sz="3200" b="1" dirty="0" smtClean="0">
              <a:solidFill>
                <a:srgbClr val="FF0000"/>
              </a:solidFill>
            </a:endParaRPr>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FEE23554-75FD-4174-922C-F2341DF7DC4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15</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3790673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評価環境</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16</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296955870"/>
              </p:ext>
            </p:extLst>
          </p:nvPr>
        </p:nvGraphicFramePr>
        <p:xfrm>
          <a:off x="107503" y="3645024"/>
          <a:ext cx="3456385" cy="3098551"/>
        </p:xfrm>
        <a:graphic>
          <a:graphicData uri="http://schemas.openxmlformats.org/drawingml/2006/table">
            <a:tbl>
              <a:tblPr firstRow="1" bandRow="1">
                <a:tableStyleId>{69CF1AB2-1976-4502-BF36-3FF5EA218861}</a:tableStyleId>
              </a:tblPr>
              <a:tblGrid>
                <a:gridCol w="1295207"/>
                <a:gridCol w="2161178"/>
              </a:tblGrid>
              <a:tr h="284085">
                <a:tc>
                  <a:txBody>
                    <a:bodyPr/>
                    <a:lstStyle/>
                    <a:p>
                      <a:r>
                        <a:rPr kumimoji="1" lang="en-US" altLang="ja-JP" sz="1600" dirty="0" smtClean="0">
                          <a:solidFill>
                            <a:schemeClr val="tx1"/>
                          </a:solidFill>
                        </a:rPr>
                        <a:t>DMTCP</a:t>
                      </a:r>
                      <a:endParaRPr kumimoji="1" lang="ja-JP" altLang="en-US" sz="1600" dirty="0">
                        <a:solidFill>
                          <a:schemeClr val="tx1"/>
                        </a:solidFill>
                      </a:endParaRPr>
                    </a:p>
                  </a:txBody>
                  <a:tcPr/>
                </a:tc>
                <a:tc>
                  <a:txBody>
                    <a:bodyPr/>
                    <a:lstStyle/>
                    <a:p>
                      <a:pPr algn="l"/>
                      <a:r>
                        <a:rPr kumimoji="1" lang="en-US" altLang="ja-JP" sz="1600" dirty="0" smtClean="0">
                          <a:solidFill>
                            <a:schemeClr val="tx1"/>
                          </a:solidFill>
                        </a:rPr>
                        <a:t>Version</a:t>
                      </a:r>
                      <a:r>
                        <a:rPr kumimoji="1" lang="en-US" altLang="ja-JP" sz="1600" baseline="0" dirty="0" smtClean="0">
                          <a:solidFill>
                            <a:schemeClr val="tx1"/>
                          </a:solidFill>
                        </a:rPr>
                        <a:t> 2.3.1</a:t>
                      </a:r>
                      <a:endParaRPr kumimoji="1" lang="ja-JP" altLang="en-US" sz="1600" dirty="0">
                        <a:solidFill>
                          <a:schemeClr val="tx1"/>
                        </a:solidFill>
                      </a:endParaRPr>
                    </a:p>
                  </a:txBody>
                  <a:tcPr/>
                </a:tc>
              </a:tr>
              <a:tr h="816850">
                <a:tc>
                  <a:txBody>
                    <a:bodyPr/>
                    <a:lstStyle/>
                    <a:p>
                      <a:r>
                        <a:rPr kumimoji="1" lang="ja-JP" altLang="en-US" sz="1600" b="1" dirty="0" smtClean="0">
                          <a:solidFill>
                            <a:schemeClr val="dk1"/>
                          </a:solidFill>
                        </a:rPr>
                        <a:t>クラスタ構成</a:t>
                      </a:r>
                      <a:endParaRPr kumimoji="1" lang="ja-JP" altLang="en-US" sz="1800" b="1" dirty="0">
                        <a:solidFill>
                          <a:srgbClr val="FF0000"/>
                        </a:solidFill>
                      </a:endParaRPr>
                    </a:p>
                  </a:txBody>
                  <a:tcPr/>
                </a:tc>
                <a:tc>
                  <a:txBody>
                    <a:bodyPr/>
                    <a:lstStyle/>
                    <a:p>
                      <a:pPr algn="l"/>
                      <a:r>
                        <a:rPr kumimoji="1" lang="ja-JP" altLang="en-US" sz="1600" b="1" dirty="0" smtClean="0">
                          <a:solidFill>
                            <a:schemeClr val="tx1"/>
                          </a:solidFill>
                        </a:rPr>
                        <a:t>・</a:t>
                      </a:r>
                      <a:r>
                        <a:rPr kumimoji="1" lang="en-US" altLang="ja-JP" sz="1600" b="1" dirty="0" smtClean="0">
                          <a:solidFill>
                            <a:schemeClr val="tx1"/>
                          </a:solidFill>
                        </a:rPr>
                        <a:t>3</a:t>
                      </a:r>
                      <a:r>
                        <a:rPr kumimoji="1" lang="ja-JP" altLang="en-US" sz="1600" b="1" dirty="0" smtClean="0">
                          <a:solidFill>
                            <a:schemeClr val="tx1"/>
                          </a:solidFill>
                        </a:rPr>
                        <a:t>ノード </a:t>
                      </a:r>
                      <a:r>
                        <a:rPr kumimoji="1" lang="en-US" altLang="ja-JP" sz="1600" b="1" dirty="0" smtClean="0">
                          <a:solidFill>
                            <a:schemeClr val="tx1"/>
                          </a:solidFill>
                        </a:rPr>
                        <a:t>(PC</a:t>
                      </a:r>
                      <a:r>
                        <a:rPr kumimoji="1" lang="ja-JP" altLang="en-US" sz="1600" b="1" dirty="0" smtClean="0">
                          <a:solidFill>
                            <a:schemeClr val="tx1"/>
                          </a:solidFill>
                        </a:rPr>
                        <a:t>クラスタ</a:t>
                      </a:r>
                      <a:r>
                        <a:rPr kumimoji="1" lang="en-US" altLang="ja-JP" sz="1600" b="1" dirty="0" smtClean="0">
                          <a:solidFill>
                            <a:schemeClr val="tx1"/>
                          </a:solidFill>
                        </a:rPr>
                        <a:t>)</a:t>
                      </a:r>
                    </a:p>
                    <a:p>
                      <a:pPr algn="l"/>
                      <a:r>
                        <a:rPr kumimoji="1" lang="ja-JP" altLang="en-US" sz="1600" b="1" dirty="0" smtClean="0">
                          <a:solidFill>
                            <a:schemeClr val="tx1"/>
                          </a:solidFill>
                        </a:rPr>
                        <a:t>・各</a:t>
                      </a:r>
                      <a:r>
                        <a:rPr kumimoji="1" lang="en-US" altLang="ja-JP" sz="1600" b="1" dirty="0" smtClean="0">
                          <a:solidFill>
                            <a:schemeClr val="tx1"/>
                          </a:solidFill>
                        </a:rPr>
                        <a:t>4</a:t>
                      </a:r>
                      <a:r>
                        <a:rPr kumimoji="1" lang="ja-JP" altLang="en-US" sz="1600" b="1" dirty="0" smtClean="0">
                          <a:solidFill>
                            <a:schemeClr val="tx1"/>
                          </a:solidFill>
                        </a:rPr>
                        <a:t>プロセス実行</a:t>
                      </a:r>
                      <a:endParaRPr kumimoji="1" lang="en-US" altLang="ja-JP" sz="1600" b="1" dirty="0" smtClean="0">
                        <a:solidFill>
                          <a:schemeClr val="tx1"/>
                        </a:solidFill>
                      </a:endParaRPr>
                    </a:p>
                  </a:txBody>
                  <a:tcPr/>
                </a:tc>
              </a:tr>
              <a:tr h="1121342">
                <a:tc>
                  <a:txBody>
                    <a:bodyPr/>
                    <a:lstStyle/>
                    <a:p>
                      <a:r>
                        <a:rPr kumimoji="1" lang="ja-JP" altLang="en-US" sz="1600" b="1" dirty="0" smtClean="0"/>
                        <a:t>ノード</a:t>
                      </a:r>
                      <a:r>
                        <a:rPr kumimoji="1" lang="en-US" altLang="ja-JP" sz="1600" b="1" dirty="0" smtClean="0"/>
                        <a:t>(PC)</a:t>
                      </a:r>
                      <a:r>
                        <a:rPr kumimoji="1" lang="ja-JP" altLang="en-US" sz="1600" b="1" dirty="0" smtClean="0"/>
                        <a:t>の環境</a:t>
                      </a:r>
                      <a:endParaRPr kumimoji="1" lang="ja-JP" altLang="en-US" sz="1600" b="1" dirty="0"/>
                    </a:p>
                  </a:txBody>
                  <a:tcPr/>
                </a:tc>
                <a:tc>
                  <a:txBody>
                    <a:bodyPr/>
                    <a:lstStyle/>
                    <a:p>
                      <a:pPr algn="l"/>
                      <a:r>
                        <a:rPr kumimoji="1" lang="en-US" altLang="ja-JP" sz="1600" b="1" dirty="0" err="1" smtClean="0"/>
                        <a:t>OS:Cent</a:t>
                      </a:r>
                      <a:r>
                        <a:rPr kumimoji="1" lang="en-US" altLang="ja-JP" sz="1600" b="1" baseline="0" dirty="0" smtClean="0"/>
                        <a:t> OS 6</a:t>
                      </a:r>
                    </a:p>
                    <a:p>
                      <a:pPr algn="l"/>
                      <a:r>
                        <a:rPr kumimoji="1" lang="ja-JP" altLang="en-US" sz="1600" b="1" baseline="0" dirty="0" smtClean="0"/>
                        <a:t>動作周波数</a:t>
                      </a:r>
                      <a:r>
                        <a:rPr kumimoji="1" lang="en-US" altLang="ja-JP" sz="1600" b="1" baseline="0" dirty="0" smtClean="0"/>
                        <a:t>:3.4GHz</a:t>
                      </a:r>
                    </a:p>
                    <a:p>
                      <a:pPr algn="l"/>
                      <a:r>
                        <a:rPr kumimoji="1" lang="ja-JP" altLang="en-US" sz="1600" b="1" baseline="0" dirty="0" smtClean="0"/>
                        <a:t>コア数</a:t>
                      </a:r>
                      <a:r>
                        <a:rPr kumimoji="1" lang="en-US" altLang="ja-JP" sz="1600" b="1" baseline="0" dirty="0" smtClean="0"/>
                        <a:t>:4</a:t>
                      </a:r>
                      <a:r>
                        <a:rPr kumimoji="1" lang="ja-JP" altLang="en-US" sz="1600" b="1" baseline="0" dirty="0" smtClean="0"/>
                        <a:t>コア</a:t>
                      </a:r>
                      <a:endParaRPr kumimoji="1" lang="en-US" altLang="ja-JP" sz="1600" b="1" baseline="0" dirty="0" smtClean="0"/>
                    </a:p>
                    <a:p>
                      <a:pPr algn="l"/>
                      <a:r>
                        <a:rPr kumimoji="1" lang="ja-JP" altLang="en-US" sz="1600" b="1" baseline="0" dirty="0" smtClean="0"/>
                        <a:t>メモリ</a:t>
                      </a:r>
                      <a:r>
                        <a:rPr kumimoji="1" lang="en-US" altLang="ja-JP" sz="1600" b="1" baseline="0" dirty="0" smtClean="0"/>
                        <a:t>:32GB</a:t>
                      </a:r>
                      <a:endParaRPr kumimoji="1" lang="en-US" altLang="ja-JP" sz="1600" b="1" dirty="0" smtClean="0"/>
                    </a:p>
                  </a:txBody>
                  <a:tcPr/>
                </a:tc>
              </a:tr>
              <a:tr h="825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t>通信環境</a:t>
                      </a:r>
                      <a:endParaRPr kumimoji="1" lang="en-US" altLang="ja-JP" sz="16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1" dirty="0" smtClean="0"/>
                        <a:t>ギガビットイーサネット</a:t>
                      </a:r>
                      <a:endParaRPr lang="en-US" altLang="ja-JP"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t>(1000Base-T)</a:t>
                      </a:r>
                      <a:endParaRPr kumimoji="1" lang="ja-JP" altLang="en-US" sz="1600" b="1" dirty="0" smtClean="0"/>
                    </a:p>
                  </a:txBody>
                  <a:tcPr/>
                </a:tc>
              </a:tr>
            </a:tbl>
          </a:graphicData>
        </a:graphic>
      </p:graphicFrame>
      <p:sp>
        <p:nvSpPr>
          <p:cNvPr id="7" name="円/楕円 6"/>
          <p:cNvSpPr/>
          <p:nvPr/>
        </p:nvSpPr>
        <p:spPr>
          <a:xfrm>
            <a:off x="4022277" y="1340768"/>
            <a:ext cx="1944216" cy="172819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ホストノード</a:t>
            </a:r>
            <a:endParaRPr lang="en-US" altLang="ja-JP" b="1" dirty="0" smtClean="0"/>
          </a:p>
          <a:p>
            <a:pPr algn="ctr"/>
            <a:endParaRPr lang="en-US" altLang="ja-JP" b="1" dirty="0" smtClean="0"/>
          </a:p>
          <a:p>
            <a:pPr algn="ctr"/>
            <a:endParaRPr lang="en-US" altLang="ja-JP" b="1" dirty="0"/>
          </a:p>
          <a:p>
            <a:pPr algn="ctr"/>
            <a:endParaRPr lang="en-US" altLang="ja-JP" b="1" dirty="0" smtClean="0"/>
          </a:p>
          <a:p>
            <a:pPr algn="ctr"/>
            <a:endParaRPr lang="en-US" altLang="ja-JP" b="1" dirty="0" smtClean="0"/>
          </a:p>
        </p:txBody>
      </p:sp>
      <p:sp>
        <p:nvSpPr>
          <p:cNvPr id="8" name="正方形/長方形 7"/>
          <p:cNvSpPr/>
          <p:nvPr/>
        </p:nvSpPr>
        <p:spPr>
          <a:xfrm>
            <a:off x="4627916" y="198884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444208" y="649838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765072" y="6444044"/>
            <a:ext cx="2355457" cy="369332"/>
          </a:xfrm>
          <a:prstGeom prst="rect">
            <a:avLst/>
          </a:prstGeom>
          <a:noFill/>
        </p:spPr>
        <p:txBody>
          <a:bodyPr wrap="square" rtlCol="0">
            <a:spAutoFit/>
          </a:bodyPr>
          <a:lstStyle/>
          <a:p>
            <a:r>
              <a:rPr kumimoji="1" lang="ja-JP" altLang="en-US" b="1" dirty="0" smtClean="0"/>
              <a:t>：</a:t>
            </a:r>
            <a:r>
              <a:rPr kumimoji="1" lang="en-US" altLang="ja-JP" b="1" dirty="0" smtClean="0"/>
              <a:t>MPI</a:t>
            </a:r>
            <a:r>
              <a:rPr kumimoji="1" lang="ja-JP" altLang="en-US" b="1" dirty="0" smtClean="0"/>
              <a:t>並列プロセス</a:t>
            </a:r>
            <a:endParaRPr kumimoji="1" lang="ja-JP" altLang="en-US" b="1" dirty="0"/>
          </a:p>
        </p:txBody>
      </p:sp>
      <p:sp>
        <p:nvSpPr>
          <p:cNvPr id="11" name="正方形/長方形 10"/>
          <p:cNvSpPr/>
          <p:nvPr/>
        </p:nvSpPr>
        <p:spPr>
          <a:xfrm>
            <a:off x="5071892" y="2002532"/>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627916" y="240188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071891" y="240188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837729" y="390972"/>
            <a:ext cx="1944216" cy="172819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リモート</a:t>
            </a:r>
            <a:endParaRPr lang="en-US" altLang="ja-JP" b="1" dirty="0" smtClean="0"/>
          </a:p>
          <a:p>
            <a:pPr algn="ctr"/>
            <a:r>
              <a:rPr lang="ja-JP" altLang="en-US" b="1" dirty="0" smtClean="0"/>
              <a:t>ノード</a:t>
            </a:r>
            <a:r>
              <a:rPr lang="en-US" altLang="ja-JP" b="1" dirty="0" smtClean="0"/>
              <a:t>A</a:t>
            </a:r>
          </a:p>
          <a:p>
            <a:pPr algn="ctr"/>
            <a:endParaRPr lang="en-US" altLang="ja-JP" b="1" dirty="0" smtClean="0"/>
          </a:p>
          <a:p>
            <a:pPr algn="ctr"/>
            <a:endParaRPr lang="en-US" altLang="ja-JP" b="1" dirty="0"/>
          </a:p>
          <a:p>
            <a:pPr algn="ctr"/>
            <a:endParaRPr lang="en-US" altLang="ja-JP" b="1" dirty="0" smtClean="0"/>
          </a:p>
          <a:p>
            <a:pPr algn="ctr"/>
            <a:endParaRPr lang="en-US" altLang="ja-JP" b="1" dirty="0" smtClean="0"/>
          </a:p>
        </p:txBody>
      </p:sp>
      <p:sp>
        <p:nvSpPr>
          <p:cNvPr id="15" name="正方形/長方形 14"/>
          <p:cNvSpPr/>
          <p:nvPr/>
        </p:nvSpPr>
        <p:spPr>
          <a:xfrm>
            <a:off x="6443368" y="103904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887344" y="105273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443368" y="1452092"/>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887343" y="1452092"/>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5889987" y="3832158"/>
            <a:ext cx="1944216" cy="172819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リモート</a:t>
            </a:r>
            <a:endParaRPr lang="en-US" altLang="ja-JP" b="1" dirty="0" smtClean="0"/>
          </a:p>
          <a:p>
            <a:pPr algn="ctr"/>
            <a:r>
              <a:rPr lang="ja-JP" altLang="en-US" b="1" dirty="0" smtClean="0"/>
              <a:t>ノード</a:t>
            </a:r>
            <a:r>
              <a:rPr lang="en-US" altLang="ja-JP" b="1" dirty="0"/>
              <a:t>B</a:t>
            </a:r>
            <a:endParaRPr lang="en-US" altLang="ja-JP" b="1" dirty="0" smtClean="0"/>
          </a:p>
          <a:p>
            <a:pPr algn="ctr"/>
            <a:endParaRPr lang="en-US" altLang="ja-JP" b="1" dirty="0" smtClean="0"/>
          </a:p>
          <a:p>
            <a:pPr algn="ctr"/>
            <a:endParaRPr lang="en-US" altLang="ja-JP" b="1" dirty="0"/>
          </a:p>
          <a:p>
            <a:pPr algn="ctr"/>
            <a:endParaRPr lang="en-US" altLang="ja-JP" b="1" dirty="0" smtClean="0"/>
          </a:p>
          <a:p>
            <a:pPr algn="ctr"/>
            <a:endParaRPr lang="en-US" altLang="ja-JP" b="1" dirty="0" smtClean="0"/>
          </a:p>
        </p:txBody>
      </p:sp>
      <p:sp>
        <p:nvSpPr>
          <p:cNvPr id="25" name="正方形/長方形 24"/>
          <p:cNvSpPr/>
          <p:nvPr/>
        </p:nvSpPr>
        <p:spPr>
          <a:xfrm>
            <a:off x="6495626" y="448023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939602" y="4493922"/>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6495626" y="489327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939601" y="489327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乗算記号 28"/>
          <p:cNvSpPr/>
          <p:nvPr/>
        </p:nvSpPr>
        <p:spPr>
          <a:xfrm>
            <a:off x="5775546" y="4927103"/>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4335290" y="3466379"/>
            <a:ext cx="1271164" cy="1042741"/>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正方形/長方形 31"/>
          <p:cNvSpPr/>
          <p:nvPr/>
        </p:nvSpPr>
        <p:spPr>
          <a:xfrm>
            <a:off x="4627916" y="367606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5007314" y="368089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4629019" y="4118149"/>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5007314" y="4118149"/>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p:cNvCxnSpPr/>
          <p:nvPr/>
        </p:nvCxnSpPr>
        <p:spPr>
          <a:xfrm flipH="1" flipV="1">
            <a:off x="5462438" y="3068961"/>
            <a:ext cx="673148" cy="939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4550978" y="4487575"/>
            <a:ext cx="1296144" cy="369332"/>
          </a:xfrm>
          <a:prstGeom prst="rect">
            <a:avLst/>
          </a:prstGeom>
          <a:noFill/>
        </p:spPr>
        <p:txBody>
          <a:bodyPr wrap="square" rtlCol="0">
            <a:spAutoFit/>
          </a:bodyPr>
          <a:lstStyle/>
          <a:p>
            <a:r>
              <a:rPr kumimoji="1" lang="ja-JP" altLang="en-US" b="1" dirty="0" smtClean="0"/>
              <a:t>ノード単位</a:t>
            </a:r>
            <a:endParaRPr kumimoji="1" lang="ja-JP" altLang="en-US" b="1" dirty="0"/>
          </a:p>
        </p:txBody>
      </p:sp>
      <p:cxnSp>
        <p:nvCxnSpPr>
          <p:cNvPr id="40" name="直線矢印コネクタ 39"/>
          <p:cNvCxnSpPr/>
          <p:nvPr/>
        </p:nvCxnSpPr>
        <p:spPr>
          <a:xfrm flipH="1" flipV="1">
            <a:off x="5847122" y="2833359"/>
            <a:ext cx="673148" cy="939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18890" y="3403827"/>
            <a:ext cx="2705638" cy="369332"/>
          </a:xfrm>
          <a:prstGeom prst="rect">
            <a:avLst/>
          </a:prstGeom>
          <a:noFill/>
        </p:spPr>
        <p:txBody>
          <a:bodyPr wrap="square" rtlCol="0">
            <a:spAutoFit/>
          </a:bodyPr>
          <a:lstStyle/>
          <a:p>
            <a:r>
              <a:rPr lang="ja-JP" altLang="en-US" b="1" dirty="0"/>
              <a:t>プロセス</a:t>
            </a:r>
            <a:r>
              <a:rPr kumimoji="1" lang="ja-JP" altLang="en-US" b="1" dirty="0" smtClean="0"/>
              <a:t>単位</a:t>
            </a:r>
            <a:r>
              <a:rPr kumimoji="1" lang="en-US" altLang="ja-JP" b="1" dirty="0" smtClean="0"/>
              <a:t>(</a:t>
            </a:r>
            <a:r>
              <a:rPr lang="ja-JP" altLang="en-US" b="1" dirty="0" smtClean="0">
                <a:solidFill>
                  <a:srgbClr val="FF0000"/>
                </a:solidFill>
              </a:rPr>
              <a:t>負荷分散</a:t>
            </a:r>
            <a:r>
              <a:rPr kumimoji="1" lang="en-US" altLang="ja-JP" b="1" dirty="0" smtClean="0"/>
              <a:t>)</a:t>
            </a:r>
            <a:endParaRPr kumimoji="1" lang="ja-JP" altLang="en-US" b="1" dirty="0"/>
          </a:p>
        </p:txBody>
      </p:sp>
      <p:cxnSp>
        <p:nvCxnSpPr>
          <p:cNvPr id="42" name="直線矢印コネクタ 41"/>
          <p:cNvCxnSpPr/>
          <p:nvPr/>
        </p:nvCxnSpPr>
        <p:spPr>
          <a:xfrm flipV="1">
            <a:off x="7239780" y="2002532"/>
            <a:ext cx="238881" cy="14307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5990568" y="2543070"/>
            <a:ext cx="1152128" cy="6480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正方形/長方形 44"/>
          <p:cNvSpPr/>
          <p:nvPr/>
        </p:nvSpPr>
        <p:spPr>
          <a:xfrm>
            <a:off x="6283194" y="275275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662592" y="275758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609101" y="1894998"/>
            <a:ext cx="1152128" cy="6480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正方形/長方形 54"/>
          <p:cNvSpPr/>
          <p:nvPr/>
        </p:nvSpPr>
        <p:spPr>
          <a:xfrm>
            <a:off x="7901727" y="210467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8281125" y="210951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コンテンツ プレースホルダー 2"/>
          <p:cNvSpPr txBox="1">
            <a:spLocks/>
          </p:cNvSpPr>
          <p:nvPr/>
        </p:nvSpPr>
        <p:spPr>
          <a:xfrm>
            <a:off x="1" y="1412776"/>
            <a:ext cx="3779912" cy="124976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1800" b="1" dirty="0" smtClean="0">
                <a:solidFill>
                  <a:srgbClr val="FF0000"/>
                </a:solidFill>
              </a:rPr>
              <a:t>負荷分散手法を適用することで，処理性能の低下を緩和できるか</a:t>
            </a:r>
            <a:r>
              <a:rPr lang="ja-JP" altLang="en-US" sz="1800" b="1" dirty="0" smtClean="0"/>
              <a:t>評価する</a:t>
            </a:r>
            <a:endParaRPr lang="en-US" altLang="ja-JP" sz="1800" b="1" dirty="0" smtClean="0"/>
          </a:p>
          <a:p>
            <a:pPr marL="0" indent="0">
              <a:buFont typeface="Arial" pitchFamily="34" charset="0"/>
              <a:buNone/>
            </a:pPr>
            <a:endParaRPr lang="ja-JP" altLang="en-US" sz="2800" dirty="0"/>
          </a:p>
        </p:txBody>
      </p:sp>
      <p:sp>
        <p:nvSpPr>
          <p:cNvPr id="43"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115468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24"/>
                                        </p:tgtEl>
                                      </p:cBhvr>
                                    </p:animEffect>
                                    <p:set>
                                      <p:cBhvr>
                                        <p:cTn id="24" dur="1" fill="hold">
                                          <p:stCondLst>
                                            <p:cond delay="499"/>
                                          </p:stCondLst>
                                        </p:cTn>
                                        <p:tgtEl>
                                          <p:spTgt spid="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7"/>
                                        </p:tgtEl>
                                      </p:cBhvr>
                                    </p:animEffect>
                                    <p:set>
                                      <p:cBhvr>
                                        <p:cTn id="57" dur="1" fill="hold">
                                          <p:stCondLst>
                                            <p:cond delay="499"/>
                                          </p:stCondLst>
                                        </p:cTn>
                                        <p:tgtEl>
                                          <p:spTgt spid="3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9"/>
                                        </p:tgtEl>
                                      </p:cBhvr>
                                    </p:animEffect>
                                    <p:set>
                                      <p:cBhvr>
                                        <p:cTn id="60" dur="1" fill="hold">
                                          <p:stCondLst>
                                            <p:cond delay="499"/>
                                          </p:stCondLst>
                                        </p:cTn>
                                        <p:tgtEl>
                                          <p:spTgt spid="39"/>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5"/>
                                        </p:tgtEl>
                                      </p:cBhvr>
                                    </p:animEffect>
                                    <p:set>
                                      <p:cBhvr>
                                        <p:cTn id="63" dur="1" fill="hold">
                                          <p:stCondLst>
                                            <p:cond delay="4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4"/>
                                        </p:tgtEl>
                                      </p:cBhvr>
                                    </p:animEffect>
                                    <p:set>
                                      <p:cBhvr>
                                        <p:cTn id="66" dur="1" fill="hold">
                                          <p:stCondLst>
                                            <p:cond delay="499"/>
                                          </p:stCondLst>
                                        </p:cTn>
                                        <p:tgtEl>
                                          <p:spTgt spid="3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2"/>
                                        </p:tgtEl>
                                      </p:cBhvr>
                                    </p:animEffect>
                                    <p:set>
                                      <p:cBhvr>
                                        <p:cTn id="69" dur="1" fill="hold">
                                          <p:stCondLst>
                                            <p:cond delay="499"/>
                                          </p:stCondLst>
                                        </p:cTn>
                                        <p:tgtEl>
                                          <p:spTgt spid="3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3"/>
                                        </p:tgtEl>
                                      </p:cBhvr>
                                    </p:animEffect>
                                    <p:set>
                                      <p:cBhvr>
                                        <p:cTn id="72" dur="1" fill="hold">
                                          <p:stCondLst>
                                            <p:cond delay="499"/>
                                          </p:stCondLst>
                                        </p:cTn>
                                        <p:tgtEl>
                                          <p:spTgt spid="33"/>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1"/>
                                        </p:tgtEl>
                                      </p:cBhvr>
                                    </p:animEffect>
                                    <p:set>
                                      <p:cBhvr>
                                        <p:cTn id="75" dur="1" fill="hold">
                                          <p:stCondLst>
                                            <p:cond delay="499"/>
                                          </p:stCondLst>
                                        </p:cTn>
                                        <p:tgtEl>
                                          <p:spTgt spid="3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childTnLst>
                                </p:cTn>
                              </p:par>
                              <p:par>
                                <p:cTn id="90" presetID="10"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fade">
                                      <p:cBhvr>
                                        <p:cTn id="98" dur="500"/>
                                        <p:tgtEl>
                                          <p:spTgt spid="5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29"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9" grpId="0"/>
      <p:bldP spid="39" grpId="1"/>
      <p:bldP spid="41" grpId="0"/>
      <p:bldP spid="44" grpId="0" animBg="1"/>
      <p:bldP spid="45" grpId="0" animBg="1"/>
      <p:bldP spid="46" grpId="0" animBg="1"/>
      <p:bldP spid="54" grpId="0" animBg="1"/>
      <p:bldP spid="55" grpId="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評価結果</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17</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4007680324"/>
              </p:ext>
            </p:extLst>
          </p:nvPr>
        </p:nvGraphicFramePr>
        <p:xfrm>
          <a:off x="35495" y="4644294"/>
          <a:ext cx="3600401" cy="2113871"/>
        </p:xfrm>
        <a:graphic>
          <a:graphicData uri="http://schemas.openxmlformats.org/drawingml/2006/table">
            <a:tbl>
              <a:tblPr firstRow="1" bandRow="1">
                <a:tableStyleId>{69CF1AB2-1976-4502-BF36-3FF5EA218861}</a:tableStyleId>
              </a:tblPr>
              <a:tblGrid>
                <a:gridCol w="1440584"/>
                <a:gridCol w="2159817"/>
              </a:tblGrid>
              <a:tr h="986111">
                <a:tc>
                  <a:txBody>
                    <a:bodyPr/>
                    <a:lstStyle/>
                    <a:p>
                      <a:r>
                        <a:rPr kumimoji="1" lang="ja-JP" altLang="en-US" sz="1600" b="1" dirty="0" smtClean="0"/>
                        <a:t>テスト</a:t>
                      </a:r>
                      <a:endParaRPr kumimoji="1" lang="en-US" altLang="ja-JP" sz="1600" b="1" dirty="0" smtClean="0"/>
                    </a:p>
                    <a:p>
                      <a:r>
                        <a:rPr kumimoji="1" lang="ja-JP" altLang="en-US" sz="1600" b="1" dirty="0" smtClean="0"/>
                        <a:t>プログラム</a:t>
                      </a:r>
                      <a:endParaRPr kumimoji="1" lang="en-US" altLang="ja-JP" sz="1600" b="1" dirty="0" smtClean="0"/>
                    </a:p>
                  </a:txBody>
                  <a:tcPr/>
                </a:tc>
                <a:tc>
                  <a:txBody>
                    <a:bodyPr/>
                    <a:lstStyle/>
                    <a:p>
                      <a:pPr algn="l"/>
                      <a:r>
                        <a:rPr kumimoji="1" lang="en-US" altLang="ja-JP" sz="1600" b="1" dirty="0" smtClean="0"/>
                        <a:t>MPI</a:t>
                      </a:r>
                      <a:r>
                        <a:rPr kumimoji="1" lang="ja-JP" altLang="en-US" sz="1600" b="1" dirty="0" smtClean="0"/>
                        <a:t>並列版</a:t>
                      </a:r>
                      <a:r>
                        <a:rPr kumimoji="1" lang="en-US" altLang="ja-JP" sz="1600" b="1" dirty="0" smtClean="0"/>
                        <a:t>N</a:t>
                      </a:r>
                      <a:r>
                        <a:rPr kumimoji="1" lang="ja-JP" altLang="en-US" sz="1600" b="1" dirty="0" smtClean="0"/>
                        <a:t>クイーン</a:t>
                      </a:r>
                      <a:endParaRPr kumimoji="1" lang="en-US" altLang="ja-JP" sz="1600" b="1" dirty="0" smtClean="0"/>
                    </a:p>
                    <a:p>
                      <a:pPr algn="l"/>
                      <a:r>
                        <a:rPr kumimoji="1" lang="en-US" altLang="ja-JP" sz="1600" b="1" dirty="0" smtClean="0"/>
                        <a:t>(</a:t>
                      </a:r>
                      <a:r>
                        <a:rPr kumimoji="1" lang="ja-JP" altLang="en-US" sz="1600" b="1" dirty="0" smtClean="0"/>
                        <a:t>クイーン数</a:t>
                      </a:r>
                      <a:r>
                        <a:rPr kumimoji="1" lang="en-US" altLang="ja-JP" sz="1600" b="1" dirty="0" smtClean="0"/>
                        <a:t>:19)</a:t>
                      </a:r>
                    </a:p>
                  </a:txBody>
                  <a:tcPr/>
                </a:tc>
              </a:tr>
              <a:tr h="986111">
                <a:tc>
                  <a:txBody>
                    <a:bodyPr/>
                    <a:lstStyle/>
                    <a:p>
                      <a:r>
                        <a:rPr kumimoji="1" lang="ja-JP" altLang="en-US" sz="1600" b="1" dirty="0" smtClean="0"/>
                        <a:t>評価パターン</a:t>
                      </a:r>
                      <a:endParaRPr kumimoji="1" lang="en-US" altLang="ja-JP" sz="1600" b="1" dirty="0" smtClean="0"/>
                    </a:p>
                  </a:txBody>
                  <a:tcPr/>
                </a:tc>
                <a:tc>
                  <a:txBody>
                    <a:bodyPr/>
                    <a:lstStyle/>
                    <a:p>
                      <a:pPr algn="l"/>
                      <a:r>
                        <a:rPr kumimoji="1" lang="ja-JP" altLang="en-US" sz="1800" b="1" dirty="0" smtClean="0"/>
                        <a:t>左</a:t>
                      </a:r>
                      <a:r>
                        <a:rPr kumimoji="1" lang="en-US" altLang="ja-JP" sz="1800" b="1" dirty="0" smtClean="0"/>
                        <a:t>2</a:t>
                      </a:r>
                      <a:r>
                        <a:rPr kumimoji="1" lang="ja-JP" altLang="en-US" sz="1800" b="1" dirty="0" smtClean="0"/>
                        <a:t>本のグラフ</a:t>
                      </a:r>
                      <a:r>
                        <a:rPr kumimoji="1" lang="en-US" altLang="ja-JP" sz="1800" b="1" dirty="0" smtClean="0"/>
                        <a:t>:</a:t>
                      </a:r>
                    </a:p>
                    <a:p>
                      <a:pPr algn="l"/>
                      <a:r>
                        <a:rPr kumimoji="1" lang="ja-JP" altLang="en-US" sz="1600" b="1" dirty="0" smtClean="0"/>
                        <a:t> </a:t>
                      </a:r>
                      <a:r>
                        <a:rPr kumimoji="1" lang="en-US" altLang="ja-JP" sz="1400" b="1" dirty="0" smtClean="0"/>
                        <a:t>1</a:t>
                      </a:r>
                      <a:r>
                        <a:rPr kumimoji="1" lang="ja-JP" altLang="en-US" sz="1400" b="1" dirty="0" smtClean="0"/>
                        <a:t>ノードに全プロセス移行</a:t>
                      </a:r>
                      <a:endParaRPr kumimoji="1" lang="en-US" altLang="ja-JP" sz="1400" b="1" dirty="0" smtClean="0"/>
                    </a:p>
                    <a:p>
                      <a:pPr algn="l"/>
                      <a:r>
                        <a:rPr kumimoji="1" lang="ja-JP" altLang="en-US" sz="1800" b="1" dirty="0" smtClean="0"/>
                        <a:t>右</a:t>
                      </a:r>
                      <a:r>
                        <a:rPr kumimoji="1" lang="en-US" altLang="ja-JP" sz="1800" b="1" dirty="0" smtClean="0"/>
                        <a:t>3</a:t>
                      </a:r>
                      <a:r>
                        <a:rPr kumimoji="1" lang="ja-JP" altLang="en-US" sz="1800" b="1" dirty="0" smtClean="0"/>
                        <a:t>本のグラフ</a:t>
                      </a:r>
                      <a:r>
                        <a:rPr kumimoji="1" lang="en-US" altLang="ja-JP" sz="1800" b="1" dirty="0" smtClean="0"/>
                        <a:t>:</a:t>
                      </a:r>
                    </a:p>
                    <a:p>
                      <a:pPr algn="l"/>
                      <a:r>
                        <a:rPr kumimoji="1" lang="en-US" altLang="ja-JP" sz="1600" b="1" dirty="0" smtClean="0"/>
                        <a:t> </a:t>
                      </a:r>
                      <a:r>
                        <a:rPr kumimoji="1" lang="ja-JP" altLang="en-US" sz="1400" b="1" dirty="0" smtClean="0">
                          <a:solidFill>
                            <a:srgbClr val="FF0000"/>
                          </a:solidFill>
                        </a:rPr>
                        <a:t>負荷分散適用</a:t>
                      </a:r>
                      <a:endParaRPr kumimoji="1" lang="ja-JP" altLang="en-US" sz="1400" b="1" dirty="0">
                        <a:solidFill>
                          <a:srgbClr val="FF0000"/>
                        </a:solidFill>
                      </a:endParaRPr>
                    </a:p>
                  </a:txBody>
                  <a:tcPr/>
                </a:tc>
              </a:tr>
            </a:tbl>
          </a:graphicData>
        </a:graphic>
      </p:graphicFrame>
      <p:graphicFrame>
        <p:nvGraphicFramePr>
          <p:cNvPr id="8" name="グラフ 7"/>
          <p:cNvGraphicFramePr>
            <a:graphicFrameLocks/>
          </p:cNvGraphicFramePr>
          <p:nvPr>
            <p:extLst>
              <p:ext uri="{D42A27DB-BD31-4B8C-83A1-F6EECF244321}">
                <p14:modId xmlns:p14="http://schemas.microsoft.com/office/powerpoint/2010/main" val="1032234394"/>
              </p:ext>
            </p:extLst>
          </p:nvPr>
        </p:nvGraphicFramePr>
        <p:xfrm>
          <a:off x="3491880" y="1484784"/>
          <a:ext cx="5832648" cy="4752528"/>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直線コネクタ 8"/>
          <p:cNvCxnSpPr/>
          <p:nvPr/>
        </p:nvCxnSpPr>
        <p:spPr>
          <a:xfrm>
            <a:off x="5508104" y="1412776"/>
            <a:ext cx="0" cy="525658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211960" y="6093296"/>
            <a:ext cx="1324439" cy="523220"/>
          </a:xfrm>
          <a:prstGeom prst="rect">
            <a:avLst/>
          </a:prstGeom>
          <a:noFill/>
        </p:spPr>
        <p:txBody>
          <a:bodyPr wrap="square" rtlCol="0">
            <a:spAutoFit/>
          </a:bodyPr>
          <a:lstStyle/>
          <a:p>
            <a:r>
              <a:rPr kumimoji="1" lang="ja-JP" altLang="en-US" sz="1400" b="1" dirty="0" smtClean="0"/>
              <a:t>ノード単位の</a:t>
            </a:r>
            <a:endParaRPr kumimoji="1" lang="en-US" altLang="ja-JP" sz="1400" b="1" dirty="0" smtClean="0"/>
          </a:p>
          <a:p>
            <a:r>
              <a:rPr kumimoji="1" lang="ja-JP" altLang="en-US" sz="1400" b="1" dirty="0" smtClean="0"/>
              <a:t>割り当て</a:t>
            </a:r>
            <a:r>
              <a:rPr kumimoji="1" lang="en-US" altLang="ja-JP" sz="1400" b="1" dirty="0" smtClean="0"/>
              <a:t>(</a:t>
            </a:r>
            <a:r>
              <a:rPr kumimoji="1" lang="ja-JP" altLang="en-US" sz="1400" b="1" dirty="0" smtClean="0"/>
              <a:t>従来</a:t>
            </a:r>
            <a:r>
              <a:rPr kumimoji="1" lang="en-US" altLang="ja-JP" sz="1400" b="1" dirty="0" smtClean="0"/>
              <a:t>)</a:t>
            </a:r>
            <a:endParaRPr kumimoji="1" lang="ja-JP" altLang="en-US" sz="1400" b="1" dirty="0"/>
          </a:p>
        </p:txBody>
      </p:sp>
      <p:sp>
        <p:nvSpPr>
          <p:cNvPr id="12" name="テキスト ボックス 11"/>
          <p:cNvSpPr txBox="1"/>
          <p:nvPr/>
        </p:nvSpPr>
        <p:spPr>
          <a:xfrm>
            <a:off x="5685010" y="6093296"/>
            <a:ext cx="1839318" cy="553998"/>
          </a:xfrm>
          <a:prstGeom prst="rect">
            <a:avLst/>
          </a:prstGeom>
          <a:noFill/>
        </p:spPr>
        <p:txBody>
          <a:bodyPr wrap="square" rtlCol="0">
            <a:spAutoFit/>
          </a:bodyPr>
          <a:lstStyle/>
          <a:p>
            <a:r>
              <a:rPr lang="ja-JP" altLang="en-US" sz="1400" b="1" dirty="0"/>
              <a:t>プロセス</a:t>
            </a:r>
            <a:r>
              <a:rPr kumimoji="1" lang="ja-JP" altLang="en-US" sz="1400" b="1" dirty="0" smtClean="0"/>
              <a:t>単位の</a:t>
            </a:r>
            <a:endParaRPr kumimoji="1" lang="en-US" altLang="ja-JP" sz="1400" b="1" dirty="0" smtClean="0"/>
          </a:p>
          <a:p>
            <a:r>
              <a:rPr kumimoji="1" lang="ja-JP" altLang="en-US" sz="1400" b="1" dirty="0" smtClean="0"/>
              <a:t>割り当て</a:t>
            </a:r>
            <a:r>
              <a:rPr kumimoji="1" lang="en-US" altLang="ja-JP" sz="1600" b="1" dirty="0" smtClean="0"/>
              <a:t>(</a:t>
            </a:r>
            <a:r>
              <a:rPr kumimoji="1" lang="ja-JP" altLang="en-US" sz="1600" b="1" dirty="0" smtClean="0">
                <a:solidFill>
                  <a:srgbClr val="FF0000"/>
                </a:solidFill>
              </a:rPr>
              <a:t>負荷分散</a:t>
            </a:r>
            <a:r>
              <a:rPr kumimoji="1" lang="en-US" altLang="ja-JP" sz="1600" b="1" dirty="0" smtClean="0"/>
              <a:t>)</a:t>
            </a:r>
            <a:endParaRPr kumimoji="1" lang="ja-JP" altLang="en-US" sz="1600"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cxnSp>
        <p:nvCxnSpPr>
          <p:cNvPr id="14" name="直線矢印コネクタ 13"/>
          <p:cNvCxnSpPr/>
          <p:nvPr/>
        </p:nvCxnSpPr>
        <p:spPr>
          <a:xfrm>
            <a:off x="323528" y="2204864"/>
            <a:ext cx="0" cy="22322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flipV="1">
            <a:off x="-66129" y="3573016"/>
            <a:ext cx="461665" cy="596702"/>
          </a:xfrm>
          <a:prstGeom prst="rect">
            <a:avLst/>
          </a:prstGeom>
          <a:noFill/>
        </p:spPr>
        <p:txBody>
          <a:bodyPr vert="eaVert" wrap="none" rtlCol="0">
            <a:spAutoFit/>
          </a:bodyPr>
          <a:lstStyle/>
          <a:p>
            <a:r>
              <a:rPr kumimoji="1" lang="en-US" altLang="ja-JP" dirty="0" smtClean="0"/>
              <a:t>Time</a:t>
            </a:r>
            <a:endParaRPr kumimoji="1" lang="ja-JP" altLang="en-US" dirty="0"/>
          </a:p>
        </p:txBody>
      </p:sp>
      <p:sp>
        <p:nvSpPr>
          <p:cNvPr id="16" name="正方形/長方形 15"/>
          <p:cNvSpPr/>
          <p:nvPr/>
        </p:nvSpPr>
        <p:spPr>
          <a:xfrm>
            <a:off x="307749" y="1556792"/>
            <a:ext cx="2016224"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テストプログラムをリスタート</a:t>
            </a:r>
            <a:endParaRPr kumimoji="1" lang="ja-JP" altLang="en-US" b="1" dirty="0"/>
          </a:p>
        </p:txBody>
      </p:sp>
      <p:cxnSp>
        <p:nvCxnSpPr>
          <p:cNvPr id="22" name="直線矢印コネクタ 21"/>
          <p:cNvCxnSpPr>
            <a:stCxn id="16" idx="2"/>
          </p:cNvCxnSpPr>
          <p:nvPr/>
        </p:nvCxnSpPr>
        <p:spPr>
          <a:xfrm>
            <a:off x="1315861" y="2132856"/>
            <a:ext cx="0" cy="15841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右中かっこ 24"/>
          <p:cNvSpPr/>
          <p:nvPr/>
        </p:nvSpPr>
        <p:spPr>
          <a:xfrm>
            <a:off x="1459877" y="2132856"/>
            <a:ext cx="504056" cy="1584176"/>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 name="直線コネクタ 26"/>
          <p:cNvCxnSpPr/>
          <p:nvPr/>
        </p:nvCxnSpPr>
        <p:spPr>
          <a:xfrm>
            <a:off x="595781" y="3717032"/>
            <a:ext cx="144016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087724" y="3588382"/>
            <a:ext cx="1188132" cy="307777"/>
          </a:xfrm>
          <a:prstGeom prst="rect">
            <a:avLst/>
          </a:prstGeom>
          <a:noFill/>
        </p:spPr>
        <p:txBody>
          <a:bodyPr wrap="square" rtlCol="0">
            <a:spAutoFit/>
          </a:bodyPr>
          <a:lstStyle/>
          <a:p>
            <a:r>
              <a:rPr lang="ja-JP" altLang="en-US" sz="1400" b="1" dirty="0" smtClean="0"/>
              <a:t>計算終了</a:t>
            </a:r>
            <a:endParaRPr kumimoji="1" lang="ja-JP" altLang="en-US" sz="1400" b="1" dirty="0"/>
          </a:p>
        </p:txBody>
      </p:sp>
      <p:sp>
        <p:nvSpPr>
          <p:cNvPr id="30" name="テキスト ボックス 29"/>
          <p:cNvSpPr txBox="1"/>
          <p:nvPr/>
        </p:nvSpPr>
        <p:spPr>
          <a:xfrm>
            <a:off x="2123728" y="2780928"/>
            <a:ext cx="1188132" cy="307777"/>
          </a:xfrm>
          <a:prstGeom prst="rect">
            <a:avLst/>
          </a:prstGeom>
          <a:noFill/>
        </p:spPr>
        <p:txBody>
          <a:bodyPr wrap="square" rtlCol="0">
            <a:spAutoFit/>
          </a:bodyPr>
          <a:lstStyle/>
          <a:p>
            <a:r>
              <a:rPr lang="ja-JP" altLang="en-US" sz="1400" b="1" dirty="0" smtClean="0"/>
              <a:t>計算時間</a:t>
            </a:r>
            <a:endParaRPr kumimoji="1" lang="ja-JP" altLang="en-US" sz="1400" b="1" dirty="0"/>
          </a:p>
        </p:txBody>
      </p:sp>
      <p:sp>
        <p:nvSpPr>
          <p:cNvPr id="31" name="円形吹き出し 30"/>
          <p:cNvSpPr/>
          <p:nvPr/>
        </p:nvSpPr>
        <p:spPr>
          <a:xfrm>
            <a:off x="7092280" y="404664"/>
            <a:ext cx="1872208" cy="1152128"/>
          </a:xfrm>
          <a:prstGeom prst="wedgeEllipseCallout">
            <a:avLst>
              <a:gd name="adj1" fmla="val -2498"/>
              <a:gd name="adj2" fmla="val 6570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各ノードに割り当てたプロセス数</a:t>
            </a:r>
            <a:endParaRPr kumimoji="1" lang="ja-JP" altLang="en-US" b="1" dirty="0"/>
          </a:p>
        </p:txBody>
      </p:sp>
    </p:spTree>
    <p:extLst>
      <p:ext uri="{BB962C8B-B14F-4D97-AF65-F5344CB8AC3E}">
        <p14:creationId xmlns:p14="http://schemas.microsoft.com/office/powerpoint/2010/main" val="12216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1455" y="629444"/>
            <a:ext cx="8229600" cy="2871564"/>
          </a:xfrm>
        </p:spPr>
        <p:txBody>
          <a:bodyPr>
            <a:normAutofit/>
          </a:bodyPr>
          <a:lstStyle/>
          <a:p>
            <a:pPr marL="0" indent="0">
              <a:buNone/>
            </a:pPr>
            <a:endParaRPr lang="en-US" altLang="ja-JP" b="1" dirty="0" smtClean="0"/>
          </a:p>
          <a:p>
            <a:r>
              <a:rPr lang="ja-JP" altLang="en-US" sz="2000" b="1" dirty="0" smtClean="0"/>
              <a:t>プロセス単位による並列処理タスクの割り当てを可能とする負荷分散手法を実装</a:t>
            </a:r>
            <a:endParaRPr lang="en-US" altLang="ja-JP" sz="2000" b="1" dirty="0" smtClean="0"/>
          </a:p>
          <a:p>
            <a:pPr lvl="1"/>
            <a:r>
              <a:rPr lang="ja-JP" altLang="en-US" sz="1800" b="1" dirty="0" smtClean="0"/>
              <a:t>動作確認できた</a:t>
            </a:r>
            <a:endParaRPr lang="en-US" altLang="ja-JP" sz="1800" b="1" dirty="0" smtClean="0"/>
          </a:p>
          <a:p>
            <a:endParaRPr lang="en-US" altLang="ja-JP" sz="1000" b="1" dirty="0" smtClean="0"/>
          </a:p>
          <a:p>
            <a:r>
              <a:rPr lang="ja-JP" altLang="en-US" sz="2000" b="1" dirty="0" smtClean="0"/>
              <a:t>ノード脱退後の</a:t>
            </a:r>
            <a:r>
              <a:rPr kumimoji="1" lang="ja-JP" altLang="en-US" sz="2000" b="1" dirty="0" smtClean="0"/>
              <a:t>リスタートにおいて，処理性能の低下を軽減できるか評価</a:t>
            </a:r>
            <a:endParaRPr kumimoji="1" lang="en-US" altLang="ja-JP" sz="2000" b="1" dirty="0" smtClean="0"/>
          </a:p>
          <a:p>
            <a:pPr lvl="1"/>
            <a:r>
              <a:rPr lang="en-US" altLang="ja-JP" sz="1800" b="1" dirty="0" smtClean="0"/>
              <a:t>MPI</a:t>
            </a:r>
            <a:r>
              <a:rPr kumimoji="1" lang="ja-JP" altLang="en-US" sz="1800" b="1" dirty="0" smtClean="0"/>
              <a:t>アプリケーションの</a:t>
            </a:r>
            <a:r>
              <a:rPr lang="ja-JP" altLang="en-US" sz="1800" b="1" dirty="0"/>
              <a:t>計算</a:t>
            </a:r>
            <a:r>
              <a:rPr kumimoji="1" lang="ja-JP" altLang="en-US" sz="1800" b="1" dirty="0" smtClean="0"/>
              <a:t>時間を削減できた</a:t>
            </a:r>
            <a:endParaRPr kumimoji="1" lang="en-US" altLang="ja-JP" sz="1800" b="1" dirty="0" smtClean="0"/>
          </a:p>
        </p:txBody>
      </p:sp>
      <p:sp>
        <p:nvSpPr>
          <p:cNvPr id="4" name="日付プレースホルダー 3"/>
          <p:cNvSpPr>
            <a:spLocks noGrp="1"/>
          </p:cNvSpPr>
          <p:nvPr>
            <p:ph type="dt" sz="half" idx="10"/>
          </p:nvPr>
        </p:nvSpPr>
        <p:spPr/>
        <p:txBody>
          <a:bodyPr/>
          <a:lstStyle/>
          <a:p>
            <a:fld id="{E50C060C-4C17-4F98-9E30-B6A6F860BFA3}" type="datetime1">
              <a:rPr lang="ja-JP" altLang="en-US" smtClean="0"/>
              <a:t>2016/3/11</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18</a:t>
            </a:fld>
            <a:endParaRPr lang="ja-JP" altLang="en-US" dirty="0"/>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a:solidFill>
                  <a:srgbClr val="D2533C"/>
                </a:solidFill>
              </a:rPr>
              <a:t>まとめ</a:t>
            </a:r>
            <a:endParaRPr lang="en-US" altLang="ja-JP" dirty="0" smtClean="0">
              <a:solidFill>
                <a:srgbClr val="D2533C"/>
              </a:solidFill>
            </a:endParaRPr>
          </a:p>
        </p:txBody>
      </p:sp>
      <p:sp>
        <p:nvSpPr>
          <p:cNvPr id="8" name="タイトル 1"/>
          <p:cNvSpPr txBox="1">
            <a:spLocks/>
          </p:cNvSpPr>
          <p:nvPr/>
        </p:nvSpPr>
        <p:spPr>
          <a:xfrm>
            <a:off x="472100" y="337450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今後の課題</a:t>
            </a:r>
            <a:endParaRPr lang="en-US" altLang="ja-JP" dirty="0" smtClean="0">
              <a:solidFill>
                <a:srgbClr val="D2533C"/>
              </a:solidFill>
            </a:endParaRPr>
          </a:p>
        </p:txBody>
      </p:sp>
      <p:sp>
        <p:nvSpPr>
          <p:cNvPr id="9" name="コンテンツ プレースホルダー 2"/>
          <p:cNvSpPr txBox="1">
            <a:spLocks/>
          </p:cNvSpPr>
          <p:nvPr/>
        </p:nvSpPr>
        <p:spPr>
          <a:xfrm>
            <a:off x="518864" y="4482772"/>
            <a:ext cx="8229600" cy="98528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各ノードの処理性能に応じて</a:t>
            </a:r>
            <a:r>
              <a:rPr lang="en-US" altLang="ja-JP" b="1" dirty="0" smtClean="0"/>
              <a:t>,</a:t>
            </a:r>
            <a:r>
              <a:rPr lang="ja-JP" altLang="en-US" b="1" dirty="0" smtClean="0"/>
              <a:t>割り当てるプロセス数を自動で決定する機構の実現</a:t>
            </a:r>
            <a:endParaRPr lang="en-US" altLang="ja-JP" b="1" dirty="0" smtClean="0"/>
          </a:p>
          <a:p>
            <a:pPr marL="0" indent="0">
              <a:buNone/>
            </a:pPr>
            <a:endParaRPr lang="en-US" altLang="ja-JP" b="1" dirty="0" smtClean="0"/>
          </a:p>
        </p:txBody>
      </p:sp>
      <p:sp>
        <p:nvSpPr>
          <p:cNvPr id="10"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1845707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3505200"/>
            <a:ext cx="8134672" cy="1752600"/>
          </a:xfrm>
        </p:spPr>
        <p:txBody>
          <a:bodyPr/>
          <a:lstStyle/>
          <a:p>
            <a:r>
              <a:rPr lang="ja-JP" altLang="en-US" b="1" dirty="0" smtClean="0"/>
              <a:t>宇都宮大学大学院工学研究科</a:t>
            </a:r>
            <a:r>
              <a:rPr lang="en-US" altLang="ja-JP" b="1" dirty="0"/>
              <a:t> </a:t>
            </a:r>
            <a:r>
              <a:rPr lang="ja-JP" altLang="en-US" b="1" dirty="0" smtClean="0"/>
              <a:t>情報システム科学専攻</a:t>
            </a:r>
            <a:endParaRPr lang="en-US" altLang="ja-JP" b="1" dirty="0" smtClean="0"/>
          </a:p>
          <a:p>
            <a:endParaRPr lang="en-US" altLang="ja-JP" sz="1100" b="1" dirty="0" smtClean="0"/>
          </a:p>
          <a:p>
            <a:r>
              <a:rPr lang="ja-JP" altLang="en-US" b="1" dirty="0" smtClean="0"/>
              <a:t>澤田祐樹</a:t>
            </a:r>
            <a:r>
              <a:rPr lang="en-US" altLang="ja-JP" dirty="0" smtClean="0"/>
              <a:t>  </a:t>
            </a:r>
            <a:r>
              <a:rPr lang="ja-JP" altLang="en-US" dirty="0" smtClean="0"/>
              <a:t>大津 金光   大川 猛   横田 隆史</a:t>
            </a:r>
            <a:endParaRPr lang="ja-JP" altLang="en-US" dirty="0"/>
          </a:p>
          <a:p>
            <a:endParaRPr kumimoji="1" lang="ja-JP" altLang="en-US" b="1" dirty="0"/>
          </a:p>
        </p:txBody>
      </p:sp>
      <p:sp>
        <p:nvSpPr>
          <p:cNvPr id="4" name="日付プレースホルダー 3"/>
          <p:cNvSpPr>
            <a:spLocks noGrp="1"/>
          </p:cNvSpPr>
          <p:nvPr>
            <p:ph type="dt" sz="half" idx="10"/>
          </p:nvPr>
        </p:nvSpPr>
        <p:spPr/>
        <p:txBody>
          <a:bodyPr/>
          <a:lstStyle/>
          <a:p>
            <a:fld id="{EDE99151-A226-41BE-8D7C-4EC35056A1EF}" type="datetime1">
              <a:rPr lang="ja-JP" altLang="en-US" smtClean="0"/>
              <a:t>2016/3/11</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19</a:t>
            </a:fld>
            <a:endParaRPr lang="ja-JP" altLang="en-US" dirty="0"/>
          </a:p>
        </p:txBody>
      </p:sp>
      <p:sp>
        <p:nvSpPr>
          <p:cNvPr id="8" name="タイトル 1"/>
          <p:cNvSpPr txBox="1">
            <a:spLocks/>
          </p:cNvSpPr>
          <p:nvPr/>
        </p:nvSpPr>
        <p:spPr>
          <a:xfrm>
            <a:off x="609600" y="286544"/>
            <a:ext cx="8534400" cy="4294584"/>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sz="3600" dirty="0" smtClean="0">
                <a:solidFill>
                  <a:srgbClr val="D2533C"/>
                </a:solidFill>
              </a:rPr>
              <a:t>動的なノード数変更に対応した</a:t>
            </a:r>
            <a:endParaRPr lang="en-US" altLang="ja-JP" sz="3600" dirty="0" smtClean="0">
              <a:solidFill>
                <a:srgbClr val="D2533C"/>
              </a:solidFill>
            </a:endParaRPr>
          </a:p>
          <a:p>
            <a:r>
              <a:rPr lang="en-US" altLang="ja-JP" sz="3600" dirty="0" smtClean="0">
                <a:solidFill>
                  <a:srgbClr val="D2533C"/>
                </a:solidFill>
              </a:rPr>
              <a:t>MPI</a:t>
            </a:r>
            <a:r>
              <a:rPr lang="ja-JP" altLang="en-US" sz="3600" dirty="0" smtClean="0">
                <a:solidFill>
                  <a:srgbClr val="D2533C"/>
                </a:solidFill>
              </a:rPr>
              <a:t>並列処理のための負荷分散手法の実装</a:t>
            </a:r>
            <a:endParaRPr lang="ja-JP" altLang="en-US" sz="3600" dirty="0">
              <a:solidFill>
                <a:srgbClr val="D2533C"/>
              </a:solidFill>
            </a:endParaRPr>
          </a:p>
        </p:txBody>
      </p:sp>
      <p:sp>
        <p:nvSpPr>
          <p:cNvPr id="2" name="フッター プレースホルダー 1"/>
          <p:cNvSpPr>
            <a:spLocks noGrp="1"/>
          </p:cNvSpPr>
          <p:nvPr>
            <p:ph type="ftr" sz="quarter" idx="11"/>
          </p:nvPr>
        </p:nvSpPr>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249120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141168"/>
          </a:xfrm>
        </p:spPr>
        <p:txBody>
          <a:bodyPr>
            <a:normAutofit/>
          </a:bodyPr>
          <a:lstStyle/>
          <a:p>
            <a:r>
              <a:rPr lang="ja-JP" altLang="en-US" sz="3200" dirty="0" smtClean="0"/>
              <a:t>研究背景・目的</a:t>
            </a:r>
            <a:endParaRPr lang="en-US" altLang="ja-JP" sz="3200" dirty="0" smtClean="0"/>
          </a:p>
          <a:p>
            <a:r>
              <a:rPr lang="ja-JP" altLang="en-US" sz="3200" dirty="0"/>
              <a:t>モバイル</a:t>
            </a:r>
            <a:r>
              <a:rPr lang="ja-JP" altLang="en-US" sz="3200" dirty="0" smtClean="0"/>
              <a:t>クラスタシステム</a:t>
            </a:r>
            <a:endParaRPr lang="en-US" altLang="ja-JP" sz="2800" dirty="0" smtClean="0"/>
          </a:p>
          <a:p>
            <a:r>
              <a:rPr lang="ja-JP" altLang="en-US" sz="3200" dirty="0" smtClean="0"/>
              <a:t>プロセス単位の負荷分散手法</a:t>
            </a:r>
            <a:endParaRPr lang="en-US" altLang="ja-JP" sz="3200" dirty="0"/>
          </a:p>
          <a:p>
            <a:r>
              <a:rPr lang="ja-JP" altLang="en-US" sz="3200" dirty="0" smtClean="0"/>
              <a:t>評価</a:t>
            </a:r>
            <a:endParaRPr lang="en-US" altLang="ja-JP" sz="3200"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FEE23554-75FD-4174-922C-F2341DF7DC4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3925954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円/楕円 33"/>
          <p:cNvSpPr/>
          <p:nvPr/>
        </p:nvSpPr>
        <p:spPr>
          <a:xfrm>
            <a:off x="194540" y="1033633"/>
            <a:ext cx="2592288" cy="224748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ホストノード</a:t>
            </a:r>
            <a:endParaRPr lang="en-US" altLang="ja-JP" sz="1600" b="1" dirty="0"/>
          </a:p>
          <a:p>
            <a:pPr algn="ctr"/>
            <a:endParaRPr kumimoji="1" lang="en-US" altLang="ja-JP" sz="16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en-US" altLang="ja-JP" sz="1600" b="1" dirty="0" smtClean="0"/>
          </a:p>
          <a:p>
            <a:pPr algn="ctr"/>
            <a:endParaRPr kumimoji="1" lang="ja-JP" altLang="en-US" sz="1600" b="1"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732" y="1124744"/>
            <a:ext cx="864096" cy="72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付プレースホルダー 3"/>
          <p:cNvSpPr>
            <a:spLocks noGrp="1"/>
          </p:cNvSpPr>
          <p:nvPr>
            <p:ph type="dt" sz="half" idx="10"/>
          </p:nvPr>
        </p:nvSpPr>
        <p:spPr/>
        <p:txBody>
          <a:bodyPr/>
          <a:lstStyle/>
          <a:p>
            <a:fld id="{376C1666-B91C-483D-99F1-05CCE908572A}"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20</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実装内容</a:t>
            </a:r>
            <a:r>
              <a:rPr lang="en-US" altLang="ja-JP" dirty="0" smtClean="0">
                <a:solidFill>
                  <a:srgbClr val="D2533C"/>
                </a:solidFill>
              </a:rPr>
              <a:t>(</a:t>
            </a:r>
            <a:r>
              <a:rPr lang="ja-JP" altLang="en-US" dirty="0" smtClean="0">
                <a:solidFill>
                  <a:srgbClr val="D2533C"/>
                </a:solidFill>
              </a:rPr>
              <a:t>実装</a:t>
            </a:r>
            <a:r>
              <a:rPr lang="en-US" altLang="ja-JP" dirty="0">
                <a:solidFill>
                  <a:srgbClr val="D2533C"/>
                </a:solidFill>
              </a:rPr>
              <a:t>1</a:t>
            </a:r>
            <a:r>
              <a:rPr lang="en-US" altLang="ja-JP" dirty="0" smtClean="0">
                <a:solidFill>
                  <a:srgbClr val="D2533C"/>
                </a:solidFill>
              </a:rPr>
              <a:t>)</a:t>
            </a:r>
            <a:endParaRPr lang="ja-JP" altLang="en-US" dirty="0">
              <a:solidFill>
                <a:srgbClr val="D2533C"/>
              </a:solidFill>
            </a:endParaRPr>
          </a:p>
        </p:txBody>
      </p:sp>
      <p:sp>
        <p:nvSpPr>
          <p:cNvPr id="2" name="フッター プレースホルダー 1"/>
          <p:cNvSpPr>
            <a:spLocks noGrp="1"/>
          </p:cNvSpPr>
          <p:nvPr>
            <p:ph type="ftr" sz="quarter" idx="11"/>
          </p:nvPr>
        </p:nvSpPr>
        <p:spPr/>
        <p:txBody>
          <a:bodyPr/>
          <a:lstStyle/>
          <a:p>
            <a:r>
              <a:rPr lang="ja-JP" altLang="en-US" smtClean="0"/>
              <a:t>研究室ミーティング　進捗報告</a:t>
            </a:r>
            <a:endParaRPr lang="ja-JP" altLang="en-US"/>
          </a:p>
        </p:txBody>
      </p:sp>
      <p:sp>
        <p:nvSpPr>
          <p:cNvPr id="6" name="AutoShape 2" descr="「テキストファイル」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4" descr="「テキストファイル」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円/楕円 22"/>
          <p:cNvSpPr/>
          <p:nvPr/>
        </p:nvSpPr>
        <p:spPr>
          <a:xfrm>
            <a:off x="468142" y="1556792"/>
            <a:ext cx="2088231" cy="1140433"/>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管理プロセス</a:t>
            </a:r>
            <a:endParaRPr lang="en-US" altLang="ja-JP" b="1" dirty="0" smtClean="0"/>
          </a:p>
        </p:txBody>
      </p:sp>
      <p:sp>
        <p:nvSpPr>
          <p:cNvPr id="3" name="正方形/長方形 2"/>
          <p:cNvSpPr/>
          <p:nvPr/>
        </p:nvSpPr>
        <p:spPr>
          <a:xfrm>
            <a:off x="2915816" y="1700808"/>
            <a:ext cx="3744416" cy="57606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solidFill>
                  <a:schemeClr val="tx1"/>
                </a:solidFill>
              </a:rPr>
              <a:t>ノード</a:t>
            </a:r>
            <a:r>
              <a:rPr kumimoji="1" lang="en-US" altLang="ja-JP" b="1" dirty="0" smtClean="0">
                <a:solidFill>
                  <a:schemeClr val="tx1"/>
                </a:solidFill>
              </a:rPr>
              <a:t>(IP</a:t>
            </a:r>
            <a:r>
              <a:rPr kumimoji="1" lang="ja-JP" altLang="en-US" b="1" dirty="0" smtClean="0">
                <a:solidFill>
                  <a:schemeClr val="tx1"/>
                </a:solidFill>
              </a:rPr>
              <a:t>アドレス</a:t>
            </a:r>
            <a:r>
              <a:rPr kumimoji="1" lang="en-US" altLang="ja-JP" b="1" dirty="0" smtClean="0">
                <a:solidFill>
                  <a:schemeClr val="tx1"/>
                </a:solidFill>
              </a:rPr>
              <a:t>)</a:t>
            </a:r>
            <a:r>
              <a:rPr kumimoji="1" lang="ja-JP" altLang="en-US" b="1" dirty="0" smtClean="0">
                <a:solidFill>
                  <a:schemeClr val="tx1"/>
                </a:solidFill>
              </a:rPr>
              <a:t>ごとに親プロセスのアドレス情報を記録</a:t>
            </a:r>
            <a:endParaRPr kumimoji="1" lang="ja-JP" altLang="en-US" b="1" dirty="0">
              <a:solidFill>
                <a:schemeClr val="tx1"/>
              </a:solidFill>
            </a:endParaRPr>
          </a:p>
        </p:txBody>
      </p:sp>
      <p:sp>
        <p:nvSpPr>
          <p:cNvPr id="9" name="片側の 2 つの角を切り取った四角形 8"/>
          <p:cNvSpPr/>
          <p:nvPr/>
        </p:nvSpPr>
        <p:spPr>
          <a:xfrm>
            <a:off x="2915816" y="2564904"/>
            <a:ext cx="3744416" cy="57606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管理下のプロセスから</a:t>
            </a:r>
            <a:r>
              <a:rPr lang="en-US" altLang="ja-JP" b="1" dirty="0" smtClean="0"/>
              <a:t>,</a:t>
            </a:r>
            <a:r>
              <a:rPr lang="ja-JP" altLang="en-US" b="1" dirty="0" smtClean="0"/>
              <a:t>通信相手先の情報取得要求 </a:t>
            </a:r>
            <a:r>
              <a:rPr lang="en-US" altLang="ja-JP" b="1" dirty="0" smtClean="0"/>
              <a:t>(N</a:t>
            </a:r>
            <a:r>
              <a:rPr lang="ja-JP" altLang="en-US" b="1" dirty="0"/>
              <a:t>回</a:t>
            </a:r>
            <a:r>
              <a:rPr lang="en-US" altLang="ja-JP" b="1" dirty="0" smtClean="0"/>
              <a:t>)</a:t>
            </a:r>
            <a:endParaRPr kumimoji="1" lang="ja-JP" altLang="en-US" b="1" dirty="0"/>
          </a:p>
        </p:txBody>
      </p:sp>
      <p:sp>
        <p:nvSpPr>
          <p:cNvPr id="10" name="フローチャート : 判断 9"/>
          <p:cNvSpPr/>
          <p:nvPr/>
        </p:nvSpPr>
        <p:spPr>
          <a:xfrm>
            <a:off x="3635896" y="3421267"/>
            <a:ext cx="2304256" cy="1274834"/>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通信相手の情報の有無</a:t>
            </a:r>
            <a:endParaRPr lang="en-US" altLang="ja-JP" b="1" dirty="0" smtClean="0"/>
          </a:p>
        </p:txBody>
      </p:sp>
      <p:sp>
        <p:nvSpPr>
          <p:cNvPr id="27" name="片側の 2 つの角を切り取った四角形 26"/>
          <p:cNvSpPr/>
          <p:nvPr/>
        </p:nvSpPr>
        <p:spPr>
          <a:xfrm flipV="1">
            <a:off x="2915816" y="5822478"/>
            <a:ext cx="3744416" cy="41483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28" name="正方形/長方形 27"/>
          <p:cNvSpPr/>
          <p:nvPr/>
        </p:nvSpPr>
        <p:spPr>
          <a:xfrm>
            <a:off x="3635896" y="4940892"/>
            <a:ext cx="2302079"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通信相先情報を渡す</a:t>
            </a:r>
            <a:endParaRPr kumimoji="1" lang="ja-JP" altLang="en-US" b="1" dirty="0"/>
          </a:p>
        </p:txBody>
      </p:sp>
      <p:sp>
        <p:nvSpPr>
          <p:cNvPr id="30" name="正方形/長方形 29"/>
          <p:cNvSpPr/>
          <p:nvPr/>
        </p:nvSpPr>
        <p:spPr>
          <a:xfrm>
            <a:off x="6228184" y="4696101"/>
            <a:ext cx="2880320" cy="67711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dirty="0" smtClean="0"/>
              <a:t>IP</a:t>
            </a:r>
            <a:r>
              <a:rPr kumimoji="1" lang="ja-JP" altLang="en-US" b="1" dirty="0" smtClean="0"/>
              <a:t>アドレスに対応した親プロセスのアドレス情報を渡す</a:t>
            </a:r>
            <a:endParaRPr kumimoji="1" lang="ja-JP" altLang="en-US" b="1" dirty="0"/>
          </a:p>
        </p:txBody>
      </p:sp>
      <p:cxnSp>
        <p:nvCxnSpPr>
          <p:cNvPr id="12" name="直線矢印コネクタ 11"/>
          <p:cNvCxnSpPr>
            <a:stCxn id="3" idx="2"/>
            <a:endCxn id="9" idx="3"/>
          </p:cNvCxnSpPr>
          <p:nvPr/>
        </p:nvCxnSpPr>
        <p:spPr>
          <a:xfrm>
            <a:off x="4788024" y="2276872"/>
            <a:ext cx="0"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1"/>
            <a:endCxn id="10" idx="0"/>
          </p:cNvCxnSpPr>
          <p:nvPr/>
        </p:nvCxnSpPr>
        <p:spPr>
          <a:xfrm>
            <a:off x="4788024" y="3140968"/>
            <a:ext cx="0" cy="2802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0" idx="2"/>
            <a:endCxn id="28" idx="0"/>
          </p:cNvCxnSpPr>
          <p:nvPr/>
        </p:nvCxnSpPr>
        <p:spPr>
          <a:xfrm flipH="1">
            <a:off x="4786936" y="4696101"/>
            <a:ext cx="1088" cy="2447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0" idx="3"/>
          </p:cNvCxnSpPr>
          <p:nvPr/>
        </p:nvCxnSpPr>
        <p:spPr>
          <a:xfrm>
            <a:off x="5940152" y="4058684"/>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30" idx="0"/>
          </p:cNvCxnSpPr>
          <p:nvPr/>
        </p:nvCxnSpPr>
        <p:spPr>
          <a:xfrm>
            <a:off x="7668344" y="4058684"/>
            <a:ext cx="0" cy="6374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8" idx="2"/>
            <a:endCxn id="27" idx="1"/>
          </p:cNvCxnSpPr>
          <p:nvPr/>
        </p:nvCxnSpPr>
        <p:spPr>
          <a:xfrm>
            <a:off x="4786936" y="5372940"/>
            <a:ext cx="1088" cy="4495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043971" y="4581128"/>
            <a:ext cx="861919"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61" name="テキスト ボックス 60"/>
          <p:cNvSpPr txBox="1"/>
          <p:nvPr/>
        </p:nvSpPr>
        <p:spPr>
          <a:xfrm>
            <a:off x="5894203" y="3552192"/>
            <a:ext cx="861919" cy="369332"/>
          </a:xfrm>
          <a:prstGeom prst="rect">
            <a:avLst/>
          </a:prstGeom>
          <a:noFill/>
        </p:spPr>
        <p:txBody>
          <a:bodyPr wrap="square" rtlCol="0">
            <a:spAutoFit/>
          </a:bodyPr>
          <a:lstStyle/>
          <a:p>
            <a:r>
              <a:rPr lang="en-US" altLang="ja-JP" dirty="0" smtClean="0"/>
              <a:t>NO</a:t>
            </a:r>
            <a:endParaRPr kumimoji="1" lang="ja-JP" altLang="en-US" dirty="0"/>
          </a:p>
        </p:txBody>
      </p:sp>
      <p:cxnSp>
        <p:nvCxnSpPr>
          <p:cNvPr id="49" name="直線コネクタ 48"/>
          <p:cNvCxnSpPr>
            <a:stCxn id="30" idx="2"/>
          </p:cNvCxnSpPr>
          <p:nvPr/>
        </p:nvCxnSpPr>
        <p:spPr>
          <a:xfrm>
            <a:off x="7668344" y="5373216"/>
            <a:ext cx="0" cy="224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4788024" y="5597709"/>
            <a:ext cx="2880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角丸四角形 61"/>
          <p:cNvSpPr/>
          <p:nvPr/>
        </p:nvSpPr>
        <p:spPr>
          <a:xfrm>
            <a:off x="3742819" y="1052736"/>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start</a:t>
            </a:r>
            <a:endParaRPr kumimoji="1" lang="ja-JP" altLang="en-US" dirty="0"/>
          </a:p>
        </p:txBody>
      </p:sp>
      <p:sp>
        <p:nvSpPr>
          <p:cNvPr id="64" name="角丸四角形 63"/>
          <p:cNvSpPr/>
          <p:nvPr/>
        </p:nvSpPr>
        <p:spPr>
          <a:xfrm>
            <a:off x="3742819" y="6525344"/>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end</a:t>
            </a:r>
            <a:endParaRPr kumimoji="1" lang="ja-JP" altLang="en-US" dirty="0"/>
          </a:p>
        </p:txBody>
      </p:sp>
      <p:cxnSp>
        <p:nvCxnSpPr>
          <p:cNvPr id="65" name="直線矢印コネクタ 64"/>
          <p:cNvCxnSpPr>
            <a:stCxn id="62" idx="2"/>
            <a:endCxn id="3" idx="0"/>
          </p:cNvCxnSpPr>
          <p:nvPr/>
        </p:nvCxnSpPr>
        <p:spPr>
          <a:xfrm>
            <a:off x="4786935" y="1412776"/>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27" idx="3"/>
            <a:endCxn id="64" idx="0"/>
          </p:cNvCxnSpPr>
          <p:nvPr/>
        </p:nvCxnSpPr>
        <p:spPr>
          <a:xfrm flipH="1">
            <a:off x="4786935" y="6237312"/>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utoShape 2" descr="http://sozaizchi.com/sozai/line/yajirushi/images2/06.gif"/>
          <p:cNvSpPr>
            <a:spLocks noChangeAspect="1" noChangeArrowheads="1"/>
          </p:cNvSpPr>
          <p:nvPr/>
        </p:nvSpPr>
        <p:spPr bwMode="auto">
          <a:xfrm>
            <a:off x="63500" y="-136525"/>
            <a:ext cx="3781425" cy="3000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正方形/長方形 76"/>
          <p:cNvSpPr/>
          <p:nvPr/>
        </p:nvSpPr>
        <p:spPr>
          <a:xfrm>
            <a:off x="155575" y="6237312"/>
            <a:ext cx="600001" cy="36004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827583" y="6237312"/>
            <a:ext cx="1728789" cy="369332"/>
          </a:xfrm>
          <a:prstGeom prst="rect">
            <a:avLst/>
          </a:prstGeom>
          <a:noFill/>
        </p:spPr>
        <p:txBody>
          <a:bodyPr wrap="square" rtlCol="0">
            <a:spAutoFit/>
          </a:bodyPr>
          <a:lstStyle/>
          <a:p>
            <a:r>
              <a:rPr kumimoji="1" lang="ja-JP" altLang="en-US" b="1" dirty="0" smtClean="0"/>
              <a:t>：</a:t>
            </a:r>
            <a:r>
              <a:rPr lang="ja-JP" altLang="en-US" b="1" dirty="0" smtClean="0"/>
              <a:t>追加</a:t>
            </a:r>
            <a:r>
              <a:rPr kumimoji="1" lang="ja-JP" altLang="en-US" b="1" dirty="0" smtClean="0"/>
              <a:t>実装</a:t>
            </a:r>
            <a:endParaRPr kumimoji="1" lang="ja-JP" altLang="en-US" b="1" dirty="0"/>
          </a:p>
        </p:txBody>
      </p:sp>
    </p:spTree>
    <p:extLst>
      <p:ext uri="{BB962C8B-B14F-4D97-AF65-F5344CB8AC3E}">
        <p14:creationId xmlns:p14="http://schemas.microsoft.com/office/powerpoint/2010/main" val="201625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7732" y="1124744"/>
            <a:ext cx="864096" cy="72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a:xfrm>
            <a:off x="457200" y="116632"/>
            <a:ext cx="8229600" cy="990600"/>
          </a:xfrm>
        </p:spPr>
        <p:txBody>
          <a:bodyPr>
            <a:normAutofit/>
          </a:bodyPr>
          <a:lstStyle/>
          <a:p>
            <a:r>
              <a:rPr lang="ja-JP" altLang="en-US" dirty="0">
                <a:solidFill>
                  <a:srgbClr val="D2533C"/>
                </a:solidFill>
              </a:rPr>
              <a:t>実装内容</a:t>
            </a:r>
            <a:r>
              <a:rPr lang="en-US" altLang="ja-JP" dirty="0">
                <a:solidFill>
                  <a:srgbClr val="D2533C"/>
                </a:solidFill>
              </a:rPr>
              <a:t>(</a:t>
            </a:r>
            <a:r>
              <a:rPr lang="ja-JP" altLang="en-US" dirty="0" smtClean="0">
                <a:solidFill>
                  <a:srgbClr val="D2533C"/>
                </a:solidFill>
              </a:rPr>
              <a:t>実装</a:t>
            </a:r>
            <a:r>
              <a:rPr lang="en-US" altLang="ja-JP" dirty="0" smtClean="0">
                <a:solidFill>
                  <a:srgbClr val="D2533C"/>
                </a:solidFill>
              </a:rPr>
              <a:t>2)</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4" name="フッター プレースホルダー 3"/>
          <p:cNvSpPr>
            <a:spLocks noGrp="1"/>
          </p:cNvSpPr>
          <p:nvPr>
            <p:ph type="ftr" sz="quarter" idx="11"/>
          </p:nvPr>
        </p:nvSpPr>
        <p:spPr/>
        <p:txBody>
          <a:bodyPr/>
          <a:lstStyle/>
          <a:p>
            <a:r>
              <a:rPr lang="ja-JP" altLang="en-US" smtClean="0"/>
              <a:t>研究室ミーティング　進捗報告</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21</a:t>
            </a:fld>
            <a:endParaRPr lang="ja-JP" altLang="en-US"/>
          </a:p>
        </p:txBody>
      </p:sp>
      <p:sp>
        <p:nvSpPr>
          <p:cNvPr id="10" name="片側の 2 つの角を切り取った四角形 9"/>
          <p:cNvSpPr/>
          <p:nvPr/>
        </p:nvSpPr>
        <p:spPr>
          <a:xfrm>
            <a:off x="2918429" y="1700808"/>
            <a:ext cx="3744416" cy="57606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チェックポインティング時に記録したコネクション数分 </a:t>
            </a:r>
            <a:r>
              <a:rPr kumimoji="1" lang="en-US" altLang="ja-JP" b="1" dirty="0" smtClean="0"/>
              <a:t>(K</a:t>
            </a:r>
            <a:r>
              <a:rPr lang="ja-JP" altLang="en-US" b="1" dirty="0"/>
              <a:t>個</a:t>
            </a:r>
            <a:r>
              <a:rPr kumimoji="1" lang="en-US" altLang="ja-JP" b="1" dirty="0" smtClean="0"/>
              <a:t>)</a:t>
            </a:r>
            <a:endParaRPr kumimoji="1" lang="ja-JP" altLang="en-US" b="1" dirty="0"/>
          </a:p>
        </p:txBody>
      </p:sp>
      <p:sp>
        <p:nvSpPr>
          <p:cNvPr id="11" name="フローチャート : 判断 10"/>
          <p:cNvSpPr/>
          <p:nvPr/>
        </p:nvSpPr>
        <p:spPr>
          <a:xfrm>
            <a:off x="2915816" y="3421267"/>
            <a:ext cx="3747029" cy="1274834"/>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記録されていた</a:t>
            </a:r>
            <a:endParaRPr lang="en-US" altLang="ja-JP" b="1" dirty="0" smtClean="0"/>
          </a:p>
          <a:p>
            <a:pPr algn="ctr"/>
            <a:r>
              <a:rPr lang="ja-JP" altLang="en-US" b="1" dirty="0" smtClean="0"/>
              <a:t>コネクションのうちの１つか</a:t>
            </a:r>
            <a:endParaRPr lang="en-US" altLang="ja-JP" b="1" dirty="0" smtClean="0"/>
          </a:p>
        </p:txBody>
      </p:sp>
      <p:sp>
        <p:nvSpPr>
          <p:cNvPr id="12" name="片側の 2 つの角を切り取った四角形 11"/>
          <p:cNvSpPr/>
          <p:nvPr/>
        </p:nvSpPr>
        <p:spPr>
          <a:xfrm flipV="1">
            <a:off x="2915816" y="5822478"/>
            <a:ext cx="3744416" cy="41483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13" name="正方形/長方形 12"/>
          <p:cNvSpPr/>
          <p:nvPr/>
        </p:nvSpPr>
        <p:spPr>
          <a:xfrm>
            <a:off x="3635896" y="4940892"/>
            <a:ext cx="2302079"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通信を確立</a:t>
            </a:r>
            <a:endParaRPr kumimoji="1" lang="ja-JP" altLang="en-US" b="1" dirty="0"/>
          </a:p>
        </p:txBody>
      </p:sp>
      <p:sp>
        <p:nvSpPr>
          <p:cNvPr id="14" name="正方形/長方形 13"/>
          <p:cNvSpPr/>
          <p:nvPr/>
        </p:nvSpPr>
        <p:spPr>
          <a:xfrm>
            <a:off x="6228184" y="4581129"/>
            <a:ext cx="2880320" cy="792088"/>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新しくソケット通信用のファイルディスクリプタを用意</a:t>
            </a:r>
            <a:r>
              <a:rPr lang="ja-JP" altLang="en-US" b="1" dirty="0"/>
              <a:t> </a:t>
            </a:r>
            <a:r>
              <a:rPr lang="en-US" altLang="ja-JP" b="1" dirty="0" smtClean="0"/>
              <a:t>+ </a:t>
            </a:r>
            <a:r>
              <a:rPr lang="ja-JP" altLang="en-US" b="1" dirty="0" smtClean="0"/>
              <a:t>通信を確立</a:t>
            </a:r>
            <a:endParaRPr kumimoji="1" lang="ja-JP" altLang="en-US" b="1" dirty="0"/>
          </a:p>
        </p:txBody>
      </p:sp>
      <p:cxnSp>
        <p:nvCxnSpPr>
          <p:cNvPr id="16" name="直線矢印コネクタ 15"/>
          <p:cNvCxnSpPr>
            <a:stCxn id="10" idx="1"/>
            <a:endCxn id="31" idx="0"/>
          </p:cNvCxnSpPr>
          <p:nvPr/>
        </p:nvCxnSpPr>
        <p:spPr>
          <a:xfrm flipH="1">
            <a:off x="4786718" y="2276872"/>
            <a:ext cx="3919"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1" idx="2"/>
            <a:endCxn id="13" idx="0"/>
          </p:cNvCxnSpPr>
          <p:nvPr/>
        </p:nvCxnSpPr>
        <p:spPr>
          <a:xfrm flipH="1">
            <a:off x="4786936" y="4696101"/>
            <a:ext cx="2395" cy="2447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11" idx="3"/>
          </p:cNvCxnSpPr>
          <p:nvPr/>
        </p:nvCxnSpPr>
        <p:spPr>
          <a:xfrm>
            <a:off x="6662845" y="4058684"/>
            <a:ext cx="10028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endCxn id="14" idx="0"/>
          </p:cNvCxnSpPr>
          <p:nvPr/>
        </p:nvCxnSpPr>
        <p:spPr>
          <a:xfrm>
            <a:off x="7668344" y="4058684"/>
            <a:ext cx="0" cy="5224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3" idx="2"/>
            <a:endCxn id="12" idx="1"/>
          </p:cNvCxnSpPr>
          <p:nvPr/>
        </p:nvCxnSpPr>
        <p:spPr>
          <a:xfrm>
            <a:off x="4786936" y="5372940"/>
            <a:ext cx="1088" cy="4495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043971" y="4581128"/>
            <a:ext cx="861919"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22" name="テキスト ボックス 21"/>
          <p:cNvSpPr txBox="1"/>
          <p:nvPr/>
        </p:nvSpPr>
        <p:spPr>
          <a:xfrm>
            <a:off x="6588224" y="3552192"/>
            <a:ext cx="861919" cy="369332"/>
          </a:xfrm>
          <a:prstGeom prst="rect">
            <a:avLst/>
          </a:prstGeom>
          <a:noFill/>
        </p:spPr>
        <p:txBody>
          <a:bodyPr wrap="square" rtlCol="0">
            <a:spAutoFit/>
          </a:bodyPr>
          <a:lstStyle/>
          <a:p>
            <a:r>
              <a:rPr lang="en-US" altLang="ja-JP" dirty="0" smtClean="0"/>
              <a:t>NO</a:t>
            </a:r>
            <a:endParaRPr kumimoji="1" lang="ja-JP" altLang="en-US" dirty="0"/>
          </a:p>
        </p:txBody>
      </p:sp>
      <p:cxnSp>
        <p:nvCxnSpPr>
          <p:cNvPr id="23" name="直線コネクタ 22"/>
          <p:cNvCxnSpPr>
            <a:stCxn id="14" idx="2"/>
          </p:cNvCxnSpPr>
          <p:nvPr/>
        </p:nvCxnSpPr>
        <p:spPr>
          <a:xfrm>
            <a:off x="7668344" y="5373217"/>
            <a:ext cx="0" cy="2244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4788024" y="5597709"/>
            <a:ext cx="2880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3742819" y="1052736"/>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start</a:t>
            </a:r>
            <a:endParaRPr kumimoji="1" lang="ja-JP" altLang="en-US" dirty="0"/>
          </a:p>
        </p:txBody>
      </p:sp>
      <p:sp>
        <p:nvSpPr>
          <p:cNvPr id="26" name="角丸四角形 25"/>
          <p:cNvSpPr/>
          <p:nvPr/>
        </p:nvSpPr>
        <p:spPr>
          <a:xfrm>
            <a:off x="3742819" y="6525344"/>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end</a:t>
            </a:r>
            <a:endParaRPr kumimoji="1" lang="ja-JP" altLang="en-US" dirty="0"/>
          </a:p>
        </p:txBody>
      </p:sp>
      <p:cxnSp>
        <p:nvCxnSpPr>
          <p:cNvPr id="27" name="直線矢印コネクタ 26"/>
          <p:cNvCxnSpPr>
            <a:stCxn id="25" idx="2"/>
          </p:cNvCxnSpPr>
          <p:nvPr/>
        </p:nvCxnSpPr>
        <p:spPr>
          <a:xfrm>
            <a:off x="4786935" y="1412776"/>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2" idx="3"/>
            <a:endCxn id="26" idx="0"/>
          </p:cNvCxnSpPr>
          <p:nvPr/>
        </p:nvCxnSpPr>
        <p:spPr>
          <a:xfrm flipH="1">
            <a:off x="4786935" y="6237312"/>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915816" y="2636912"/>
            <a:ext cx="3741803" cy="5641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他プロセスからの接続要求を</a:t>
            </a:r>
            <a:r>
              <a:rPr kumimoji="1" lang="en-US" altLang="ja-JP" b="1" dirty="0" smtClean="0"/>
              <a:t>accept</a:t>
            </a:r>
            <a:endParaRPr kumimoji="1" lang="ja-JP" altLang="en-US" b="1" dirty="0"/>
          </a:p>
        </p:txBody>
      </p:sp>
      <p:cxnSp>
        <p:nvCxnSpPr>
          <p:cNvPr id="43" name="直線矢印コネクタ 42"/>
          <p:cNvCxnSpPr>
            <a:stCxn id="31" idx="2"/>
            <a:endCxn id="11" idx="0"/>
          </p:cNvCxnSpPr>
          <p:nvPr/>
        </p:nvCxnSpPr>
        <p:spPr>
          <a:xfrm>
            <a:off x="4786718" y="3201054"/>
            <a:ext cx="2613" cy="220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107504" y="6444044"/>
            <a:ext cx="600001" cy="36004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テキスト ボックス 46"/>
          <p:cNvSpPr txBox="1"/>
          <p:nvPr/>
        </p:nvSpPr>
        <p:spPr>
          <a:xfrm>
            <a:off x="779512" y="6444044"/>
            <a:ext cx="1728789" cy="369332"/>
          </a:xfrm>
          <a:prstGeom prst="rect">
            <a:avLst/>
          </a:prstGeom>
          <a:noFill/>
        </p:spPr>
        <p:txBody>
          <a:bodyPr wrap="square" rtlCol="0">
            <a:spAutoFit/>
          </a:bodyPr>
          <a:lstStyle/>
          <a:p>
            <a:r>
              <a:rPr kumimoji="1" lang="ja-JP" altLang="en-US" b="1" dirty="0" smtClean="0"/>
              <a:t>：</a:t>
            </a:r>
            <a:r>
              <a:rPr lang="ja-JP" altLang="en-US" b="1" dirty="0" smtClean="0"/>
              <a:t>追加</a:t>
            </a:r>
            <a:r>
              <a:rPr kumimoji="1" lang="ja-JP" altLang="en-US" b="1" dirty="0" smtClean="0"/>
              <a:t>実装</a:t>
            </a:r>
            <a:endParaRPr kumimoji="1" lang="ja-JP" altLang="en-US" b="1" dirty="0"/>
          </a:p>
        </p:txBody>
      </p:sp>
      <p:sp>
        <p:nvSpPr>
          <p:cNvPr id="49" name="円/楕円 48"/>
          <p:cNvSpPr/>
          <p:nvPr/>
        </p:nvSpPr>
        <p:spPr>
          <a:xfrm>
            <a:off x="468142" y="1424471"/>
            <a:ext cx="2088231" cy="1140433"/>
          </a:xfrm>
          <a:prstGeom prst="ellipse">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親プロセス</a:t>
            </a:r>
            <a:endParaRPr lang="en-US" altLang="ja-JP" sz="2000" b="1" dirty="0" smtClean="0"/>
          </a:p>
        </p:txBody>
      </p:sp>
    </p:spTree>
    <p:extLst>
      <p:ext uri="{BB962C8B-B14F-4D97-AF65-F5344CB8AC3E}">
        <p14:creationId xmlns:p14="http://schemas.microsoft.com/office/powerpoint/2010/main" val="15586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6103" y="116632"/>
            <a:ext cx="8229600" cy="990600"/>
          </a:xfrm>
        </p:spPr>
        <p:txBody>
          <a:bodyPr/>
          <a:lstStyle/>
          <a:p>
            <a:r>
              <a:rPr lang="ja-JP" altLang="en-US" dirty="0" smtClean="0"/>
              <a:t>通信の再構築と実装上</a:t>
            </a:r>
            <a:r>
              <a:rPr lang="ja-JP" altLang="en-US" dirty="0"/>
              <a:t>の</a:t>
            </a:r>
            <a:r>
              <a:rPr lang="ja-JP" altLang="en-US" dirty="0" smtClean="0"/>
              <a:t>課題</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4" name="フッター プレースホルダー 3"/>
          <p:cNvSpPr>
            <a:spLocks noGrp="1"/>
          </p:cNvSpPr>
          <p:nvPr>
            <p:ph type="ftr" sz="quarter" idx="11"/>
          </p:nvPr>
        </p:nvSpPr>
        <p:spPr/>
        <p:txBody>
          <a:bodyPr/>
          <a:lstStyle/>
          <a:p>
            <a:r>
              <a:rPr lang="ja-JP" altLang="en-US" smtClean="0"/>
              <a:t>研究室ミーティング　進捗報告</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22</a:t>
            </a:fld>
            <a:endParaRPr lang="ja-JP" altLang="en-US"/>
          </a:p>
        </p:txBody>
      </p:sp>
      <p:sp>
        <p:nvSpPr>
          <p:cNvPr id="6" name="コンテンツ プレースホルダー 2"/>
          <p:cNvSpPr txBox="1">
            <a:spLocks/>
          </p:cNvSpPr>
          <p:nvPr/>
        </p:nvSpPr>
        <p:spPr>
          <a:xfrm>
            <a:off x="457200" y="908720"/>
            <a:ext cx="8229600" cy="1656184"/>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チェックポインティング時とリスタート時で</a:t>
            </a:r>
            <a:r>
              <a:rPr lang="en-US" altLang="ja-JP" dirty="0" smtClean="0"/>
              <a:t>,</a:t>
            </a:r>
            <a:r>
              <a:rPr lang="ja-JP" altLang="en-US" dirty="0" smtClean="0"/>
              <a:t>一部プロセスの通信相手が変わる</a:t>
            </a:r>
            <a:endParaRPr lang="en-US" altLang="ja-JP" dirty="0" smtClean="0"/>
          </a:p>
          <a:p>
            <a:pPr lvl="1"/>
            <a:r>
              <a:rPr lang="ja-JP" altLang="en-US" b="1" dirty="0" smtClean="0"/>
              <a:t>チェックポインティング時</a:t>
            </a:r>
            <a:r>
              <a:rPr lang="en-US" altLang="ja-JP" b="1" dirty="0"/>
              <a:t>:</a:t>
            </a:r>
            <a:r>
              <a:rPr lang="ja-JP" altLang="en-US" b="1" dirty="0" smtClean="0"/>
              <a:t>各プロセスの通信相手先情報を保存</a:t>
            </a:r>
            <a:endParaRPr lang="en-US" altLang="ja-JP" b="1" dirty="0" smtClean="0"/>
          </a:p>
          <a:p>
            <a:pPr lvl="1"/>
            <a:r>
              <a:rPr lang="ja-JP" altLang="en-US" b="1" dirty="0" smtClean="0">
                <a:solidFill>
                  <a:srgbClr val="FF0000"/>
                </a:solidFill>
              </a:rPr>
              <a:t>リスタート時</a:t>
            </a:r>
            <a:r>
              <a:rPr lang="en-US" altLang="ja-JP" b="1" dirty="0" smtClean="0">
                <a:solidFill>
                  <a:srgbClr val="FF0000"/>
                </a:solidFill>
              </a:rPr>
              <a:t>:</a:t>
            </a:r>
            <a:r>
              <a:rPr lang="ja-JP" altLang="en-US" b="1" dirty="0" smtClean="0">
                <a:solidFill>
                  <a:srgbClr val="FF0000"/>
                </a:solidFill>
              </a:rPr>
              <a:t>チェックポイントファイルを元にプロセス間通信を再構築</a:t>
            </a:r>
            <a:endParaRPr lang="en-US" altLang="ja-JP" b="1" dirty="0" smtClean="0"/>
          </a:p>
          <a:p>
            <a:pPr lvl="1"/>
            <a:endParaRPr lang="en-US" altLang="ja-JP" b="1" dirty="0"/>
          </a:p>
        </p:txBody>
      </p:sp>
      <p:sp>
        <p:nvSpPr>
          <p:cNvPr id="52" name="円/楕円 51"/>
          <p:cNvSpPr/>
          <p:nvPr/>
        </p:nvSpPr>
        <p:spPr>
          <a:xfrm>
            <a:off x="219917" y="3284984"/>
            <a:ext cx="2592288" cy="224748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ホストノード</a:t>
            </a:r>
            <a:endParaRPr lang="en-US" altLang="ja-JP" sz="1600" b="1" dirty="0"/>
          </a:p>
          <a:p>
            <a:pPr algn="ctr"/>
            <a:endParaRPr kumimoji="1" lang="en-US" altLang="ja-JP" sz="16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53" name="円/楕円 52"/>
          <p:cNvSpPr/>
          <p:nvPr/>
        </p:nvSpPr>
        <p:spPr>
          <a:xfrm>
            <a:off x="435941" y="4077072"/>
            <a:ext cx="2088231" cy="1140433"/>
          </a:xfrm>
          <a:prstGeom prst="ellipse">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err="1" smtClean="0"/>
              <a:t>dmtcp</a:t>
            </a:r>
            <a:endParaRPr lang="en-US" altLang="ja-JP" b="1" dirty="0" smtClean="0"/>
          </a:p>
          <a:p>
            <a:pPr algn="ctr"/>
            <a:r>
              <a:rPr lang="ja-JP" altLang="en-US" b="1" dirty="0" smtClean="0"/>
              <a:t>管理プロセス</a:t>
            </a:r>
            <a:endParaRPr lang="en-US" altLang="ja-JP" b="1" dirty="0" smtClean="0"/>
          </a:p>
        </p:txBody>
      </p:sp>
      <p:sp>
        <p:nvSpPr>
          <p:cNvPr id="54" name="正方形/長方形 53"/>
          <p:cNvSpPr/>
          <p:nvPr/>
        </p:nvSpPr>
        <p:spPr>
          <a:xfrm>
            <a:off x="4100861" y="342487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7417" y="3793535"/>
            <a:ext cx="290607" cy="364971"/>
          </a:xfrm>
          <a:prstGeom prst="rect">
            <a:avLst/>
          </a:prstGeom>
        </p:spPr>
      </p:pic>
      <p:sp>
        <p:nvSpPr>
          <p:cNvPr id="58" name="正方形/長方形 57"/>
          <p:cNvSpPr/>
          <p:nvPr/>
        </p:nvSpPr>
        <p:spPr>
          <a:xfrm>
            <a:off x="6192855" y="653365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6513719" y="6479316"/>
            <a:ext cx="2571481" cy="369332"/>
          </a:xfrm>
          <a:prstGeom prst="rect">
            <a:avLst/>
          </a:prstGeom>
          <a:noFill/>
        </p:spPr>
        <p:txBody>
          <a:bodyPr wrap="square" rtlCol="0">
            <a:spAutoFit/>
          </a:bodyPr>
          <a:lstStyle/>
          <a:p>
            <a:r>
              <a:rPr kumimoji="1" lang="ja-JP" altLang="en-US" b="1" dirty="0" smtClean="0"/>
              <a:t>：</a:t>
            </a:r>
            <a:r>
              <a:rPr kumimoji="1" lang="en-US" altLang="ja-JP" b="1" dirty="0" smtClean="0"/>
              <a:t>MPI</a:t>
            </a:r>
            <a:r>
              <a:rPr lang="ja-JP" altLang="en-US" b="1" dirty="0"/>
              <a:t>の</a:t>
            </a:r>
            <a:r>
              <a:rPr kumimoji="1" lang="ja-JP" altLang="en-US" b="1" dirty="0" smtClean="0"/>
              <a:t>並列プロセス</a:t>
            </a:r>
            <a:endParaRPr kumimoji="1" lang="ja-JP" altLang="en-US" b="1" dirty="0"/>
          </a:p>
        </p:txBody>
      </p:sp>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0032" y="6022565"/>
            <a:ext cx="363687" cy="456751"/>
          </a:xfrm>
          <a:prstGeom prst="rect">
            <a:avLst/>
          </a:prstGeom>
        </p:spPr>
      </p:pic>
      <p:sp>
        <p:nvSpPr>
          <p:cNvPr id="61" name="テキスト ボックス 60"/>
          <p:cNvSpPr txBox="1"/>
          <p:nvPr/>
        </p:nvSpPr>
        <p:spPr>
          <a:xfrm>
            <a:off x="6513719" y="6091214"/>
            <a:ext cx="2571481" cy="369332"/>
          </a:xfrm>
          <a:prstGeom prst="rect">
            <a:avLst/>
          </a:prstGeom>
          <a:noFill/>
        </p:spPr>
        <p:txBody>
          <a:bodyPr wrap="square" rtlCol="0">
            <a:spAutoFit/>
          </a:bodyPr>
          <a:lstStyle/>
          <a:p>
            <a:r>
              <a:rPr kumimoji="1" lang="ja-JP" altLang="en-US" b="1" dirty="0" smtClean="0"/>
              <a:t>：</a:t>
            </a:r>
            <a:r>
              <a:rPr lang="ja-JP" altLang="en-US" b="1" dirty="0" smtClean="0"/>
              <a:t>チェックポイントファイル</a:t>
            </a:r>
            <a:endParaRPr kumimoji="1" lang="ja-JP" altLang="en-US" b="1" dirty="0"/>
          </a:p>
        </p:txBody>
      </p:sp>
      <p:sp>
        <p:nvSpPr>
          <p:cNvPr id="62" name="屈折矢印 61"/>
          <p:cNvSpPr/>
          <p:nvPr/>
        </p:nvSpPr>
        <p:spPr>
          <a:xfrm rot="16200000">
            <a:off x="4389404" y="3555199"/>
            <a:ext cx="216024" cy="26064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4100861" y="4302989"/>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7417" y="4671649"/>
            <a:ext cx="290607" cy="364971"/>
          </a:xfrm>
          <a:prstGeom prst="rect">
            <a:avLst/>
          </a:prstGeom>
        </p:spPr>
      </p:pic>
      <p:sp>
        <p:nvSpPr>
          <p:cNvPr id="65" name="屈折矢印 64"/>
          <p:cNvSpPr/>
          <p:nvPr/>
        </p:nvSpPr>
        <p:spPr>
          <a:xfrm rot="16200000">
            <a:off x="4389404" y="4433313"/>
            <a:ext cx="216024" cy="26064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4059558" y="5085184"/>
            <a:ext cx="461665" cy="576064"/>
          </a:xfrm>
          <a:prstGeom prst="rect">
            <a:avLst/>
          </a:prstGeom>
          <a:noFill/>
        </p:spPr>
        <p:txBody>
          <a:bodyPr vert="eaVert" wrap="square" rtlCol="0">
            <a:spAutoFit/>
          </a:bodyPr>
          <a:lstStyle/>
          <a:p>
            <a:r>
              <a:rPr kumimoji="1" lang="en-US" altLang="ja-JP" dirty="0" smtClean="0"/>
              <a:t>……</a:t>
            </a:r>
            <a:endParaRPr kumimoji="1" lang="ja-JP" altLang="en-US" dirty="0"/>
          </a:p>
        </p:txBody>
      </p:sp>
      <p:cxnSp>
        <p:nvCxnSpPr>
          <p:cNvPr id="67" name="直線矢印コネクタ 66"/>
          <p:cNvCxnSpPr>
            <a:stCxn id="54" idx="1"/>
          </p:cNvCxnSpPr>
          <p:nvPr/>
        </p:nvCxnSpPr>
        <p:spPr>
          <a:xfrm flipH="1">
            <a:off x="2339752" y="3555199"/>
            <a:ext cx="1761109" cy="74779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63" idx="1"/>
            <a:endCxn id="53" idx="6"/>
          </p:cNvCxnSpPr>
          <p:nvPr/>
        </p:nvCxnSpPr>
        <p:spPr>
          <a:xfrm flipH="1">
            <a:off x="2524172" y="4433313"/>
            <a:ext cx="1576689" cy="21397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3469715" y="3485396"/>
            <a:ext cx="569387" cy="923330"/>
          </a:xfrm>
          <a:prstGeom prst="rect">
            <a:avLst/>
          </a:prstGeom>
          <a:noFill/>
        </p:spPr>
        <p:txBody>
          <a:bodyPr wrap="none" lIns="91440" tIns="45720" rIns="91440" bIns="45720">
            <a:spAutoFit/>
          </a:bodyPr>
          <a:lstStyle/>
          <a:p>
            <a:pPr algn="ctr"/>
            <a:r>
              <a:rPr lang="en-US" altLang="ja-JP" sz="5400" b="1" cap="none" spc="0" dirty="0" smtClean="0">
                <a:ln w="12700">
                  <a:solidFill>
                    <a:srgbClr val="00B0F0"/>
                  </a:solidFill>
                  <a:prstDash val="solid"/>
                </a:ln>
                <a:solidFill>
                  <a:srgbClr val="0070C0"/>
                </a:solidFill>
                <a:effectLst>
                  <a:outerShdw blurRad="41275" dist="20320" dir="1800000" algn="tl" rotWithShape="0">
                    <a:srgbClr val="000000">
                      <a:alpha val="40000"/>
                    </a:srgbClr>
                  </a:outerShdw>
                </a:effectLst>
              </a:rPr>
              <a:t>1</a:t>
            </a:r>
            <a:endParaRPr lang="ja-JP" altLang="en-US" sz="5400" b="1" cap="none" spc="0" dirty="0">
              <a:ln w="12700">
                <a:solidFill>
                  <a:srgbClr val="00B0F0"/>
                </a:solidFill>
                <a:prstDash val="solid"/>
              </a:ln>
              <a:solidFill>
                <a:srgbClr val="0070C0"/>
              </a:solidFill>
              <a:effectLst>
                <a:outerShdw blurRad="41275" dist="20320" dir="1800000" algn="tl" rotWithShape="0">
                  <a:srgbClr val="000000">
                    <a:alpha val="40000"/>
                  </a:srgbClr>
                </a:outerShdw>
              </a:effectLst>
            </a:endParaRPr>
          </a:p>
        </p:txBody>
      </p:sp>
      <p:sp>
        <p:nvSpPr>
          <p:cNvPr id="78" name="正方形/長方形 77"/>
          <p:cNvSpPr/>
          <p:nvPr/>
        </p:nvSpPr>
        <p:spPr>
          <a:xfrm>
            <a:off x="5292080" y="2708920"/>
            <a:ext cx="3600400" cy="3168352"/>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endParaRPr kumimoji="1" lang="en-US" altLang="ja-JP" b="1" dirty="0" smtClean="0"/>
          </a:p>
          <a:p>
            <a:r>
              <a:rPr kumimoji="1" lang="en-US" altLang="ja-JP" sz="2000" b="1" dirty="0" smtClean="0">
                <a:solidFill>
                  <a:srgbClr val="0070C0"/>
                </a:solidFill>
              </a:rPr>
              <a:t>1 </a:t>
            </a:r>
            <a:r>
              <a:rPr lang="ja-JP" altLang="en-US" sz="2000" b="1" dirty="0" smtClean="0">
                <a:solidFill>
                  <a:srgbClr val="0070C0"/>
                </a:solidFill>
              </a:rPr>
              <a:t>登録フェーズ</a:t>
            </a:r>
            <a:endParaRPr kumimoji="1" lang="en-US" altLang="ja-JP" sz="2000" b="1" dirty="0" smtClean="0">
              <a:solidFill>
                <a:srgbClr val="0070C0"/>
              </a:solidFill>
            </a:endParaRPr>
          </a:p>
          <a:p>
            <a:r>
              <a:rPr kumimoji="1" lang="ja-JP" altLang="en-US" b="1" dirty="0" smtClean="0"/>
              <a:t>・自プロセスのアドレスやポート</a:t>
            </a:r>
            <a:endParaRPr kumimoji="1" lang="en-US" altLang="ja-JP" b="1" dirty="0" smtClean="0"/>
          </a:p>
          <a:p>
            <a:endParaRPr kumimoji="1" lang="en-US" altLang="ja-JP" sz="800" b="1" dirty="0" smtClean="0"/>
          </a:p>
          <a:p>
            <a:r>
              <a:rPr lang="ja-JP" altLang="en-US" b="1" dirty="0" smtClean="0"/>
              <a:t>・通信を受け付けるコネクション</a:t>
            </a:r>
            <a:endParaRPr lang="en-US" altLang="ja-JP" b="1" dirty="0" smtClean="0"/>
          </a:p>
          <a:p>
            <a:endParaRPr kumimoji="1" lang="en-US" altLang="ja-JP" b="1" dirty="0"/>
          </a:p>
          <a:p>
            <a:r>
              <a:rPr lang="en-US" altLang="ja-JP" sz="2000" b="1" dirty="0" smtClean="0">
                <a:solidFill>
                  <a:srgbClr val="0070C0"/>
                </a:solidFill>
              </a:rPr>
              <a:t>2 </a:t>
            </a:r>
            <a:r>
              <a:rPr lang="ja-JP" altLang="en-US" sz="2000" b="1" dirty="0" smtClean="0">
                <a:solidFill>
                  <a:srgbClr val="0070C0"/>
                </a:solidFill>
              </a:rPr>
              <a:t>通信先情報獲得フェーズ</a:t>
            </a:r>
            <a:endParaRPr kumimoji="1" lang="en-US" altLang="ja-JP" sz="800" b="1" dirty="0" smtClean="0"/>
          </a:p>
          <a:p>
            <a:r>
              <a:rPr lang="ja-JP" altLang="en-US" b="1" dirty="0" smtClean="0"/>
              <a:t>・</a:t>
            </a:r>
            <a:r>
              <a:rPr lang="en-US" altLang="ja-JP" b="1" dirty="0" err="1" smtClean="0"/>
              <a:t>dmtcp</a:t>
            </a:r>
            <a:r>
              <a:rPr lang="ja-JP" altLang="en-US" b="1" dirty="0" smtClean="0"/>
              <a:t>管理プロセスは各プロセスの要求に対し</a:t>
            </a:r>
            <a:r>
              <a:rPr lang="en-US" altLang="ja-JP" b="1" dirty="0" smtClean="0"/>
              <a:t>,</a:t>
            </a:r>
            <a:r>
              <a:rPr lang="ja-JP" altLang="en-US" b="1" dirty="0" smtClean="0"/>
              <a:t>通信先の情報を渡す</a:t>
            </a:r>
            <a:endParaRPr kumimoji="1" lang="en-US" altLang="ja-JP" b="1" dirty="0" smtClean="0"/>
          </a:p>
          <a:p>
            <a:endParaRPr kumimoji="1" lang="en-US" altLang="ja-JP" dirty="0" smtClean="0"/>
          </a:p>
          <a:p>
            <a:endParaRPr kumimoji="1" lang="ja-JP" altLang="en-US" dirty="0"/>
          </a:p>
        </p:txBody>
      </p:sp>
      <p:sp>
        <p:nvSpPr>
          <p:cNvPr id="79" name="正方形/長方形 78"/>
          <p:cNvSpPr/>
          <p:nvPr/>
        </p:nvSpPr>
        <p:spPr>
          <a:xfrm>
            <a:off x="1480056" y="4959867"/>
            <a:ext cx="569388" cy="923330"/>
          </a:xfrm>
          <a:prstGeom prst="rect">
            <a:avLst/>
          </a:prstGeom>
          <a:noFill/>
        </p:spPr>
        <p:txBody>
          <a:bodyPr wrap="none" lIns="91440" tIns="45720" rIns="91440" bIns="45720">
            <a:spAutoFit/>
          </a:bodyPr>
          <a:lstStyle/>
          <a:p>
            <a:pPr algn="ctr"/>
            <a:r>
              <a:rPr lang="en-US" altLang="ja-JP" sz="5400" b="1" dirty="0">
                <a:ln w="12700">
                  <a:solidFill>
                    <a:srgbClr val="00B0F0"/>
                  </a:solidFill>
                  <a:prstDash val="solid"/>
                </a:ln>
                <a:solidFill>
                  <a:srgbClr val="0070C0"/>
                </a:solidFill>
                <a:effectLst>
                  <a:outerShdw blurRad="41275" dist="20320" dir="1800000" algn="tl" rotWithShape="0">
                    <a:srgbClr val="000000">
                      <a:alpha val="40000"/>
                    </a:srgbClr>
                  </a:outerShdw>
                </a:effectLst>
              </a:rPr>
              <a:t>2</a:t>
            </a:r>
            <a:endParaRPr lang="ja-JP" altLang="en-US" sz="5400" b="1" cap="none" spc="0" dirty="0">
              <a:ln w="12700">
                <a:solidFill>
                  <a:srgbClr val="00B0F0"/>
                </a:solidFill>
                <a:prstDash val="solid"/>
              </a:ln>
              <a:solidFill>
                <a:srgbClr val="0070C0"/>
              </a:solidFill>
              <a:effectLst>
                <a:outerShdw blurRad="41275" dist="20320" dir="1800000" algn="tl" rotWithShape="0">
                  <a:srgbClr val="000000">
                    <a:alpha val="40000"/>
                  </a:srgbClr>
                </a:outerShdw>
              </a:effectLst>
            </a:endParaRPr>
          </a:p>
        </p:txBody>
      </p:sp>
      <p:sp>
        <p:nvSpPr>
          <p:cNvPr id="80" name="上カーブ矢印 79"/>
          <p:cNvSpPr/>
          <p:nvPr/>
        </p:nvSpPr>
        <p:spPr>
          <a:xfrm rot="-1080000">
            <a:off x="2012448" y="4874104"/>
            <a:ext cx="2114181" cy="661583"/>
          </a:xfrm>
          <a:prstGeom prst="curvedUpArrow">
            <a:avLst>
              <a:gd name="adj1" fmla="val 25000"/>
              <a:gd name="adj2" fmla="val 41445"/>
              <a:gd name="adj3" fmla="val 25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81" name="正方形/長方形 80"/>
          <p:cNvSpPr/>
          <p:nvPr/>
        </p:nvSpPr>
        <p:spPr>
          <a:xfrm>
            <a:off x="6394451" y="2564904"/>
            <a:ext cx="1368152" cy="404784"/>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処理フロー</a:t>
            </a:r>
            <a:endParaRPr kumimoji="1" lang="ja-JP" altLang="en-US" sz="2000" b="1" dirty="0"/>
          </a:p>
        </p:txBody>
      </p:sp>
    </p:spTree>
    <p:extLst>
      <p:ext uri="{BB962C8B-B14F-4D97-AF65-F5344CB8AC3E}">
        <p14:creationId xmlns:p14="http://schemas.microsoft.com/office/powerpoint/2010/main" val="2863840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1549A86A-D7FB-49A5-AE9E-B762F6A5B8DB}" type="datetime1">
              <a:rPr lang="ja-JP" altLang="en-US" smtClean="0"/>
              <a:t>2016/3/11</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23</a:t>
            </a:fld>
            <a:endParaRPr lang="ja-JP" altLang="en-US" dirty="0"/>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タブレットの販売台数と国内シェア</a:t>
            </a:r>
            <a:endParaRPr lang="en-US" altLang="ja-JP" dirty="0" smtClean="0">
              <a:solidFill>
                <a:srgbClr val="D2533C"/>
              </a:solidFill>
            </a:endParaRPr>
          </a:p>
        </p:txBody>
      </p:sp>
      <p:sp>
        <p:nvSpPr>
          <p:cNvPr id="2" name="フッター プレースホルダー 1"/>
          <p:cNvSpPr>
            <a:spLocks noGrp="1"/>
          </p:cNvSpPr>
          <p:nvPr>
            <p:ph type="ftr" sz="quarter" idx="11"/>
          </p:nvPr>
        </p:nvSpPr>
        <p:spPr/>
        <p:txBody>
          <a:bodyPr/>
          <a:lstStyle/>
          <a:p>
            <a:r>
              <a:rPr lang="ja-JP" altLang="en-US" smtClean="0"/>
              <a:t>研究室ミーティング　進捗報告</a:t>
            </a:r>
            <a:endParaRPr lang="ja-JP" altLang="en-US" dirty="0"/>
          </a:p>
        </p:txBody>
      </p:sp>
      <p:graphicFrame>
        <p:nvGraphicFramePr>
          <p:cNvPr id="11" name="グラフ 10"/>
          <p:cNvGraphicFramePr/>
          <p:nvPr>
            <p:extLst>
              <p:ext uri="{D42A27DB-BD31-4B8C-83A1-F6EECF244321}">
                <p14:modId xmlns:p14="http://schemas.microsoft.com/office/powerpoint/2010/main" val="3659188888"/>
              </p:ext>
            </p:extLst>
          </p:nvPr>
        </p:nvGraphicFramePr>
        <p:xfrm>
          <a:off x="683568" y="1206044"/>
          <a:ext cx="7416824" cy="5328592"/>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ボックス 18"/>
          <p:cNvSpPr txBox="1"/>
          <p:nvPr/>
        </p:nvSpPr>
        <p:spPr>
          <a:xfrm>
            <a:off x="251520" y="836712"/>
            <a:ext cx="1584176" cy="369332"/>
          </a:xfrm>
          <a:prstGeom prst="rect">
            <a:avLst/>
          </a:prstGeom>
          <a:noFill/>
        </p:spPr>
        <p:txBody>
          <a:bodyPr wrap="square" rtlCol="0">
            <a:spAutoFit/>
          </a:bodyPr>
          <a:lstStyle/>
          <a:p>
            <a:pPr algn="ctr"/>
            <a:r>
              <a:rPr kumimoji="1" lang="en-US" altLang="ja-JP" b="1" dirty="0" smtClean="0"/>
              <a:t>(</a:t>
            </a:r>
            <a:r>
              <a:rPr kumimoji="1" lang="ja-JP" altLang="en-US" b="1" dirty="0" smtClean="0"/>
              <a:t>万台</a:t>
            </a:r>
            <a:r>
              <a:rPr kumimoji="1" lang="en-US" altLang="ja-JP" b="1" dirty="0" smtClean="0"/>
              <a:t>)</a:t>
            </a:r>
            <a:endParaRPr kumimoji="1" lang="ja-JP" altLang="en-US" b="1" dirty="0"/>
          </a:p>
        </p:txBody>
      </p:sp>
      <p:sp>
        <p:nvSpPr>
          <p:cNvPr id="20" name="テキスト ボックス 19"/>
          <p:cNvSpPr txBox="1"/>
          <p:nvPr/>
        </p:nvSpPr>
        <p:spPr>
          <a:xfrm>
            <a:off x="6012160" y="6021288"/>
            <a:ext cx="1584176" cy="369332"/>
          </a:xfrm>
          <a:prstGeom prst="rect">
            <a:avLst/>
          </a:prstGeom>
          <a:noFill/>
        </p:spPr>
        <p:txBody>
          <a:bodyPr wrap="square" rtlCol="0">
            <a:spAutoFit/>
          </a:bodyPr>
          <a:lstStyle/>
          <a:p>
            <a:pPr algn="ctr"/>
            <a:r>
              <a:rPr kumimoji="1" lang="en-US" altLang="ja-JP" b="1" dirty="0" smtClean="0"/>
              <a:t>(</a:t>
            </a:r>
            <a:r>
              <a:rPr lang="ja-JP" altLang="en-US" b="1" dirty="0"/>
              <a:t>年</a:t>
            </a:r>
            <a:r>
              <a:rPr kumimoji="1" lang="en-US" altLang="ja-JP" b="1" dirty="0" smtClean="0"/>
              <a:t>)</a:t>
            </a:r>
            <a:endParaRPr kumimoji="1" lang="ja-JP" altLang="en-US" b="1" dirty="0"/>
          </a:p>
        </p:txBody>
      </p:sp>
      <p:sp>
        <p:nvSpPr>
          <p:cNvPr id="21" name="テキスト ボックス 20"/>
          <p:cNvSpPr txBox="1"/>
          <p:nvPr/>
        </p:nvSpPr>
        <p:spPr>
          <a:xfrm>
            <a:off x="755576" y="6453336"/>
            <a:ext cx="8280920" cy="369332"/>
          </a:xfrm>
          <a:prstGeom prst="rect">
            <a:avLst/>
          </a:prstGeom>
          <a:noFill/>
        </p:spPr>
        <p:txBody>
          <a:bodyPr wrap="square" rtlCol="0">
            <a:spAutoFit/>
          </a:bodyPr>
          <a:lstStyle/>
          <a:p>
            <a:r>
              <a:rPr lang="en-US" altLang="ja-JP" b="1" dirty="0" smtClean="0"/>
              <a:t>2015</a:t>
            </a:r>
            <a:r>
              <a:rPr lang="ja-JP" altLang="en-US" b="1" dirty="0" smtClean="0"/>
              <a:t>年度タブレット端末に関する市場動向調査</a:t>
            </a:r>
            <a:r>
              <a:rPr lang="en-US" altLang="ja-JP" b="1" dirty="0" smtClean="0"/>
              <a:t>(2015/5/25)</a:t>
            </a:r>
            <a:r>
              <a:rPr lang="ja-JP" altLang="en-US" b="1" dirty="0" smtClean="0"/>
              <a:t>     出典</a:t>
            </a:r>
            <a:r>
              <a:rPr lang="en-US" altLang="ja-JP" b="1" dirty="0" smtClean="0"/>
              <a:t>:ICT</a:t>
            </a:r>
            <a:r>
              <a:rPr lang="ja-JP" altLang="en-US" b="1" dirty="0" smtClean="0"/>
              <a:t>総研</a:t>
            </a:r>
            <a:endParaRPr kumimoji="1" lang="ja-JP" altLang="en-US" b="1" dirty="0"/>
          </a:p>
        </p:txBody>
      </p:sp>
      <p:sp>
        <p:nvSpPr>
          <p:cNvPr id="3" name="テキスト ボックス 2"/>
          <p:cNvSpPr txBox="1"/>
          <p:nvPr/>
        </p:nvSpPr>
        <p:spPr>
          <a:xfrm>
            <a:off x="6588224" y="1021378"/>
            <a:ext cx="2448272" cy="646331"/>
          </a:xfrm>
          <a:prstGeom prst="rect">
            <a:avLst/>
          </a:prstGeom>
          <a:noFill/>
        </p:spPr>
        <p:txBody>
          <a:bodyPr wrap="square" rtlCol="0">
            <a:spAutoFit/>
          </a:bodyPr>
          <a:lstStyle/>
          <a:p>
            <a:r>
              <a:rPr lang="en-US" altLang="ja-JP" b="1" dirty="0"/>
              <a:t>OS</a:t>
            </a:r>
            <a:r>
              <a:rPr lang="ja-JP" altLang="en-US" b="1" dirty="0"/>
              <a:t>別出荷台数シェアは</a:t>
            </a:r>
            <a:r>
              <a:rPr lang="en-US" altLang="ja-JP" b="1" dirty="0"/>
              <a:t>67</a:t>
            </a:r>
            <a:r>
              <a:rPr lang="ja-JP" altLang="en-US" b="1" dirty="0"/>
              <a:t>％</a:t>
            </a:r>
            <a:endParaRPr kumimoji="1" lang="ja-JP" altLang="en-US" b="1" dirty="0"/>
          </a:p>
        </p:txBody>
      </p:sp>
      <p:cxnSp>
        <p:nvCxnSpPr>
          <p:cNvPr id="9" name="直線コネクタ 8"/>
          <p:cNvCxnSpPr/>
          <p:nvPr/>
        </p:nvCxnSpPr>
        <p:spPr>
          <a:xfrm>
            <a:off x="4716016" y="3140968"/>
            <a:ext cx="0"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407227" y="3140968"/>
            <a:ext cx="0"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716016" y="3140968"/>
            <a:ext cx="6912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4716016" y="4797152"/>
            <a:ext cx="6912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5407227" y="1344543"/>
            <a:ext cx="604933" cy="17964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endCxn id="3" idx="1"/>
          </p:cNvCxnSpPr>
          <p:nvPr/>
        </p:nvCxnSpPr>
        <p:spPr>
          <a:xfrm>
            <a:off x="6012160" y="1344543"/>
            <a:ext cx="57606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127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矢印コネクタ 108"/>
          <p:cNvCxnSpPr>
            <a:stCxn id="54" idx="2"/>
            <a:endCxn id="92" idx="0"/>
          </p:cNvCxnSpPr>
          <p:nvPr/>
        </p:nvCxnSpPr>
        <p:spPr>
          <a:xfrm>
            <a:off x="9290134" y="3971845"/>
            <a:ext cx="640" cy="11853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53" idx="2"/>
            <a:endCxn id="42" idx="0"/>
          </p:cNvCxnSpPr>
          <p:nvPr/>
        </p:nvCxnSpPr>
        <p:spPr>
          <a:xfrm flipH="1">
            <a:off x="7285132" y="3957879"/>
            <a:ext cx="2991" cy="11993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46" idx="2"/>
          </p:cNvCxnSpPr>
          <p:nvPr/>
        </p:nvCxnSpPr>
        <p:spPr>
          <a:xfrm>
            <a:off x="5258377" y="3957879"/>
            <a:ext cx="0" cy="11993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52" idx="2"/>
            <a:endCxn id="15" idx="0"/>
          </p:cNvCxnSpPr>
          <p:nvPr/>
        </p:nvCxnSpPr>
        <p:spPr>
          <a:xfrm>
            <a:off x="1189925" y="3922299"/>
            <a:ext cx="0" cy="1234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4" name="フッター プレースホルダー 3"/>
          <p:cNvSpPr>
            <a:spLocks noGrp="1"/>
          </p:cNvSpPr>
          <p:nvPr>
            <p:ph type="ftr" sz="quarter" idx="11"/>
          </p:nvPr>
        </p:nvSpPr>
        <p:spPr/>
        <p:txBody>
          <a:bodyPr/>
          <a:lstStyle/>
          <a:p>
            <a:r>
              <a:rPr lang="ja-JP" altLang="en-US" smtClean="0"/>
              <a:t>研究室ミーティング　進捗報告</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24</a:t>
            </a:fld>
            <a:endParaRPr lang="ja-JP" altLang="en-US"/>
          </a:p>
        </p:txBody>
      </p:sp>
      <p:sp>
        <p:nvSpPr>
          <p:cNvPr id="8" name="正方形/長方形 7"/>
          <p:cNvSpPr/>
          <p:nvPr/>
        </p:nvSpPr>
        <p:spPr>
          <a:xfrm>
            <a:off x="397837" y="1844824"/>
            <a:ext cx="158417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a:t>d</a:t>
            </a:r>
            <a:r>
              <a:rPr kumimoji="1" lang="en-US" altLang="ja-JP" dirty="0" err="1" smtClean="0"/>
              <a:t>mtcp_restart</a:t>
            </a:r>
            <a:endParaRPr kumimoji="1" lang="ja-JP" altLang="en-US" dirty="0"/>
          </a:p>
        </p:txBody>
      </p:sp>
      <p:sp>
        <p:nvSpPr>
          <p:cNvPr id="9" name="正方形/長方形 8"/>
          <p:cNvSpPr/>
          <p:nvPr/>
        </p:nvSpPr>
        <p:spPr>
          <a:xfrm>
            <a:off x="2126029" y="2276872"/>
            <a:ext cx="216024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smtClean="0"/>
              <a:t>d</a:t>
            </a:r>
            <a:r>
              <a:rPr kumimoji="1" lang="en-US" altLang="ja-JP" dirty="0" err="1" smtClean="0"/>
              <a:t>mtcp_coordinator</a:t>
            </a:r>
            <a:endParaRPr kumimoji="1" lang="ja-JP" altLang="en-US" dirty="0"/>
          </a:p>
        </p:txBody>
      </p:sp>
      <p:sp>
        <p:nvSpPr>
          <p:cNvPr id="10" name="正方形/長方形 9"/>
          <p:cNvSpPr/>
          <p:nvPr/>
        </p:nvSpPr>
        <p:spPr>
          <a:xfrm>
            <a:off x="4286269" y="2708920"/>
            <a:ext cx="1941915" cy="5193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MPI </a:t>
            </a:r>
            <a:r>
              <a:rPr lang="ja-JP" altLang="en-US" dirty="0" smtClean="0"/>
              <a:t>並列プロセス</a:t>
            </a:r>
            <a:endParaRPr lang="en-US" altLang="ja-JP" dirty="0" smtClean="0"/>
          </a:p>
          <a:p>
            <a:pPr algn="ctr"/>
            <a:r>
              <a:rPr kumimoji="1" lang="en-US" altLang="ja-JP" dirty="0" smtClean="0"/>
              <a:t>(fork</a:t>
            </a:r>
            <a:r>
              <a:rPr kumimoji="1" lang="ja-JP" altLang="en-US" dirty="0" smtClean="0"/>
              <a:t>されただけ</a:t>
            </a:r>
            <a:r>
              <a:rPr lang="en-US" altLang="ja-JP" dirty="0"/>
              <a:t>)</a:t>
            </a:r>
            <a:endParaRPr kumimoji="1" lang="en-US" altLang="ja-JP" dirty="0" smtClean="0"/>
          </a:p>
        </p:txBody>
      </p:sp>
      <p:cxnSp>
        <p:nvCxnSpPr>
          <p:cNvPr id="12" name="カギ線コネクタ 11"/>
          <p:cNvCxnSpPr>
            <a:stCxn id="8" idx="2"/>
            <a:endCxn id="9" idx="1"/>
          </p:cNvCxnSpPr>
          <p:nvPr/>
        </p:nvCxnSpPr>
        <p:spPr>
          <a:xfrm rot="16200000" flipH="1">
            <a:off x="1549965" y="1916832"/>
            <a:ext cx="216024" cy="9361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2"/>
            <a:endCxn id="10" idx="1"/>
          </p:cNvCxnSpPr>
          <p:nvPr/>
        </p:nvCxnSpPr>
        <p:spPr>
          <a:xfrm rot="16200000" flipH="1">
            <a:off x="2392238" y="1074559"/>
            <a:ext cx="691718" cy="309634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7837" y="5157192"/>
            <a:ext cx="1584176"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t>MPI</a:t>
            </a:r>
            <a:r>
              <a:rPr lang="ja-JP" altLang="en-US" sz="1400" dirty="0" smtClean="0"/>
              <a:t>管理プロセス</a:t>
            </a:r>
            <a:endParaRPr lang="en-US" altLang="ja-JP" sz="1400" dirty="0" smtClean="0"/>
          </a:p>
          <a:p>
            <a:pPr algn="ctr"/>
            <a:r>
              <a:rPr kumimoji="1" lang="en-US" altLang="ja-JP" sz="1400" dirty="0" smtClean="0"/>
              <a:t>(</a:t>
            </a:r>
            <a:r>
              <a:rPr kumimoji="1" lang="en-US" altLang="ja-JP" sz="1400" dirty="0" err="1" smtClean="0"/>
              <a:t>orterun</a:t>
            </a:r>
            <a:r>
              <a:rPr kumimoji="1" lang="en-US" altLang="ja-JP" sz="1400" dirty="0" smtClean="0"/>
              <a:t>)</a:t>
            </a:r>
            <a:endParaRPr kumimoji="1" lang="ja-JP" altLang="en-US" sz="1400" dirty="0"/>
          </a:p>
        </p:txBody>
      </p:sp>
      <p:sp>
        <p:nvSpPr>
          <p:cNvPr id="18" name="正方形/長方形 17"/>
          <p:cNvSpPr/>
          <p:nvPr/>
        </p:nvSpPr>
        <p:spPr>
          <a:xfrm>
            <a:off x="395536" y="548680"/>
            <a:ext cx="158417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shell</a:t>
            </a:r>
            <a:endParaRPr kumimoji="1" lang="ja-JP" altLang="en-US" dirty="0"/>
          </a:p>
        </p:txBody>
      </p:sp>
      <p:cxnSp>
        <p:nvCxnSpPr>
          <p:cNvPr id="20" name="直線矢印コネクタ 19"/>
          <p:cNvCxnSpPr>
            <a:stCxn id="18" idx="2"/>
            <a:endCxn id="8" idx="0"/>
          </p:cNvCxnSpPr>
          <p:nvPr/>
        </p:nvCxnSpPr>
        <p:spPr>
          <a:xfrm>
            <a:off x="1187624" y="980728"/>
            <a:ext cx="2301"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6493044" y="1844823"/>
            <a:ext cx="158417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a:t>d</a:t>
            </a:r>
            <a:r>
              <a:rPr kumimoji="1" lang="en-US" altLang="ja-JP" dirty="0" err="1" smtClean="0"/>
              <a:t>mtcp_restart</a:t>
            </a:r>
            <a:endParaRPr kumimoji="1" lang="ja-JP" altLang="en-US" dirty="0"/>
          </a:p>
        </p:txBody>
      </p:sp>
      <p:sp>
        <p:nvSpPr>
          <p:cNvPr id="23" name="正方形/長方形 22"/>
          <p:cNvSpPr/>
          <p:nvPr/>
        </p:nvSpPr>
        <p:spPr>
          <a:xfrm>
            <a:off x="8311615" y="2760226"/>
            <a:ext cx="1957035" cy="503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MPI </a:t>
            </a:r>
            <a:r>
              <a:rPr lang="ja-JP" altLang="en-US" dirty="0" smtClean="0"/>
              <a:t>並列プロセス</a:t>
            </a:r>
            <a:endParaRPr lang="en-US" altLang="ja-JP" dirty="0" smtClean="0"/>
          </a:p>
          <a:p>
            <a:pPr algn="ctr"/>
            <a:r>
              <a:rPr kumimoji="1" lang="en-US" altLang="ja-JP" dirty="0" smtClean="0"/>
              <a:t>(fork</a:t>
            </a:r>
            <a:r>
              <a:rPr kumimoji="1" lang="ja-JP" altLang="en-US" dirty="0" smtClean="0"/>
              <a:t>されただけ</a:t>
            </a:r>
            <a:r>
              <a:rPr kumimoji="1" lang="en-US" altLang="ja-JP" dirty="0" smtClean="0"/>
              <a:t>)</a:t>
            </a:r>
          </a:p>
        </p:txBody>
      </p:sp>
      <p:cxnSp>
        <p:nvCxnSpPr>
          <p:cNvPr id="25" name="カギ線コネクタ 24"/>
          <p:cNvCxnSpPr>
            <a:stCxn id="21" idx="2"/>
            <a:endCxn id="23" idx="1"/>
          </p:cNvCxnSpPr>
          <p:nvPr/>
        </p:nvCxnSpPr>
        <p:spPr>
          <a:xfrm rot="16200000" flipH="1">
            <a:off x="7430792" y="2131210"/>
            <a:ext cx="735162" cy="10264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6484145" y="1196752"/>
            <a:ext cx="158417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smtClean="0"/>
              <a:t>ssh</a:t>
            </a:r>
            <a:endParaRPr kumimoji="1" lang="ja-JP" altLang="en-US" dirty="0"/>
          </a:p>
        </p:txBody>
      </p:sp>
      <p:cxnSp>
        <p:nvCxnSpPr>
          <p:cNvPr id="36" name="カギ線コネクタ 35"/>
          <p:cNvCxnSpPr>
            <a:endCxn id="30" idx="0"/>
          </p:cNvCxnSpPr>
          <p:nvPr/>
        </p:nvCxnSpPr>
        <p:spPr>
          <a:xfrm>
            <a:off x="1187624" y="1052736"/>
            <a:ext cx="6088609" cy="14401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0" idx="2"/>
            <a:endCxn id="21" idx="0"/>
          </p:cNvCxnSpPr>
          <p:nvPr/>
        </p:nvCxnSpPr>
        <p:spPr>
          <a:xfrm>
            <a:off x="7276233" y="1628800"/>
            <a:ext cx="8899" cy="216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6493044" y="5157192"/>
            <a:ext cx="1584176"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t>MPI</a:t>
            </a:r>
            <a:r>
              <a:rPr lang="ja-JP" altLang="en-US" sz="1400" dirty="0" smtClean="0"/>
              <a:t>管理プロセス</a:t>
            </a:r>
            <a:endParaRPr lang="en-US" altLang="ja-JP" sz="1400" dirty="0" smtClean="0"/>
          </a:p>
          <a:p>
            <a:pPr algn="ctr"/>
            <a:r>
              <a:rPr kumimoji="1" lang="en-US" altLang="ja-JP" sz="1400" dirty="0" smtClean="0"/>
              <a:t>(</a:t>
            </a:r>
            <a:r>
              <a:rPr kumimoji="1" lang="en-US" altLang="ja-JP" sz="1400" dirty="0" err="1" smtClean="0"/>
              <a:t>orted</a:t>
            </a:r>
            <a:r>
              <a:rPr kumimoji="1" lang="en-US" altLang="ja-JP" sz="1400" dirty="0" smtClean="0"/>
              <a:t>)</a:t>
            </a:r>
            <a:endParaRPr kumimoji="1" lang="ja-JP" altLang="en-US" sz="1400" dirty="0"/>
          </a:p>
        </p:txBody>
      </p:sp>
      <p:sp>
        <p:nvSpPr>
          <p:cNvPr id="46" name="正方形/長方形 45"/>
          <p:cNvSpPr/>
          <p:nvPr/>
        </p:nvSpPr>
        <p:spPr>
          <a:xfrm>
            <a:off x="4286269" y="3525831"/>
            <a:ext cx="194421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a:t>m</a:t>
            </a:r>
            <a:r>
              <a:rPr lang="en-US" altLang="ja-JP" dirty="0" err="1" smtClean="0"/>
              <a:t>tcp_restart</a:t>
            </a:r>
            <a:endParaRPr kumimoji="1" lang="en-US" altLang="ja-JP" dirty="0" smtClean="0"/>
          </a:p>
        </p:txBody>
      </p:sp>
      <p:sp>
        <p:nvSpPr>
          <p:cNvPr id="52" name="正方形/長方形 51"/>
          <p:cNvSpPr/>
          <p:nvPr/>
        </p:nvSpPr>
        <p:spPr>
          <a:xfrm>
            <a:off x="217817" y="3490251"/>
            <a:ext cx="194421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a:t>m</a:t>
            </a:r>
            <a:r>
              <a:rPr lang="en-US" altLang="ja-JP" dirty="0" err="1" smtClean="0"/>
              <a:t>tcp_restart</a:t>
            </a:r>
            <a:endParaRPr kumimoji="1" lang="en-US" altLang="ja-JP" dirty="0" smtClean="0"/>
          </a:p>
        </p:txBody>
      </p:sp>
      <p:sp>
        <p:nvSpPr>
          <p:cNvPr id="53" name="正方形/長方形 52"/>
          <p:cNvSpPr/>
          <p:nvPr/>
        </p:nvSpPr>
        <p:spPr>
          <a:xfrm>
            <a:off x="6316015" y="3525831"/>
            <a:ext cx="194421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a:t>m</a:t>
            </a:r>
            <a:r>
              <a:rPr lang="en-US" altLang="ja-JP" dirty="0" err="1" smtClean="0"/>
              <a:t>tcp_restart</a:t>
            </a:r>
            <a:endParaRPr kumimoji="1" lang="en-US" altLang="ja-JP" dirty="0" smtClean="0"/>
          </a:p>
        </p:txBody>
      </p:sp>
      <p:sp>
        <p:nvSpPr>
          <p:cNvPr id="54" name="正方形/長方形 53"/>
          <p:cNvSpPr/>
          <p:nvPr/>
        </p:nvSpPr>
        <p:spPr>
          <a:xfrm>
            <a:off x="8388422" y="3539797"/>
            <a:ext cx="1803423"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a:t>m</a:t>
            </a:r>
            <a:r>
              <a:rPr lang="en-US" altLang="ja-JP" dirty="0" err="1" smtClean="0"/>
              <a:t>tcp_restart</a:t>
            </a:r>
            <a:endParaRPr kumimoji="1" lang="en-US" altLang="ja-JP" dirty="0" smtClean="0"/>
          </a:p>
        </p:txBody>
      </p:sp>
      <p:cxnSp>
        <p:nvCxnSpPr>
          <p:cNvPr id="58" name="直線矢印コネクタ 57"/>
          <p:cNvCxnSpPr>
            <a:stCxn id="8" idx="2"/>
            <a:endCxn id="52" idx="0"/>
          </p:cNvCxnSpPr>
          <p:nvPr/>
        </p:nvCxnSpPr>
        <p:spPr>
          <a:xfrm>
            <a:off x="1189925" y="2276872"/>
            <a:ext cx="0" cy="12133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0" idx="2"/>
            <a:endCxn id="46" idx="0"/>
          </p:cNvCxnSpPr>
          <p:nvPr/>
        </p:nvCxnSpPr>
        <p:spPr>
          <a:xfrm>
            <a:off x="5257227" y="3228260"/>
            <a:ext cx="1150" cy="2975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23" idx="2"/>
            <a:endCxn id="54" idx="0"/>
          </p:cNvCxnSpPr>
          <p:nvPr/>
        </p:nvCxnSpPr>
        <p:spPr>
          <a:xfrm>
            <a:off x="9290133" y="3263839"/>
            <a:ext cx="1" cy="275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1225929" y="2966269"/>
            <a:ext cx="936104" cy="369332"/>
          </a:xfrm>
          <a:prstGeom prst="rect">
            <a:avLst/>
          </a:prstGeom>
          <a:noFill/>
        </p:spPr>
        <p:txBody>
          <a:bodyPr wrap="square" rtlCol="0">
            <a:spAutoFit/>
          </a:bodyPr>
          <a:lstStyle/>
          <a:p>
            <a:r>
              <a:rPr kumimoji="1" lang="en-US" altLang="ja-JP" dirty="0" err="1" smtClean="0">
                <a:solidFill>
                  <a:srgbClr val="FF0000"/>
                </a:solidFill>
              </a:rPr>
              <a:t>execve</a:t>
            </a:r>
            <a:endParaRPr kumimoji="1" lang="ja-JP" altLang="en-US" dirty="0">
              <a:solidFill>
                <a:srgbClr val="FF0000"/>
              </a:solidFill>
            </a:endParaRPr>
          </a:p>
        </p:txBody>
      </p:sp>
      <p:sp>
        <p:nvSpPr>
          <p:cNvPr id="70" name="テキスト ボックス 69"/>
          <p:cNvSpPr txBox="1"/>
          <p:nvPr/>
        </p:nvSpPr>
        <p:spPr>
          <a:xfrm>
            <a:off x="3763876" y="3131676"/>
            <a:ext cx="936104" cy="369332"/>
          </a:xfrm>
          <a:prstGeom prst="rect">
            <a:avLst/>
          </a:prstGeom>
          <a:noFill/>
        </p:spPr>
        <p:txBody>
          <a:bodyPr wrap="square" rtlCol="0">
            <a:spAutoFit/>
          </a:bodyPr>
          <a:lstStyle/>
          <a:p>
            <a:r>
              <a:rPr kumimoji="1" lang="en-US" altLang="ja-JP" dirty="0" err="1" smtClean="0">
                <a:solidFill>
                  <a:srgbClr val="FF0000"/>
                </a:solidFill>
              </a:rPr>
              <a:t>execve</a:t>
            </a:r>
            <a:endParaRPr kumimoji="1" lang="ja-JP" altLang="en-US" dirty="0">
              <a:solidFill>
                <a:srgbClr val="FF0000"/>
              </a:solidFill>
            </a:endParaRPr>
          </a:p>
        </p:txBody>
      </p:sp>
      <p:cxnSp>
        <p:nvCxnSpPr>
          <p:cNvPr id="76" name="直線矢印コネクタ 75"/>
          <p:cNvCxnSpPr>
            <a:endCxn id="53" idx="0"/>
          </p:cNvCxnSpPr>
          <p:nvPr/>
        </p:nvCxnSpPr>
        <p:spPr>
          <a:xfrm>
            <a:off x="7288123" y="3001850"/>
            <a:ext cx="0" cy="5239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6352019" y="3131676"/>
            <a:ext cx="936104" cy="369332"/>
          </a:xfrm>
          <a:prstGeom prst="rect">
            <a:avLst/>
          </a:prstGeom>
          <a:noFill/>
        </p:spPr>
        <p:txBody>
          <a:bodyPr wrap="square" rtlCol="0">
            <a:spAutoFit/>
          </a:bodyPr>
          <a:lstStyle/>
          <a:p>
            <a:r>
              <a:rPr kumimoji="1" lang="en-US" altLang="ja-JP" dirty="0" err="1" smtClean="0">
                <a:solidFill>
                  <a:srgbClr val="FF0000"/>
                </a:solidFill>
              </a:rPr>
              <a:t>execve</a:t>
            </a:r>
            <a:endParaRPr kumimoji="1" lang="ja-JP" altLang="en-US" dirty="0">
              <a:solidFill>
                <a:srgbClr val="FF0000"/>
              </a:solidFill>
            </a:endParaRPr>
          </a:p>
        </p:txBody>
      </p:sp>
      <p:sp>
        <p:nvSpPr>
          <p:cNvPr id="89" name="テキスト ボックス 88"/>
          <p:cNvSpPr txBox="1"/>
          <p:nvPr/>
        </p:nvSpPr>
        <p:spPr>
          <a:xfrm>
            <a:off x="8320886" y="3203684"/>
            <a:ext cx="936104" cy="369332"/>
          </a:xfrm>
          <a:prstGeom prst="rect">
            <a:avLst/>
          </a:prstGeom>
          <a:noFill/>
        </p:spPr>
        <p:txBody>
          <a:bodyPr wrap="square" rtlCol="0">
            <a:spAutoFit/>
          </a:bodyPr>
          <a:lstStyle/>
          <a:p>
            <a:r>
              <a:rPr kumimoji="1" lang="en-US" altLang="ja-JP" dirty="0" err="1" smtClean="0">
                <a:solidFill>
                  <a:srgbClr val="FF0000"/>
                </a:solidFill>
              </a:rPr>
              <a:t>execve</a:t>
            </a:r>
            <a:endParaRPr kumimoji="1" lang="ja-JP" altLang="en-US" dirty="0">
              <a:solidFill>
                <a:srgbClr val="FF0000"/>
              </a:solidFill>
            </a:endParaRPr>
          </a:p>
        </p:txBody>
      </p:sp>
      <p:sp>
        <p:nvSpPr>
          <p:cNvPr id="90" name="大波 89"/>
          <p:cNvSpPr/>
          <p:nvPr/>
        </p:nvSpPr>
        <p:spPr>
          <a:xfrm>
            <a:off x="395535" y="4189610"/>
            <a:ext cx="9796309" cy="648072"/>
          </a:xfrm>
          <a:prstGeom prst="wav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復元処理</a:t>
            </a:r>
            <a:r>
              <a:rPr kumimoji="1" lang="en-US" altLang="ja-JP" b="1" dirty="0" smtClean="0"/>
              <a:t>(reopen </a:t>
            </a:r>
            <a:r>
              <a:rPr kumimoji="1" lang="en-US" altLang="ja-JP" b="1" dirty="0" err="1" smtClean="0"/>
              <a:t>file,reconnect</a:t>
            </a:r>
            <a:r>
              <a:rPr kumimoji="1" lang="en-US" altLang="ja-JP" b="1" dirty="0" smtClean="0"/>
              <a:t> </a:t>
            </a:r>
            <a:r>
              <a:rPr kumimoji="1" lang="en-US" altLang="ja-JP" b="1" dirty="0" err="1" smtClean="0"/>
              <a:t>socket,refill</a:t>
            </a:r>
            <a:r>
              <a:rPr kumimoji="1" lang="en-US" altLang="ja-JP" b="1" dirty="0" smtClean="0"/>
              <a:t> </a:t>
            </a:r>
            <a:r>
              <a:rPr kumimoji="1" lang="en-US" altLang="ja-JP" b="1" dirty="0" err="1" smtClean="0"/>
              <a:t>kernell</a:t>
            </a:r>
            <a:r>
              <a:rPr kumimoji="1" lang="en-US" altLang="ja-JP" b="1" dirty="0" smtClean="0"/>
              <a:t> buffers)</a:t>
            </a:r>
            <a:endParaRPr kumimoji="1" lang="ja-JP" altLang="en-US" b="1" dirty="0"/>
          </a:p>
        </p:txBody>
      </p:sp>
      <p:sp>
        <p:nvSpPr>
          <p:cNvPr id="91" name="正方形/長方形 90"/>
          <p:cNvSpPr/>
          <p:nvPr/>
        </p:nvSpPr>
        <p:spPr>
          <a:xfrm>
            <a:off x="4466289" y="5157192"/>
            <a:ext cx="1584176"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MPI</a:t>
            </a:r>
            <a:r>
              <a:rPr kumimoji="1" lang="ja-JP" altLang="en-US" sz="1400" dirty="0" smtClean="0"/>
              <a:t>並列プロセス</a:t>
            </a:r>
            <a:endParaRPr kumimoji="1" lang="en-US" altLang="ja-JP" sz="1400" dirty="0" smtClean="0"/>
          </a:p>
          <a:p>
            <a:pPr algn="ctr"/>
            <a:r>
              <a:rPr lang="en-US" altLang="ja-JP" sz="1400" dirty="0" smtClean="0"/>
              <a:t>(</a:t>
            </a:r>
            <a:r>
              <a:rPr lang="ja-JP" altLang="en-US" sz="1400" dirty="0" smtClean="0"/>
              <a:t>復元済</a:t>
            </a:r>
            <a:r>
              <a:rPr lang="en-US" altLang="ja-JP" sz="1400" dirty="0" smtClean="0"/>
              <a:t>)</a:t>
            </a:r>
            <a:endParaRPr kumimoji="1" lang="ja-JP" altLang="en-US" sz="1400" dirty="0"/>
          </a:p>
        </p:txBody>
      </p:sp>
      <p:sp>
        <p:nvSpPr>
          <p:cNvPr id="92" name="正方形/長方形 91"/>
          <p:cNvSpPr/>
          <p:nvPr/>
        </p:nvSpPr>
        <p:spPr>
          <a:xfrm>
            <a:off x="8498686" y="5157192"/>
            <a:ext cx="1584176"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MPI</a:t>
            </a:r>
            <a:r>
              <a:rPr kumimoji="1" lang="ja-JP" altLang="en-US" sz="1400" dirty="0" smtClean="0"/>
              <a:t>並列プロセス</a:t>
            </a:r>
            <a:endParaRPr kumimoji="1" lang="en-US" altLang="ja-JP" sz="1400" dirty="0" smtClean="0"/>
          </a:p>
          <a:p>
            <a:pPr algn="ctr"/>
            <a:r>
              <a:rPr lang="en-US" altLang="ja-JP" sz="1400" dirty="0" smtClean="0"/>
              <a:t>(</a:t>
            </a:r>
            <a:r>
              <a:rPr lang="ja-JP" altLang="en-US" sz="1400" dirty="0" smtClean="0"/>
              <a:t>復元済</a:t>
            </a:r>
            <a:r>
              <a:rPr lang="en-US" altLang="ja-JP" sz="1400" dirty="0" smtClean="0"/>
              <a:t>)</a:t>
            </a:r>
            <a:endParaRPr kumimoji="1" lang="ja-JP" altLang="en-US" sz="1400" dirty="0"/>
          </a:p>
        </p:txBody>
      </p:sp>
    </p:spTree>
    <p:extLst>
      <p:ext uri="{BB962C8B-B14F-4D97-AF65-F5344CB8AC3E}">
        <p14:creationId xmlns:p14="http://schemas.microsoft.com/office/powerpoint/2010/main" val="4125883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1E9781FA-C25A-4E76-8444-F6A3C8FFD201}" type="datetime1">
              <a:rPr lang="ja-JP" altLang="en-US" smtClean="0"/>
              <a:t>2016/3/11</a:t>
            </a:fld>
            <a:endParaRPr lang="ja-JP" altLang="en-US"/>
          </a:p>
        </p:txBody>
      </p:sp>
      <p:sp>
        <p:nvSpPr>
          <p:cNvPr id="4" name="スライド番号プレースホルダー 3"/>
          <p:cNvSpPr>
            <a:spLocks noGrp="1"/>
          </p:cNvSpPr>
          <p:nvPr>
            <p:ph type="sldNum" sz="quarter" idx="12"/>
          </p:nvPr>
        </p:nvSpPr>
        <p:spPr/>
        <p:txBody>
          <a:bodyPr/>
          <a:lstStyle/>
          <a:p>
            <a:fld id="{19EFD5C2-C605-44A9-AFF4-CC97E62308AD}" type="slidenum">
              <a:rPr lang="ja-JP" altLang="en-US" smtClean="0"/>
              <a:pPr/>
              <a:t>25</a:t>
            </a:fld>
            <a:endParaRPr lang="ja-JP" altLang="en-US"/>
          </a:p>
        </p:txBody>
      </p:sp>
      <p:sp>
        <p:nvSpPr>
          <p:cNvPr id="34"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負荷分散の動作確認</a:t>
            </a:r>
            <a:r>
              <a:rPr lang="en-US" altLang="ja-JP" dirty="0" smtClean="0">
                <a:solidFill>
                  <a:srgbClr val="D2533C"/>
                </a:solidFill>
              </a:rPr>
              <a:t>(2/2)</a:t>
            </a:r>
            <a:endParaRPr lang="ja-JP" altLang="en-US" dirty="0">
              <a:solidFill>
                <a:srgbClr val="D2533C"/>
              </a:solidFill>
            </a:endParaRPr>
          </a:p>
        </p:txBody>
      </p:sp>
      <p:sp>
        <p:nvSpPr>
          <p:cNvPr id="2" name="フッター プレースホルダー 1"/>
          <p:cNvSpPr>
            <a:spLocks noGrp="1"/>
          </p:cNvSpPr>
          <p:nvPr>
            <p:ph type="ftr" sz="quarter" idx="11"/>
          </p:nvPr>
        </p:nvSpPr>
        <p:spPr/>
        <p:txBody>
          <a:bodyPr/>
          <a:lstStyle/>
          <a:p>
            <a:r>
              <a:rPr lang="ja-JP" altLang="en-US" smtClean="0"/>
              <a:t>研究室ミーティング　進捗報告</a:t>
            </a:r>
            <a:endParaRPr lang="ja-JP" altLang="en-US"/>
          </a:p>
        </p:txBody>
      </p:sp>
      <p:sp>
        <p:nvSpPr>
          <p:cNvPr id="21" name="コンテンツ プレースホルダー 5"/>
          <p:cNvSpPr txBox="1">
            <a:spLocks/>
          </p:cNvSpPr>
          <p:nvPr/>
        </p:nvSpPr>
        <p:spPr>
          <a:xfrm>
            <a:off x="179512" y="1412776"/>
            <a:ext cx="8780476" cy="122413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b="1" dirty="0" smtClean="0"/>
              <a:t>4</a:t>
            </a:r>
            <a:r>
              <a:rPr lang="ja-JP" altLang="en-US" b="1" dirty="0" smtClean="0"/>
              <a:t>ノード構成から</a:t>
            </a:r>
            <a:r>
              <a:rPr lang="en-US" altLang="ja-JP" b="1" dirty="0" smtClean="0"/>
              <a:t>1</a:t>
            </a:r>
            <a:r>
              <a:rPr lang="ja-JP" altLang="en-US" b="1" dirty="0" smtClean="0"/>
              <a:t>台が脱退した場合</a:t>
            </a:r>
            <a:r>
              <a:rPr lang="en-US" altLang="ja-JP" b="1" dirty="0" smtClean="0"/>
              <a:t>…3</a:t>
            </a:r>
            <a:r>
              <a:rPr lang="ja-JP" altLang="en-US" b="1" dirty="0" smtClean="0"/>
              <a:t>ノードに負荷分散可能</a:t>
            </a:r>
            <a:endParaRPr lang="en-US" altLang="ja-JP" b="1" dirty="0"/>
          </a:p>
          <a:p>
            <a:r>
              <a:rPr lang="en-US" altLang="ja-JP" b="1" dirty="0" smtClean="0"/>
              <a:t>(※</a:t>
            </a:r>
            <a:r>
              <a:rPr lang="en-US" altLang="ja-JP" b="1" dirty="0" err="1" smtClean="0"/>
              <a:t>OpenMPI</a:t>
            </a:r>
            <a:r>
              <a:rPr lang="en-US" altLang="ja-JP" b="1" dirty="0" smtClean="0"/>
              <a:t>…</a:t>
            </a:r>
            <a:r>
              <a:rPr lang="ja-JP" altLang="en-US" b="1" dirty="0" smtClean="0"/>
              <a:t>クラスタが</a:t>
            </a:r>
            <a:r>
              <a:rPr lang="en-US" altLang="ja-JP" b="1" dirty="0" smtClean="0"/>
              <a:t>4</a:t>
            </a:r>
            <a:r>
              <a:rPr lang="ja-JP" altLang="en-US" b="1" dirty="0" smtClean="0"/>
              <a:t>ノード以上になると通信形態が一部変わる</a:t>
            </a:r>
            <a:r>
              <a:rPr lang="en-US" altLang="ja-JP" b="1" dirty="0" smtClean="0"/>
              <a:t>)</a:t>
            </a:r>
          </a:p>
          <a:p>
            <a:endParaRPr lang="en-US" altLang="ja-JP" b="1" dirty="0" smtClean="0"/>
          </a:p>
        </p:txBody>
      </p:sp>
      <p:sp>
        <p:nvSpPr>
          <p:cNvPr id="23" name="正方形/長方形 22"/>
          <p:cNvSpPr/>
          <p:nvPr/>
        </p:nvSpPr>
        <p:spPr>
          <a:xfrm rot="5400000">
            <a:off x="463022" y="2416369"/>
            <a:ext cx="2817356" cy="35283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正方形/長方形 23"/>
          <p:cNvSpPr/>
          <p:nvPr/>
        </p:nvSpPr>
        <p:spPr>
          <a:xfrm>
            <a:off x="107504" y="2585283"/>
            <a:ext cx="1298448" cy="921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クラスタ</a:t>
            </a:r>
            <a:endParaRPr lang="en-US" altLang="ja-JP" b="1" dirty="0" smtClean="0"/>
          </a:p>
          <a:p>
            <a:pPr algn="ctr"/>
            <a:r>
              <a:rPr kumimoji="1" lang="en-US" altLang="ja-JP" b="1" dirty="0" smtClean="0"/>
              <a:t>(3</a:t>
            </a:r>
            <a:r>
              <a:rPr kumimoji="1" lang="ja-JP" altLang="en-US" b="1" dirty="0" smtClean="0"/>
              <a:t>ノード</a:t>
            </a:r>
            <a:r>
              <a:rPr kumimoji="1" lang="en-US" altLang="ja-JP" b="1" dirty="0" smtClean="0"/>
              <a:t>)</a:t>
            </a:r>
            <a:endParaRPr kumimoji="1" lang="ja-JP" altLang="en-US" b="1" dirty="0"/>
          </a:p>
        </p:txBody>
      </p:sp>
      <p:sp>
        <p:nvSpPr>
          <p:cNvPr id="25" name="円/楕円 24"/>
          <p:cNvSpPr/>
          <p:nvPr/>
        </p:nvSpPr>
        <p:spPr>
          <a:xfrm>
            <a:off x="145756" y="3588031"/>
            <a:ext cx="1260196"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Host node1</a:t>
            </a:r>
          </a:p>
          <a:p>
            <a:pPr algn="ctr"/>
            <a:endParaRPr lang="en-US" altLang="ja-JP" sz="1600" b="1" dirty="0"/>
          </a:p>
          <a:p>
            <a:pPr algn="ctr"/>
            <a:endParaRPr lang="en-US" altLang="ja-JP" sz="1600" b="1" dirty="0" smtClean="0"/>
          </a:p>
          <a:p>
            <a:pPr algn="ctr"/>
            <a:endParaRPr lang="en-US" altLang="ja-JP" sz="1600" b="1" dirty="0" smtClean="0"/>
          </a:p>
        </p:txBody>
      </p:sp>
      <p:sp>
        <p:nvSpPr>
          <p:cNvPr id="26" name="円/楕円 25"/>
          <p:cNvSpPr/>
          <p:nvPr/>
        </p:nvSpPr>
        <p:spPr>
          <a:xfrm>
            <a:off x="1405952" y="4159807"/>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node1</a:t>
            </a:r>
          </a:p>
          <a:p>
            <a:pPr algn="ctr"/>
            <a:endParaRPr lang="en-US" altLang="ja-JP" sz="1600" b="1" dirty="0"/>
          </a:p>
          <a:p>
            <a:pPr algn="ctr"/>
            <a:endParaRPr lang="en-US" altLang="ja-JP" sz="1600" b="1" dirty="0" smtClean="0"/>
          </a:p>
          <a:p>
            <a:pPr algn="ctr"/>
            <a:endParaRPr lang="en-US" altLang="ja-JP" sz="1600" b="1" dirty="0" smtClean="0"/>
          </a:p>
        </p:txBody>
      </p:sp>
      <p:sp>
        <p:nvSpPr>
          <p:cNvPr id="27" name="円/楕円 26"/>
          <p:cNvSpPr/>
          <p:nvPr/>
        </p:nvSpPr>
        <p:spPr>
          <a:xfrm>
            <a:off x="2051720" y="2873314"/>
            <a:ext cx="1543671"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a:t>
            </a:r>
            <a:r>
              <a:rPr lang="en-US" altLang="ja-JP" sz="1600" b="1" dirty="0"/>
              <a:t>2</a:t>
            </a:r>
            <a:endParaRPr lang="en-US" altLang="ja-JP" sz="1600" b="1" dirty="0" smtClean="0"/>
          </a:p>
          <a:p>
            <a:pPr algn="ctr"/>
            <a:endParaRPr lang="en-US" altLang="ja-JP" sz="1600" b="1" dirty="0"/>
          </a:p>
          <a:p>
            <a:pPr algn="ctr"/>
            <a:endParaRPr lang="en-US" altLang="ja-JP" sz="1600" b="1" dirty="0" smtClean="0"/>
          </a:p>
          <a:p>
            <a:pPr algn="ctr"/>
            <a:endParaRPr lang="en-US" altLang="ja-JP" sz="1600" b="1" dirty="0"/>
          </a:p>
          <a:p>
            <a:pPr algn="ctr"/>
            <a:endParaRPr lang="en-US" altLang="ja-JP" sz="1600" b="1" dirty="0" smtClean="0"/>
          </a:p>
        </p:txBody>
      </p:sp>
      <p:sp>
        <p:nvSpPr>
          <p:cNvPr id="13" name="星 5 12"/>
          <p:cNvSpPr/>
          <p:nvPr/>
        </p:nvSpPr>
        <p:spPr>
          <a:xfrm>
            <a:off x="559830" y="4330779"/>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1609974" y="4742975"/>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2303748" y="3480668"/>
            <a:ext cx="432048" cy="432048"/>
          </a:xfrm>
          <a:prstGeom prst="star5">
            <a:avLst>
              <a:gd name="adj" fmla="val 23603"/>
              <a:gd name="hf" fmla="val 105146"/>
              <a:gd name="vf" fmla="val 11055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stCxn id="15" idx="1"/>
            <a:endCxn id="13" idx="4"/>
          </p:cNvCxnSpPr>
          <p:nvPr/>
        </p:nvCxnSpPr>
        <p:spPr>
          <a:xfrm flipH="1">
            <a:off x="991878" y="3645695"/>
            <a:ext cx="1311870" cy="85011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4" idx="1"/>
            <a:endCxn id="13" idx="3"/>
          </p:cNvCxnSpPr>
          <p:nvPr/>
        </p:nvCxnSpPr>
        <p:spPr>
          <a:xfrm flipH="1" flipV="1">
            <a:off x="909364" y="4762826"/>
            <a:ext cx="700610" cy="14517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rot="5400000">
            <a:off x="5359565" y="1912311"/>
            <a:ext cx="2817358" cy="4536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p:cNvSpPr/>
          <p:nvPr/>
        </p:nvSpPr>
        <p:spPr>
          <a:xfrm>
            <a:off x="4499991" y="2585281"/>
            <a:ext cx="1298448" cy="921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クラスタ</a:t>
            </a:r>
            <a:endParaRPr lang="en-US" altLang="ja-JP" b="1" dirty="0" smtClean="0"/>
          </a:p>
          <a:p>
            <a:pPr algn="ctr"/>
            <a:r>
              <a:rPr lang="en-US" altLang="ja-JP" b="1" dirty="0" smtClean="0"/>
              <a:t>(4</a:t>
            </a:r>
            <a:r>
              <a:rPr lang="ja-JP" altLang="en-US" b="1" dirty="0" smtClean="0"/>
              <a:t>ノード</a:t>
            </a:r>
            <a:r>
              <a:rPr lang="en-US" altLang="ja-JP" b="1" dirty="0" smtClean="0"/>
              <a:t>)</a:t>
            </a:r>
            <a:endParaRPr kumimoji="1" lang="ja-JP" altLang="en-US" b="1" dirty="0"/>
          </a:p>
        </p:txBody>
      </p:sp>
      <p:sp>
        <p:nvSpPr>
          <p:cNvPr id="31" name="円/楕円 30"/>
          <p:cNvSpPr/>
          <p:nvPr/>
        </p:nvSpPr>
        <p:spPr>
          <a:xfrm>
            <a:off x="4538243" y="3588029"/>
            <a:ext cx="1260196"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Host node</a:t>
            </a:r>
          </a:p>
          <a:p>
            <a:pPr algn="ctr"/>
            <a:endParaRPr lang="en-US" altLang="ja-JP" sz="1600" b="1" dirty="0"/>
          </a:p>
          <a:p>
            <a:pPr algn="ctr"/>
            <a:endParaRPr lang="en-US" altLang="ja-JP" sz="1600" b="1" dirty="0" smtClean="0"/>
          </a:p>
          <a:p>
            <a:pPr algn="ctr"/>
            <a:endParaRPr lang="en-US" altLang="ja-JP" sz="1600" b="1" dirty="0" smtClean="0"/>
          </a:p>
        </p:txBody>
      </p:sp>
      <p:sp>
        <p:nvSpPr>
          <p:cNvPr id="32" name="円/楕円 31"/>
          <p:cNvSpPr/>
          <p:nvPr/>
        </p:nvSpPr>
        <p:spPr>
          <a:xfrm>
            <a:off x="5798439" y="4159805"/>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node1</a:t>
            </a:r>
            <a:endParaRPr lang="en-US" altLang="ja-JP" sz="1600" b="1" dirty="0"/>
          </a:p>
          <a:p>
            <a:pPr algn="ctr"/>
            <a:endParaRPr lang="en-US" altLang="ja-JP" sz="1600" b="1" dirty="0" smtClean="0"/>
          </a:p>
          <a:p>
            <a:pPr algn="ctr"/>
            <a:endParaRPr lang="en-US" altLang="ja-JP" sz="1600" b="1" dirty="0" smtClean="0"/>
          </a:p>
        </p:txBody>
      </p:sp>
      <p:sp>
        <p:nvSpPr>
          <p:cNvPr id="33" name="円/楕円 32"/>
          <p:cNvSpPr/>
          <p:nvPr/>
        </p:nvSpPr>
        <p:spPr>
          <a:xfrm>
            <a:off x="6444207" y="2873313"/>
            <a:ext cx="1543671" cy="119743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a:t>
            </a:r>
            <a:r>
              <a:rPr lang="en-US" altLang="ja-JP" sz="1600" b="1" dirty="0"/>
              <a:t>2</a:t>
            </a:r>
            <a:endParaRPr lang="en-US" altLang="ja-JP" sz="1600" b="1" dirty="0" smtClean="0"/>
          </a:p>
          <a:p>
            <a:pPr algn="ctr"/>
            <a:endParaRPr lang="en-US" altLang="ja-JP" sz="1600" b="1" dirty="0"/>
          </a:p>
          <a:p>
            <a:pPr algn="ctr"/>
            <a:endParaRPr lang="en-US" altLang="ja-JP" sz="1600" b="1" dirty="0" smtClean="0"/>
          </a:p>
        </p:txBody>
      </p:sp>
      <p:sp>
        <p:nvSpPr>
          <p:cNvPr id="35" name="星 5 34"/>
          <p:cNvSpPr/>
          <p:nvPr/>
        </p:nvSpPr>
        <p:spPr>
          <a:xfrm>
            <a:off x="4952317" y="4330777"/>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星 5 35"/>
          <p:cNvSpPr/>
          <p:nvPr/>
        </p:nvSpPr>
        <p:spPr>
          <a:xfrm>
            <a:off x="6358276" y="4947963"/>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星 5 36"/>
          <p:cNvSpPr/>
          <p:nvPr/>
        </p:nvSpPr>
        <p:spPr>
          <a:xfrm>
            <a:off x="6696235" y="3480666"/>
            <a:ext cx="432048" cy="432048"/>
          </a:xfrm>
          <a:prstGeom prst="star5">
            <a:avLst>
              <a:gd name="adj" fmla="val 23603"/>
              <a:gd name="hf" fmla="val 105146"/>
              <a:gd name="vf" fmla="val 11055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a:stCxn id="37" idx="1"/>
            <a:endCxn id="35" idx="4"/>
          </p:cNvCxnSpPr>
          <p:nvPr/>
        </p:nvCxnSpPr>
        <p:spPr>
          <a:xfrm flipH="1">
            <a:off x="5384365" y="3645693"/>
            <a:ext cx="1311870" cy="85011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6" idx="1"/>
            <a:endCxn id="35" idx="3"/>
          </p:cNvCxnSpPr>
          <p:nvPr/>
        </p:nvCxnSpPr>
        <p:spPr>
          <a:xfrm flipH="1" flipV="1">
            <a:off x="5301851" y="4762824"/>
            <a:ext cx="1056425" cy="35016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7334197" y="3861048"/>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  Remote</a:t>
            </a:r>
          </a:p>
          <a:p>
            <a:pPr algn="ctr"/>
            <a:r>
              <a:rPr lang="en-US" altLang="ja-JP" sz="1600" b="1" dirty="0" smtClean="0"/>
              <a:t>node3</a:t>
            </a:r>
          </a:p>
        </p:txBody>
      </p:sp>
      <p:sp>
        <p:nvSpPr>
          <p:cNvPr id="41" name="星 5 40"/>
          <p:cNvSpPr/>
          <p:nvPr/>
        </p:nvSpPr>
        <p:spPr>
          <a:xfrm>
            <a:off x="7605755" y="3943781"/>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stCxn id="41" idx="0"/>
          </p:cNvCxnSpPr>
          <p:nvPr/>
        </p:nvCxnSpPr>
        <p:spPr>
          <a:xfrm flipH="1">
            <a:off x="5384367" y="3943781"/>
            <a:ext cx="2437412" cy="55202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2"/>
          </p:cNvCxnSpPr>
          <p:nvPr/>
        </p:nvCxnSpPr>
        <p:spPr>
          <a:xfrm flipV="1">
            <a:off x="6574300" y="4375828"/>
            <a:ext cx="1113969" cy="81989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コンテンツ プレースホルダー 5"/>
          <p:cNvSpPr txBox="1">
            <a:spLocks/>
          </p:cNvSpPr>
          <p:nvPr/>
        </p:nvSpPr>
        <p:spPr>
          <a:xfrm>
            <a:off x="179512" y="5589240"/>
            <a:ext cx="8780476" cy="122413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sz="1600" b="1" dirty="0" smtClean="0"/>
              <a:t>5</a:t>
            </a:r>
            <a:r>
              <a:rPr lang="ja-JP" altLang="en-US" sz="1600" b="1" dirty="0" smtClean="0"/>
              <a:t>ノード</a:t>
            </a:r>
            <a:r>
              <a:rPr lang="en-US" altLang="ja-JP" sz="1600" b="1" dirty="0" smtClean="0"/>
              <a:t>… 4</a:t>
            </a:r>
            <a:r>
              <a:rPr lang="ja-JP" altLang="en-US" sz="1600" b="1" dirty="0" smtClean="0"/>
              <a:t>ノードと同じ</a:t>
            </a:r>
            <a:r>
              <a:rPr lang="en-US" altLang="ja-JP" sz="1600" b="1" dirty="0" smtClean="0"/>
              <a:t>host</a:t>
            </a:r>
            <a:r>
              <a:rPr lang="ja-JP" altLang="en-US" sz="1600" b="1" dirty="0" smtClean="0"/>
              <a:t>ファイルに書かれている</a:t>
            </a:r>
            <a:r>
              <a:rPr lang="en-US" altLang="ja-JP" sz="1600" b="1" dirty="0" smtClean="0"/>
              <a:t>2</a:t>
            </a:r>
            <a:r>
              <a:rPr lang="ja-JP" altLang="en-US" sz="1600" b="1" dirty="0" smtClean="0"/>
              <a:t>番目のノードと</a:t>
            </a:r>
            <a:r>
              <a:rPr lang="en-US" altLang="ja-JP" sz="1600" b="1" dirty="0" smtClean="0"/>
              <a:t>4</a:t>
            </a:r>
            <a:r>
              <a:rPr lang="ja-JP" altLang="en-US" sz="1600" b="1" dirty="0" smtClean="0"/>
              <a:t>番目のノード</a:t>
            </a:r>
            <a:endParaRPr lang="en-US" altLang="ja-JP" sz="1600" b="1" dirty="0" smtClean="0"/>
          </a:p>
          <a:p>
            <a:r>
              <a:rPr lang="en-US" altLang="ja-JP" sz="1600" b="1" dirty="0" smtClean="0"/>
              <a:t>6</a:t>
            </a:r>
            <a:r>
              <a:rPr lang="ja-JP" altLang="en-US" sz="1600" b="1" dirty="0" smtClean="0"/>
              <a:t>ノード</a:t>
            </a:r>
            <a:r>
              <a:rPr lang="en-US" altLang="ja-JP" sz="1600" b="1" dirty="0"/>
              <a:t>… host</a:t>
            </a:r>
            <a:r>
              <a:rPr lang="ja-JP" altLang="en-US" sz="1600" b="1" dirty="0"/>
              <a:t>ファイルに書かれている</a:t>
            </a:r>
            <a:r>
              <a:rPr lang="en-US" altLang="ja-JP" sz="1600" b="1" dirty="0"/>
              <a:t>2</a:t>
            </a:r>
            <a:r>
              <a:rPr lang="ja-JP" altLang="en-US" sz="1600" b="1" dirty="0" smtClean="0"/>
              <a:t>番目 </a:t>
            </a:r>
            <a:r>
              <a:rPr lang="en-US" altLang="ja-JP" sz="1600" b="1" dirty="0" smtClean="0"/>
              <a:t>connect=&gt; </a:t>
            </a:r>
            <a:r>
              <a:rPr lang="en-US" altLang="ja-JP" sz="1600" b="1" dirty="0"/>
              <a:t>4</a:t>
            </a:r>
            <a:r>
              <a:rPr lang="ja-JP" altLang="en-US" sz="1600" b="1" dirty="0"/>
              <a:t>番目の</a:t>
            </a:r>
            <a:r>
              <a:rPr lang="ja-JP" altLang="en-US" sz="1600" b="1" dirty="0" smtClean="0"/>
              <a:t>ノードと</a:t>
            </a:r>
            <a:r>
              <a:rPr lang="en-US" altLang="ja-JP" sz="1600" b="1" dirty="0" smtClean="0"/>
              <a:t>6</a:t>
            </a:r>
            <a:r>
              <a:rPr lang="ja-JP" altLang="en-US" sz="1600" b="1" dirty="0" smtClean="0"/>
              <a:t>番目のノード</a:t>
            </a:r>
            <a:endParaRPr lang="en-US" altLang="ja-JP" sz="1600" b="1" dirty="0" smtClean="0"/>
          </a:p>
        </p:txBody>
      </p:sp>
    </p:spTree>
    <p:extLst>
      <p:ext uri="{BB962C8B-B14F-4D97-AF65-F5344CB8AC3E}">
        <p14:creationId xmlns:p14="http://schemas.microsoft.com/office/powerpoint/2010/main" val="178310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9" grpId="0" animBg="1"/>
      <p:bldP spid="30" grpId="0" animBg="1"/>
      <p:bldP spid="31" grpId="0" animBg="1"/>
      <p:bldP spid="32" grpId="0" animBg="1"/>
      <p:bldP spid="33"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チェックポイントファイル</a:t>
            </a:r>
            <a:r>
              <a:rPr lang="en-US" altLang="ja-JP" dirty="0" smtClean="0"/>
              <a:t>(n-queen: n = 19)</a:t>
            </a:r>
          </a:p>
          <a:p>
            <a:pPr lvl="1"/>
            <a:r>
              <a:rPr kumimoji="1" lang="ja-JP" altLang="en-US" dirty="0" smtClean="0"/>
              <a:t>親プロセス </a:t>
            </a:r>
            <a:r>
              <a:rPr kumimoji="1" lang="en-US" altLang="ja-JP" dirty="0" smtClean="0"/>
              <a:t>3.5MB :</a:t>
            </a:r>
            <a:r>
              <a:rPr kumimoji="1" lang="ja-JP" altLang="en-US" dirty="0" smtClean="0"/>
              <a:t>通信時間</a:t>
            </a:r>
            <a:r>
              <a:rPr kumimoji="1" lang="en-US" altLang="ja-JP" dirty="0" smtClean="0"/>
              <a:t>(Wi-Fi)…2.46sec</a:t>
            </a:r>
          </a:p>
          <a:p>
            <a:pPr lvl="1"/>
            <a:r>
              <a:rPr lang="ja-JP" altLang="en-US" dirty="0" smtClean="0"/>
              <a:t>子プロセス </a:t>
            </a:r>
            <a:r>
              <a:rPr lang="en-US" altLang="ja-JP" dirty="0" smtClean="0"/>
              <a:t>4.5MB :</a:t>
            </a:r>
            <a:r>
              <a:rPr lang="ja-JP" altLang="en-US" dirty="0"/>
              <a:t>通信時間</a:t>
            </a:r>
            <a:r>
              <a:rPr lang="en-US" altLang="ja-JP" dirty="0"/>
              <a:t>(Wi-Fi</a:t>
            </a:r>
            <a:r>
              <a:rPr lang="en-US" altLang="ja-JP" dirty="0" smtClean="0"/>
              <a:t>)…3.49sec</a:t>
            </a:r>
          </a:p>
          <a:p>
            <a:pPr lvl="1"/>
            <a:r>
              <a:rPr lang="ja-JP" altLang="en-US" dirty="0" smtClean="0"/>
              <a:t>一時ファイル</a:t>
            </a:r>
            <a:r>
              <a:rPr lang="en-US" altLang="ja-JP" dirty="0" smtClean="0"/>
              <a:t>(</a:t>
            </a:r>
            <a:r>
              <a:rPr lang="en-US" altLang="ja-JP" dirty="0" err="1" smtClean="0"/>
              <a:t>mpi</a:t>
            </a:r>
            <a:r>
              <a:rPr lang="en-US" altLang="ja-JP" dirty="0" smtClean="0"/>
              <a:t>) 4.0KB </a:t>
            </a:r>
            <a:r>
              <a:rPr lang="en-US" altLang="ja-JP" dirty="0"/>
              <a:t>:</a:t>
            </a:r>
            <a:r>
              <a:rPr lang="ja-JP" altLang="en-US" dirty="0"/>
              <a:t>通信時間</a:t>
            </a:r>
            <a:r>
              <a:rPr lang="en-US" altLang="ja-JP" dirty="0"/>
              <a:t>(Wi-Fi</a:t>
            </a:r>
            <a:r>
              <a:rPr lang="en-US" altLang="ja-JP" dirty="0" smtClean="0"/>
              <a:t>)…1sec</a:t>
            </a:r>
            <a:r>
              <a:rPr lang="ja-JP" altLang="en-US" dirty="0" smtClean="0"/>
              <a:t>未満</a:t>
            </a:r>
            <a:endParaRPr lang="en-US" altLang="ja-JP" dirty="0" smtClean="0"/>
          </a:p>
          <a:p>
            <a:r>
              <a:rPr lang="ja-JP" altLang="en-US" dirty="0" smtClean="0"/>
              <a:t>チェックポイントファイル読み込み時間</a:t>
            </a:r>
            <a:r>
              <a:rPr lang="en-US" altLang="ja-JP" dirty="0" smtClean="0"/>
              <a:t>…</a:t>
            </a:r>
            <a:r>
              <a:rPr lang="ja-JP" altLang="en-US" dirty="0" smtClean="0"/>
              <a:t>平均</a:t>
            </a:r>
            <a:r>
              <a:rPr lang="en-US" altLang="ja-JP" dirty="0" smtClean="0"/>
              <a:t>0.47sec</a:t>
            </a:r>
            <a:r>
              <a:rPr lang="ja-JP" altLang="en-US" dirty="0" smtClean="0"/>
              <a:t>以下</a:t>
            </a:r>
            <a:endParaRPr lang="en-US" altLang="ja-JP" dirty="0" smtClean="0"/>
          </a:p>
          <a:p>
            <a:endParaRPr kumimoji="1" lang="en-US" altLang="ja-JP" dirty="0" smtClean="0"/>
          </a:p>
        </p:txBody>
      </p:sp>
      <p:sp>
        <p:nvSpPr>
          <p:cNvPr id="4" name="日付プレースホルダー 3"/>
          <p:cNvSpPr>
            <a:spLocks noGrp="1"/>
          </p:cNvSpPr>
          <p:nvPr>
            <p:ph type="dt" sz="half" idx="10"/>
          </p:nvPr>
        </p:nvSpPr>
        <p:spPr/>
        <p:txBody>
          <a:bodyPr/>
          <a:lstStyle/>
          <a:p>
            <a:fld id="{D5D61338-51B0-4BF1-A94C-DA4F80AA33B6}" type="datetime1">
              <a:rPr lang="ja-JP" altLang="en-US" smtClean="0"/>
              <a:t>2016/3/11</a:t>
            </a:fld>
            <a:endParaRPr lang="ja-JP" altLang="en-US"/>
          </a:p>
        </p:txBody>
      </p:sp>
      <p:sp>
        <p:nvSpPr>
          <p:cNvPr id="5" name="フッター プレースホルダー 4"/>
          <p:cNvSpPr>
            <a:spLocks noGrp="1"/>
          </p:cNvSpPr>
          <p:nvPr>
            <p:ph type="ftr" sz="quarter" idx="11"/>
          </p:nvPr>
        </p:nvSpPr>
        <p:spPr/>
        <p:txBody>
          <a:bodyPr/>
          <a:lstStyle/>
          <a:p>
            <a:r>
              <a:rPr lang="ja-JP" altLang="en-US" smtClean="0"/>
              <a:t>研究室ミーティング　進捗報告</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26</a:t>
            </a:fld>
            <a:endParaRPr lang="ja-JP" altLang="en-US"/>
          </a:p>
        </p:txBody>
      </p:sp>
    </p:spTree>
    <p:extLst>
      <p:ext uri="{BB962C8B-B14F-4D97-AF65-F5344CB8AC3E}">
        <p14:creationId xmlns:p14="http://schemas.microsoft.com/office/powerpoint/2010/main" val="3863170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並列処理移行時における負荷バランス</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4" name="フッター プレースホルダー 3"/>
          <p:cNvSpPr>
            <a:spLocks noGrp="1"/>
          </p:cNvSpPr>
          <p:nvPr>
            <p:ph type="ftr" sz="quarter" idx="11"/>
          </p:nvPr>
        </p:nvSpPr>
        <p:spPr/>
        <p:txBody>
          <a:bodyPr/>
          <a:lstStyle/>
          <a:p>
            <a:r>
              <a:rPr lang="ja-JP" altLang="en-US" smtClean="0"/>
              <a:t>研究室ミーティング　進捗報告</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27</a:t>
            </a:fld>
            <a:endParaRPr lang="ja-JP" altLang="en-US"/>
          </a:p>
        </p:txBody>
      </p:sp>
      <p:sp>
        <p:nvSpPr>
          <p:cNvPr id="6" name="テキスト ボックス 5"/>
          <p:cNvSpPr txBox="1"/>
          <p:nvPr/>
        </p:nvSpPr>
        <p:spPr>
          <a:xfrm>
            <a:off x="107504" y="1300118"/>
            <a:ext cx="2520280" cy="923330"/>
          </a:xfrm>
          <a:prstGeom prst="rect">
            <a:avLst/>
          </a:prstGeom>
          <a:noFill/>
        </p:spPr>
        <p:txBody>
          <a:bodyPr wrap="square" rtlCol="0">
            <a:spAutoFit/>
          </a:bodyPr>
          <a:lstStyle/>
          <a:p>
            <a:r>
              <a:rPr lang="ja-JP" altLang="en-US" b="1" dirty="0" smtClean="0"/>
              <a:t>例</a:t>
            </a:r>
            <a:r>
              <a:rPr lang="en-US" altLang="ja-JP" b="1" dirty="0" smtClean="0"/>
              <a:t>) </a:t>
            </a:r>
          </a:p>
          <a:p>
            <a:r>
              <a:rPr lang="en-US" altLang="ja-JP" b="1" dirty="0"/>
              <a:t> </a:t>
            </a:r>
            <a:r>
              <a:rPr lang="ja-JP" altLang="en-US" b="1" dirty="0" smtClean="0"/>
              <a:t>・</a:t>
            </a:r>
            <a:r>
              <a:rPr lang="en-US" altLang="ja-JP" b="1" dirty="0" smtClean="0"/>
              <a:t>3</a:t>
            </a:r>
            <a:r>
              <a:rPr lang="ja-JP" altLang="en-US" b="1" dirty="0" smtClean="0"/>
              <a:t>ノード構成のクラスタ</a:t>
            </a:r>
            <a:endParaRPr lang="en-US" altLang="ja-JP" b="1" dirty="0" smtClean="0"/>
          </a:p>
          <a:p>
            <a:r>
              <a:rPr lang="en-US" altLang="ja-JP" b="1" dirty="0"/>
              <a:t> </a:t>
            </a:r>
            <a:r>
              <a:rPr lang="ja-JP" altLang="en-US" b="1" dirty="0" smtClean="0"/>
              <a:t>・リモートノード</a:t>
            </a:r>
            <a:r>
              <a:rPr lang="en-US" altLang="ja-JP" b="1" dirty="0" smtClean="0"/>
              <a:t>B</a:t>
            </a:r>
            <a:r>
              <a:rPr lang="ja-JP" altLang="en-US" b="1" dirty="0" smtClean="0"/>
              <a:t>脱退</a:t>
            </a:r>
            <a:r>
              <a:rPr lang="en-US" altLang="ja-JP" dirty="0" smtClean="0"/>
              <a:t> </a:t>
            </a:r>
            <a:endParaRPr kumimoji="1" lang="ja-JP" altLang="en-US" dirty="0"/>
          </a:p>
        </p:txBody>
      </p:sp>
      <p:sp>
        <p:nvSpPr>
          <p:cNvPr id="7" name="円/楕円 6"/>
          <p:cNvSpPr/>
          <p:nvPr/>
        </p:nvSpPr>
        <p:spPr>
          <a:xfrm>
            <a:off x="82446" y="4075245"/>
            <a:ext cx="1958432" cy="143833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smtClean="0"/>
              <a:t>A</a:t>
            </a:r>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8" name="正方形/長方形 7"/>
          <p:cNvSpPr/>
          <p:nvPr/>
        </p:nvSpPr>
        <p:spPr>
          <a:xfrm>
            <a:off x="690425" y="5116607"/>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22867" y="5116607"/>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2040878" y="4075244"/>
            <a:ext cx="1958432" cy="143833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smtClean="0"/>
              <a:t>B</a:t>
            </a:r>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1" name="正方形/長方形 10"/>
          <p:cNvSpPr/>
          <p:nvPr/>
        </p:nvSpPr>
        <p:spPr>
          <a:xfrm>
            <a:off x="2727473" y="5116607"/>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154384" y="5116607"/>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1099929" y="2708920"/>
            <a:ext cx="1958432" cy="143833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ホスト</a:t>
            </a:r>
            <a:endParaRPr lang="en-US" altLang="ja-JP" sz="2000" b="1" dirty="0" smtClean="0"/>
          </a:p>
          <a:p>
            <a:pPr algn="ctr"/>
            <a:r>
              <a:rPr lang="ja-JP" altLang="en-US" sz="2000" b="1" dirty="0" smtClean="0"/>
              <a:t>ノード</a:t>
            </a: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4" name="正方形/長方形 13"/>
          <p:cNvSpPr/>
          <p:nvPr/>
        </p:nvSpPr>
        <p:spPr>
          <a:xfrm>
            <a:off x="1718466" y="378792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122431" y="378792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0237" y="650404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401101" y="6449702"/>
            <a:ext cx="2571481" cy="369332"/>
          </a:xfrm>
          <a:prstGeom prst="rect">
            <a:avLst/>
          </a:prstGeom>
          <a:noFill/>
        </p:spPr>
        <p:txBody>
          <a:bodyPr wrap="square" rtlCol="0">
            <a:spAutoFit/>
          </a:bodyPr>
          <a:lstStyle/>
          <a:p>
            <a:r>
              <a:rPr kumimoji="1" lang="ja-JP" altLang="en-US" b="1" dirty="0" smtClean="0"/>
              <a:t>：</a:t>
            </a:r>
            <a:r>
              <a:rPr kumimoji="1" lang="en-US" altLang="ja-JP" b="1" dirty="0" smtClean="0"/>
              <a:t>MPI</a:t>
            </a:r>
            <a:r>
              <a:rPr lang="ja-JP" altLang="en-US" b="1" dirty="0"/>
              <a:t>の</a:t>
            </a:r>
            <a:r>
              <a:rPr kumimoji="1" lang="ja-JP" altLang="en-US" b="1" dirty="0" smtClean="0"/>
              <a:t>並列プロセス</a:t>
            </a:r>
            <a:endParaRPr kumimoji="1" lang="ja-JP" altLang="en-US" b="1" dirty="0"/>
          </a:p>
        </p:txBody>
      </p:sp>
      <p:sp>
        <p:nvSpPr>
          <p:cNvPr id="27" name="正方形/長方形 26"/>
          <p:cNvSpPr/>
          <p:nvPr/>
        </p:nvSpPr>
        <p:spPr>
          <a:xfrm>
            <a:off x="1664894" y="3687415"/>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1</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28" name="正方形/長方形 27"/>
          <p:cNvSpPr/>
          <p:nvPr/>
        </p:nvSpPr>
        <p:spPr>
          <a:xfrm>
            <a:off x="2051720" y="3687415"/>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2</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29" name="正方形/長方形 28"/>
          <p:cNvSpPr/>
          <p:nvPr/>
        </p:nvSpPr>
        <p:spPr>
          <a:xfrm>
            <a:off x="625744" y="5016098"/>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3</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30" name="正方形/長方形 29"/>
          <p:cNvSpPr/>
          <p:nvPr/>
        </p:nvSpPr>
        <p:spPr>
          <a:xfrm>
            <a:off x="1052526" y="5016097"/>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4</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31" name="正方形/長方形 30"/>
          <p:cNvSpPr/>
          <p:nvPr/>
        </p:nvSpPr>
        <p:spPr>
          <a:xfrm>
            <a:off x="2657324" y="5016096"/>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5</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32" name="正方形/長方形 31"/>
          <p:cNvSpPr/>
          <p:nvPr/>
        </p:nvSpPr>
        <p:spPr>
          <a:xfrm>
            <a:off x="3084235" y="5013176"/>
            <a:ext cx="386826" cy="461665"/>
          </a:xfrm>
          <a:prstGeom prst="rect">
            <a:avLst/>
          </a:prstGeom>
          <a:noFill/>
        </p:spPr>
        <p:txBody>
          <a:bodyPr wrap="square" lIns="91440" tIns="45720" rIns="91440" bIns="45720">
            <a:spAutoFit/>
          </a:bodyPr>
          <a:lstStyle/>
          <a:p>
            <a:pPr algn="ctr"/>
            <a:r>
              <a:rPr lang="en-US" altLang="ja-JP" sz="2400" b="1" dirty="0">
                <a:ln w="12700">
                  <a:solidFill>
                    <a:srgbClr val="00B0F0"/>
                  </a:solidFill>
                  <a:prstDash val="solid"/>
                </a:ln>
                <a:solidFill>
                  <a:srgbClr val="00B0F0"/>
                </a:solidFill>
                <a:effectLst>
                  <a:outerShdw blurRad="41275" dist="20320" dir="1800000" algn="tl" rotWithShape="0">
                    <a:srgbClr val="000000">
                      <a:alpha val="40000"/>
                    </a:srgbClr>
                  </a:outerShdw>
                </a:effectLst>
              </a:rPr>
              <a:t>6</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cxnSp>
        <p:nvCxnSpPr>
          <p:cNvPr id="33" name="直線コネクタ 32"/>
          <p:cNvCxnSpPr/>
          <p:nvPr/>
        </p:nvCxnSpPr>
        <p:spPr>
          <a:xfrm>
            <a:off x="4788024" y="2080000"/>
            <a:ext cx="0" cy="442404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右矢印 34"/>
          <p:cNvSpPr/>
          <p:nvPr/>
        </p:nvSpPr>
        <p:spPr>
          <a:xfrm>
            <a:off x="4067944" y="4187496"/>
            <a:ext cx="1944216" cy="1080120"/>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並列処理を</a:t>
            </a:r>
            <a:endParaRPr lang="en-US" altLang="ja-JP" b="1" dirty="0" smtClean="0"/>
          </a:p>
          <a:p>
            <a:pPr algn="ctr"/>
            <a:r>
              <a:rPr lang="ja-JP" altLang="en-US" b="1" dirty="0" smtClean="0"/>
              <a:t>別ノードへ移行</a:t>
            </a:r>
            <a:endParaRPr lang="en-US" altLang="ja-JP" b="1" dirty="0" smtClean="0"/>
          </a:p>
        </p:txBody>
      </p:sp>
      <p:sp>
        <p:nvSpPr>
          <p:cNvPr id="42" name="円/楕円 41"/>
          <p:cNvSpPr/>
          <p:nvPr/>
        </p:nvSpPr>
        <p:spPr>
          <a:xfrm>
            <a:off x="6095600" y="4187496"/>
            <a:ext cx="1958432" cy="204981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smtClean="0"/>
              <a:t>A</a:t>
            </a:r>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43" name="正方形/長方形 42"/>
          <p:cNvSpPr/>
          <p:nvPr/>
        </p:nvSpPr>
        <p:spPr>
          <a:xfrm>
            <a:off x="6982290" y="5103994"/>
            <a:ext cx="241978" cy="24890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7414731" y="5103994"/>
            <a:ext cx="213501" cy="24890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917608" y="5003485"/>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3</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46" name="正方形/長方形 45"/>
          <p:cNvSpPr/>
          <p:nvPr/>
        </p:nvSpPr>
        <p:spPr>
          <a:xfrm>
            <a:off x="7344390" y="5003484"/>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4</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47" name="正方形/長方形 46"/>
          <p:cNvSpPr/>
          <p:nvPr/>
        </p:nvSpPr>
        <p:spPr>
          <a:xfrm>
            <a:off x="6996764" y="5571513"/>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7423675" y="5571513"/>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6926615" y="5471002"/>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5</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50" name="正方形/長方形 49"/>
          <p:cNvSpPr/>
          <p:nvPr/>
        </p:nvSpPr>
        <p:spPr>
          <a:xfrm>
            <a:off x="7353526" y="5468082"/>
            <a:ext cx="386826" cy="461665"/>
          </a:xfrm>
          <a:prstGeom prst="rect">
            <a:avLst/>
          </a:prstGeom>
          <a:noFill/>
        </p:spPr>
        <p:txBody>
          <a:bodyPr wrap="square" lIns="91440" tIns="45720" rIns="91440" bIns="45720">
            <a:spAutoFit/>
          </a:bodyPr>
          <a:lstStyle/>
          <a:p>
            <a:pPr algn="ctr"/>
            <a:r>
              <a:rPr lang="en-US" altLang="ja-JP" sz="2400" b="1" dirty="0">
                <a:ln w="12700">
                  <a:solidFill>
                    <a:srgbClr val="00B0F0"/>
                  </a:solidFill>
                  <a:prstDash val="solid"/>
                </a:ln>
                <a:solidFill>
                  <a:srgbClr val="00B0F0"/>
                </a:solidFill>
                <a:effectLst>
                  <a:outerShdw blurRad="41275" dist="20320" dir="1800000" algn="tl" rotWithShape="0">
                    <a:srgbClr val="000000">
                      <a:alpha val="40000"/>
                    </a:srgbClr>
                  </a:outerShdw>
                </a:effectLst>
              </a:rPr>
              <a:t>6</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51" name="乗算記号 50"/>
          <p:cNvSpPr/>
          <p:nvPr/>
        </p:nvSpPr>
        <p:spPr>
          <a:xfrm>
            <a:off x="3471061" y="4026109"/>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10059" y="6037257"/>
            <a:ext cx="2361741" cy="400110"/>
          </a:xfrm>
          <a:prstGeom prst="rect">
            <a:avLst/>
          </a:prstGeom>
          <a:noFill/>
        </p:spPr>
        <p:txBody>
          <a:bodyPr wrap="square" rtlCol="0">
            <a:spAutoFit/>
          </a:bodyPr>
          <a:lstStyle/>
          <a:p>
            <a:r>
              <a:rPr lang="ja-JP" altLang="en-US" sz="2000" b="1" dirty="0" smtClean="0"/>
              <a:t>：親プロセス</a:t>
            </a:r>
            <a:endParaRPr kumimoji="1" lang="ja-JP" altLang="en-US" sz="2000" b="1" dirty="0"/>
          </a:p>
        </p:txBody>
      </p:sp>
      <p:sp>
        <p:nvSpPr>
          <p:cNvPr id="53" name="星 5 52"/>
          <p:cNvSpPr/>
          <p:nvPr/>
        </p:nvSpPr>
        <p:spPr>
          <a:xfrm>
            <a:off x="-4535" y="5974541"/>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星 5 53"/>
          <p:cNvSpPr/>
          <p:nvPr/>
        </p:nvSpPr>
        <p:spPr>
          <a:xfrm>
            <a:off x="1847836" y="3262078"/>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星 5 54"/>
          <p:cNvSpPr/>
          <p:nvPr/>
        </p:nvSpPr>
        <p:spPr>
          <a:xfrm>
            <a:off x="796546" y="4646384"/>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星 5 55"/>
          <p:cNvSpPr/>
          <p:nvPr/>
        </p:nvSpPr>
        <p:spPr>
          <a:xfrm>
            <a:off x="2804070" y="4631580"/>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6095600" y="2528876"/>
            <a:ext cx="1958432" cy="143833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ホスト</a:t>
            </a:r>
            <a:endParaRPr lang="en-US" altLang="ja-JP" sz="2000" b="1" dirty="0" smtClean="0"/>
          </a:p>
          <a:p>
            <a:pPr algn="ctr"/>
            <a:r>
              <a:rPr lang="ja-JP" altLang="en-US" sz="2000" b="1" dirty="0" smtClean="0"/>
              <a:t>ノード</a:t>
            </a: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59" name="正方形/長方形 58"/>
          <p:cNvSpPr/>
          <p:nvPr/>
        </p:nvSpPr>
        <p:spPr>
          <a:xfrm>
            <a:off x="6714137" y="360788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7118102" y="360788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6660565" y="3507371"/>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1</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62" name="正方形/長方形 61"/>
          <p:cNvSpPr/>
          <p:nvPr/>
        </p:nvSpPr>
        <p:spPr>
          <a:xfrm>
            <a:off x="7047391" y="3507371"/>
            <a:ext cx="386826" cy="461665"/>
          </a:xfrm>
          <a:prstGeom prst="rect">
            <a:avLst/>
          </a:prstGeom>
          <a:noFill/>
        </p:spPr>
        <p:txBody>
          <a:bodyPr wrap="square" lIns="91440" tIns="45720" rIns="91440" bIns="45720">
            <a:spAutoFit/>
          </a:bodyPr>
          <a:lstStyle/>
          <a:p>
            <a:pPr algn="ctr"/>
            <a:r>
              <a:rPr lang="en-US" altLang="ja-JP" sz="2400" b="1" cap="none" spc="0" dirty="0" smtClean="0">
                <a:ln w="12700">
                  <a:solidFill>
                    <a:srgbClr val="00B0F0"/>
                  </a:solidFill>
                  <a:prstDash val="solid"/>
                </a:ln>
                <a:solidFill>
                  <a:srgbClr val="00B0F0"/>
                </a:solidFill>
                <a:effectLst>
                  <a:outerShdw blurRad="41275" dist="20320" dir="1800000" algn="tl" rotWithShape="0">
                    <a:srgbClr val="000000">
                      <a:alpha val="40000"/>
                    </a:srgbClr>
                  </a:outerShdw>
                </a:effectLst>
              </a:rPr>
              <a:t>2</a:t>
            </a:r>
            <a:endParaRPr lang="ja-JP" altLang="en-US" sz="2400" b="1" cap="none" spc="0" dirty="0">
              <a:ln w="12700">
                <a:solidFill>
                  <a:srgbClr val="00B0F0"/>
                </a:solidFill>
                <a:prstDash val="solid"/>
              </a:ln>
              <a:solidFill>
                <a:srgbClr val="00B0F0"/>
              </a:solidFill>
              <a:effectLst>
                <a:outerShdw blurRad="41275" dist="20320" dir="1800000" algn="tl" rotWithShape="0">
                  <a:srgbClr val="000000">
                    <a:alpha val="40000"/>
                  </a:srgbClr>
                </a:outerShdw>
              </a:effectLst>
            </a:endParaRPr>
          </a:p>
        </p:txBody>
      </p:sp>
      <p:sp>
        <p:nvSpPr>
          <p:cNvPr id="63" name="星 5 62"/>
          <p:cNvSpPr/>
          <p:nvPr/>
        </p:nvSpPr>
        <p:spPr>
          <a:xfrm>
            <a:off x="6843507" y="3082034"/>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星 5 63"/>
          <p:cNvSpPr/>
          <p:nvPr/>
        </p:nvSpPr>
        <p:spPr>
          <a:xfrm>
            <a:off x="6472869" y="5000004"/>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星 5 64"/>
          <p:cNvSpPr/>
          <p:nvPr/>
        </p:nvSpPr>
        <p:spPr>
          <a:xfrm>
            <a:off x="6521004" y="5485813"/>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2045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通信環境</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4" name="フッター プレースホルダー 3"/>
          <p:cNvSpPr>
            <a:spLocks noGrp="1"/>
          </p:cNvSpPr>
          <p:nvPr>
            <p:ph type="ftr" sz="quarter" idx="11"/>
          </p:nvPr>
        </p:nvSpPr>
        <p:spPr/>
        <p:txBody>
          <a:bodyPr/>
          <a:lstStyle/>
          <a:p>
            <a:r>
              <a:rPr lang="ja-JP" altLang="en-US" smtClean="0"/>
              <a:t>研究室ミーティング　進捗報告</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28</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052263856"/>
              </p:ext>
            </p:extLst>
          </p:nvPr>
        </p:nvGraphicFramePr>
        <p:xfrm>
          <a:off x="107503" y="1484783"/>
          <a:ext cx="4611849" cy="3672409"/>
        </p:xfrm>
        <a:graphic>
          <a:graphicData uri="http://schemas.openxmlformats.org/drawingml/2006/table">
            <a:tbl>
              <a:tblPr firstRow="1" bandRow="1">
                <a:tableStyleId>{69CF1AB2-1976-4502-BF36-3FF5EA218861}</a:tableStyleId>
              </a:tblPr>
              <a:tblGrid>
                <a:gridCol w="1264539"/>
                <a:gridCol w="3347310"/>
              </a:tblGrid>
              <a:tr h="420326">
                <a:tc>
                  <a:txBody>
                    <a:bodyPr/>
                    <a:lstStyle/>
                    <a:p>
                      <a:r>
                        <a:rPr kumimoji="1" lang="en-US" altLang="ja-JP" sz="1600" dirty="0" smtClean="0">
                          <a:solidFill>
                            <a:schemeClr val="dk1"/>
                          </a:solidFill>
                        </a:rPr>
                        <a:t>Device</a:t>
                      </a:r>
                      <a:endParaRPr kumimoji="1" lang="ja-JP" altLang="en-US" sz="1600" dirty="0">
                        <a:solidFill>
                          <a:schemeClr val="tx1"/>
                        </a:solidFill>
                      </a:endParaRPr>
                    </a:p>
                  </a:txBody>
                  <a:tcPr/>
                </a:tc>
                <a:tc>
                  <a:txBody>
                    <a:bodyPr/>
                    <a:lstStyle/>
                    <a:p>
                      <a:pPr algn="l"/>
                      <a:r>
                        <a:rPr kumimoji="1" lang="en-US" altLang="ja-JP" sz="1600" dirty="0" smtClean="0">
                          <a:solidFill>
                            <a:schemeClr val="tx1"/>
                          </a:solidFill>
                        </a:rPr>
                        <a:t>TF201 (</a:t>
                      </a:r>
                      <a:r>
                        <a:rPr kumimoji="1" lang="en-US" altLang="ja-JP" sz="1600" dirty="0" err="1" smtClean="0">
                          <a:solidFill>
                            <a:schemeClr val="tx1"/>
                          </a:solidFill>
                        </a:rPr>
                        <a:t>ASUSTek</a:t>
                      </a:r>
                      <a:r>
                        <a:rPr kumimoji="1" lang="en-US" altLang="ja-JP" sz="1600" dirty="0" smtClean="0">
                          <a:solidFill>
                            <a:schemeClr val="tx1"/>
                          </a:solidFill>
                        </a:rPr>
                        <a:t> Computer Inc.)</a:t>
                      </a:r>
                      <a:endParaRPr kumimoji="1" lang="ja-JP" altLang="en-US" sz="1600" dirty="0">
                        <a:solidFill>
                          <a:schemeClr val="tx1"/>
                        </a:solidFill>
                      </a:endParaRPr>
                    </a:p>
                  </a:txBody>
                  <a:tcPr/>
                </a:tc>
              </a:tr>
              <a:tr h="726018">
                <a:tc>
                  <a:txBody>
                    <a:bodyPr/>
                    <a:lstStyle/>
                    <a:p>
                      <a:r>
                        <a:rPr kumimoji="1" lang="en-US" altLang="ja-JP" sz="1600" b="1" dirty="0" smtClean="0"/>
                        <a:t>Android</a:t>
                      </a:r>
                      <a:r>
                        <a:rPr kumimoji="1" lang="ja-JP" altLang="en-US" sz="1600" b="1" baseline="0" dirty="0" smtClean="0"/>
                        <a:t> </a:t>
                      </a:r>
                      <a:r>
                        <a:rPr kumimoji="1" lang="en-US" altLang="ja-JP" sz="1600" b="1" baseline="0" dirty="0" smtClean="0"/>
                        <a:t>version</a:t>
                      </a:r>
                      <a:endParaRPr kumimoji="1" lang="ja-JP" altLang="en-US" sz="1600" b="1" dirty="0"/>
                    </a:p>
                  </a:txBody>
                  <a:tcPr/>
                </a:tc>
                <a:tc>
                  <a:txBody>
                    <a:bodyPr/>
                    <a:lstStyle/>
                    <a:p>
                      <a:pPr algn="l"/>
                      <a:r>
                        <a:rPr kumimoji="1" lang="en-US" altLang="ja-JP" sz="1600" b="1" dirty="0" smtClean="0"/>
                        <a:t>4.0.3</a:t>
                      </a:r>
                      <a:endParaRPr kumimoji="1" lang="ja-JP" altLang="en-US" sz="1600" b="1" dirty="0"/>
                    </a:p>
                  </a:txBody>
                  <a:tcPr/>
                </a:tc>
              </a:tr>
              <a:tr h="991692">
                <a:tc>
                  <a:txBody>
                    <a:bodyPr/>
                    <a:lstStyle/>
                    <a:p>
                      <a:r>
                        <a:rPr kumimoji="1" lang="en-US" altLang="ja-JP" sz="1600" b="1" dirty="0" smtClean="0"/>
                        <a:t>CPU</a:t>
                      </a:r>
                      <a:endParaRPr kumimoji="1" lang="ja-JP" altLang="en-US" sz="1600" b="1" dirty="0"/>
                    </a:p>
                  </a:txBody>
                  <a:tcPr/>
                </a:tc>
                <a:tc>
                  <a:txBody>
                    <a:bodyPr/>
                    <a:lstStyle/>
                    <a:p>
                      <a:pPr algn="l"/>
                      <a:r>
                        <a:rPr kumimoji="1" lang="en-US" altLang="ja-JP" sz="1600" b="1" dirty="0" smtClean="0"/>
                        <a:t>NVIDIA Tegra3</a:t>
                      </a:r>
                    </a:p>
                    <a:p>
                      <a:pPr algn="l"/>
                      <a:r>
                        <a:rPr kumimoji="1" lang="en-US" altLang="ja-JP" sz="1600" b="1" dirty="0" smtClean="0"/>
                        <a:t>Mobile</a:t>
                      </a:r>
                      <a:r>
                        <a:rPr kumimoji="1" lang="en-US" altLang="ja-JP" sz="1600" b="1" baseline="0" dirty="0" smtClean="0"/>
                        <a:t> processor</a:t>
                      </a:r>
                      <a:r>
                        <a:rPr kumimoji="1" lang="ja-JP" altLang="en-US" sz="1600" b="1" dirty="0" smtClean="0"/>
                        <a:t> </a:t>
                      </a:r>
                      <a:r>
                        <a:rPr kumimoji="1" lang="en-US" altLang="ja-JP" sz="1600" b="1" dirty="0" smtClean="0"/>
                        <a:t>:4</a:t>
                      </a:r>
                      <a:r>
                        <a:rPr kumimoji="1" lang="ja-JP" altLang="en-US" sz="1600" b="1" baseline="0" dirty="0" smtClean="0"/>
                        <a:t> </a:t>
                      </a:r>
                      <a:r>
                        <a:rPr kumimoji="1" lang="en-US" altLang="ja-JP" sz="1600" b="1" baseline="0" dirty="0" smtClean="0"/>
                        <a:t>core</a:t>
                      </a:r>
                      <a:endParaRPr kumimoji="1" lang="en-US" altLang="ja-JP"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t>Operating frequency:</a:t>
                      </a:r>
                      <a:r>
                        <a:rPr kumimoji="1" lang="en-US" altLang="ja-JP" sz="1600" b="1" dirty="0" smtClean="0"/>
                        <a:t>1.3GHz</a:t>
                      </a:r>
                      <a:endParaRPr kumimoji="1" lang="ja-JP" altLang="en-US" sz="1600" b="1" dirty="0" smtClean="0"/>
                    </a:p>
                  </a:txBody>
                  <a:tcPr/>
                </a:tc>
              </a:tr>
              <a:tr h="420326">
                <a:tc>
                  <a:txBody>
                    <a:bodyPr/>
                    <a:lstStyle/>
                    <a:p>
                      <a:r>
                        <a:rPr kumimoji="1" lang="en-US" altLang="ja-JP" sz="1600" b="1" dirty="0" smtClean="0"/>
                        <a:t>Memory</a:t>
                      </a:r>
                      <a:endParaRPr kumimoji="1" lang="ja-JP" altLang="en-US" sz="1600" b="1" dirty="0"/>
                    </a:p>
                  </a:txBody>
                  <a:tcPr/>
                </a:tc>
                <a:tc>
                  <a:txBody>
                    <a:bodyPr/>
                    <a:lstStyle/>
                    <a:p>
                      <a:pPr algn="l"/>
                      <a:r>
                        <a:rPr kumimoji="1" lang="en-US" altLang="ja-JP" sz="1600" b="1" dirty="0" smtClean="0"/>
                        <a:t>1GByte</a:t>
                      </a:r>
                      <a:endParaRPr kumimoji="1" lang="ja-JP" altLang="en-US" sz="1600" b="1" dirty="0"/>
                    </a:p>
                  </a:txBody>
                  <a:tcPr/>
                </a:tc>
              </a:tr>
              <a:tr h="1114047">
                <a:tc>
                  <a:txBody>
                    <a:bodyPr/>
                    <a:lstStyle/>
                    <a:p>
                      <a:r>
                        <a:rPr kumimoji="1" lang="en-US" altLang="ja-JP" sz="1600" b="1" dirty="0" smtClean="0"/>
                        <a:t>Wi-Fi</a:t>
                      </a:r>
                      <a:endParaRPr kumimoji="1" lang="ja-JP" altLang="en-US" sz="1600" b="1" dirty="0"/>
                    </a:p>
                  </a:txBody>
                  <a:tcPr anchor="ctr"/>
                </a:tc>
                <a:tc>
                  <a:txBody>
                    <a:bodyPr/>
                    <a:lstStyle/>
                    <a:p>
                      <a:pPr algn="l"/>
                      <a:r>
                        <a:rPr kumimoji="1" lang="en-US" altLang="ja-JP" sz="1600" b="1" dirty="0" smtClean="0"/>
                        <a:t>IEEE 802.11</a:t>
                      </a:r>
                      <a:r>
                        <a:rPr kumimoji="1" lang="en-US" altLang="ja-JP" sz="1600" b="1" baseline="0" dirty="0" smtClean="0"/>
                        <a:t>/n /g/b</a:t>
                      </a:r>
                    </a:p>
                    <a:p>
                      <a:pPr algn="l"/>
                      <a:r>
                        <a:rPr kumimoji="1" lang="en-US" altLang="ja-JP" sz="1600" b="1" dirty="0" smtClean="0"/>
                        <a:t>Bandwidth:  </a:t>
                      </a:r>
                    </a:p>
                    <a:p>
                      <a:pPr algn="l"/>
                      <a:r>
                        <a:rPr kumimoji="1" lang="en-US" altLang="ja-JP" sz="1600" b="1" dirty="0" smtClean="0"/>
                        <a:t>   10Mbps (measured by</a:t>
                      </a:r>
                      <a:r>
                        <a:rPr kumimoji="1" lang="en-US" altLang="ja-JP" sz="1600" b="1" baseline="0" dirty="0" smtClean="0"/>
                        <a:t> </a:t>
                      </a:r>
                      <a:r>
                        <a:rPr kumimoji="1" lang="en-US" altLang="ja-JP" sz="1600" b="1" baseline="0" dirty="0" err="1" smtClean="0"/>
                        <a:t>iperf</a:t>
                      </a:r>
                      <a:r>
                        <a:rPr kumimoji="1" lang="en-US" altLang="ja-JP" sz="1600" b="1" dirty="0" smtClean="0"/>
                        <a:t>)</a:t>
                      </a:r>
                    </a:p>
                  </a:txBody>
                  <a:tcPr/>
                </a:tc>
              </a:tr>
            </a:tbl>
          </a:graphicData>
        </a:graphic>
      </p:graphicFrame>
      <p:sp>
        <p:nvSpPr>
          <p:cNvPr id="7" name="コンテンツ プレースホルダー 2"/>
          <p:cNvSpPr txBox="1">
            <a:spLocks/>
          </p:cNvSpPr>
          <p:nvPr/>
        </p:nvSpPr>
        <p:spPr>
          <a:xfrm>
            <a:off x="4860032" y="404664"/>
            <a:ext cx="4344726" cy="6453336"/>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274320" lvl="1" indent="0">
              <a:buNone/>
            </a:pPr>
            <a:endParaRPr lang="en-US" altLang="ja-JP" sz="2400" b="1" dirty="0"/>
          </a:p>
          <a:p>
            <a:r>
              <a:rPr lang="en-US" altLang="ja-JP" b="1" dirty="0" smtClean="0"/>
              <a:t>802.11b</a:t>
            </a:r>
            <a:r>
              <a:rPr lang="en-US" altLang="ja-JP" b="1" dirty="0"/>
              <a:t>(</a:t>
            </a:r>
            <a:r>
              <a:rPr lang="ja-JP" altLang="en-US" b="1" dirty="0" smtClean="0"/>
              <a:t>第</a:t>
            </a:r>
            <a:r>
              <a:rPr lang="en-US" altLang="ja-JP" b="1" dirty="0" smtClean="0"/>
              <a:t>2</a:t>
            </a:r>
            <a:r>
              <a:rPr lang="ja-JP" altLang="en-US" b="1" dirty="0" smtClean="0"/>
              <a:t>世代</a:t>
            </a:r>
            <a:r>
              <a:rPr lang="en-US" altLang="ja-JP" b="1" dirty="0"/>
              <a:t>)</a:t>
            </a:r>
          </a:p>
          <a:p>
            <a:pPr marL="457200" lvl="2"/>
            <a:r>
              <a:rPr lang="ja-JP" altLang="en-US" b="1" dirty="0"/>
              <a:t>周波数帯域</a:t>
            </a:r>
            <a:r>
              <a:rPr lang="en-US" altLang="ja-JP" b="1" dirty="0"/>
              <a:t>:</a:t>
            </a:r>
            <a:r>
              <a:rPr lang="en-US" altLang="ja-JP" b="1" dirty="0" smtClean="0"/>
              <a:t>2.4GHz</a:t>
            </a:r>
            <a:endParaRPr lang="en-US" altLang="ja-JP" b="1" dirty="0"/>
          </a:p>
          <a:p>
            <a:pPr marL="457200" lvl="2"/>
            <a:r>
              <a:rPr lang="ja-JP" altLang="en-US" b="1" dirty="0"/>
              <a:t>帯域</a:t>
            </a:r>
            <a:r>
              <a:rPr lang="en-US" altLang="ja-JP" b="1" dirty="0" smtClean="0"/>
              <a:t>:11Mbps~22Mbps</a:t>
            </a:r>
            <a:endParaRPr lang="en-US" altLang="ja-JP" b="1" dirty="0"/>
          </a:p>
          <a:p>
            <a:pPr marL="457200" lvl="2"/>
            <a:r>
              <a:rPr lang="ja-JP" altLang="en-US" b="1" dirty="0"/>
              <a:t>ストリーム数</a:t>
            </a:r>
            <a:r>
              <a:rPr lang="en-US" altLang="ja-JP" b="1" dirty="0"/>
              <a:t>:</a:t>
            </a:r>
            <a:r>
              <a:rPr lang="en-US" altLang="ja-JP" b="1" dirty="0" smtClean="0"/>
              <a:t>1</a:t>
            </a:r>
          </a:p>
          <a:p>
            <a:pPr marL="457200" lvl="2"/>
            <a:endParaRPr lang="en-US" altLang="ja-JP" b="1" dirty="0" smtClean="0"/>
          </a:p>
          <a:p>
            <a:pPr marL="182880" lvl="1"/>
            <a:r>
              <a:rPr lang="en-US" altLang="ja-JP" b="1" dirty="0" smtClean="0"/>
              <a:t>802.11g</a:t>
            </a:r>
            <a:r>
              <a:rPr lang="en-US" altLang="ja-JP" b="1" dirty="0"/>
              <a:t>(</a:t>
            </a:r>
            <a:r>
              <a:rPr lang="ja-JP" altLang="en-US" b="1" dirty="0" smtClean="0"/>
              <a:t>第</a:t>
            </a:r>
            <a:r>
              <a:rPr lang="en-US" altLang="ja-JP" b="1" dirty="0" smtClean="0"/>
              <a:t>3</a:t>
            </a:r>
            <a:r>
              <a:rPr lang="ja-JP" altLang="en-US" b="1" dirty="0" smtClean="0"/>
              <a:t>世代</a:t>
            </a:r>
            <a:r>
              <a:rPr lang="en-US" altLang="ja-JP" b="1" dirty="0" smtClean="0"/>
              <a:t>)</a:t>
            </a:r>
          </a:p>
          <a:p>
            <a:pPr marL="457200" lvl="2"/>
            <a:r>
              <a:rPr lang="ja-JP" altLang="en-US" b="1" dirty="0"/>
              <a:t>周波数帯域</a:t>
            </a:r>
            <a:r>
              <a:rPr lang="en-US" altLang="ja-JP" b="1" dirty="0"/>
              <a:t>:2.4GHz</a:t>
            </a:r>
          </a:p>
          <a:p>
            <a:pPr marL="457200" lvl="2"/>
            <a:r>
              <a:rPr lang="ja-JP" altLang="en-US" b="1" dirty="0"/>
              <a:t>帯域</a:t>
            </a:r>
            <a:r>
              <a:rPr lang="en-US" altLang="ja-JP" b="1" dirty="0" smtClean="0"/>
              <a:t>:54Mbps</a:t>
            </a:r>
            <a:endParaRPr lang="en-US" altLang="ja-JP" b="1" dirty="0"/>
          </a:p>
          <a:p>
            <a:pPr marL="457200" lvl="2"/>
            <a:r>
              <a:rPr lang="ja-JP" altLang="en-US" b="1" dirty="0"/>
              <a:t>ストリーム数</a:t>
            </a:r>
            <a:r>
              <a:rPr lang="en-US" altLang="ja-JP" b="1" dirty="0"/>
              <a:t>:</a:t>
            </a:r>
            <a:r>
              <a:rPr lang="en-US" altLang="ja-JP" b="1" dirty="0" smtClean="0"/>
              <a:t>1</a:t>
            </a:r>
          </a:p>
          <a:p>
            <a:pPr marL="457200" lvl="2"/>
            <a:endParaRPr lang="en-US" altLang="ja-JP" b="1" dirty="0" smtClean="0"/>
          </a:p>
          <a:p>
            <a:r>
              <a:rPr lang="en-US" altLang="ja-JP" b="1" dirty="0" smtClean="0"/>
              <a:t>802.11n(</a:t>
            </a:r>
            <a:r>
              <a:rPr lang="ja-JP" altLang="en-US" b="1" dirty="0" smtClean="0"/>
              <a:t>第</a:t>
            </a:r>
            <a:r>
              <a:rPr lang="en-US" altLang="ja-JP" b="1" dirty="0" smtClean="0"/>
              <a:t>4</a:t>
            </a:r>
            <a:r>
              <a:rPr lang="ja-JP" altLang="en-US" b="1" dirty="0" smtClean="0"/>
              <a:t>世代</a:t>
            </a:r>
            <a:r>
              <a:rPr lang="en-US" altLang="ja-JP" b="1" dirty="0" smtClean="0"/>
              <a:t>)</a:t>
            </a:r>
          </a:p>
          <a:p>
            <a:pPr lvl="1"/>
            <a:r>
              <a:rPr lang="ja-JP" altLang="en-US" b="1" dirty="0" smtClean="0"/>
              <a:t>周波数帯域</a:t>
            </a:r>
            <a:r>
              <a:rPr lang="en-US" altLang="ja-JP" b="1" dirty="0"/>
              <a:t>:</a:t>
            </a:r>
            <a:r>
              <a:rPr lang="en-US" altLang="ja-JP" b="1" dirty="0" smtClean="0"/>
              <a:t>2.4GHz,5GHz</a:t>
            </a:r>
          </a:p>
          <a:p>
            <a:pPr lvl="1"/>
            <a:r>
              <a:rPr lang="ja-JP" altLang="en-US" b="1" dirty="0" smtClean="0"/>
              <a:t>帯域</a:t>
            </a:r>
            <a:r>
              <a:rPr lang="en-US" altLang="ja-JP" b="1" dirty="0"/>
              <a:t>:</a:t>
            </a:r>
            <a:r>
              <a:rPr lang="en-US" altLang="ja-JP" b="1" dirty="0" smtClean="0"/>
              <a:t>65Mbps~600Mbps</a:t>
            </a:r>
          </a:p>
          <a:p>
            <a:pPr lvl="1"/>
            <a:r>
              <a:rPr lang="ja-JP" altLang="en-US" b="1" dirty="0" smtClean="0"/>
              <a:t>ストリーム数</a:t>
            </a:r>
            <a:r>
              <a:rPr lang="en-US" altLang="ja-JP" b="1" dirty="0" smtClean="0"/>
              <a:t>:1~4</a:t>
            </a:r>
          </a:p>
          <a:p>
            <a:endParaRPr lang="en-US" altLang="ja-JP" b="1" dirty="0" smtClean="0"/>
          </a:p>
          <a:p>
            <a:r>
              <a:rPr lang="en-US" altLang="ja-JP" b="1" dirty="0" smtClean="0"/>
              <a:t>802.11ad</a:t>
            </a:r>
            <a:r>
              <a:rPr lang="en-US" altLang="ja-JP" b="1" dirty="0"/>
              <a:t>(</a:t>
            </a:r>
            <a:r>
              <a:rPr lang="ja-JP" altLang="en-US" b="1" dirty="0" smtClean="0"/>
              <a:t>第</a:t>
            </a:r>
            <a:r>
              <a:rPr lang="en-US" altLang="ja-JP" b="1" dirty="0" smtClean="0"/>
              <a:t>5</a:t>
            </a:r>
            <a:r>
              <a:rPr lang="ja-JP" altLang="en-US" b="1" dirty="0" smtClean="0"/>
              <a:t>世代</a:t>
            </a:r>
            <a:r>
              <a:rPr lang="en-US" altLang="ja-JP" b="1" dirty="0" smtClean="0"/>
              <a:t>)</a:t>
            </a:r>
          </a:p>
          <a:p>
            <a:pPr lvl="1"/>
            <a:r>
              <a:rPr lang="ja-JP" altLang="en-US" b="1" dirty="0"/>
              <a:t>周波数帯域</a:t>
            </a:r>
            <a:r>
              <a:rPr lang="en-US" altLang="ja-JP" b="1" dirty="0" smtClean="0"/>
              <a:t>:57~66GHz</a:t>
            </a:r>
          </a:p>
          <a:p>
            <a:pPr lvl="1"/>
            <a:r>
              <a:rPr lang="ja-JP" altLang="en-US" b="1" dirty="0"/>
              <a:t>帯域</a:t>
            </a:r>
            <a:r>
              <a:rPr lang="en-US" altLang="ja-JP" b="1" dirty="0" smtClean="0"/>
              <a:t>:4.66Gbps~6.8Gbps</a:t>
            </a:r>
          </a:p>
          <a:p>
            <a:pPr lvl="1"/>
            <a:r>
              <a:rPr lang="ja-JP" altLang="en-US" b="1" dirty="0"/>
              <a:t>ストリーム数</a:t>
            </a:r>
            <a:r>
              <a:rPr lang="en-US" altLang="ja-JP" b="1" dirty="0" smtClean="0"/>
              <a:t>:</a:t>
            </a:r>
            <a:r>
              <a:rPr lang="en-US" altLang="ja-JP" b="1" dirty="0"/>
              <a:t>-</a:t>
            </a:r>
            <a:endParaRPr lang="en-US" altLang="ja-JP" b="1" dirty="0" smtClean="0"/>
          </a:p>
          <a:p>
            <a:endParaRPr lang="en-US" altLang="ja-JP" b="1" dirty="0"/>
          </a:p>
          <a:p>
            <a:r>
              <a:rPr lang="en-US" altLang="ja-JP" b="1" dirty="0" smtClean="0"/>
              <a:t>802.11ac</a:t>
            </a:r>
            <a:r>
              <a:rPr lang="en-US" altLang="ja-JP" b="1" dirty="0"/>
              <a:t>(</a:t>
            </a:r>
            <a:r>
              <a:rPr lang="ja-JP" altLang="en-US" b="1" dirty="0" smtClean="0"/>
              <a:t>第</a:t>
            </a:r>
            <a:r>
              <a:rPr lang="en-US" altLang="ja-JP" b="1" dirty="0" smtClean="0"/>
              <a:t>5</a:t>
            </a:r>
            <a:r>
              <a:rPr lang="ja-JP" altLang="en-US" b="1" dirty="0" smtClean="0"/>
              <a:t>世代</a:t>
            </a:r>
            <a:r>
              <a:rPr lang="en-US" altLang="ja-JP" b="1" dirty="0" smtClean="0"/>
              <a:t>)</a:t>
            </a:r>
          </a:p>
          <a:p>
            <a:pPr lvl="1"/>
            <a:r>
              <a:rPr lang="ja-JP" altLang="en-US" b="1" dirty="0"/>
              <a:t>周波数帯域</a:t>
            </a:r>
            <a:r>
              <a:rPr lang="en-US" altLang="ja-JP" b="1" dirty="0"/>
              <a:t>:</a:t>
            </a:r>
            <a:r>
              <a:rPr lang="en-US" altLang="ja-JP" b="1" dirty="0" smtClean="0"/>
              <a:t>5GHz</a:t>
            </a:r>
            <a:endParaRPr lang="en-US" altLang="ja-JP" b="1" dirty="0"/>
          </a:p>
          <a:p>
            <a:pPr lvl="1"/>
            <a:r>
              <a:rPr lang="ja-JP" altLang="en-US" b="1" dirty="0"/>
              <a:t>帯域</a:t>
            </a:r>
            <a:r>
              <a:rPr lang="en-US" altLang="ja-JP" b="1" dirty="0" smtClean="0"/>
              <a:t>:292.5Mbps~6.9Gbps</a:t>
            </a:r>
          </a:p>
          <a:p>
            <a:pPr lvl="1"/>
            <a:r>
              <a:rPr lang="ja-JP" altLang="en-US" b="1" dirty="0"/>
              <a:t>ストリーム数</a:t>
            </a:r>
            <a:r>
              <a:rPr lang="en-US" altLang="ja-JP" b="1" dirty="0"/>
              <a:t>:</a:t>
            </a:r>
            <a:r>
              <a:rPr lang="en-US" altLang="ja-JP" b="1" dirty="0" smtClean="0"/>
              <a:t>1~8</a:t>
            </a:r>
            <a:endParaRPr lang="en-US" altLang="ja-JP" b="1" dirty="0"/>
          </a:p>
        </p:txBody>
      </p:sp>
      <p:sp>
        <p:nvSpPr>
          <p:cNvPr id="8" name="テキスト ボックス 7"/>
          <p:cNvSpPr txBox="1"/>
          <p:nvPr/>
        </p:nvSpPr>
        <p:spPr>
          <a:xfrm>
            <a:off x="179512" y="5301208"/>
            <a:ext cx="4392488" cy="369332"/>
          </a:xfrm>
          <a:prstGeom prst="rect">
            <a:avLst/>
          </a:prstGeom>
          <a:noFill/>
        </p:spPr>
        <p:txBody>
          <a:bodyPr wrap="square" rtlCol="0">
            <a:spAutoFit/>
          </a:bodyPr>
          <a:lstStyle/>
          <a:p>
            <a:r>
              <a:rPr kumimoji="1" lang="en-US" altLang="ja-JP" b="1" dirty="0" smtClean="0"/>
              <a:t>※PC:940Mbps</a:t>
            </a:r>
            <a:endParaRPr kumimoji="1" lang="ja-JP" altLang="en-US" b="1" dirty="0"/>
          </a:p>
        </p:txBody>
      </p:sp>
    </p:spTree>
    <p:extLst>
      <p:ext uri="{BB962C8B-B14F-4D97-AF65-F5344CB8AC3E}">
        <p14:creationId xmlns:p14="http://schemas.microsoft.com/office/powerpoint/2010/main" val="167780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568C79B6-D7A5-4553-B5B8-197A820AD0E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研究背景</a:t>
            </a:r>
            <a:r>
              <a:rPr lang="en-US" altLang="ja-JP" dirty="0" smtClean="0">
                <a:solidFill>
                  <a:srgbClr val="D2533C"/>
                </a:solidFill>
              </a:rPr>
              <a:t>(1/2)</a:t>
            </a:r>
            <a:endParaRPr lang="ja-JP" altLang="en-US" dirty="0">
              <a:solidFill>
                <a:srgbClr val="D2533C"/>
              </a:solidFill>
            </a:endParaRPr>
          </a:p>
        </p:txBody>
      </p:sp>
      <p:sp>
        <p:nvSpPr>
          <p:cNvPr id="6" name="コンテンツ プレースホルダー 5"/>
          <p:cNvSpPr>
            <a:spLocks noGrp="1"/>
          </p:cNvSpPr>
          <p:nvPr>
            <p:ph idx="1"/>
          </p:nvPr>
        </p:nvSpPr>
        <p:spPr>
          <a:xfrm>
            <a:off x="457200" y="980728"/>
            <a:ext cx="8229600" cy="1800200"/>
          </a:xfrm>
        </p:spPr>
        <p:txBody>
          <a:bodyPr>
            <a:normAutofit/>
          </a:bodyPr>
          <a:lstStyle/>
          <a:p>
            <a:r>
              <a:rPr lang="ja-JP" altLang="en-US" b="1" dirty="0" smtClean="0"/>
              <a:t>メモリ容量の増加や処理性能の向上等</a:t>
            </a:r>
            <a:r>
              <a:rPr lang="en-US" altLang="ja-JP" b="1" dirty="0" smtClean="0"/>
              <a:t>,</a:t>
            </a:r>
            <a:r>
              <a:rPr lang="ja-JP" altLang="en-US" b="1" dirty="0" smtClean="0"/>
              <a:t>モバイル端末が高性能化</a:t>
            </a:r>
            <a:endParaRPr lang="en-US" altLang="ja-JP" b="1" dirty="0" smtClean="0"/>
          </a:p>
          <a:p>
            <a:pPr lvl="1"/>
            <a:r>
              <a:rPr lang="ja-JP" altLang="en-US" b="1" dirty="0">
                <a:solidFill>
                  <a:srgbClr val="FF0000"/>
                </a:solidFill>
              </a:rPr>
              <a:t>並列分散処理の新たな計算資源として活用することが</a:t>
            </a:r>
            <a:r>
              <a:rPr lang="ja-JP" altLang="en-US" b="1" dirty="0" smtClean="0">
                <a:solidFill>
                  <a:srgbClr val="FF0000"/>
                </a:solidFill>
              </a:rPr>
              <a:t>可能</a:t>
            </a:r>
            <a:endParaRPr lang="en-US" altLang="ja-JP" b="1" dirty="0">
              <a:solidFill>
                <a:srgbClr val="FF0000"/>
              </a:solidFill>
            </a:endParaRPr>
          </a:p>
          <a:p>
            <a:pPr lvl="1"/>
            <a:r>
              <a:rPr lang="ja-JP" altLang="en-US" b="1" dirty="0" smtClean="0"/>
              <a:t>関連</a:t>
            </a:r>
            <a:r>
              <a:rPr lang="ja-JP" altLang="en-US" b="1" dirty="0"/>
              <a:t>研究</a:t>
            </a:r>
            <a:r>
              <a:rPr lang="en-US" altLang="ja-JP" b="1" dirty="0"/>
              <a:t>(</a:t>
            </a:r>
            <a:r>
              <a:rPr lang="ja-JP" altLang="en-US" b="1" dirty="0"/>
              <a:t>事例</a:t>
            </a:r>
            <a:r>
              <a:rPr lang="en-US" altLang="ja-JP" b="1" dirty="0" smtClean="0"/>
              <a:t>)…PC</a:t>
            </a:r>
            <a:r>
              <a:rPr lang="ja-JP" altLang="en-US" b="1" dirty="0"/>
              <a:t>クラスタの代用</a:t>
            </a:r>
            <a:r>
              <a:rPr lang="en-US" altLang="ja-JP" b="1" dirty="0"/>
              <a:t>[1]</a:t>
            </a:r>
            <a:r>
              <a:rPr lang="ja-JP" altLang="en-US" b="1" dirty="0"/>
              <a:t>やサーバーの代用</a:t>
            </a:r>
            <a:r>
              <a:rPr lang="en-US" altLang="ja-JP" b="1" dirty="0"/>
              <a:t>[2]</a:t>
            </a:r>
            <a:r>
              <a:rPr lang="ja-JP" altLang="en-US" b="1" dirty="0"/>
              <a:t>等</a:t>
            </a:r>
            <a:endParaRPr lang="en-US" altLang="ja-JP" b="1" dirty="0"/>
          </a:p>
          <a:p>
            <a:pPr lvl="1"/>
            <a:endParaRPr lang="ja-JP" altLang="en-US" b="1" dirty="0">
              <a:solidFill>
                <a:srgbClr val="FF0000"/>
              </a:solidFill>
            </a:endParaRPr>
          </a:p>
          <a:p>
            <a:endParaRPr lang="en-US" altLang="ja-JP" b="1" dirty="0" smtClean="0"/>
          </a:p>
          <a:p>
            <a:pPr marL="0" indent="0">
              <a:buNone/>
            </a:pPr>
            <a:endParaRPr kumimoji="1" lang="ja-JP" altLang="en-US" b="1" dirty="0"/>
          </a:p>
        </p:txBody>
      </p:sp>
      <p:sp>
        <p:nvSpPr>
          <p:cNvPr id="14" name="コンテンツ プレースホルダー 5"/>
          <p:cNvSpPr txBox="1">
            <a:spLocks/>
          </p:cNvSpPr>
          <p:nvPr/>
        </p:nvSpPr>
        <p:spPr>
          <a:xfrm>
            <a:off x="457200" y="3861048"/>
            <a:ext cx="8229600" cy="16561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endParaRPr lang="en-US" altLang="ja-JP" b="1" dirty="0"/>
          </a:p>
        </p:txBody>
      </p:sp>
      <p:sp>
        <p:nvSpPr>
          <p:cNvPr id="15" name="テキスト ボックス 14"/>
          <p:cNvSpPr txBox="1"/>
          <p:nvPr/>
        </p:nvSpPr>
        <p:spPr>
          <a:xfrm>
            <a:off x="251520" y="6134526"/>
            <a:ext cx="8892480" cy="276999"/>
          </a:xfrm>
          <a:prstGeom prst="rect">
            <a:avLst/>
          </a:prstGeom>
          <a:noFill/>
        </p:spPr>
        <p:txBody>
          <a:bodyPr wrap="square" rtlCol="0">
            <a:spAutoFit/>
          </a:bodyPr>
          <a:lstStyle/>
          <a:p>
            <a:r>
              <a:rPr lang="en-US" altLang="ja-JP" sz="1200" b="1" dirty="0" smtClean="0"/>
              <a:t>[1</a:t>
            </a:r>
            <a:r>
              <a:rPr lang="en-US" altLang="ja-JP" sz="1200" b="1" dirty="0"/>
              <a:t>]  </a:t>
            </a:r>
            <a:r>
              <a:rPr lang="en-US" altLang="ja-JP" sz="1200" b="1" dirty="0" err="1"/>
              <a:t>M.M.juno</a:t>
            </a:r>
            <a:r>
              <a:rPr lang="en-US" altLang="ja-JP" sz="1200" b="1" dirty="0"/>
              <a:t>, </a:t>
            </a:r>
            <a:r>
              <a:rPr lang="en-US" altLang="ja-JP" sz="1200" b="1" dirty="0" err="1"/>
              <a:t>A.R.Bhangwar</a:t>
            </a:r>
            <a:r>
              <a:rPr lang="en-US" altLang="ja-JP" sz="1200" b="1" dirty="0"/>
              <a:t>, and A.A.</a:t>
            </a:r>
            <a:r>
              <a:rPr lang="en-US" altLang="ja-JP" sz="1200" b="1" dirty="0" err="1"/>
              <a:t>Laghari</a:t>
            </a:r>
            <a:r>
              <a:rPr lang="en-US" altLang="ja-JP" sz="1200" b="1" dirty="0" smtClean="0"/>
              <a:t>,“</a:t>
            </a:r>
            <a:r>
              <a:rPr lang="en-US" altLang="ja-JP" sz="1200" b="1" dirty="0"/>
              <a:t>Grids of </a:t>
            </a:r>
            <a:r>
              <a:rPr lang="en-US" altLang="ja-JP" sz="1200" b="1" dirty="0" smtClean="0"/>
              <a:t>Android </a:t>
            </a:r>
            <a:r>
              <a:rPr lang="en-US" altLang="ja-JP" sz="1200" b="1" dirty="0"/>
              <a:t>Mobile Devices</a:t>
            </a:r>
            <a:r>
              <a:rPr lang="en-US" altLang="ja-JP" sz="1200" b="1" dirty="0" smtClean="0"/>
              <a:t>”, </a:t>
            </a:r>
            <a:r>
              <a:rPr lang="en-US" altLang="ja-JP" sz="1200" b="1" dirty="0"/>
              <a:t>ICICTT, pp.1-3, 2013.</a:t>
            </a:r>
            <a:endParaRPr kumimoji="1" lang="ja-JP" altLang="en-US" sz="1200" b="1" dirty="0"/>
          </a:p>
        </p:txBody>
      </p:sp>
      <p:sp>
        <p:nvSpPr>
          <p:cNvPr id="16" name="テキスト ボックス 15"/>
          <p:cNvSpPr txBox="1"/>
          <p:nvPr/>
        </p:nvSpPr>
        <p:spPr>
          <a:xfrm>
            <a:off x="251520" y="6423719"/>
            <a:ext cx="8892480" cy="461665"/>
          </a:xfrm>
          <a:prstGeom prst="rect">
            <a:avLst/>
          </a:prstGeom>
          <a:noFill/>
        </p:spPr>
        <p:txBody>
          <a:bodyPr wrap="square" rtlCol="0">
            <a:spAutoFit/>
          </a:bodyPr>
          <a:lstStyle/>
          <a:p>
            <a:r>
              <a:rPr lang="en-US" altLang="ja-JP" sz="1200" b="1" dirty="0"/>
              <a:t>[2]  F. </a:t>
            </a:r>
            <a:r>
              <a:rPr lang="en-US" altLang="ja-JP" sz="1200" b="1" dirty="0" err="1"/>
              <a:t>Busching</a:t>
            </a:r>
            <a:r>
              <a:rPr lang="en-US" altLang="ja-JP" sz="1200" b="1" dirty="0"/>
              <a:t>, S. </a:t>
            </a:r>
            <a:r>
              <a:rPr lang="en-US" altLang="ja-JP" sz="1200" b="1" dirty="0" err="1"/>
              <a:t>Schildt</a:t>
            </a:r>
            <a:r>
              <a:rPr lang="en-US" altLang="ja-JP" sz="1200" b="1" dirty="0"/>
              <a:t>, and L. Wolf</a:t>
            </a:r>
            <a:r>
              <a:rPr lang="en-US" altLang="ja-JP" sz="1200" b="1" dirty="0" smtClean="0"/>
              <a:t>,“</a:t>
            </a:r>
            <a:r>
              <a:rPr lang="en-US" altLang="ja-JP" sz="1200" b="1" dirty="0" err="1"/>
              <a:t>DroidCluster</a:t>
            </a:r>
            <a:r>
              <a:rPr lang="en-US" altLang="ja-JP" sz="1200" b="1" dirty="0"/>
              <a:t>:  </a:t>
            </a:r>
            <a:r>
              <a:rPr lang="en-US" altLang="ja-JP" sz="1200" b="1" dirty="0" smtClean="0"/>
              <a:t>Towards Smartphone </a:t>
            </a:r>
            <a:r>
              <a:rPr lang="en-US" altLang="ja-JP" sz="1200" b="1" dirty="0"/>
              <a:t>Cluster </a:t>
            </a:r>
            <a:r>
              <a:rPr lang="en-US" altLang="ja-JP" sz="1200" b="1" dirty="0" err="1"/>
              <a:t>ComputingThe</a:t>
            </a:r>
            <a:r>
              <a:rPr lang="en-US" altLang="ja-JP" sz="1200" b="1" dirty="0"/>
              <a:t> Streets are </a:t>
            </a:r>
            <a:r>
              <a:rPr lang="en-US" altLang="ja-JP" sz="1200" b="1" dirty="0" smtClean="0"/>
              <a:t>Paved with Potential Computer </a:t>
            </a:r>
            <a:r>
              <a:rPr lang="en-US" altLang="ja-JP" sz="1200" b="1" dirty="0"/>
              <a:t>Clusters</a:t>
            </a:r>
            <a:r>
              <a:rPr lang="en-US" altLang="ja-JP" sz="1200" b="1" dirty="0" smtClean="0"/>
              <a:t>”, </a:t>
            </a:r>
            <a:r>
              <a:rPr lang="en-US" altLang="ja-JP" sz="1200" b="1" dirty="0"/>
              <a:t>In Distributed </a:t>
            </a:r>
            <a:r>
              <a:rPr lang="en-US" altLang="ja-JP" sz="1200" b="1" dirty="0" smtClean="0"/>
              <a:t>Computing </a:t>
            </a:r>
            <a:r>
              <a:rPr lang="en-US" altLang="ja-JP" sz="1200" b="1" dirty="0"/>
              <a:t>Systems </a:t>
            </a:r>
            <a:r>
              <a:rPr lang="en-US" altLang="ja-JP" sz="1200" b="1" dirty="0" smtClean="0"/>
              <a:t>Workshops (ICDCSW</a:t>
            </a:r>
            <a:r>
              <a:rPr lang="en-US" altLang="ja-JP" sz="1200" b="1" dirty="0"/>
              <a:t>), pp.114-117, 2012</a:t>
            </a:r>
            <a:endParaRPr kumimoji="1" lang="ja-JP" altLang="en-US" sz="1200" b="1" dirty="0"/>
          </a:p>
        </p:txBody>
      </p:sp>
      <p:sp>
        <p:nvSpPr>
          <p:cNvPr id="12"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
        <p:nvSpPr>
          <p:cNvPr id="13" name="コンテンツ プレースホルダー 5"/>
          <p:cNvSpPr txBox="1">
            <a:spLocks/>
          </p:cNvSpPr>
          <p:nvPr/>
        </p:nvSpPr>
        <p:spPr>
          <a:xfrm>
            <a:off x="467544" y="2728664"/>
            <a:ext cx="8542784" cy="11323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モバイル端末を計算ノードとしたクラスタシステムを開発</a:t>
            </a:r>
            <a:endParaRPr lang="en-US" altLang="ja-JP" b="1" dirty="0" smtClean="0"/>
          </a:p>
          <a:p>
            <a:endParaRPr lang="en-US" altLang="ja-JP" sz="1100" b="1" dirty="0" smtClean="0"/>
          </a:p>
          <a:p>
            <a:pPr lvl="1"/>
            <a:r>
              <a:rPr lang="ja-JP" altLang="en-US" b="1" dirty="0" smtClean="0"/>
              <a:t>マルチコア搭載の端末</a:t>
            </a:r>
            <a:r>
              <a:rPr lang="ja-JP" altLang="en-US" b="1" dirty="0"/>
              <a:t>に</a:t>
            </a:r>
            <a:r>
              <a:rPr lang="ja-JP" altLang="en-US" b="1" dirty="0" smtClean="0"/>
              <a:t>おいて</a:t>
            </a:r>
            <a:r>
              <a:rPr lang="en-US" altLang="ja-JP" b="1" dirty="0" smtClean="0"/>
              <a:t>,</a:t>
            </a:r>
            <a:r>
              <a:rPr lang="ja-JP" altLang="en-US" b="1" dirty="0" smtClean="0"/>
              <a:t>並列プロセスを起動</a:t>
            </a:r>
            <a:r>
              <a:rPr lang="en-US" altLang="ja-JP" b="1" dirty="0" smtClean="0"/>
              <a:t>/</a:t>
            </a:r>
            <a:r>
              <a:rPr lang="ja-JP" altLang="en-US" b="1" dirty="0" smtClean="0"/>
              <a:t>並列処理</a:t>
            </a:r>
            <a:endParaRPr lang="en-US" altLang="ja-JP" b="1" dirty="0" smtClean="0"/>
          </a:p>
          <a:p>
            <a:pPr lvl="1"/>
            <a:endParaRPr lang="en-US" altLang="ja-JP" sz="800" b="1" dirty="0" smtClean="0"/>
          </a:p>
          <a:p>
            <a:pPr marL="0" indent="0">
              <a:buNone/>
            </a:pPr>
            <a:endParaRPr lang="en-US" altLang="ja-JP" b="1" dirty="0"/>
          </a:p>
        </p:txBody>
      </p:sp>
      <p:pic>
        <p:nvPicPr>
          <p:cNvPr id="17" name="Picture 2" descr="C:\Users\SAWADA~1\AppData\Local\Temp\imagesyuse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789040"/>
            <a:ext cx="3106689" cy="1909881"/>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673223" y="5626913"/>
            <a:ext cx="3106689" cy="338554"/>
          </a:xfrm>
          <a:prstGeom prst="rect">
            <a:avLst/>
          </a:prstGeom>
          <a:noFill/>
        </p:spPr>
        <p:txBody>
          <a:bodyPr wrap="square" rtlCol="0">
            <a:spAutoFit/>
          </a:bodyPr>
          <a:lstStyle/>
          <a:p>
            <a:pPr algn="ctr"/>
            <a:r>
              <a:rPr kumimoji="1" lang="ja-JP" altLang="en-US" sz="1600" b="1" dirty="0" smtClean="0"/>
              <a:t>図</a:t>
            </a:r>
            <a:r>
              <a:rPr kumimoji="1" lang="en-US" altLang="ja-JP" sz="1600" b="1" dirty="0" smtClean="0"/>
              <a:t>:</a:t>
            </a:r>
            <a:r>
              <a:rPr kumimoji="1" lang="ja-JP" altLang="en-US" sz="1600" b="1" dirty="0" smtClean="0"/>
              <a:t>モバイルクラスタのイメージ</a:t>
            </a:r>
            <a:endParaRPr kumimoji="1" lang="ja-JP" altLang="en-US" sz="1600" b="1" dirty="0"/>
          </a:p>
        </p:txBody>
      </p:sp>
    </p:spTree>
    <p:extLst>
      <p:ext uri="{BB962C8B-B14F-4D97-AF65-F5344CB8AC3E}">
        <p14:creationId xmlns:p14="http://schemas.microsoft.com/office/powerpoint/2010/main" val="4223345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531E5A70-AEFA-4315-A083-0C736EDFF627}"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4</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研究背景</a:t>
            </a:r>
            <a:r>
              <a:rPr lang="en-US" altLang="ja-JP" dirty="0" smtClean="0">
                <a:solidFill>
                  <a:srgbClr val="D2533C"/>
                </a:solidFill>
              </a:rPr>
              <a:t>(2/2)</a:t>
            </a:r>
            <a:endParaRPr lang="ja-JP" altLang="en-US" dirty="0">
              <a:solidFill>
                <a:srgbClr val="D2533C"/>
              </a:solidFill>
            </a:endParaRPr>
          </a:p>
        </p:txBody>
      </p:sp>
      <p:sp>
        <p:nvSpPr>
          <p:cNvPr id="6" name="コンテンツ プレースホルダー 5"/>
          <p:cNvSpPr>
            <a:spLocks noGrp="1"/>
          </p:cNvSpPr>
          <p:nvPr>
            <p:ph idx="1"/>
          </p:nvPr>
        </p:nvSpPr>
        <p:spPr>
          <a:xfrm>
            <a:off x="457200" y="1144488"/>
            <a:ext cx="8686800" cy="844352"/>
          </a:xfrm>
        </p:spPr>
        <p:txBody>
          <a:bodyPr>
            <a:normAutofit fontScale="85000" lnSpcReduction="20000"/>
          </a:bodyPr>
          <a:lstStyle/>
          <a:p>
            <a:pPr marL="182880" lvl="1"/>
            <a:r>
              <a:rPr lang="ja-JP" altLang="en-US" sz="2400" b="1" dirty="0" smtClean="0"/>
              <a:t>モバイルクラスタの特徴</a:t>
            </a:r>
            <a:r>
              <a:rPr lang="en-US" altLang="ja-JP" sz="2400" b="1" dirty="0" smtClean="0"/>
              <a:t>:</a:t>
            </a:r>
            <a:r>
              <a:rPr lang="ja-JP" altLang="en-US" sz="2400" b="1" dirty="0" smtClean="0"/>
              <a:t>移動体</a:t>
            </a:r>
            <a:r>
              <a:rPr lang="ja-JP" altLang="en-US" sz="2400" b="1" dirty="0"/>
              <a:t>であるため</a:t>
            </a:r>
            <a:r>
              <a:rPr lang="en-US" altLang="ja-JP" sz="2400" b="1" dirty="0"/>
              <a:t>,</a:t>
            </a:r>
            <a:r>
              <a:rPr lang="ja-JP" altLang="en-US" sz="2400" b="1" dirty="0"/>
              <a:t>並列処理中にノード構成が変化する場合がある</a:t>
            </a:r>
            <a:endParaRPr lang="en-US" altLang="ja-JP" sz="2400" b="1" dirty="0"/>
          </a:p>
          <a:p>
            <a:pPr lvl="1"/>
            <a:r>
              <a:rPr lang="ja-JP" altLang="en-US" b="1" dirty="0" smtClean="0"/>
              <a:t>ノードが脱退した場合</a:t>
            </a:r>
            <a:r>
              <a:rPr lang="en-US" altLang="ja-JP" b="1" dirty="0" smtClean="0"/>
              <a:t>,</a:t>
            </a:r>
            <a:r>
              <a:rPr lang="ja-JP" altLang="en-US" b="1" dirty="0" smtClean="0"/>
              <a:t>アプリケーション</a:t>
            </a:r>
            <a:r>
              <a:rPr lang="ja-JP" altLang="en-US" b="1" dirty="0"/>
              <a:t>が</a:t>
            </a:r>
            <a:r>
              <a:rPr lang="ja-JP" altLang="en-US" b="1" dirty="0" smtClean="0"/>
              <a:t>中断</a:t>
            </a:r>
            <a:endParaRPr lang="en-US" altLang="ja-JP" b="1" dirty="0"/>
          </a:p>
        </p:txBody>
      </p:sp>
      <p:sp>
        <p:nvSpPr>
          <p:cNvPr id="12" name="テキスト ボックス 11"/>
          <p:cNvSpPr txBox="1"/>
          <p:nvPr/>
        </p:nvSpPr>
        <p:spPr>
          <a:xfrm>
            <a:off x="144016" y="6239053"/>
            <a:ext cx="8892480" cy="646331"/>
          </a:xfrm>
          <a:prstGeom prst="rect">
            <a:avLst/>
          </a:prstGeom>
          <a:noFill/>
        </p:spPr>
        <p:txBody>
          <a:bodyPr wrap="square" rtlCol="0">
            <a:spAutoFit/>
          </a:bodyPr>
          <a:lstStyle/>
          <a:p>
            <a:r>
              <a:rPr lang="en-US" altLang="ja-JP" sz="1200" b="1" dirty="0" smtClean="0"/>
              <a:t>[3] Yuki Sawada, Yusuke Arai, </a:t>
            </a:r>
            <a:r>
              <a:rPr lang="en-US" altLang="ja-JP" sz="1200" b="1" dirty="0" err="1" smtClean="0"/>
              <a:t>Kanemitsu</a:t>
            </a:r>
            <a:r>
              <a:rPr lang="en-US" altLang="ja-JP" sz="1200" b="1" dirty="0" smtClean="0"/>
              <a:t> </a:t>
            </a:r>
            <a:r>
              <a:rPr lang="en-US" altLang="ja-JP" sz="1200" b="1" dirty="0" err="1" smtClean="0"/>
              <a:t>Ootsu</a:t>
            </a:r>
            <a:r>
              <a:rPr lang="en-US" altLang="ja-JP" sz="1200" b="1" dirty="0" smtClean="0"/>
              <a:t>, Takashi </a:t>
            </a:r>
            <a:r>
              <a:rPr lang="en-US" altLang="ja-JP" sz="1200" b="1" dirty="0" err="1" smtClean="0"/>
              <a:t>Yokota,and</a:t>
            </a:r>
            <a:r>
              <a:rPr lang="en-US" altLang="ja-JP" sz="1200" b="1" dirty="0" smtClean="0"/>
              <a:t> Takeshi </a:t>
            </a:r>
            <a:r>
              <a:rPr lang="en-US" altLang="ja-JP" sz="1200" b="1" dirty="0" err="1" smtClean="0"/>
              <a:t>Ohkawa</a:t>
            </a:r>
            <a:r>
              <a:rPr lang="en-US" altLang="ja-JP" sz="1200" b="1" dirty="0" smtClean="0"/>
              <a:t>, “An Android Cluster System Capable of Dynamic Node Reconfiguration”,7</a:t>
            </a:r>
            <a:r>
              <a:rPr lang="en-US" altLang="ja-JP" sz="1200" b="1" baseline="30000" dirty="0" smtClean="0"/>
              <a:t>th</a:t>
            </a:r>
            <a:r>
              <a:rPr lang="en-US" altLang="ja-JP" sz="1200" b="1" dirty="0" smtClean="0"/>
              <a:t> International Conference on Ubiquitous and Future Networks ,ICUFN2015, pp.689-694, 2015.</a:t>
            </a:r>
            <a:endParaRPr kumimoji="1" lang="ja-JP" altLang="en-US" sz="1200" b="1" dirty="0"/>
          </a:p>
        </p:txBody>
      </p:sp>
      <p:sp>
        <p:nvSpPr>
          <p:cNvPr id="8" name="下矢印 7"/>
          <p:cNvSpPr/>
          <p:nvPr/>
        </p:nvSpPr>
        <p:spPr>
          <a:xfrm>
            <a:off x="4269160" y="2032537"/>
            <a:ext cx="648072" cy="8203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917232" y="2032537"/>
            <a:ext cx="3456384" cy="646331"/>
          </a:xfrm>
          <a:prstGeom prst="rect">
            <a:avLst/>
          </a:prstGeom>
          <a:noFill/>
        </p:spPr>
        <p:txBody>
          <a:bodyPr wrap="square" rtlCol="0">
            <a:spAutoFit/>
          </a:bodyPr>
          <a:lstStyle/>
          <a:p>
            <a:r>
              <a:rPr lang="ja-JP" altLang="en-US" b="1" dirty="0" smtClean="0">
                <a:solidFill>
                  <a:srgbClr val="FF0000"/>
                </a:solidFill>
              </a:rPr>
              <a:t>チェックポイント</a:t>
            </a:r>
            <a:r>
              <a:rPr lang="en-US" altLang="ja-JP" b="1" dirty="0" smtClean="0">
                <a:solidFill>
                  <a:srgbClr val="FF0000"/>
                </a:solidFill>
              </a:rPr>
              <a:t>/</a:t>
            </a:r>
            <a:r>
              <a:rPr lang="ja-JP" altLang="en-US" b="1" dirty="0" smtClean="0">
                <a:solidFill>
                  <a:srgbClr val="FF0000"/>
                </a:solidFill>
              </a:rPr>
              <a:t>リスタート機能</a:t>
            </a:r>
            <a:endParaRPr lang="en-US" altLang="ja-JP" b="1" dirty="0" smtClean="0">
              <a:solidFill>
                <a:srgbClr val="FF0000"/>
              </a:solidFill>
            </a:endParaRPr>
          </a:p>
          <a:p>
            <a:r>
              <a:rPr lang="ja-JP" altLang="en-US" b="1" dirty="0" smtClean="0">
                <a:solidFill>
                  <a:srgbClr val="FF0000"/>
                </a:solidFill>
              </a:rPr>
              <a:t>を追加</a:t>
            </a:r>
            <a:r>
              <a:rPr lang="en-US" altLang="ja-JP" b="1" dirty="0" smtClean="0">
                <a:solidFill>
                  <a:srgbClr val="FF0000"/>
                </a:solidFill>
              </a:rPr>
              <a:t>[3]</a:t>
            </a:r>
            <a:endParaRPr kumimoji="1" lang="ja-JP" altLang="en-US" b="1" dirty="0">
              <a:solidFill>
                <a:srgbClr val="FF0000"/>
              </a:solidFill>
            </a:endParaRPr>
          </a:p>
        </p:txBody>
      </p:sp>
      <p:sp>
        <p:nvSpPr>
          <p:cNvPr id="15" name="コンテンツ プレースホルダー 5"/>
          <p:cNvSpPr txBox="1">
            <a:spLocks/>
          </p:cNvSpPr>
          <p:nvPr/>
        </p:nvSpPr>
        <p:spPr>
          <a:xfrm>
            <a:off x="144016" y="2986449"/>
            <a:ext cx="8999984" cy="845706"/>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400" b="1" dirty="0" smtClean="0"/>
              <a:t>定期的</a:t>
            </a:r>
            <a:r>
              <a:rPr lang="ja-JP" altLang="en-US" sz="2400" b="1" dirty="0"/>
              <a:t>にチェックポイントを取り</a:t>
            </a:r>
            <a:r>
              <a:rPr lang="en-US" altLang="ja-JP" sz="2400" b="1" dirty="0"/>
              <a:t>,</a:t>
            </a:r>
            <a:r>
              <a:rPr lang="ja-JP" altLang="en-US" sz="2400" b="1" dirty="0"/>
              <a:t>途中</a:t>
            </a:r>
            <a:r>
              <a:rPr lang="ja-JP" altLang="en-US" sz="2400" b="1" dirty="0" smtClean="0"/>
              <a:t>からリスタート可能</a:t>
            </a:r>
            <a:endParaRPr lang="en-US" altLang="ja-JP" sz="2400" b="1" dirty="0"/>
          </a:p>
          <a:p>
            <a:pPr lvl="1"/>
            <a:r>
              <a:rPr lang="ja-JP" altLang="en-US" sz="2400" b="1" dirty="0"/>
              <a:t>リスタート</a:t>
            </a:r>
            <a:r>
              <a:rPr lang="ja-JP" altLang="en-US" sz="2400" b="1" dirty="0" smtClean="0"/>
              <a:t>時</a:t>
            </a:r>
            <a:r>
              <a:rPr lang="ja-JP" altLang="en-US" sz="2400" b="1" dirty="0"/>
              <a:t>に</a:t>
            </a:r>
            <a:r>
              <a:rPr lang="ja-JP" altLang="en-US" sz="2400" b="1" dirty="0" smtClean="0"/>
              <a:t>脱退</a:t>
            </a:r>
            <a:r>
              <a:rPr lang="ja-JP" altLang="en-US" sz="2400" b="1" dirty="0"/>
              <a:t>ノード</a:t>
            </a:r>
            <a:r>
              <a:rPr lang="ja-JP" altLang="en-US" sz="2400" b="1" dirty="0" smtClean="0"/>
              <a:t>が</a:t>
            </a:r>
            <a:r>
              <a:rPr lang="ja-JP" altLang="en-US" sz="2400" b="1" dirty="0"/>
              <a:t>処理していたタスクを他</a:t>
            </a:r>
            <a:r>
              <a:rPr lang="ja-JP" altLang="en-US" sz="2400" b="1" dirty="0" smtClean="0"/>
              <a:t>の</a:t>
            </a:r>
            <a:r>
              <a:rPr lang="ja-JP" altLang="en-US" sz="2400" b="1" dirty="0"/>
              <a:t>ノード</a:t>
            </a:r>
            <a:r>
              <a:rPr lang="ja-JP" altLang="en-US" sz="2400" b="1" dirty="0" smtClean="0"/>
              <a:t>に移行</a:t>
            </a:r>
            <a:endParaRPr lang="en-US" altLang="ja-JP"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
        <p:nvSpPr>
          <p:cNvPr id="22" name="円/楕円 21"/>
          <p:cNvSpPr/>
          <p:nvPr/>
        </p:nvSpPr>
        <p:spPr>
          <a:xfrm>
            <a:off x="2987824" y="4064618"/>
            <a:ext cx="1368152" cy="130859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B</a:t>
            </a:r>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3" name="正方形/長方形 22"/>
          <p:cNvSpPr/>
          <p:nvPr/>
        </p:nvSpPr>
        <p:spPr>
          <a:xfrm>
            <a:off x="3315340" y="465068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709350" y="464901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p:cNvSpPr/>
          <p:nvPr/>
        </p:nvSpPr>
        <p:spPr>
          <a:xfrm>
            <a:off x="3239852" y="4881922"/>
            <a:ext cx="864096" cy="498677"/>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正方形/長方形 24"/>
          <p:cNvSpPr/>
          <p:nvPr/>
        </p:nvSpPr>
        <p:spPr>
          <a:xfrm>
            <a:off x="3315341" y="497695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707904" y="498756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611560" y="4066284"/>
            <a:ext cx="1368152" cy="130859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a:t>A</a:t>
            </a: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8" name="正方形/長方形 27"/>
          <p:cNvSpPr/>
          <p:nvPr/>
        </p:nvSpPr>
        <p:spPr>
          <a:xfrm>
            <a:off x="939078" y="465068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331640" y="4989231"/>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1838100" y="4881922"/>
            <a:ext cx="1368152" cy="1139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C</a:t>
            </a:r>
            <a:endParaRPr kumimoji="1" lang="en-US" altLang="ja-JP" sz="1600" b="1" dirty="0"/>
          </a:p>
          <a:p>
            <a:pPr algn="ctr"/>
            <a:endParaRPr kumimoji="1" lang="en-US" altLang="ja-JP" sz="1600" b="1" dirty="0" smtClean="0"/>
          </a:p>
          <a:p>
            <a:pPr algn="ctr"/>
            <a:endParaRPr kumimoji="1" lang="ja-JP" altLang="en-US" sz="1600" b="1" dirty="0"/>
          </a:p>
        </p:txBody>
      </p:sp>
      <p:sp>
        <p:nvSpPr>
          <p:cNvPr id="39" name="円/楕円 38"/>
          <p:cNvSpPr/>
          <p:nvPr/>
        </p:nvSpPr>
        <p:spPr>
          <a:xfrm>
            <a:off x="1888154" y="5230222"/>
            <a:ext cx="1268043" cy="774348"/>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正方形/長方形 35"/>
          <p:cNvSpPr/>
          <p:nvPr/>
        </p:nvSpPr>
        <p:spPr>
          <a:xfrm>
            <a:off x="2198555" y="545181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561288" y="5571921"/>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1578169" y="5582138"/>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p:nvPr/>
        </p:nvCxnSpPr>
        <p:spPr>
          <a:xfrm flipV="1">
            <a:off x="3156197" y="5249879"/>
            <a:ext cx="405673" cy="3675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5654958" y="585960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975822" y="5805264"/>
            <a:ext cx="2571481" cy="369332"/>
          </a:xfrm>
          <a:prstGeom prst="rect">
            <a:avLst/>
          </a:prstGeom>
          <a:noFill/>
        </p:spPr>
        <p:txBody>
          <a:bodyPr wrap="square" rtlCol="0">
            <a:spAutoFit/>
          </a:bodyPr>
          <a:lstStyle/>
          <a:p>
            <a:r>
              <a:rPr kumimoji="1" lang="ja-JP" altLang="en-US" b="1" dirty="0" smtClean="0"/>
              <a:t>：並列プロセス</a:t>
            </a:r>
            <a:endParaRPr kumimoji="1" lang="ja-JP" altLang="en-US" b="1" dirty="0"/>
          </a:p>
        </p:txBody>
      </p:sp>
    </p:spTree>
    <p:extLst>
      <p:ext uri="{BB962C8B-B14F-4D97-AF65-F5344CB8AC3E}">
        <p14:creationId xmlns:p14="http://schemas.microsoft.com/office/powerpoint/2010/main" val="77506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38"/>
                                        </p:tgtEl>
                                      </p:cBhvr>
                                    </p:animEffect>
                                    <p:set>
                                      <p:cBhvr>
                                        <p:cTn id="31" dur="1" fill="hold">
                                          <p:stCondLst>
                                            <p:cond delay="499"/>
                                          </p:stCondLst>
                                        </p:cTn>
                                        <p:tgtEl>
                                          <p:spTgt spid="3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9"/>
                                        </p:tgtEl>
                                      </p:cBhvr>
                                    </p:animEffect>
                                    <p:set>
                                      <p:cBhvr>
                                        <p:cTn id="36" dur="1" fill="hold">
                                          <p:stCondLst>
                                            <p:cond delay="499"/>
                                          </p:stCondLst>
                                        </p:cTn>
                                        <p:tgtEl>
                                          <p:spTgt spid="3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40"/>
                                        </p:tgtEl>
                                      </p:cBhvr>
                                    </p:animEffect>
                                    <p:set>
                                      <p:cBhvr>
                                        <p:cTn id="39" dur="1" fill="hold">
                                          <p:stCondLst>
                                            <p:cond delay="499"/>
                                          </p:stCondLst>
                                        </p:cTn>
                                        <p:tgtEl>
                                          <p:spTgt spid="4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26" grpId="0" animBg="1"/>
      <p:bldP spid="35" grpId="0" animBg="1"/>
      <p:bldP spid="39" grpId="0" animBg="1"/>
      <p:bldP spid="39" grpId="1" animBg="1"/>
      <p:bldP spid="36" grpId="0" animBg="1"/>
      <p:bldP spid="37" grpId="0" animBg="1"/>
      <p:bldP spid="38" grpId="0" animBg="1"/>
      <p:bldP spid="3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D69A31ED-35E7-46EB-A727-4A02BD16C1AF}"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5</a:t>
            </a:fld>
            <a:endParaRPr lang="ja-JP" altLang="en-US"/>
          </a:p>
        </p:txBody>
      </p:sp>
      <p:sp>
        <p:nvSpPr>
          <p:cNvPr id="9" name="タイトル 1"/>
          <p:cNvSpPr>
            <a:spLocks noGrp="1"/>
          </p:cNvSpPr>
          <p:nvPr>
            <p:ph type="title"/>
          </p:nvPr>
        </p:nvSpPr>
        <p:spPr>
          <a:xfrm>
            <a:off x="457200" y="134144"/>
            <a:ext cx="8229600" cy="990600"/>
          </a:xfrm>
        </p:spPr>
        <p:txBody>
          <a:bodyPr>
            <a:normAutofit/>
          </a:bodyPr>
          <a:lstStyle/>
          <a:p>
            <a:r>
              <a:rPr lang="ja-JP" altLang="en-US" dirty="0" smtClean="0"/>
              <a:t>課題</a:t>
            </a:r>
            <a:endParaRPr kumimoji="1" lang="ja-JP" altLang="en-US" dirty="0"/>
          </a:p>
        </p:txBody>
      </p:sp>
      <p:sp>
        <p:nvSpPr>
          <p:cNvPr id="10" name="コンテンツ プレースホルダー 2"/>
          <p:cNvSpPr txBox="1">
            <a:spLocks/>
          </p:cNvSpPr>
          <p:nvPr/>
        </p:nvSpPr>
        <p:spPr>
          <a:xfrm>
            <a:off x="473529" y="5015516"/>
            <a:ext cx="8229600"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endParaRPr lang="en-US" altLang="ja-JP" dirty="0"/>
          </a:p>
        </p:txBody>
      </p:sp>
      <p:sp>
        <p:nvSpPr>
          <p:cNvPr id="11" name="コンテンツ プレースホルダー 5"/>
          <p:cNvSpPr txBox="1">
            <a:spLocks/>
          </p:cNvSpPr>
          <p:nvPr/>
        </p:nvSpPr>
        <p:spPr>
          <a:xfrm>
            <a:off x="467544" y="1196752"/>
            <a:ext cx="8517632" cy="21602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脱退ノードの並列タスクを他の</a:t>
            </a:r>
            <a:r>
              <a:rPr lang="en-US" altLang="ja-JP" b="1" dirty="0" smtClean="0"/>
              <a:t>1</a:t>
            </a:r>
            <a:r>
              <a:rPr lang="ja-JP" altLang="en-US" b="1" dirty="0" smtClean="0"/>
              <a:t>ノードが全て引き継ぐ</a:t>
            </a:r>
            <a:endParaRPr lang="en-US" altLang="ja-JP" b="1" dirty="0" smtClean="0"/>
          </a:p>
          <a:p>
            <a:pPr lvl="1"/>
            <a:r>
              <a:rPr lang="en-US" altLang="ja-JP" b="1" dirty="0"/>
              <a:t>1</a:t>
            </a:r>
            <a:r>
              <a:rPr lang="ja-JP" altLang="en-US" b="1" dirty="0" smtClean="0"/>
              <a:t>台だけ並列タスクの負荷が</a:t>
            </a:r>
            <a:r>
              <a:rPr lang="ja-JP" altLang="en-US" b="1" dirty="0"/>
              <a:t>高</a:t>
            </a:r>
            <a:r>
              <a:rPr lang="ja-JP" altLang="en-US" b="1" dirty="0" smtClean="0"/>
              <a:t>くなり</a:t>
            </a:r>
            <a:r>
              <a:rPr lang="en-US" altLang="ja-JP" b="1" dirty="0" smtClean="0"/>
              <a:t>,</a:t>
            </a:r>
            <a:r>
              <a:rPr lang="ja-JP" altLang="en-US" b="1" dirty="0" smtClean="0"/>
              <a:t>クラスタ全体の性能が低下</a:t>
            </a:r>
            <a:endParaRPr lang="en-US" altLang="ja-JP" b="1" dirty="0" smtClean="0"/>
          </a:p>
          <a:p>
            <a:pPr marL="274320" lvl="1" indent="0">
              <a:buNone/>
            </a:pPr>
            <a:endParaRPr lang="en-US" altLang="ja-JP" b="1" dirty="0" smtClean="0"/>
          </a:p>
          <a:p>
            <a:r>
              <a:rPr lang="ja-JP" altLang="en-US" b="1" dirty="0" smtClean="0"/>
              <a:t>自ノードの並列タスクの一部だけを他の</a:t>
            </a:r>
            <a:r>
              <a:rPr lang="ja-JP" altLang="en-US" b="1" dirty="0"/>
              <a:t>ノード</a:t>
            </a:r>
            <a:r>
              <a:rPr lang="ja-JP" altLang="en-US" b="1" dirty="0" smtClean="0"/>
              <a:t>に移譲す</a:t>
            </a:r>
            <a:r>
              <a:rPr lang="ja-JP" altLang="en-US" b="1" dirty="0"/>
              <a:t>る</a:t>
            </a:r>
            <a:r>
              <a:rPr lang="ja-JP" altLang="en-US" b="1" dirty="0" smtClean="0"/>
              <a:t>ことができない</a:t>
            </a:r>
            <a:endParaRPr lang="en-US" altLang="ja-JP" b="1" dirty="0" smtClean="0"/>
          </a:p>
          <a:p>
            <a:pPr lvl="1"/>
            <a:r>
              <a:rPr lang="ja-JP" altLang="en-US" b="1" dirty="0" smtClean="0"/>
              <a:t>柔軟に</a:t>
            </a:r>
            <a:r>
              <a:rPr lang="en-US" altLang="ja-JP" b="1" dirty="0" smtClean="0"/>
              <a:t>(</a:t>
            </a:r>
            <a:r>
              <a:rPr lang="ja-JP" altLang="en-US" b="1" dirty="0" smtClean="0"/>
              <a:t>細かく</a:t>
            </a:r>
            <a:r>
              <a:rPr lang="en-US" altLang="ja-JP" b="1" dirty="0" smtClean="0"/>
              <a:t>)</a:t>
            </a:r>
            <a:r>
              <a:rPr lang="ja-JP" altLang="en-US" b="1" dirty="0" smtClean="0"/>
              <a:t>並列タスクを割り当てることができない</a:t>
            </a:r>
            <a:endParaRPr lang="ja-JP" altLang="en-US" b="1" dirty="0"/>
          </a:p>
        </p:txBody>
      </p:sp>
      <p:sp>
        <p:nvSpPr>
          <p:cNvPr id="12" name="下矢印 11"/>
          <p:cNvSpPr/>
          <p:nvPr/>
        </p:nvSpPr>
        <p:spPr>
          <a:xfrm>
            <a:off x="4080886" y="3429000"/>
            <a:ext cx="645473" cy="9361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5"/>
          <p:cNvSpPr txBox="1">
            <a:spLocks/>
          </p:cNvSpPr>
          <p:nvPr/>
        </p:nvSpPr>
        <p:spPr>
          <a:xfrm>
            <a:off x="467544" y="4869160"/>
            <a:ext cx="8517632" cy="93610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a:t>モバイル</a:t>
            </a:r>
            <a:r>
              <a:rPr lang="ja-JP" altLang="en-US" b="1" dirty="0" smtClean="0"/>
              <a:t>クラスタシステム上で効率的な並列処理を行う</a:t>
            </a:r>
            <a:endParaRPr lang="en-US" altLang="ja-JP" b="1" dirty="0" smtClean="0"/>
          </a:p>
          <a:p>
            <a:pPr lvl="1"/>
            <a:r>
              <a:rPr lang="ja-JP" altLang="en-US" sz="2400" b="1" dirty="0" smtClean="0"/>
              <a:t>複数のノードへ並列タスクを分散させる手法を実装</a:t>
            </a:r>
            <a:endParaRPr lang="en-US" altLang="ja-JP" sz="2400" b="1" dirty="0" smtClean="0"/>
          </a:p>
        </p:txBody>
      </p:sp>
      <p:sp>
        <p:nvSpPr>
          <p:cNvPr id="14" name="タイトル 1"/>
          <p:cNvSpPr txBox="1">
            <a:spLocks/>
          </p:cNvSpPr>
          <p:nvPr/>
        </p:nvSpPr>
        <p:spPr>
          <a:xfrm>
            <a:off x="467544" y="4077072"/>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t>研究目的</a:t>
            </a:r>
            <a:endParaRPr lang="ja-JP" altLang="en-US" dirty="0"/>
          </a:p>
        </p:txBody>
      </p:sp>
      <p:sp>
        <p:nvSpPr>
          <p:cNvPr id="15"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405122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モバイル</a:t>
            </a:r>
            <a:r>
              <a:rPr kumimoji="1" lang="ja-JP" altLang="en-US" dirty="0" smtClean="0"/>
              <a:t>クラスタシステム</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6</a:t>
            </a:fld>
            <a:endParaRPr lang="ja-JP" altLang="en-US"/>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0000">
            <a:off x="1752320" y="2542227"/>
            <a:ext cx="600315" cy="40341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0000">
            <a:off x="4523112" y="2569877"/>
            <a:ext cx="600315" cy="403412"/>
          </a:xfrm>
          <a:prstGeom prst="rect">
            <a:avLst/>
          </a:prstGeom>
        </p:spPr>
      </p:pic>
      <p:cxnSp>
        <p:nvCxnSpPr>
          <p:cNvPr id="10" name="直線コネクタ 9"/>
          <p:cNvCxnSpPr/>
          <p:nvPr/>
        </p:nvCxnSpPr>
        <p:spPr>
          <a:xfrm flipV="1">
            <a:off x="4861546" y="1628800"/>
            <a:ext cx="358526" cy="1008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5220072" y="1628800"/>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2339751" y="3068695"/>
            <a:ext cx="2521795" cy="16118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solidFill>
                  <a:srgbClr val="292934"/>
                </a:solidFill>
              </a:rPr>
              <a:t>並列分散</a:t>
            </a:r>
            <a:endParaRPr lang="en-US" altLang="ja-JP" b="1" dirty="0" smtClean="0">
              <a:solidFill>
                <a:srgbClr val="292934"/>
              </a:solidFill>
            </a:endParaRPr>
          </a:p>
          <a:p>
            <a:pPr algn="ctr"/>
            <a:r>
              <a:rPr lang="ja-JP" altLang="en-US" b="1" dirty="0" smtClean="0">
                <a:solidFill>
                  <a:srgbClr val="292934"/>
                </a:solidFill>
              </a:rPr>
              <a:t>アプリケーション</a:t>
            </a:r>
            <a:endParaRPr lang="en-US" altLang="ja-JP" b="1" dirty="0" smtClean="0">
              <a:solidFill>
                <a:srgbClr val="292934"/>
              </a:solidFill>
            </a:endParaRPr>
          </a:p>
        </p:txBody>
      </p:sp>
      <p:sp>
        <p:nvSpPr>
          <p:cNvPr id="13" name="テキスト ボックス 12"/>
          <p:cNvSpPr txBox="1"/>
          <p:nvPr/>
        </p:nvSpPr>
        <p:spPr>
          <a:xfrm>
            <a:off x="33338" y="1477034"/>
            <a:ext cx="2276681" cy="646331"/>
          </a:xfrm>
          <a:prstGeom prst="rect">
            <a:avLst/>
          </a:prstGeom>
          <a:noFill/>
        </p:spPr>
        <p:txBody>
          <a:bodyPr wrap="square" rtlCol="0">
            <a:spAutoFit/>
          </a:bodyPr>
          <a:lstStyle/>
          <a:p>
            <a:r>
              <a:rPr lang="ja-JP" altLang="en-US" b="1" dirty="0" smtClean="0">
                <a:solidFill>
                  <a:srgbClr val="292934"/>
                </a:solidFill>
              </a:rPr>
              <a:t>例</a:t>
            </a:r>
            <a:r>
              <a:rPr lang="en-US" altLang="ja-JP" b="1" dirty="0" smtClean="0">
                <a:solidFill>
                  <a:srgbClr val="292934"/>
                </a:solidFill>
              </a:rPr>
              <a:t>)</a:t>
            </a:r>
            <a:r>
              <a:rPr lang="ja-JP" altLang="en-US" b="1" dirty="0">
                <a:solidFill>
                  <a:srgbClr val="292934"/>
                </a:solidFill>
              </a:rPr>
              <a:t> </a:t>
            </a:r>
            <a:r>
              <a:rPr lang="en-US" altLang="ja-JP" b="1" dirty="0">
                <a:solidFill>
                  <a:srgbClr val="292934"/>
                </a:solidFill>
              </a:rPr>
              <a:t>5</a:t>
            </a:r>
            <a:r>
              <a:rPr lang="ja-JP" altLang="en-US" b="1" dirty="0" smtClean="0">
                <a:solidFill>
                  <a:srgbClr val="292934"/>
                </a:solidFill>
              </a:rPr>
              <a:t>ノード構成の</a:t>
            </a:r>
            <a:endParaRPr lang="en-US" altLang="ja-JP" b="1" dirty="0">
              <a:solidFill>
                <a:srgbClr val="292934"/>
              </a:solidFill>
            </a:endParaRPr>
          </a:p>
          <a:p>
            <a:r>
              <a:rPr lang="en-US" altLang="ja-JP" b="1" dirty="0" smtClean="0">
                <a:solidFill>
                  <a:srgbClr val="292934"/>
                </a:solidFill>
              </a:rPr>
              <a:t>      Android</a:t>
            </a:r>
            <a:r>
              <a:rPr lang="ja-JP" altLang="en-US" b="1" dirty="0" smtClean="0">
                <a:solidFill>
                  <a:srgbClr val="292934"/>
                </a:solidFill>
              </a:rPr>
              <a:t>クラスタ</a:t>
            </a:r>
            <a:endParaRPr lang="ja-JP" altLang="en-US" b="1" dirty="0">
              <a:solidFill>
                <a:srgbClr val="292934"/>
              </a:solidFill>
            </a:endParaRPr>
          </a:p>
        </p:txBody>
      </p:sp>
      <p:cxnSp>
        <p:nvCxnSpPr>
          <p:cNvPr id="14" name="直線コネクタ 13"/>
          <p:cNvCxnSpPr>
            <a:stCxn id="19" idx="3"/>
          </p:cNvCxnSpPr>
          <p:nvPr/>
        </p:nvCxnSpPr>
        <p:spPr>
          <a:xfrm flipV="1">
            <a:off x="2413275" y="4174206"/>
            <a:ext cx="358525" cy="13774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5292080" y="1800200"/>
            <a:ext cx="3851920" cy="1152128"/>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dirty="0" smtClean="0">
                <a:solidFill>
                  <a:srgbClr val="292934"/>
                </a:solidFill>
              </a:rPr>
              <a:t>多くのモバイル端末で利用でき</a:t>
            </a:r>
            <a:r>
              <a:rPr lang="en-US" altLang="ja-JP" dirty="0" smtClean="0">
                <a:solidFill>
                  <a:srgbClr val="292934"/>
                </a:solidFill>
              </a:rPr>
              <a:t>,</a:t>
            </a:r>
            <a:r>
              <a:rPr lang="ja-JP" altLang="en-US" dirty="0" smtClean="0">
                <a:solidFill>
                  <a:srgbClr val="292934"/>
                </a:solidFill>
              </a:rPr>
              <a:t>無線通信手段として一般的な</a:t>
            </a:r>
            <a:r>
              <a:rPr lang="en-US" altLang="ja-JP" dirty="0" smtClean="0">
                <a:solidFill>
                  <a:srgbClr val="FF0000"/>
                </a:solidFill>
              </a:rPr>
              <a:t>Wi-Fi</a:t>
            </a:r>
          </a:p>
          <a:p>
            <a:pPr marL="0" indent="0">
              <a:buClr>
                <a:srgbClr val="93A299"/>
              </a:buClr>
              <a:buNone/>
            </a:pPr>
            <a:r>
              <a:rPr lang="en-US" altLang="ja-JP" dirty="0" smtClean="0">
                <a:solidFill>
                  <a:srgbClr val="292934"/>
                </a:solidFill>
              </a:rPr>
              <a:t> </a:t>
            </a:r>
            <a:endParaRPr lang="ja-JP" altLang="en-US" dirty="0">
              <a:solidFill>
                <a:srgbClr val="292934"/>
              </a:solidFill>
            </a:endParaRPr>
          </a:p>
          <a:p>
            <a:pPr>
              <a:buClr>
                <a:srgbClr val="93A299"/>
              </a:buClr>
            </a:pPr>
            <a:endParaRPr lang="en-US" altLang="ja-JP" dirty="0" smtClean="0">
              <a:solidFill>
                <a:srgbClr val="292934"/>
              </a:solidFill>
            </a:endParaRPr>
          </a:p>
        </p:txBody>
      </p:sp>
      <p:sp>
        <p:nvSpPr>
          <p:cNvPr id="18" name="テキスト ボックス 17"/>
          <p:cNvSpPr txBox="1"/>
          <p:nvPr/>
        </p:nvSpPr>
        <p:spPr>
          <a:xfrm>
            <a:off x="5364088" y="1338535"/>
            <a:ext cx="1944216" cy="461665"/>
          </a:xfrm>
          <a:prstGeom prst="rect">
            <a:avLst/>
          </a:prstGeom>
          <a:noFill/>
        </p:spPr>
        <p:txBody>
          <a:bodyPr wrap="square" rtlCol="0">
            <a:spAutoFit/>
          </a:bodyPr>
          <a:lstStyle/>
          <a:p>
            <a:r>
              <a:rPr lang="ja-JP" altLang="en-US" sz="2400" b="1" dirty="0" smtClean="0">
                <a:solidFill>
                  <a:srgbClr val="FF0000"/>
                </a:solidFill>
              </a:rPr>
              <a:t>ノード間通信</a:t>
            </a:r>
            <a:endParaRPr kumimoji="1" lang="ja-JP" altLang="en-US" sz="2400" b="1" dirty="0">
              <a:solidFill>
                <a:srgbClr val="FF0000"/>
              </a:solidFill>
            </a:endParaRPr>
          </a:p>
        </p:txBody>
      </p:sp>
      <p:sp>
        <p:nvSpPr>
          <p:cNvPr id="19" name="テキスト ボックス 18"/>
          <p:cNvSpPr txBox="1"/>
          <p:nvPr/>
        </p:nvSpPr>
        <p:spPr>
          <a:xfrm>
            <a:off x="202237" y="5320828"/>
            <a:ext cx="2211038" cy="461665"/>
          </a:xfrm>
          <a:prstGeom prst="rect">
            <a:avLst/>
          </a:prstGeom>
          <a:noFill/>
        </p:spPr>
        <p:txBody>
          <a:bodyPr wrap="square" rtlCol="0">
            <a:spAutoFit/>
          </a:bodyPr>
          <a:lstStyle/>
          <a:p>
            <a:r>
              <a:rPr lang="ja-JP" altLang="en-US" sz="2400" b="1" dirty="0" smtClean="0">
                <a:solidFill>
                  <a:srgbClr val="FF0000"/>
                </a:solidFill>
              </a:rPr>
              <a:t>並列処理基盤</a:t>
            </a:r>
            <a:endParaRPr lang="en-US" altLang="ja-JP" sz="2400" b="1" dirty="0" smtClean="0">
              <a:solidFill>
                <a:srgbClr val="FF0000"/>
              </a:solidFill>
            </a:endParaRPr>
          </a:p>
        </p:txBody>
      </p:sp>
      <p:sp>
        <p:nvSpPr>
          <p:cNvPr id="20" name="コンテンツ プレースホルダー 2"/>
          <p:cNvSpPr txBox="1">
            <a:spLocks/>
          </p:cNvSpPr>
          <p:nvPr/>
        </p:nvSpPr>
        <p:spPr>
          <a:xfrm>
            <a:off x="59433" y="5805264"/>
            <a:ext cx="3483028" cy="115212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dirty="0" smtClean="0">
                <a:solidFill>
                  <a:srgbClr val="292934"/>
                </a:solidFill>
              </a:rPr>
              <a:t>最も一般的なフレームワークである</a:t>
            </a:r>
            <a:r>
              <a:rPr lang="en-US" altLang="ja-JP" dirty="0" smtClean="0">
                <a:solidFill>
                  <a:srgbClr val="292934"/>
                </a:solidFill>
              </a:rPr>
              <a:t>MPI</a:t>
            </a:r>
            <a:r>
              <a:rPr lang="ja-JP" altLang="en-US" dirty="0" smtClean="0">
                <a:solidFill>
                  <a:srgbClr val="292934"/>
                </a:solidFill>
              </a:rPr>
              <a:t>の実装の１つである</a:t>
            </a:r>
            <a:r>
              <a:rPr lang="en-US" altLang="ja-JP" dirty="0" smtClean="0">
                <a:solidFill>
                  <a:srgbClr val="FF0000"/>
                </a:solidFill>
              </a:rPr>
              <a:t>Open MPI</a:t>
            </a:r>
          </a:p>
        </p:txBody>
      </p:sp>
      <p:sp>
        <p:nvSpPr>
          <p:cNvPr id="23" name="円/楕円 22"/>
          <p:cNvSpPr/>
          <p:nvPr/>
        </p:nvSpPr>
        <p:spPr>
          <a:xfrm>
            <a:off x="462694" y="3096344"/>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ノード</a:t>
            </a:r>
            <a:r>
              <a:rPr lang="en-US" altLang="ja-JP" sz="2000" b="1" dirty="0">
                <a:solidFill>
                  <a:srgbClr val="FFFFFF"/>
                </a:solidFill>
              </a:rPr>
              <a:t>B</a:t>
            </a:r>
            <a:endParaRPr lang="en-US" altLang="ja-JP" sz="2000" b="1" dirty="0" smtClean="0">
              <a:solidFill>
                <a:srgbClr val="FFFFFF"/>
              </a:solidFill>
            </a:endParaRPr>
          </a:p>
        </p:txBody>
      </p:sp>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300492" y="4834909"/>
            <a:ext cx="600315" cy="403412"/>
          </a:xfrm>
          <a:prstGeom prst="rect">
            <a:avLst/>
          </a:prstGeom>
        </p:spPr>
      </p:pic>
      <p:cxnSp>
        <p:nvCxnSpPr>
          <p:cNvPr id="32" name="直線コネクタ 31"/>
          <p:cNvCxnSpPr>
            <a:stCxn id="35" idx="3"/>
            <a:endCxn id="29" idx="6"/>
          </p:cNvCxnSpPr>
          <p:nvPr/>
        </p:nvCxnSpPr>
        <p:spPr>
          <a:xfrm flipV="1">
            <a:off x="6444208" y="4840069"/>
            <a:ext cx="222388" cy="9063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4870184" y="5515551"/>
            <a:ext cx="1574024" cy="461665"/>
          </a:xfrm>
          <a:prstGeom prst="rect">
            <a:avLst/>
          </a:prstGeom>
          <a:noFill/>
        </p:spPr>
        <p:txBody>
          <a:bodyPr wrap="square" rtlCol="0">
            <a:spAutoFit/>
          </a:bodyPr>
          <a:lstStyle/>
          <a:p>
            <a:r>
              <a:rPr lang="ja-JP" altLang="en-US" sz="2400" b="1" dirty="0" smtClean="0">
                <a:solidFill>
                  <a:srgbClr val="FF0000"/>
                </a:solidFill>
              </a:rPr>
              <a:t>計算ノード</a:t>
            </a:r>
            <a:endParaRPr lang="en-US" altLang="ja-JP" sz="2400" b="1" dirty="0" smtClean="0">
              <a:solidFill>
                <a:srgbClr val="FF0000"/>
              </a:solidFill>
            </a:endParaRPr>
          </a:p>
        </p:txBody>
      </p:sp>
      <p:sp>
        <p:nvSpPr>
          <p:cNvPr id="36" name="コンテンツ プレースホルダー 2"/>
          <p:cNvSpPr txBox="1">
            <a:spLocks/>
          </p:cNvSpPr>
          <p:nvPr/>
        </p:nvSpPr>
        <p:spPr>
          <a:xfrm>
            <a:off x="4927190" y="6021288"/>
            <a:ext cx="3794195" cy="8640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dirty="0" smtClean="0">
                <a:solidFill>
                  <a:srgbClr val="292934"/>
                </a:solidFill>
              </a:rPr>
              <a:t>普及率が高い</a:t>
            </a:r>
            <a:r>
              <a:rPr lang="en-US" altLang="ja-JP" dirty="0" smtClean="0">
                <a:solidFill>
                  <a:srgbClr val="FF0000"/>
                </a:solidFill>
              </a:rPr>
              <a:t>Android OS</a:t>
            </a:r>
            <a:r>
              <a:rPr lang="ja-JP" altLang="en-US" dirty="0" smtClean="0">
                <a:solidFill>
                  <a:srgbClr val="292934"/>
                </a:solidFill>
              </a:rPr>
              <a:t>を搭載したモバイル端末</a:t>
            </a:r>
            <a:endParaRPr lang="en-US" altLang="ja-JP" dirty="0" smtClean="0">
              <a:solidFill>
                <a:srgbClr val="FF0000"/>
              </a:solidFill>
            </a:endParaRPr>
          </a:p>
        </p:txBody>
      </p:sp>
      <p:sp>
        <p:nvSpPr>
          <p:cNvPr id="26"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
        <p:nvSpPr>
          <p:cNvPr id="27" name="円/楕円 26"/>
          <p:cNvSpPr/>
          <p:nvPr/>
        </p:nvSpPr>
        <p:spPr>
          <a:xfrm>
            <a:off x="2639936" y="2174065"/>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ノード</a:t>
            </a:r>
            <a:r>
              <a:rPr lang="en-US" altLang="ja-JP" sz="2000" b="1" dirty="0" smtClean="0">
                <a:solidFill>
                  <a:srgbClr val="FFFFFF"/>
                </a:solidFill>
              </a:rPr>
              <a:t>A</a:t>
            </a:r>
          </a:p>
        </p:txBody>
      </p:sp>
      <p:sp>
        <p:nvSpPr>
          <p:cNvPr id="28" name="円/楕円 27"/>
          <p:cNvSpPr/>
          <p:nvPr/>
        </p:nvSpPr>
        <p:spPr>
          <a:xfrm>
            <a:off x="4870184" y="3068695"/>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ノード</a:t>
            </a:r>
            <a:r>
              <a:rPr lang="en-US" altLang="ja-JP" sz="2000" b="1" dirty="0">
                <a:solidFill>
                  <a:srgbClr val="FFFFFF"/>
                </a:solidFill>
              </a:rPr>
              <a:t>C</a:t>
            </a:r>
            <a:endParaRPr lang="en-US" altLang="ja-JP" sz="2000" b="1" dirty="0" smtClean="0">
              <a:solidFill>
                <a:srgbClr val="FFFFFF"/>
              </a:solidFill>
            </a:endParaRPr>
          </a:p>
        </p:txBody>
      </p:sp>
      <p:sp>
        <p:nvSpPr>
          <p:cNvPr id="29" name="円/楕円 28"/>
          <p:cNvSpPr/>
          <p:nvPr/>
        </p:nvSpPr>
        <p:spPr>
          <a:xfrm>
            <a:off x="4861546" y="4450937"/>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ノード</a:t>
            </a:r>
            <a:r>
              <a:rPr lang="en-US" altLang="ja-JP" sz="2000" b="1" dirty="0" smtClean="0">
                <a:solidFill>
                  <a:srgbClr val="FFFFFF"/>
                </a:solidFill>
              </a:rPr>
              <a:t>E</a:t>
            </a:r>
          </a:p>
        </p:txBody>
      </p:sp>
      <p:sp>
        <p:nvSpPr>
          <p:cNvPr id="30" name="円/楕円 29"/>
          <p:cNvSpPr/>
          <p:nvPr/>
        </p:nvSpPr>
        <p:spPr>
          <a:xfrm>
            <a:off x="467544" y="4450937"/>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ノード</a:t>
            </a:r>
            <a:r>
              <a:rPr lang="en-US" altLang="ja-JP" sz="2000" b="1" dirty="0" smtClean="0">
                <a:solidFill>
                  <a:srgbClr val="FFFFFF"/>
                </a:solidFill>
              </a:rPr>
              <a:t>D</a:t>
            </a:r>
          </a:p>
        </p:txBody>
      </p:sp>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598" y="3969785"/>
            <a:ext cx="600315" cy="403412"/>
          </a:xfrm>
          <a:prstGeom prst="rect">
            <a:avLst/>
          </a:prstGeom>
        </p:spPr>
      </p:pic>
      <p:pic>
        <p:nvPicPr>
          <p:cNvPr id="38" name="図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3853" y="3961692"/>
            <a:ext cx="600315" cy="403412"/>
          </a:xfrm>
          <a:prstGeom prst="rect">
            <a:avLst/>
          </a:prstGeom>
        </p:spPr>
      </p:pic>
    </p:spTree>
    <p:extLst>
      <p:ext uri="{BB962C8B-B14F-4D97-AF65-F5344CB8AC3E}">
        <p14:creationId xmlns:p14="http://schemas.microsoft.com/office/powerpoint/2010/main" val="2924931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*C/R</a:t>
            </a:r>
            <a:r>
              <a:rPr lang="ja-JP" altLang="en-US" dirty="0" smtClean="0"/>
              <a:t>機能</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7</a:t>
            </a:fld>
            <a:endParaRPr lang="ja-JP" altLang="en-US"/>
          </a:p>
        </p:txBody>
      </p:sp>
      <p:sp>
        <p:nvSpPr>
          <p:cNvPr id="6" name="コンテンツ プレースホルダー 5"/>
          <p:cNvSpPr txBox="1">
            <a:spLocks/>
          </p:cNvSpPr>
          <p:nvPr/>
        </p:nvSpPr>
        <p:spPr>
          <a:xfrm>
            <a:off x="179512" y="1412776"/>
            <a:ext cx="8780476" cy="35283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b="1" dirty="0" smtClean="0"/>
              <a:t>MPI</a:t>
            </a:r>
            <a:r>
              <a:rPr lang="ja-JP" altLang="en-US" b="1" dirty="0" smtClean="0"/>
              <a:t>アプリケーションの</a:t>
            </a:r>
            <a:r>
              <a:rPr lang="ja-JP" altLang="en-US" b="1" dirty="0"/>
              <a:t>リスタート</a:t>
            </a:r>
            <a:r>
              <a:rPr lang="ja-JP" altLang="en-US" b="1" dirty="0" smtClean="0"/>
              <a:t>を</a:t>
            </a:r>
            <a:r>
              <a:rPr lang="ja-JP" altLang="en-US" b="1" dirty="0"/>
              <a:t>可能</a:t>
            </a:r>
            <a:r>
              <a:rPr lang="ja-JP" altLang="en-US" b="1" dirty="0" smtClean="0"/>
              <a:t>とする</a:t>
            </a:r>
            <a:endParaRPr lang="en-US" altLang="ja-JP" b="1" dirty="0" smtClean="0"/>
          </a:p>
          <a:p>
            <a:pPr marL="457200" lvl="2"/>
            <a:r>
              <a:rPr lang="en-US" altLang="ja-JP" sz="2000" b="1" dirty="0"/>
              <a:t>DMTCP (</a:t>
            </a:r>
            <a:r>
              <a:rPr lang="en-US" altLang="ja-JP" sz="2000" b="1" dirty="0">
                <a:solidFill>
                  <a:srgbClr val="FF0000"/>
                </a:solidFill>
              </a:rPr>
              <a:t>D</a:t>
            </a:r>
            <a:r>
              <a:rPr lang="en-US" altLang="ja-JP" sz="2000" b="1" dirty="0"/>
              <a:t>istributed </a:t>
            </a:r>
            <a:r>
              <a:rPr lang="en-US" altLang="ja-JP" sz="2000" b="1" dirty="0" err="1">
                <a:solidFill>
                  <a:srgbClr val="FF0000"/>
                </a:solidFill>
              </a:rPr>
              <a:t>M</a:t>
            </a:r>
            <a:r>
              <a:rPr lang="en-US" altLang="ja-JP" sz="2000" b="1" dirty="0" err="1"/>
              <a:t>ulti</a:t>
            </a:r>
            <a:r>
              <a:rPr lang="en-US" altLang="ja-JP" sz="2000" b="1" dirty="0" err="1">
                <a:solidFill>
                  <a:srgbClr val="FF0000"/>
                </a:solidFill>
              </a:rPr>
              <a:t>T</a:t>
            </a:r>
            <a:r>
              <a:rPr lang="en-US" altLang="ja-JP" sz="2000" b="1" dirty="0" err="1"/>
              <a:t>hreaded</a:t>
            </a:r>
            <a:r>
              <a:rPr lang="en-US" altLang="ja-JP" sz="2000" b="1" dirty="0"/>
              <a:t> </a:t>
            </a:r>
            <a:r>
              <a:rPr lang="en-US" altLang="ja-JP" sz="2000" b="1" dirty="0" err="1">
                <a:solidFill>
                  <a:srgbClr val="FF0000"/>
                </a:solidFill>
              </a:rPr>
              <a:t>C</a:t>
            </a:r>
            <a:r>
              <a:rPr lang="en-US" altLang="ja-JP" sz="2000" b="1" dirty="0" err="1"/>
              <a:t>heck</a:t>
            </a:r>
            <a:r>
              <a:rPr lang="en-US" altLang="ja-JP" sz="2000" b="1" dirty="0" err="1">
                <a:solidFill>
                  <a:srgbClr val="FF0000"/>
                </a:solidFill>
              </a:rPr>
              <a:t>P</a:t>
            </a:r>
            <a:r>
              <a:rPr lang="en-US" altLang="ja-JP" sz="2000" b="1" dirty="0" err="1"/>
              <a:t>ointing</a:t>
            </a:r>
            <a:r>
              <a:rPr lang="en-US" altLang="ja-JP" sz="2000" b="1" dirty="0" smtClean="0"/>
              <a:t>)</a:t>
            </a:r>
            <a:r>
              <a:rPr lang="ja-JP" altLang="en-US" sz="2000" b="1" dirty="0" smtClean="0"/>
              <a:t>を使用し</a:t>
            </a:r>
            <a:r>
              <a:rPr lang="en-US" altLang="ja-JP" sz="2000" b="1" dirty="0" smtClean="0"/>
              <a:t>,</a:t>
            </a:r>
            <a:r>
              <a:rPr lang="ja-JP" altLang="en-US" sz="2000" b="1" dirty="0" smtClean="0"/>
              <a:t>実現</a:t>
            </a:r>
            <a:endParaRPr lang="en-US" altLang="ja-JP" sz="2000" b="1" dirty="0" smtClean="0"/>
          </a:p>
          <a:p>
            <a:pPr marL="274320" lvl="2" indent="0">
              <a:buNone/>
            </a:pPr>
            <a:endParaRPr lang="en-US" altLang="ja-JP" sz="2000" b="1" dirty="0" smtClean="0"/>
          </a:p>
          <a:p>
            <a:r>
              <a:rPr lang="en-US" altLang="ja-JP" b="1" dirty="0" smtClean="0"/>
              <a:t>DMTCP</a:t>
            </a:r>
            <a:r>
              <a:rPr lang="ja-JP" altLang="en-US" b="1" dirty="0" smtClean="0"/>
              <a:t>の特徴</a:t>
            </a:r>
            <a:r>
              <a:rPr lang="en-US" altLang="ja-JP" b="1" dirty="0" smtClean="0"/>
              <a:t>…</a:t>
            </a:r>
          </a:p>
          <a:p>
            <a:pPr lvl="1"/>
            <a:r>
              <a:rPr lang="ja-JP" altLang="en-US" b="1" dirty="0" smtClean="0"/>
              <a:t>アプリケーション</a:t>
            </a:r>
            <a:r>
              <a:rPr lang="ja-JP" altLang="en-US" b="1" dirty="0"/>
              <a:t>を</a:t>
            </a:r>
            <a:r>
              <a:rPr lang="ja-JP" altLang="en-US" b="1" dirty="0" smtClean="0"/>
              <a:t>変更する</a:t>
            </a:r>
            <a:r>
              <a:rPr lang="ja-JP" altLang="en-US" b="1" dirty="0"/>
              <a:t>ことなく</a:t>
            </a:r>
            <a:r>
              <a:rPr lang="en-US" altLang="ja-JP" b="1" dirty="0" smtClean="0"/>
              <a:t>,C/</a:t>
            </a:r>
            <a:r>
              <a:rPr lang="en-US" altLang="ja-JP" b="1" dirty="0"/>
              <a:t>R</a:t>
            </a:r>
            <a:r>
              <a:rPr lang="ja-JP" altLang="en-US" b="1" dirty="0" smtClean="0"/>
              <a:t>が可能</a:t>
            </a:r>
            <a:endParaRPr lang="en-US" altLang="ja-JP" b="1" dirty="0" smtClean="0"/>
          </a:p>
          <a:p>
            <a:pPr lvl="1"/>
            <a:r>
              <a:rPr lang="ja-JP" altLang="en-US" b="1" dirty="0" smtClean="0"/>
              <a:t>プロセス単位で</a:t>
            </a:r>
            <a:r>
              <a:rPr lang="en-US" altLang="ja-JP" b="1" dirty="0" smtClean="0"/>
              <a:t>,</a:t>
            </a:r>
            <a:r>
              <a:rPr lang="ja-JP" altLang="en-US" b="1" dirty="0" smtClean="0"/>
              <a:t>プロセスの状態を記録したチェックポイントデータ</a:t>
            </a:r>
            <a:r>
              <a:rPr lang="ja-JP" altLang="en-US" b="1" dirty="0"/>
              <a:t>を</a:t>
            </a:r>
            <a:r>
              <a:rPr lang="ja-JP" altLang="en-US" b="1" dirty="0" smtClean="0"/>
              <a:t>作成</a:t>
            </a:r>
            <a:endParaRPr lang="en-US" altLang="ja-JP" b="1" dirty="0" smtClean="0"/>
          </a:p>
          <a:p>
            <a:pPr lvl="1"/>
            <a:r>
              <a:rPr lang="ja-JP" altLang="en-US" b="1" dirty="0" smtClean="0"/>
              <a:t>チェックポイントデータを用いる</a:t>
            </a:r>
            <a:r>
              <a:rPr lang="ja-JP" altLang="en-US" b="1" dirty="0"/>
              <a:t>こと</a:t>
            </a:r>
            <a:r>
              <a:rPr lang="ja-JP" altLang="en-US" b="1" dirty="0" smtClean="0"/>
              <a:t>でアプリケーションのリスタートが可能</a:t>
            </a:r>
            <a:endParaRPr lang="en-US" altLang="ja-JP" b="1" dirty="0" smtClean="0"/>
          </a:p>
          <a:p>
            <a:pPr lvl="1"/>
            <a:endParaRPr lang="en-US" altLang="ja-JP" b="1" dirty="0" smtClean="0"/>
          </a:p>
          <a:p>
            <a:pPr marL="0" indent="0">
              <a:buNone/>
            </a:pPr>
            <a:endParaRPr lang="en-US" altLang="ja-JP" b="1" dirty="0" smtClean="0"/>
          </a:p>
        </p:txBody>
      </p:sp>
      <p:sp>
        <p:nvSpPr>
          <p:cNvPr id="8"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
        <p:nvSpPr>
          <p:cNvPr id="4" name="テキスト ボックス 3"/>
          <p:cNvSpPr txBox="1"/>
          <p:nvPr/>
        </p:nvSpPr>
        <p:spPr>
          <a:xfrm>
            <a:off x="179512" y="6309320"/>
            <a:ext cx="8064896" cy="400110"/>
          </a:xfrm>
          <a:prstGeom prst="rect">
            <a:avLst/>
          </a:prstGeom>
          <a:noFill/>
        </p:spPr>
        <p:txBody>
          <a:bodyPr wrap="square" rtlCol="0">
            <a:spAutoFit/>
          </a:bodyPr>
          <a:lstStyle/>
          <a:p>
            <a:r>
              <a:rPr kumimoji="1" lang="en-US" altLang="ja-JP" sz="2000" b="1" dirty="0" smtClean="0">
                <a:solidFill>
                  <a:srgbClr val="FF0000"/>
                </a:solidFill>
              </a:rPr>
              <a:t>*C/R</a:t>
            </a:r>
            <a:r>
              <a:rPr kumimoji="1" lang="ja-JP" altLang="en-US" sz="2000" b="1" dirty="0" smtClean="0">
                <a:solidFill>
                  <a:srgbClr val="FF0000"/>
                </a:solidFill>
              </a:rPr>
              <a:t>機能</a:t>
            </a:r>
            <a:r>
              <a:rPr kumimoji="1" lang="en-US" altLang="ja-JP" sz="2000" b="1" dirty="0" smtClean="0">
                <a:solidFill>
                  <a:srgbClr val="FF0000"/>
                </a:solidFill>
              </a:rPr>
              <a:t>…</a:t>
            </a:r>
            <a:r>
              <a:rPr kumimoji="1" lang="ja-JP" altLang="en-US" sz="2000" b="1" dirty="0" smtClean="0">
                <a:solidFill>
                  <a:srgbClr val="FF0000"/>
                </a:solidFill>
              </a:rPr>
              <a:t>チェックポイント</a:t>
            </a:r>
            <a:r>
              <a:rPr kumimoji="1" lang="en-US" altLang="ja-JP" sz="2000" b="1" dirty="0" smtClean="0">
                <a:solidFill>
                  <a:srgbClr val="FF0000"/>
                </a:solidFill>
              </a:rPr>
              <a:t>/</a:t>
            </a:r>
            <a:r>
              <a:rPr kumimoji="1" lang="ja-JP" altLang="en-US" sz="2000" b="1" dirty="0" smtClean="0">
                <a:solidFill>
                  <a:srgbClr val="FF0000"/>
                </a:solidFill>
              </a:rPr>
              <a:t>リスタート機能</a:t>
            </a:r>
            <a:endParaRPr kumimoji="1" lang="ja-JP" altLang="en-US" sz="2000" b="1" dirty="0">
              <a:solidFill>
                <a:srgbClr val="FF0000"/>
              </a:solidFill>
            </a:endParaRPr>
          </a:p>
        </p:txBody>
      </p:sp>
    </p:spTree>
    <p:extLst>
      <p:ext uri="{BB962C8B-B14F-4D97-AF65-F5344CB8AC3E}">
        <p14:creationId xmlns:p14="http://schemas.microsoft.com/office/powerpoint/2010/main" val="30137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C/R</a:t>
            </a:r>
            <a:r>
              <a:rPr lang="ja-JP" altLang="en-US" dirty="0" smtClean="0"/>
              <a:t>の動作イメージ</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8</a:t>
            </a:fld>
            <a:endParaRPr lang="ja-JP" altLang="en-US"/>
          </a:p>
        </p:txBody>
      </p:sp>
      <p:sp>
        <p:nvSpPr>
          <p:cNvPr id="9" name="円/楕円 8"/>
          <p:cNvSpPr/>
          <p:nvPr/>
        </p:nvSpPr>
        <p:spPr>
          <a:xfrm>
            <a:off x="3921025" y="3164316"/>
            <a:ext cx="1958432" cy="143833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smtClean="0"/>
              <a:t>A</a:t>
            </a:r>
            <a:endParaRPr kumimoji="1" lang="en-US" altLang="ja-JP" sz="1600" b="1" dirty="0"/>
          </a:p>
          <a:p>
            <a:pPr algn="ctr"/>
            <a:endParaRPr kumimoji="1" lang="en-US" altLang="ja-JP" sz="1600" b="1" dirty="0" smtClean="0"/>
          </a:p>
          <a:p>
            <a:pPr algn="ctr"/>
            <a:endParaRPr kumimoji="1" lang="ja-JP" altLang="en-US" sz="1600" b="1" dirty="0"/>
          </a:p>
        </p:txBody>
      </p:sp>
      <p:sp>
        <p:nvSpPr>
          <p:cNvPr id="12" name="正方形/長方形 11"/>
          <p:cNvSpPr/>
          <p:nvPr/>
        </p:nvSpPr>
        <p:spPr>
          <a:xfrm>
            <a:off x="4407805" y="408081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028058" y="408081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6804248" y="3164316"/>
            <a:ext cx="2063690" cy="143833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a:t>B</a:t>
            </a:r>
            <a:endParaRPr kumimoji="1" lang="en-US" altLang="ja-JP" sz="1600" b="1" dirty="0"/>
          </a:p>
          <a:p>
            <a:pPr algn="ctr"/>
            <a:endParaRPr kumimoji="1" lang="en-US" altLang="ja-JP" sz="1600" b="1" dirty="0" smtClean="0"/>
          </a:p>
          <a:p>
            <a:pPr algn="ctr"/>
            <a:endParaRPr kumimoji="1" lang="ja-JP" altLang="en-US" sz="1600" b="1" dirty="0"/>
          </a:p>
        </p:txBody>
      </p:sp>
      <p:sp>
        <p:nvSpPr>
          <p:cNvPr id="21" name="正方形/長方形 20"/>
          <p:cNvSpPr/>
          <p:nvPr/>
        </p:nvSpPr>
        <p:spPr>
          <a:xfrm>
            <a:off x="7459586" y="408081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8079839" y="4080814"/>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5426987" y="1412776"/>
            <a:ext cx="1958432" cy="207874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ホスト</a:t>
            </a:r>
            <a:endParaRPr lang="en-US" altLang="ja-JP" sz="2000" b="1" dirty="0" smtClean="0"/>
          </a:p>
          <a:p>
            <a:pPr algn="ctr"/>
            <a:r>
              <a:rPr lang="ja-JP" altLang="en-US" sz="2000" b="1" dirty="0" smtClean="0"/>
              <a:t>ノード</a:t>
            </a: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4" name="正方形/長方形 23"/>
          <p:cNvSpPr/>
          <p:nvPr/>
        </p:nvSpPr>
        <p:spPr>
          <a:xfrm>
            <a:off x="5913767" y="296968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6534020" y="296968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654958" y="653365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975822" y="6479316"/>
            <a:ext cx="2571481" cy="369332"/>
          </a:xfrm>
          <a:prstGeom prst="rect">
            <a:avLst/>
          </a:prstGeom>
          <a:noFill/>
        </p:spPr>
        <p:txBody>
          <a:bodyPr wrap="square" rtlCol="0">
            <a:spAutoFit/>
          </a:bodyPr>
          <a:lstStyle/>
          <a:p>
            <a:r>
              <a:rPr kumimoji="1" lang="ja-JP" altLang="en-US" b="1" dirty="0" smtClean="0"/>
              <a:t>：</a:t>
            </a:r>
            <a:r>
              <a:rPr kumimoji="1" lang="en-US" altLang="ja-JP" b="1" dirty="0" smtClean="0"/>
              <a:t>MPI</a:t>
            </a:r>
            <a:r>
              <a:rPr kumimoji="1" lang="ja-JP" altLang="en-US" b="1" dirty="0" smtClean="0"/>
              <a:t>並列プロセス</a:t>
            </a:r>
            <a:endParaRPr kumimoji="1" lang="ja-JP" altLang="en-US" b="1" dirty="0"/>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2135" y="5348513"/>
            <a:ext cx="363687" cy="456751"/>
          </a:xfrm>
          <a:prstGeom prst="rect">
            <a:avLst/>
          </a:prstGeom>
        </p:spPr>
      </p:pic>
      <p:pic>
        <p:nvPicPr>
          <p:cNvPr id="29" name="図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6554" y="4237678"/>
            <a:ext cx="290607" cy="364971"/>
          </a:xfrm>
          <a:prstGeom prst="rect">
            <a:avLst/>
          </a:prstGeom>
        </p:spPr>
      </p:pic>
      <p:sp>
        <p:nvSpPr>
          <p:cNvPr id="30" name="テキスト ボックス 29"/>
          <p:cNvSpPr txBox="1"/>
          <p:nvPr/>
        </p:nvSpPr>
        <p:spPr>
          <a:xfrm>
            <a:off x="5975822" y="5417162"/>
            <a:ext cx="2571481" cy="369332"/>
          </a:xfrm>
          <a:prstGeom prst="rect">
            <a:avLst/>
          </a:prstGeom>
          <a:noFill/>
        </p:spPr>
        <p:txBody>
          <a:bodyPr wrap="square" rtlCol="0">
            <a:spAutoFit/>
          </a:bodyPr>
          <a:lstStyle/>
          <a:p>
            <a:r>
              <a:rPr kumimoji="1" lang="ja-JP" altLang="en-US" b="1" dirty="0" smtClean="0"/>
              <a:t>：</a:t>
            </a:r>
            <a:r>
              <a:rPr lang="ja-JP" altLang="en-US" b="1" dirty="0" smtClean="0"/>
              <a:t>チェックポイント</a:t>
            </a:r>
            <a:r>
              <a:rPr lang="ja-JP" altLang="en-US" b="1" dirty="0"/>
              <a:t>データ</a:t>
            </a:r>
            <a:endParaRPr kumimoji="1" lang="ja-JP" altLang="en-US" b="1" dirty="0"/>
          </a:p>
        </p:txBody>
      </p:sp>
      <p:pic>
        <p:nvPicPr>
          <p:cNvPr id="32" name="図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7702" y="4237678"/>
            <a:ext cx="290607" cy="364971"/>
          </a:xfrm>
          <a:prstGeom prst="rect">
            <a:avLst/>
          </a:prstGeom>
        </p:spPr>
      </p:pic>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2850" y="4237678"/>
            <a:ext cx="290607" cy="364971"/>
          </a:xfrm>
          <a:prstGeom prst="rect">
            <a:avLst/>
          </a:prstGeom>
        </p:spPr>
      </p:pic>
      <p:pic>
        <p:nvPicPr>
          <p:cNvPr id="34" name="図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6509" y="4227838"/>
            <a:ext cx="290607" cy="364971"/>
          </a:xfrm>
          <a:prstGeom prst="rect">
            <a:avLst/>
          </a:prstGeom>
        </p:spPr>
      </p:pic>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7031" y="3134768"/>
            <a:ext cx="290607" cy="364971"/>
          </a:xfrm>
          <a:prstGeom prst="rect">
            <a:avLst/>
          </a:prstGeom>
        </p:spPr>
      </p:pic>
      <p:pic>
        <p:nvPicPr>
          <p:cNvPr id="36" name="図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7284" y="3136037"/>
            <a:ext cx="290607" cy="364971"/>
          </a:xfrm>
          <a:prstGeom prst="rect">
            <a:avLst/>
          </a:prstGeom>
        </p:spPr>
      </p:pic>
      <p:sp>
        <p:nvSpPr>
          <p:cNvPr id="37" name="コンテンツ プレースホルダー 2"/>
          <p:cNvSpPr txBox="1">
            <a:spLocks/>
          </p:cNvSpPr>
          <p:nvPr/>
        </p:nvSpPr>
        <p:spPr>
          <a:xfrm>
            <a:off x="0" y="1412776"/>
            <a:ext cx="3921025" cy="1944216"/>
          </a:xfrm>
          <a:prstGeom prst="rect">
            <a:avLst/>
          </a:prstGeom>
        </p:spPr>
        <p:txBody>
          <a:bodyPr>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t>定期的に</a:t>
            </a:r>
            <a:r>
              <a:rPr lang="en-US" altLang="ja-JP" sz="2000" b="1" dirty="0" smtClean="0"/>
              <a:t>,</a:t>
            </a:r>
            <a:r>
              <a:rPr lang="ja-JP" altLang="en-US" sz="2000" b="1" dirty="0" smtClean="0"/>
              <a:t>チェックポイントデータ作成</a:t>
            </a:r>
            <a:endParaRPr lang="en-US" altLang="ja-JP" sz="2000" b="1" dirty="0" smtClean="0"/>
          </a:p>
          <a:p>
            <a:pPr marL="0" indent="0">
              <a:buNone/>
            </a:pPr>
            <a:endParaRPr lang="en-US" altLang="ja-JP" sz="2000" b="1" dirty="0" smtClean="0"/>
          </a:p>
          <a:p>
            <a:r>
              <a:rPr lang="ja-JP" altLang="en-US" sz="2000" b="1" dirty="0" smtClean="0"/>
              <a:t>リモートノードはノード内のチェックポイント</a:t>
            </a:r>
            <a:r>
              <a:rPr lang="ja-JP" altLang="en-US" sz="2000" b="1" dirty="0"/>
              <a:t>データ</a:t>
            </a:r>
            <a:r>
              <a:rPr lang="ja-JP" altLang="en-US" sz="2000" b="1" dirty="0" smtClean="0"/>
              <a:t>をホストノードへ送信</a:t>
            </a:r>
            <a:endParaRPr lang="en-US" altLang="ja-JP" sz="2000" b="1" dirty="0" smtClean="0"/>
          </a:p>
          <a:p>
            <a:pPr marL="0" indent="0">
              <a:buFont typeface="Arial" pitchFamily="34" charset="0"/>
              <a:buNone/>
            </a:pPr>
            <a:endParaRPr lang="ja-JP" altLang="en-US" dirty="0"/>
          </a:p>
        </p:txBody>
      </p:sp>
      <p:sp>
        <p:nvSpPr>
          <p:cNvPr id="38" name="下矢印 37"/>
          <p:cNvSpPr/>
          <p:nvPr/>
        </p:nvSpPr>
        <p:spPr>
          <a:xfrm>
            <a:off x="1115616" y="3280086"/>
            <a:ext cx="648072" cy="931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1763687" y="3280086"/>
            <a:ext cx="1869305" cy="646331"/>
          </a:xfrm>
          <a:prstGeom prst="rect">
            <a:avLst/>
          </a:prstGeom>
          <a:noFill/>
        </p:spPr>
        <p:txBody>
          <a:bodyPr wrap="square" rtlCol="0">
            <a:spAutoFit/>
          </a:bodyPr>
          <a:lstStyle/>
          <a:p>
            <a:r>
              <a:rPr lang="ja-JP" altLang="en-US" b="1" dirty="0" smtClean="0">
                <a:solidFill>
                  <a:srgbClr val="FF0000"/>
                </a:solidFill>
              </a:rPr>
              <a:t>ノードが脱退した場合</a:t>
            </a:r>
            <a:endParaRPr kumimoji="1" lang="ja-JP" altLang="en-US" b="1" dirty="0">
              <a:solidFill>
                <a:srgbClr val="FF0000"/>
              </a:solidFill>
            </a:endParaRPr>
          </a:p>
        </p:txBody>
      </p:sp>
      <p:sp>
        <p:nvSpPr>
          <p:cNvPr id="40" name="テキスト ボックス 39"/>
          <p:cNvSpPr txBox="1"/>
          <p:nvPr/>
        </p:nvSpPr>
        <p:spPr>
          <a:xfrm>
            <a:off x="70556" y="4355885"/>
            <a:ext cx="3850469" cy="1785104"/>
          </a:xfrm>
          <a:prstGeom prst="rect">
            <a:avLst/>
          </a:prstGeom>
          <a:noFill/>
        </p:spPr>
        <p:txBody>
          <a:bodyPr wrap="square" rtlCol="0">
            <a:spAutoFit/>
          </a:bodyPr>
          <a:lstStyle/>
          <a:p>
            <a:r>
              <a:rPr kumimoji="1" lang="en-US" altLang="ja-JP" sz="2000" b="1" dirty="0" smtClean="0"/>
              <a:t>1.</a:t>
            </a:r>
            <a:r>
              <a:rPr kumimoji="1" lang="ja-JP" altLang="en-US" sz="2000" b="1" dirty="0" smtClean="0"/>
              <a:t>ホストノードは</a:t>
            </a:r>
            <a:r>
              <a:rPr kumimoji="1" lang="en-US" altLang="ja-JP" sz="2000" b="1" dirty="0" smtClean="0"/>
              <a:t>,</a:t>
            </a:r>
            <a:r>
              <a:rPr kumimoji="1" lang="ja-JP" altLang="en-US" sz="2000" b="1" dirty="0" smtClean="0"/>
              <a:t>脱退ノードから受け取ったチェックポイントデータを移行先のノードへ送信</a:t>
            </a:r>
            <a:endParaRPr kumimoji="1" lang="en-US" altLang="ja-JP" sz="2000" b="1" dirty="0" smtClean="0"/>
          </a:p>
          <a:p>
            <a:endParaRPr lang="en-US" altLang="ja-JP" sz="1000" b="1" dirty="0"/>
          </a:p>
          <a:p>
            <a:r>
              <a:rPr kumimoji="1" lang="en-US" altLang="ja-JP" sz="2000" b="1" dirty="0" smtClean="0"/>
              <a:t>2.</a:t>
            </a:r>
            <a:r>
              <a:rPr kumimoji="1" lang="ja-JP" altLang="en-US" sz="2000" b="1" dirty="0" smtClean="0"/>
              <a:t>脱退ノードの並列タスクを引き継いで</a:t>
            </a:r>
            <a:r>
              <a:rPr kumimoji="1" lang="en-US" altLang="ja-JP" sz="2000" b="1" dirty="0" smtClean="0"/>
              <a:t>,</a:t>
            </a:r>
            <a:r>
              <a:rPr kumimoji="1" lang="ja-JP" altLang="en-US" sz="2000" b="1" dirty="0" smtClean="0"/>
              <a:t>リスタート</a:t>
            </a:r>
            <a:endParaRPr kumimoji="1" lang="ja-JP" altLang="en-US" sz="2000" b="1" dirty="0"/>
          </a:p>
        </p:txBody>
      </p:sp>
      <p:cxnSp>
        <p:nvCxnSpPr>
          <p:cNvPr id="42" name="直線矢印コネクタ 41"/>
          <p:cNvCxnSpPr/>
          <p:nvPr/>
        </p:nvCxnSpPr>
        <p:spPr>
          <a:xfrm flipV="1">
            <a:off x="5028058" y="2535749"/>
            <a:ext cx="214947" cy="5642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flipV="1">
            <a:off x="7601741" y="2500355"/>
            <a:ext cx="350281" cy="5996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
        <p:nvSpPr>
          <p:cNvPr id="50" name="円/楕円 49"/>
          <p:cNvSpPr/>
          <p:nvPr/>
        </p:nvSpPr>
        <p:spPr>
          <a:xfrm>
            <a:off x="5580112" y="2092977"/>
            <a:ext cx="1656184" cy="718342"/>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dmtcp</a:t>
            </a:r>
            <a:r>
              <a:rPr lang="en-US" altLang="ja-JP" sz="1400" b="1" dirty="0" smtClean="0"/>
              <a:t>_</a:t>
            </a:r>
          </a:p>
          <a:p>
            <a:pPr algn="ctr"/>
            <a:r>
              <a:rPr lang="en-US" altLang="ja-JP" sz="1400" b="1" dirty="0" smtClean="0"/>
              <a:t>coordinator</a:t>
            </a:r>
          </a:p>
        </p:txBody>
      </p:sp>
      <p:sp>
        <p:nvSpPr>
          <p:cNvPr id="51" name="円/楕円 50"/>
          <p:cNvSpPr/>
          <p:nvPr/>
        </p:nvSpPr>
        <p:spPr>
          <a:xfrm>
            <a:off x="5580112" y="5951020"/>
            <a:ext cx="419258" cy="43030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52" name="テキスト ボックス 51"/>
          <p:cNvSpPr txBox="1"/>
          <p:nvPr/>
        </p:nvSpPr>
        <p:spPr>
          <a:xfrm>
            <a:off x="5978319" y="5956323"/>
            <a:ext cx="3165681" cy="369332"/>
          </a:xfrm>
          <a:prstGeom prst="rect">
            <a:avLst/>
          </a:prstGeom>
          <a:noFill/>
        </p:spPr>
        <p:txBody>
          <a:bodyPr wrap="square" rtlCol="0">
            <a:spAutoFit/>
          </a:bodyPr>
          <a:lstStyle/>
          <a:p>
            <a:r>
              <a:rPr kumimoji="1" lang="ja-JP" altLang="en-US" b="1" dirty="0" smtClean="0"/>
              <a:t>：</a:t>
            </a:r>
            <a:r>
              <a:rPr kumimoji="1" lang="en-US" altLang="ja-JP" sz="1600" b="1" dirty="0" smtClean="0"/>
              <a:t>DMTCP</a:t>
            </a:r>
            <a:r>
              <a:rPr kumimoji="1" lang="ja-JP" altLang="en-US" sz="1600" b="1" dirty="0" smtClean="0"/>
              <a:t>の</a:t>
            </a:r>
            <a:r>
              <a:rPr lang="ja-JP" altLang="en-US" sz="1600" b="1" dirty="0" smtClean="0"/>
              <a:t>管理デーモンプロセス</a:t>
            </a:r>
            <a:endParaRPr kumimoji="1" lang="ja-JP" altLang="en-US" sz="1600" b="1" dirty="0"/>
          </a:p>
        </p:txBody>
      </p:sp>
      <p:sp>
        <p:nvSpPr>
          <p:cNvPr id="48" name="正方形/長方形 47"/>
          <p:cNvSpPr/>
          <p:nvPr/>
        </p:nvSpPr>
        <p:spPr>
          <a:xfrm>
            <a:off x="6802587" y="375315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7015033" y="403258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641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repeatCount="3000" accel="50000" decel="50000" fill="hold" nodeType="clickEffect">
                                  <p:stCondLst>
                                    <p:cond delay="0"/>
                                  </p:stCondLst>
                                  <p:childTnLst>
                                    <p:animMotion origin="layout" path="M 8.33333E-7 2.77585E-6 L 0.07465 -0.23873 " pathEditMode="relative" rAng="0" ptsTypes="AA">
                                      <p:cBhvr>
                                        <p:cTn id="6" dur="2000" fill="hold"/>
                                        <p:tgtEl>
                                          <p:spTgt spid="29"/>
                                        </p:tgtEl>
                                        <p:attrNameLst>
                                          <p:attrName>ppt_x</p:attrName>
                                          <p:attrName>ppt_y</p:attrName>
                                        </p:attrNameLst>
                                      </p:cBhvr>
                                      <p:rCtr x="3733" y="-11936"/>
                                    </p:animMotion>
                                  </p:childTnLst>
                                </p:cTn>
                              </p:par>
                              <p:par>
                                <p:cTn id="7" presetID="56" presetClass="path" presetSubtype="0" repeatCount="3000" accel="50000" decel="50000" fill="hold" nodeType="withEffect">
                                  <p:stCondLst>
                                    <p:cond delay="0"/>
                                  </p:stCondLst>
                                  <p:childTnLst>
                                    <p:animMotion origin="layout" path="M -3.88889E-6 2.77585E-6 L 0.03698 -0.20727 " pathEditMode="relative" rAng="0" ptsTypes="AA">
                                      <p:cBhvr>
                                        <p:cTn id="8" dur="2000" fill="hold"/>
                                        <p:tgtEl>
                                          <p:spTgt spid="32"/>
                                        </p:tgtEl>
                                        <p:attrNameLst>
                                          <p:attrName>ppt_x</p:attrName>
                                          <p:attrName>ppt_y</p:attrName>
                                        </p:attrNameLst>
                                      </p:cBhvr>
                                      <p:rCtr x="1840" y="-10363"/>
                                    </p:animMotion>
                                  </p:childTnLst>
                                </p:cTn>
                              </p:par>
                              <p:par>
                                <p:cTn id="9" presetID="56" presetClass="path" presetSubtype="0" repeatCount="3000" accel="50000" decel="50000" fill="hold" nodeType="withEffect">
                                  <p:stCondLst>
                                    <p:cond delay="0"/>
                                  </p:stCondLst>
                                  <p:childTnLst>
                                    <p:animMotion origin="layout" path="M 1.11111E-6 2.77585E-6 L -0.06945 -0.20727 " pathEditMode="relative" rAng="0" ptsTypes="AA">
                                      <p:cBhvr>
                                        <p:cTn id="10" dur="2000" fill="hold"/>
                                        <p:tgtEl>
                                          <p:spTgt spid="33"/>
                                        </p:tgtEl>
                                        <p:attrNameLst>
                                          <p:attrName>ppt_x</p:attrName>
                                          <p:attrName>ppt_y</p:attrName>
                                        </p:attrNameLst>
                                      </p:cBhvr>
                                      <p:rCtr x="-3472" y="-10363"/>
                                    </p:animMotion>
                                  </p:childTnLst>
                                </p:cTn>
                              </p:par>
                              <p:par>
                                <p:cTn id="11" presetID="56" presetClass="path" presetSubtype="0" repeatCount="3000" accel="50000" decel="50000" fill="hold" nodeType="withEffect">
                                  <p:stCondLst>
                                    <p:cond delay="0"/>
                                  </p:stCondLst>
                                  <p:childTnLst>
                                    <p:animMotion origin="layout" path="M 2.77778E-7 7.00902E-7 L -0.12309 -0.23734 " pathEditMode="relative" rAng="0" ptsTypes="AA">
                                      <p:cBhvr>
                                        <p:cTn id="12" dur="2000" fill="hold"/>
                                        <p:tgtEl>
                                          <p:spTgt spid="34"/>
                                        </p:tgtEl>
                                        <p:attrNameLst>
                                          <p:attrName>ppt_x</p:attrName>
                                          <p:attrName>ppt_y</p:attrName>
                                        </p:attrNameLst>
                                      </p:cBhvr>
                                      <p:rCtr x="-6163" y="-11867"/>
                                    </p:animMotion>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49" presetClass="path" presetSubtype="0" accel="50000" decel="50000" fill="hold" nodeType="afterEffect">
                                  <p:stCondLst>
                                    <p:cond delay="0"/>
                                  </p:stCondLst>
                                  <p:childTnLst>
                                    <p:animMotion origin="layout" path="M 0.07465 -0.23873 L 0.27153 -0.06038 " pathEditMode="relative" rAng="0" ptsTypes="AA">
                                      <p:cBhvr>
                                        <p:cTn id="29" dur="2000" fill="hold"/>
                                        <p:tgtEl>
                                          <p:spTgt spid="29"/>
                                        </p:tgtEl>
                                        <p:attrNameLst>
                                          <p:attrName>ppt_x</p:attrName>
                                          <p:attrName>ppt_y</p:attrName>
                                        </p:attrNameLst>
                                      </p:cBhvr>
                                      <p:rCtr x="9844" y="8906"/>
                                    </p:animMotion>
                                  </p:childTnLst>
                                </p:cTn>
                              </p:par>
                            </p:childTnLst>
                          </p:cTn>
                        </p:par>
                        <p:par>
                          <p:cTn id="30" fill="hold">
                            <p:stCondLst>
                              <p:cond delay="2500"/>
                            </p:stCondLst>
                            <p:childTnLst>
                              <p:par>
                                <p:cTn id="31" presetID="49" presetClass="path" presetSubtype="0" accel="50000" decel="50000" fill="hold" nodeType="afterEffect">
                                  <p:stCondLst>
                                    <p:cond delay="0"/>
                                  </p:stCondLst>
                                  <p:childTnLst>
                                    <p:animMotion origin="layout" path="M 0.01337 -0.23873 L 0.19445 -0.09184 " pathEditMode="relative" rAng="0" ptsTypes="AA">
                                      <p:cBhvr>
                                        <p:cTn id="32" dur="2000" fill="hold"/>
                                        <p:tgtEl>
                                          <p:spTgt spid="32"/>
                                        </p:tgtEl>
                                        <p:attrNameLst>
                                          <p:attrName>ppt_x</p:attrName>
                                          <p:attrName>ppt_y</p:attrName>
                                        </p:attrNameLst>
                                      </p:cBhvr>
                                      <p:rCtr x="9045" y="7333"/>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48" grpId="0" animBg="1"/>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従来の</a:t>
            </a:r>
            <a:r>
              <a:rPr kumimoji="1" lang="en-US" altLang="ja-JP" dirty="0" smtClean="0"/>
              <a:t>DMTCP</a:t>
            </a:r>
            <a:r>
              <a:rPr kumimoji="1" lang="ja-JP" altLang="en-US" dirty="0" smtClean="0"/>
              <a:t>の問題</a:t>
            </a:r>
            <a:endParaRPr kumimoji="1" lang="ja-JP" altLang="en-US" dirty="0"/>
          </a:p>
        </p:txBody>
      </p:sp>
      <p:sp>
        <p:nvSpPr>
          <p:cNvPr id="3" name="日付プレースホルダー 2"/>
          <p:cNvSpPr>
            <a:spLocks noGrp="1"/>
          </p:cNvSpPr>
          <p:nvPr>
            <p:ph type="dt" sz="half" idx="10"/>
          </p:nvPr>
        </p:nvSpPr>
        <p:spPr/>
        <p:txBody>
          <a:bodyPr/>
          <a:lstStyle/>
          <a:p>
            <a:fld id="{BAFC4B5A-A0BE-4023-AA22-9811E45BC13C}" type="datetime1">
              <a:rPr lang="ja-JP" altLang="en-US" smtClean="0"/>
              <a:t>2016/3/11</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9</a:t>
            </a:fld>
            <a:endParaRPr lang="ja-JP" altLang="en-US"/>
          </a:p>
        </p:txBody>
      </p:sp>
      <p:sp>
        <p:nvSpPr>
          <p:cNvPr id="6" name="円/楕円 5"/>
          <p:cNvSpPr/>
          <p:nvPr/>
        </p:nvSpPr>
        <p:spPr>
          <a:xfrm>
            <a:off x="2987824" y="2708919"/>
            <a:ext cx="1800200" cy="1651441"/>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B</a:t>
            </a:r>
          </a:p>
          <a:p>
            <a:pPr algn="ctr"/>
            <a:endParaRPr kumimoji="1"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7" name="正方形/長方形 6"/>
          <p:cNvSpPr/>
          <p:nvPr/>
        </p:nvSpPr>
        <p:spPr>
          <a:xfrm>
            <a:off x="3315340" y="324036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692635" y="321297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3239851" y="3586708"/>
            <a:ext cx="1291323" cy="654218"/>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正方形/長方形 9"/>
          <p:cNvSpPr/>
          <p:nvPr/>
        </p:nvSpPr>
        <p:spPr>
          <a:xfrm>
            <a:off x="3389367" y="378904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07904" y="3847891"/>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427513" y="2708920"/>
            <a:ext cx="1552199" cy="152628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a:t>A</a:t>
            </a: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3" name="正方形/長方形 12"/>
          <p:cNvSpPr/>
          <p:nvPr/>
        </p:nvSpPr>
        <p:spPr>
          <a:xfrm>
            <a:off x="663510" y="350934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1640" y="3849557"/>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1746171" y="3742247"/>
            <a:ext cx="1460081" cy="131997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C</a:t>
            </a:r>
            <a:endParaRPr kumimoji="1" lang="en-US" altLang="ja-JP" sz="1600" b="1" dirty="0"/>
          </a:p>
          <a:p>
            <a:pPr algn="ctr"/>
            <a:endParaRPr kumimoji="1" lang="en-US" altLang="ja-JP" sz="1600" b="1" dirty="0" smtClean="0"/>
          </a:p>
          <a:p>
            <a:pPr algn="ctr"/>
            <a:endParaRPr kumimoji="1" lang="en-US" altLang="ja-JP" sz="1600" b="1" dirty="0" smtClean="0"/>
          </a:p>
          <a:p>
            <a:pPr algn="ctr"/>
            <a:endParaRPr lang="en-US" altLang="ja-JP" sz="1600" b="1" dirty="0"/>
          </a:p>
          <a:p>
            <a:pPr algn="ctr"/>
            <a:endParaRPr kumimoji="1" lang="ja-JP" altLang="en-US" sz="1600" b="1" dirty="0"/>
          </a:p>
        </p:txBody>
      </p:sp>
      <p:sp>
        <p:nvSpPr>
          <p:cNvPr id="16" name="円/楕円 15"/>
          <p:cNvSpPr/>
          <p:nvPr/>
        </p:nvSpPr>
        <p:spPr>
          <a:xfrm>
            <a:off x="1746172" y="4090547"/>
            <a:ext cx="1410026" cy="971677"/>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正方形/長方形 16"/>
          <p:cNvSpPr/>
          <p:nvPr/>
        </p:nvSpPr>
        <p:spPr>
          <a:xfrm>
            <a:off x="2405630" y="420552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807817" y="4477722"/>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乗算記号 18"/>
          <p:cNvSpPr/>
          <p:nvPr/>
        </p:nvSpPr>
        <p:spPr>
          <a:xfrm>
            <a:off x="1608855" y="4726530"/>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flipV="1">
            <a:off x="3156197" y="4110205"/>
            <a:ext cx="405673" cy="3675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コンテンツ プレースホルダー 5"/>
          <p:cNvSpPr txBox="1">
            <a:spLocks/>
          </p:cNvSpPr>
          <p:nvPr/>
        </p:nvSpPr>
        <p:spPr>
          <a:xfrm>
            <a:off x="179512" y="1412776"/>
            <a:ext cx="8780476" cy="129614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並列タスクの移行が可能だがノード単位でしか移行できない</a:t>
            </a:r>
            <a:endParaRPr lang="en-US" altLang="ja-JP" b="1" dirty="0" smtClean="0"/>
          </a:p>
          <a:p>
            <a:pPr lvl="1"/>
            <a:r>
              <a:rPr lang="ja-JP" altLang="en-US" b="1" dirty="0" smtClean="0"/>
              <a:t>脱退ノードの並列タスクを引き継いだノードの負荷が高く，クラスタ全体の性能が低下</a:t>
            </a:r>
            <a:endParaRPr lang="en-US" altLang="ja-JP" b="1" dirty="0" smtClean="0"/>
          </a:p>
          <a:p>
            <a:pPr marL="0" indent="0">
              <a:buNone/>
            </a:pPr>
            <a:endParaRPr lang="en-US" altLang="ja-JP" b="1" dirty="0" smtClean="0"/>
          </a:p>
        </p:txBody>
      </p:sp>
      <p:sp>
        <p:nvSpPr>
          <p:cNvPr id="22" name="テキスト ボックス 21"/>
          <p:cNvSpPr txBox="1"/>
          <p:nvPr/>
        </p:nvSpPr>
        <p:spPr>
          <a:xfrm>
            <a:off x="3206252" y="4692895"/>
            <a:ext cx="2661892" cy="369332"/>
          </a:xfrm>
          <a:prstGeom prst="rect">
            <a:avLst/>
          </a:prstGeom>
          <a:noFill/>
        </p:spPr>
        <p:txBody>
          <a:bodyPr wrap="square" rtlCol="0">
            <a:spAutoFit/>
          </a:bodyPr>
          <a:lstStyle/>
          <a:p>
            <a:r>
              <a:rPr kumimoji="1" lang="ja-JP" altLang="en-US" b="1" dirty="0" smtClean="0"/>
              <a:t>ノード単位の割り当て</a:t>
            </a:r>
            <a:endParaRPr kumimoji="1" lang="ja-JP" altLang="en-US" b="1" dirty="0"/>
          </a:p>
        </p:txBody>
      </p:sp>
      <p:sp>
        <p:nvSpPr>
          <p:cNvPr id="23" name="正方形/長方形 22"/>
          <p:cNvSpPr/>
          <p:nvPr/>
        </p:nvSpPr>
        <p:spPr>
          <a:xfrm>
            <a:off x="107504" y="645333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70056" y="6372036"/>
            <a:ext cx="2129736" cy="369332"/>
          </a:xfrm>
          <a:prstGeom prst="rect">
            <a:avLst/>
          </a:prstGeom>
          <a:noFill/>
        </p:spPr>
        <p:txBody>
          <a:bodyPr wrap="square" rtlCol="0">
            <a:spAutoFit/>
          </a:bodyPr>
          <a:lstStyle/>
          <a:p>
            <a:r>
              <a:rPr kumimoji="1" lang="ja-JP" altLang="en-US" b="1" dirty="0" smtClean="0"/>
              <a:t>：</a:t>
            </a:r>
            <a:r>
              <a:rPr kumimoji="1" lang="en-US" altLang="ja-JP" b="1" dirty="0" smtClean="0"/>
              <a:t>MPI</a:t>
            </a:r>
            <a:r>
              <a:rPr kumimoji="1" lang="ja-JP" altLang="en-US" b="1" dirty="0" smtClean="0"/>
              <a:t>並列プロセス</a:t>
            </a:r>
            <a:endParaRPr kumimoji="1" lang="ja-JP" altLang="en-US" b="1" dirty="0"/>
          </a:p>
        </p:txBody>
      </p:sp>
      <p:sp>
        <p:nvSpPr>
          <p:cNvPr id="25" name="テキスト ボックス 24"/>
          <p:cNvSpPr txBox="1"/>
          <p:nvPr/>
        </p:nvSpPr>
        <p:spPr>
          <a:xfrm>
            <a:off x="565301" y="5981218"/>
            <a:ext cx="2361741" cy="369332"/>
          </a:xfrm>
          <a:prstGeom prst="rect">
            <a:avLst/>
          </a:prstGeom>
          <a:noFill/>
        </p:spPr>
        <p:txBody>
          <a:bodyPr wrap="square" rtlCol="0">
            <a:spAutoFit/>
          </a:bodyPr>
          <a:lstStyle/>
          <a:p>
            <a:r>
              <a:rPr lang="ja-JP" altLang="en-US" b="1" dirty="0" smtClean="0"/>
              <a:t>：</a:t>
            </a:r>
            <a:r>
              <a:rPr lang="en-US" altLang="ja-JP" b="1" dirty="0" smtClean="0"/>
              <a:t>MPI</a:t>
            </a:r>
            <a:r>
              <a:rPr lang="ja-JP" altLang="en-US" b="1" dirty="0" smtClean="0"/>
              <a:t>管理プロセス</a:t>
            </a:r>
            <a:endParaRPr kumimoji="1" lang="ja-JP" altLang="en-US" b="1" dirty="0"/>
          </a:p>
        </p:txBody>
      </p:sp>
      <p:sp>
        <p:nvSpPr>
          <p:cNvPr id="26" name="星 5 25"/>
          <p:cNvSpPr/>
          <p:nvPr/>
        </p:nvSpPr>
        <p:spPr>
          <a:xfrm>
            <a:off x="-4535" y="5918502"/>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5 26"/>
          <p:cNvSpPr/>
          <p:nvPr/>
        </p:nvSpPr>
        <p:spPr>
          <a:xfrm>
            <a:off x="1022856" y="3312556"/>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5 27"/>
          <p:cNvSpPr/>
          <p:nvPr/>
        </p:nvSpPr>
        <p:spPr>
          <a:xfrm>
            <a:off x="4099126" y="3154660"/>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星 5 28"/>
          <p:cNvSpPr/>
          <p:nvPr/>
        </p:nvSpPr>
        <p:spPr>
          <a:xfrm>
            <a:off x="1999568" y="4360361"/>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星 5 29"/>
          <p:cNvSpPr/>
          <p:nvPr/>
        </p:nvSpPr>
        <p:spPr>
          <a:xfrm>
            <a:off x="3998229" y="3697793"/>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ッター プレースホルダー 1"/>
          <p:cNvSpPr>
            <a:spLocks noGrp="1"/>
          </p:cNvSpPr>
          <p:nvPr>
            <p:ph type="ftr" sz="quarter" idx="11"/>
          </p:nvPr>
        </p:nvSpPr>
        <p:spPr>
          <a:xfrm>
            <a:off x="3429000" y="18288"/>
            <a:ext cx="4114800" cy="329184"/>
          </a:xfrm>
        </p:spPr>
        <p:txBody>
          <a:bodyPr/>
          <a:lstStyle/>
          <a:p>
            <a:r>
              <a:rPr lang="ja-JP" altLang="en-US" dirty="0" smtClean="0"/>
              <a:t>全国大会</a:t>
            </a:r>
            <a:r>
              <a:rPr lang="ja-JP" altLang="en-US" dirty="0" smtClean="0"/>
              <a:t>発表</a:t>
            </a:r>
            <a:endParaRPr lang="ja-JP" altLang="en-US" dirty="0"/>
          </a:p>
        </p:txBody>
      </p:sp>
    </p:spTree>
    <p:extLst>
      <p:ext uri="{BB962C8B-B14F-4D97-AF65-F5344CB8AC3E}">
        <p14:creationId xmlns:p14="http://schemas.microsoft.com/office/powerpoint/2010/main" val="3878778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36105</TotalTime>
  <Words>2175</Words>
  <Application>Microsoft Office PowerPoint</Application>
  <PresentationFormat>画面に合わせる (4:3)</PresentationFormat>
  <Paragraphs>577</Paragraphs>
  <Slides>28</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28</vt:i4>
      </vt:variant>
    </vt:vector>
  </HeadingPairs>
  <TitlesOfParts>
    <vt:vector size="32" baseType="lpstr">
      <vt:lpstr>ＭＳ Ｐゴシック</vt:lpstr>
      <vt:lpstr>Arial</vt:lpstr>
      <vt:lpstr>Calibri</vt:lpstr>
      <vt:lpstr>クラリティ</vt:lpstr>
      <vt:lpstr>PowerPoint プレゼンテーション</vt:lpstr>
      <vt:lpstr>PowerPoint プレゼンテーション</vt:lpstr>
      <vt:lpstr>PowerPoint プレゼンテーション</vt:lpstr>
      <vt:lpstr>PowerPoint プレゼンテーション</vt:lpstr>
      <vt:lpstr>課題</vt:lpstr>
      <vt:lpstr>モバイルクラスタシステム</vt:lpstr>
      <vt:lpstr>*C/R機能</vt:lpstr>
      <vt:lpstr>C/Rの動作イメージ</vt:lpstr>
      <vt:lpstr>従来のDMTCPの問題</vt:lpstr>
      <vt:lpstr>PowerPoint プレゼンテーション</vt:lpstr>
      <vt:lpstr>プロセス単位の負荷分散処手法</vt:lpstr>
      <vt:lpstr>PowerPoint プレゼンテーション</vt:lpstr>
      <vt:lpstr>リスタート時のシーケンス図</vt:lpstr>
      <vt:lpstr>PowerPoint プレゼンテーション</vt:lpstr>
      <vt:lpstr>PowerPoint プレゼンテーション</vt:lpstr>
      <vt:lpstr>評価環境</vt:lpstr>
      <vt:lpstr>評価結果</vt:lpstr>
      <vt:lpstr>PowerPoint プレゼンテーション</vt:lpstr>
      <vt:lpstr>PowerPoint プレゼンテーション</vt:lpstr>
      <vt:lpstr>PowerPoint プレゼンテーション</vt:lpstr>
      <vt:lpstr>実装内容(実装2)</vt:lpstr>
      <vt:lpstr>通信の再構築と実装上の課題</vt:lpstr>
      <vt:lpstr>PowerPoint プレゼンテーション</vt:lpstr>
      <vt:lpstr>PowerPoint プレゼンテーション</vt:lpstr>
      <vt:lpstr>PowerPoint プレゼンテーション</vt:lpstr>
      <vt:lpstr>memo</vt:lpstr>
      <vt:lpstr>並列処理移行時における負荷バランス</vt:lpstr>
      <vt:lpstr>通信環境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sawada</dc:creator>
  <cp:lastModifiedBy>pear</cp:lastModifiedBy>
  <cp:revision>730</cp:revision>
  <cp:lastPrinted>2015-10-23T01:07:25Z</cp:lastPrinted>
  <dcterms:created xsi:type="dcterms:W3CDTF">2015-04-25T08:59:15Z</dcterms:created>
  <dcterms:modified xsi:type="dcterms:W3CDTF">2016-03-11T03:44:56Z</dcterms:modified>
</cp:coreProperties>
</file>