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7" r:id="rId3"/>
    <p:sldId id="259" r:id="rId4"/>
    <p:sldId id="265" r:id="rId5"/>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1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BCE8FC3C-152E-498A-8A34-537C0DEB4B95}" type="datetimeFigureOut">
              <a:rPr kumimoji="1" lang="ja-JP" altLang="en-US" smtClean="0"/>
              <a:t>2016/7/18</a:t>
            </a:fld>
            <a:endParaRPr kumimoji="1" lang="ja-JP" altLang="en-US"/>
          </a:p>
        </p:txBody>
      </p:sp>
      <p:sp>
        <p:nvSpPr>
          <p:cNvPr id="4" name="スライド イメージ プレースホルダー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8007"/>
            <a:ext cx="5388610" cy="444127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D9B250A7-3B48-452A-90AF-CB6126C979CA}" type="slidenum">
              <a:rPr kumimoji="1" lang="ja-JP" altLang="en-US" smtClean="0"/>
              <a:t>‹#›</a:t>
            </a:fld>
            <a:endParaRPr kumimoji="1" lang="ja-JP" altLang="en-US"/>
          </a:p>
        </p:txBody>
      </p:sp>
    </p:spTree>
    <p:extLst>
      <p:ext uri="{BB962C8B-B14F-4D97-AF65-F5344CB8AC3E}">
        <p14:creationId xmlns:p14="http://schemas.microsoft.com/office/powerpoint/2010/main" val="4282548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8DA608E-D455-4D40-9370-C1CD476ED4BC}" type="slidenum">
              <a:rPr kumimoji="1" lang="ja-JP" altLang="en-US" smtClean="0"/>
              <a:t>2</a:t>
            </a:fld>
            <a:endParaRPr kumimoji="1" lang="ja-JP" altLang="en-US"/>
          </a:p>
        </p:txBody>
      </p:sp>
    </p:spTree>
    <p:extLst>
      <p:ext uri="{BB962C8B-B14F-4D97-AF65-F5344CB8AC3E}">
        <p14:creationId xmlns:p14="http://schemas.microsoft.com/office/powerpoint/2010/main" val="274656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2014/7/21</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339974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2014/7/21</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25654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2014/7/21</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2535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2014/7/21</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229194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2014/7/21</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211741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2014/7/21</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25607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2014/7/21</a:t>
            </a:r>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3932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2014/7/21</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308492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2014/7/21</a:t>
            </a:r>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343998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2014/7/21</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113671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2014/7/21</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237926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2014/7/21</a:t>
            </a:r>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362B3-A15A-4B80-B499-63C58F4BFFC7}" type="slidenum">
              <a:rPr kumimoji="1" lang="ja-JP" altLang="en-US" smtClean="0"/>
              <a:t>‹#›</a:t>
            </a:fld>
            <a:endParaRPr kumimoji="1" lang="ja-JP" altLang="en-US"/>
          </a:p>
        </p:txBody>
      </p:sp>
    </p:spTree>
    <p:extLst>
      <p:ext uri="{BB962C8B-B14F-4D97-AF65-F5344CB8AC3E}">
        <p14:creationId xmlns:p14="http://schemas.microsoft.com/office/powerpoint/2010/main" val="15971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PearLab</a:t>
            </a:r>
            <a:r>
              <a:rPr lang="ja-JP" altLang="en-US" dirty="0" err="1" smtClean="0"/>
              <a:t>へようこそ</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normAutofit/>
          </a:bodyPr>
          <a:lstStyle/>
          <a:p>
            <a:r>
              <a:rPr kumimoji="1" lang="en-US" altLang="ja-JP" sz="2800" dirty="0" err="1" smtClean="0"/>
              <a:t>PearLab</a:t>
            </a:r>
            <a:endParaRPr lang="en-US" altLang="ja-JP" sz="2800" dirty="0"/>
          </a:p>
          <a:p>
            <a:pPr lvl="1"/>
            <a:r>
              <a:rPr kumimoji="1" lang="ja-JP" altLang="en-US" sz="2400" dirty="0" smtClean="0"/>
              <a:t>英語：</a:t>
            </a:r>
            <a:r>
              <a:rPr kumimoji="1" lang="en-US" altLang="ja-JP" sz="2400" b="1" u="sng" dirty="0" smtClean="0">
                <a:solidFill>
                  <a:srgbClr val="FF0000"/>
                </a:solidFill>
              </a:rPr>
              <a:t>P</a:t>
            </a:r>
            <a:r>
              <a:rPr kumimoji="1" lang="en-US" altLang="ja-JP" sz="2400" dirty="0" smtClean="0"/>
              <a:t>arallel and </a:t>
            </a:r>
            <a:r>
              <a:rPr kumimoji="1" lang="en-US" altLang="ja-JP" sz="2400" b="1" u="sng" dirty="0" smtClean="0">
                <a:solidFill>
                  <a:srgbClr val="FF0000"/>
                </a:solidFill>
              </a:rPr>
              <a:t>E</a:t>
            </a:r>
            <a:r>
              <a:rPr kumimoji="1" lang="en-US" altLang="ja-JP" sz="2400" dirty="0" smtClean="0"/>
              <a:t>mbedded system </a:t>
            </a:r>
            <a:r>
              <a:rPr kumimoji="1" lang="en-US" altLang="ja-JP" sz="2400" b="1" u="sng" dirty="0" smtClean="0">
                <a:solidFill>
                  <a:srgbClr val="FF0000"/>
                </a:solidFill>
              </a:rPr>
              <a:t>A</a:t>
            </a:r>
            <a:r>
              <a:rPr kumimoji="1" lang="en-US" altLang="ja-JP" sz="2400" dirty="0" smtClean="0"/>
              <a:t>rchitecture </a:t>
            </a:r>
            <a:r>
              <a:rPr kumimoji="1" lang="en-US" altLang="ja-JP" sz="2400" b="1" u="sng" dirty="0" smtClean="0">
                <a:solidFill>
                  <a:srgbClr val="FF0000"/>
                </a:solidFill>
              </a:rPr>
              <a:t>R</a:t>
            </a:r>
            <a:r>
              <a:rPr kumimoji="1" lang="en-US" altLang="ja-JP" sz="2400" dirty="0" smtClean="0"/>
              <a:t>esearch </a:t>
            </a:r>
            <a:r>
              <a:rPr kumimoji="1" lang="en-US" altLang="ja-JP" sz="2400" b="1" u="sng" dirty="0" smtClean="0">
                <a:solidFill>
                  <a:srgbClr val="FF0000"/>
                </a:solidFill>
              </a:rPr>
              <a:t>Lab</a:t>
            </a:r>
            <a:r>
              <a:rPr kumimoji="1" lang="en-US" altLang="ja-JP" sz="2400" dirty="0" smtClean="0"/>
              <a:t>oratory</a:t>
            </a:r>
          </a:p>
          <a:p>
            <a:pPr lvl="1"/>
            <a:r>
              <a:rPr lang="ja-JP" altLang="en-US" sz="2400" dirty="0" smtClean="0"/>
              <a:t>日本語：並列組込みアーキテクチャ研究室</a:t>
            </a:r>
            <a:endParaRPr lang="en-US" altLang="ja-JP" sz="2400" dirty="0" smtClean="0"/>
          </a:p>
          <a:p>
            <a:pPr lvl="1"/>
            <a:r>
              <a:rPr lang="ja-JP" altLang="en-US" sz="2400" dirty="0" smtClean="0"/>
              <a:t>マスコットキャラクタ：　ナッシー君</a:t>
            </a:r>
            <a:endParaRPr lang="en-US" altLang="ja-JP" sz="2400" dirty="0" smtClean="0"/>
          </a:p>
          <a:p>
            <a:pPr lvl="1"/>
            <a:endParaRPr lang="en-US" altLang="ja-JP" sz="2400" dirty="0" smtClean="0"/>
          </a:p>
          <a:p>
            <a:r>
              <a:rPr lang="ja-JP" altLang="en-US" sz="2800" dirty="0" smtClean="0"/>
              <a:t>ホームページ</a:t>
            </a:r>
          </a:p>
          <a:p>
            <a:pPr lvl="1"/>
            <a:r>
              <a:rPr lang="en-US" altLang="ja-JP" sz="2400" dirty="0"/>
              <a:t>http://</a:t>
            </a:r>
            <a:r>
              <a:rPr lang="en-US" altLang="ja-JP" sz="2400" smtClean="0"/>
              <a:t>aquila.is.utsunomiya-u.ac.jp/ja/</a:t>
            </a:r>
            <a:endParaRPr lang="en-US" altLang="ja-JP" sz="2400" dirty="0" smtClean="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pic>
        <p:nvPicPr>
          <p:cNvPr id="1028" name="Picture 4" descr="C:\Users\ohkawa\AppData\Local\Microsoft\Windows\Temporary Internet Files\Content.IE5\IJ4MTC38\MC90029825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2962142"/>
            <a:ext cx="1091406" cy="1509779"/>
          </a:xfrm>
          <a:prstGeom prst="rect">
            <a:avLst/>
          </a:prstGeom>
          <a:noFill/>
          <a:extLst>
            <a:ext uri="{909E8E84-426E-40DD-AFC4-6F175D3DCCD1}">
              <a14:hiddenFill xmlns:a14="http://schemas.microsoft.com/office/drawing/2010/main">
                <a:solidFill>
                  <a:srgbClr val="FFFFFF"/>
                </a:solidFill>
              </a14:hiddenFill>
            </a:ext>
          </a:extLst>
        </p:spPr>
      </p:pic>
      <p:sp>
        <p:nvSpPr>
          <p:cNvPr id="7" name="日付プレースホルダー 6"/>
          <p:cNvSpPr>
            <a:spLocks noGrp="1"/>
          </p:cNvSpPr>
          <p:nvPr>
            <p:ph type="dt" sz="half" idx="10"/>
          </p:nvPr>
        </p:nvSpPr>
        <p:spPr/>
        <p:txBody>
          <a:bodyPr/>
          <a:lstStyle/>
          <a:p>
            <a:r>
              <a:rPr kumimoji="1" lang="en-US" altLang="ja-JP" smtClean="0"/>
              <a:t>2014/7/21</a:t>
            </a:r>
            <a:endParaRPr kumimoji="1" lang="ja-JP" altLang="en-US"/>
          </a:p>
        </p:txBody>
      </p:sp>
    </p:spTree>
    <p:extLst>
      <p:ext uri="{BB962C8B-B14F-4D97-AF65-F5344CB8AC3E}">
        <p14:creationId xmlns:p14="http://schemas.microsoft.com/office/powerpoint/2010/main" val="933539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600" dirty="0" smtClean="0"/>
              <a:t>研究室の目標：</a:t>
            </a:r>
            <a:r>
              <a:rPr kumimoji="1" lang="en-US" altLang="ja-JP" sz="3600" dirty="0" smtClean="0"/>
              <a:t/>
            </a:r>
            <a:br>
              <a:rPr kumimoji="1" lang="en-US" altLang="ja-JP" sz="3600" dirty="0" smtClean="0"/>
            </a:br>
            <a:r>
              <a:rPr lang="ja-JP" altLang="en-US" sz="3600" dirty="0" smtClean="0"/>
              <a:t>高性能</a:t>
            </a:r>
            <a:r>
              <a:rPr lang="ja-JP" altLang="en-US" sz="3600" dirty="0"/>
              <a:t>なコンピュータシステム</a:t>
            </a:r>
            <a:r>
              <a:rPr lang="ja-JP" altLang="en-US" sz="3600" dirty="0" smtClean="0"/>
              <a:t>と</a:t>
            </a:r>
            <a:r>
              <a:rPr lang="en-US" altLang="ja-JP" sz="3600" dirty="0" smtClean="0"/>
              <a:t/>
            </a:r>
            <a:br>
              <a:rPr lang="en-US" altLang="ja-JP" sz="3600" dirty="0" smtClean="0"/>
            </a:br>
            <a:r>
              <a:rPr lang="ja-JP" altLang="en-US" sz="3600" dirty="0" smtClean="0"/>
              <a:t>それ</a:t>
            </a:r>
            <a:r>
              <a:rPr lang="ja-JP" altLang="en-US" sz="3600" dirty="0"/>
              <a:t>を実現するための</a:t>
            </a:r>
            <a:r>
              <a:rPr lang="ja-JP" altLang="en-US" sz="3600" dirty="0" smtClean="0"/>
              <a:t>技術を開拓</a:t>
            </a:r>
            <a:endParaRPr kumimoji="1" lang="ja-JP" altLang="en-US" sz="3600" dirty="0"/>
          </a:p>
        </p:txBody>
      </p:sp>
      <p:sp>
        <p:nvSpPr>
          <p:cNvPr id="3" name="コンテンツ プレースホルダー 2"/>
          <p:cNvSpPr>
            <a:spLocks noGrp="1"/>
          </p:cNvSpPr>
          <p:nvPr>
            <p:ph idx="1"/>
          </p:nvPr>
        </p:nvSpPr>
        <p:spPr>
          <a:xfrm>
            <a:off x="1115616" y="4797153"/>
            <a:ext cx="7488832" cy="1512168"/>
          </a:xfrm>
        </p:spPr>
        <p:txBody>
          <a:bodyPr>
            <a:normAutofit/>
          </a:bodyPr>
          <a:lstStyle/>
          <a:p>
            <a:r>
              <a:rPr lang="ja-JP" altLang="en-US" sz="1800" dirty="0" smtClean="0"/>
              <a:t>並列</a:t>
            </a:r>
            <a:r>
              <a:rPr lang="ja-JP" altLang="en-US" sz="1800" dirty="0"/>
              <a:t>・分散処理のための計算機・</a:t>
            </a:r>
            <a:r>
              <a:rPr lang="ja-JP" altLang="en-US" sz="1800" dirty="0" smtClean="0"/>
              <a:t>ネットワーク</a:t>
            </a:r>
            <a:r>
              <a:rPr lang="ja-JP" altLang="en-US" sz="1800" dirty="0" smtClean="0">
                <a:solidFill>
                  <a:srgbClr val="FF0000"/>
                </a:solidFill>
              </a:rPr>
              <a:t>アーキテクチャ</a:t>
            </a:r>
            <a:endParaRPr lang="en-US" altLang="ja-JP" sz="1800" dirty="0" smtClean="0">
              <a:solidFill>
                <a:srgbClr val="FF0000"/>
              </a:solidFill>
            </a:endParaRPr>
          </a:p>
          <a:p>
            <a:r>
              <a:rPr lang="ja-JP" altLang="en-US" sz="1800" dirty="0" smtClean="0"/>
              <a:t>ハードウェア</a:t>
            </a:r>
            <a:r>
              <a:rPr lang="ja-JP" altLang="en-US" sz="1800" dirty="0"/>
              <a:t>・ソフトウェア両面から</a:t>
            </a:r>
            <a:r>
              <a:rPr lang="ja-JP" altLang="en-US" sz="1800" dirty="0" smtClean="0"/>
              <a:t>の最適化</a:t>
            </a:r>
            <a:endParaRPr lang="ja-JP" altLang="en-US" sz="1800" dirty="0"/>
          </a:p>
          <a:p>
            <a:r>
              <a:rPr lang="ja-JP" altLang="en-US" sz="1800" dirty="0" smtClean="0"/>
              <a:t>自動並列化技術</a:t>
            </a:r>
            <a:endParaRPr lang="en-US" altLang="ja-JP" sz="1800" dirty="0" smtClean="0"/>
          </a:p>
          <a:p>
            <a:r>
              <a:rPr lang="ja-JP" altLang="en-US" sz="1800" dirty="0" smtClean="0"/>
              <a:t>組込みシステム向けハードウェア（</a:t>
            </a:r>
            <a:r>
              <a:rPr lang="en-US" altLang="ja-JP" sz="1800" dirty="0" smtClean="0"/>
              <a:t>FPGA</a:t>
            </a:r>
            <a:r>
              <a:rPr lang="ja-JP" altLang="en-US" sz="1800" dirty="0" smtClean="0"/>
              <a:t>）・</a:t>
            </a:r>
            <a:r>
              <a:rPr lang="ja-JP" altLang="en-US" sz="1800" dirty="0"/>
              <a:t>ソフトウェアの協調</a:t>
            </a:r>
            <a:r>
              <a:rPr lang="ja-JP" altLang="en-US" sz="1800" dirty="0" smtClean="0"/>
              <a:t>設計手法</a:t>
            </a: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
        <p:nvSpPr>
          <p:cNvPr id="7" name="角丸四角形 6"/>
          <p:cNvSpPr/>
          <p:nvPr/>
        </p:nvSpPr>
        <p:spPr>
          <a:xfrm>
            <a:off x="395536" y="1700808"/>
            <a:ext cx="806489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t>・背景：　マルチコア・メニーコアプロセッサ，</a:t>
            </a:r>
            <a:r>
              <a:rPr lang="en-US" altLang="ja-JP" dirty="0" smtClean="0"/>
              <a:t>GPU</a:t>
            </a:r>
            <a:r>
              <a:rPr lang="ja-JP" altLang="en-US" dirty="0" err="1" smtClean="0"/>
              <a:t>，</a:t>
            </a:r>
            <a:r>
              <a:rPr lang="en-US" altLang="ja-JP" dirty="0" smtClean="0"/>
              <a:t>FPGA</a:t>
            </a:r>
            <a:r>
              <a:rPr lang="ja-JP" altLang="en-US" dirty="0" smtClean="0"/>
              <a:t>が普及</a:t>
            </a:r>
            <a:endParaRPr lang="en-US" altLang="ja-JP" dirty="0" smtClean="0"/>
          </a:p>
          <a:p>
            <a:r>
              <a:rPr lang="ja-JP" altLang="en-US" dirty="0" smtClean="0"/>
              <a:t>　・科学</a:t>
            </a:r>
            <a:r>
              <a:rPr lang="ja-JP" altLang="en-US" dirty="0"/>
              <a:t>技術</a:t>
            </a:r>
            <a:r>
              <a:rPr lang="ja-JP" altLang="en-US" dirty="0" smtClean="0"/>
              <a:t>計算分野</a:t>
            </a:r>
            <a:endParaRPr lang="en-US" altLang="ja-JP" dirty="0" smtClean="0"/>
          </a:p>
          <a:p>
            <a:r>
              <a:rPr lang="ja-JP" altLang="en-US" dirty="0"/>
              <a:t>　</a:t>
            </a:r>
            <a:r>
              <a:rPr lang="ja-JP" altLang="en-US" dirty="0" smtClean="0"/>
              <a:t>・</a:t>
            </a:r>
            <a:r>
              <a:rPr lang="en-US" altLang="ja-JP" dirty="0" smtClean="0"/>
              <a:t>PC</a:t>
            </a:r>
            <a:r>
              <a:rPr lang="ja-JP" altLang="en-US" dirty="0"/>
              <a:t>や</a:t>
            </a:r>
            <a:r>
              <a:rPr lang="en-US" altLang="ja-JP" dirty="0"/>
              <a:t>Android</a:t>
            </a:r>
            <a:r>
              <a:rPr lang="ja-JP" altLang="en-US" dirty="0"/>
              <a:t>携帯電話等の組込み</a:t>
            </a:r>
            <a:r>
              <a:rPr lang="ja-JP" altLang="en-US" dirty="0" smtClean="0"/>
              <a:t>システム分野</a:t>
            </a:r>
            <a:endParaRPr lang="en-US" altLang="ja-JP" dirty="0" smtClean="0"/>
          </a:p>
          <a:p>
            <a:endParaRPr lang="en-US" altLang="ja-JP" dirty="0" smtClean="0"/>
          </a:p>
          <a:p>
            <a:r>
              <a:rPr lang="ja-JP" altLang="en-US" dirty="0" smtClean="0"/>
              <a:t>・課題：　並列</a:t>
            </a:r>
            <a:r>
              <a:rPr lang="ja-JP" altLang="en-US" dirty="0"/>
              <a:t>・分散</a:t>
            </a:r>
            <a:r>
              <a:rPr lang="ja-JP" altLang="en-US" dirty="0" smtClean="0"/>
              <a:t>アーキテクチャ</a:t>
            </a:r>
            <a:r>
              <a:rPr lang="ja-JP" altLang="en-US" dirty="0"/>
              <a:t>による処理性能の向上と低消費</a:t>
            </a:r>
            <a:r>
              <a:rPr lang="ja-JP" altLang="en-US" dirty="0" smtClean="0"/>
              <a:t>電力化</a:t>
            </a:r>
            <a:endParaRPr kumimoji="1" lang="ja-JP" altLang="en-US" dirty="0"/>
          </a:p>
        </p:txBody>
      </p:sp>
      <p:sp>
        <p:nvSpPr>
          <p:cNvPr id="8" name="正方形/長方形 7"/>
          <p:cNvSpPr/>
          <p:nvPr/>
        </p:nvSpPr>
        <p:spPr>
          <a:xfrm>
            <a:off x="395536" y="3756464"/>
            <a:ext cx="3816424" cy="824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000" b="1" dirty="0"/>
              <a:t>並列・分散</a:t>
            </a:r>
            <a:r>
              <a:rPr lang="ja-JP" altLang="en-US" sz="2000" b="1" dirty="0" smtClean="0"/>
              <a:t>アーキテクチャによる</a:t>
            </a:r>
            <a:endParaRPr lang="en-US" altLang="ja-JP" sz="2000" b="1" dirty="0" smtClean="0"/>
          </a:p>
          <a:p>
            <a:pPr algn="ctr"/>
            <a:r>
              <a:rPr kumimoji="1" lang="ja-JP" altLang="en-US" sz="2000" b="1" dirty="0" smtClean="0"/>
              <a:t>超高性能システム</a:t>
            </a:r>
            <a:endParaRPr kumimoji="1" lang="ja-JP" altLang="en-US" sz="2000" b="1" dirty="0"/>
          </a:p>
        </p:txBody>
      </p:sp>
      <p:sp>
        <p:nvSpPr>
          <p:cNvPr id="9" name="正方形/長方形 8"/>
          <p:cNvSpPr/>
          <p:nvPr/>
        </p:nvSpPr>
        <p:spPr>
          <a:xfrm>
            <a:off x="4696702" y="3736196"/>
            <a:ext cx="3979754" cy="824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000" b="1" dirty="0" smtClean="0"/>
              <a:t>並列・分散システム構築のための</a:t>
            </a:r>
            <a:endParaRPr kumimoji="1" lang="en-US" altLang="ja-JP" sz="2000" b="1" dirty="0" smtClean="0"/>
          </a:p>
          <a:p>
            <a:pPr algn="ctr"/>
            <a:r>
              <a:rPr lang="ja-JP" altLang="en-US" sz="2000" b="1" dirty="0"/>
              <a:t>設計</a:t>
            </a:r>
            <a:r>
              <a:rPr lang="ja-JP" altLang="en-US" sz="2000" b="1" dirty="0" smtClean="0"/>
              <a:t>自動化・設計</a:t>
            </a:r>
            <a:r>
              <a:rPr lang="ja-JP" altLang="en-US" sz="2000" b="1" dirty="0"/>
              <a:t>手法</a:t>
            </a:r>
            <a:endParaRPr kumimoji="1" lang="ja-JP" altLang="en-US" sz="2000" b="1" dirty="0"/>
          </a:p>
        </p:txBody>
      </p:sp>
      <p:sp>
        <p:nvSpPr>
          <p:cNvPr id="10" name="正方形/長方形 9"/>
          <p:cNvSpPr/>
          <p:nvPr/>
        </p:nvSpPr>
        <p:spPr>
          <a:xfrm>
            <a:off x="3059832" y="3212976"/>
            <a:ext cx="2882520" cy="523220"/>
          </a:xfrm>
          <a:prstGeom prst="rect">
            <a:avLst/>
          </a:prstGeom>
        </p:spPr>
        <p:txBody>
          <a:bodyPr wrap="none">
            <a:spAutoFit/>
          </a:bodyPr>
          <a:lstStyle/>
          <a:p>
            <a:r>
              <a:rPr lang="ja-JP" altLang="en-US" sz="2800" u="sng" dirty="0" smtClean="0">
                <a:solidFill>
                  <a:srgbClr val="FF0000"/>
                </a:solidFill>
              </a:rPr>
              <a:t>我々のアプローチ</a:t>
            </a:r>
            <a:endParaRPr lang="ja-JP" altLang="en-US" sz="2800" u="sng" dirty="0">
              <a:solidFill>
                <a:srgbClr val="FF0000"/>
              </a:solidFill>
            </a:endParaRPr>
          </a:p>
        </p:txBody>
      </p:sp>
      <p:sp>
        <p:nvSpPr>
          <p:cNvPr id="11" name="日付プレースホルダー 10"/>
          <p:cNvSpPr>
            <a:spLocks noGrp="1"/>
          </p:cNvSpPr>
          <p:nvPr>
            <p:ph type="dt" sz="half" idx="10"/>
          </p:nvPr>
        </p:nvSpPr>
        <p:spPr/>
        <p:txBody>
          <a:bodyPr/>
          <a:lstStyle/>
          <a:p>
            <a:r>
              <a:rPr kumimoji="1" lang="en-US" altLang="ja-JP" smtClean="0"/>
              <a:t>2014/7/21</a:t>
            </a:r>
            <a:endParaRPr kumimoji="1" lang="ja-JP" altLang="en-US"/>
          </a:p>
        </p:txBody>
      </p:sp>
    </p:spTree>
    <p:extLst>
      <p:ext uri="{BB962C8B-B14F-4D97-AF65-F5344CB8AC3E}">
        <p14:creationId xmlns:p14="http://schemas.microsoft.com/office/powerpoint/2010/main" val="3296141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研究チーム一覧</a:t>
            </a:r>
            <a:endParaRPr kumimoji="1" lang="ja-JP" altLang="en-US" dirty="0"/>
          </a:p>
        </p:txBody>
      </p:sp>
      <p:sp>
        <p:nvSpPr>
          <p:cNvPr id="4" name="角丸四角形 3"/>
          <p:cNvSpPr/>
          <p:nvPr/>
        </p:nvSpPr>
        <p:spPr>
          <a:xfrm>
            <a:off x="467544" y="1663782"/>
            <a:ext cx="3874876" cy="202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dirty="0" smtClean="0"/>
              <a:t>YAWARA</a:t>
            </a:r>
          </a:p>
          <a:p>
            <a:endParaRPr kumimoji="1" lang="en-US" altLang="ja-JP" sz="3200" dirty="0" smtClean="0"/>
          </a:p>
          <a:p>
            <a:endParaRPr kumimoji="1" lang="en-US" altLang="ja-JP" sz="3200" dirty="0" smtClean="0"/>
          </a:p>
          <a:p>
            <a:endParaRPr kumimoji="1" lang="ja-JP" altLang="en-US" sz="3200" dirty="0"/>
          </a:p>
        </p:txBody>
      </p:sp>
      <p:sp>
        <p:nvSpPr>
          <p:cNvPr id="5" name="角丸四角形 4"/>
          <p:cNvSpPr/>
          <p:nvPr/>
        </p:nvSpPr>
        <p:spPr>
          <a:xfrm>
            <a:off x="4657564" y="4065651"/>
            <a:ext cx="3874876" cy="202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dirty="0" smtClean="0"/>
              <a:t>GPU</a:t>
            </a:r>
          </a:p>
          <a:p>
            <a:endParaRPr lang="en-US" altLang="ja-JP" sz="3200" dirty="0"/>
          </a:p>
          <a:p>
            <a:endParaRPr kumimoji="1" lang="en-US" altLang="ja-JP" sz="3200" dirty="0" smtClean="0"/>
          </a:p>
          <a:p>
            <a:endParaRPr kumimoji="1" lang="ja-JP" altLang="en-US" sz="3200" dirty="0"/>
          </a:p>
        </p:txBody>
      </p:sp>
      <p:sp>
        <p:nvSpPr>
          <p:cNvPr id="6" name="角丸四角形 5"/>
          <p:cNvSpPr/>
          <p:nvPr/>
        </p:nvSpPr>
        <p:spPr>
          <a:xfrm>
            <a:off x="467544" y="4065651"/>
            <a:ext cx="3874876" cy="202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smtClean="0"/>
              <a:t>鋼</a:t>
            </a:r>
            <a:endParaRPr kumimoji="1" lang="en-US" altLang="ja-JP" sz="3200" dirty="0" smtClean="0"/>
          </a:p>
          <a:p>
            <a:endParaRPr lang="en-US" altLang="ja-JP" sz="3200" dirty="0"/>
          </a:p>
          <a:p>
            <a:endParaRPr kumimoji="1" lang="en-US" altLang="ja-JP" sz="3200" dirty="0" smtClean="0"/>
          </a:p>
          <a:p>
            <a:endParaRPr kumimoji="1" lang="ja-JP" altLang="en-US" sz="3200" dirty="0"/>
          </a:p>
        </p:txBody>
      </p:sp>
      <p:sp>
        <p:nvSpPr>
          <p:cNvPr id="7" name="角丸四角形 6"/>
          <p:cNvSpPr/>
          <p:nvPr/>
        </p:nvSpPr>
        <p:spPr>
          <a:xfrm>
            <a:off x="4657564" y="1682060"/>
            <a:ext cx="3874876" cy="202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smtClean="0"/>
              <a:t>組込み</a:t>
            </a:r>
            <a:endParaRPr lang="en-US" altLang="ja-JP" sz="3200" dirty="0" smtClean="0"/>
          </a:p>
          <a:p>
            <a:endParaRPr kumimoji="1" lang="en-US" altLang="ja-JP" sz="3200" dirty="0"/>
          </a:p>
          <a:p>
            <a:endParaRPr lang="en-US" altLang="ja-JP" sz="3200" dirty="0" smtClean="0"/>
          </a:p>
          <a:p>
            <a:endParaRPr kumimoji="1" lang="ja-JP" altLang="en-US" sz="3200" dirty="0"/>
          </a:p>
        </p:txBody>
      </p:sp>
      <p:sp>
        <p:nvSpPr>
          <p:cNvPr id="8" name="テキスト ボックス 7"/>
          <p:cNvSpPr txBox="1"/>
          <p:nvPr/>
        </p:nvSpPr>
        <p:spPr>
          <a:xfrm>
            <a:off x="755576" y="2253604"/>
            <a:ext cx="3312368" cy="1200329"/>
          </a:xfrm>
          <a:prstGeom prst="rect">
            <a:avLst/>
          </a:prstGeom>
          <a:solidFill>
            <a:schemeClr val="bg1"/>
          </a:solidFill>
        </p:spPr>
        <p:txBody>
          <a:bodyPr wrap="square" rtlCol="0">
            <a:spAutoFit/>
          </a:bodyPr>
          <a:lstStyle/>
          <a:p>
            <a:pPr marL="114300" indent="0">
              <a:buNone/>
            </a:pPr>
            <a:r>
              <a:rPr lang="ja-JP" altLang="en-US" dirty="0">
                <a:latin typeface="+mj-ea"/>
              </a:rPr>
              <a:t>プログラムを実行しながら</a:t>
            </a:r>
            <a:r>
              <a:rPr lang="en-US" altLang="ja-JP" dirty="0">
                <a:latin typeface="+mj-ea"/>
              </a:rPr>
              <a:t/>
            </a:r>
            <a:br>
              <a:rPr lang="en-US" altLang="ja-JP" dirty="0">
                <a:latin typeface="+mj-ea"/>
              </a:rPr>
            </a:br>
            <a:r>
              <a:rPr lang="ja-JP" altLang="en-US" dirty="0">
                <a:latin typeface="+mj-ea"/>
              </a:rPr>
              <a:t>最適化を行うことで効率的に実行する新たな計算機</a:t>
            </a:r>
            <a:r>
              <a:rPr lang="ja-JP" altLang="en-US" dirty="0" smtClean="0">
                <a:latin typeface="+mj-ea"/>
              </a:rPr>
              <a:t>システムの開発</a:t>
            </a:r>
            <a:endParaRPr lang="en-US" altLang="ja-JP" dirty="0">
              <a:latin typeface="+mj-ea"/>
            </a:endParaRPr>
          </a:p>
        </p:txBody>
      </p:sp>
      <p:sp>
        <p:nvSpPr>
          <p:cNvPr id="9" name="テキスト ボックス 8"/>
          <p:cNvSpPr txBox="1"/>
          <p:nvPr/>
        </p:nvSpPr>
        <p:spPr>
          <a:xfrm>
            <a:off x="827584" y="4581128"/>
            <a:ext cx="3240360" cy="1077218"/>
          </a:xfrm>
          <a:prstGeom prst="rect">
            <a:avLst/>
          </a:prstGeom>
          <a:solidFill>
            <a:schemeClr val="bg1"/>
          </a:solidFill>
        </p:spPr>
        <p:txBody>
          <a:bodyPr wrap="square" rtlCol="0">
            <a:spAutoFit/>
          </a:bodyPr>
          <a:lstStyle/>
          <a:p>
            <a:r>
              <a:rPr kumimoji="1" lang="ja-JP" altLang="en-US" sz="1600" b="1" dirty="0" smtClean="0"/>
              <a:t>コンピュータプログラムをアーキテクチャに依らず自動的に並列化し、マルチコアプロセッサの性能をフル活用するシステムソフトウェアの開発</a:t>
            </a:r>
            <a:endParaRPr kumimoji="1" lang="ja-JP" altLang="en-US" sz="1600" b="1" dirty="0"/>
          </a:p>
        </p:txBody>
      </p:sp>
      <p:sp>
        <p:nvSpPr>
          <p:cNvPr id="10" name="テキスト ボックス 9"/>
          <p:cNvSpPr txBox="1"/>
          <p:nvPr/>
        </p:nvSpPr>
        <p:spPr>
          <a:xfrm>
            <a:off x="5076056" y="4581128"/>
            <a:ext cx="3240360" cy="1200329"/>
          </a:xfrm>
          <a:prstGeom prst="rect">
            <a:avLst/>
          </a:prstGeom>
          <a:solidFill>
            <a:schemeClr val="bg1"/>
          </a:solidFill>
        </p:spPr>
        <p:txBody>
          <a:bodyPr wrap="square" rtlCol="0">
            <a:spAutoFit/>
          </a:bodyPr>
          <a:lstStyle/>
          <a:p>
            <a:r>
              <a:rPr kumimoji="1" lang="en-US" altLang="ja-JP" dirty="0" smtClean="0"/>
              <a:t>GPU</a:t>
            </a:r>
            <a:r>
              <a:rPr kumimoji="1" lang="ja-JP" altLang="en-US" dirty="0" smtClean="0"/>
              <a:t>のコア数を活かして</a:t>
            </a:r>
            <a:r>
              <a:rPr kumimoji="1" lang="en-US" altLang="ja-JP" dirty="0" smtClean="0"/>
              <a:t>CPU</a:t>
            </a:r>
            <a:r>
              <a:rPr kumimoji="1" lang="ja-JP" altLang="en-US" dirty="0" smtClean="0"/>
              <a:t>をはるかに超える超並列計算を行うシステムの開発</a:t>
            </a:r>
            <a:endParaRPr kumimoji="1" lang="en-US" altLang="ja-JP" dirty="0" smtClean="0"/>
          </a:p>
          <a:p>
            <a:endParaRPr kumimoji="1" lang="ja-JP" altLang="en-US" dirty="0"/>
          </a:p>
        </p:txBody>
      </p:sp>
      <p:sp>
        <p:nvSpPr>
          <p:cNvPr id="11" name="テキスト ボックス 10"/>
          <p:cNvSpPr txBox="1"/>
          <p:nvPr/>
        </p:nvSpPr>
        <p:spPr>
          <a:xfrm>
            <a:off x="5004048" y="2204864"/>
            <a:ext cx="3269586" cy="1200329"/>
          </a:xfrm>
          <a:prstGeom prst="rect">
            <a:avLst/>
          </a:prstGeom>
          <a:solidFill>
            <a:schemeClr val="bg1"/>
          </a:solidFill>
        </p:spPr>
        <p:txBody>
          <a:bodyPr wrap="square" rtlCol="0">
            <a:spAutoFit/>
          </a:bodyPr>
          <a:lstStyle/>
          <a:p>
            <a:r>
              <a:rPr lang="en-US" altLang="ja-JP" dirty="0" smtClean="0"/>
              <a:t>FPGA</a:t>
            </a:r>
            <a:r>
              <a:rPr lang="ja-JP" altLang="en-US" dirty="0" smtClean="0"/>
              <a:t>と</a:t>
            </a:r>
            <a:r>
              <a:rPr lang="en-US" altLang="ja-JP" dirty="0" smtClean="0"/>
              <a:t>Android</a:t>
            </a:r>
            <a:r>
              <a:rPr lang="ja-JP" altLang="en-US" dirty="0" smtClean="0"/>
              <a:t>を</a:t>
            </a:r>
            <a:r>
              <a:rPr lang="ja-JP" altLang="en-US" dirty="0"/>
              <a:t>繋ぐことにより今までにない新しい</a:t>
            </a:r>
            <a:r>
              <a:rPr lang="ja-JP" altLang="en-US" dirty="0" smtClean="0"/>
              <a:t>アプリケーションの開発</a:t>
            </a:r>
            <a:endParaRPr lang="en-US" altLang="ja-JP" dirty="0" smtClean="0"/>
          </a:p>
          <a:p>
            <a:endParaRPr lang="ja-JP" altLang="en-US" dirty="0"/>
          </a:p>
        </p:txBody>
      </p:sp>
      <p:sp>
        <p:nvSpPr>
          <p:cNvPr id="3" name="日付プレースホルダー 2"/>
          <p:cNvSpPr>
            <a:spLocks noGrp="1"/>
          </p:cNvSpPr>
          <p:nvPr>
            <p:ph type="dt" sz="half" idx="10"/>
          </p:nvPr>
        </p:nvSpPr>
        <p:spPr/>
        <p:txBody>
          <a:bodyPr/>
          <a:lstStyle/>
          <a:p>
            <a:r>
              <a:rPr kumimoji="1" lang="en-US" altLang="ja-JP" smtClean="0"/>
              <a:t>2014/7/21</a:t>
            </a:r>
            <a:endParaRPr kumimoji="1" lang="ja-JP" altLang="en-US"/>
          </a:p>
        </p:txBody>
      </p:sp>
      <p:sp>
        <p:nvSpPr>
          <p:cNvPr id="12" name="スライド番号プレースホルダー 11"/>
          <p:cNvSpPr>
            <a:spLocks noGrp="1"/>
          </p:cNvSpPr>
          <p:nvPr>
            <p:ph type="sldNum" sz="quarter" idx="12"/>
          </p:nvPr>
        </p:nvSpPr>
        <p:spPr/>
        <p:txBody>
          <a:bodyPr/>
          <a:lstStyle/>
          <a:p>
            <a:fld id="{743362B3-A15A-4B80-B499-63C58F4BFFC7}" type="slidenum">
              <a:rPr kumimoji="1" lang="ja-JP" altLang="en-US" smtClean="0"/>
              <a:t>3</a:t>
            </a:fld>
            <a:endParaRPr kumimoji="1" lang="ja-JP" altLang="en-US"/>
          </a:p>
        </p:txBody>
      </p:sp>
    </p:spTree>
    <p:extLst>
      <p:ext uri="{BB962C8B-B14F-4D97-AF65-F5344CB8AC3E}">
        <p14:creationId xmlns:p14="http://schemas.microsoft.com/office/powerpoint/2010/main" val="154941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8864" y="8400"/>
            <a:ext cx="8229600" cy="1143000"/>
          </a:xfrm>
        </p:spPr>
        <p:txBody>
          <a:bodyPr/>
          <a:lstStyle/>
          <a:p>
            <a:r>
              <a:rPr lang="ja-JP" altLang="en-US" dirty="0"/>
              <a:t>見取り図</a:t>
            </a:r>
            <a:endParaRPr kumimoji="1" lang="ja-JP" altLang="en-US" dirty="0"/>
          </a:p>
        </p:txBody>
      </p:sp>
      <p:sp>
        <p:nvSpPr>
          <p:cNvPr id="3" name="コンテンツ プレースホルダー 2"/>
          <p:cNvSpPr>
            <a:spLocks noGrp="1"/>
          </p:cNvSpPr>
          <p:nvPr>
            <p:ph idx="1"/>
          </p:nvPr>
        </p:nvSpPr>
        <p:spPr>
          <a:xfrm>
            <a:off x="518864" y="1160512"/>
            <a:ext cx="8229600" cy="5445224"/>
          </a:xfrm>
        </p:spPr>
        <p:txBody>
          <a:bodyPr>
            <a:normAutofit/>
          </a:bodyPr>
          <a:lstStyle/>
          <a:p>
            <a:pPr marL="514350" indent="-514350">
              <a:buAutoNum type="arabicPeriod"/>
            </a:pPr>
            <a:r>
              <a:rPr lang="ja-JP" altLang="en-US" dirty="0" smtClean="0">
                <a:solidFill>
                  <a:schemeClr val="accent2"/>
                </a:solidFill>
              </a:rPr>
              <a:t>ミュージックデモ </a:t>
            </a:r>
            <a:r>
              <a:rPr lang="en-US" altLang="ja-JP" dirty="0" smtClean="0">
                <a:solidFill>
                  <a:schemeClr val="accent2"/>
                </a:solidFill>
              </a:rPr>
              <a:t>with FPGA</a:t>
            </a:r>
            <a:endParaRPr kumimoji="1" lang="en-US" altLang="ja-JP" dirty="0" smtClean="0">
              <a:solidFill>
                <a:schemeClr val="accent2"/>
              </a:solidFill>
            </a:endParaRPr>
          </a:p>
          <a:p>
            <a:pPr marL="514350" indent="-514350">
              <a:buAutoNum type="arabicPeriod"/>
            </a:pPr>
            <a:endParaRPr lang="en-US" altLang="ja-JP" dirty="0"/>
          </a:p>
          <a:p>
            <a:pPr marL="514350" indent="-514350">
              <a:buAutoNum type="arabicPeriod"/>
            </a:pPr>
            <a:r>
              <a:rPr lang="ja-JP" altLang="en-US" dirty="0" smtClean="0">
                <a:solidFill>
                  <a:schemeClr val="accent3"/>
                </a:solidFill>
              </a:rPr>
              <a:t>組み込みむけプロセッサ</a:t>
            </a:r>
            <a:endParaRPr kumimoji="1" lang="en-US" altLang="ja-JP" dirty="0" smtClean="0">
              <a:solidFill>
                <a:schemeClr val="accent3"/>
              </a:solidFill>
            </a:endParaRPr>
          </a:p>
          <a:p>
            <a:pPr marL="514350" indent="-514350">
              <a:buAutoNum type="arabicPeriod"/>
            </a:pPr>
            <a:endParaRPr lang="en-US" altLang="ja-JP" dirty="0"/>
          </a:p>
          <a:p>
            <a:pPr marL="514350" indent="-514350">
              <a:buAutoNum type="arabicPeriod"/>
            </a:pPr>
            <a:r>
              <a:rPr kumimoji="1" lang="en-US" altLang="ja-JP" dirty="0" smtClean="0">
                <a:solidFill>
                  <a:schemeClr val="accent4"/>
                </a:solidFill>
              </a:rPr>
              <a:t>Android</a:t>
            </a:r>
            <a:r>
              <a:rPr kumimoji="1" lang="ja-JP" altLang="en-US" dirty="0" smtClean="0">
                <a:solidFill>
                  <a:schemeClr val="accent4"/>
                </a:solidFill>
              </a:rPr>
              <a:t>クラスタ</a:t>
            </a:r>
            <a:endParaRPr kumimoji="1" lang="en-US" altLang="ja-JP" dirty="0" smtClean="0">
              <a:solidFill>
                <a:schemeClr val="accent4"/>
              </a:solidFill>
            </a:endParaRPr>
          </a:p>
          <a:p>
            <a:pPr marL="514350" indent="-514350">
              <a:buAutoNum type="arabicPeriod"/>
            </a:pPr>
            <a:endParaRPr lang="en-US" altLang="ja-JP" dirty="0"/>
          </a:p>
          <a:p>
            <a:pPr marL="514350" indent="-514350">
              <a:buAutoNum type="arabicPeriod"/>
            </a:pPr>
            <a:r>
              <a:rPr lang="en-US" altLang="ja-JP" dirty="0" smtClean="0">
                <a:solidFill>
                  <a:schemeClr val="accent5"/>
                </a:solidFill>
              </a:rPr>
              <a:t>PlayStation3</a:t>
            </a:r>
            <a:r>
              <a:rPr lang="ja-JP" altLang="en-US" dirty="0" smtClean="0">
                <a:solidFill>
                  <a:schemeClr val="accent5"/>
                </a:solidFill>
              </a:rPr>
              <a:t>デモ</a:t>
            </a:r>
            <a:endParaRPr lang="en-US" altLang="ja-JP" dirty="0" smtClean="0">
              <a:solidFill>
                <a:schemeClr val="accent5"/>
              </a:solidFill>
            </a:endParaRPr>
          </a:p>
          <a:p>
            <a:pPr marL="514350" indent="-514350">
              <a:buAutoNum type="arabicPeriod"/>
            </a:pPr>
            <a:endParaRPr kumimoji="1" lang="en-US" altLang="ja-JP" dirty="0" smtClean="0"/>
          </a:p>
          <a:p>
            <a:pPr marL="514350" indent="-514350">
              <a:buAutoNum type="arabicPeriod"/>
            </a:pPr>
            <a:r>
              <a:rPr lang="en-US" altLang="ja-JP" dirty="0" smtClean="0">
                <a:solidFill>
                  <a:schemeClr val="accent6"/>
                </a:solidFill>
              </a:rPr>
              <a:t>GPU</a:t>
            </a:r>
            <a:r>
              <a:rPr lang="ja-JP" altLang="en-US" dirty="0" smtClean="0">
                <a:solidFill>
                  <a:schemeClr val="accent6"/>
                </a:solidFill>
              </a:rPr>
              <a:t>による並列化</a:t>
            </a:r>
            <a:endParaRPr lang="en-US" altLang="ja-JP" dirty="0" smtClean="0">
              <a:solidFill>
                <a:schemeClr val="accent6"/>
              </a:solidFill>
            </a:endParaRPr>
          </a:p>
          <a:p>
            <a:pPr marL="514350" indent="-514350">
              <a:buAutoNum type="arabicPeriod"/>
            </a:pPr>
            <a:endParaRPr lang="en-US" altLang="ja-JP" dirty="0">
              <a:solidFill>
                <a:schemeClr val="accent6"/>
              </a:solidFill>
            </a:endParaRPr>
          </a:p>
          <a:p>
            <a:pPr marL="0" indent="0">
              <a:buNone/>
            </a:pPr>
            <a:endParaRPr lang="en-US" altLang="ja-JP" dirty="0" smtClean="0">
              <a:solidFill>
                <a:srgbClr val="FF0000"/>
              </a:solidFill>
            </a:endParaRPr>
          </a:p>
          <a:p>
            <a:pPr marL="514350" indent="-514350">
              <a:buAutoNum type="arabicPeriod"/>
            </a:pPr>
            <a:endParaRPr lang="en-US" altLang="ja-JP" dirty="0">
              <a:solidFill>
                <a:schemeClr val="accent6"/>
              </a:solidFill>
            </a:endParaRPr>
          </a:p>
          <a:p>
            <a:pPr marL="514350" indent="-514350">
              <a:buAutoNum type="arabicPeriod"/>
            </a:pPr>
            <a:endParaRPr lang="en-US" altLang="ja-JP" dirty="0" smtClean="0">
              <a:solidFill>
                <a:schemeClr val="accent6"/>
              </a:solidFill>
            </a:endParaRPr>
          </a:p>
        </p:txBody>
      </p:sp>
      <p:sp>
        <p:nvSpPr>
          <p:cNvPr id="13" name="正方形/長方形 12"/>
          <p:cNvSpPr/>
          <p:nvPr/>
        </p:nvSpPr>
        <p:spPr>
          <a:xfrm>
            <a:off x="5292080" y="2924944"/>
            <a:ext cx="3600400" cy="35283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100392" y="6309320"/>
            <a:ext cx="64807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入口</a:t>
            </a:r>
            <a:endParaRPr kumimoji="1" lang="ja-JP" altLang="en-US" dirty="0">
              <a:solidFill>
                <a:schemeClr val="tx1"/>
              </a:solidFill>
            </a:endParaRPr>
          </a:p>
        </p:txBody>
      </p:sp>
      <p:sp>
        <p:nvSpPr>
          <p:cNvPr id="15" name="正方形/長方形 14"/>
          <p:cNvSpPr/>
          <p:nvPr/>
        </p:nvSpPr>
        <p:spPr>
          <a:xfrm>
            <a:off x="5364088" y="6317704"/>
            <a:ext cx="64807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出口</a:t>
            </a:r>
            <a:endParaRPr kumimoji="1" lang="ja-JP" altLang="en-US" dirty="0">
              <a:solidFill>
                <a:schemeClr val="tx1"/>
              </a:solidFill>
            </a:endParaRPr>
          </a:p>
        </p:txBody>
      </p:sp>
      <p:sp>
        <p:nvSpPr>
          <p:cNvPr id="16" name="正方形/長方形 15"/>
          <p:cNvSpPr/>
          <p:nvPr/>
        </p:nvSpPr>
        <p:spPr>
          <a:xfrm>
            <a:off x="6084168" y="5949280"/>
            <a:ext cx="1512168" cy="5124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②</a:t>
            </a:r>
            <a:endParaRPr kumimoji="1" lang="ja-JP" altLang="en-US" sz="2800" b="1" dirty="0"/>
          </a:p>
        </p:txBody>
      </p:sp>
      <p:sp>
        <p:nvSpPr>
          <p:cNvPr id="17" name="正方形/長方形 16"/>
          <p:cNvSpPr/>
          <p:nvPr/>
        </p:nvSpPr>
        <p:spPr>
          <a:xfrm>
            <a:off x="6588224" y="4090435"/>
            <a:ext cx="864096" cy="1426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①</a:t>
            </a:r>
            <a:endParaRPr kumimoji="1" lang="ja-JP" altLang="en-US" sz="2800" b="1" dirty="0"/>
          </a:p>
        </p:txBody>
      </p:sp>
      <p:sp>
        <p:nvSpPr>
          <p:cNvPr id="18" name="正方形/長方形 17"/>
          <p:cNvSpPr/>
          <p:nvPr/>
        </p:nvSpPr>
        <p:spPr>
          <a:xfrm>
            <a:off x="6588224" y="2934055"/>
            <a:ext cx="864096" cy="11563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③</a:t>
            </a:r>
            <a:endParaRPr kumimoji="1" lang="ja-JP" altLang="en-US" sz="2800" b="1" dirty="0"/>
          </a:p>
        </p:txBody>
      </p:sp>
      <p:sp>
        <p:nvSpPr>
          <p:cNvPr id="19" name="正方形/長方形 18"/>
          <p:cNvSpPr/>
          <p:nvPr/>
        </p:nvSpPr>
        <p:spPr>
          <a:xfrm>
            <a:off x="5292080" y="2934055"/>
            <a:ext cx="792088" cy="72008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④</a:t>
            </a:r>
            <a:endParaRPr kumimoji="1" lang="ja-JP" altLang="en-US" sz="2800" b="1" dirty="0"/>
          </a:p>
        </p:txBody>
      </p:sp>
      <p:sp>
        <p:nvSpPr>
          <p:cNvPr id="20" name="正方形/長方形 19"/>
          <p:cNvSpPr/>
          <p:nvPr/>
        </p:nvSpPr>
        <p:spPr>
          <a:xfrm>
            <a:off x="7524328" y="4474415"/>
            <a:ext cx="1296144" cy="2880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b="1" dirty="0" smtClean="0"/>
              <a:t>ホワイトボード</a:t>
            </a:r>
            <a:endParaRPr kumimoji="1" lang="ja-JP" altLang="en-US" sz="1400" b="1" dirty="0"/>
          </a:p>
        </p:txBody>
      </p:sp>
      <p:sp>
        <p:nvSpPr>
          <p:cNvPr id="21" name="正方形/長方形 20"/>
          <p:cNvSpPr/>
          <p:nvPr/>
        </p:nvSpPr>
        <p:spPr>
          <a:xfrm>
            <a:off x="5580113" y="4806920"/>
            <a:ext cx="648072" cy="7060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⑤</a:t>
            </a:r>
            <a:endParaRPr kumimoji="1" lang="ja-JP" altLang="en-US" sz="2800" b="1" dirty="0"/>
          </a:p>
        </p:txBody>
      </p:sp>
    </p:spTree>
    <p:extLst>
      <p:ext uri="{BB962C8B-B14F-4D97-AF65-F5344CB8AC3E}">
        <p14:creationId xmlns:p14="http://schemas.microsoft.com/office/powerpoint/2010/main" val="20431359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180</Words>
  <Application>Microsoft Office PowerPoint</Application>
  <PresentationFormat>画面に合わせる (4:3)</PresentationFormat>
  <Paragraphs>63</Paragraphs>
  <Slides>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ＭＳ Ｐゴシック</vt:lpstr>
      <vt:lpstr>Arial</vt:lpstr>
      <vt:lpstr>Calibri</vt:lpstr>
      <vt:lpstr>Office ​​テーマ</vt:lpstr>
      <vt:lpstr>PearLabへようこそ！</vt:lpstr>
      <vt:lpstr>研究室の目標： 高性能なコンピュータシステムと それを実現するための技術を開拓</vt:lpstr>
      <vt:lpstr>研究チーム一覧</vt:lpstr>
      <vt:lpstr>見取り図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研究室の目標： 高性能なコンピュータシステムと それを実現するための技術を開拓</dc:title>
  <dc:creator>ishiryo</dc:creator>
  <cp:lastModifiedBy>Sawada Yuki</cp:lastModifiedBy>
  <cp:revision>12</cp:revision>
  <cp:lastPrinted>2016-07-18T00:23:21Z</cp:lastPrinted>
  <dcterms:created xsi:type="dcterms:W3CDTF">2014-07-16T07:57:12Z</dcterms:created>
  <dcterms:modified xsi:type="dcterms:W3CDTF">2016-07-18T00:27:09Z</dcterms:modified>
</cp:coreProperties>
</file>