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3" r:id="rId2"/>
    <p:sldId id="258" r:id="rId3"/>
    <p:sldId id="269" r:id="rId4"/>
    <p:sldId id="259" r:id="rId5"/>
    <p:sldId id="260" r:id="rId6"/>
    <p:sldId id="261" r:id="rId7"/>
    <p:sldId id="270" r:id="rId8"/>
    <p:sldId id="279" r:id="rId9"/>
    <p:sldId id="273" r:id="rId10"/>
    <p:sldId id="280" r:id="rId11"/>
    <p:sldId id="290" r:id="rId12"/>
    <p:sldId id="275" r:id="rId13"/>
    <p:sldId id="276" r:id="rId14"/>
    <p:sldId id="294" r:id="rId15"/>
    <p:sldId id="288" r:id="rId16"/>
    <p:sldId id="271" r:id="rId17"/>
    <p:sldId id="262" r:id="rId18"/>
    <p:sldId id="296" r:id="rId19"/>
    <p:sldId id="305" r:id="rId20"/>
    <p:sldId id="304" r:id="rId21"/>
    <p:sldId id="295" r:id="rId22"/>
    <p:sldId id="267" r:id="rId23"/>
    <p:sldId id="302" r:id="rId24"/>
    <p:sldId id="300" r:id="rId25"/>
    <p:sldId id="293" r:id="rId26"/>
    <p:sldId id="301" r:id="rId2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3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wada\Desktop\Book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awadayuki\AppData\Local\Temp\zenkokuandkokusai_7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wada\Desktop\etc\zenkokuandkokusa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wada\Desktop\etc\zenkokuandkokusa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wada\Desktop\etc\zenkokuandkokusa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Sheet1!$A$1:$A$3</c:f>
              <c:strCache>
                <c:ptCount val="3"/>
                <c:pt idx="0">
                  <c:v>2 nodes</c:v>
                </c:pt>
                <c:pt idx="1">
                  <c:v>3 nodes</c:v>
                </c:pt>
                <c:pt idx="2">
                  <c:v>4 nodes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1.77</c:v>
                </c:pt>
                <c:pt idx="1">
                  <c:v>3.02</c:v>
                </c:pt>
                <c:pt idx="2">
                  <c:v>3.93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6954752"/>
        <c:axId val="86962176"/>
      </c:barChart>
      <c:catAx>
        <c:axId val="86954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 sz="1800"/>
                </a:pPr>
                <a:r>
                  <a:rPr lang="en-US" altLang="ja-JP" sz="1800"/>
                  <a:t>Number of nodes</a:t>
                </a:r>
                <a:endParaRPr lang="ja-JP" sz="1800"/>
              </a:p>
            </c:rich>
          </c:tx>
          <c:layout>
            <c:manualLayout>
              <c:xMode val="edge"/>
              <c:yMode val="edge"/>
              <c:x val="0.41577899390489181"/>
              <c:y val="0.927573523576745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ja-JP"/>
          </a:p>
        </c:txPr>
        <c:crossAx val="86962176"/>
        <c:crosses val="autoZero"/>
        <c:auto val="1"/>
        <c:lblAlgn val="ctr"/>
        <c:lblOffset val="50"/>
        <c:noMultiLvlLbl val="0"/>
      </c:catAx>
      <c:valAx>
        <c:axId val="86962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2000"/>
                  <a:t>Speedup</a:t>
                </a:r>
                <a:r>
                  <a:rPr lang="en-US" altLang="ja-JP" sz="2000" baseline="0"/>
                  <a:t> ratio</a:t>
                </a:r>
                <a:endParaRPr lang="ja-JP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ja-JP"/>
          </a:p>
        </c:txPr>
        <c:crossAx val="86954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[zenkokuandkokusai_7_1.xlsx]Sheet1!$C$58</c:f>
              <c:strCache>
                <c:ptCount val="1"/>
                <c:pt idx="0">
                  <c:v>Checkpointing (Wi-Fi)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dLbls>
            <c:delete val="1"/>
          </c:dLbls>
          <c:cat>
            <c:multiLvlStrRef>
              <c:f>[zenkokuandkokusai_7_1.xlsx]Sheet1!$A$61:$B$66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30</c:v>
                  </c:pt>
                  <c:pt idx="2">
                    <c:v>60</c:v>
                  </c:pt>
                  <c:pt idx="4">
                    <c:v>120</c:v>
                  </c:pt>
                </c:lvl>
              </c:multiLvlStrCache>
            </c:multiLvlStrRef>
          </c:cat>
          <c:val>
            <c:numRef>
              <c:f>[zenkokuandkokusai_7_1.xlsx]Sheet1!$C$61:$C$66</c:f>
              <c:numCache>
                <c:formatCode>General</c:formatCode>
                <c:ptCount val="6"/>
                <c:pt idx="0">
                  <c:v>339.49</c:v>
                </c:pt>
                <c:pt idx="1">
                  <c:v>808.3</c:v>
                </c:pt>
                <c:pt idx="2">
                  <c:v>311.27999999999997</c:v>
                </c:pt>
                <c:pt idx="3">
                  <c:v>312</c:v>
                </c:pt>
                <c:pt idx="4">
                  <c:v>290.55</c:v>
                </c:pt>
                <c:pt idx="5">
                  <c:v>115.25</c:v>
                </c:pt>
              </c:numCache>
            </c:numRef>
          </c:val>
        </c:ser>
        <c:ser>
          <c:idx val="1"/>
          <c:order val="1"/>
          <c:tx>
            <c:strRef>
              <c:f>[zenkokuandkokusai_7_1.xlsx]Sheet1!$D$58</c:f>
              <c:strCache>
                <c:ptCount val="1"/>
                <c:pt idx="0">
                  <c:v>Checkpointing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delete val="1"/>
          </c:dLbls>
          <c:cat>
            <c:multiLvlStrRef>
              <c:f>[zenkokuandkokusai_7_1.xlsx]Sheet1!$A$61:$B$66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30</c:v>
                  </c:pt>
                  <c:pt idx="2">
                    <c:v>60</c:v>
                  </c:pt>
                  <c:pt idx="4">
                    <c:v>120</c:v>
                  </c:pt>
                </c:lvl>
              </c:multiLvlStrCache>
            </c:multiLvlStrRef>
          </c:cat>
          <c:val>
            <c:numRef>
              <c:f>[zenkokuandkokusai_7_1.xlsx]Sheet1!$D$61:$D$66</c:f>
              <c:numCache>
                <c:formatCode>0.00</c:formatCode>
                <c:ptCount val="6"/>
                <c:pt idx="0">
                  <c:v>316.20999999999998</c:v>
                </c:pt>
                <c:pt idx="1">
                  <c:v>338.34</c:v>
                </c:pt>
                <c:pt idx="2">
                  <c:v>297.36</c:v>
                </c:pt>
                <c:pt idx="3">
                  <c:v>202.13</c:v>
                </c:pt>
                <c:pt idx="4">
                  <c:v>284.8</c:v>
                </c:pt>
                <c:pt idx="5">
                  <c:v>115.25</c:v>
                </c:pt>
              </c:numCache>
            </c:numRef>
          </c:val>
        </c:ser>
        <c:ser>
          <c:idx val="2"/>
          <c:order val="2"/>
          <c:tx>
            <c:strRef>
              <c:f>[zenkokuandkokusai_7_1.xlsx]Sheet1!$E$58</c:f>
              <c:strCache>
                <c:ptCount val="1"/>
                <c:pt idx="0">
                  <c:v>No Checkpointing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dLbls>
            <c:delete val="1"/>
          </c:dLbls>
          <c:cat>
            <c:multiLvlStrRef>
              <c:f>[zenkokuandkokusai_7_1.xlsx]Sheet1!$A$61:$B$66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30</c:v>
                  </c:pt>
                  <c:pt idx="2">
                    <c:v>60</c:v>
                  </c:pt>
                  <c:pt idx="4">
                    <c:v>120</c:v>
                  </c:pt>
                </c:lvl>
              </c:multiLvlStrCache>
            </c:multiLvlStrRef>
          </c:cat>
          <c:val>
            <c:numRef>
              <c:f>[zenkokuandkokusai_7_1.xlsx]Sheet1!$E$61:$E$66</c:f>
              <c:numCache>
                <c:formatCode>0.00</c:formatCode>
                <c:ptCount val="6"/>
                <c:pt idx="0">
                  <c:v>283.64</c:v>
                </c:pt>
                <c:pt idx="1">
                  <c:v>115.25333333333333</c:v>
                </c:pt>
                <c:pt idx="2">
                  <c:v>283.64</c:v>
                </c:pt>
                <c:pt idx="3">
                  <c:v>115.25333333333333</c:v>
                </c:pt>
                <c:pt idx="4">
                  <c:v>283.64</c:v>
                </c:pt>
                <c:pt idx="5">
                  <c:v>115.25333333333333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70"/>
        <c:axId val="89361024"/>
        <c:axId val="89367296"/>
      </c:barChart>
      <c:catAx>
        <c:axId val="89361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Checkpointing</a:t>
                </a:r>
                <a:r>
                  <a:rPr lang="en-US" altLang="ja-JP" sz="1800" baseline="0"/>
                  <a:t> interval(sec)</a:t>
                </a:r>
                <a:endParaRPr lang="ja-JP" altLang="en-US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ja-JP"/>
          </a:p>
        </c:txPr>
        <c:crossAx val="89367296"/>
        <c:crosses val="autoZero"/>
        <c:auto val="1"/>
        <c:lblAlgn val="ctr"/>
        <c:lblOffset val="100"/>
        <c:noMultiLvlLbl val="0"/>
      </c:catAx>
      <c:valAx>
        <c:axId val="89367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ja-JP" sz="1800"/>
                  <a:t>Execution</a:t>
                </a:r>
                <a:r>
                  <a:rPr lang="en-US" altLang="ja-JP" sz="1800" baseline="0"/>
                  <a:t> time(sec)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1.4376576187816497E-2"/>
              <c:y val="0.1093933730202062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ja-JP"/>
          </a:p>
        </c:txPr>
        <c:crossAx val="89361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657466638985154"/>
          <c:y val="6.9872380347550306E-2"/>
          <c:w val="0.29662366114919864"/>
          <c:h val="0.15324174815867198"/>
        </c:manualLayout>
      </c:layout>
      <c:overlay val="0"/>
      <c:txPr>
        <a:bodyPr/>
        <a:lstStyle/>
        <a:p>
          <a:pPr>
            <a:defRPr sz="16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Checkpointing (Wi-Fi)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dLbls>
            <c:dLbl>
              <c:idx val="2"/>
              <c:layout>
                <c:manualLayout>
                  <c:x val="0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435161042077661E-16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845985888167769E-3"/>
                  <c:y val="8.60421071102284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rgbClr val="FF0000"/>
                    </a:solidFill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Sheet1!$C$59:$C$64</c:f>
              <c:numCache>
                <c:formatCode>General</c:formatCode>
                <c:ptCount val="6"/>
                <c:pt idx="0">
                  <c:v>400.25</c:v>
                </c:pt>
                <c:pt idx="1">
                  <c:v>1304.6500000000001</c:v>
                </c:pt>
                <c:pt idx="2">
                  <c:v>339.49</c:v>
                </c:pt>
                <c:pt idx="3">
                  <c:v>851.87</c:v>
                </c:pt>
                <c:pt idx="4">
                  <c:v>311.27999999999997</c:v>
                </c:pt>
                <c:pt idx="5">
                  <c:v>322.89999999999998</c:v>
                </c:pt>
              </c:numCache>
            </c:numRef>
          </c:val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Checkpointing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dLbl>
              <c:idx val="0"/>
              <c:layout>
                <c:manualLayout>
                  <c:x val="1.8018015461727253E-3"/>
                  <c:y val="2.234636871508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330473208389605E-3"/>
                  <c:y val="-3.64140301424338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4585117443417263E-3"/>
                  <c:y val="1.8832720255091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689788322516015E-3"/>
                  <c:y val="3.14422926766310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147310653891736E-3"/>
                  <c:y val="1.20510355294398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8018015461725931E-3"/>
                  <c:y val="1.48975791433891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1.4897579143389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rgbClr val="FF0000"/>
                    </a:solidFill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Sheet1!$D$59:$D$64</c:f>
              <c:numCache>
                <c:formatCode>0.00</c:formatCode>
                <c:ptCount val="6"/>
                <c:pt idx="0">
                  <c:v>357.93</c:v>
                </c:pt>
                <c:pt idx="1">
                  <c:v>581.32000000000005</c:v>
                </c:pt>
                <c:pt idx="2">
                  <c:v>316.20999999999998</c:v>
                </c:pt>
                <c:pt idx="3">
                  <c:v>338.34</c:v>
                </c:pt>
                <c:pt idx="4">
                  <c:v>297.36</c:v>
                </c:pt>
                <c:pt idx="5">
                  <c:v>202.13</c:v>
                </c:pt>
              </c:numCache>
            </c:numRef>
          </c:val>
        </c:ser>
        <c:ser>
          <c:idx val="2"/>
          <c:order val="2"/>
          <c:tx>
            <c:strRef>
              <c:f>Sheet1!$E$58</c:f>
              <c:strCache>
                <c:ptCount val="1"/>
                <c:pt idx="0">
                  <c:v>No Checkpointing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2.845985888167769E-3"/>
                  <c:y val="3.0650468167299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6735017661261342E-17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9165810734327366E-3"/>
                  <c:y val="4.2142472294337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9165810734326832E-3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4100456130864258E-3"/>
                  <c:y val="4.46953177850051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Sheet1!$E$59:$E$64</c:f>
              <c:numCache>
                <c:formatCode>0.00</c:formatCode>
                <c:ptCount val="6"/>
                <c:pt idx="0">
                  <c:v>283.64</c:v>
                </c:pt>
                <c:pt idx="1">
                  <c:v>115.25333333333333</c:v>
                </c:pt>
                <c:pt idx="2">
                  <c:v>283.64</c:v>
                </c:pt>
                <c:pt idx="3">
                  <c:v>115.25333333333333</c:v>
                </c:pt>
                <c:pt idx="4">
                  <c:v>283.64</c:v>
                </c:pt>
                <c:pt idx="5">
                  <c:v>115.25333333333333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70"/>
        <c:axId val="89788800"/>
        <c:axId val="89790720"/>
      </c:barChart>
      <c:catAx>
        <c:axId val="8978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Checkpointing</a:t>
                </a:r>
                <a:r>
                  <a:rPr lang="en-US" altLang="ja-JP" sz="1800" baseline="0"/>
                  <a:t> interval(sec)</a:t>
                </a:r>
                <a:endParaRPr lang="ja-JP" altLang="en-US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ja-JP"/>
          </a:p>
        </c:txPr>
        <c:crossAx val="89790720"/>
        <c:crosses val="autoZero"/>
        <c:auto val="1"/>
        <c:lblAlgn val="ctr"/>
        <c:lblOffset val="100"/>
        <c:noMultiLvlLbl val="0"/>
      </c:catAx>
      <c:valAx>
        <c:axId val="8979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2000"/>
                  <a:t>Execution</a:t>
                </a:r>
                <a:r>
                  <a:rPr lang="en-US" altLang="ja-JP" sz="2000" baseline="0"/>
                  <a:t> time(sec)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5652922384922729E-2"/>
              <c:y val="4.8420195776281046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ja-JP"/>
          </a:p>
        </c:txPr>
        <c:crossAx val="89788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4285351632740402"/>
          <c:y val="3.7059200254812089E-2"/>
          <c:w val="0.36322009841279429"/>
          <c:h val="0.13469581665420313"/>
        </c:manualLayout>
      </c:layout>
      <c:overlay val="0"/>
      <c:txPr>
        <a:bodyPr/>
        <a:lstStyle/>
        <a:p>
          <a:pPr>
            <a:defRPr sz="16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Checkpointing (Wi-Fi)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dLbls>
            <c:dLbl>
              <c:idx val="2"/>
              <c:layout>
                <c:manualLayout>
                  <c:x val="0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435161042077661E-16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845985888167769E-3"/>
                  <c:y val="8.60421071102284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rgbClr val="FF0000"/>
                    </a:solidFill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Sheet1!$C$59:$C$64</c:f>
              <c:numCache>
                <c:formatCode>General</c:formatCode>
                <c:ptCount val="6"/>
                <c:pt idx="0">
                  <c:v>400.25</c:v>
                </c:pt>
                <c:pt idx="1">
                  <c:v>1304.6500000000001</c:v>
                </c:pt>
                <c:pt idx="2">
                  <c:v>339.49</c:v>
                </c:pt>
                <c:pt idx="3">
                  <c:v>851.87</c:v>
                </c:pt>
                <c:pt idx="4">
                  <c:v>311.27999999999997</c:v>
                </c:pt>
                <c:pt idx="5">
                  <c:v>322.89999999999998</c:v>
                </c:pt>
              </c:numCache>
            </c:numRef>
          </c:val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Checkpointing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dLbl>
              <c:idx val="0"/>
              <c:layout>
                <c:manualLayout>
                  <c:x val="1.8018015461727253E-3"/>
                  <c:y val="2.234636871508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330473208389605E-3"/>
                  <c:y val="-3.64140301424338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4585117443417263E-3"/>
                  <c:y val="1.8832720255091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689788322516015E-3"/>
                  <c:y val="3.14422926766310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147310653891736E-3"/>
                  <c:y val="1.20510355294398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8018015461725931E-3"/>
                  <c:y val="1.48975791433891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1.4897579143389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Sheet1!$D$59:$D$64</c:f>
              <c:numCache>
                <c:formatCode>0.00</c:formatCode>
                <c:ptCount val="6"/>
                <c:pt idx="0">
                  <c:v>357.93</c:v>
                </c:pt>
                <c:pt idx="1">
                  <c:v>581.32000000000005</c:v>
                </c:pt>
                <c:pt idx="2">
                  <c:v>316.20999999999998</c:v>
                </c:pt>
                <c:pt idx="3">
                  <c:v>338.34</c:v>
                </c:pt>
                <c:pt idx="4">
                  <c:v>297.36</c:v>
                </c:pt>
                <c:pt idx="5">
                  <c:v>202.13</c:v>
                </c:pt>
              </c:numCache>
            </c:numRef>
          </c:val>
        </c:ser>
        <c:ser>
          <c:idx val="2"/>
          <c:order val="2"/>
          <c:tx>
            <c:strRef>
              <c:f>Sheet1!$E$58</c:f>
              <c:strCache>
                <c:ptCount val="1"/>
                <c:pt idx="0">
                  <c:v>No Checkpointing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2.845985888167769E-3"/>
                  <c:y val="3.0650468167299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6735017661261342E-17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9165810734327366E-3"/>
                  <c:y val="4.2142472294337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9165810734326832E-3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4100456130864258E-3"/>
                  <c:y val="4.46953177850051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Sheet1!$E$59:$E$64</c:f>
              <c:numCache>
                <c:formatCode>0.00</c:formatCode>
                <c:ptCount val="6"/>
                <c:pt idx="0">
                  <c:v>283.64</c:v>
                </c:pt>
                <c:pt idx="1">
                  <c:v>115.25333333333333</c:v>
                </c:pt>
                <c:pt idx="2">
                  <c:v>283.64</c:v>
                </c:pt>
                <c:pt idx="3">
                  <c:v>115.25333333333333</c:v>
                </c:pt>
                <c:pt idx="4">
                  <c:v>283.64</c:v>
                </c:pt>
                <c:pt idx="5">
                  <c:v>115.25333333333333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70"/>
        <c:axId val="90027136"/>
        <c:axId val="90029056"/>
      </c:barChart>
      <c:catAx>
        <c:axId val="9002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Checkpointing</a:t>
                </a:r>
                <a:r>
                  <a:rPr lang="en-US" altLang="ja-JP" sz="1800" baseline="0"/>
                  <a:t> interval(sec)</a:t>
                </a:r>
                <a:endParaRPr lang="ja-JP" altLang="en-US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ja-JP"/>
          </a:p>
        </c:txPr>
        <c:crossAx val="90029056"/>
        <c:crosses val="autoZero"/>
        <c:auto val="1"/>
        <c:lblAlgn val="ctr"/>
        <c:lblOffset val="100"/>
        <c:noMultiLvlLbl val="0"/>
      </c:catAx>
      <c:valAx>
        <c:axId val="90029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2000"/>
                  <a:t>Execution</a:t>
                </a:r>
                <a:r>
                  <a:rPr lang="en-US" altLang="ja-JP" sz="2000" baseline="0"/>
                  <a:t> time(sec)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5652922384922729E-2"/>
              <c:y val="4.8420195776281046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ja-JP"/>
          </a:p>
        </c:txPr>
        <c:crossAx val="90027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4285351632740402"/>
          <c:y val="3.7059200254812089E-2"/>
          <c:w val="0.36322009841279429"/>
          <c:h val="0.13469581665420313"/>
        </c:manualLayout>
      </c:layout>
      <c:overlay val="0"/>
      <c:txPr>
        <a:bodyPr/>
        <a:lstStyle/>
        <a:p>
          <a:pPr>
            <a:defRPr sz="16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Checkpointing (Wi-Fi)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dLbls>
            <c:dLbl>
              <c:idx val="2"/>
              <c:layout>
                <c:manualLayout>
                  <c:x val="0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435161042077661E-16"/>
                  <c:y val="-1.9359474099801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845985888167769E-3"/>
                  <c:y val="8.60421071102284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rgbClr val="FF0000"/>
                    </a:solidFill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Sheet1!$C$59:$C$64</c:f>
              <c:numCache>
                <c:formatCode>General</c:formatCode>
                <c:ptCount val="6"/>
                <c:pt idx="0">
                  <c:v>400.25</c:v>
                </c:pt>
                <c:pt idx="1">
                  <c:v>1304.6500000000001</c:v>
                </c:pt>
                <c:pt idx="2">
                  <c:v>339.49</c:v>
                </c:pt>
                <c:pt idx="3">
                  <c:v>851.87</c:v>
                </c:pt>
                <c:pt idx="4">
                  <c:v>311.27999999999997</c:v>
                </c:pt>
                <c:pt idx="5">
                  <c:v>322.89999999999998</c:v>
                </c:pt>
              </c:numCache>
            </c:numRef>
          </c:val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Checkpointing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dLbl>
              <c:idx val="0"/>
              <c:layout>
                <c:manualLayout>
                  <c:x val="1.8018015461727253E-3"/>
                  <c:y val="2.234636871508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330473208389605E-3"/>
                  <c:y val="-3.64140301424338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4585117443417263E-3"/>
                  <c:y val="1.8832720255091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689788322516015E-3"/>
                  <c:y val="3.14422926766310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147310653891736E-3"/>
                  <c:y val="1.20510355294398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8018015461725931E-3"/>
                  <c:y val="1.48975791433891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1.4897579143389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rgbClr val="FF0000"/>
                    </a:solidFill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Sheet1!$D$59:$D$64</c:f>
              <c:numCache>
                <c:formatCode>0.00</c:formatCode>
                <c:ptCount val="6"/>
                <c:pt idx="0">
                  <c:v>357.93</c:v>
                </c:pt>
                <c:pt idx="1">
                  <c:v>581.32000000000005</c:v>
                </c:pt>
                <c:pt idx="2">
                  <c:v>316.20999999999998</c:v>
                </c:pt>
                <c:pt idx="3">
                  <c:v>338.34</c:v>
                </c:pt>
                <c:pt idx="4">
                  <c:v>297.36</c:v>
                </c:pt>
                <c:pt idx="5">
                  <c:v>202.13</c:v>
                </c:pt>
              </c:numCache>
            </c:numRef>
          </c:val>
        </c:ser>
        <c:ser>
          <c:idx val="2"/>
          <c:order val="2"/>
          <c:tx>
            <c:strRef>
              <c:f>Sheet1!$E$58</c:f>
              <c:strCache>
                <c:ptCount val="1"/>
                <c:pt idx="0">
                  <c:v>No Checkpointing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2.845985888167769E-3"/>
                  <c:y val="3.0650468167299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6735017661261342E-17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9165810734327366E-3"/>
                  <c:y val="4.2142472294337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9165810734326832E-3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4100456130864258E-3"/>
                  <c:y val="4.46953177850051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1.1090124287983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Sheet1!$A$59:$B$64</c:f>
              <c:multiLvlStrCache>
                <c:ptCount val="6"/>
                <c:lvl>
                  <c:pt idx="0">
                    <c:v>N queen (N=19)</c:v>
                  </c:pt>
                  <c:pt idx="1">
                    <c:v>IS (CLASS: C)</c:v>
                  </c:pt>
                  <c:pt idx="2">
                    <c:v>N queen (N=19)</c:v>
                  </c:pt>
                  <c:pt idx="3">
                    <c:v>IS (CLASS: C)</c:v>
                  </c:pt>
                  <c:pt idx="4">
                    <c:v>N queen (N=19)</c:v>
                  </c:pt>
                  <c:pt idx="5">
                    <c:v>IS (CLASS: C)</c:v>
                  </c:pt>
                </c:lvl>
                <c:lvl>
                  <c:pt idx="0">
                    <c:v>15</c:v>
                  </c:pt>
                  <c:pt idx="2">
                    <c:v>30</c:v>
                  </c:pt>
                  <c:pt idx="4">
                    <c:v>60</c:v>
                  </c:pt>
                </c:lvl>
              </c:multiLvlStrCache>
            </c:multiLvlStrRef>
          </c:cat>
          <c:val>
            <c:numRef>
              <c:f>Sheet1!$E$59:$E$64</c:f>
              <c:numCache>
                <c:formatCode>0.00</c:formatCode>
                <c:ptCount val="6"/>
                <c:pt idx="0">
                  <c:v>283.64</c:v>
                </c:pt>
                <c:pt idx="1">
                  <c:v>115.25333333333333</c:v>
                </c:pt>
                <c:pt idx="2">
                  <c:v>283.64</c:v>
                </c:pt>
                <c:pt idx="3">
                  <c:v>115.25333333333333</c:v>
                </c:pt>
                <c:pt idx="4">
                  <c:v>283.64</c:v>
                </c:pt>
                <c:pt idx="5">
                  <c:v>115.25333333333333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70"/>
        <c:axId val="90127744"/>
        <c:axId val="90154496"/>
      </c:barChart>
      <c:catAx>
        <c:axId val="90127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Checkpointing</a:t>
                </a:r>
                <a:r>
                  <a:rPr lang="en-US" altLang="ja-JP" sz="1800" baseline="0"/>
                  <a:t> interval(sec)</a:t>
                </a:r>
                <a:endParaRPr lang="ja-JP" altLang="en-US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ja-JP"/>
          </a:p>
        </c:txPr>
        <c:crossAx val="90154496"/>
        <c:crosses val="autoZero"/>
        <c:auto val="1"/>
        <c:lblAlgn val="ctr"/>
        <c:lblOffset val="100"/>
        <c:noMultiLvlLbl val="0"/>
      </c:catAx>
      <c:valAx>
        <c:axId val="90154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2000"/>
                  <a:t>Execution</a:t>
                </a:r>
                <a:r>
                  <a:rPr lang="en-US" altLang="ja-JP" sz="2000" baseline="0"/>
                  <a:t> time(sec)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5652922384922729E-2"/>
              <c:y val="4.8420195776281046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ja-JP"/>
          </a:p>
        </c:txPr>
        <c:crossAx val="90127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4285351632740402"/>
          <c:y val="3.7059200254812089E-2"/>
          <c:w val="0.36322009841279429"/>
          <c:h val="0.13469581665420313"/>
        </c:manualLayout>
      </c:layout>
      <c:overlay val="0"/>
      <c:txPr>
        <a:bodyPr/>
        <a:lstStyle/>
        <a:p>
          <a:pPr>
            <a:defRPr sz="16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0.54614</cdr:x>
      <cdr:y>0.35197</cdr:y>
    </cdr:from>
    <cdr:to>
      <cdr:x>0.72134</cdr:x>
      <cdr:y>0.50263</cdr:y>
    </cdr:to>
    <cdr:sp macro="" textlink="">
      <cdr:nvSpPr>
        <cdr:cNvPr id="2" name="角丸四角形吹き出し 1"/>
        <cdr:cNvSpPr/>
      </cdr:nvSpPr>
      <cdr:spPr>
        <a:xfrm xmlns:a="http://schemas.openxmlformats.org/drawingml/2006/main">
          <a:off x="4824499" y="2169243"/>
          <a:ext cx="1547684" cy="928505"/>
        </a:xfrm>
        <a:prstGeom xmlns:a="http://schemas.openxmlformats.org/drawingml/2006/main" prst="wedgeRoundRectCallout">
          <a:avLst>
            <a:gd name="adj1" fmla="val 16213"/>
            <a:gd name="adj2" fmla="val 101312"/>
            <a:gd name="adj3" fmla="val 16667"/>
          </a:avLst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ja-JP" sz="1400" b="1" dirty="0" smtClean="0"/>
            <a:t>No </a:t>
          </a:r>
          <a:r>
            <a:rPr lang="en-US" altLang="ja-JP" sz="1400" b="1" dirty="0" err="1" smtClean="0"/>
            <a:t>checkpointing</a:t>
          </a:r>
          <a:r>
            <a:rPr lang="en-US" altLang="ja-JP" sz="1400" b="1" dirty="0" smtClean="0"/>
            <a:t> once. </a:t>
          </a:r>
          <a:endParaRPr lang="ja-JP" sz="14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CA9-CF2A-4852-AD2D-6450544BBCC5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71B0-6EA9-4689-A05D-D8B8AD799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23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300" dirty="0" smtClean="0"/>
              <a:t>30sec</a:t>
            </a:r>
          </a:p>
          <a:p>
            <a:r>
              <a:rPr lang="en-US" altLang="ja-JP" sz="1300" dirty="0" smtClean="0"/>
              <a:t>we </a:t>
            </a:r>
            <a:r>
              <a:rPr lang="en-US" altLang="ja-JP" sz="1300" dirty="0"/>
              <a:t>are developing a</a:t>
            </a:r>
          </a:p>
          <a:p>
            <a:r>
              <a:rPr lang="en-US" altLang="ja-JP" sz="1300" dirty="0"/>
              <a:t>cluster computer system, called </a:t>
            </a:r>
            <a:r>
              <a:rPr lang="en-US" altLang="ja-JP" sz="1300" i="1" dirty="0"/>
              <a:t>Android cluster</a:t>
            </a:r>
            <a:r>
              <a:rPr lang="en-US" altLang="ja-JP" sz="1300" dirty="0"/>
              <a:t>,</a:t>
            </a:r>
          </a:p>
          <a:p>
            <a:r>
              <a:rPr lang="en-US" altLang="ja-JP" sz="1300" dirty="0"/>
              <a:t>using mobile computer devices running Android OS.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81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DMTCP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 use </a:t>
            </a:r>
            <a:r>
              <a:rPr lang="en-US" altLang="ja-JP" dirty="0" err="1" smtClean="0"/>
              <a:t>Checkpointing</a:t>
            </a:r>
            <a:r>
              <a:rPr lang="en-US" altLang="ja-JP" dirty="0" smtClean="0"/>
              <a:t> / Restart technology.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3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Performance Evaluation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分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30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秒　計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11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分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30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1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口頭</a:t>
            </a:r>
            <a:r>
              <a:rPr kumimoji="1" lang="en-US" altLang="ja-JP" dirty="0" smtClean="0"/>
              <a:t>:</a:t>
            </a:r>
          </a:p>
          <a:p>
            <a:r>
              <a:rPr kumimoji="1" lang="en-US" altLang="ja-JP" dirty="0" smtClean="0"/>
              <a:t>DMCTP </a:t>
            </a:r>
            <a:r>
              <a:rPr kumimoji="1" lang="ja-JP" altLang="en-US" dirty="0" smtClean="0"/>
              <a:t>はまだ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上で動かせていないことをいう</a:t>
            </a:r>
            <a:endParaRPr kumimoji="1" lang="en-US" altLang="ja-JP" dirty="0" smtClean="0"/>
          </a:p>
          <a:p>
            <a:r>
              <a:rPr lang="en-US" altLang="ja-JP" sz="1300" dirty="0" smtClean="0"/>
              <a:t>execution </a:t>
            </a:r>
            <a:r>
              <a:rPr lang="en-US" altLang="ja-JP" sz="1300" dirty="0"/>
              <a:t>time has increased by </a:t>
            </a:r>
            <a:r>
              <a:rPr lang="en-US" altLang="ja-JP" sz="1300" dirty="0" err="1"/>
              <a:t>checkpointing</a:t>
            </a:r>
            <a:endParaRPr lang="en-US" altLang="ja-JP" sz="1300" dirty="0"/>
          </a:p>
          <a:p>
            <a:r>
              <a:rPr lang="en-US" altLang="ja-JP" sz="1300" dirty="0"/>
              <a:t>The traffic of the communication between processes is high in IS program, while the traffic is</a:t>
            </a:r>
          </a:p>
          <a:p>
            <a:r>
              <a:rPr lang="en-US" altLang="ja-JP" sz="1300" dirty="0"/>
              <a:t>low in N-queen program.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6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45</a:t>
            </a:r>
            <a:r>
              <a:rPr kumimoji="1" lang="ja-JP" altLang="en-US" dirty="0" smtClean="0"/>
              <a:t>秒　計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秒　余裕は</a:t>
            </a:r>
            <a:r>
              <a:rPr kumimoji="1" lang="en-US" altLang="ja-JP" dirty="0" smtClean="0"/>
              <a:t>45</a:t>
            </a:r>
            <a:r>
              <a:rPr kumimoji="1" lang="ja-JP" altLang="en-US" dirty="0" smtClean="0"/>
              <a:t>秒→　う～ん、微妙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9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45</a:t>
            </a:r>
            <a:r>
              <a:rPr kumimoji="1" lang="ja-JP" altLang="en-US" dirty="0" smtClean="0"/>
              <a:t>秒　計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秒　余裕は</a:t>
            </a:r>
            <a:r>
              <a:rPr kumimoji="1" lang="en-US" altLang="ja-JP" dirty="0" smtClean="0"/>
              <a:t>45</a:t>
            </a:r>
            <a:r>
              <a:rPr kumimoji="1" lang="ja-JP" altLang="en-US" dirty="0" smtClean="0"/>
              <a:t>秒→　う～ん、微妙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9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無線による送信時間をもとに</a:t>
            </a:r>
            <a:r>
              <a:rPr kumimoji="1" lang="en-US" altLang="ja-JP" dirty="0" smtClean="0"/>
              <a:t>checkpoint(wireless)</a:t>
            </a:r>
            <a:r>
              <a:rPr kumimoji="1" lang="ja-JP" altLang="en-US" dirty="0" smtClean="0"/>
              <a:t>を計測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24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1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無線による送信時間をもとに</a:t>
            </a:r>
            <a:r>
              <a:rPr kumimoji="1" lang="en-US" altLang="ja-JP" dirty="0" smtClean="0"/>
              <a:t>checkpoint(wireless)</a:t>
            </a:r>
            <a:r>
              <a:rPr kumimoji="1" lang="ja-JP" altLang="en-US" dirty="0" smtClean="0"/>
              <a:t>を計測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25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18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無線による送信時間をもとに</a:t>
            </a:r>
            <a:r>
              <a:rPr kumimoji="1" lang="en-US" altLang="ja-JP" dirty="0" smtClean="0"/>
              <a:t>checkpoint(wireless)</a:t>
            </a:r>
            <a:r>
              <a:rPr kumimoji="1" lang="ja-JP" altLang="en-US" dirty="0" smtClean="0"/>
              <a:t>を計測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26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1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45sec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5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45sec</a:t>
            </a:r>
          </a:p>
          <a:p>
            <a:r>
              <a:rPr kumimoji="1" lang="ja-JP" altLang="en-US" dirty="0" smtClean="0"/>
              <a:t>ここまで </a:t>
            </a:r>
            <a:r>
              <a:rPr kumimoji="1" lang="en-US" altLang="ja-JP" dirty="0" smtClean="0"/>
              <a:t>120sec</a:t>
            </a:r>
            <a:r>
              <a:rPr kumimoji="1" lang="en-US" altLang="ja-JP" baseline="0" dirty="0" smtClean="0"/>
              <a:t> 2</a:t>
            </a:r>
            <a:r>
              <a:rPr kumimoji="1" lang="ja-JP" altLang="en-US" baseline="0" dirty="0" smtClean="0"/>
              <a:t>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15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分　計</a:t>
            </a:r>
            <a:r>
              <a:rPr kumimoji="1" lang="en-US" altLang="ja-JP" b="1" dirty="0" smtClean="0"/>
              <a:t>3</a:t>
            </a:r>
            <a:r>
              <a:rPr kumimoji="1" lang="ja-JP" altLang="en-US" b="1" dirty="0" smtClean="0"/>
              <a:t>分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Wi-Fi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many devices have Wi-Fi facility</a:t>
            </a:r>
          </a:p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communication</a:t>
            </a:r>
          </a:p>
          <a:p>
            <a:r>
              <a:rPr lang="en-US" altLang="ja-JP" dirty="0" smtClean="0"/>
              <a:t>performance is higher than other wireless method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口頭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292934"/>
                </a:solidFill>
              </a:rPr>
              <a:t>・</a:t>
            </a:r>
            <a:r>
              <a:rPr lang="en-US" altLang="ja-JP" dirty="0" smtClean="0">
                <a:solidFill>
                  <a:srgbClr val="292934"/>
                </a:solidFill>
              </a:rPr>
              <a:t>When launching an MPI application, this file is used to determine which node computers are available</a:t>
            </a:r>
          </a:p>
          <a:p>
            <a:r>
              <a:rPr lang="en-US" altLang="ja-JP" dirty="0" smtClean="0">
                <a:solidFill>
                  <a:srgbClr val="292934"/>
                </a:solidFill>
              </a:rPr>
              <a:t>for parallel execution.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9927-DEE2-40C7-B6DA-74089E1C4461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To detect the withdrawal of the node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3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Dynamic reconfiguration mechanism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分くらい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? 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計</a:t>
            </a:r>
            <a:r>
              <a:rPr kumimoji="1" lang="en-US" altLang="ja-JP" baseline="0" dirty="0" smtClean="0">
                <a:solidFill>
                  <a:schemeClr val="tx1"/>
                </a:solidFill>
              </a:rPr>
              <a:t>7</a:t>
            </a:r>
            <a:r>
              <a:rPr kumimoji="1" lang="ja-JP" altLang="en-US" baseline="0" dirty="0" smtClean="0">
                <a:solidFill>
                  <a:schemeClr val="tx1"/>
                </a:solidFill>
              </a:rPr>
              <a:t>分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4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DMTCP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 use </a:t>
            </a:r>
            <a:r>
              <a:rPr lang="en-US" altLang="ja-JP" dirty="0" err="1" smtClean="0"/>
              <a:t>Checkpointing</a:t>
            </a:r>
            <a:r>
              <a:rPr lang="en-US" altLang="ja-JP" dirty="0" smtClean="0"/>
              <a:t> / Restart technology.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3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DMTCP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 use </a:t>
            </a:r>
            <a:r>
              <a:rPr lang="en-US" altLang="ja-JP" dirty="0" err="1" smtClean="0"/>
              <a:t>Checkpointing</a:t>
            </a:r>
            <a:r>
              <a:rPr lang="en-US" altLang="ja-JP" dirty="0" smtClean="0"/>
              <a:t> / Restart technology.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71B0-6EA9-4689-A05D-D8B8AD7992E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3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A7-3A56-4ECD-956B-F4B7648B0585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5C5A-DDF6-414E-B383-53B574961BA8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1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836-45C3-4533-B9AE-C4494BCA0BB6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02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9B4F-6D69-42CB-8AC2-9B69C4358DFF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16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A8E8-E4EF-4BE4-8A24-7D2ADF2D66F2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9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8FF6-1404-4B2C-AECA-EDBD38D3A830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33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8F4E-1938-4660-8B29-5067C0FC5374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045-50B3-4644-8E4E-13B02350A32B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A30B-8A42-40C2-BE28-56951C3581A1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837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7A57-DD27-426A-9B1A-A591886C0B6F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13D5-A5E2-4CAA-B59F-FA3B071BE893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722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DCCEA3-0D9C-4CC4-8372-1F0E6B077958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9EFD5C2-C605-44A9-AFF4-CC97E62308A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15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54552" cy="1752600"/>
          </a:xfrm>
        </p:spPr>
        <p:txBody>
          <a:bodyPr/>
          <a:lstStyle/>
          <a:p>
            <a:r>
              <a:rPr kumimoji="1" lang="en-US" altLang="ja-JP" u="sng" dirty="0" smtClean="0"/>
              <a:t>Yuki Sawada</a:t>
            </a:r>
            <a:r>
              <a:rPr kumimoji="1" lang="en-US" altLang="ja-JP" dirty="0" smtClean="0"/>
              <a:t>  Yusuke Arai </a:t>
            </a:r>
            <a:r>
              <a:rPr kumimoji="1" lang="en-US" altLang="ja-JP" dirty="0" err="1" smtClean="0"/>
              <a:t>Kanemitsu</a:t>
            </a:r>
            <a:r>
              <a:rPr lang="ja-JP" altLang="en-US" dirty="0"/>
              <a:t> </a:t>
            </a:r>
            <a:r>
              <a:rPr lang="en-US" altLang="ja-JP" dirty="0" err="1" smtClean="0"/>
              <a:t>Ootsu</a:t>
            </a:r>
            <a:endParaRPr kumimoji="1" lang="en-US" altLang="ja-JP" dirty="0" smtClean="0"/>
          </a:p>
          <a:p>
            <a:r>
              <a:rPr lang="en-US" altLang="ja-JP" dirty="0" smtClean="0"/>
              <a:t>Takashi Yokota  Takeshi </a:t>
            </a:r>
            <a:r>
              <a:rPr lang="en-US" altLang="ja-JP" dirty="0" err="1" smtClean="0"/>
              <a:t>Ohkawa</a:t>
            </a:r>
            <a:endParaRPr lang="en-US" altLang="ja-JP" dirty="0" smtClean="0"/>
          </a:p>
          <a:p>
            <a:r>
              <a:rPr kumimoji="1" lang="en-US" altLang="ja-JP" dirty="0" smtClean="0"/>
              <a:t>Utsunomiya University, Japan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BF87-7878-4A77-A26C-31C58DD3D966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09600" y="286544"/>
            <a:ext cx="8534400" cy="429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 smtClean="0">
                <a:solidFill>
                  <a:srgbClr val="D2533C"/>
                </a:solidFill>
              </a:rPr>
              <a:t>An Android Cluster System Capable of Dynamic Node Reconfiguration </a:t>
            </a:r>
            <a:endParaRPr lang="ja-JP" altLang="en-US" sz="4400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ICUFN2015 @ </a:t>
            </a:r>
            <a:r>
              <a:rPr lang="en-US" altLang="ja-JP" dirty="0" err="1" smtClean="0"/>
              <a:t>Sapporo,Japan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4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吹き出し 4"/>
          <p:cNvSpPr/>
          <p:nvPr/>
        </p:nvSpPr>
        <p:spPr>
          <a:xfrm>
            <a:off x="5436096" y="1124744"/>
            <a:ext cx="3707904" cy="3720164"/>
          </a:xfrm>
          <a:prstGeom prst="wedgeRectCallout">
            <a:avLst>
              <a:gd name="adj1" fmla="val -26705"/>
              <a:gd name="adj2" fmla="val 742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46D0-0658-4836-8176-9BA86E76B4C8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835696" y="2108604"/>
            <a:ext cx="151216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Host</a:t>
            </a:r>
          </a:p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Node 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5496" y="3548764"/>
            <a:ext cx="151216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Remote</a:t>
            </a:r>
          </a:p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Node 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707904" y="3548764"/>
            <a:ext cx="151216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Remote</a:t>
            </a:r>
          </a:p>
          <a:p>
            <a:pPr algn="ctr"/>
            <a:r>
              <a:rPr lang="en-US" altLang="ja-JP" b="1" dirty="0" smtClean="0">
                <a:solidFill>
                  <a:srgbClr val="FFFFFF"/>
                </a:solidFill>
              </a:rPr>
              <a:t>Node B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026812" y="3001336"/>
            <a:ext cx="600315" cy="40341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3475084" y="3023748"/>
            <a:ext cx="600315" cy="40341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51897" y="5111628"/>
            <a:ext cx="600315" cy="40341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79512" y="112474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EX) 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Android Cluster System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consisting of three nodes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40" name="フローチャート: 処理 39"/>
          <p:cNvSpPr/>
          <p:nvPr/>
        </p:nvSpPr>
        <p:spPr>
          <a:xfrm>
            <a:off x="336883" y="5733256"/>
            <a:ext cx="3528392" cy="936104"/>
          </a:xfrm>
          <a:prstGeom prst="flowChartProcess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192.168.0.1  </a:t>
            </a:r>
            <a:r>
              <a:rPr lang="en-US" altLang="ja-JP" b="1" dirty="0" err="1" smtClean="0">
                <a:solidFill>
                  <a:srgbClr val="292934"/>
                </a:solidFill>
              </a:rPr>
              <a:t>cpu</a:t>
            </a:r>
            <a:r>
              <a:rPr lang="en-US" altLang="ja-JP" b="1" dirty="0" smtClean="0">
                <a:solidFill>
                  <a:srgbClr val="292934"/>
                </a:solidFill>
              </a:rPr>
              <a:t>=4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192.168.0.2  </a:t>
            </a:r>
            <a:r>
              <a:rPr lang="en-US" altLang="ja-JP" b="1" dirty="0" err="1" smtClean="0">
                <a:solidFill>
                  <a:srgbClr val="292934"/>
                </a:solidFill>
              </a:rPr>
              <a:t>cpu</a:t>
            </a:r>
            <a:r>
              <a:rPr lang="en-US" altLang="ja-JP" b="1" dirty="0" smtClean="0">
                <a:solidFill>
                  <a:srgbClr val="292934"/>
                </a:solidFill>
              </a:rPr>
              <a:t>=4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192.168.0.3  </a:t>
            </a:r>
            <a:r>
              <a:rPr lang="en-US" altLang="ja-JP" b="1" dirty="0" err="1" smtClean="0">
                <a:solidFill>
                  <a:srgbClr val="292934"/>
                </a:solidFill>
              </a:rPr>
              <a:t>cpu</a:t>
            </a:r>
            <a:r>
              <a:rPr lang="en-US" altLang="ja-JP" b="1" dirty="0" smtClean="0">
                <a:solidFill>
                  <a:srgbClr val="292934"/>
                </a:solidFill>
              </a:rPr>
              <a:t>=4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0924" y="5291916"/>
            <a:ext cx="20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EX) Machine file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663716" y="6011996"/>
            <a:ext cx="21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‘</a:t>
            </a:r>
            <a:r>
              <a:rPr lang="en-US" altLang="ja-JP" b="1" dirty="0" smtClean="0">
                <a:solidFill>
                  <a:srgbClr val="FF0000"/>
                </a:solidFill>
              </a:rPr>
              <a:t>host information</a:t>
            </a:r>
            <a:r>
              <a:rPr lang="en-US" altLang="ja-JP" b="1" dirty="0">
                <a:solidFill>
                  <a:srgbClr val="FF0000"/>
                </a:solidFill>
              </a:rPr>
              <a:t>’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293858" y="5877272"/>
            <a:ext cx="2862318" cy="13472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2" idx="1"/>
          </p:cNvCxnSpPr>
          <p:nvPr/>
        </p:nvCxnSpPr>
        <p:spPr>
          <a:xfrm flipV="1">
            <a:off x="3431468" y="6196662"/>
            <a:ext cx="2232248" cy="464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491880" y="6381328"/>
            <a:ext cx="2520280" cy="14401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Static </a:t>
            </a:r>
            <a:r>
              <a:rPr lang="en-US" altLang="ja-JP" dirty="0">
                <a:solidFill>
                  <a:srgbClr val="D2533C"/>
                </a:solidFill>
              </a:rPr>
              <a:t>reconfiguration </a:t>
            </a:r>
            <a:r>
              <a:rPr lang="en-US" altLang="ja-JP" dirty="0" smtClean="0">
                <a:solidFill>
                  <a:srgbClr val="D2533C"/>
                </a:solidFill>
              </a:rPr>
              <a:t>mechanism(1/2)</a:t>
            </a:r>
            <a:endParaRPr lang="en-US" altLang="ja-JP" dirty="0">
              <a:solidFill>
                <a:srgbClr val="D2533C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1547664" y="3485015"/>
            <a:ext cx="2160240" cy="15281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292934"/>
                </a:solidFill>
              </a:rPr>
              <a:t>MPI</a:t>
            </a:r>
          </a:p>
          <a:p>
            <a:pPr algn="ctr"/>
            <a:r>
              <a:rPr lang="en-US" altLang="ja-JP" b="1" dirty="0" smtClean="0">
                <a:solidFill>
                  <a:srgbClr val="292934"/>
                </a:solidFill>
              </a:rPr>
              <a:t>applications</a:t>
            </a: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>
          <a:xfrm>
            <a:off x="5436096" y="1124744"/>
            <a:ext cx="3528392" cy="372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en-US" altLang="ja-JP" b="1" dirty="0">
                <a:solidFill>
                  <a:srgbClr val="292934"/>
                </a:solidFill>
              </a:rPr>
              <a:t>“Machine file</a:t>
            </a:r>
            <a:r>
              <a:rPr lang="en-US" altLang="ja-JP" b="1" dirty="0" smtClean="0">
                <a:solidFill>
                  <a:srgbClr val="292934"/>
                </a:solidFill>
              </a:rPr>
              <a:t>” </a:t>
            </a:r>
            <a:r>
              <a:rPr lang="en-US" altLang="ja-JP" dirty="0" smtClean="0">
                <a:solidFill>
                  <a:srgbClr val="292934"/>
                </a:solidFill>
              </a:rPr>
              <a:t>holds the IP </a:t>
            </a:r>
            <a:r>
              <a:rPr lang="en-US" altLang="ja-JP" dirty="0">
                <a:solidFill>
                  <a:srgbClr val="292934"/>
                </a:solidFill>
              </a:rPr>
              <a:t>address and the number of processor cores available for parallel </a:t>
            </a:r>
            <a:r>
              <a:rPr lang="en-US" altLang="ja-JP" dirty="0" smtClean="0">
                <a:solidFill>
                  <a:srgbClr val="292934"/>
                </a:solidFill>
              </a:rPr>
              <a:t>execution.</a:t>
            </a:r>
          </a:p>
          <a:p>
            <a:pPr marL="0" indent="0">
              <a:buClr>
                <a:srgbClr val="93A299"/>
              </a:buClr>
              <a:buNone/>
            </a:pPr>
            <a:endParaRPr lang="en-US" altLang="ja-JP" sz="1200" dirty="0" smtClean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r>
              <a:rPr lang="en-US" altLang="ja-JP" dirty="0" smtClean="0">
                <a:solidFill>
                  <a:srgbClr val="292934"/>
                </a:solidFill>
              </a:rPr>
              <a:t>When</a:t>
            </a:r>
            <a:r>
              <a:rPr lang="en-US" altLang="ja-JP" dirty="0" smtClean="0"/>
              <a:t> </a:t>
            </a:r>
            <a:r>
              <a:rPr lang="en-US" altLang="ja-JP" dirty="0"/>
              <a:t>the number of </a:t>
            </a:r>
            <a:r>
              <a:rPr lang="en-US" altLang="ja-JP" dirty="0" smtClean="0"/>
              <a:t>nodes changes, </a:t>
            </a:r>
            <a:r>
              <a:rPr lang="en-US" altLang="ja-JP" dirty="0" smtClean="0">
                <a:solidFill>
                  <a:srgbClr val="FF0000"/>
                </a:solidFill>
              </a:rPr>
              <a:t>Each node updates Machine file automatically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535085" y="4858490"/>
            <a:ext cx="600315" cy="40341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363272" y="4933587"/>
            <a:ext cx="600315" cy="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268760"/>
            <a:ext cx="4495800" cy="2160240"/>
          </a:xfrm>
        </p:spPr>
        <p:txBody>
          <a:bodyPr>
            <a:normAutofit/>
          </a:bodyPr>
          <a:lstStyle/>
          <a:p>
            <a:r>
              <a:rPr lang="en-US" altLang="ja-JP" dirty="0"/>
              <a:t>If detecting withdrawal of  </a:t>
            </a:r>
            <a:r>
              <a:rPr lang="en-US" altLang="ja-JP" dirty="0" smtClean="0"/>
              <a:t>a node…</a:t>
            </a:r>
          </a:p>
          <a:p>
            <a:pPr marL="274320" lvl="1" indent="0">
              <a:buNone/>
            </a:pPr>
            <a:r>
              <a:rPr lang="en-US" altLang="ja-JP" dirty="0" smtClean="0"/>
              <a:t> delete </a:t>
            </a:r>
            <a:r>
              <a:rPr lang="en-US" altLang="ja-JP" dirty="0"/>
              <a:t>its host </a:t>
            </a:r>
            <a:r>
              <a:rPr lang="en-US" altLang="ja-JP" dirty="0" smtClean="0"/>
              <a:t>information</a:t>
            </a:r>
          </a:p>
          <a:p>
            <a:pPr marL="27432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from </a:t>
            </a:r>
            <a:r>
              <a:rPr lang="en-US" altLang="ja-JP" dirty="0"/>
              <a:t>the machine file.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99992" y="1268760"/>
            <a:ext cx="4644008" cy="2160240"/>
          </a:xfrm>
        </p:spPr>
        <p:txBody>
          <a:bodyPr>
            <a:normAutofit/>
          </a:bodyPr>
          <a:lstStyle/>
          <a:p>
            <a:r>
              <a:rPr lang="en-US" altLang="ja-JP" dirty="0"/>
              <a:t>If detecting  a</a:t>
            </a:r>
            <a:r>
              <a:rPr lang="en-US" altLang="ja-JP" dirty="0" smtClean="0"/>
              <a:t> </a:t>
            </a:r>
            <a:r>
              <a:rPr lang="en-US" altLang="ja-JP" dirty="0"/>
              <a:t>new incoming </a:t>
            </a:r>
            <a:r>
              <a:rPr lang="en-US" altLang="ja-JP" dirty="0" smtClean="0"/>
              <a:t>node…</a:t>
            </a:r>
          </a:p>
          <a:p>
            <a:pPr marL="274320" lvl="1" indent="0">
              <a:buNone/>
            </a:pPr>
            <a:r>
              <a:rPr lang="en-US" altLang="ja-JP" dirty="0" smtClean="0"/>
              <a:t>  record </a:t>
            </a:r>
            <a:r>
              <a:rPr lang="en-US" altLang="ja-JP" dirty="0"/>
              <a:t>its host information </a:t>
            </a:r>
            <a:r>
              <a:rPr lang="en-US" altLang="ja-JP" dirty="0" smtClean="0"/>
              <a:t>to</a:t>
            </a:r>
          </a:p>
          <a:p>
            <a:pPr marL="27432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the </a:t>
            </a:r>
            <a:r>
              <a:rPr lang="en-US" altLang="ja-JP" dirty="0"/>
              <a:t>machine file.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7C2-6041-4FE4-912D-0ED118381731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Static reconfiguration </a:t>
            </a:r>
            <a:r>
              <a:rPr lang="en-US" altLang="ja-JP" dirty="0" smtClean="0"/>
              <a:t>mechanism(2/2)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499992" y="1124744"/>
            <a:ext cx="0" cy="56166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矢印 8"/>
          <p:cNvSpPr/>
          <p:nvPr/>
        </p:nvSpPr>
        <p:spPr>
          <a:xfrm>
            <a:off x="1475656" y="3645024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5796136" y="3645024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95736" y="351378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/>
              <a:t>To detect the withdrawal of the </a:t>
            </a:r>
            <a:r>
              <a:rPr lang="en-US" altLang="ja-JP" b="1" dirty="0" smtClean="0"/>
              <a:t>node…</a:t>
            </a:r>
            <a:endParaRPr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32240" y="35730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/>
              <a:t>To detect </a:t>
            </a:r>
            <a:r>
              <a:rPr lang="en-US" altLang="ja-JP" b="1" dirty="0" smtClean="0"/>
              <a:t>the </a:t>
            </a:r>
            <a:r>
              <a:rPr lang="en-US" altLang="ja-JP" b="1" dirty="0"/>
              <a:t>new incoming </a:t>
            </a:r>
            <a:r>
              <a:rPr lang="en-US" altLang="ja-JP" b="1" dirty="0" smtClean="0"/>
              <a:t>node…</a:t>
            </a:r>
            <a:endParaRPr lang="ja-JP" altLang="en-US" b="1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0" y="4581128"/>
            <a:ext cx="4499992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Each node within </a:t>
            </a:r>
            <a:r>
              <a:rPr lang="en-US" altLang="ja-JP" sz="2000" dirty="0"/>
              <a:t>the cluster </a:t>
            </a:r>
            <a:r>
              <a:rPr lang="en-US" altLang="ja-JP" sz="2000" dirty="0" smtClean="0">
                <a:solidFill>
                  <a:srgbClr val="FF0000"/>
                </a:solidFill>
              </a:rPr>
              <a:t>exchanges message periodically</a:t>
            </a:r>
            <a:r>
              <a:rPr lang="en-US" altLang="ja-JP" sz="2000" dirty="0" smtClean="0"/>
              <a:t>.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(at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1 minute interval)</a:t>
            </a:r>
            <a:endParaRPr lang="en-US" altLang="ja-JP" sz="20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4499992" y="4581128"/>
            <a:ext cx="446449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A new node sends the </a:t>
            </a:r>
            <a:r>
              <a:rPr lang="en-US" altLang="ja-JP" sz="2000" dirty="0">
                <a:solidFill>
                  <a:srgbClr val="FF0000"/>
                </a:solidFill>
              </a:rPr>
              <a:t>request message by broadcast </a:t>
            </a:r>
            <a:r>
              <a:rPr lang="en-US" altLang="ja-JP" sz="2000" dirty="0"/>
              <a:t>to all nodes within the cluster</a:t>
            </a:r>
            <a:r>
              <a:rPr lang="en-US" altLang="ja-JP" sz="2000" dirty="0" smtClean="0"/>
              <a:t>.</a:t>
            </a:r>
            <a:endParaRPr lang="en-US" altLang="ja-JP" sz="20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0" y="227687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572000" y="227687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research objective</a:t>
            </a:r>
          </a:p>
          <a:p>
            <a:r>
              <a:rPr lang="en-US" altLang="ja-JP" dirty="0" smtClean="0"/>
              <a:t>Android Cluster System</a:t>
            </a:r>
          </a:p>
          <a:p>
            <a:r>
              <a:rPr lang="en-US" altLang="ja-JP" dirty="0" smtClean="0"/>
              <a:t>Static reconfiguration mechanism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Dynamic </a:t>
            </a:r>
            <a:r>
              <a:rPr lang="en-US" altLang="ja-JP" b="1" dirty="0">
                <a:solidFill>
                  <a:srgbClr val="FF0000"/>
                </a:solidFill>
              </a:rPr>
              <a:t>reconfiguration </a:t>
            </a:r>
            <a:r>
              <a:rPr lang="en-US" altLang="ja-JP" b="1" dirty="0" smtClean="0">
                <a:solidFill>
                  <a:srgbClr val="FF0000"/>
                </a:solidFill>
              </a:rPr>
              <a:t>mechanism</a:t>
            </a:r>
          </a:p>
          <a:p>
            <a:r>
              <a:rPr lang="en-US" altLang="ja-JP" dirty="0" smtClean="0"/>
              <a:t>Performance evaluation</a:t>
            </a:r>
          </a:p>
          <a:p>
            <a:r>
              <a:rPr kumimoji="1"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C1D-CF72-4CEA-A959-EB7AD19CCA47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41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CF8-2257-4D3D-AD3B-05C6F2435E75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Dynamic </a:t>
            </a:r>
            <a:r>
              <a:rPr lang="en-US" altLang="ja-JP" dirty="0">
                <a:solidFill>
                  <a:srgbClr val="D2533C"/>
                </a:solidFill>
              </a:rPr>
              <a:t>reconfiguration </a:t>
            </a:r>
            <a:r>
              <a:rPr lang="en-US" altLang="ja-JP" dirty="0" smtClean="0">
                <a:solidFill>
                  <a:srgbClr val="D2533C"/>
                </a:solidFill>
              </a:rPr>
              <a:t>mechanism(1/3)</a:t>
            </a:r>
            <a:endParaRPr lang="en-US" altLang="ja-JP" dirty="0">
              <a:solidFill>
                <a:srgbClr val="D2533C"/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980728"/>
            <a:ext cx="8229600" cy="9361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/>
            <a:r>
              <a:rPr lang="en-US" altLang="ja-JP" sz="2400" dirty="0" smtClean="0">
                <a:solidFill>
                  <a:schemeClr val="dk1"/>
                </a:solidFill>
              </a:rPr>
              <a:t>To </a:t>
            </a:r>
            <a:r>
              <a:rPr lang="en-US" altLang="ja-JP" sz="2400" dirty="0">
                <a:solidFill>
                  <a:schemeClr val="dk1"/>
                </a:solidFill>
              </a:rPr>
              <a:t>continue the parallel computation using the remaining nodes, </a:t>
            </a:r>
            <a:r>
              <a:rPr lang="en-US" altLang="ja-JP" sz="2400" dirty="0" smtClean="0">
                <a:solidFill>
                  <a:schemeClr val="dk1"/>
                </a:solidFill>
              </a:rPr>
              <a:t>when </a:t>
            </a:r>
            <a:r>
              <a:rPr lang="en-US" altLang="ja-JP" sz="2400" dirty="0">
                <a:solidFill>
                  <a:schemeClr val="dk1"/>
                </a:solidFill>
              </a:rPr>
              <a:t>a node leaves from the cluster</a:t>
            </a:r>
            <a:r>
              <a:rPr lang="en-US" altLang="ja-JP" sz="2400" dirty="0" smtClean="0">
                <a:solidFill>
                  <a:schemeClr val="dk1"/>
                </a:solidFill>
              </a:rPr>
              <a:t>.</a:t>
            </a:r>
          </a:p>
          <a:p>
            <a:pPr marL="0" lvl="1" indent="0">
              <a:buNone/>
            </a:pPr>
            <a:r>
              <a:rPr lang="en-US" altLang="ja-JP" dirty="0" smtClean="0"/>
              <a:t>      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4427984" y="1844824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67544" y="2564904"/>
            <a:ext cx="8229600" cy="41764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/>
            <a:r>
              <a:rPr lang="en-US" altLang="ja-JP" sz="2800" dirty="0" smtClean="0"/>
              <a:t>We </a:t>
            </a:r>
            <a:r>
              <a:rPr lang="en-US" altLang="ja-JP" sz="2800" dirty="0"/>
              <a:t>use </a:t>
            </a:r>
            <a:r>
              <a:rPr lang="en-US" altLang="ja-JP" sz="2800" dirty="0" err="1"/>
              <a:t>checkpointing</a:t>
            </a:r>
            <a:r>
              <a:rPr lang="en-US" altLang="ja-JP" sz="2800" dirty="0"/>
              <a:t> / restart </a:t>
            </a:r>
            <a:r>
              <a:rPr lang="en-US" altLang="ja-JP" sz="2800" dirty="0" smtClean="0"/>
              <a:t>technology.</a:t>
            </a:r>
          </a:p>
          <a:p>
            <a:pPr marL="457200" lvl="2"/>
            <a:r>
              <a:rPr lang="en-US" altLang="ja-JP" sz="2400" dirty="0" smtClean="0"/>
              <a:t>We use </a:t>
            </a:r>
            <a:r>
              <a:rPr lang="en-US" altLang="ja-JP" sz="2400" dirty="0" smtClean="0">
                <a:solidFill>
                  <a:srgbClr val="FF0000"/>
                </a:solidFill>
              </a:rPr>
              <a:t>DMTCP</a:t>
            </a:r>
            <a:endParaRPr lang="en-US" altLang="ja-JP" sz="2400" dirty="0" smtClean="0"/>
          </a:p>
          <a:p>
            <a:pPr marL="0" lvl="1" indent="0">
              <a:buNone/>
            </a:pPr>
            <a:r>
              <a:rPr lang="en-US" altLang="ja-JP" b="1" dirty="0"/>
              <a:t> </a:t>
            </a:r>
            <a:r>
              <a:rPr lang="en-US" altLang="ja-JP" b="1" dirty="0" smtClean="0"/>
              <a:t>      DMTCP </a:t>
            </a:r>
            <a:r>
              <a:rPr lang="en-US" altLang="ja-JP" b="1" dirty="0"/>
              <a:t>(Distributed </a:t>
            </a:r>
            <a:r>
              <a:rPr lang="en-US" altLang="ja-JP" b="1" dirty="0" err="1"/>
              <a:t>MultiThreaded</a:t>
            </a:r>
            <a:r>
              <a:rPr lang="en-US" altLang="ja-JP" b="1" dirty="0"/>
              <a:t> </a:t>
            </a:r>
            <a:r>
              <a:rPr lang="en-US" altLang="ja-JP" b="1" dirty="0" err="1"/>
              <a:t>Checkpointing</a:t>
            </a:r>
            <a:r>
              <a:rPr lang="en-US" altLang="ja-JP" b="1" dirty="0" smtClean="0"/>
              <a:t>)</a:t>
            </a:r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182880" lvl="1"/>
            <a:r>
              <a:rPr lang="en-US" altLang="ja-JP" sz="2800" dirty="0" smtClean="0">
                <a:solidFill>
                  <a:srgbClr val="FF0000"/>
                </a:solidFill>
              </a:rPr>
              <a:t>DMTCP</a:t>
            </a:r>
            <a:r>
              <a:rPr lang="en-US" altLang="ja-JP" sz="2800" dirty="0" smtClean="0"/>
              <a:t> saves the states of all parallel processes for future restarting.</a:t>
            </a:r>
          </a:p>
          <a:p>
            <a:pPr marL="457200" lvl="2"/>
            <a:r>
              <a:rPr lang="en-US" altLang="ja-JP" sz="2400" dirty="0"/>
              <a:t>C</a:t>
            </a:r>
            <a:r>
              <a:rPr lang="en-US" altLang="ja-JP" sz="2400" dirty="0" smtClean="0"/>
              <a:t>heckpoint data is created per process</a:t>
            </a:r>
            <a:r>
              <a:rPr lang="en-US" altLang="ja-JP" sz="2400" dirty="0"/>
              <a:t>.</a:t>
            </a:r>
            <a:endParaRPr lang="en-US" altLang="ja-JP" sz="2400" dirty="0" smtClean="0"/>
          </a:p>
          <a:p>
            <a:pPr marL="457200" lvl="2"/>
            <a:r>
              <a:rPr lang="en-US" altLang="ja-JP" sz="2400" dirty="0" smtClean="0"/>
              <a:t>Checkpoint data is used for restarting MPI application.</a:t>
            </a:r>
            <a:endParaRPr lang="ja-JP" altLang="en-US" sz="2400" dirty="0"/>
          </a:p>
          <a:p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5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吹き出し 1"/>
          <p:cNvSpPr/>
          <p:nvPr/>
        </p:nvSpPr>
        <p:spPr>
          <a:xfrm>
            <a:off x="5842468" y="2918513"/>
            <a:ext cx="2736304" cy="1008112"/>
          </a:xfrm>
          <a:prstGeom prst="wedgeRectCallout">
            <a:avLst>
              <a:gd name="adj1" fmla="val -79109"/>
              <a:gd name="adj2" fmla="val 606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3078-CB9D-4023-BCA5-4103C0ABCB0A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Dynamic </a:t>
            </a:r>
            <a:r>
              <a:rPr lang="en-US" altLang="ja-JP" dirty="0">
                <a:solidFill>
                  <a:srgbClr val="D2533C"/>
                </a:solidFill>
              </a:rPr>
              <a:t>reconfiguration </a:t>
            </a:r>
            <a:r>
              <a:rPr lang="en-US" altLang="ja-JP" dirty="0" smtClean="0">
                <a:solidFill>
                  <a:srgbClr val="D2533C"/>
                </a:solidFill>
              </a:rPr>
              <a:t>mechanism(2/3)</a:t>
            </a:r>
            <a:endParaRPr lang="en-US" altLang="ja-JP" dirty="0">
              <a:solidFill>
                <a:srgbClr val="D2533C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63719" y="5229200"/>
            <a:ext cx="1512137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Node A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220072" y="5229200"/>
            <a:ext cx="1512137" cy="10081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Node 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394227" y="3977839"/>
            <a:ext cx="1512137" cy="10081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Host</a:t>
            </a:r>
          </a:p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2519756" y="4481895"/>
            <a:ext cx="622396" cy="50405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5050380" y="4553903"/>
            <a:ext cx="622396" cy="50405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194396" y="4121855"/>
            <a:ext cx="648072" cy="36004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2314076" y="4121855"/>
            <a:ext cx="648072" cy="36004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4769927"/>
            <a:ext cx="88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send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99079" y="4769927"/>
            <a:ext cx="88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send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42468" y="292494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Collects and manages checkpoint </a:t>
            </a:r>
          </a:p>
          <a:p>
            <a:r>
              <a:rPr lang="en-US" altLang="ja-JP" b="1" dirty="0" smtClean="0"/>
              <a:t>data </a:t>
            </a:r>
            <a:r>
              <a:rPr lang="en-US" altLang="ja-JP" b="1" dirty="0"/>
              <a:t> </a:t>
            </a:r>
            <a:r>
              <a:rPr lang="en-US" altLang="ja-JP" b="1" dirty="0" smtClean="0"/>
              <a:t>of remote nodes </a:t>
            </a:r>
            <a:endParaRPr kumimoji="1" lang="ja-JP" altLang="en-US" b="1" dirty="0"/>
          </a:p>
        </p:txBody>
      </p:sp>
      <p:sp>
        <p:nvSpPr>
          <p:cNvPr id="7" name="乗算記号 6"/>
          <p:cNvSpPr/>
          <p:nvPr/>
        </p:nvSpPr>
        <p:spPr>
          <a:xfrm>
            <a:off x="6012160" y="5589240"/>
            <a:ext cx="1512168" cy="11521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90381" y="6516052"/>
            <a:ext cx="264620" cy="2880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1677" y="64440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: checkpoint data</a:t>
            </a:r>
            <a:endParaRPr kumimoji="1" lang="ja-JP" altLang="en-US" b="1" dirty="0"/>
          </a:p>
        </p:txBody>
      </p:sp>
      <p:sp>
        <p:nvSpPr>
          <p:cNvPr id="6" name="四角形吹き出し 5"/>
          <p:cNvSpPr/>
          <p:nvPr/>
        </p:nvSpPr>
        <p:spPr>
          <a:xfrm>
            <a:off x="6732209" y="4450537"/>
            <a:ext cx="2232248" cy="1008112"/>
          </a:xfrm>
          <a:prstGeom prst="wedgeRectCallout">
            <a:avLst>
              <a:gd name="adj1" fmla="val -45230"/>
              <a:gd name="adj2" fmla="val 72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Remote Node B withdraws</a:t>
            </a:r>
            <a:endParaRPr kumimoji="1" lang="ja-JP" altLang="en-US" b="1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>
          <a:xfrm>
            <a:off x="457200" y="908719"/>
            <a:ext cx="8229600" cy="200979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/>
            <a:r>
              <a:rPr lang="en-US" altLang="ja-JP" sz="2400" dirty="0" smtClean="0">
                <a:solidFill>
                  <a:schemeClr val="dk1"/>
                </a:solidFill>
              </a:rPr>
              <a:t>DMTCP can make a process migrate </a:t>
            </a:r>
            <a:r>
              <a:rPr lang="en-US" altLang="ja-JP" sz="2400" dirty="0">
                <a:solidFill>
                  <a:schemeClr val="dk1"/>
                </a:solidFill>
              </a:rPr>
              <a:t>to </a:t>
            </a:r>
            <a:r>
              <a:rPr lang="en-US" altLang="ja-JP" sz="2400" dirty="0" smtClean="0">
                <a:solidFill>
                  <a:schemeClr val="dk1"/>
                </a:solidFill>
              </a:rPr>
              <a:t>other node by transferring checkpoint data. </a:t>
            </a:r>
          </a:p>
          <a:p>
            <a:pPr marL="182880" lvl="1"/>
            <a:endParaRPr lang="en-US" altLang="ja-JP" sz="1400" dirty="0" smtClean="0">
              <a:solidFill>
                <a:schemeClr val="dk1"/>
              </a:solidFill>
            </a:endParaRPr>
          </a:p>
          <a:p>
            <a:pPr marL="182880" lvl="1"/>
            <a:r>
              <a:rPr lang="en-US" altLang="ja-JP" sz="2400" dirty="0">
                <a:solidFill>
                  <a:schemeClr val="dk1"/>
                </a:solidFill>
              </a:rPr>
              <a:t>P</a:t>
            </a:r>
            <a:r>
              <a:rPr lang="en-US" altLang="ja-JP" sz="2400" dirty="0" smtClean="0">
                <a:solidFill>
                  <a:schemeClr val="dk1"/>
                </a:solidFill>
              </a:rPr>
              <a:t>arallel processes can migrate to other remaining node from the withdrawal node by DMTCP.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CEB6-8EFB-4CC8-BEC5-73AD14BC0F25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Dynamic </a:t>
            </a:r>
            <a:r>
              <a:rPr lang="en-US" altLang="ja-JP" dirty="0">
                <a:solidFill>
                  <a:srgbClr val="D2533C"/>
                </a:solidFill>
              </a:rPr>
              <a:t>reconfiguration </a:t>
            </a:r>
            <a:r>
              <a:rPr lang="en-US" altLang="ja-JP" dirty="0" smtClean="0">
                <a:solidFill>
                  <a:srgbClr val="D2533C"/>
                </a:solidFill>
              </a:rPr>
              <a:t>mechanism(3/3)</a:t>
            </a:r>
            <a:endParaRPr lang="en-US" altLang="ja-JP" dirty="0">
              <a:solidFill>
                <a:srgbClr val="D2533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90381" y="6444044"/>
            <a:ext cx="264620" cy="2880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1677" y="63720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: checkpoint data</a:t>
            </a:r>
            <a:endParaRPr kumimoji="1" lang="ja-JP" altLang="en-US" b="1" dirty="0"/>
          </a:p>
        </p:txBody>
      </p:sp>
      <p:sp>
        <p:nvSpPr>
          <p:cNvPr id="26" name="円/楕円 25"/>
          <p:cNvSpPr/>
          <p:nvPr/>
        </p:nvSpPr>
        <p:spPr>
          <a:xfrm>
            <a:off x="3851920" y="2420888"/>
            <a:ext cx="1512137" cy="10081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Host</a:t>
            </a:r>
          </a:p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3851920" y="4437112"/>
            <a:ext cx="1512137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Node A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4572000" y="3683188"/>
            <a:ext cx="31" cy="5379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004048" y="3717032"/>
            <a:ext cx="648072" cy="36004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8309" y="836712"/>
            <a:ext cx="320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At restarting…</a:t>
            </a:r>
            <a:endParaRPr kumimoji="1" lang="ja-JP" altLang="en-US" sz="2800" b="1" dirty="0"/>
          </a:p>
        </p:txBody>
      </p:sp>
      <p:sp>
        <p:nvSpPr>
          <p:cNvPr id="7" name="四角形吹き出し 6"/>
          <p:cNvSpPr/>
          <p:nvPr/>
        </p:nvSpPr>
        <p:spPr>
          <a:xfrm>
            <a:off x="5490357" y="1412776"/>
            <a:ext cx="3042084" cy="1224136"/>
          </a:xfrm>
          <a:prstGeom prst="wedgeRectCallout">
            <a:avLst>
              <a:gd name="adj1" fmla="val -47540"/>
              <a:gd name="adj2" fmla="val 711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Sends checkpoint data of MPI processes on withdrawal node</a:t>
            </a:r>
            <a:endParaRPr kumimoji="1" lang="ja-JP" altLang="en-US" b="1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15" name="四角形吹き出し 14"/>
          <p:cNvSpPr/>
          <p:nvPr/>
        </p:nvSpPr>
        <p:spPr>
          <a:xfrm flipV="1">
            <a:off x="5436096" y="5360442"/>
            <a:ext cx="2376264" cy="1227618"/>
          </a:xfrm>
          <a:prstGeom prst="wedgeRectCallout">
            <a:avLst>
              <a:gd name="adj1" fmla="val -48930"/>
              <a:gd name="adj2" fmla="val 66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90356" y="5448706"/>
            <a:ext cx="226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Takes over the </a:t>
            </a:r>
          </a:p>
          <a:p>
            <a:r>
              <a:rPr lang="en-US" altLang="ja-JP" b="1" dirty="0" smtClean="0"/>
              <a:t>MPI</a:t>
            </a:r>
            <a:r>
              <a:rPr kumimoji="1" lang="en-US" altLang="ja-JP" b="1" dirty="0" smtClean="0"/>
              <a:t> </a:t>
            </a:r>
            <a:r>
              <a:rPr lang="en-US" altLang="ja-JP" b="1" dirty="0"/>
              <a:t>p</a:t>
            </a:r>
            <a:r>
              <a:rPr lang="en-US" altLang="ja-JP" b="1" dirty="0" smtClean="0"/>
              <a:t>rocess that executed on Remote Node B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9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research objective</a:t>
            </a:r>
          </a:p>
          <a:p>
            <a:r>
              <a:rPr lang="en-US" altLang="ja-JP" dirty="0" smtClean="0"/>
              <a:t>Android Cluster System</a:t>
            </a:r>
          </a:p>
          <a:p>
            <a:r>
              <a:rPr lang="en-US" altLang="ja-JP" dirty="0" smtClean="0"/>
              <a:t>Static reconfiguration mechanism</a:t>
            </a:r>
          </a:p>
          <a:p>
            <a:r>
              <a:rPr lang="en-US" altLang="ja-JP" dirty="0" smtClean="0"/>
              <a:t>Dynamic </a:t>
            </a:r>
            <a:r>
              <a:rPr lang="en-US" altLang="ja-JP" dirty="0"/>
              <a:t>reconfiguration </a:t>
            </a:r>
            <a:r>
              <a:rPr lang="en-US" altLang="ja-JP" dirty="0" smtClean="0"/>
              <a:t>mechanism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Performance evaluation</a:t>
            </a:r>
          </a:p>
          <a:p>
            <a:r>
              <a:rPr kumimoji="1"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A134-A7F1-4129-983D-A84D87051478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09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4A09-0AED-48E6-AC72-F00EE7FD607A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Parallel execution performance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4865"/>
              </p:ext>
            </p:extLst>
          </p:nvPr>
        </p:nvGraphicFramePr>
        <p:xfrm>
          <a:off x="4644008" y="2132856"/>
          <a:ext cx="4499992" cy="472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14779"/>
              </p:ext>
            </p:extLst>
          </p:nvPr>
        </p:nvGraphicFramePr>
        <p:xfrm>
          <a:off x="107503" y="1052736"/>
          <a:ext cx="4611849" cy="36724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4539"/>
                <a:gridCol w="3347310"/>
              </a:tblGrid>
              <a:tr h="420326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dk1"/>
                          </a:solidFill>
                        </a:rPr>
                        <a:t>Device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TF201 (</a:t>
                      </a:r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ASUSTek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 Computer Inc.)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6018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Android</a:t>
                      </a:r>
                      <a:r>
                        <a:rPr kumimoji="1" lang="ja-JP" altLang="en-US" sz="1600" b="1" baseline="0" dirty="0" smtClean="0"/>
                        <a:t> </a:t>
                      </a:r>
                      <a:r>
                        <a:rPr kumimoji="1" lang="en-US" altLang="ja-JP" sz="1600" b="1" baseline="0" dirty="0" smtClean="0"/>
                        <a:t>version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4.0.3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991692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CPU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NVIDIA Tegra3</a:t>
                      </a:r>
                    </a:p>
                    <a:p>
                      <a:pPr algn="l"/>
                      <a:r>
                        <a:rPr kumimoji="1" lang="en-US" altLang="ja-JP" sz="1600" b="1" dirty="0" smtClean="0"/>
                        <a:t>Mobile</a:t>
                      </a:r>
                      <a:r>
                        <a:rPr kumimoji="1" lang="en-US" altLang="ja-JP" sz="1600" b="1" baseline="0" dirty="0" smtClean="0"/>
                        <a:t> processor</a:t>
                      </a:r>
                      <a:r>
                        <a:rPr kumimoji="1" lang="ja-JP" altLang="en-US" sz="1600" b="1" dirty="0" smtClean="0"/>
                        <a:t> </a:t>
                      </a:r>
                      <a:r>
                        <a:rPr kumimoji="1" lang="en-US" altLang="ja-JP" sz="1600" b="1" dirty="0" smtClean="0"/>
                        <a:t>:4</a:t>
                      </a:r>
                      <a:r>
                        <a:rPr kumimoji="1" lang="ja-JP" altLang="en-US" sz="1600" b="1" baseline="0" dirty="0" smtClean="0"/>
                        <a:t> </a:t>
                      </a:r>
                      <a:r>
                        <a:rPr kumimoji="1" lang="en-US" altLang="ja-JP" sz="1600" b="1" baseline="0" dirty="0" smtClean="0"/>
                        <a:t>core</a:t>
                      </a:r>
                      <a:endParaRPr kumimoji="1" lang="en-US" altLang="ja-JP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1" dirty="0" smtClean="0"/>
                        <a:t>Operating frequency:</a:t>
                      </a:r>
                      <a:r>
                        <a:rPr kumimoji="1" lang="en-US" altLang="ja-JP" sz="1600" b="1" dirty="0" smtClean="0"/>
                        <a:t>1.3GHz</a:t>
                      </a:r>
                      <a:endParaRPr kumimoji="1" lang="ja-JP" altLang="en-US" sz="1600" b="1" dirty="0" smtClean="0"/>
                    </a:p>
                  </a:txBody>
                  <a:tcPr/>
                </a:tc>
              </a:tr>
              <a:tr h="420326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Memory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1GByte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111404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Wi-Fi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IEEE 802.11</a:t>
                      </a:r>
                      <a:r>
                        <a:rPr kumimoji="1" lang="en-US" altLang="ja-JP" sz="1600" b="1" baseline="0" dirty="0" smtClean="0"/>
                        <a:t>/n </a:t>
                      </a:r>
                    </a:p>
                    <a:p>
                      <a:pPr algn="l"/>
                      <a:r>
                        <a:rPr kumimoji="1" lang="en-US" altLang="ja-JP" sz="1600" b="1" dirty="0" smtClean="0"/>
                        <a:t>Bandwidth:  </a:t>
                      </a:r>
                    </a:p>
                    <a:p>
                      <a:pPr algn="l"/>
                      <a:r>
                        <a:rPr kumimoji="1" lang="en-US" altLang="ja-JP" sz="1600" b="1" dirty="0" smtClean="0"/>
                        <a:t>   18Mbps (measured by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baseline="0" dirty="0" err="1" smtClean="0"/>
                        <a:t>netperf</a:t>
                      </a:r>
                      <a:r>
                        <a:rPr kumimoji="1" lang="en-US" altLang="ja-JP" sz="1600" b="1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角丸四角形吹き出し 1"/>
          <p:cNvSpPr/>
          <p:nvPr/>
        </p:nvSpPr>
        <p:spPr>
          <a:xfrm flipH="1" flipV="1">
            <a:off x="1691680" y="5258817"/>
            <a:ext cx="3024336" cy="864096"/>
          </a:xfrm>
          <a:prstGeom prst="wedgeRoundRectCallout">
            <a:avLst>
              <a:gd name="adj1" fmla="val -56814"/>
              <a:gd name="adj2" fmla="val 767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292934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5229200"/>
            <a:ext cx="302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Provides the </a:t>
            </a:r>
            <a:r>
              <a:rPr lang="en-US" altLang="ja-JP" b="1" dirty="0">
                <a:solidFill>
                  <a:srgbClr val="292934"/>
                </a:solidFill>
              </a:rPr>
              <a:t>scalable performance to the number of nodes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364088" y="1198492"/>
            <a:ext cx="3779912" cy="718339"/>
          </a:xfrm>
          <a:prstGeom prst="wedgeRoundRectCallout">
            <a:avLst>
              <a:gd name="adj1" fmla="val -26685"/>
              <a:gd name="adj2" fmla="val 878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292934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4088" y="1198493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N-queen program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( N = 17 )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07504" y="6296546"/>
            <a:ext cx="4392488" cy="732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altLang="ja-JP" dirty="0" smtClean="0">
                <a:solidFill>
                  <a:srgbClr val="292934"/>
                </a:solidFill>
              </a:rPr>
              <a:t>※ 4 processes run on each node</a:t>
            </a:r>
            <a:endParaRPr lang="ja-JP" altLang="en-US" dirty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44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E45-FBFF-4F82-BBA4-F0F32172924C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Checkpointing</a:t>
            </a:r>
            <a:r>
              <a:rPr lang="en-US" altLang="ja-JP" dirty="0" smtClean="0"/>
              <a:t> overhead(1/2)</a:t>
            </a:r>
            <a:endParaRPr lang="ja-JP" altLang="en-US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1268760"/>
            <a:ext cx="8229600" cy="55892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Since porting of DMTCP onto Android OS has not been completed, we measure the </a:t>
            </a:r>
            <a:r>
              <a:rPr lang="en-US" altLang="ja-JP" sz="2800" dirty="0" err="1" smtClean="0"/>
              <a:t>checkpointing</a:t>
            </a:r>
            <a:r>
              <a:rPr lang="en-US" altLang="ja-JP" sz="2800" dirty="0" smtClean="0"/>
              <a:t> overhead </a:t>
            </a:r>
            <a:r>
              <a:rPr lang="en-US" altLang="ja-JP" sz="2800" dirty="0"/>
              <a:t>by using 4 PC units equipped with Linux OS (CentOS 6.6</a:t>
            </a:r>
            <a:r>
              <a:rPr lang="en-US" altLang="ja-JP" sz="2800" dirty="0" smtClean="0"/>
              <a:t>).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sz="2800" dirty="0" smtClean="0"/>
              <a:t>We estimate the </a:t>
            </a:r>
            <a:r>
              <a:rPr lang="en-US" altLang="ja-JP" sz="2800" dirty="0" err="1" smtClean="0"/>
              <a:t>checkpointing</a:t>
            </a:r>
            <a:r>
              <a:rPr lang="en-US" altLang="ja-JP" sz="2800" dirty="0" smtClean="0"/>
              <a:t> overhead by using wireless communication.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We compare three execution times. </a:t>
            </a:r>
          </a:p>
          <a:p>
            <a:pPr marL="274320" lvl="1" indent="0">
              <a:buNone/>
            </a:pPr>
            <a:r>
              <a:rPr lang="en-US" altLang="ja-JP" sz="2400" b="1" dirty="0" smtClean="0">
                <a:solidFill>
                  <a:srgbClr val="FF0000"/>
                </a:solidFill>
              </a:rPr>
              <a:t>1.No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checkpointing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</a:t>
            </a:r>
          </a:p>
          <a:p>
            <a:pPr marL="274320" lvl="1" indent="0">
              <a:buNone/>
            </a:pPr>
            <a:r>
              <a:rPr lang="en-US" altLang="ja-JP" sz="2400" b="1" dirty="0" smtClean="0">
                <a:solidFill>
                  <a:srgbClr val="FF0000"/>
                </a:solidFill>
              </a:rPr>
              <a:t>2.Checkpointing with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ethernet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ja-JP" sz="2400" b="1" dirty="0" smtClean="0">
                <a:solidFill>
                  <a:srgbClr val="FF0000"/>
                </a:solidFill>
              </a:rPr>
              <a:t>3.Checkpointing with Wi-Fi (estimated)</a:t>
            </a:r>
          </a:p>
        </p:txBody>
      </p:sp>
    </p:spTree>
    <p:extLst>
      <p:ext uri="{BB962C8B-B14F-4D97-AF65-F5344CB8AC3E}">
        <p14:creationId xmlns:p14="http://schemas.microsoft.com/office/powerpoint/2010/main" val="3911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5494" y="2996952"/>
            <a:ext cx="2808314" cy="7920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N-queen: </a:t>
            </a:r>
            <a:r>
              <a:rPr kumimoji="1" lang="en-US" altLang="ja-JP" dirty="0" smtClean="0"/>
              <a:t>traffic is light</a:t>
            </a:r>
          </a:p>
          <a:p>
            <a:pPr algn="ctr"/>
            <a:r>
              <a:rPr lang="en-US" altLang="ja-JP" b="1" dirty="0" smtClean="0"/>
              <a:t>IS:         </a:t>
            </a:r>
            <a:r>
              <a:rPr lang="en-US" altLang="ja-JP" dirty="0" smtClean="0"/>
              <a:t>traffic is heavy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254B-76EC-4B59-8403-CCEAA91DF87C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Checkpointing</a:t>
            </a:r>
            <a:r>
              <a:rPr lang="en-US" altLang="ja-JP" dirty="0" smtClean="0"/>
              <a:t> overhead(2/2)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24078"/>
              </p:ext>
            </p:extLst>
          </p:nvPr>
        </p:nvGraphicFramePr>
        <p:xfrm>
          <a:off x="2771800" y="827709"/>
          <a:ext cx="8833814" cy="616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線吹き出し 1 (枠付き) 5"/>
          <p:cNvSpPr/>
          <p:nvPr/>
        </p:nvSpPr>
        <p:spPr>
          <a:xfrm>
            <a:off x="5439433" y="5445224"/>
            <a:ext cx="1940879" cy="864096"/>
          </a:xfrm>
          <a:prstGeom prst="borderCallout1">
            <a:avLst>
              <a:gd name="adj1" fmla="val 46305"/>
              <a:gd name="adj2" fmla="val 105"/>
              <a:gd name="adj3" fmla="val -173136"/>
              <a:gd name="adj4" fmla="val -194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 flipH="1">
            <a:off x="136870" y="1052736"/>
            <a:ext cx="2706938" cy="1584176"/>
          </a:xfrm>
          <a:prstGeom prst="wedgeRoundRectCallout">
            <a:avLst>
              <a:gd name="adj1" fmla="val -44645"/>
              <a:gd name="adj2" fmla="val 579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292934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863" y="1268760"/>
            <a:ext cx="2850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When </a:t>
            </a:r>
            <a:r>
              <a:rPr lang="en-US" altLang="ja-JP" b="1" dirty="0" err="1" smtClean="0">
                <a:solidFill>
                  <a:srgbClr val="292934"/>
                </a:solidFill>
              </a:rPr>
              <a:t>checkpointing</a:t>
            </a:r>
            <a:r>
              <a:rPr lang="en-US" altLang="ja-JP" b="1" dirty="0" smtClean="0">
                <a:solidFill>
                  <a:srgbClr val="292934"/>
                </a:solidFill>
              </a:rPr>
              <a:t> interval is long,  the </a:t>
            </a:r>
            <a:r>
              <a:rPr lang="en-US" altLang="ja-JP" b="1" dirty="0" err="1" smtClean="0">
                <a:solidFill>
                  <a:srgbClr val="292934"/>
                </a:solidFill>
              </a:rPr>
              <a:t>checkpointing</a:t>
            </a:r>
            <a:r>
              <a:rPr lang="en-US" altLang="ja-JP" b="1" dirty="0" smtClean="0">
                <a:solidFill>
                  <a:srgbClr val="292934"/>
                </a:solidFill>
              </a:rPr>
              <a:t> </a:t>
            </a:r>
            <a:r>
              <a:rPr lang="en-US" altLang="ja-JP" b="1" dirty="0">
                <a:solidFill>
                  <a:srgbClr val="292934"/>
                </a:solidFill>
              </a:rPr>
              <a:t>overhead is </a:t>
            </a:r>
            <a:r>
              <a:rPr lang="en-US" altLang="ja-JP" b="1" dirty="0" smtClean="0">
                <a:solidFill>
                  <a:srgbClr val="292934"/>
                </a:solidFill>
              </a:rPr>
              <a:t>low.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 flipH="1" flipV="1">
            <a:off x="32156" y="5589240"/>
            <a:ext cx="3315708" cy="1152128"/>
          </a:xfrm>
          <a:prstGeom prst="wedgeRoundRectCallout">
            <a:avLst>
              <a:gd name="adj1" fmla="val -86970"/>
              <a:gd name="adj2" fmla="val 1463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292934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158" y="5589240"/>
            <a:ext cx="338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292934"/>
                </a:solidFill>
              </a:rPr>
              <a:t>C</a:t>
            </a:r>
            <a:r>
              <a:rPr lang="en-US" altLang="ja-JP" b="1" dirty="0" err="1" smtClean="0">
                <a:solidFill>
                  <a:srgbClr val="292934"/>
                </a:solidFill>
              </a:rPr>
              <a:t>heckpointing</a:t>
            </a:r>
            <a:r>
              <a:rPr lang="en-US" altLang="ja-JP" b="1" dirty="0" smtClean="0">
                <a:solidFill>
                  <a:srgbClr val="292934"/>
                </a:solidFill>
              </a:rPr>
              <a:t> </a:t>
            </a:r>
            <a:r>
              <a:rPr lang="en-US" altLang="ja-JP" b="1" dirty="0">
                <a:solidFill>
                  <a:srgbClr val="292934"/>
                </a:solidFill>
              </a:rPr>
              <a:t>overhead </a:t>
            </a:r>
            <a:r>
              <a:rPr lang="en-US" altLang="ja-JP" b="1" dirty="0" smtClean="0">
                <a:solidFill>
                  <a:srgbClr val="292934"/>
                </a:solidFill>
              </a:rPr>
              <a:t>is </a:t>
            </a:r>
            <a:r>
              <a:rPr lang="en-US" altLang="ja-JP" b="1" dirty="0">
                <a:solidFill>
                  <a:srgbClr val="292934"/>
                </a:solidFill>
              </a:rPr>
              <a:t>high </a:t>
            </a:r>
            <a:r>
              <a:rPr lang="en-US" altLang="ja-JP" b="1" dirty="0" smtClean="0">
                <a:solidFill>
                  <a:srgbClr val="292934"/>
                </a:solidFill>
              </a:rPr>
              <a:t>for application </a:t>
            </a:r>
            <a:r>
              <a:rPr lang="en-US" altLang="ja-JP" b="1" dirty="0">
                <a:solidFill>
                  <a:srgbClr val="292934"/>
                </a:solidFill>
              </a:rPr>
              <a:t>with heavy communication </a:t>
            </a:r>
            <a:r>
              <a:rPr lang="en-US" altLang="ja-JP" b="1" dirty="0" smtClean="0">
                <a:solidFill>
                  <a:srgbClr val="292934"/>
                </a:solidFill>
              </a:rPr>
              <a:t>traffic.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832"/>
              </p:ext>
            </p:extLst>
          </p:nvPr>
        </p:nvGraphicFramePr>
        <p:xfrm>
          <a:off x="179512" y="4005066"/>
          <a:ext cx="2908884" cy="279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920"/>
                <a:gridCol w="959060"/>
                <a:gridCol w="1118904"/>
              </a:tblGrid>
              <a:tr h="106793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TF201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</a:p>
                    <a:p>
                      <a:r>
                        <a:rPr kumimoji="1" lang="en-US" altLang="ja-JP" dirty="0" smtClean="0"/>
                        <a:t>(Cent</a:t>
                      </a:r>
                      <a:r>
                        <a:rPr kumimoji="1" lang="en-US" altLang="ja-JP" baseline="0" dirty="0" smtClean="0"/>
                        <a:t> OS 6.6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04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CPU</a:t>
                      </a:r>
                      <a:endParaRPr kumimoji="1" lang="ja-JP" altLang="en-US" sz="1600" b="1" dirty="0" smtClean="0"/>
                    </a:p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4</a:t>
                      </a:r>
                      <a:r>
                        <a:rPr kumimoji="1" lang="ja-JP" altLang="en-US" sz="1600" b="1" baseline="0" dirty="0" smtClean="0"/>
                        <a:t> </a:t>
                      </a:r>
                      <a:r>
                        <a:rPr kumimoji="1" lang="en-US" altLang="ja-JP" sz="1600" b="1" baseline="0" dirty="0" smtClean="0"/>
                        <a:t>core</a:t>
                      </a:r>
                      <a:endParaRPr lang="en-US" altLang="ja-JP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1.3GHz</a:t>
                      </a:r>
                      <a:endParaRPr kumimoji="1" lang="ja-JP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dirty="0" smtClean="0"/>
                        <a:t>4core</a:t>
                      </a:r>
                    </a:p>
                    <a:p>
                      <a:pPr algn="l"/>
                      <a:r>
                        <a:rPr kumimoji="1" lang="en-US" altLang="ja-JP" sz="1600" b="1" dirty="0" smtClean="0"/>
                        <a:t>2.67GHz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924260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/>
                        <a:t>18Mbps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/>
                        <a:t>94Mbps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角丸四角形吹き出し 22"/>
          <p:cNvSpPr/>
          <p:nvPr/>
        </p:nvSpPr>
        <p:spPr>
          <a:xfrm flipH="1">
            <a:off x="136274" y="2636912"/>
            <a:ext cx="2707534" cy="1224136"/>
          </a:xfrm>
          <a:prstGeom prst="wedgeRoundRectCallout">
            <a:avLst>
              <a:gd name="adj1" fmla="val -177657"/>
              <a:gd name="adj2" fmla="val 425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3035" y="2708920"/>
            <a:ext cx="2650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Use of wireless communication results in longer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19551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5" grpId="0" animBg="1"/>
      <p:bldP spid="15" grpId="1" animBg="1"/>
      <p:bldP spid="16" grpId="0"/>
      <p:bldP spid="16" grpId="1"/>
      <p:bldP spid="18" grpId="0" animBg="1"/>
      <p:bldP spid="18" grpId="1" animBg="1"/>
      <p:bldP spid="19" grpId="0"/>
      <p:bldP spid="19" grpId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research objective</a:t>
            </a:r>
          </a:p>
          <a:p>
            <a:r>
              <a:rPr lang="en-US" altLang="ja-JP" dirty="0" smtClean="0"/>
              <a:t>Android Cluster System</a:t>
            </a:r>
          </a:p>
          <a:p>
            <a:r>
              <a:rPr lang="en-US" altLang="ja-JP" dirty="0" smtClean="0"/>
              <a:t>Static reconfiguration mechanism</a:t>
            </a:r>
          </a:p>
          <a:p>
            <a:r>
              <a:rPr lang="en-US" altLang="ja-JP" dirty="0" smtClean="0"/>
              <a:t>Dynamic </a:t>
            </a:r>
            <a:r>
              <a:rPr lang="en-US" altLang="ja-JP" dirty="0"/>
              <a:t>reconfiguration </a:t>
            </a:r>
            <a:r>
              <a:rPr lang="en-US" altLang="ja-JP" dirty="0" smtClean="0"/>
              <a:t>mechanism</a:t>
            </a:r>
          </a:p>
          <a:p>
            <a:r>
              <a:rPr lang="en-US" altLang="ja-JP" dirty="0" smtClean="0"/>
              <a:t>Performance evaluation</a:t>
            </a:r>
          </a:p>
          <a:p>
            <a:r>
              <a:rPr kumimoji="1"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BF43-952E-4537-BC84-AA67EC62353C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88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69BB-9F58-490E-98D8-4A430C524F8D}" type="datetime1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1052736"/>
            <a:ext cx="8229600" cy="580526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We are developing Android Cluster System that can </a:t>
            </a:r>
            <a:r>
              <a:rPr lang="en-US" altLang="ja-JP" sz="2800" dirty="0"/>
              <a:t>handle the changes in the number of </a:t>
            </a:r>
            <a:r>
              <a:rPr lang="en-US" altLang="ja-JP" sz="2800" dirty="0" smtClean="0"/>
              <a:t>nodes.</a:t>
            </a:r>
          </a:p>
          <a:p>
            <a:pPr lvl="1"/>
            <a:r>
              <a:rPr lang="en-US" altLang="ja-JP" sz="2400" dirty="0" smtClean="0"/>
              <a:t>Android Cluster System implements </a:t>
            </a:r>
            <a:r>
              <a:rPr lang="en-US" altLang="ja-JP" sz="2400" b="1" dirty="0">
                <a:solidFill>
                  <a:srgbClr val="FF0000"/>
                </a:solidFill>
              </a:rPr>
              <a:t>static and dynamic reconfiguration mechanism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sz="2800" dirty="0" smtClean="0"/>
              <a:t>Preliminary </a:t>
            </a:r>
            <a:r>
              <a:rPr lang="en-US" altLang="ja-JP" sz="2800" dirty="0"/>
              <a:t>p</a:t>
            </a:r>
            <a:r>
              <a:rPr lang="en-US" altLang="ja-JP" sz="2800" dirty="0" smtClean="0"/>
              <a:t>erformance shows…</a:t>
            </a:r>
            <a:endParaRPr lang="en-US" altLang="ja-JP" sz="2800" dirty="0"/>
          </a:p>
          <a:p>
            <a:pPr lvl="1"/>
            <a:r>
              <a:rPr lang="en-US" altLang="ja-JP" sz="2000" dirty="0" smtClean="0"/>
              <a:t>It is possible to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reduce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checkpointing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overhead by </a:t>
            </a:r>
            <a:r>
              <a:rPr lang="en-US" altLang="ja-JP" b="1" dirty="0" smtClean="0">
                <a:solidFill>
                  <a:srgbClr val="FF0000"/>
                </a:solidFill>
              </a:rPr>
              <a:t>enlarging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checkpointing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interval</a:t>
            </a:r>
            <a:r>
              <a:rPr lang="en-US" altLang="ja-JP" sz="2000" dirty="0" smtClean="0"/>
              <a:t>.</a:t>
            </a:r>
          </a:p>
          <a:p>
            <a:endParaRPr lang="en-US" altLang="ja-JP" dirty="0"/>
          </a:p>
          <a:p>
            <a:r>
              <a:rPr lang="en-US" altLang="ja-JP" sz="2800" dirty="0" smtClean="0"/>
              <a:t>In order to reduce execution time further, we are planning to implement load balancing function in DMTCP.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54552" cy="1752600"/>
          </a:xfrm>
        </p:spPr>
        <p:txBody>
          <a:bodyPr/>
          <a:lstStyle/>
          <a:p>
            <a:r>
              <a:rPr kumimoji="1" lang="en-US" altLang="ja-JP" u="sng" dirty="0" smtClean="0"/>
              <a:t>Yuki Sawada</a:t>
            </a:r>
            <a:r>
              <a:rPr kumimoji="1" lang="en-US" altLang="ja-JP" dirty="0" smtClean="0"/>
              <a:t>  Yusuke Arai </a:t>
            </a:r>
            <a:r>
              <a:rPr kumimoji="1" lang="en-US" altLang="ja-JP" dirty="0" err="1" smtClean="0"/>
              <a:t>Kanemitsu</a:t>
            </a:r>
            <a:r>
              <a:rPr lang="ja-JP" altLang="en-US" dirty="0"/>
              <a:t> </a:t>
            </a:r>
            <a:r>
              <a:rPr lang="en-US" altLang="ja-JP" dirty="0" err="1" smtClean="0"/>
              <a:t>Ootsu</a:t>
            </a:r>
            <a:endParaRPr kumimoji="1" lang="en-US" altLang="ja-JP" dirty="0" smtClean="0"/>
          </a:p>
          <a:p>
            <a:r>
              <a:rPr lang="en-US" altLang="ja-JP" dirty="0" smtClean="0"/>
              <a:t>Takashi Yokota  Takeshi </a:t>
            </a:r>
            <a:r>
              <a:rPr lang="en-US" altLang="ja-JP" dirty="0" err="1" smtClean="0"/>
              <a:t>Ohkawa</a:t>
            </a:r>
            <a:endParaRPr lang="en-US" altLang="ja-JP" dirty="0" smtClean="0"/>
          </a:p>
          <a:p>
            <a:r>
              <a:rPr kumimoji="1" lang="en-US" altLang="ja-JP" dirty="0" smtClean="0"/>
              <a:t>Utsunomiya University, Japan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C192-5C18-4E73-B173-A131686FEE6C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09600" y="286544"/>
            <a:ext cx="8534400" cy="429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 smtClean="0">
                <a:solidFill>
                  <a:srgbClr val="D2533C"/>
                </a:solidFill>
              </a:rPr>
              <a:t>An Android Cluster System Capable of Dynamic Node Reconfiguration </a:t>
            </a:r>
            <a:endParaRPr lang="ja-JP" altLang="en-US" sz="4400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ICUFN2015 @ </a:t>
            </a:r>
            <a:r>
              <a:rPr lang="en-US" altLang="ja-JP" dirty="0" err="1" smtClean="0"/>
              <a:t>Sapporo,Japan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CBB-3E1E-4CE9-BEC2-D75E9BE7150A}" type="datetime1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checkpointing</a:t>
            </a:r>
            <a:r>
              <a:rPr lang="en-US" altLang="ja-JP" dirty="0" smtClean="0"/>
              <a:t> overhead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32263" y="1124744"/>
            <a:ext cx="8686800" cy="580526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Bandwidth of  Wi–Fi continue improving. </a:t>
            </a:r>
          </a:p>
          <a:p>
            <a:pPr lvl="1"/>
            <a:r>
              <a:rPr lang="en-US" altLang="ja-JP" sz="2400" dirty="0" smtClean="0"/>
              <a:t>Bandwidth </a:t>
            </a:r>
            <a:r>
              <a:rPr lang="en-US" altLang="ja-JP" sz="2400" dirty="0"/>
              <a:t>of 802.11ac is </a:t>
            </a:r>
            <a:r>
              <a:rPr lang="en-US" altLang="ja-JP" sz="2400" dirty="0" smtClean="0"/>
              <a:t>10 </a:t>
            </a:r>
            <a:r>
              <a:rPr lang="en-US" altLang="ja-JP" sz="2400" dirty="0"/>
              <a:t>times </a:t>
            </a:r>
            <a:r>
              <a:rPr lang="en-US" altLang="ja-JP" sz="2400" dirty="0" smtClean="0"/>
              <a:t>higher </a:t>
            </a:r>
            <a:r>
              <a:rPr lang="en-US" altLang="ja-JP" sz="2400" dirty="0"/>
              <a:t>that of </a:t>
            </a:r>
            <a:r>
              <a:rPr lang="en-US" altLang="ja-JP" sz="2400" dirty="0" smtClean="0"/>
              <a:t>802.11n.</a:t>
            </a:r>
          </a:p>
          <a:p>
            <a:pPr lvl="1"/>
            <a:r>
              <a:rPr lang="en-US" altLang="ja-JP" sz="2400" dirty="0" smtClean="0">
                <a:solidFill>
                  <a:srgbClr val="FF0000"/>
                </a:solidFill>
              </a:rPr>
              <a:t>Transmission </a:t>
            </a:r>
            <a:r>
              <a:rPr lang="en-US" altLang="ja-JP" sz="2400" dirty="0">
                <a:solidFill>
                  <a:srgbClr val="FF0000"/>
                </a:solidFill>
              </a:rPr>
              <a:t>time decrease </a:t>
            </a:r>
            <a:r>
              <a:rPr lang="en-US" altLang="ja-JP" sz="2400" dirty="0" smtClean="0">
                <a:solidFill>
                  <a:srgbClr val="FF0000"/>
                </a:solidFill>
              </a:rPr>
              <a:t>in the future</a:t>
            </a:r>
            <a:r>
              <a:rPr lang="en-US" altLang="ja-JP" sz="2400" dirty="0" smtClean="0"/>
              <a:t>.</a:t>
            </a:r>
          </a:p>
          <a:p>
            <a:pPr lvl="1"/>
            <a:r>
              <a:rPr lang="en-US" altLang="ja-JP" sz="2400" dirty="0" smtClean="0"/>
              <a:t> </a:t>
            </a:r>
            <a:r>
              <a:rPr lang="en-US" altLang="ja-JP" sz="2400" dirty="0"/>
              <a:t>The length of </a:t>
            </a:r>
            <a:r>
              <a:rPr lang="en-US" altLang="ja-JP" sz="2400" dirty="0" smtClean="0"/>
              <a:t> the transmission </a:t>
            </a:r>
            <a:r>
              <a:rPr lang="en-US" altLang="ja-JP" sz="2400" dirty="0"/>
              <a:t>time is </a:t>
            </a:r>
            <a:r>
              <a:rPr lang="en-US" altLang="ja-JP" sz="2400" dirty="0" smtClean="0"/>
              <a:t>relaxed.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27432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7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Wi-fi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802.11 2Mbps</a:t>
            </a:r>
          </a:p>
          <a:p>
            <a:r>
              <a:rPr lang="en-US" altLang="ja-JP" dirty="0" smtClean="0"/>
              <a:t>802.11b 11Mbps</a:t>
            </a:r>
          </a:p>
          <a:p>
            <a:r>
              <a:rPr kumimoji="1" lang="en-US" altLang="ja-JP" dirty="0" smtClean="0"/>
              <a:t>802.11g/a 54Mbps</a:t>
            </a:r>
          </a:p>
          <a:p>
            <a:r>
              <a:rPr lang="en-US" altLang="ja-JP" dirty="0" smtClean="0"/>
              <a:t>802.11n 65~600Mbps :</a:t>
            </a:r>
            <a:r>
              <a:rPr lang="ja-JP" altLang="en-US" dirty="0" smtClean="0"/>
              <a:t>周波数域</a:t>
            </a:r>
            <a:r>
              <a:rPr lang="en-US" altLang="ja-JP" dirty="0" smtClean="0"/>
              <a:t>2.4GHz</a:t>
            </a:r>
            <a:r>
              <a:rPr lang="ja-JP" altLang="en-US" dirty="0" smtClean="0"/>
              <a:t>帯</a:t>
            </a:r>
            <a:endParaRPr lang="en-US" altLang="ja-JP" dirty="0" smtClean="0"/>
          </a:p>
          <a:p>
            <a:r>
              <a:rPr kumimoji="1" lang="en-US" altLang="ja-JP" dirty="0" smtClean="0"/>
              <a:t>802.11ac 290~6900Mbps (n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11.5</a:t>
            </a:r>
            <a:r>
              <a:rPr kumimoji="1" lang="ja-JP" altLang="en-US" dirty="0" smtClean="0"/>
              <a:t>倍</a:t>
            </a:r>
            <a:r>
              <a:rPr kumimoji="1" lang="en-US" altLang="ja-JP" dirty="0" smtClean="0"/>
              <a:t>) </a:t>
            </a:r>
          </a:p>
          <a:p>
            <a:pPr lvl="1"/>
            <a:r>
              <a:rPr kumimoji="1" lang="ja-JP" altLang="en-US" dirty="0" smtClean="0"/>
              <a:t>周波数域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5.15 - 5.35GHz: </a:t>
            </a:r>
            <a:r>
              <a:rPr lang="ja-JP" altLang="en-US" dirty="0"/>
              <a:t>屋内の利用に限り免許不要</a:t>
            </a:r>
            <a:br>
              <a:rPr lang="ja-JP" altLang="en-US" dirty="0"/>
            </a:br>
            <a:r>
              <a:rPr lang="en-US" altLang="ja-JP" dirty="0"/>
              <a:t>5.47 - 5.725GHz: </a:t>
            </a:r>
            <a:r>
              <a:rPr lang="ja-JP" altLang="en-US" dirty="0"/>
              <a:t>屋内外に限らず免許不要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帯域幅拡大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1772-B597-4670-AE86-F231CA5FBD2A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12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384-93F9-43DD-ACDE-1C73B2F2DD09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54175"/>
              </p:ext>
            </p:extLst>
          </p:nvPr>
        </p:nvGraphicFramePr>
        <p:xfrm>
          <a:off x="3635896" y="980728"/>
          <a:ext cx="7988747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75286"/>
              </p:ext>
            </p:extLst>
          </p:nvPr>
        </p:nvGraphicFramePr>
        <p:xfrm>
          <a:off x="0" y="3680987"/>
          <a:ext cx="3635897" cy="306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/>
                <a:gridCol w="959851"/>
                <a:gridCol w="1128382"/>
              </a:tblGrid>
              <a:tr h="1086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N-queen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658031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17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658031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8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658031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95536" y="331165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292934"/>
                </a:solidFill>
              </a:rPr>
              <a:t>Checkpointing</a:t>
            </a:r>
            <a:r>
              <a:rPr lang="en-US" altLang="ja-JP" b="1" dirty="0" smtClean="0">
                <a:solidFill>
                  <a:srgbClr val="292934"/>
                </a:solidFill>
              </a:rPr>
              <a:t> count(times)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8203-C193-47C3-9F5A-0A21DA8701D2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Estimation of overhead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35496" y="1052736"/>
                <a:ext cx="3888432" cy="58052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62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kumimoji="1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kumimoji="1"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kumimoji="1"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kumimoji="1"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kumimoji="1"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93A299"/>
                  </a:buClr>
                  <a:buNone/>
                </a:pPr>
                <a:endParaRPr lang="en-US" altLang="ja-JP" dirty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14:m>
                  <m:oMath xmlns:m="http://schemas.openxmlformats.org/officeDocument/2006/math">
                    <m:r>
                      <a:rPr lang="en-US" altLang="ja-JP" sz="2600" b="1" i="1" smtClean="0">
                        <a:solidFill>
                          <a:srgbClr val="00B0F0"/>
                        </a:solidFill>
                        <a:latin typeface="Cambria Math"/>
                      </a:rPr>
                      <m:t>𝒕𝒊𝒎𝒆</m:t>
                    </m:r>
                    <m:r>
                      <a:rPr lang="en-US" altLang="ja-JP" sz="2600" b="1" i="1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sz="26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altLang="ja-JP" sz="2600" b="1" i="1" smtClean="0">
                        <a:solidFill>
                          <a:srgbClr val="00B0F0"/>
                        </a:solidFill>
                        <a:latin typeface="Cambria Math"/>
                      </a:rPr>
                      <m:t> =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𝒕𝒉𝒆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𝒕𝒊𝒎𝒆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𝒐𝒇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𝒄𝒉𝒆𝒄𝒌𝒑𝒐𝒊𝒏𝒕𝒊𝒏𝒈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ja-JP" sz="2600" b="1" i="1" smtClean="0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𝒑𝒓𝒐𝒄𝒆𝒔𝒔</m:t>
                    </m:r>
                  </m:oMath>
                </a14:m>
                <a:endParaRPr lang="en-US" altLang="ja-JP" sz="2600" b="1" i="1" dirty="0" smtClean="0">
                  <a:solidFill>
                    <a:srgbClr val="292934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Clr>
                    <a:srgbClr val="93A29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altLang="ja-JP" b="1" i="1" dirty="0" smtClean="0">
                  <a:solidFill>
                    <a:srgbClr val="292934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Clr>
                    <a:srgbClr val="93A29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𝒕𝒓𝒂𝒔𝒎𝒊𝒔𝒔𝒊𝒐𝒏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𝒕𝒊𝒎𝒆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𝒐𝒇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𝒄𝒉𝒆𝒄𝒌𝒑𝒐𝒊𝒏𝒕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𝒅𝒂𝒕𝒂</m:t>
                      </m:r>
                    </m:oMath>
                  </m:oMathPara>
                </a14:m>
                <a:endParaRPr lang="en-US" altLang="ja-JP" b="1" dirty="0" smtClean="0">
                  <a:solidFill>
                    <a:srgbClr val="292934"/>
                  </a:solidFill>
                  <a:ea typeface="Cambria Math"/>
                </a:endParaRPr>
              </a:p>
              <a:p>
                <a:pPr>
                  <a:buClr>
                    <a:srgbClr val="93A299"/>
                  </a:buClr>
                </a:pPr>
                <a:endParaRPr lang="en-US" altLang="ja-JP" dirty="0" smtClean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r>
                  <a:rPr lang="en-US" altLang="ja-JP" b="1" dirty="0" smtClean="0">
                    <a:solidFill>
                      <a:srgbClr val="292934"/>
                    </a:solidFill>
                  </a:rPr>
                  <a:t>We measure the transmission time of </a:t>
                </a:r>
                <a:r>
                  <a:rPr lang="en-US" altLang="ja-JP" b="1" dirty="0" err="1" smtClean="0">
                    <a:solidFill>
                      <a:srgbClr val="292934"/>
                    </a:solidFill>
                  </a:rPr>
                  <a:t>checkpointdata</a:t>
                </a:r>
                <a:r>
                  <a:rPr lang="en-US" altLang="ja-JP" b="1" dirty="0" smtClean="0">
                    <a:solidFill>
                      <a:srgbClr val="292934"/>
                    </a:solidFill>
                  </a:rPr>
                  <a:t>.</a:t>
                </a:r>
              </a:p>
              <a:p>
                <a:pPr marL="0" indent="0">
                  <a:buClr>
                    <a:srgbClr val="93A299"/>
                  </a:buClr>
                  <a:buNone/>
                </a:pPr>
                <a:endParaRPr lang="en-US" altLang="ja-JP" b="1" dirty="0" smtClean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r>
                  <a:rPr lang="en-US" altLang="ja-JP" b="1" dirty="0" smtClean="0">
                    <a:solidFill>
                      <a:srgbClr val="292934"/>
                    </a:solidFill>
                  </a:rPr>
                  <a:t>We refer to this transmission time as </a:t>
                </a:r>
                <a:r>
                  <a:rPr lang="en-US" altLang="ja-JP" sz="2600" b="1" i="1" dirty="0" smtClean="0">
                    <a:solidFill>
                      <a:srgbClr val="7030A0"/>
                    </a:solidFill>
                  </a:rPr>
                  <a:t>time B</a:t>
                </a:r>
              </a:p>
              <a:p>
                <a:pPr>
                  <a:buClr>
                    <a:srgbClr val="93A299"/>
                  </a:buClr>
                </a:pPr>
                <a:endParaRPr lang="en-US" altLang="ja-JP" dirty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r>
                  <a:rPr lang="en-US" altLang="ja-JP" b="1" dirty="0" smtClean="0">
                    <a:solidFill>
                      <a:srgbClr val="292934"/>
                    </a:solidFill>
                  </a:rPr>
                  <a:t>In </a:t>
                </a:r>
                <a:r>
                  <a:rPr lang="en-US" altLang="ja-JP" b="1" i="1" dirty="0" smtClean="0">
                    <a:solidFill>
                      <a:srgbClr val="00B0F0"/>
                    </a:solidFill>
                  </a:rPr>
                  <a:t>time </a:t>
                </a:r>
                <a:r>
                  <a:rPr lang="en-US" altLang="ja-JP" b="1" i="1" dirty="0" err="1" smtClean="0">
                    <a:solidFill>
                      <a:srgbClr val="00B0F0"/>
                    </a:solidFill>
                  </a:rPr>
                  <a:t>A</a:t>
                </a:r>
                <a:r>
                  <a:rPr lang="en-US" altLang="ja-JP" b="1" dirty="0" err="1" smtClean="0">
                    <a:solidFill>
                      <a:srgbClr val="292934"/>
                    </a:solidFill>
                  </a:rPr>
                  <a:t>,we</a:t>
                </a:r>
                <a:r>
                  <a:rPr lang="en-US" altLang="ja-JP" b="1" dirty="0" smtClean="0">
                    <a:solidFill>
                      <a:srgbClr val="292934"/>
                    </a:solidFill>
                  </a:rPr>
                  <a:t> replace the transmission time of </a:t>
                </a:r>
                <a:r>
                  <a:rPr lang="en-US" altLang="ja-JP" b="1" dirty="0" err="1" smtClean="0">
                    <a:solidFill>
                      <a:srgbClr val="292934"/>
                    </a:solidFill>
                  </a:rPr>
                  <a:t>checkpointdata</a:t>
                </a:r>
                <a:r>
                  <a:rPr lang="en-US" altLang="ja-JP" b="1" dirty="0" smtClean="0">
                    <a:solidFill>
                      <a:srgbClr val="292934"/>
                    </a:solidFill>
                  </a:rPr>
                  <a:t> with </a:t>
                </a:r>
                <a:r>
                  <a:rPr lang="en-US" altLang="ja-JP" sz="2600" b="1" i="1" dirty="0" smtClean="0">
                    <a:solidFill>
                      <a:srgbClr val="7030A0"/>
                    </a:solidFill>
                  </a:rPr>
                  <a:t>time  B</a:t>
                </a:r>
                <a:r>
                  <a:rPr lang="en-US" altLang="ja-JP" b="1" dirty="0" smtClean="0">
                    <a:solidFill>
                      <a:srgbClr val="292934"/>
                    </a:solidFill>
                  </a:rPr>
                  <a:t>(</a:t>
                </a:r>
                <a:r>
                  <a:rPr lang="en-US" altLang="ja-JP" b="1" i="1" dirty="0" smtClean="0">
                    <a:solidFill>
                      <a:srgbClr val="FFC000"/>
                    </a:solidFill>
                  </a:rPr>
                  <a:t>time A’</a:t>
                </a:r>
                <a:r>
                  <a:rPr lang="en-US" altLang="ja-JP" b="1" dirty="0"/>
                  <a:t>)</a:t>
                </a:r>
                <a:endParaRPr lang="en-US" altLang="ja-JP" b="1" i="1" dirty="0" smtClean="0">
                  <a:solidFill>
                    <a:srgbClr val="FFC000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endParaRPr lang="en-US" altLang="ja-JP" dirty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endParaRPr lang="en-US" altLang="ja-JP" dirty="0" smtClean="0">
                  <a:solidFill>
                    <a:srgbClr val="292934"/>
                  </a:solidFill>
                </a:endParaRPr>
              </a:p>
              <a:p>
                <a:pPr>
                  <a:buClr>
                    <a:srgbClr val="93A299"/>
                  </a:buClr>
                </a:pPr>
                <a:r>
                  <a:rPr lang="en-US" altLang="ja-JP" b="1" dirty="0" smtClean="0">
                    <a:solidFill>
                      <a:srgbClr val="292934"/>
                    </a:solidFill>
                  </a:rPr>
                  <a:t>        is the time add the </a:t>
                </a:r>
                <a:r>
                  <a:rPr lang="en-US" altLang="ja-JP" b="1" i="1" dirty="0" smtClean="0">
                    <a:solidFill>
                      <a:srgbClr val="FFC000"/>
                    </a:solidFill>
                  </a:rPr>
                  <a:t>time A’</a:t>
                </a:r>
                <a:r>
                  <a:rPr lang="en-US" altLang="ja-JP" b="1" dirty="0" smtClean="0">
                    <a:solidFill>
                      <a:srgbClr val="292934"/>
                    </a:solidFill>
                  </a:rPr>
                  <a:t> to the execution time of </a:t>
                </a:r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052736"/>
                <a:ext cx="3888432" cy="5805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41135"/>
              </p:ext>
            </p:extLst>
          </p:nvPr>
        </p:nvGraphicFramePr>
        <p:xfrm>
          <a:off x="3779912" y="980728"/>
          <a:ext cx="7988747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右中かっこ 8"/>
          <p:cNvSpPr/>
          <p:nvPr/>
        </p:nvSpPr>
        <p:spPr>
          <a:xfrm flipH="1">
            <a:off x="4932040" y="1340768"/>
            <a:ext cx="504056" cy="1656184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87552" y="4869160"/>
            <a:ext cx="252000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>
            <a:off x="5796136" y="1340768"/>
            <a:ext cx="504056" cy="2736304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79712" y="5085184"/>
            <a:ext cx="252000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09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6CC0-1F2E-40C1-9A84-DF0E0666E00E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260393"/>
              </p:ext>
            </p:extLst>
          </p:nvPr>
        </p:nvGraphicFramePr>
        <p:xfrm>
          <a:off x="3635896" y="980728"/>
          <a:ext cx="7988747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01952"/>
              </p:ext>
            </p:extLst>
          </p:nvPr>
        </p:nvGraphicFramePr>
        <p:xfrm>
          <a:off x="144017" y="3501008"/>
          <a:ext cx="4211959" cy="3221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72"/>
                <a:gridCol w="1266959"/>
                <a:gridCol w="1152128"/>
              </a:tblGrid>
              <a:tr h="1118769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N-queen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894889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Count</a:t>
                      </a:r>
                      <a:r>
                        <a:rPr kumimoji="1" lang="en-US" altLang="ja-JP" b="1" baseline="0" dirty="0" smtClean="0"/>
                        <a:t> of communication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308330368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18139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1163356">
                <a:tc>
                  <a:txBody>
                    <a:bodyPr/>
                    <a:lstStyle/>
                    <a:p>
                      <a:r>
                        <a:rPr kumimoji="1" lang="en-US" altLang="ja-JP" b="1" dirty="0" err="1" smtClean="0"/>
                        <a:t>Datasize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(per 1 communication)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4116byte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24byte</a:t>
                      </a:r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Background and research objective</a:t>
            </a:r>
          </a:p>
          <a:p>
            <a:r>
              <a:rPr lang="en-US" altLang="ja-JP" dirty="0" smtClean="0"/>
              <a:t>Android Cluster System</a:t>
            </a:r>
          </a:p>
          <a:p>
            <a:r>
              <a:rPr lang="en-US" altLang="ja-JP" dirty="0" smtClean="0"/>
              <a:t>Static reconfiguration mechanism</a:t>
            </a:r>
          </a:p>
          <a:p>
            <a:r>
              <a:rPr lang="en-US" altLang="ja-JP" dirty="0" smtClean="0"/>
              <a:t>Dynamic </a:t>
            </a:r>
            <a:r>
              <a:rPr lang="en-US" altLang="ja-JP" dirty="0"/>
              <a:t>reconfiguration </a:t>
            </a:r>
            <a:r>
              <a:rPr lang="en-US" altLang="ja-JP" dirty="0" smtClean="0"/>
              <a:t>mechanism</a:t>
            </a:r>
          </a:p>
          <a:p>
            <a:r>
              <a:rPr lang="en-US" altLang="ja-JP" dirty="0" smtClean="0"/>
              <a:t>Performance evaluation</a:t>
            </a:r>
          </a:p>
          <a:p>
            <a:r>
              <a:rPr kumimoji="1"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5C8-9F1F-40E6-9CEB-2C30047F30B1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8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omputation performance </a:t>
            </a:r>
            <a:r>
              <a:rPr lang="en-US" altLang="ja-JP" dirty="0"/>
              <a:t>and </a:t>
            </a:r>
            <a:r>
              <a:rPr lang="en-US" altLang="ja-JP" dirty="0" smtClean="0"/>
              <a:t>capacity of mobile devices have been improved.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r>
              <a:rPr lang="en-US" altLang="ja-JP" dirty="0" smtClean="0"/>
              <a:t>Such mobile </a:t>
            </a:r>
            <a:r>
              <a:rPr lang="en-US" altLang="ja-JP" dirty="0"/>
              <a:t>devices spread rapidly, they have </a:t>
            </a:r>
            <a:r>
              <a:rPr lang="en-US" altLang="ja-JP" dirty="0" smtClean="0"/>
              <a:t>attracted attention </a:t>
            </a:r>
            <a:r>
              <a:rPr lang="en-US" altLang="ja-JP" dirty="0"/>
              <a:t>as a new platform for parallel and </a:t>
            </a:r>
            <a:r>
              <a:rPr lang="en-US" altLang="ja-JP" dirty="0" smtClean="0"/>
              <a:t>distributed applications</a:t>
            </a:r>
            <a:r>
              <a:rPr lang="en-US" altLang="ja-JP" dirty="0"/>
              <a:t>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E3-CDD2-42C3-9BE2-FCB2C62ACE9A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0719" y="515719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W</a:t>
            </a:r>
            <a:r>
              <a:rPr lang="en-US" altLang="ja-JP" dirty="0" smtClean="0">
                <a:solidFill>
                  <a:srgbClr val="292934"/>
                </a:solidFill>
              </a:rPr>
              <a:t>e </a:t>
            </a:r>
            <a:r>
              <a:rPr lang="en-US" altLang="ja-JP" dirty="0">
                <a:solidFill>
                  <a:srgbClr val="292934"/>
                </a:solidFill>
              </a:rPr>
              <a:t>are developing </a:t>
            </a:r>
            <a:r>
              <a:rPr lang="en-US" altLang="ja-JP" dirty="0" smtClean="0">
                <a:solidFill>
                  <a:srgbClr val="292934"/>
                </a:solidFill>
              </a:rPr>
              <a:t>a cluster </a:t>
            </a:r>
            <a:r>
              <a:rPr lang="en-US" altLang="ja-JP" dirty="0">
                <a:solidFill>
                  <a:srgbClr val="292934"/>
                </a:solidFill>
              </a:rPr>
              <a:t>computer system, called </a:t>
            </a:r>
            <a:r>
              <a:rPr lang="en-US" altLang="ja-JP" i="1" dirty="0" smtClean="0">
                <a:solidFill>
                  <a:srgbClr val="292934"/>
                </a:solidFill>
              </a:rPr>
              <a:t>“</a:t>
            </a:r>
            <a:r>
              <a:rPr lang="en-US" altLang="ja-JP" dirty="0" smtClean="0">
                <a:solidFill>
                  <a:srgbClr val="292934"/>
                </a:solidFill>
              </a:rPr>
              <a:t>Android Cluster</a:t>
            </a:r>
            <a:r>
              <a:rPr lang="ja-JP" altLang="en-US" dirty="0">
                <a:solidFill>
                  <a:srgbClr val="292934"/>
                </a:solidFill>
              </a:rPr>
              <a:t> </a:t>
            </a:r>
            <a:r>
              <a:rPr lang="en-US" altLang="ja-JP" dirty="0" smtClean="0">
                <a:solidFill>
                  <a:srgbClr val="292934"/>
                </a:solidFill>
              </a:rPr>
              <a:t>System” using </a:t>
            </a:r>
            <a:r>
              <a:rPr lang="en-US" altLang="ja-JP" dirty="0">
                <a:solidFill>
                  <a:srgbClr val="292934"/>
                </a:solidFill>
              </a:rPr>
              <a:t>mobile </a:t>
            </a:r>
            <a:r>
              <a:rPr lang="en-US" altLang="ja-JP" dirty="0" smtClean="0">
                <a:solidFill>
                  <a:srgbClr val="292934"/>
                </a:solidFill>
              </a:rPr>
              <a:t>devices </a:t>
            </a:r>
            <a:r>
              <a:rPr lang="en-US" altLang="ja-JP" dirty="0">
                <a:solidFill>
                  <a:srgbClr val="292934"/>
                </a:solidFill>
              </a:rPr>
              <a:t>running Android OS.</a:t>
            </a:r>
            <a:endParaRPr lang="ja-JP" altLang="en-US" dirty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4139952" y="3861048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Background(1/2)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1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7220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However, node computers(mobile devices) </a:t>
            </a:r>
            <a:r>
              <a:rPr lang="en-US" altLang="ja-JP" dirty="0"/>
              <a:t>within the cluster might move physically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A</a:t>
            </a:r>
            <a:r>
              <a:rPr lang="en-US" altLang="ja-JP" dirty="0" smtClean="0"/>
              <a:t> </a:t>
            </a:r>
            <a:r>
              <a:rPr lang="en-US" altLang="ja-JP" dirty="0"/>
              <a:t>node </a:t>
            </a:r>
            <a:r>
              <a:rPr lang="en-US" altLang="ja-JP" dirty="0" smtClean="0"/>
              <a:t>might move </a:t>
            </a:r>
            <a:r>
              <a:rPr lang="en-US" altLang="ja-JP" dirty="0"/>
              <a:t>out of </a:t>
            </a:r>
            <a:r>
              <a:rPr lang="en-US" altLang="ja-JP" dirty="0" smtClean="0"/>
              <a:t> the </a:t>
            </a:r>
            <a:r>
              <a:rPr lang="en-US" altLang="ja-JP" dirty="0"/>
              <a:t>area </a:t>
            </a:r>
            <a:r>
              <a:rPr lang="en-US" altLang="ja-JP" dirty="0" smtClean="0"/>
              <a:t>capable of wireless communication…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BCED-9B3C-4006-BAC8-CB06272E5598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4283968" y="3212976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67544" y="4168472"/>
            <a:ext cx="8496944" cy="268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altLang="ja-JP" b="1" dirty="0">
                <a:solidFill>
                  <a:srgbClr val="292934"/>
                </a:solidFill>
              </a:rPr>
              <a:t>1</a:t>
            </a:r>
            <a:r>
              <a:rPr lang="en-US" altLang="ja-JP" dirty="0" smtClean="0">
                <a:solidFill>
                  <a:srgbClr val="292934"/>
                </a:solidFill>
              </a:rPr>
              <a:t>. It </a:t>
            </a:r>
            <a:r>
              <a:rPr lang="en-US" altLang="ja-JP" dirty="0">
                <a:solidFill>
                  <a:srgbClr val="292934"/>
                </a:solidFill>
              </a:rPr>
              <a:t>is difficult to know which nodes are available </a:t>
            </a:r>
            <a:r>
              <a:rPr lang="en-US" altLang="ja-JP" dirty="0" smtClean="0">
                <a:solidFill>
                  <a:srgbClr val="292934"/>
                </a:solidFill>
              </a:rPr>
              <a:t>for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altLang="ja-JP" dirty="0" smtClean="0">
                <a:solidFill>
                  <a:srgbClr val="292934"/>
                </a:solidFill>
              </a:rPr>
              <a:t>    parallel </a:t>
            </a:r>
            <a:r>
              <a:rPr lang="en-US" altLang="ja-JP" dirty="0">
                <a:solidFill>
                  <a:srgbClr val="292934"/>
                </a:solidFill>
              </a:rPr>
              <a:t>computation beforehand. </a:t>
            </a:r>
          </a:p>
          <a:p>
            <a:pPr>
              <a:buClr>
                <a:srgbClr val="93A299"/>
              </a:buClr>
            </a:pPr>
            <a:endParaRPr lang="en-US" altLang="ja-JP" sz="1050" dirty="0">
              <a:solidFill>
                <a:srgbClr val="292934"/>
              </a:solidFill>
            </a:endParaRP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altLang="ja-JP" b="1" dirty="0">
                <a:solidFill>
                  <a:srgbClr val="292934"/>
                </a:solidFill>
              </a:rPr>
              <a:t>2</a:t>
            </a:r>
            <a:r>
              <a:rPr lang="en-US" altLang="ja-JP" dirty="0" smtClean="0">
                <a:solidFill>
                  <a:srgbClr val="292934"/>
                </a:solidFill>
              </a:rPr>
              <a:t>. When </a:t>
            </a:r>
            <a:r>
              <a:rPr lang="en-US" altLang="ja-JP" dirty="0">
                <a:solidFill>
                  <a:srgbClr val="292934"/>
                </a:solidFill>
              </a:rPr>
              <a:t>a node leaves from parallel computation </a:t>
            </a:r>
            <a:r>
              <a:rPr lang="en-US" altLang="ja-JP" dirty="0" smtClean="0">
                <a:solidFill>
                  <a:srgbClr val="292934"/>
                </a:solidFill>
              </a:rPr>
              <a:t>during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altLang="ja-JP" dirty="0" smtClean="0">
                <a:solidFill>
                  <a:srgbClr val="292934"/>
                </a:solidFill>
              </a:rPr>
              <a:t>    execution</a:t>
            </a:r>
            <a:r>
              <a:rPr lang="en-US" altLang="ja-JP" dirty="0">
                <a:solidFill>
                  <a:srgbClr val="292934"/>
                </a:solidFill>
              </a:rPr>
              <a:t>, </a:t>
            </a:r>
            <a:r>
              <a:rPr lang="en-US" altLang="ja-JP" dirty="0" smtClean="0">
                <a:solidFill>
                  <a:srgbClr val="292934"/>
                </a:solidFill>
              </a:rPr>
              <a:t>application programs must abort and it must be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altLang="ja-JP" dirty="0">
                <a:solidFill>
                  <a:srgbClr val="292934"/>
                </a:solidFill>
              </a:rPr>
              <a:t> </a:t>
            </a:r>
            <a:r>
              <a:rPr lang="en-US" altLang="ja-JP" dirty="0" smtClean="0">
                <a:solidFill>
                  <a:srgbClr val="292934"/>
                </a:solidFill>
              </a:rPr>
              <a:t>   executed again </a:t>
            </a:r>
            <a:r>
              <a:rPr lang="en-US" altLang="ja-JP" dirty="0">
                <a:solidFill>
                  <a:srgbClr val="292934"/>
                </a:solidFill>
              </a:rPr>
              <a:t>from the beginning</a:t>
            </a:r>
            <a:r>
              <a:rPr lang="en-US" altLang="ja-JP" dirty="0" smtClean="0">
                <a:solidFill>
                  <a:srgbClr val="292934"/>
                </a:solidFill>
              </a:rPr>
              <a:t>.</a:t>
            </a: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48064" y="3284984"/>
            <a:ext cx="2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Two problems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Background(2/2)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0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Even when the number of nodes changes, we want to continue the execution of parallel applications to avoid re-execution.</a:t>
            </a:r>
          </a:p>
          <a:p>
            <a:endParaRPr lang="en-US" altLang="ja-JP" sz="1400" dirty="0" smtClean="0"/>
          </a:p>
          <a:p>
            <a:r>
              <a:rPr lang="en-US" altLang="ja-JP" dirty="0" smtClean="0"/>
              <a:t>In order to handle the changes in the number of nodes</a:t>
            </a:r>
          </a:p>
          <a:p>
            <a:pPr lvl="1"/>
            <a:r>
              <a:rPr lang="en-US" altLang="ja-JP" dirty="0" smtClean="0"/>
              <a:t>we </a:t>
            </a:r>
            <a:r>
              <a:rPr lang="en-US" altLang="ja-JP" dirty="0"/>
              <a:t>implement </a:t>
            </a:r>
            <a:r>
              <a:rPr lang="en-US" altLang="ja-JP" b="1" dirty="0"/>
              <a:t>static and </a:t>
            </a:r>
            <a:r>
              <a:rPr lang="en-US" altLang="ja-JP" b="1" dirty="0" smtClean="0"/>
              <a:t>dynamic reconfiguration mechanism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on our cluster system.</a:t>
            </a:r>
          </a:p>
          <a:p>
            <a:pPr marL="274320" lvl="1" indent="0">
              <a:buNone/>
            </a:pPr>
            <a:endParaRPr lang="en-US" altLang="ja-JP" sz="1050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Static </a:t>
            </a:r>
            <a:r>
              <a:rPr lang="en-US" altLang="ja-JP" b="1" dirty="0">
                <a:solidFill>
                  <a:srgbClr val="FF0000"/>
                </a:solidFill>
              </a:rPr>
              <a:t>reconfiguration </a:t>
            </a:r>
            <a:r>
              <a:rPr lang="en-US" altLang="ja-JP" b="1" dirty="0" smtClean="0">
                <a:solidFill>
                  <a:srgbClr val="FF0000"/>
                </a:solidFill>
              </a:rPr>
              <a:t>mechanism</a:t>
            </a:r>
          </a:p>
          <a:p>
            <a:pPr marL="274320" lvl="1" indent="0">
              <a:buNone/>
            </a:pPr>
            <a:r>
              <a:rPr lang="en-US" altLang="ja-JP" dirty="0" smtClean="0">
                <a:solidFill>
                  <a:schemeClr val="dk1"/>
                </a:solidFill>
              </a:rPr>
              <a:t>	To </a:t>
            </a:r>
            <a:r>
              <a:rPr lang="en-US" altLang="ja-JP" dirty="0">
                <a:solidFill>
                  <a:schemeClr val="dk1"/>
                </a:solidFill>
              </a:rPr>
              <a:t>know automatically which nodes are available for parallel </a:t>
            </a:r>
            <a:r>
              <a:rPr lang="en-US" altLang="ja-JP" dirty="0" smtClean="0">
                <a:solidFill>
                  <a:schemeClr val="dk1"/>
                </a:solidFill>
              </a:rPr>
              <a:t>	computation.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Dynamic </a:t>
            </a:r>
            <a:r>
              <a:rPr lang="en-US" altLang="ja-JP" b="1" dirty="0">
                <a:solidFill>
                  <a:srgbClr val="FF0000"/>
                </a:solidFill>
              </a:rPr>
              <a:t>reconfiguration mechanism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ja-JP" dirty="0" smtClean="0">
                <a:solidFill>
                  <a:schemeClr val="dk1"/>
                </a:solidFill>
              </a:rPr>
              <a:t>	To </a:t>
            </a:r>
            <a:r>
              <a:rPr lang="en-US" altLang="ja-JP" dirty="0">
                <a:solidFill>
                  <a:schemeClr val="dk1"/>
                </a:solidFill>
              </a:rPr>
              <a:t>continue the parallel computation using the </a:t>
            </a:r>
            <a:r>
              <a:rPr lang="en-US" altLang="ja-JP" dirty="0" smtClean="0">
                <a:solidFill>
                  <a:schemeClr val="dk1"/>
                </a:solidFill>
              </a:rPr>
              <a:t>remaining</a:t>
            </a:r>
          </a:p>
          <a:p>
            <a:pPr marL="274320" lvl="1" indent="0">
              <a:buNone/>
            </a:pP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smtClean="0">
                <a:solidFill>
                  <a:schemeClr val="dk1"/>
                </a:solidFill>
              </a:rPr>
              <a:t>        nodes, 	when </a:t>
            </a:r>
            <a:r>
              <a:rPr lang="en-US" altLang="ja-JP" dirty="0">
                <a:solidFill>
                  <a:schemeClr val="dk1"/>
                </a:solidFill>
              </a:rPr>
              <a:t>a node leaves from the </a:t>
            </a:r>
            <a:r>
              <a:rPr lang="en-US" altLang="ja-JP" dirty="0" smtClean="0">
                <a:solidFill>
                  <a:schemeClr val="dk1"/>
                </a:solidFill>
              </a:rPr>
              <a:t>cluster.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CB-10A9-4751-AAB8-844F8030F9AE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755576" y="422108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755576" y="573325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Research objective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80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research objective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Android Cluster System</a:t>
            </a:r>
          </a:p>
          <a:p>
            <a:r>
              <a:rPr lang="en-US" altLang="ja-JP" dirty="0" smtClean="0"/>
              <a:t>Static reconfiguration mechanism</a:t>
            </a:r>
          </a:p>
          <a:p>
            <a:r>
              <a:rPr lang="en-US" altLang="ja-JP" dirty="0" smtClean="0"/>
              <a:t>Dynamic </a:t>
            </a:r>
            <a:r>
              <a:rPr lang="en-US" altLang="ja-JP" dirty="0"/>
              <a:t>reconfiguration </a:t>
            </a:r>
            <a:r>
              <a:rPr lang="en-US" altLang="ja-JP" dirty="0" smtClean="0"/>
              <a:t>mechanism</a:t>
            </a:r>
          </a:p>
          <a:p>
            <a:r>
              <a:rPr lang="en-US" altLang="ja-JP" dirty="0" smtClean="0"/>
              <a:t>Performance evaluation</a:t>
            </a:r>
          </a:p>
          <a:p>
            <a:r>
              <a:rPr kumimoji="1" lang="en-US" altLang="ja-JP" dirty="0" smtClean="0"/>
              <a:t>Conclusion and future work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9003-6276-47AF-8CF6-CEB5617920DC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09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10A1-9FBB-4452-B857-7B31377E6B57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716016" y="3089655"/>
            <a:ext cx="180505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Remote</a:t>
            </a:r>
          </a:p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Node B</a:t>
            </a:r>
            <a:endParaRPr lang="ja-JP" altLang="en-US" sz="2000" b="1" dirty="0">
              <a:solidFill>
                <a:srgbClr val="FFFFFF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752320" y="2542227"/>
            <a:ext cx="600315" cy="40341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4200592" y="2564639"/>
            <a:ext cx="600315" cy="40341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1331" y="4799344"/>
            <a:ext cx="600315" cy="403412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 flipV="1">
            <a:off x="4481976" y="1681705"/>
            <a:ext cx="522072" cy="1062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004048" y="1681705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339752" y="3068695"/>
            <a:ext cx="2257729" cy="1611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292934"/>
                </a:solidFill>
              </a:rPr>
              <a:t>Parallel and distributed </a:t>
            </a:r>
          </a:p>
          <a:p>
            <a:pPr algn="ctr"/>
            <a:r>
              <a:rPr lang="en-US" altLang="ja-JP" b="1" dirty="0" smtClean="0">
                <a:solidFill>
                  <a:srgbClr val="292934"/>
                </a:solidFill>
              </a:rPr>
              <a:t>applications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5516" y="8367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292934"/>
                </a:solidFill>
              </a:rPr>
              <a:t>EX) 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Android Cluster </a:t>
            </a:r>
            <a:r>
              <a:rPr lang="en-US" altLang="ja-JP" b="1" dirty="0">
                <a:solidFill>
                  <a:srgbClr val="292934"/>
                </a:solidFill>
              </a:rPr>
              <a:t>S</a:t>
            </a:r>
            <a:r>
              <a:rPr lang="en-US" altLang="ja-JP" b="1" dirty="0" smtClean="0">
                <a:solidFill>
                  <a:srgbClr val="292934"/>
                </a:solidFill>
              </a:rPr>
              <a:t>ystem </a:t>
            </a:r>
          </a:p>
          <a:p>
            <a:r>
              <a:rPr lang="en-US" altLang="ja-JP" b="1" dirty="0" smtClean="0">
                <a:solidFill>
                  <a:srgbClr val="292934"/>
                </a:solidFill>
              </a:rPr>
              <a:t>configured of </a:t>
            </a:r>
            <a:r>
              <a:rPr lang="en-US" altLang="ja-JP" b="1" dirty="0">
                <a:solidFill>
                  <a:srgbClr val="292934"/>
                </a:solidFill>
              </a:rPr>
              <a:t>3</a:t>
            </a:r>
            <a:r>
              <a:rPr lang="en-US" altLang="ja-JP" b="1" dirty="0" smtClean="0">
                <a:solidFill>
                  <a:srgbClr val="292934"/>
                </a:solidFill>
              </a:rPr>
              <a:t> nodes</a:t>
            </a:r>
            <a:endParaRPr lang="ja-JP" altLang="en-US" b="1" dirty="0">
              <a:solidFill>
                <a:srgbClr val="292934"/>
              </a:solidFill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Android Cluster System</a:t>
            </a:r>
            <a:endParaRPr lang="ja-JP" altLang="en-US" dirty="0">
              <a:solidFill>
                <a:srgbClr val="D2533C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198986" y="4174203"/>
            <a:ext cx="1572814" cy="650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995936" y="4385799"/>
            <a:ext cx="1008112" cy="558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004048" y="494430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292080" y="1800200"/>
            <a:ext cx="385192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en-US" altLang="ja-JP" dirty="0" smtClean="0">
                <a:solidFill>
                  <a:srgbClr val="292934"/>
                </a:solidFill>
              </a:rPr>
              <a:t>Most common wireless communication method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altLang="ja-JP" dirty="0" smtClean="0">
                <a:solidFill>
                  <a:srgbClr val="292934"/>
                </a:solidFill>
              </a:rPr>
              <a:t> </a:t>
            </a:r>
            <a:endParaRPr lang="ja-JP" altLang="en-US" dirty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4088" y="1338535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Wi-Fi</a:t>
            </a:r>
            <a:endParaRPr kumimoji="1" lang="ja-JP" altLang="en-US" sz="2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2237" y="4578895"/>
            <a:ext cx="199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MPI</a:t>
            </a:r>
          </a:p>
          <a:p>
            <a:r>
              <a:rPr lang="en-US" altLang="ja-JP" sz="2400" b="1" dirty="0" smtClean="0"/>
              <a:t>(Open MPI)</a:t>
            </a:r>
            <a:endParaRPr kumimoji="1" lang="ja-JP" altLang="en-US" sz="2400" b="1" dirty="0"/>
          </a:p>
        </p:txBody>
      </p:sp>
      <p:sp>
        <p:nvSpPr>
          <p:cNvPr id="37" name="コンテンツ プレースホルダー 2"/>
          <p:cNvSpPr txBox="1">
            <a:spLocks/>
          </p:cNvSpPr>
          <p:nvPr/>
        </p:nvSpPr>
        <p:spPr>
          <a:xfrm>
            <a:off x="59433" y="5406332"/>
            <a:ext cx="3483028" cy="1152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en-US" altLang="ja-JP" dirty="0" smtClean="0">
                <a:solidFill>
                  <a:srgbClr val="292934"/>
                </a:solidFill>
              </a:rPr>
              <a:t>Most common framework for parallel and distributed.</a:t>
            </a:r>
            <a:endParaRPr lang="ja-JP" altLang="en-US" dirty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4805" y="4725144"/>
            <a:ext cx="199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CPU-native</a:t>
            </a: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>
          <a:xfrm>
            <a:off x="5364088" y="5439492"/>
            <a:ext cx="3816424" cy="130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en-US" altLang="ja-JP" dirty="0" smtClean="0">
                <a:solidFill>
                  <a:srgbClr val="292934"/>
                </a:solidFill>
              </a:rPr>
              <a:t>For high-performance, we use Android NDK.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altLang="ja-JP" dirty="0" smtClean="0">
                <a:solidFill>
                  <a:srgbClr val="292934"/>
                </a:solidFill>
              </a:rPr>
              <a:t>  (developed using C/C++)</a:t>
            </a:r>
            <a:endParaRPr lang="ja-JP" altLang="en-US" dirty="0">
              <a:solidFill>
                <a:srgbClr val="292934"/>
              </a:solidFill>
            </a:endParaRPr>
          </a:p>
          <a:p>
            <a:pPr>
              <a:buClr>
                <a:srgbClr val="93A299"/>
              </a:buClr>
            </a:pPr>
            <a:endParaRPr lang="en-US" altLang="ja-JP" dirty="0" smtClean="0">
              <a:solidFill>
                <a:srgbClr val="292934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62694" y="3096344"/>
            <a:ext cx="180505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Remote</a:t>
            </a:r>
          </a:p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Node A</a:t>
            </a:r>
            <a:endParaRPr lang="ja-JP" altLang="en-US" sz="2000" b="1" dirty="0">
              <a:solidFill>
                <a:srgbClr val="FFFFFF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2478918" y="1656184"/>
            <a:ext cx="180505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Host</a:t>
            </a:r>
          </a:p>
          <a:p>
            <a:pPr algn="ctr"/>
            <a:r>
              <a:rPr lang="en-US" altLang="ja-JP" sz="2000" b="1" dirty="0" smtClean="0">
                <a:solidFill>
                  <a:srgbClr val="FFFFFF"/>
                </a:solidFill>
              </a:rPr>
              <a:t>Node</a:t>
            </a:r>
            <a:endParaRPr lang="ja-JP" altLang="en-US" sz="2000" b="1" dirty="0">
              <a:solidFill>
                <a:srgbClr val="FFFFFF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6040" y="4799344"/>
            <a:ext cx="600315" cy="40341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8128" y="4799344"/>
            <a:ext cx="600315" cy="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research objective</a:t>
            </a:r>
          </a:p>
          <a:p>
            <a:r>
              <a:rPr lang="en-US" altLang="ja-JP" dirty="0" smtClean="0"/>
              <a:t>Android Cluster System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Static reconfiguration mechanism</a:t>
            </a:r>
          </a:p>
          <a:p>
            <a:r>
              <a:rPr lang="en-US" altLang="ja-JP" dirty="0" smtClean="0"/>
              <a:t>Dynamic </a:t>
            </a:r>
            <a:r>
              <a:rPr lang="en-US" altLang="ja-JP" dirty="0"/>
              <a:t>reconfiguration </a:t>
            </a:r>
            <a:r>
              <a:rPr lang="en-US" altLang="ja-JP" dirty="0" smtClean="0"/>
              <a:t>mechanism</a:t>
            </a:r>
          </a:p>
          <a:p>
            <a:r>
              <a:rPr lang="en-US" altLang="ja-JP" dirty="0" smtClean="0"/>
              <a:t>Performance evaluation</a:t>
            </a:r>
          </a:p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6032-FC2D-4BDF-9919-2A58988B77A3}" type="datetime1">
              <a:rPr lang="ja-JP" altLang="en-US" smtClean="0"/>
              <a:t>2015/7/9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D5C2-C605-44A9-AFF4-CC97E62308AD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57200" y="1341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D2533C"/>
                </a:solidFill>
              </a:rPr>
              <a:t>Outline</a:t>
            </a:r>
            <a:endParaRPr lang="ja-JP" altLang="en-US" dirty="0">
              <a:solidFill>
                <a:srgbClr val="D2533C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ICUFN2015 @ Sapporo,Japan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5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30339</TotalTime>
  <Words>1531</Words>
  <Application>Microsoft Office PowerPoint</Application>
  <PresentationFormat>画面に合わせる (4:3)</PresentationFormat>
  <Paragraphs>463</Paragraphs>
  <Slides>26</Slides>
  <Notes>17</Notes>
  <HiddenSlides>5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クラリティ</vt:lpstr>
      <vt:lpstr>PowerPoint プレゼンテーション</vt:lpstr>
      <vt:lpstr>PowerPoint プレゼンテーション</vt:lpstr>
      <vt:lpstr>PowerPoint プレゼンテーション</vt:lpstr>
      <vt:lpstr>Background(1/2)</vt:lpstr>
      <vt:lpstr>Background(2/2)</vt:lpstr>
      <vt:lpstr>Research objective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Static reconfiguration mechanism(2/2)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Parallel execution performance</vt:lpstr>
      <vt:lpstr>PowerPoint プレゼンテーション</vt:lpstr>
      <vt:lpstr>Checkpointing overhead(2/2)</vt:lpstr>
      <vt:lpstr>Conclusion and future work</vt:lpstr>
      <vt:lpstr>PowerPoint プレゼンテーション</vt:lpstr>
      <vt:lpstr> checkpointing overhead</vt:lpstr>
      <vt:lpstr>Wi-fi</vt:lpstr>
      <vt:lpstr>Data</vt:lpstr>
      <vt:lpstr>Estimation of overhead</vt:lpstr>
      <vt:lpstr>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sawada</dc:creator>
  <cp:lastModifiedBy>sawadayuki</cp:lastModifiedBy>
  <cp:revision>329</cp:revision>
  <cp:lastPrinted>2015-06-25T09:45:12Z</cp:lastPrinted>
  <dcterms:created xsi:type="dcterms:W3CDTF">2015-04-25T08:59:15Z</dcterms:created>
  <dcterms:modified xsi:type="dcterms:W3CDTF">2015-07-08T23:39:59Z</dcterms:modified>
</cp:coreProperties>
</file>