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3.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83" r:id="rId2"/>
    <p:sldId id="397" r:id="rId3"/>
    <p:sldId id="313" r:id="rId4"/>
    <p:sldId id="390" r:id="rId5"/>
    <p:sldId id="259" r:id="rId6"/>
    <p:sldId id="361" r:id="rId7"/>
    <p:sldId id="392" r:id="rId8"/>
    <p:sldId id="370" r:id="rId9"/>
    <p:sldId id="408" r:id="rId10"/>
    <p:sldId id="314" r:id="rId11"/>
    <p:sldId id="404" r:id="rId12"/>
    <p:sldId id="358" r:id="rId13"/>
    <p:sldId id="405" r:id="rId14"/>
    <p:sldId id="409" r:id="rId15"/>
    <p:sldId id="407" r:id="rId16"/>
    <p:sldId id="398" r:id="rId17"/>
    <p:sldId id="399" r:id="rId18"/>
    <p:sldId id="400" r:id="rId19"/>
    <p:sldId id="402" r:id="rId20"/>
    <p:sldId id="406" r:id="rId21"/>
    <p:sldId id="352" r:id="rId22"/>
    <p:sldId id="414" r:id="rId23"/>
    <p:sldId id="394" r:id="rId24"/>
    <p:sldId id="412" r:id="rId25"/>
    <p:sldId id="411" r:id="rId26"/>
    <p:sldId id="326" r:id="rId27"/>
    <p:sldId id="413" r:id="rId28"/>
    <p:sldId id="349" r:id="rId29"/>
    <p:sldId id="353" r:id="rId30"/>
    <p:sldId id="347" r:id="rId31"/>
  </p:sldIdLst>
  <p:sldSz cx="9144000" cy="6858000" type="screen4x3"/>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0" autoAdjust="0"/>
    <p:restoredTop sz="93885" autoAdjust="0"/>
  </p:normalViewPr>
  <p:slideViewPr>
    <p:cSldViewPr>
      <p:cViewPr varScale="1">
        <p:scale>
          <a:sx n="98" d="100"/>
          <a:sy n="98" d="100"/>
        </p:scale>
        <p:origin x="1176" y="78"/>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wada\Desktop\arc212\arc21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wada\Desktop\m2_propos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Sheet1!$A$1</c:f>
              <c:strCache>
                <c:ptCount val="1"/>
                <c:pt idx="0">
                  <c:v>Host:Remote = 4:0</c:v>
                </c:pt>
              </c:strCache>
            </c:strRef>
          </c:tx>
          <c:spPr>
            <a:solidFill>
              <a:schemeClr val="tx1">
                <a:lumMod val="75000"/>
                <a:lumOff val="2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Sheet1!$B$1</c:f>
              <c:numCache>
                <c:formatCode>General</c:formatCode>
                <c:ptCount val="1"/>
                <c:pt idx="0">
                  <c:v>252.42</c:v>
                </c:pt>
              </c:numCache>
            </c:numRef>
          </c:val>
        </c:ser>
        <c:ser>
          <c:idx val="1"/>
          <c:order val="1"/>
          <c:tx>
            <c:strRef>
              <c:f>Sheet1!$A$2</c:f>
              <c:strCache>
                <c:ptCount val="1"/>
                <c:pt idx="0">
                  <c:v>Host:Remote = 0:4</c:v>
                </c:pt>
              </c:strCache>
            </c:strRef>
          </c:tx>
          <c:spPr>
            <a:solidFill>
              <a:schemeClr val="tx1">
                <a:lumMod val="50000"/>
                <a:lumOff val="50000"/>
              </a:schemeClr>
            </a:solidFill>
            <a:ln>
              <a:noFill/>
            </a:ln>
            <a:effectLst/>
          </c:spPr>
          <c:invertIfNegative val="0"/>
          <c:dLbls>
            <c:dLbl>
              <c:idx val="0"/>
              <c:layout>
                <c:manualLayout>
                  <c:x val="-8.2483935522892141E-3"/>
                  <c:y val="-2.1461850373981561E-17"/>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Sheet1!$B$2</c:f>
              <c:numCache>
                <c:formatCode>General</c:formatCode>
                <c:ptCount val="1"/>
                <c:pt idx="0">
                  <c:v>242.29</c:v>
                </c:pt>
              </c:numCache>
            </c:numRef>
          </c:val>
        </c:ser>
        <c:ser>
          <c:idx val="2"/>
          <c:order val="2"/>
          <c:tx>
            <c:strRef>
              <c:f>Sheet1!$A$3</c:f>
              <c:strCache>
                <c:ptCount val="1"/>
                <c:pt idx="0">
                  <c:v>Host:Remote = 3:1</c:v>
                </c:pt>
              </c:strCache>
            </c:strRef>
          </c:tx>
          <c:spPr>
            <a:solidFill>
              <a:schemeClr val="accent2">
                <a:lumMod val="50000"/>
              </a:schemeClr>
            </a:solidFill>
            <a:ln>
              <a:noFill/>
            </a:ln>
            <a:effectLst/>
          </c:spPr>
          <c:invertIfNegative val="0"/>
          <c:dLbls>
            <c:dLbl>
              <c:idx val="0"/>
              <c:layout>
                <c:manualLayout>
                  <c:x val="1.855888549265073E-2"/>
                  <c:y val="-4.2923700747963123E-17"/>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rgbClr val="FF0000"/>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Sheet1!$B$3</c:f>
              <c:numCache>
                <c:formatCode>General</c:formatCode>
                <c:ptCount val="1"/>
                <c:pt idx="0">
                  <c:v>225.01</c:v>
                </c:pt>
              </c:numCache>
            </c:numRef>
          </c:val>
        </c:ser>
        <c:ser>
          <c:idx val="3"/>
          <c:order val="3"/>
          <c:tx>
            <c:strRef>
              <c:f>Sheet1!$A$4</c:f>
              <c:strCache>
                <c:ptCount val="1"/>
                <c:pt idx="0">
                  <c:v>Host:Remote = 2:2</c:v>
                </c:pt>
              </c:strCache>
            </c:strRef>
          </c:tx>
          <c:spPr>
            <a:solidFill>
              <a:schemeClr val="accent2">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rgbClr val="FF0000"/>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Sheet1!$B$4</c:f>
              <c:numCache>
                <c:formatCode>General</c:formatCode>
                <c:ptCount val="1"/>
                <c:pt idx="0">
                  <c:v>205.6</c:v>
                </c:pt>
              </c:numCache>
            </c:numRef>
          </c:val>
        </c:ser>
        <c:ser>
          <c:idx val="4"/>
          <c:order val="4"/>
          <c:tx>
            <c:strRef>
              <c:f>Sheet1!$A$5</c:f>
              <c:strCache>
                <c:ptCount val="1"/>
                <c:pt idx="0">
                  <c:v>Host:Remote = 1:3</c:v>
                </c:pt>
              </c:strCache>
            </c:strRef>
          </c:tx>
          <c:spPr>
            <a:solidFill>
              <a:schemeClr val="accent2">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rgbClr val="FF0000"/>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Sheet1!$B$5</c:f>
              <c:numCache>
                <c:formatCode>General</c:formatCode>
                <c:ptCount val="1"/>
                <c:pt idx="0">
                  <c:v>217.11</c:v>
                </c:pt>
              </c:numCache>
            </c:numRef>
          </c:val>
        </c:ser>
        <c:dLbls>
          <c:dLblPos val="outEnd"/>
          <c:showLegendKey val="0"/>
          <c:showVal val="1"/>
          <c:showCatName val="0"/>
          <c:showSerName val="0"/>
          <c:showPercent val="0"/>
          <c:showBubbleSize val="0"/>
        </c:dLbls>
        <c:gapWidth val="90"/>
        <c:overlap val="-94"/>
        <c:axId val="-1433839584"/>
        <c:axId val="-1433852096"/>
      </c:barChart>
      <c:catAx>
        <c:axId val="-1433839584"/>
        <c:scaling>
          <c:orientation val="minMax"/>
        </c:scaling>
        <c:delete val="1"/>
        <c:axPos val="b"/>
        <c:numFmt formatCode="General" sourceLinked="1"/>
        <c:majorTickMark val="none"/>
        <c:minorTickMark val="none"/>
        <c:tickLblPos val="nextTo"/>
        <c:crossAx val="-1433852096"/>
        <c:crosses val="autoZero"/>
        <c:auto val="1"/>
        <c:lblAlgn val="ctr"/>
        <c:lblOffset val="100"/>
        <c:noMultiLvlLbl val="0"/>
      </c:catAx>
      <c:valAx>
        <c:axId val="-14338520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ja-JP" altLang="en-US" sz="1600" b="1">
                    <a:solidFill>
                      <a:schemeClr val="tx1"/>
                    </a:solidFill>
                  </a:rPr>
                  <a:t>実行時間 </a:t>
                </a:r>
                <a:r>
                  <a:rPr lang="en-US" altLang="ja-JP" sz="1600" b="1">
                    <a:solidFill>
                      <a:schemeClr val="tx1"/>
                    </a:solidFill>
                  </a:rPr>
                  <a:t>(sec)</a:t>
                </a:r>
                <a:endParaRPr lang="ja-JP" altLang="en-US" sz="1600" b="1">
                  <a:solidFill>
                    <a:schemeClr val="tx1"/>
                  </a:solidFill>
                </a:endParaRPr>
              </a:p>
            </c:rich>
          </c:tx>
          <c:layout/>
          <c:overlay val="0"/>
          <c:spPr>
            <a:noFill/>
            <a:ln>
              <a:noFill/>
            </a:ln>
            <a:effectLst/>
          </c:spPr>
          <c:txPr>
            <a:bodyPr rot="-54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ja-JP"/>
          </a:p>
        </c:txPr>
        <c:crossAx val="-1433839584"/>
        <c:crosses val="autoZero"/>
        <c:crossBetween val="between"/>
      </c:valAx>
      <c:spPr>
        <a:noFill/>
        <a:ln>
          <a:noFill/>
        </a:ln>
        <a:effectLst/>
      </c:spPr>
    </c:plotArea>
    <c:legend>
      <c:legendPos val="r"/>
      <c:legendEntry>
        <c:idx val="2"/>
        <c:txPr>
          <a:bodyPr rot="0" spcFirstLastPara="1" vertOverflow="ellipsis" vert="horz" wrap="square" anchor="ctr" anchorCtr="1"/>
          <a:lstStyle/>
          <a:p>
            <a:pPr>
              <a:defRPr sz="1600" b="1" i="0" u="none" strike="noStrike" kern="1200" baseline="0">
                <a:solidFill>
                  <a:srgbClr val="FF0000"/>
                </a:solidFill>
                <a:latin typeface="+mn-lt"/>
                <a:ea typeface="+mn-ea"/>
                <a:cs typeface="+mn-cs"/>
              </a:defRPr>
            </a:pPr>
            <a:endParaRPr lang="ja-JP"/>
          </a:p>
        </c:txPr>
      </c:legendEntry>
      <c:legendEntry>
        <c:idx val="3"/>
        <c:txPr>
          <a:bodyPr rot="0" spcFirstLastPara="1" vertOverflow="ellipsis" vert="horz" wrap="square" anchor="ctr" anchorCtr="1"/>
          <a:lstStyle/>
          <a:p>
            <a:pPr>
              <a:defRPr sz="1600" b="1" i="0" u="none" strike="noStrike" kern="1200" baseline="0">
                <a:solidFill>
                  <a:srgbClr val="FF0000"/>
                </a:solidFill>
                <a:latin typeface="+mn-lt"/>
                <a:ea typeface="+mn-ea"/>
                <a:cs typeface="+mn-cs"/>
              </a:defRPr>
            </a:pPr>
            <a:endParaRPr lang="ja-JP"/>
          </a:p>
        </c:txPr>
      </c:legendEntry>
      <c:legendEntry>
        <c:idx val="4"/>
        <c:txPr>
          <a:bodyPr rot="0" spcFirstLastPara="1" vertOverflow="ellipsis" vert="horz" wrap="square" anchor="ctr" anchorCtr="1"/>
          <a:lstStyle/>
          <a:p>
            <a:pPr>
              <a:defRPr sz="1600" b="1" i="0" u="none" strike="noStrike" kern="1200" baseline="0">
                <a:solidFill>
                  <a:srgbClr val="FF0000"/>
                </a:solidFill>
                <a:latin typeface="+mn-lt"/>
                <a:ea typeface="+mn-ea"/>
                <a:cs typeface="+mn-cs"/>
              </a:defRPr>
            </a:pPr>
            <a:endParaRPr lang="ja-JP"/>
          </a:p>
        </c:txPr>
      </c:legendEntry>
      <c:layout>
        <c:manualLayout>
          <c:xMode val="edge"/>
          <c:yMode val="edge"/>
          <c:x val="0.6496396315624513"/>
          <c:y val="0.21689792945864977"/>
          <c:w val="0.33737276889294304"/>
          <c:h val="0.6968412802566345"/>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Sheet1!$B$14</c:f>
              <c:strCache>
                <c:ptCount val="1"/>
                <c:pt idx="0">
                  <c:v>TCPソケット</c:v>
                </c:pt>
              </c:strCache>
            </c:strRef>
          </c:tx>
          <c:spPr>
            <a:solidFill>
              <a:schemeClr val="accent1"/>
            </a:solidFill>
            <a:ln>
              <a:noFill/>
            </a:ln>
            <a:effectLst/>
          </c:spPr>
          <c:invertIfNegative val="0"/>
          <c:dLbls>
            <c:dLbl>
              <c:idx val="1"/>
              <c:layout>
                <c:manualLayout>
                  <c:x val="-4.7706329078276359E-17"/>
                  <c:y val="1.8812727995542802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7.8065803940499511E-3"/>
                  <c:y val="7.0547729983285188E-3"/>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Sheet1!$A$15:$A$17</c:f>
              <c:numCache>
                <c:formatCode>#,##0</c:formatCode>
                <c:ptCount val="3"/>
                <c:pt idx="0">
                  <c:v>1000</c:v>
                </c:pt>
                <c:pt idx="1">
                  <c:v>5000</c:v>
                </c:pt>
                <c:pt idx="2">
                  <c:v>10000</c:v>
                </c:pt>
              </c:numCache>
            </c:numRef>
          </c:cat>
          <c:val>
            <c:numRef>
              <c:f>Sheet1!$B$15:$B$17</c:f>
              <c:numCache>
                <c:formatCode>General</c:formatCode>
                <c:ptCount val="3"/>
                <c:pt idx="0">
                  <c:v>500.8</c:v>
                </c:pt>
                <c:pt idx="1">
                  <c:v>2061.1</c:v>
                </c:pt>
                <c:pt idx="2">
                  <c:v>3438.6</c:v>
                </c:pt>
              </c:numCache>
            </c:numRef>
          </c:val>
        </c:ser>
        <c:ser>
          <c:idx val="1"/>
          <c:order val="1"/>
          <c:tx>
            <c:strRef>
              <c:f>Sheet1!$C$14</c:f>
              <c:strCache>
                <c:ptCount val="1"/>
                <c:pt idx="0">
                  <c:v>UNIXドメインソケット</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Sheet1!$A$15:$A$17</c:f>
              <c:numCache>
                <c:formatCode>#,##0</c:formatCode>
                <c:ptCount val="3"/>
                <c:pt idx="0">
                  <c:v>1000</c:v>
                </c:pt>
                <c:pt idx="1">
                  <c:v>5000</c:v>
                </c:pt>
                <c:pt idx="2">
                  <c:v>10000</c:v>
                </c:pt>
              </c:numCache>
            </c:numRef>
          </c:cat>
          <c:val>
            <c:numRef>
              <c:f>Sheet1!$C$15:$C$17</c:f>
              <c:numCache>
                <c:formatCode>General</c:formatCode>
                <c:ptCount val="3"/>
                <c:pt idx="0">
                  <c:v>2194.8000000000002</c:v>
                </c:pt>
                <c:pt idx="1">
                  <c:v>7612.5</c:v>
                </c:pt>
                <c:pt idx="2">
                  <c:v>11507</c:v>
                </c:pt>
              </c:numCache>
            </c:numRef>
          </c:val>
        </c:ser>
        <c:dLbls>
          <c:showLegendKey val="0"/>
          <c:showVal val="0"/>
          <c:showCatName val="0"/>
          <c:showSerName val="0"/>
          <c:showPercent val="0"/>
          <c:showBubbleSize val="0"/>
        </c:dLbls>
        <c:gapWidth val="175"/>
        <c:axId val="-1433845568"/>
        <c:axId val="-1433841216"/>
      </c:barChart>
      <c:catAx>
        <c:axId val="-1433845568"/>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altLang="ja-JP" sz="1400" b="1"/>
                  <a:t>1</a:t>
                </a:r>
                <a:r>
                  <a:rPr lang="ja-JP" altLang="en-US" sz="1400" b="1"/>
                  <a:t>回の送受信におけるバッファサイズ</a:t>
                </a:r>
                <a:r>
                  <a:rPr lang="en-US" altLang="ja-JP" sz="1400" b="1"/>
                  <a:t>(Byte)</a:t>
                </a:r>
                <a:endParaRPr lang="ja-JP" altLang="en-US" sz="1400" b="1"/>
              </a:p>
            </c:rich>
          </c:tx>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ja-JP"/>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ja-JP"/>
          </a:p>
        </c:txPr>
        <c:crossAx val="-1433841216"/>
        <c:crosses val="autoZero"/>
        <c:auto val="1"/>
        <c:lblAlgn val="ctr"/>
        <c:lblOffset val="100"/>
        <c:noMultiLvlLbl val="0"/>
      </c:catAx>
      <c:valAx>
        <c:axId val="-14338412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ja-JP" altLang="en-US" sz="1400" b="1"/>
                  <a:t>転送レート</a:t>
                </a:r>
                <a:r>
                  <a:rPr lang="en-US" altLang="ja-JP" sz="1400" b="1"/>
                  <a:t>(MB/s)</a:t>
                </a:r>
                <a:endParaRPr lang="ja-JP" altLang="en-US" sz="1400" b="1"/>
              </a:p>
            </c:rich>
          </c:tx>
          <c:layout>
            <c:manualLayout>
              <c:xMode val="edge"/>
              <c:yMode val="edge"/>
              <c:x val="1.8808777429467086E-2"/>
              <c:y val="0.32087890916042144"/>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ja-JP"/>
          </a:p>
        </c:txPr>
        <c:crossAx val="-1433845568"/>
        <c:crosses val="autoZero"/>
        <c:crossBetween val="between"/>
      </c:valAx>
      <c:spPr>
        <a:noFill/>
        <a:ln>
          <a:noFill/>
        </a:ln>
        <a:effectLst/>
      </c:spPr>
    </c:plotArea>
    <c:legend>
      <c:legendPos val="r"/>
      <c:layout>
        <c:manualLayout>
          <c:xMode val="edge"/>
          <c:yMode val="edge"/>
          <c:x val="0.66387642876164987"/>
          <c:y val="0.46388166302741973"/>
          <c:w val="0.29566738687877459"/>
          <c:h val="0.10122889740900075"/>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7097276902887132E-2"/>
          <c:y val="6.2671998031496062E-2"/>
          <c:w val="0.67473802493438317"/>
          <c:h val="0.83584867125984252"/>
        </c:manualLayout>
      </c:layout>
      <c:barChart>
        <c:barDir val="col"/>
        <c:grouping val="stacked"/>
        <c:varyColors val="0"/>
        <c:ser>
          <c:idx val="0"/>
          <c:order val="0"/>
          <c:tx>
            <c:strRef>
              <c:f>Sheet1!$B$1</c:f>
              <c:strCache>
                <c:ptCount val="1"/>
                <c:pt idx="0">
                  <c:v>ios</c:v>
                </c:pt>
              </c:strCache>
            </c:strRef>
          </c:tx>
          <c:invertIfNegative val="0"/>
          <c:dLbls>
            <c:spPr>
              <a:noFill/>
              <a:ln>
                <a:noFill/>
              </a:ln>
              <a:effectLst/>
            </c:spPr>
            <c:txPr>
              <a:bodyPr/>
              <a:lstStyle/>
              <a:p>
                <a:pPr>
                  <a:defRPr b="1"/>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Sheet1!$A$2:$A$6</c:f>
              <c:numCache>
                <c:formatCode>General</c:formatCode>
                <c:ptCount val="5"/>
                <c:pt idx="0">
                  <c:v>2012</c:v>
                </c:pt>
                <c:pt idx="1">
                  <c:v>2013</c:v>
                </c:pt>
                <c:pt idx="2">
                  <c:v>2014</c:v>
                </c:pt>
                <c:pt idx="3">
                  <c:v>2015</c:v>
                </c:pt>
                <c:pt idx="4">
                  <c:v>2016</c:v>
                </c:pt>
              </c:numCache>
            </c:numRef>
          </c:cat>
          <c:val>
            <c:numRef>
              <c:f>Sheet1!$B$2:$B$6</c:f>
              <c:numCache>
                <c:formatCode>General</c:formatCode>
                <c:ptCount val="5"/>
                <c:pt idx="0">
                  <c:v>6585</c:v>
                </c:pt>
                <c:pt idx="1">
                  <c:v>7430</c:v>
                </c:pt>
                <c:pt idx="2">
                  <c:v>6335</c:v>
                </c:pt>
                <c:pt idx="3">
                  <c:v>6030</c:v>
                </c:pt>
                <c:pt idx="4">
                  <c:v>6490</c:v>
                </c:pt>
              </c:numCache>
            </c:numRef>
          </c:val>
        </c:ser>
        <c:ser>
          <c:idx val="1"/>
          <c:order val="1"/>
          <c:tx>
            <c:strRef>
              <c:f>Sheet1!$C$1</c:f>
              <c:strCache>
                <c:ptCount val="1"/>
                <c:pt idx="0">
                  <c:v>Android</c:v>
                </c:pt>
              </c:strCache>
            </c:strRef>
          </c:tx>
          <c:spPr>
            <a:solidFill>
              <a:srgbClr val="FFFF00"/>
            </a:solidFill>
          </c:spPr>
          <c:invertIfNegative val="0"/>
          <c:dLbls>
            <c:spPr>
              <a:noFill/>
              <a:ln>
                <a:noFill/>
              </a:ln>
              <a:effectLst/>
            </c:spPr>
            <c:txPr>
              <a:bodyPr/>
              <a:lstStyle/>
              <a:p>
                <a:pPr>
                  <a:defRPr b="1"/>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Sheet1!$A$2:$A$6</c:f>
              <c:numCache>
                <c:formatCode>General</c:formatCode>
                <c:ptCount val="5"/>
                <c:pt idx="0">
                  <c:v>2012</c:v>
                </c:pt>
                <c:pt idx="1">
                  <c:v>2013</c:v>
                </c:pt>
                <c:pt idx="2">
                  <c:v>2014</c:v>
                </c:pt>
                <c:pt idx="3">
                  <c:v>2015</c:v>
                </c:pt>
                <c:pt idx="4">
                  <c:v>2016</c:v>
                </c:pt>
              </c:numCache>
            </c:numRef>
          </c:cat>
          <c:val>
            <c:numRef>
              <c:f>Sheet1!$C$2:$C$6</c:f>
              <c:numCache>
                <c:formatCode>General</c:formatCode>
                <c:ptCount val="5"/>
                <c:pt idx="0">
                  <c:v>5467</c:v>
                </c:pt>
                <c:pt idx="1">
                  <c:v>12031</c:v>
                </c:pt>
                <c:pt idx="2">
                  <c:v>15189</c:v>
                </c:pt>
                <c:pt idx="3">
                  <c:v>15610</c:v>
                </c:pt>
                <c:pt idx="4">
                  <c:v>16780</c:v>
                </c:pt>
              </c:numCache>
            </c:numRef>
          </c:val>
        </c:ser>
        <c:ser>
          <c:idx val="2"/>
          <c:order val="2"/>
          <c:tx>
            <c:strRef>
              <c:f>Sheet1!$D$1</c:f>
              <c:strCache>
                <c:ptCount val="1"/>
                <c:pt idx="0">
                  <c:v>Windows・他</c:v>
                </c:pt>
              </c:strCache>
            </c:strRef>
          </c:tx>
          <c:spPr>
            <a:solidFill>
              <a:srgbClr val="92D050"/>
            </a:solidFill>
          </c:spPr>
          <c:invertIfNegative val="0"/>
          <c:dLbls>
            <c:spPr>
              <a:noFill/>
              <a:ln>
                <a:noFill/>
              </a:ln>
              <a:effectLst/>
            </c:spPr>
            <c:txPr>
              <a:bodyPr/>
              <a:lstStyle/>
              <a:p>
                <a:pPr>
                  <a:defRPr b="1"/>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Sheet1!$A$2:$A$6</c:f>
              <c:numCache>
                <c:formatCode>General</c:formatCode>
                <c:ptCount val="5"/>
                <c:pt idx="0">
                  <c:v>2012</c:v>
                </c:pt>
                <c:pt idx="1">
                  <c:v>2013</c:v>
                </c:pt>
                <c:pt idx="2">
                  <c:v>2014</c:v>
                </c:pt>
                <c:pt idx="3">
                  <c:v>2015</c:v>
                </c:pt>
                <c:pt idx="4">
                  <c:v>2016</c:v>
                </c:pt>
              </c:numCache>
            </c:numRef>
          </c:cat>
          <c:val>
            <c:numRef>
              <c:f>Sheet1!$D$2:$D$6</c:f>
              <c:numCache>
                <c:formatCode>General</c:formatCode>
                <c:ptCount val="5"/>
                <c:pt idx="0">
                  <c:v>435</c:v>
                </c:pt>
                <c:pt idx="1">
                  <c:v>614</c:v>
                </c:pt>
                <c:pt idx="2">
                  <c:v>1087</c:v>
                </c:pt>
                <c:pt idx="3">
                  <c:v>1430</c:v>
                </c:pt>
                <c:pt idx="4">
                  <c:v>2170</c:v>
                </c:pt>
              </c:numCache>
            </c:numRef>
          </c:val>
        </c:ser>
        <c:dLbls>
          <c:dLblPos val="ctr"/>
          <c:showLegendKey val="0"/>
          <c:showVal val="1"/>
          <c:showCatName val="0"/>
          <c:showSerName val="0"/>
          <c:showPercent val="0"/>
          <c:showBubbleSize val="0"/>
        </c:dLbls>
        <c:gapWidth val="150"/>
        <c:overlap val="100"/>
        <c:axId val="-1912463440"/>
        <c:axId val="-1912465616"/>
      </c:barChart>
      <c:catAx>
        <c:axId val="-1912463440"/>
        <c:scaling>
          <c:orientation val="minMax"/>
        </c:scaling>
        <c:delete val="0"/>
        <c:axPos val="b"/>
        <c:numFmt formatCode="General" sourceLinked="1"/>
        <c:majorTickMark val="out"/>
        <c:minorTickMark val="none"/>
        <c:tickLblPos val="nextTo"/>
        <c:txPr>
          <a:bodyPr/>
          <a:lstStyle/>
          <a:p>
            <a:pPr>
              <a:defRPr b="1"/>
            </a:pPr>
            <a:endParaRPr lang="ja-JP"/>
          </a:p>
        </c:txPr>
        <c:crossAx val="-1912465616"/>
        <c:crosses val="autoZero"/>
        <c:auto val="1"/>
        <c:lblAlgn val="ctr"/>
        <c:lblOffset val="100"/>
        <c:noMultiLvlLbl val="0"/>
      </c:catAx>
      <c:valAx>
        <c:axId val="-1912465616"/>
        <c:scaling>
          <c:orientation val="minMax"/>
        </c:scaling>
        <c:delete val="0"/>
        <c:axPos val="l"/>
        <c:majorGridlines/>
        <c:numFmt formatCode="General" sourceLinked="1"/>
        <c:majorTickMark val="out"/>
        <c:minorTickMark val="none"/>
        <c:tickLblPos val="nextTo"/>
        <c:txPr>
          <a:bodyPr/>
          <a:lstStyle/>
          <a:p>
            <a:pPr>
              <a:defRPr b="1"/>
            </a:pPr>
            <a:endParaRPr lang="ja-JP"/>
          </a:p>
        </c:txPr>
        <c:crossAx val="-1912463440"/>
        <c:crosses val="autoZero"/>
        <c:crossBetween val="between"/>
      </c:valAx>
    </c:plotArea>
    <c:legend>
      <c:legendPos val="r"/>
      <c:overlay val="0"/>
      <c:txPr>
        <a:bodyPr/>
        <a:lstStyle/>
        <a:p>
          <a:pPr>
            <a:defRPr b="1"/>
          </a:pPr>
          <a:endParaRPr lang="ja-JP"/>
        </a:p>
      </c:txPr>
    </c:legend>
    <c:plotVisOnly val="1"/>
    <c:dispBlanksAs val="gap"/>
    <c:showDLblsOverMax val="0"/>
  </c:chart>
  <c:txPr>
    <a:bodyPr/>
    <a:lstStyle/>
    <a:p>
      <a:pPr>
        <a:defRPr sz="1800"/>
      </a:pPr>
      <a:endParaRPr lang="ja-JP"/>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EAAD4CA9-CF2A-4852-AD2D-6450544BBCC5}" type="datetimeFigureOut">
              <a:rPr kumimoji="1" lang="ja-JP" altLang="en-US" smtClean="0"/>
              <a:t>2016/6/3</a:t>
            </a:fld>
            <a:endParaRPr kumimoji="1" lang="ja-JP" altLang="en-US"/>
          </a:p>
        </p:txBody>
      </p:sp>
      <p:sp>
        <p:nvSpPr>
          <p:cNvPr id="4" name="スライド イメージ プレースホルダー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709613" y="4860925"/>
            <a:ext cx="5680075" cy="4605338"/>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235971B0-6EA9-4689-A05D-D8B8AD7992ED}" type="slidenum">
              <a:rPr kumimoji="1" lang="ja-JP" altLang="en-US" smtClean="0"/>
              <a:t>‹#›</a:t>
            </a:fld>
            <a:endParaRPr kumimoji="1" lang="ja-JP" altLang="en-US"/>
          </a:p>
        </p:txBody>
      </p:sp>
    </p:spTree>
    <p:extLst>
      <p:ext uri="{BB962C8B-B14F-4D97-AF65-F5344CB8AC3E}">
        <p14:creationId xmlns:p14="http://schemas.microsoft.com/office/powerpoint/2010/main" val="299323327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1</a:t>
            </a:fld>
            <a:endParaRPr kumimoji="1" lang="ja-JP" altLang="en-US"/>
          </a:p>
        </p:txBody>
      </p:sp>
    </p:spTree>
    <p:extLst>
      <p:ext uri="{BB962C8B-B14F-4D97-AF65-F5344CB8AC3E}">
        <p14:creationId xmlns:p14="http://schemas.microsoft.com/office/powerpoint/2010/main" val="2273738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ノード単位 </a:t>
            </a:r>
            <a:r>
              <a:rPr kumimoji="1" lang="en-US" altLang="ja-JP" dirty="0" smtClean="0"/>
              <a:t>/ </a:t>
            </a:r>
            <a:r>
              <a:rPr kumimoji="1" lang="ja-JP" altLang="en-US" dirty="0" smtClean="0"/>
              <a:t>プロセス単位　</a:t>
            </a:r>
            <a:r>
              <a:rPr kumimoji="1" lang="en-US" altLang="ja-JP" dirty="0" smtClean="0"/>
              <a:t>=&gt; </a:t>
            </a:r>
            <a:r>
              <a:rPr kumimoji="1" lang="ja-JP" altLang="en-US" dirty="0" smtClean="0"/>
              <a:t>同系色にする</a:t>
            </a:r>
            <a:endParaRPr kumimoji="1" lang="ja-JP" altLang="en-US" dirty="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13</a:t>
            </a:fld>
            <a:endParaRPr kumimoji="1" lang="ja-JP" altLang="en-US"/>
          </a:p>
        </p:txBody>
      </p:sp>
    </p:spTree>
    <p:extLst>
      <p:ext uri="{BB962C8B-B14F-4D97-AF65-F5344CB8AC3E}">
        <p14:creationId xmlns:p14="http://schemas.microsoft.com/office/powerpoint/2010/main" val="702000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ソケット         概要                                                              特定方法                通信箇所 </a:t>
            </a:r>
            <a:endParaRPr lang="en-US" altLang="ja-JP" dirty="0" smtClean="0"/>
          </a:p>
          <a:p>
            <a:r>
              <a:rPr lang="en-US" altLang="ja-JP" dirty="0" smtClean="0"/>
              <a:t>INET</a:t>
            </a:r>
            <a:r>
              <a:rPr lang="ja-JP" altLang="en-US" dirty="0" smtClean="0"/>
              <a:t>ドメイン ネットワーク上でマシンを越えてのプロセス間通信              </a:t>
            </a:r>
            <a:r>
              <a:rPr lang="en-US" altLang="ja-JP" dirty="0" smtClean="0"/>
              <a:t>IP</a:t>
            </a:r>
            <a:r>
              <a:rPr lang="ja-JP" altLang="en-US" dirty="0" smtClean="0"/>
              <a:t>アドレス</a:t>
            </a:r>
            <a:r>
              <a:rPr lang="en-US" altLang="ja-JP" dirty="0" smtClean="0"/>
              <a:t>+</a:t>
            </a:r>
            <a:r>
              <a:rPr lang="ja-JP" altLang="en-US" dirty="0" smtClean="0"/>
              <a:t>ポート番号 他マシンと通信可</a:t>
            </a:r>
            <a:endParaRPr lang="en-US" altLang="ja-JP" dirty="0" smtClean="0"/>
          </a:p>
          <a:p>
            <a:r>
              <a:rPr lang="en-US" altLang="ja-JP" dirty="0" smtClean="0"/>
              <a:t>UNIX</a:t>
            </a:r>
            <a:r>
              <a:rPr lang="ja-JP" altLang="en-US" dirty="0" smtClean="0"/>
              <a:t>ドメイン同じマシン上で動いているプロセスが通信を行うためのソケットフ </a:t>
            </a:r>
            <a:r>
              <a:rPr lang="ja-JP" altLang="en-US" dirty="0" err="1" smtClean="0"/>
              <a:t>ァ</a:t>
            </a:r>
            <a:r>
              <a:rPr lang="ja-JP" altLang="en-US" dirty="0" smtClean="0"/>
              <a:t>イル名で一致        自マシンのみ</a:t>
            </a:r>
            <a:endParaRPr kumimoji="1" lang="ja-JP" altLang="en-US" dirty="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16</a:t>
            </a:fld>
            <a:endParaRPr kumimoji="1" lang="ja-JP" altLang="en-US"/>
          </a:p>
        </p:txBody>
      </p:sp>
    </p:spTree>
    <p:extLst>
      <p:ext uri="{BB962C8B-B14F-4D97-AF65-F5344CB8AC3E}">
        <p14:creationId xmlns:p14="http://schemas.microsoft.com/office/powerpoint/2010/main" val="4083369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親から子へ任意のバッファサイズで，任意の回数データを送信</a:t>
            </a:r>
            <a:endParaRPr kumimoji="1" lang="en-US" altLang="ja-JP" dirty="0" smtClean="0"/>
          </a:p>
          <a:p>
            <a:r>
              <a:rPr kumimoji="1" lang="ja-JP" altLang="en-US" dirty="0" smtClean="0"/>
              <a:t>親側でデータを全部送るまでの時間を</a:t>
            </a:r>
            <a:r>
              <a:rPr kumimoji="1" lang="en-US" altLang="ja-JP" dirty="0" err="1" smtClean="0"/>
              <a:t>gettimeofday</a:t>
            </a:r>
            <a:endParaRPr kumimoji="1" lang="ja-JP" altLang="en-US" dirty="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17</a:t>
            </a:fld>
            <a:endParaRPr kumimoji="1" lang="ja-JP" altLang="en-US"/>
          </a:p>
        </p:txBody>
      </p:sp>
    </p:spTree>
    <p:extLst>
      <p:ext uri="{BB962C8B-B14F-4D97-AF65-F5344CB8AC3E}">
        <p14:creationId xmlns:p14="http://schemas.microsoft.com/office/powerpoint/2010/main" val="1737241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lvl="1"/>
            <a:r>
              <a:rPr kumimoji="1" lang="ja-JP" altLang="en-US" b="1" dirty="0" smtClean="0"/>
              <a:t>プロセス単位での負荷分散</a:t>
            </a:r>
            <a:r>
              <a:rPr kumimoji="1" lang="en-US" altLang="ja-JP" b="1" dirty="0" smtClean="0"/>
              <a:t>(</a:t>
            </a:r>
            <a:r>
              <a:rPr kumimoji="1" lang="ja-JP" altLang="en-US" b="1" dirty="0" smtClean="0"/>
              <a:t>機能</a:t>
            </a:r>
            <a:r>
              <a:rPr kumimoji="1" lang="en-US" altLang="ja-JP" b="1" dirty="0" smtClean="0"/>
              <a:t>1)</a:t>
            </a:r>
            <a:r>
              <a:rPr lang="ja-JP" altLang="en-US" b="1" dirty="0" smtClean="0"/>
              <a:t> </a:t>
            </a:r>
            <a:r>
              <a:rPr lang="en-US" altLang="ja-JP" b="1" dirty="0" smtClean="0"/>
              <a:t>&lt; </a:t>
            </a:r>
            <a:r>
              <a:rPr kumimoji="1" lang="ja-JP" altLang="en-US" b="1" dirty="0" smtClean="0"/>
              <a:t>性能の良いノードにノード単位で割り当て</a:t>
            </a:r>
            <a:r>
              <a:rPr lang="ja-JP" altLang="en-US" b="1" dirty="0" smtClean="0"/>
              <a:t>る</a:t>
            </a:r>
            <a:endParaRPr lang="en-US" altLang="ja-JP" b="1" dirty="0" smtClean="0"/>
          </a:p>
          <a:p>
            <a:pPr lvl="1"/>
            <a:r>
              <a:rPr lang="ja-JP" altLang="en-US" b="1" dirty="0" smtClean="0"/>
              <a:t>クラスタ内のノードの性能を考慮して，各ノードに割り当てるタスク</a:t>
            </a:r>
            <a:r>
              <a:rPr lang="en-US" altLang="ja-JP" b="1" dirty="0" smtClean="0"/>
              <a:t>(</a:t>
            </a:r>
            <a:r>
              <a:rPr lang="ja-JP" altLang="en-US" b="1" dirty="0" smtClean="0"/>
              <a:t>並列プロセス数</a:t>
            </a:r>
            <a:r>
              <a:rPr lang="en-US" altLang="ja-JP" b="1" dirty="0" smtClean="0"/>
              <a:t>)</a:t>
            </a:r>
            <a:r>
              <a:rPr lang="ja-JP" altLang="en-US" b="1" dirty="0" smtClean="0"/>
              <a:t>を自動で決定する機能</a:t>
            </a:r>
            <a:endParaRPr kumimoji="1" lang="ja-JP" altLang="en-US"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18</a:t>
            </a:fld>
            <a:endParaRPr kumimoji="1" lang="ja-JP" altLang="en-US"/>
          </a:p>
        </p:txBody>
      </p:sp>
    </p:spTree>
    <p:extLst>
      <p:ext uri="{BB962C8B-B14F-4D97-AF65-F5344CB8AC3E}">
        <p14:creationId xmlns:p14="http://schemas.microsoft.com/office/powerpoint/2010/main" val="33590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20</a:t>
            </a:fld>
            <a:endParaRPr kumimoji="1" lang="ja-JP" altLang="en-US"/>
          </a:p>
        </p:txBody>
      </p:sp>
    </p:spTree>
    <p:extLst>
      <p:ext uri="{BB962C8B-B14F-4D97-AF65-F5344CB8AC3E}">
        <p14:creationId xmlns:p14="http://schemas.microsoft.com/office/powerpoint/2010/main" val="2986622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smtClean="0"/>
              <a:t>それぞれのシチュエーションで可能な限り効率的な並列処理を行うクラスタ環境を実現</a:t>
            </a:r>
          </a:p>
          <a:p>
            <a:endParaRPr kumimoji="1" lang="ja-JP" altLang="en-US" dirty="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24</a:t>
            </a:fld>
            <a:endParaRPr kumimoji="1" lang="ja-JP" altLang="en-US"/>
          </a:p>
        </p:txBody>
      </p:sp>
    </p:spTree>
    <p:extLst>
      <p:ext uri="{BB962C8B-B14F-4D97-AF65-F5344CB8AC3E}">
        <p14:creationId xmlns:p14="http://schemas.microsoft.com/office/powerpoint/2010/main" val="3504427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アニメーション確認</a:t>
            </a:r>
            <a:endParaRPr kumimoji="1" lang="ja-JP" altLang="en-US" dirty="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27</a:t>
            </a:fld>
            <a:endParaRPr kumimoji="1" lang="ja-JP" altLang="en-US"/>
          </a:p>
        </p:txBody>
      </p:sp>
    </p:spTree>
    <p:extLst>
      <p:ext uri="{BB962C8B-B14F-4D97-AF65-F5344CB8AC3E}">
        <p14:creationId xmlns:p14="http://schemas.microsoft.com/office/powerpoint/2010/main" val="3694639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71199927-DEE2-40C7-B6DA-74089E1C4461}" type="slidenum">
              <a:rPr lang="ja-JP" altLang="en-US" smtClean="0">
                <a:solidFill>
                  <a:prstClr val="black"/>
                </a:solidFill>
              </a:rPr>
              <a:pPr/>
              <a:t>28</a:t>
            </a:fld>
            <a:endParaRPr lang="ja-JP" altLang="en-US" dirty="0">
              <a:solidFill>
                <a:prstClr val="black"/>
              </a:solidFill>
            </a:endParaRPr>
          </a:p>
        </p:txBody>
      </p:sp>
    </p:spTree>
    <p:extLst>
      <p:ext uri="{BB962C8B-B14F-4D97-AF65-F5344CB8AC3E}">
        <p14:creationId xmlns:p14="http://schemas.microsoft.com/office/powerpoint/2010/main" val="1474178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口頭</a:t>
            </a:r>
            <a:r>
              <a:rPr kumimoji="1" lang="en-US" altLang="ja-JP" dirty="0" smtClean="0"/>
              <a:t>:</a:t>
            </a:r>
          </a:p>
          <a:p>
            <a:r>
              <a:rPr kumimoji="1" lang="en-US" altLang="ja-JP" dirty="0" smtClean="0"/>
              <a:t>1.</a:t>
            </a:r>
            <a:r>
              <a:rPr kumimoji="1" lang="ja-JP" altLang="en-US" dirty="0" smtClean="0"/>
              <a:t>無線通信機能を持つこと</a:t>
            </a:r>
            <a:endParaRPr kumimoji="1" lang="en-US" altLang="ja-JP" dirty="0" smtClean="0"/>
          </a:p>
          <a:p>
            <a:r>
              <a:rPr lang="en-US" altLang="ja-JP" b="1" dirty="0" smtClean="0"/>
              <a:t>2.</a:t>
            </a:r>
            <a:r>
              <a:rPr lang="ja-JP" altLang="en-US" b="1" dirty="0" smtClean="0"/>
              <a:t>通信途絶によるクラスタからの脱退</a:t>
            </a:r>
            <a:r>
              <a:rPr lang="en-US" altLang="ja-JP" b="1" dirty="0" smtClean="0"/>
              <a:t>,</a:t>
            </a:r>
            <a:r>
              <a:rPr lang="ja-JP" altLang="en-US" b="1" dirty="0" smtClean="0"/>
              <a:t>通信範囲内への新しいノードの参入</a:t>
            </a:r>
            <a:endParaRPr lang="en-US" altLang="ja-JP"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3</a:t>
            </a:fld>
            <a:endParaRPr kumimoji="1" lang="ja-JP" altLang="en-US"/>
          </a:p>
        </p:txBody>
      </p:sp>
    </p:spTree>
    <p:extLst>
      <p:ext uri="{BB962C8B-B14F-4D97-AF65-F5344CB8AC3E}">
        <p14:creationId xmlns:p14="http://schemas.microsoft.com/office/powerpoint/2010/main" val="2172343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アニメーション確認</a:t>
            </a:r>
            <a:endParaRPr kumimoji="1" lang="ja-JP" altLang="en-US" dirty="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4</a:t>
            </a:fld>
            <a:endParaRPr kumimoji="1" lang="ja-JP" altLang="en-US"/>
          </a:p>
        </p:txBody>
      </p:sp>
    </p:spTree>
    <p:extLst>
      <p:ext uri="{BB962C8B-B14F-4D97-AF65-F5344CB8AC3E}">
        <p14:creationId xmlns:p14="http://schemas.microsoft.com/office/powerpoint/2010/main" val="304586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口頭</a:t>
            </a:r>
            <a:r>
              <a:rPr kumimoji="1" lang="en-US" altLang="ja-JP" dirty="0" smtClean="0"/>
              <a:t>:</a:t>
            </a:r>
          </a:p>
          <a:p>
            <a:r>
              <a:rPr kumimoji="1" lang="en-US" altLang="ja-JP" dirty="0" smtClean="0"/>
              <a:t>DMTCP</a:t>
            </a:r>
            <a:r>
              <a:rPr kumimoji="1" lang="ja-JP" altLang="en-US" dirty="0" smtClean="0"/>
              <a:t>の制限により</a:t>
            </a:r>
            <a:r>
              <a:rPr kumimoji="1" lang="en-US" altLang="ja-JP" dirty="0" smtClean="0"/>
              <a:t>1</a:t>
            </a:r>
            <a:r>
              <a:rPr kumimoji="1" lang="ja-JP" altLang="en-US" dirty="0" smtClean="0"/>
              <a:t>台のノード</a:t>
            </a:r>
            <a:r>
              <a:rPr kumimoji="1" lang="en-US" altLang="ja-JP" dirty="0" smtClean="0"/>
              <a:t>~</a:t>
            </a:r>
            <a:r>
              <a:rPr kumimoji="1" lang="ja-JP" altLang="en-US"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71199927-DEE2-40C7-B6DA-74089E1C4461}" type="slidenum">
              <a:rPr lang="ja-JP" altLang="en-US" smtClean="0">
                <a:solidFill>
                  <a:prstClr val="black"/>
                </a:solidFill>
              </a:rPr>
              <a:pPr/>
              <a:t>5</a:t>
            </a:fld>
            <a:endParaRPr lang="ja-JP" altLang="en-US">
              <a:solidFill>
                <a:prstClr val="black"/>
              </a:solidFill>
            </a:endParaRPr>
          </a:p>
        </p:txBody>
      </p:sp>
    </p:spTree>
    <p:extLst>
      <p:ext uri="{BB962C8B-B14F-4D97-AF65-F5344CB8AC3E}">
        <p14:creationId xmlns:p14="http://schemas.microsoft.com/office/powerpoint/2010/main" val="1444781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口頭</a:t>
            </a:r>
            <a:r>
              <a:rPr kumimoji="1" lang="en-US" altLang="ja-JP" dirty="0" smtClean="0"/>
              <a:t>:</a:t>
            </a:r>
          </a:p>
          <a:p>
            <a:r>
              <a:rPr kumimoji="1" lang="en-US" altLang="ja-JP" dirty="0" smtClean="0"/>
              <a:t>(MUST)</a:t>
            </a:r>
            <a:r>
              <a:rPr kumimoji="1" lang="ja-JP" altLang="en-US" dirty="0" smtClean="0"/>
              <a:t>我々が開発している</a:t>
            </a:r>
            <a:r>
              <a:rPr kumimoji="1" lang="en-US" altLang="ja-JP" dirty="0" smtClean="0"/>
              <a:t>Android</a:t>
            </a:r>
            <a:r>
              <a:rPr kumimoji="1" lang="ja-JP" altLang="en-US" dirty="0" smtClean="0"/>
              <a:t>クラスタシステム</a:t>
            </a:r>
            <a:endParaRPr kumimoji="1" lang="en-US" altLang="ja-JP" dirty="0" smtClean="0"/>
          </a:p>
          <a:p>
            <a:r>
              <a:rPr kumimoji="1" lang="en-US" altLang="ja-JP" dirty="0" smtClean="0"/>
              <a:t>Open MPI</a:t>
            </a:r>
            <a:r>
              <a:rPr kumimoji="1" lang="ja-JP" altLang="en-US" dirty="0" smtClean="0"/>
              <a:t>も</a:t>
            </a:r>
            <a:r>
              <a:rPr kumimoji="1" lang="en-US" altLang="ja-JP" dirty="0" smtClean="0"/>
              <a:t>NDK</a:t>
            </a:r>
            <a:r>
              <a:rPr kumimoji="1" lang="ja-JP" altLang="en-US" dirty="0" smtClean="0"/>
              <a:t>を使ってビルドする</a:t>
            </a:r>
            <a:endParaRPr kumimoji="1" lang="en-US" altLang="ja-JP" dirty="0" smtClean="0"/>
          </a:p>
          <a:p>
            <a:r>
              <a:rPr kumimoji="1" lang="ja-JP" altLang="en-US" dirty="0" smtClean="0"/>
              <a:t>ノード間は相互接続しており，無線通信に限定しない</a:t>
            </a:r>
            <a:endParaRPr kumimoji="1" lang="en-US" altLang="ja-JP" dirty="0" smtClean="0"/>
          </a:p>
          <a:p>
            <a:r>
              <a:rPr kumimoji="1" lang="en-US" altLang="ja-JP" dirty="0" err="1" smtClean="0"/>
              <a:t>Ndk</a:t>
            </a:r>
            <a:r>
              <a:rPr kumimoji="1" lang="en-US" altLang="ja-JP" dirty="0" smtClean="0"/>
              <a:t>…google</a:t>
            </a:r>
            <a:r>
              <a:rPr kumimoji="1" lang="ja-JP" altLang="en-US" dirty="0" err="1" smtClean="0"/>
              <a:t>が提</a:t>
            </a:r>
            <a:r>
              <a:rPr kumimoji="1" lang="ja-JP" altLang="en-US" dirty="0" smtClean="0"/>
              <a:t>供している開発キット</a:t>
            </a:r>
            <a:endParaRPr kumimoji="1" lang="en-US" altLang="ja-JP" dirty="0" smtClean="0"/>
          </a:p>
          <a:p>
            <a:r>
              <a:rPr kumimoji="1" lang="ja-JP" altLang="en-US" dirty="0" smtClean="0"/>
              <a:t>ネイティブコードによる高速な実行を実現</a:t>
            </a:r>
            <a:endParaRPr kumimoji="1" lang="ja-JP" altLang="en-US" dirty="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6</a:t>
            </a:fld>
            <a:endParaRPr kumimoji="1" lang="ja-JP" altLang="en-US"/>
          </a:p>
        </p:txBody>
      </p:sp>
    </p:spTree>
    <p:extLst>
      <p:ext uri="{BB962C8B-B14F-4D97-AF65-F5344CB8AC3E}">
        <p14:creationId xmlns:p14="http://schemas.microsoft.com/office/powerpoint/2010/main" val="1242069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口頭</a:t>
            </a:r>
            <a:r>
              <a:rPr kumimoji="1" lang="en-US" altLang="ja-JP"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ja-JP" b="1" dirty="0" smtClean="0"/>
              <a:t>X86,ARM,MIPS</a:t>
            </a:r>
            <a:r>
              <a:rPr lang="ja-JP" altLang="en-US" b="1" dirty="0" smtClean="0"/>
              <a:t>の各命令セットに対応</a:t>
            </a:r>
            <a:r>
              <a:rPr lang="en-US" altLang="ja-JP" b="1" dirty="0" smtClean="0"/>
              <a:t>+</a:t>
            </a:r>
            <a:r>
              <a:rPr kumimoji="1" lang="ja-JP" altLang="en-US" b="0" dirty="0" smtClean="0"/>
              <a:t>カーネルに依存しないことも</a:t>
            </a:r>
            <a:endParaRPr lang="en-US" altLang="ja-JP" b="1" dirty="0" smtClean="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7</a:t>
            </a:fld>
            <a:endParaRPr kumimoji="1" lang="ja-JP" altLang="en-US"/>
          </a:p>
        </p:txBody>
      </p:sp>
    </p:spTree>
    <p:extLst>
      <p:ext uri="{BB962C8B-B14F-4D97-AF65-F5344CB8AC3E}">
        <p14:creationId xmlns:p14="http://schemas.microsoft.com/office/powerpoint/2010/main" val="2185704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送信タイミング</a:t>
            </a:r>
            <a:endParaRPr kumimoji="1" lang="ja-JP" altLang="en-US" dirty="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8</a:t>
            </a:fld>
            <a:endParaRPr kumimoji="1" lang="ja-JP" altLang="en-US"/>
          </a:p>
        </p:txBody>
      </p:sp>
    </p:spTree>
    <p:extLst>
      <p:ext uri="{BB962C8B-B14F-4D97-AF65-F5344CB8AC3E}">
        <p14:creationId xmlns:p14="http://schemas.microsoft.com/office/powerpoint/2010/main" val="2186881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ノードの定義</a:t>
            </a:r>
            <a:r>
              <a:rPr kumimoji="1" lang="en-US" altLang="ja-JP" dirty="0" smtClean="0"/>
              <a:t>…1</a:t>
            </a:r>
            <a:r>
              <a:rPr kumimoji="1" lang="ja-JP" altLang="en-US" dirty="0" smtClean="0"/>
              <a:t>端末を</a:t>
            </a:r>
            <a:r>
              <a:rPr kumimoji="1" lang="en-US" altLang="ja-JP" dirty="0" smtClean="0"/>
              <a:t>1</a:t>
            </a:r>
            <a:r>
              <a:rPr kumimoji="1" lang="ja-JP" altLang="en-US" dirty="0" smtClean="0"/>
              <a:t>ノードと定義します</a:t>
            </a:r>
            <a:r>
              <a:rPr kumimoji="1" lang="en-US" altLang="ja-JP" dirty="0" smtClean="0"/>
              <a:t>(</a:t>
            </a:r>
            <a:r>
              <a:rPr kumimoji="1" lang="ja-JP" altLang="en-US" dirty="0" smtClean="0"/>
              <a:t>口頭で</a:t>
            </a:r>
            <a:r>
              <a:rPr kumimoji="1" lang="en-US" altLang="ja-JP" dirty="0" smtClean="0"/>
              <a:t>)</a:t>
            </a:r>
          </a:p>
          <a:p>
            <a:r>
              <a:rPr kumimoji="1" lang="ja-JP" altLang="en-US" dirty="0" smtClean="0"/>
              <a:t>プロセスの定義</a:t>
            </a:r>
            <a:r>
              <a:rPr kumimoji="1" lang="en-US" altLang="ja-JP" dirty="0" smtClean="0"/>
              <a:t>…MPI</a:t>
            </a:r>
            <a:r>
              <a:rPr kumimoji="1" lang="ja-JP" altLang="en-US" dirty="0" smtClean="0"/>
              <a:t>並列プロセス</a:t>
            </a:r>
            <a:r>
              <a:rPr kumimoji="1" lang="en-US" altLang="ja-JP" dirty="0" smtClean="0"/>
              <a:t>(</a:t>
            </a:r>
            <a:r>
              <a:rPr kumimoji="1" lang="ja-JP" altLang="en-US" dirty="0" smtClean="0"/>
              <a:t>それぞれ同じプログラムを実行するがデータが異なる</a:t>
            </a:r>
            <a:r>
              <a:rPr kumimoji="1" lang="en-US" altLang="ja-JP" dirty="0" smtClean="0"/>
              <a:t>)</a:t>
            </a:r>
          </a:p>
          <a:p>
            <a:r>
              <a:rPr kumimoji="1" lang="en-US" altLang="ja-JP" dirty="0" smtClean="0"/>
              <a:t>+</a:t>
            </a:r>
            <a:r>
              <a:rPr kumimoji="1" lang="ja-JP" altLang="en-US" dirty="0" smtClean="0"/>
              <a:t>子プロセス</a:t>
            </a:r>
            <a:r>
              <a:rPr kumimoji="1" lang="en-US" altLang="ja-JP" dirty="0" smtClean="0"/>
              <a:t>(</a:t>
            </a:r>
            <a:r>
              <a:rPr kumimoji="1" lang="ja-JP" altLang="en-US" dirty="0" smtClean="0"/>
              <a:t>子プロセスを管理する親プロセスは分散しない</a:t>
            </a:r>
            <a:r>
              <a:rPr kumimoji="1" lang="en-US" altLang="ja-JP" dirty="0" smtClean="0"/>
              <a:t>)-&gt;</a:t>
            </a:r>
            <a:r>
              <a:rPr kumimoji="1" lang="ja-JP" altLang="en-US" dirty="0" smtClean="0"/>
              <a:t>移行先ノードの管理下に入ってもらう</a:t>
            </a:r>
          </a:p>
          <a:p>
            <a:endParaRPr kumimoji="1" lang="ja-JP" altLang="en-US" dirty="0"/>
          </a:p>
        </p:txBody>
      </p:sp>
      <p:sp>
        <p:nvSpPr>
          <p:cNvPr id="4" name="スライド番号プレースホルダー 3"/>
          <p:cNvSpPr>
            <a:spLocks noGrp="1"/>
          </p:cNvSpPr>
          <p:nvPr>
            <p:ph type="sldNum" sz="quarter" idx="10"/>
          </p:nvPr>
        </p:nvSpPr>
        <p:spPr/>
        <p:txBody>
          <a:bodyPr/>
          <a:lstStyle/>
          <a:p>
            <a:fld id="{71199927-DEE2-40C7-B6DA-74089E1C4461}" type="slidenum">
              <a:rPr lang="ja-JP" altLang="en-US" smtClean="0">
                <a:solidFill>
                  <a:prstClr val="black"/>
                </a:solidFill>
              </a:rPr>
              <a:pPr/>
              <a:t>10</a:t>
            </a:fld>
            <a:endParaRPr lang="ja-JP" altLang="en-US">
              <a:solidFill>
                <a:prstClr val="black"/>
              </a:solidFill>
            </a:endParaRPr>
          </a:p>
        </p:txBody>
      </p:sp>
    </p:spTree>
    <p:extLst>
      <p:ext uri="{BB962C8B-B14F-4D97-AF65-F5344CB8AC3E}">
        <p14:creationId xmlns:p14="http://schemas.microsoft.com/office/powerpoint/2010/main" val="1444781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10</a:t>
            </a:r>
            <a:r>
              <a:rPr kumimoji="1" lang="ja-JP" altLang="en-US" dirty="0" smtClean="0"/>
              <a:t>分ならちょうどいい</a:t>
            </a:r>
            <a:endParaRPr kumimoji="1" lang="ja-JP" altLang="en-US" dirty="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12</a:t>
            </a:fld>
            <a:endParaRPr kumimoji="1" lang="ja-JP" altLang="en-US"/>
          </a:p>
        </p:txBody>
      </p:sp>
    </p:spTree>
    <p:extLst>
      <p:ext uri="{BB962C8B-B14F-4D97-AF65-F5344CB8AC3E}">
        <p14:creationId xmlns:p14="http://schemas.microsoft.com/office/powerpoint/2010/main" val="3208837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104F4CE-8C2E-4E59-88DA-88B557209BC2}" type="datetime1">
              <a:rPr lang="ja-JP" altLang="en-US" smtClean="0"/>
              <a:t>2016/6/3</a:t>
            </a:fld>
            <a:endParaRPr lang="ja-JP" altLang="en-US"/>
          </a:p>
        </p:txBody>
      </p:sp>
      <p:sp>
        <p:nvSpPr>
          <p:cNvPr id="5" name="Footer Placeholder 4"/>
          <p:cNvSpPr>
            <a:spLocks noGrp="1"/>
          </p:cNvSpPr>
          <p:nvPr>
            <p:ph type="ftr" sz="quarter" idx="11"/>
          </p:nvPr>
        </p:nvSpPr>
        <p:spPr/>
        <p:txBody>
          <a:bodyPr/>
          <a:lstStyle/>
          <a:p>
            <a:r>
              <a:rPr lang="en-US" altLang="zh-TW" smtClean="0"/>
              <a:t>M2 thesis proposal</a:t>
            </a:r>
            <a:endParaRPr lang="ja-JP" altLang="en-US"/>
          </a:p>
        </p:txBody>
      </p:sp>
      <p:sp>
        <p:nvSpPr>
          <p:cNvPr id="6" name="Slide Number Placeholder 5"/>
          <p:cNvSpPr>
            <a:spLocks noGrp="1"/>
          </p:cNvSpPr>
          <p:nvPr>
            <p:ph type="sldNum" sz="quarter" idx="12"/>
          </p:nvPr>
        </p:nvSpPr>
        <p:spPr/>
        <p:txBody>
          <a:bodyPr/>
          <a:lstStyle/>
          <a:p>
            <a:fld id="{19EFD5C2-C605-44A9-AFF4-CC97E62308AD}" type="slidenum">
              <a:rPr lang="ja-JP" altLang="en-US" smtClean="0"/>
              <a:pPr/>
              <a:t>‹#›</a:t>
            </a:fld>
            <a:endParaRPr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547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A8C3244C-7F26-4B31-B51F-B57D54B5677E}" type="datetime1">
              <a:rPr lang="ja-JP" altLang="en-US" smtClean="0"/>
              <a:t>2016/6/3</a:t>
            </a:fld>
            <a:endParaRPr lang="ja-JP" altLang="en-US"/>
          </a:p>
        </p:txBody>
      </p:sp>
      <p:sp>
        <p:nvSpPr>
          <p:cNvPr id="5" name="Footer Placeholder 4"/>
          <p:cNvSpPr>
            <a:spLocks noGrp="1"/>
          </p:cNvSpPr>
          <p:nvPr>
            <p:ph type="ftr" sz="quarter" idx="11"/>
          </p:nvPr>
        </p:nvSpPr>
        <p:spPr/>
        <p:txBody>
          <a:bodyPr/>
          <a:lstStyle/>
          <a:p>
            <a:r>
              <a:rPr lang="en-US" altLang="zh-TW" smtClean="0"/>
              <a:t>M2 thesis proposal</a:t>
            </a:r>
            <a:endParaRPr lang="ja-JP" altLang="en-US"/>
          </a:p>
        </p:txBody>
      </p:sp>
      <p:sp>
        <p:nvSpPr>
          <p:cNvPr id="6" name="Slide Number Placeholder 5"/>
          <p:cNvSpPr>
            <a:spLocks noGrp="1"/>
          </p:cNvSpPr>
          <p:nvPr>
            <p:ph type="sldNum" sz="quarter" idx="12"/>
          </p:nvPr>
        </p:nvSpPr>
        <p:spPr/>
        <p:txBody>
          <a:bodyPr/>
          <a:lstStyle/>
          <a:p>
            <a:fld id="{19EFD5C2-C605-44A9-AFF4-CC97E62308AD}" type="slidenum">
              <a:rPr lang="ja-JP" altLang="en-US" smtClean="0"/>
              <a:pPr/>
              <a:t>‹#›</a:t>
            </a:fld>
            <a:endParaRPr lang="ja-JP" altLang="en-US"/>
          </a:p>
        </p:txBody>
      </p:sp>
    </p:spTree>
    <p:extLst>
      <p:ext uri="{BB962C8B-B14F-4D97-AF65-F5344CB8AC3E}">
        <p14:creationId xmlns:p14="http://schemas.microsoft.com/office/powerpoint/2010/main" val="40714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42E723D-9B15-4EA6-A9CC-63AFC44955D8}" type="datetime1">
              <a:rPr lang="ja-JP" altLang="en-US" smtClean="0"/>
              <a:t>2016/6/3</a:t>
            </a:fld>
            <a:endParaRPr lang="ja-JP" altLang="en-US"/>
          </a:p>
        </p:txBody>
      </p:sp>
      <p:sp>
        <p:nvSpPr>
          <p:cNvPr id="5" name="Footer Placeholder 4"/>
          <p:cNvSpPr>
            <a:spLocks noGrp="1"/>
          </p:cNvSpPr>
          <p:nvPr>
            <p:ph type="ftr" sz="quarter" idx="11"/>
          </p:nvPr>
        </p:nvSpPr>
        <p:spPr/>
        <p:txBody>
          <a:bodyPr/>
          <a:lstStyle/>
          <a:p>
            <a:r>
              <a:rPr lang="en-US" altLang="zh-TW" smtClean="0"/>
              <a:t>M2 thesis proposal</a:t>
            </a:r>
            <a:endParaRPr lang="ja-JP" altLang="en-US"/>
          </a:p>
        </p:txBody>
      </p:sp>
      <p:sp>
        <p:nvSpPr>
          <p:cNvPr id="6" name="Slide Number Placeholder 5"/>
          <p:cNvSpPr>
            <a:spLocks noGrp="1"/>
          </p:cNvSpPr>
          <p:nvPr>
            <p:ph type="sldNum" sz="quarter" idx="12"/>
          </p:nvPr>
        </p:nvSpPr>
        <p:spPr/>
        <p:txBody>
          <a:bodyPr/>
          <a:lstStyle/>
          <a:p>
            <a:fld id="{19EFD5C2-C605-44A9-AFF4-CC97E62308AD}" type="slidenum">
              <a:rPr lang="ja-JP" altLang="en-US" smtClean="0"/>
              <a:pPr/>
              <a:t>‹#›</a:t>
            </a:fld>
            <a:endParaRPr lang="ja-JP" altLang="en-US"/>
          </a:p>
        </p:txBody>
      </p:sp>
    </p:spTree>
    <p:extLst>
      <p:ext uri="{BB962C8B-B14F-4D97-AF65-F5344CB8AC3E}">
        <p14:creationId xmlns:p14="http://schemas.microsoft.com/office/powerpoint/2010/main" val="1160243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8AB4B020-0A35-44DD-AD9D-466D951B739A}" type="datetime1">
              <a:rPr lang="ja-JP" altLang="en-US" smtClean="0"/>
              <a:t>2016/6/3</a:t>
            </a:fld>
            <a:endParaRPr lang="ja-JP" altLang="en-US"/>
          </a:p>
        </p:txBody>
      </p:sp>
      <p:sp>
        <p:nvSpPr>
          <p:cNvPr id="5" name="Footer Placeholder 4"/>
          <p:cNvSpPr>
            <a:spLocks noGrp="1"/>
          </p:cNvSpPr>
          <p:nvPr>
            <p:ph type="ftr" sz="quarter" idx="11"/>
          </p:nvPr>
        </p:nvSpPr>
        <p:spPr/>
        <p:txBody>
          <a:bodyPr/>
          <a:lstStyle/>
          <a:p>
            <a:r>
              <a:rPr lang="en-US" altLang="zh-TW" smtClean="0"/>
              <a:t>M2 thesis proposal</a:t>
            </a:r>
            <a:endParaRPr lang="ja-JP" altLang="en-US"/>
          </a:p>
        </p:txBody>
      </p:sp>
      <p:sp>
        <p:nvSpPr>
          <p:cNvPr id="6" name="Slide Number Placeholder 5"/>
          <p:cNvSpPr>
            <a:spLocks noGrp="1"/>
          </p:cNvSpPr>
          <p:nvPr>
            <p:ph type="sldNum" sz="quarter" idx="12"/>
          </p:nvPr>
        </p:nvSpPr>
        <p:spPr/>
        <p:txBody>
          <a:bodyPr/>
          <a:lstStyle/>
          <a:p>
            <a:fld id="{19EFD5C2-C605-44A9-AFF4-CC97E62308AD}" type="slidenum">
              <a:rPr lang="ja-JP" altLang="en-US" smtClean="0"/>
              <a:pPr/>
              <a:t>‹#›</a:t>
            </a:fld>
            <a:endParaRPr lang="ja-JP" altLang="en-US"/>
          </a:p>
        </p:txBody>
      </p:sp>
    </p:spTree>
    <p:extLst>
      <p:ext uri="{BB962C8B-B14F-4D97-AF65-F5344CB8AC3E}">
        <p14:creationId xmlns:p14="http://schemas.microsoft.com/office/powerpoint/2010/main" val="1211689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B643F8A-F1BA-4833-A6D0-F25B96F7E709}" type="datetime1">
              <a:rPr lang="ja-JP" altLang="en-US" smtClean="0"/>
              <a:t>2016/6/3</a:t>
            </a:fld>
            <a:endParaRPr lang="ja-JP" altLang="en-US"/>
          </a:p>
        </p:txBody>
      </p:sp>
      <p:sp>
        <p:nvSpPr>
          <p:cNvPr id="5" name="Footer Placeholder 4"/>
          <p:cNvSpPr>
            <a:spLocks noGrp="1"/>
          </p:cNvSpPr>
          <p:nvPr>
            <p:ph type="ftr" sz="quarter" idx="11"/>
          </p:nvPr>
        </p:nvSpPr>
        <p:spPr/>
        <p:txBody>
          <a:bodyPr/>
          <a:lstStyle/>
          <a:p>
            <a:r>
              <a:rPr lang="en-US" altLang="zh-TW" smtClean="0"/>
              <a:t>M2 thesis proposal</a:t>
            </a:r>
            <a:endParaRPr lang="ja-JP" altLang="en-US"/>
          </a:p>
        </p:txBody>
      </p:sp>
      <p:sp>
        <p:nvSpPr>
          <p:cNvPr id="6" name="Slide Number Placeholder 5"/>
          <p:cNvSpPr>
            <a:spLocks noGrp="1"/>
          </p:cNvSpPr>
          <p:nvPr>
            <p:ph type="sldNum" sz="quarter" idx="12"/>
          </p:nvPr>
        </p:nvSpPr>
        <p:spPr/>
        <p:txBody>
          <a:bodyPr/>
          <a:lstStyle/>
          <a:p>
            <a:fld id="{19EFD5C2-C605-44A9-AFF4-CC97E62308AD}" type="slidenum">
              <a:rPr lang="ja-JP" altLang="en-US" smtClean="0"/>
              <a:pPr/>
              <a:t>‹#›</a:t>
            </a:fld>
            <a:endParaRPr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799937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D94045BC-9DB9-4C02-B356-85A631B6CB7D}" type="datetime1">
              <a:rPr lang="ja-JP" altLang="en-US" smtClean="0"/>
              <a:t>2016/6/3</a:t>
            </a:fld>
            <a:endParaRPr lang="ja-JP" altLang="en-US"/>
          </a:p>
        </p:txBody>
      </p:sp>
      <p:sp>
        <p:nvSpPr>
          <p:cNvPr id="6" name="Footer Placeholder 5"/>
          <p:cNvSpPr>
            <a:spLocks noGrp="1"/>
          </p:cNvSpPr>
          <p:nvPr>
            <p:ph type="ftr" sz="quarter" idx="11"/>
          </p:nvPr>
        </p:nvSpPr>
        <p:spPr/>
        <p:txBody>
          <a:bodyPr/>
          <a:lstStyle/>
          <a:p>
            <a:r>
              <a:rPr lang="en-US" altLang="zh-TW" smtClean="0"/>
              <a:t>M2 thesis proposal</a:t>
            </a:r>
            <a:endParaRPr lang="ja-JP" altLang="en-US"/>
          </a:p>
        </p:txBody>
      </p:sp>
      <p:sp>
        <p:nvSpPr>
          <p:cNvPr id="7" name="Slide Number Placeholder 6"/>
          <p:cNvSpPr>
            <a:spLocks noGrp="1"/>
          </p:cNvSpPr>
          <p:nvPr>
            <p:ph type="sldNum" sz="quarter" idx="12"/>
          </p:nvPr>
        </p:nvSpPr>
        <p:spPr/>
        <p:txBody>
          <a:bodyPr/>
          <a:lstStyle/>
          <a:p>
            <a:fld id="{19EFD5C2-C605-44A9-AFF4-CC97E62308AD}" type="slidenum">
              <a:rPr lang="ja-JP" altLang="en-US" smtClean="0"/>
              <a:pPr/>
              <a:t>‹#›</a:t>
            </a:fld>
            <a:endParaRPr lang="ja-JP" altLang="en-US"/>
          </a:p>
        </p:txBody>
      </p:sp>
    </p:spTree>
    <p:extLst>
      <p:ext uri="{BB962C8B-B14F-4D97-AF65-F5344CB8AC3E}">
        <p14:creationId xmlns:p14="http://schemas.microsoft.com/office/powerpoint/2010/main" val="3213336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26BD4A8-4643-4B67-83D1-539F7BFCB7F2}" type="datetime1">
              <a:rPr lang="ja-JP" altLang="en-US" smtClean="0"/>
              <a:t>2016/6/3</a:t>
            </a:fld>
            <a:endParaRPr lang="ja-JP" altLang="en-US"/>
          </a:p>
        </p:txBody>
      </p:sp>
      <p:sp>
        <p:nvSpPr>
          <p:cNvPr id="8" name="Footer Placeholder 7"/>
          <p:cNvSpPr>
            <a:spLocks noGrp="1"/>
          </p:cNvSpPr>
          <p:nvPr>
            <p:ph type="ftr" sz="quarter" idx="11"/>
          </p:nvPr>
        </p:nvSpPr>
        <p:spPr/>
        <p:txBody>
          <a:bodyPr/>
          <a:lstStyle/>
          <a:p>
            <a:r>
              <a:rPr lang="en-US" altLang="zh-TW" smtClean="0"/>
              <a:t>M2 thesis proposal</a:t>
            </a:r>
            <a:endParaRPr lang="ja-JP" altLang="en-US"/>
          </a:p>
        </p:txBody>
      </p:sp>
      <p:sp>
        <p:nvSpPr>
          <p:cNvPr id="9" name="Slide Number Placeholder 8"/>
          <p:cNvSpPr>
            <a:spLocks noGrp="1"/>
          </p:cNvSpPr>
          <p:nvPr>
            <p:ph type="sldNum" sz="quarter" idx="12"/>
          </p:nvPr>
        </p:nvSpPr>
        <p:spPr/>
        <p:txBody>
          <a:bodyPr/>
          <a:lstStyle/>
          <a:p>
            <a:fld id="{19EFD5C2-C605-44A9-AFF4-CC97E62308AD}" type="slidenum">
              <a:rPr lang="ja-JP" altLang="en-US" smtClean="0"/>
              <a:pPr/>
              <a:t>‹#›</a:t>
            </a:fld>
            <a:endParaRPr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5788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F423BC27-2428-4531-8438-1F073EDC57FD}" type="datetime1">
              <a:rPr lang="ja-JP" altLang="en-US" smtClean="0"/>
              <a:t>2016/6/3</a:t>
            </a:fld>
            <a:endParaRPr lang="ja-JP" altLang="en-US"/>
          </a:p>
        </p:txBody>
      </p:sp>
      <p:sp>
        <p:nvSpPr>
          <p:cNvPr id="4" name="Footer Placeholder 3"/>
          <p:cNvSpPr>
            <a:spLocks noGrp="1"/>
          </p:cNvSpPr>
          <p:nvPr>
            <p:ph type="ftr" sz="quarter" idx="11"/>
          </p:nvPr>
        </p:nvSpPr>
        <p:spPr/>
        <p:txBody>
          <a:bodyPr/>
          <a:lstStyle/>
          <a:p>
            <a:r>
              <a:rPr lang="en-US" altLang="zh-TW" smtClean="0"/>
              <a:t>M2 thesis proposal</a:t>
            </a:r>
            <a:endParaRPr lang="ja-JP" altLang="en-US"/>
          </a:p>
        </p:txBody>
      </p:sp>
      <p:sp>
        <p:nvSpPr>
          <p:cNvPr id="5" name="Slide Number Placeholder 4"/>
          <p:cNvSpPr>
            <a:spLocks noGrp="1"/>
          </p:cNvSpPr>
          <p:nvPr>
            <p:ph type="sldNum" sz="quarter" idx="12"/>
          </p:nvPr>
        </p:nvSpPr>
        <p:spPr/>
        <p:txBody>
          <a:bodyPr/>
          <a:lstStyle/>
          <a:p>
            <a:fld id="{19EFD5C2-C605-44A9-AFF4-CC97E62308AD}" type="slidenum">
              <a:rPr lang="ja-JP" altLang="en-US" smtClean="0"/>
              <a:pPr/>
              <a:t>‹#›</a:t>
            </a:fld>
            <a:endParaRPr lang="ja-JP" altLang="en-US"/>
          </a:p>
        </p:txBody>
      </p:sp>
    </p:spTree>
    <p:extLst>
      <p:ext uri="{BB962C8B-B14F-4D97-AF65-F5344CB8AC3E}">
        <p14:creationId xmlns:p14="http://schemas.microsoft.com/office/powerpoint/2010/main" val="5593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EB1627-B54C-45CB-BA19-56379ACC841E}" type="datetime1">
              <a:rPr lang="ja-JP" altLang="en-US" smtClean="0"/>
              <a:t>2016/6/3</a:t>
            </a:fld>
            <a:endParaRPr lang="ja-JP" altLang="en-US"/>
          </a:p>
        </p:txBody>
      </p:sp>
      <p:sp>
        <p:nvSpPr>
          <p:cNvPr id="3" name="Footer Placeholder 2"/>
          <p:cNvSpPr>
            <a:spLocks noGrp="1"/>
          </p:cNvSpPr>
          <p:nvPr>
            <p:ph type="ftr" sz="quarter" idx="11"/>
          </p:nvPr>
        </p:nvSpPr>
        <p:spPr/>
        <p:txBody>
          <a:bodyPr/>
          <a:lstStyle/>
          <a:p>
            <a:r>
              <a:rPr lang="en-US" altLang="zh-TW" smtClean="0"/>
              <a:t>M2 thesis proposal</a:t>
            </a:r>
            <a:endParaRPr lang="ja-JP" altLang="en-US"/>
          </a:p>
        </p:txBody>
      </p:sp>
      <p:sp>
        <p:nvSpPr>
          <p:cNvPr id="4" name="Slide Number Placeholder 3"/>
          <p:cNvSpPr>
            <a:spLocks noGrp="1"/>
          </p:cNvSpPr>
          <p:nvPr>
            <p:ph type="sldNum" sz="quarter" idx="12"/>
          </p:nvPr>
        </p:nvSpPr>
        <p:spPr/>
        <p:txBody>
          <a:bodyPr/>
          <a:lstStyle/>
          <a:p>
            <a:fld id="{19EFD5C2-C605-44A9-AFF4-CC97E62308AD}" type="slidenum">
              <a:rPr lang="ja-JP" altLang="en-US" smtClean="0"/>
              <a:pPr/>
              <a:t>‹#›</a:t>
            </a:fld>
            <a:endParaRPr lang="ja-JP" altLang="en-US"/>
          </a:p>
        </p:txBody>
      </p:sp>
    </p:spTree>
    <p:extLst>
      <p:ext uri="{BB962C8B-B14F-4D97-AF65-F5344CB8AC3E}">
        <p14:creationId xmlns:p14="http://schemas.microsoft.com/office/powerpoint/2010/main" val="2878374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013C1D6-7AB0-41F1-8AEF-7711EB883457}" type="datetime1">
              <a:rPr lang="ja-JP" altLang="en-US" smtClean="0"/>
              <a:t>2016/6/3</a:t>
            </a:fld>
            <a:endParaRPr lang="ja-JP" altLang="en-US"/>
          </a:p>
        </p:txBody>
      </p:sp>
      <p:sp>
        <p:nvSpPr>
          <p:cNvPr id="6" name="Footer Placeholder 5"/>
          <p:cNvSpPr>
            <a:spLocks noGrp="1"/>
          </p:cNvSpPr>
          <p:nvPr>
            <p:ph type="ftr" sz="quarter" idx="11"/>
          </p:nvPr>
        </p:nvSpPr>
        <p:spPr/>
        <p:txBody>
          <a:bodyPr/>
          <a:lstStyle/>
          <a:p>
            <a:r>
              <a:rPr lang="en-US" altLang="zh-TW" smtClean="0"/>
              <a:t>M2 thesis proposal</a:t>
            </a:r>
            <a:endParaRPr lang="ja-JP" altLang="en-US"/>
          </a:p>
        </p:txBody>
      </p:sp>
      <p:sp>
        <p:nvSpPr>
          <p:cNvPr id="7" name="Slide Number Placeholder 6"/>
          <p:cNvSpPr>
            <a:spLocks noGrp="1"/>
          </p:cNvSpPr>
          <p:nvPr>
            <p:ph type="sldNum" sz="quarter" idx="12"/>
          </p:nvPr>
        </p:nvSpPr>
        <p:spPr/>
        <p:txBody>
          <a:bodyPr/>
          <a:lstStyle/>
          <a:p>
            <a:fld id="{19EFD5C2-C605-44A9-AFF4-CC97E62308AD}" type="slidenum">
              <a:rPr lang="ja-JP" altLang="en-US" smtClean="0"/>
              <a:pPr/>
              <a:t>‹#›</a:t>
            </a:fld>
            <a:endParaRPr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981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A63222A-E083-46A1-945C-CA87B0ED565A}" type="datetime1">
              <a:rPr lang="ja-JP" altLang="en-US" smtClean="0"/>
              <a:t>2016/6/3</a:t>
            </a:fld>
            <a:endParaRPr lang="ja-JP" altLang="en-US"/>
          </a:p>
        </p:txBody>
      </p:sp>
      <p:sp>
        <p:nvSpPr>
          <p:cNvPr id="6" name="Footer Placeholder 5"/>
          <p:cNvSpPr>
            <a:spLocks noGrp="1"/>
          </p:cNvSpPr>
          <p:nvPr>
            <p:ph type="ftr" sz="quarter" idx="11"/>
          </p:nvPr>
        </p:nvSpPr>
        <p:spPr/>
        <p:txBody>
          <a:bodyPr/>
          <a:lstStyle/>
          <a:p>
            <a:r>
              <a:rPr lang="en-US" altLang="zh-TW" smtClean="0"/>
              <a:t>M2 thesis proposal</a:t>
            </a:r>
            <a:endParaRPr lang="ja-JP" altLang="en-US"/>
          </a:p>
        </p:txBody>
      </p:sp>
      <p:sp>
        <p:nvSpPr>
          <p:cNvPr id="7" name="Slide Number Placeholder 6"/>
          <p:cNvSpPr>
            <a:spLocks noGrp="1"/>
          </p:cNvSpPr>
          <p:nvPr>
            <p:ph type="sldNum" sz="quarter" idx="12"/>
          </p:nvPr>
        </p:nvSpPr>
        <p:spPr/>
        <p:txBody>
          <a:bodyPr/>
          <a:lstStyle/>
          <a:p>
            <a:fld id="{19EFD5C2-C605-44A9-AFF4-CC97E62308AD}" type="slidenum">
              <a:rPr lang="ja-JP" altLang="en-US" smtClean="0"/>
              <a:pPr/>
              <a:t>‹#›</a:t>
            </a:fld>
            <a:endParaRPr lang="ja-JP" altLang="en-US"/>
          </a:p>
        </p:txBody>
      </p:sp>
    </p:spTree>
    <p:extLst>
      <p:ext uri="{BB962C8B-B14F-4D97-AF65-F5344CB8AC3E}">
        <p14:creationId xmlns:p14="http://schemas.microsoft.com/office/powerpoint/2010/main" val="4047223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DF11582D-C598-49E0-8FE4-8F553047096C}" type="datetime1">
              <a:rPr lang="ja-JP" altLang="en-US" smtClean="0"/>
              <a:t>2016/6/3</a:t>
            </a:fld>
            <a:endParaRPr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altLang="zh-TW" smtClean="0"/>
              <a:t>M2 thesis proposal</a:t>
            </a:r>
            <a:endParaRPr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19EFD5C2-C605-44A9-AFF4-CC97E62308AD}" type="slidenum">
              <a:rPr lang="ja-JP" altLang="en-US" smtClean="0"/>
              <a:pPr/>
              <a:t>‹#›</a:t>
            </a:fld>
            <a:endParaRPr lang="ja-JP" altLang="en-US"/>
          </a:p>
        </p:txBody>
      </p:sp>
    </p:spTree>
    <p:extLst>
      <p:ext uri="{BB962C8B-B14F-4D97-AF65-F5344CB8AC3E}">
        <p14:creationId xmlns:p14="http://schemas.microsoft.com/office/powerpoint/2010/main" val="29415556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685800" y="3505200"/>
            <a:ext cx="8134672" cy="1752600"/>
          </a:xfrm>
        </p:spPr>
        <p:txBody>
          <a:bodyPr/>
          <a:lstStyle/>
          <a:p>
            <a:r>
              <a:rPr lang="ja-JP" altLang="en-US" b="1" dirty="0" smtClean="0"/>
              <a:t>宇都宮大学大学院工学研究科</a:t>
            </a:r>
            <a:r>
              <a:rPr lang="en-US" altLang="ja-JP" b="1" dirty="0"/>
              <a:t> </a:t>
            </a:r>
            <a:r>
              <a:rPr lang="ja-JP" altLang="en-US" b="1" dirty="0" smtClean="0"/>
              <a:t>情報システム科学専攻</a:t>
            </a:r>
            <a:endParaRPr lang="en-US" altLang="ja-JP" b="1" dirty="0" smtClean="0"/>
          </a:p>
          <a:p>
            <a:endParaRPr lang="en-US" altLang="ja-JP" sz="1100" b="1" dirty="0" smtClean="0"/>
          </a:p>
          <a:p>
            <a:r>
              <a:rPr lang="ja-JP" altLang="en-US" b="1" dirty="0" smtClean="0"/>
              <a:t>澤田祐樹</a:t>
            </a:r>
            <a:r>
              <a:rPr lang="en-US" altLang="ja-JP" dirty="0" smtClean="0"/>
              <a:t>  </a:t>
            </a:r>
            <a:r>
              <a:rPr lang="ja-JP" altLang="en-US" dirty="0" smtClean="0"/>
              <a:t>大津 金光   大川 猛   横田 隆史</a:t>
            </a:r>
            <a:endParaRPr lang="ja-JP" altLang="en-US" dirty="0"/>
          </a:p>
          <a:p>
            <a:endParaRPr kumimoji="1" lang="ja-JP" altLang="en-US" b="1" dirty="0"/>
          </a:p>
        </p:txBody>
      </p:sp>
      <p:sp>
        <p:nvSpPr>
          <p:cNvPr id="4" name="日付プレースホルダー 3"/>
          <p:cNvSpPr>
            <a:spLocks noGrp="1"/>
          </p:cNvSpPr>
          <p:nvPr>
            <p:ph type="dt" sz="half" idx="10"/>
          </p:nvPr>
        </p:nvSpPr>
        <p:spPr/>
        <p:txBody>
          <a:bodyPr/>
          <a:lstStyle/>
          <a:p>
            <a:fld id="{F0B83C2A-50C5-46F4-9BE8-DF686FB220B3}" type="datetime1">
              <a:rPr lang="ja-JP" altLang="en-US" smtClean="0"/>
              <a:t>2016/6/3</a:t>
            </a:fld>
            <a:endParaRPr lang="ja-JP" altLang="en-US" dirty="0"/>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1</a:t>
            </a:fld>
            <a:endParaRPr lang="ja-JP" altLang="en-US" dirty="0"/>
          </a:p>
        </p:txBody>
      </p:sp>
      <p:sp>
        <p:nvSpPr>
          <p:cNvPr id="8" name="タイトル 1"/>
          <p:cNvSpPr txBox="1">
            <a:spLocks/>
          </p:cNvSpPr>
          <p:nvPr/>
        </p:nvSpPr>
        <p:spPr>
          <a:xfrm>
            <a:off x="609600" y="286544"/>
            <a:ext cx="8534400" cy="4294584"/>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en-US" altLang="ja-JP" sz="3600" dirty="0">
                <a:solidFill>
                  <a:srgbClr val="D2533C"/>
                </a:solidFill>
              </a:rPr>
              <a:t>Android</a:t>
            </a:r>
            <a:r>
              <a:rPr lang="ja-JP" altLang="en-US" sz="3600" dirty="0">
                <a:solidFill>
                  <a:srgbClr val="D2533C"/>
                </a:solidFill>
              </a:rPr>
              <a:t>クラスタシステムにおける効率的な並列処理に関する研究</a:t>
            </a:r>
          </a:p>
        </p:txBody>
      </p:sp>
      <p:sp>
        <p:nvSpPr>
          <p:cNvPr id="2" name="フッター プレースホルダー 1"/>
          <p:cNvSpPr>
            <a:spLocks noGrp="1"/>
          </p:cNvSpPr>
          <p:nvPr>
            <p:ph type="ftr" sz="quarter" idx="11"/>
          </p:nvPr>
        </p:nvSpPr>
        <p:spPr/>
        <p:txBody>
          <a:bodyPr/>
          <a:lstStyle/>
          <a:p>
            <a:r>
              <a:rPr lang="en-US" altLang="zh-TW" smtClean="0"/>
              <a:t>M2 thesis proposal</a:t>
            </a:r>
            <a:endParaRPr lang="ja-JP" altLang="en-US" dirty="0"/>
          </a:p>
        </p:txBody>
      </p:sp>
    </p:spTree>
    <p:extLst>
      <p:ext uri="{BB962C8B-B14F-4D97-AF65-F5344CB8AC3E}">
        <p14:creationId xmlns:p14="http://schemas.microsoft.com/office/powerpoint/2010/main" val="2264922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C6688E03-AA18-426D-9899-D90F81151A13}" type="datetime1">
              <a:rPr lang="ja-JP" altLang="en-US" smtClean="0"/>
              <a:t>2016/6/3</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10</a:t>
            </a:fld>
            <a:endParaRPr lang="ja-JP" altLang="en-US"/>
          </a:p>
        </p:txBody>
      </p:sp>
      <p:sp>
        <p:nvSpPr>
          <p:cNvPr id="9" name="タイトル 1"/>
          <p:cNvSpPr>
            <a:spLocks noGrp="1"/>
          </p:cNvSpPr>
          <p:nvPr>
            <p:ph type="title"/>
          </p:nvPr>
        </p:nvSpPr>
        <p:spPr>
          <a:xfrm>
            <a:off x="457200" y="134144"/>
            <a:ext cx="8229600" cy="990600"/>
          </a:xfrm>
        </p:spPr>
        <p:txBody>
          <a:bodyPr>
            <a:normAutofit/>
          </a:bodyPr>
          <a:lstStyle/>
          <a:p>
            <a:r>
              <a:rPr lang="ja-JP" altLang="en-US" dirty="0" smtClean="0"/>
              <a:t>機能</a:t>
            </a:r>
            <a:r>
              <a:rPr lang="en-US" altLang="ja-JP" dirty="0" smtClean="0"/>
              <a:t>1:</a:t>
            </a:r>
            <a:r>
              <a:rPr lang="ja-JP" altLang="en-US" dirty="0" smtClean="0"/>
              <a:t>プロセス単位の負荷分散</a:t>
            </a:r>
            <a:endParaRPr kumimoji="1" lang="ja-JP" altLang="en-US" dirty="0"/>
          </a:p>
        </p:txBody>
      </p:sp>
      <p:sp>
        <p:nvSpPr>
          <p:cNvPr id="12" name="円/楕円 11"/>
          <p:cNvSpPr/>
          <p:nvPr/>
        </p:nvSpPr>
        <p:spPr>
          <a:xfrm>
            <a:off x="387077" y="3288584"/>
            <a:ext cx="1800200" cy="1635531"/>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ノード</a:t>
            </a:r>
            <a:endParaRPr lang="en-US" altLang="ja-JP" sz="2000" b="1" dirty="0" smtClean="0"/>
          </a:p>
          <a:p>
            <a:pPr algn="ctr"/>
            <a:endParaRPr kumimoji="1" lang="en-US" altLang="ja-JP" sz="1600" b="1" dirty="0" smtClean="0"/>
          </a:p>
          <a:p>
            <a:pPr algn="ctr"/>
            <a:endParaRPr lang="en-US" altLang="ja-JP" sz="1600" b="1" dirty="0" smtClean="0"/>
          </a:p>
          <a:p>
            <a:pPr algn="ctr"/>
            <a:endParaRPr kumimoji="1" lang="en-US" altLang="ja-JP" sz="1600" b="1" dirty="0"/>
          </a:p>
          <a:p>
            <a:pPr algn="ctr"/>
            <a:endParaRPr kumimoji="1" lang="en-US" altLang="ja-JP" sz="1600" b="1" dirty="0" smtClean="0"/>
          </a:p>
          <a:p>
            <a:pPr algn="ctr"/>
            <a:endParaRPr kumimoji="1" lang="ja-JP" altLang="en-US" sz="1600" b="1" dirty="0"/>
          </a:p>
        </p:txBody>
      </p:sp>
      <p:sp>
        <p:nvSpPr>
          <p:cNvPr id="15" name="乗算記号 14"/>
          <p:cNvSpPr/>
          <p:nvPr/>
        </p:nvSpPr>
        <p:spPr>
          <a:xfrm>
            <a:off x="387077" y="2784373"/>
            <a:ext cx="720080" cy="67139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雲形吹き出し 17"/>
          <p:cNvSpPr/>
          <p:nvPr/>
        </p:nvSpPr>
        <p:spPr>
          <a:xfrm>
            <a:off x="2025729" y="2780853"/>
            <a:ext cx="2114223" cy="1015462"/>
          </a:xfrm>
          <a:prstGeom prst="cloudCallout">
            <a:avLst>
              <a:gd name="adj1" fmla="val -4695"/>
              <a:gd name="adj2" fmla="val 92068"/>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別のノード１</a:t>
            </a:r>
            <a:r>
              <a:rPr lang="ja-JP" altLang="en-US" b="1" dirty="0"/>
              <a:t>台</a:t>
            </a:r>
            <a:r>
              <a:rPr lang="ja-JP" altLang="en-US" b="1" dirty="0" smtClean="0"/>
              <a:t>に割り当て</a:t>
            </a:r>
            <a:endParaRPr kumimoji="1" lang="ja-JP" altLang="en-US" b="1" dirty="0"/>
          </a:p>
        </p:txBody>
      </p:sp>
      <p:sp>
        <p:nvSpPr>
          <p:cNvPr id="6" name="円/楕円 5"/>
          <p:cNvSpPr/>
          <p:nvPr/>
        </p:nvSpPr>
        <p:spPr>
          <a:xfrm>
            <a:off x="570056" y="3644950"/>
            <a:ext cx="1473205" cy="1135150"/>
          </a:xfrm>
          <a:prstGeom prst="ellipse">
            <a:avLst/>
          </a:prstGeom>
          <a:ln>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0" name="直線矢印コネクタ 19"/>
          <p:cNvCxnSpPr/>
          <p:nvPr/>
        </p:nvCxnSpPr>
        <p:spPr>
          <a:xfrm>
            <a:off x="2043261" y="4310003"/>
            <a:ext cx="1008112"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円/楕円 20"/>
          <p:cNvSpPr/>
          <p:nvPr/>
        </p:nvSpPr>
        <p:spPr>
          <a:xfrm>
            <a:off x="5148064" y="3415685"/>
            <a:ext cx="1656184" cy="1512168"/>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ノード</a:t>
            </a:r>
            <a:endParaRPr lang="en-US" altLang="ja-JP" sz="2000" b="1" dirty="0" smtClean="0"/>
          </a:p>
          <a:p>
            <a:pPr algn="ctr"/>
            <a:endParaRPr kumimoji="1" lang="en-US" altLang="ja-JP" sz="1600" b="1" dirty="0" smtClean="0"/>
          </a:p>
          <a:p>
            <a:pPr algn="ctr"/>
            <a:endParaRPr lang="en-US" altLang="ja-JP" sz="1600" b="1" dirty="0" smtClean="0"/>
          </a:p>
          <a:p>
            <a:pPr algn="ctr"/>
            <a:endParaRPr kumimoji="1" lang="en-US" altLang="ja-JP" sz="1600" b="1" dirty="0"/>
          </a:p>
          <a:p>
            <a:pPr algn="ctr"/>
            <a:endParaRPr kumimoji="1" lang="en-US" altLang="ja-JP" sz="1600" b="1" dirty="0" smtClean="0"/>
          </a:p>
          <a:p>
            <a:pPr algn="ctr"/>
            <a:endParaRPr kumimoji="1" lang="ja-JP" altLang="en-US" sz="1600" b="1" dirty="0"/>
          </a:p>
        </p:txBody>
      </p:sp>
      <p:sp>
        <p:nvSpPr>
          <p:cNvPr id="22" name="乗算記号 21"/>
          <p:cNvSpPr/>
          <p:nvPr/>
        </p:nvSpPr>
        <p:spPr>
          <a:xfrm>
            <a:off x="5004048" y="3091415"/>
            <a:ext cx="720080" cy="67139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雲形吹き出し 22"/>
          <p:cNvSpPr/>
          <p:nvPr/>
        </p:nvSpPr>
        <p:spPr>
          <a:xfrm>
            <a:off x="7029777" y="2104607"/>
            <a:ext cx="2114223" cy="1015462"/>
          </a:xfrm>
          <a:prstGeom prst="cloudCallout">
            <a:avLst>
              <a:gd name="adj1" fmla="val -35680"/>
              <a:gd name="adj2" fmla="val 47716"/>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ノード</a:t>
            </a:r>
            <a:r>
              <a:rPr lang="en-US" altLang="ja-JP" b="1" dirty="0" smtClean="0"/>
              <a:t>X</a:t>
            </a:r>
            <a:r>
              <a:rPr lang="ja-JP" altLang="en-US" b="1" dirty="0" smtClean="0"/>
              <a:t>に割り当て</a:t>
            </a:r>
            <a:endParaRPr kumimoji="1" lang="ja-JP" altLang="en-US" b="1" dirty="0"/>
          </a:p>
        </p:txBody>
      </p:sp>
      <p:sp>
        <p:nvSpPr>
          <p:cNvPr id="24" name="円/楕円 23"/>
          <p:cNvSpPr/>
          <p:nvPr/>
        </p:nvSpPr>
        <p:spPr>
          <a:xfrm>
            <a:off x="5502605" y="3670074"/>
            <a:ext cx="648072" cy="604272"/>
          </a:xfrm>
          <a:prstGeom prst="ellipse">
            <a:avLst/>
          </a:prstGeom>
          <a:ln>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9" name="円/楕円 28"/>
          <p:cNvSpPr/>
          <p:nvPr/>
        </p:nvSpPr>
        <p:spPr>
          <a:xfrm rot="1980000">
            <a:off x="5996854" y="3885136"/>
            <a:ext cx="512748" cy="1153378"/>
          </a:xfrm>
          <a:prstGeom prst="ellipse">
            <a:avLst/>
          </a:prstGeom>
          <a:ln>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31" name="直線矢印コネクタ 30"/>
          <p:cNvCxnSpPr>
            <a:stCxn id="24" idx="7"/>
          </p:cNvCxnSpPr>
          <p:nvPr/>
        </p:nvCxnSpPr>
        <p:spPr>
          <a:xfrm flipV="1">
            <a:off x="6055769" y="2946496"/>
            <a:ext cx="1175027" cy="81207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29" idx="6"/>
          </p:cNvCxnSpPr>
          <p:nvPr/>
        </p:nvCxnSpPr>
        <p:spPr>
          <a:xfrm>
            <a:off x="6468241" y="4601456"/>
            <a:ext cx="1128094" cy="10711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雲形吹き出し 33"/>
          <p:cNvSpPr/>
          <p:nvPr/>
        </p:nvSpPr>
        <p:spPr>
          <a:xfrm>
            <a:off x="6937939" y="4717143"/>
            <a:ext cx="2114223" cy="1015462"/>
          </a:xfrm>
          <a:prstGeom prst="cloudCallout">
            <a:avLst>
              <a:gd name="adj1" fmla="val -28974"/>
              <a:gd name="adj2" fmla="val -52973"/>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ノード</a:t>
            </a:r>
            <a:r>
              <a:rPr lang="en-US" altLang="ja-JP" b="1" dirty="0"/>
              <a:t>Y</a:t>
            </a:r>
            <a:r>
              <a:rPr lang="ja-JP" altLang="en-US" b="1" dirty="0" smtClean="0"/>
              <a:t>に割り当て</a:t>
            </a:r>
            <a:endParaRPr kumimoji="1" lang="ja-JP" altLang="en-US" b="1" dirty="0"/>
          </a:p>
        </p:txBody>
      </p:sp>
      <p:cxnSp>
        <p:nvCxnSpPr>
          <p:cNvPr id="37" name="直線コネクタ 36"/>
          <p:cNvCxnSpPr/>
          <p:nvPr/>
        </p:nvCxnSpPr>
        <p:spPr>
          <a:xfrm>
            <a:off x="4427984" y="2708920"/>
            <a:ext cx="0" cy="3586708"/>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9" name="右矢印 38"/>
          <p:cNvSpPr/>
          <p:nvPr/>
        </p:nvSpPr>
        <p:spPr>
          <a:xfrm>
            <a:off x="3656592" y="4545049"/>
            <a:ext cx="1707496" cy="1080120"/>
          </a:xfrm>
          <a:prstGeom prst="rightArrow">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負荷分散</a:t>
            </a:r>
            <a:endParaRPr lang="en-US" altLang="ja-JP" b="1" dirty="0" smtClean="0"/>
          </a:p>
          <a:p>
            <a:pPr algn="ctr"/>
            <a:r>
              <a:rPr lang="ja-JP" altLang="en-US" b="1" dirty="0" smtClean="0"/>
              <a:t>を可能</a:t>
            </a:r>
            <a:endParaRPr kumimoji="1" lang="ja-JP" altLang="en-US" b="1" dirty="0"/>
          </a:p>
        </p:txBody>
      </p:sp>
      <p:sp>
        <p:nvSpPr>
          <p:cNvPr id="42" name="フッター プレースホルダー 1"/>
          <p:cNvSpPr>
            <a:spLocks noGrp="1"/>
          </p:cNvSpPr>
          <p:nvPr>
            <p:ph type="ftr" sz="quarter" idx="11"/>
          </p:nvPr>
        </p:nvSpPr>
        <p:spPr>
          <a:xfrm>
            <a:off x="3429000" y="18288"/>
            <a:ext cx="4114800" cy="329184"/>
          </a:xfrm>
        </p:spPr>
        <p:txBody>
          <a:bodyPr/>
          <a:lstStyle/>
          <a:p>
            <a:r>
              <a:rPr lang="en-US" altLang="zh-TW" smtClean="0"/>
              <a:t>M2 thesis proposal</a:t>
            </a:r>
            <a:endParaRPr lang="ja-JP" altLang="en-US" dirty="0"/>
          </a:p>
        </p:txBody>
      </p:sp>
      <p:sp>
        <p:nvSpPr>
          <p:cNvPr id="43" name="コンテンツ プレースホルダー 5"/>
          <p:cNvSpPr txBox="1">
            <a:spLocks/>
          </p:cNvSpPr>
          <p:nvPr/>
        </p:nvSpPr>
        <p:spPr>
          <a:xfrm>
            <a:off x="35496" y="1002280"/>
            <a:ext cx="9023898" cy="1296144"/>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sz="2800" b="1" dirty="0" smtClean="0"/>
              <a:t>ノード内</a:t>
            </a:r>
            <a:r>
              <a:rPr lang="ja-JP" altLang="en-US" sz="2800" b="1" dirty="0"/>
              <a:t>のプロセス群をそれぞれ複数のノードに分散して</a:t>
            </a:r>
            <a:r>
              <a:rPr lang="ja-JP" altLang="en-US" sz="2800" b="1" dirty="0" smtClean="0"/>
              <a:t>割り当てる機能</a:t>
            </a:r>
            <a:endParaRPr lang="en-US" altLang="ja-JP" sz="2800" b="1" dirty="0"/>
          </a:p>
          <a:p>
            <a:endParaRPr lang="en-US" altLang="ja-JP" sz="2800" b="1" dirty="0"/>
          </a:p>
          <a:p>
            <a:endParaRPr lang="en-US" altLang="ja-JP" sz="2800" b="1" dirty="0" smtClean="0"/>
          </a:p>
        </p:txBody>
      </p:sp>
      <p:sp>
        <p:nvSpPr>
          <p:cNvPr id="45" name="テキスト ボックス 44"/>
          <p:cNvSpPr txBox="1"/>
          <p:nvPr/>
        </p:nvSpPr>
        <p:spPr>
          <a:xfrm>
            <a:off x="6729961" y="6479316"/>
            <a:ext cx="2230028" cy="307777"/>
          </a:xfrm>
          <a:prstGeom prst="rect">
            <a:avLst/>
          </a:prstGeom>
          <a:noFill/>
        </p:spPr>
        <p:txBody>
          <a:bodyPr wrap="square" rtlCol="0">
            <a:spAutoFit/>
          </a:bodyPr>
          <a:lstStyle/>
          <a:p>
            <a:r>
              <a:rPr kumimoji="1" lang="ja-JP" altLang="en-US" sz="1400" b="1" dirty="0" smtClean="0"/>
              <a:t>：</a:t>
            </a:r>
            <a:r>
              <a:rPr kumimoji="1" lang="en-US" altLang="ja-JP" sz="1400" b="1" dirty="0" smtClean="0"/>
              <a:t>MPI</a:t>
            </a:r>
            <a:r>
              <a:rPr kumimoji="1" lang="ja-JP" altLang="en-US" sz="1400" b="1" dirty="0" smtClean="0"/>
              <a:t>並列実行プロセス</a:t>
            </a:r>
            <a:endParaRPr kumimoji="1" lang="ja-JP" altLang="en-US" sz="1400" b="1" dirty="0"/>
          </a:p>
        </p:txBody>
      </p:sp>
      <p:sp>
        <p:nvSpPr>
          <p:cNvPr id="46" name="円/楕円 45"/>
          <p:cNvSpPr/>
          <p:nvPr/>
        </p:nvSpPr>
        <p:spPr>
          <a:xfrm>
            <a:off x="6143701" y="6007884"/>
            <a:ext cx="586259" cy="38816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sp>
        <p:nvSpPr>
          <p:cNvPr id="47" name="テキスト ボックス 46"/>
          <p:cNvSpPr txBox="1"/>
          <p:nvPr/>
        </p:nvSpPr>
        <p:spPr>
          <a:xfrm>
            <a:off x="6729960" y="6074586"/>
            <a:ext cx="2450552" cy="307777"/>
          </a:xfrm>
          <a:prstGeom prst="rect">
            <a:avLst/>
          </a:prstGeom>
          <a:noFill/>
        </p:spPr>
        <p:txBody>
          <a:bodyPr wrap="square" rtlCol="0">
            <a:spAutoFit/>
          </a:bodyPr>
          <a:lstStyle/>
          <a:p>
            <a:r>
              <a:rPr kumimoji="1" lang="ja-JP" altLang="en-US" sz="1400" b="1" dirty="0" smtClean="0"/>
              <a:t>：</a:t>
            </a:r>
            <a:r>
              <a:rPr kumimoji="1" lang="en-US" altLang="ja-JP" sz="1400" b="1" dirty="0" smtClean="0"/>
              <a:t>MPI</a:t>
            </a:r>
            <a:r>
              <a:rPr kumimoji="1" lang="ja-JP" altLang="en-US" sz="1400" b="1" dirty="0" smtClean="0"/>
              <a:t>の</a:t>
            </a:r>
            <a:r>
              <a:rPr lang="ja-JP" altLang="en-US" sz="1400" b="1" dirty="0" smtClean="0"/>
              <a:t>管理デーモンプロセス</a:t>
            </a:r>
            <a:endParaRPr kumimoji="1" lang="ja-JP" altLang="en-US" sz="1400" b="1" dirty="0"/>
          </a:p>
        </p:txBody>
      </p:sp>
      <p:sp>
        <p:nvSpPr>
          <p:cNvPr id="48" name="円/楕円 47"/>
          <p:cNvSpPr/>
          <p:nvPr/>
        </p:nvSpPr>
        <p:spPr>
          <a:xfrm>
            <a:off x="768696" y="4191803"/>
            <a:ext cx="586259" cy="38816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sp>
        <p:nvSpPr>
          <p:cNvPr id="49" name="円/楕円 48"/>
          <p:cNvSpPr/>
          <p:nvPr/>
        </p:nvSpPr>
        <p:spPr>
          <a:xfrm>
            <a:off x="5292080" y="4283295"/>
            <a:ext cx="586259" cy="38816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sp>
        <p:nvSpPr>
          <p:cNvPr id="35" name="円/楕円 34"/>
          <p:cNvSpPr/>
          <p:nvPr/>
        </p:nvSpPr>
        <p:spPr>
          <a:xfrm>
            <a:off x="6257880" y="6463581"/>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p:cNvSpPr/>
          <p:nvPr/>
        </p:nvSpPr>
        <p:spPr>
          <a:xfrm>
            <a:off x="945610" y="3809540"/>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p:nvSpPr>
        <p:spPr>
          <a:xfrm>
            <a:off x="1393614" y="3880456"/>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1396175" y="4292777"/>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p:nvSpPr>
        <p:spPr>
          <a:xfrm>
            <a:off x="5646621" y="3809540"/>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5925774" y="4473056"/>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6155355" y="4126236"/>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841024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機能実現のため</a:t>
            </a:r>
            <a:r>
              <a:rPr lang="ja-JP" altLang="en-US" dirty="0" smtClean="0"/>
              <a:t>の要件</a:t>
            </a:r>
            <a:endParaRPr kumimoji="1" lang="ja-JP" altLang="en-US" dirty="0"/>
          </a:p>
        </p:txBody>
      </p:sp>
      <p:sp>
        <p:nvSpPr>
          <p:cNvPr id="3" name="コンテンツ プレースホルダー 2"/>
          <p:cNvSpPr>
            <a:spLocks noGrp="1"/>
          </p:cNvSpPr>
          <p:nvPr>
            <p:ph idx="1"/>
          </p:nvPr>
        </p:nvSpPr>
        <p:spPr>
          <a:xfrm>
            <a:off x="457200" y="1412775"/>
            <a:ext cx="8229600" cy="1276711"/>
          </a:xfrm>
        </p:spPr>
        <p:txBody>
          <a:bodyPr>
            <a:noAutofit/>
          </a:bodyPr>
          <a:lstStyle/>
          <a:p>
            <a:r>
              <a:rPr lang="ja-JP" altLang="en-US" sz="2800" b="1" dirty="0" smtClean="0"/>
              <a:t>要件</a:t>
            </a:r>
            <a:r>
              <a:rPr lang="en-US" altLang="ja-JP" sz="2800" b="1" dirty="0" smtClean="0"/>
              <a:t>1.</a:t>
            </a:r>
            <a:r>
              <a:rPr lang="ja-JP" altLang="en-US" sz="2800" b="1" dirty="0" smtClean="0"/>
              <a:t>プロセス単位での復元処理の実現</a:t>
            </a:r>
            <a:endParaRPr lang="en-US" altLang="ja-JP" sz="2800" b="1" dirty="0" smtClean="0"/>
          </a:p>
          <a:p>
            <a:pPr lvl="1"/>
            <a:r>
              <a:rPr lang="en-US" altLang="ja-JP" b="1" u="sng" dirty="0" err="1" smtClean="0"/>
              <a:t>ckpt</a:t>
            </a:r>
            <a:r>
              <a:rPr lang="ja-JP" altLang="en-US" b="1" u="sng" dirty="0" smtClean="0"/>
              <a:t>が全て揃っ</a:t>
            </a:r>
            <a:r>
              <a:rPr lang="ja-JP" altLang="en-US" b="1" u="sng" dirty="0"/>
              <a:t>て</a:t>
            </a:r>
            <a:r>
              <a:rPr lang="ja-JP" altLang="en-US" b="1" u="sng" dirty="0" smtClean="0"/>
              <a:t>なくても</a:t>
            </a:r>
            <a:r>
              <a:rPr lang="ja-JP" altLang="en-US" b="1" dirty="0" smtClean="0"/>
              <a:t>，受け取った</a:t>
            </a:r>
            <a:r>
              <a:rPr lang="en-US" altLang="ja-JP" b="1" dirty="0" err="1" smtClean="0"/>
              <a:t>ckpt</a:t>
            </a:r>
            <a:r>
              <a:rPr lang="ja-JP" altLang="en-US" b="1" dirty="0" smtClean="0"/>
              <a:t>に対して復元処理を行う</a:t>
            </a:r>
            <a:endParaRPr lang="en-US" altLang="ja-JP" b="1" dirty="0" smtClean="0"/>
          </a:p>
        </p:txBody>
      </p:sp>
      <p:sp>
        <p:nvSpPr>
          <p:cNvPr id="4" name="日付プレースホルダー 3"/>
          <p:cNvSpPr>
            <a:spLocks noGrp="1"/>
          </p:cNvSpPr>
          <p:nvPr>
            <p:ph type="dt" sz="half" idx="10"/>
          </p:nvPr>
        </p:nvSpPr>
        <p:spPr/>
        <p:txBody>
          <a:bodyPr/>
          <a:lstStyle/>
          <a:p>
            <a:fld id="{BBF8C534-2A07-42AA-BF60-F1CB34D433A7}" type="datetime1">
              <a:rPr lang="ja-JP" altLang="en-US" smtClean="0"/>
              <a:t>2016/6/3</a:t>
            </a:fld>
            <a:endParaRPr lang="ja-JP" altLang="en-US"/>
          </a:p>
        </p:txBody>
      </p:sp>
      <p:sp>
        <p:nvSpPr>
          <p:cNvPr id="5" name="フッター プレースホルダー 4"/>
          <p:cNvSpPr>
            <a:spLocks noGrp="1"/>
          </p:cNvSpPr>
          <p:nvPr>
            <p:ph type="ftr" sz="quarter" idx="11"/>
          </p:nvPr>
        </p:nvSpPr>
        <p:spPr/>
        <p:txBody>
          <a:bodyPr/>
          <a:lstStyle/>
          <a:p>
            <a:r>
              <a:rPr lang="en-US" altLang="zh-TW" smtClean="0"/>
              <a:t>M2 thesis proposal</a:t>
            </a:r>
            <a:endParaRPr lang="ja-JP" altLang="en-US"/>
          </a:p>
        </p:txBody>
      </p:sp>
      <p:sp>
        <p:nvSpPr>
          <p:cNvPr id="6" name="スライド番号プレースホルダー 5"/>
          <p:cNvSpPr>
            <a:spLocks noGrp="1"/>
          </p:cNvSpPr>
          <p:nvPr>
            <p:ph type="sldNum" sz="quarter" idx="12"/>
          </p:nvPr>
        </p:nvSpPr>
        <p:spPr/>
        <p:txBody>
          <a:bodyPr/>
          <a:lstStyle/>
          <a:p>
            <a:fld id="{19EFD5C2-C605-44A9-AFF4-CC97E62308AD}" type="slidenum">
              <a:rPr lang="ja-JP" altLang="en-US" smtClean="0"/>
              <a:pPr/>
              <a:t>11</a:t>
            </a:fld>
            <a:endParaRPr lang="ja-JP" altLang="en-US"/>
          </a:p>
        </p:txBody>
      </p:sp>
      <p:sp>
        <p:nvSpPr>
          <p:cNvPr id="36" name="円/楕円 35"/>
          <p:cNvSpPr/>
          <p:nvPr/>
        </p:nvSpPr>
        <p:spPr>
          <a:xfrm>
            <a:off x="1432532" y="2632987"/>
            <a:ext cx="1933778" cy="1319209"/>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100" b="1" dirty="0" smtClean="0"/>
              <a:t>脱退ノード</a:t>
            </a:r>
            <a:endParaRPr lang="en-US" altLang="ja-JP" sz="2100" b="1" dirty="0" smtClean="0"/>
          </a:p>
          <a:p>
            <a:pPr algn="ctr"/>
            <a:endParaRPr kumimoji="1" lang="en-US" altLang="ja-JP" sz="2100" b="1" dirty="0"/>
          </a:p>
          <a:p>
            <a:pPr algn="ctr"/>
            <a:endParaRPr kumimoji="1" lang="en-US" altLang="ja-JP" sz="1600" b="1" dirty="0" smtClean="0"/>
          </a:p>
          <a:p>
            <a:pPr algn="ctr"/>
            <a:endParaRPr lang="en-US" altLang="ja-JP" sz="1600" b="1" dirty="0" smtClean="0"/>
          </a:p>
          <a:p>
            <a:pPr algn="ctr"/>
            <a:endParaRPr kumimoji="1" lang="en-US" altLang="ja-JP" sz="1600" b="1" dirty="0"/>
          </a:p>
          <a:p>
            <a:pPr algn="ctr"/>
            <a:endParaRPr kumimoji="1" lang="en-US" altLang="ja-JP" sz="1600" b="1" dirty="0" smtClean="0"/>
          </a:p>
          <a:p>
            <a:pPr algn="ctr"/>
            <a:endParaRPr kumimoji="1" lang="ja-JP" altLang="en-US" sz="1600" b="1" dirty="0"/>
          </a:p>
        </p:txBody>
      </p:sp>
      <p:sp>
        <p:nvSpPr>
          <p:cNvPr id="38" name="円/楕円 37"/>
          <p:cNvSpPr/>
          <p:nvPr/>
        </p:nvSpPr>
        <p:spPr>
          <a:xfrm>
            <a:off x="2045377" y="2887376"/>
            <a:ext cx="646560" cy="526031"/>
          </a:xfrm>
          <a:prstGeom prst="ellipse">
            <a:avLst/>
          </a:prstGeom>
          <a:ln>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9" name="円/楕円 38"/>
          <p:cNvSpPr/>
          <p:nvPr/>
        </p:nvSpPr>
        <p:spPr>
          <a:xfrm rot="1980000">
            <a:off x="2679130" y="3125324"/>
            <a:ext cx="486704" cy="880342"/>
          </a:xfrm>
          <a:prstGeom prst="ellipse">
            <a:avLst/>
          </a:prstGeom>
          <a:ln>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40" name="直線矢印コネクタ 39"/>
          <p:cNvCxnSpPr>
            <a:stCxn id="38" idx="7"/>
          </p:cNvCxnSpPr>
          <p:nvPr/>
        </p:nvCxnSpPr>
        <p:spPr>
          <a:xfrm flipV="1">
            <a:off x="2597250" y="2908755"/>
            <a:ext cx="1365590" cy="5565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39" idx="6"/>
          </p:cNvCxnSpPr>
          <p:nvPr/>
        </p:nvCxnSpPr>
        <p:spPr>
          <a:xfrm>
            <a:off x="3126574" y="3698034"/>
            <a:ext cx="881145" cy="5891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 name="円/楕円 42"/>
          <p:cNvSpPr/>
          <p:nvPr/>
        </p:nvSpPr>
        <p:spPr>
          <a:xfrm>
            <a:off x="1986543" y="3469829"/>
            <a:ext cx="556481" cy="338636"/>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sp>
        <p:nvSpPr>
          <p:cNvPr id="44" name="円/楕円 43"/>
          <p:cNvSpPr/>
          <p:nvPr/>
        </p:nvSpPr>
        <p:spPr>
          <a:xfrm>
            <a:off x="2204339" y="2949724"/>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2659887" y="3559881"/>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2846998" y="3220653"/>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0" name="図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20949" y="3692994"/>
            <a:ext cx="290607" cy="364971"/>
          </a:xfrm>
          <a:prstGeom prst="rect">
            <a:avLst/>
          </a:prstGeom>
        </p:spPr>
      </p:pic>
      <p:pic>
        <p:nvPicPr>
          <p:cNvPr id="51" name="図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23954" y="3250052"/>
            <a:ext cx="290607" cy="364971"/>
          </a:xfrm>
          <a:prstGeom prst="rect">
            <a:avLst/>
          </a:prstGeom>
        </p:spPr>
      </p:pic>
      <p:pic>
        <p:nvPicPr>
          <p:cNvPr id="53" name="図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9398" y="3048436"/>
            <a:ext cx="290607" cy="364971"/>
          </a:xfrm>
          <a:prstGeom prst="rect">
            <a:avLst/>
          </a:prstGeom>
        </p:spPr>
      </p:pic>
      <p:sp>
        <p:nvSpPr>
          <p:cNvPr id="54" name="テキスト ボックス 53"/>
          <p:cNvSpPr txBox="1"/>
          <p:nvPr/>
        </p:nvSpPr>
        <p:spPr>
          <a:xfrm>
            <a:off x="3037492" y="2568531"/>
            <a:ext cx="1295512" cy="369332"/>
          </a:xfrm>
          <a:prstGeom prst="rect">
            <a:avLst/>
          </a:prstGeom>
          <a:noFill/>
        </p:spPr>
        <p:txBody>
          <a:bodyPr wrap="square" rtlCol="0">
            <a:spAutoFit/>
          </a:bodyPr>
          <a:lstStyle/>
          <a:p>
            <a:r>
              <a:rPr lang="ja-JP" altLang="en-US" b="1" dirty="0" smtClean="0"/>
              <a:t>ノード</a:t>
            </a:r>
            <a:r>
              <a:rPr lang="en-US" altLang="ja-JP" b="1" dirty="0" smtClean="0"/>
              <a:t>X</a:t>
            </a:r>
            <a:r>
              <a:rPr lang="ja-JP" altLang="en-US" b="1" dirty="0" smtClean="0"/>
              <a:t>へ</a:t>
            </a:r>
            <a:endParaRPr kumimoji="1" lang="ja-JP" altLang="en-US" b="1" dirty="0"/>
          </a:p>
        </p:txBody>
      </p:sp>
      <p:sp>
        <p:nvSpPr>
          <p:cNvPr id="55" name="テキスト ボックス 54"/>
          <p:cNvSpPr txBox="1"/>
          <p:nvPr/>
        </p:nvSpPr>
        <p:spPr>
          <a:xfrm>
            <a:off x="3315084" y="3358075"/>
            <a:ext cx="1295512" cy="369332"/>
          </a:xfrm>
          <a:prstGeom prst="rect">
            <a:avLst/>
          </a:prstGeom>
          <a:noFill/>
        </p:spPr>
        <p:txBody>
          <a:bodyPr wrap="square" rtlCol="0">
            <a:spAutoFit/>
          </a:bodyPr>
          <a:lstStyle/>
          <a:p>
            <a:r>
              <a:rPr lang="ja-JP" altLang="en-US" b="1" dirty="0" smtClean="0"/>
              <a:t>ノード</a:t>
            </a:r>
            <a:r>
              <a:rPr lang="en-US" altLang="ja-JP" b="1" dirty="0"/>
              <a:t>Y</a:t>
            </a:r>
            <a:r>
              <a:rPr lang="ja-JP" altLang="en-US" b="1" dirty="0" smtClean="0"/>
              <a:t>へ</a:t>
            </a:r>
            <a:endParaRPr kumimoji="1" lang="ja-JP" altLang="en-US" b="1" dirty="0"/>
          </a:p>
        </p:txBody>
      </p:sp>
      <p:pic>
        <p:nvPicPr>
          <p:cNvPr id="56" name="図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2094" y="3556028"/>
            <a:ext cx="290607" cy="364971"/>
          </a:xfrm>
          <a:prstGeom prst="rect">
            <a:avLst/>
          </a:prstGeom>
        </p:spPr>
      </p:pic>
      <p:pic>
        <p:nvPicPr>
          <p:cNvPr id="57" name="図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77311" y="2455861"/>
            <a:ext cx="290607" cy="364971"/>
          </a:xfrm>
          <a:prstGeom prst="rect">
            <a:avLst/>
          </a:prstGeom>
        </p:spPr>
      </p:pic>
      <p:pic>
        <p:nvPicPr>
          <p:cNvPr id="58" name="図 5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6131" y="3621756"/>
            <a:ext cx="290607" cy="364971"/>
          </a:xfrm>
          <a:prstGeom prst="rect">
            <a:avLst/>
          </a:prstGeom>
        </p:spPr>
      </p:pic>
      <p:pic>
        <p:nvPicPr>
          <p:cNvPr id="59" name="図 5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7930" y="3769710"/>
            <a:ext cx="290607" cy="364971"/>
          </a:xfrm>
          <a:prstGeom prst="rect">
            <a:avLst/>
          </a:prstGeom>
        </p:spPr>
      </p:pic>
      <p:sp>
        <p:nvSpPr>
          <p:cNvPr id="62" name="テキスト ボックス 61"/>
          <p:cNvSpPr txBox="1"/>
          <p:nvPr/>
        </p:nvSpPr>
        <p:spPr>
          <a:xfrm>
            <a:off x="817503" y="2465497"/>
            <a:ext cx="1114091" cy="369332"/>
          </a:xfrm>
          <a:prstGeom prst="rect">
            <a:avLst/>
          </a:prstGeom>
          <a:noFill/>
        </p:spPr>
        <p:txBody>
          <a:bodyPr wrap="square" rtlCol="0">
            <a:spAutoFit/>
          </a:bodyPr>
          <a:lstStyle/>
          <a:p>
            <a:r>
              <a:rPr kumimoji="1" lang="en-US" altLang="ja-JP" b="1" dirty="0" smtClean="0"/>
              <a:t>(</a:t>
            </a:r>
            <a:r>
              <a:rPr kumimoji="1" lang="ja-JP" altLang="en-US" b="1" dirty="0" smtClean="0"/>
              <a:t>従来</a:t>
            </a:r>
            <a:r>
              <a:rPr kumimoji="1" lang="en-US" altLang="ja-JP" b="1" dirty="0" smtClean="0"/>
              <a:t>)</a:t>
            </a:r>
            <a:endParaRPr kumimoji="1" lang="ja-JP" altLang="en-US" b="1" dirty="0"/>
          </a:p>
        </p:txBody>
      </p:sp>
      <p:sp>
        <p:nvSpPr>
          <p:cNvPr id="68" name="雲形吹き出し 67"/>
          <p:cNvSpPr/>
          <p:nvPr/>
        </p:nvSpPr>
        <p:spPr>
          <a:xfrm>
            <a:off x="4764051" y="2474065"/>
            <a:ext cx="2040197" cy="1551973"/>
          </a:xfrm>
          <a:prstGeom prst="cloudCallout">
            <a:avLst>
              <a:gd name="adj1" fmla="val -65122"/>
              <a:gd name="adj2" fmla="val 32894"/>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b="1" dirty="0"/>
          </a:p>
        </p:txBody>
      </p:sp>
      <p:sp>
        <p:nvSpPr>
          <p:cNvPr id="21" name="雲形吹き出し 20"/>
          <p:cNvSpPr/>
          <p:nvPr/>
        </p:nvSpPr>
        <p:spPr>
          <a:xfrm>
            <a:off x="4756226" y="2488553"/>
            <a:ext cx="2040197" cy="1551973"/>
          </a:xfrm>
          <a:prstGeom prst="cloudCallout">
            <a:avLst>
              <a:gd name="adj1" fmla="val -67585"/>
              <a:gd name="adj2" fmla="val -15666"/>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b="1" dirty="0" err="1" smtClean="0"/>
              <a:t>ckpt</a:t>
            </a:r>
            <a:r>
              <a:rPr kumimoji="1" lang="ja-JP" altLang="en-US" b="1" dirty="0" smtClean="0"/>
              <a:t>が全て</a:t>
            </a:r>
            <a:r>
              <a:rPr lang="ja-JP" altLang="en-US" b="1" dirty="0" smtClean="0"/>
              <a:t>揃っていないと復元しない</a:t>
            </a:r>
            <a:endParaRPr kumimoji="1" lang="ja-JP" altLang="en-US" b="1" dirty="0"/>
          </a:p>
        </p:txBody>
      </p:sp>
      <p:sp>
        <p:nvSpPr>
          <p:cNvPr id="91" name="コンテンツ プレースホルダー 2"/>
          <p:cNvSpPr txBox="1">
            <a:spLocks/>
          </p:cNvSpPr>
          <p:nvPr/>
        </p:nvSpPr>
        <p:spPr>
          <a:xfrm>
            <a:off x="467544" y="4293096"/>
            <a:ext cx="8229600" cy="1276711"/>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sz="2800" b="1" dirty="0" smtClean="0"/>
              <a:t>要件</a:t>
            </a:r>
            <a:r>
              <a:rPr lang="en-US" altLang="ja-JP" sz="2800" b="1" dirty="0" smtClean="0"/>
              <a:t>2.</a:t>
            </a:r>
            <a:r>
              <a:rPr lang="ja-JP" altLang="en-US" sz="2800" b="1" dirty="0" smtClean="0"/>
              <a:t>プロセス間</a:t>
            </a:r>
            <a:r>
              <a:rPr lang="ja-JP" altLang="en-US" sz="2800" b="1" dirty="0"/>
              <a:t>通信の再構築処理の変</a:t>
            </a:r>
            <a:r>
              <a:rPr lang="ja-JP" altLang="en-US" sz="2800" dirty="0"/>
              <a:t>更</a:t>
            </a:r>
            <a:endParaRPr lang="en-US" altLang="ja-JP" sz="2800" dirty="0"/>
          </a:p>
          <a:p>
            <a:pPr lvl="1"/>
            <a:r>
              <a:rPr lang="ja-JP" altLang="en-US" dirty="0"/>
              <a:t>プロセス単位で復元処理を行った場合，</a:t>
            </a:r>
            <a:r>
              <a:rPr lang="ja-JP" altLang="en-US" u="sng" dirty="0"/>
              <a:t>チェックポイント時と接続状況が一部異なる</a:t>
            </a:r>
            <a:r>
              <a:rPr lang="ja-JP" altLang="en-US" dirty="0"/>
              <a:t>　 </a:t>
            </a:r>
            <a:r>
              <a:rPr lang="en-US" altLang="ja-JP" dirty="0"/>
              <a:t>     </a:t>
            </a:r>
            <a:r>
              <a:rPr lang="ja-JP" altLang="en-US" dirty="0"/>
              <a:t>一部コネクションを変更</a:t>
            </a:r>
            <a:endParaRPr lang="en-US" altLang="ja-JP" dirty="0"/>
          </a:p>
          <a:p>
            <a:endParaRPr lang="en-US" altLang="ja-JP" sz="2800" b="1" dirty="0" smtClean="0"/>
          </a:p>
        </p:txBody>
      </p:sp>
      <p:sp>
        <p:nvSpPr>
          <p:cNvPr id="99" name="円/楕円 98"/>
          <p:cNvSpPr/>
          <p:nvPr/>
        </p:nvSpPr>
        <p:spPr>
          <a:xfrm>
            <a:off x="1762245" y="6289988"/>
            <a:ext cx="586259" cy="38816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sp>
        <p:nvSpPr>
          <p:cNvPr id="102" name="円/楕円 101"/>
          <p:cNvSpPr/>
          <p:nvPr/>
        </p:nvSpPr>
        <p:spPr>
          <a:xfrm>
            <a:off x="1071652" y="5613658"/>
            <a:ext cx="663324" cy="557791"/>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smtClean="0">
                <a:solidFill>
                  <a:srgbClr val="0070C0"/>
                </a:solidFill>
              </a:rPr>
              <a:t>P</a:t>
            </a:r>
            <a:r>
              <a:rPr lang="en-US" altLang="ja-JP" sz="1600" b="1" dirty="0">
                <a:solidFill>
                  <a:srgbClr val="0070C0"/>
                </a:solidFill>
              </a:rPr>
              <a:t>1</a:t>
            </a:r>
            <a:endParaRPr kumimoji="1" lang="ja-JP" altLang="en-US" b="1" dirty="0">
              <a:solidFill>
                <a:srgbClr val="0070C0"/>
              </a:solidFill>
            </a:endParaRPr>
          </a:p>
        </p:txBody>
      </p:sp>
      <p:sp>
        <p:nvSpPr>
          <p:cNvPr id="103" name="円/楕円 102"/>
          <p:cNvSpPr/>
          <p:nvPr/>
        </p:nvSpPr>
        <p:spPr>
          <a:xfrm>
            <a:off x="2388960" y="5613658"/>
            <a:ext cx="663324" cy="557791"/>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smtClean="0">
                <a:solidFill>
                  <a:srgbClr val="0070C0"/>
                </a:solidFill>
              </a:rPr>
              <a:t>P2</a:t>
            </a:r>
            <a:endParaRPr kumimoji="1" lang="ja-JP" altLang="en-US" b="1" dirty="0">
              <a:solidFill>
                <a:srgbClr val="0070C0"/>
              </a:solidFill>
            </a:endParaRPr>
          </a:p>
        </p:txBody>
      </p:sp>
      <p:cxnSp>
        <p:nvCxnSpPr>
          <p:cNvPr id="104" name="直線矢印コネクタ 103"/>
          <p:cNvCxnSpPr>
            <a:stCxn id="102" idx="6"/>
            <a:endCxn id="103" idx="2"/>
          </p:cNvCxnSpPr>
          <p:nvPr/>
        </p:nvCxnSpPr>
        <p:spPr>
          <a:xfrm>
            <a:off x="1734976" y="5892554"/>
            <a:ext cx="653984" cy="0"/>
          </a:xfrm>
          <a:prstGeom prst="straightConnector1">
            <a:avLst/>
          </a:prstGeom>
          <a:ln w="38100">
            <a:solidFill>
              <a:srgbClr val="0070C0"/>
            </a:solidFill>
            <a:prstDash val="solid"/>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a:stCxn id="102" idx="4"/>
            <a:endCxn id="99" idx="1"/>
          </p:cNvCxnSpPr>
          <p:nvPr/>
        </p:nvCxnSpPr>
        <p:spPr>
          <a:xfrm>
            <a:off x="1403314" y="6171449"/>
            <a:ext cx="444787" cy="175385"/>
          </a:xfrm>
          <a:prstGeom prst="straightConnector1">
            <a:avLst/>
          </a:prstGeom>
          <a:ln w="38100">
            <a:solidFill>
              <a:srgbClr val="FF0000"/>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1" name="テキスト ボックス 110"/>
          <p:cNvSpPr txBox="1"/>
          <p:nvPr/>
        </p:nvSpPr>
        <p:spPr>
          <a:xfrm>
            <a:off x="6742436" y="6492720"/>
            <a:ext cx="2230028" cy="307777"/>
          </a:xfrm>
          <a:prstGeom prst="rect">
            <a:avLst/>
          </a:prstGeom>
          <a:noFill/>
        </p:spPr>
        <p:txBody>
          <a:bodyPr wrap="square" rtlCol="0">
            <a:spAutoFit/>
          </a:bodyPr>
          <a:lstStyle/>
          <a:p>
            <a:r>
              <a:rPr kumimoji="1" lang="ja-JP" altLang="en-US" sz="1400" b="1" dirty="0" smtClean="0"/>
              <a:t>：</a:t>
            </a:r>
            <a:r>
              <a:rPr kumimoji="1" lang="en-US" altLang="ja-JP" sz="1400" b="1" dirty="0" smtClean="0"/>
              <a:t>MPI</a:t>
            </a:r>
            <a:r>
              <a:rPr kumimoji="1" lang="ja-JP" altLang="en-US" sz="1400" b="1" dirty="0" smtClean="0"/>
              <a:t>並列実行プロセス</a:t>
            </a:r>
            <a:endParaRPr kumimoji="1" lang="ja-JP" altLang="en-US" sz="1400" b="1" dirty="0"/>
          </a:p>
        </p:txBody>
      </p:sp>
      <p:sp>
        <p:nvSpPr>
          <p:cNvPr id="112" name="円/楕円 111"/>
          <p:cNvSpPr/>
          <p:nvPr/>
        </p:nvSpPr>
        <p:spPr>
          <a:xfrm>
            <a:off x="6156176" y="6021288"/>
            <a:ext cx="586259" cy="38816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sp>
        <p:nvSpPr>
          <p:cNvPr id="113" name="テキスト ボックス 112"/>
          <p:cNvSpPr txBox="1"/>
          <p:nvPr/>
        </p:nvSpPr>
        <p:spPr>
          <a:xfrm>
            <a:off x="6742435" y="6087990"/>
            <a:ext cx="2450552" cy="307777"/>
          </a:xfrm>
          <a:prstGeom prst="rect">
            <a:avLst/>
          </a:prstGeom>
          <a:noFill/>
        </p:spPr>
        <p:txBody>
          <a:bodyPr wrap="square" rtlCol="0">
            <a:spAutoFit/>
          </a:bodyPr>
          <a:lstStyle/>
          <a:p>
            <a:r>
              <a:rPr kumimoji="1" lang="ja-JP" altLang="en-US" sz="1400" b="1" dirty="0" smtClean="0"/>
              <a:t>：</a:t>
            </a:r>
            <a:r>
              <a:rPr kumimoji="1" lang="en-US" altLang="ja-JP" sz="1400" b="1" dirty="0" smtClean="0"/>
              <a:t>MPI</a:t>
            </a:r>
            <a:r>
              <a:rPr kumimoji="1" lang="ja-JP" altLang="en-US" sz="1400" b="1" dirty="0" smtClean="0"/>
              <a:t>の</a:t>
            </a:r>
            <a:r>
              <a:rPr lang="ja-JP" altLang="en-US" sz="1400" b="1" dirty="0" smtClean="0"/>
              <a:t>管理プロセス</a:t>
            </a:r>
            <a:endParaRPr kumimoji="1" lang="ja-JP" altLang="en-US" sz="1400" b="1" dirty="0"/>
          </a:p>
        </p:txBody>
      </p:sp>
      <p:sp>
        <p:nvSpPr>
          <p:cNvPr id="114" name="円/楕円 113"/>
          <p:cNvSpPr/>
          <p:nvPr/>
        </p:nvSpPr>
        <p:spPr>
          <a:xfrm>
            <a:off x="6270355" y="6476985"/>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9" name="図 1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81225" y="5933019"/>
            <a:ext cx="290607" cy="364971"/>
          </a:xfrm>
          <a:prstGeom prst="rect">
            <a:avLst/>
          </a:prstGeom>
        </p:spPr>
      </p:pic>
      <p:pic>
        <p:nvPicPr>
          <p:cNvPr id="120" name="図 1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4881" y="5901498"/>
            <a:ext cx="290607" cy="364971"/>
          </a:xfrm>
          <a:prstGeom prst="rect">
            <a:avLst/>
          </a:prstGeom>
        </p:spPr>
      </p:pic>
      <p:pic>
        <p:nvPicPr>
          <p:cNvPr id="121" name="図 1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38386" y="6361332"/>
            <a:ext cx="290607" cy="364971"/>
          </a:xfrm>
          <a:prstGeom prst="rect">
            <a:avLst/>
          </a:prstGeom>
        </p:spPr>
      </p:pic>
      <p:cxnSp>
        <p:nvCxnSpPr>
          <p:cNvPr id="100" name="直線矢印コネクタ 99"/>
          <p:cNvCxnSpPr>
            <a:stCxn id="103" idx="4"/>
            <a:endCxn id="99" idx="7"/>
          </p:cNvCxnSpPr>
          <p:nvPr/>
        </p:nvCxnSpPr>
        <p:spPr>
          <a:xfrm flipH="1">
            <a:off x="2262648" y="6171449"/>
            <a:ext cx="457974" cy="175385"/>
          </a:xfrm>
          <a:prstGeom prst="straightConnector1">
            <a:avLst/>
          </a:prstGeom>
          <a:ln w="38100">
            <a:solidFill>
              <a:srgbClr val="FF0000"/>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4" name="雲形吹き出し 123"/>
          <p:cNvSpPr/>
          <p:nvPr/>
        </p:nvSpPr>
        <p:spPr>
          <a:xfrm>
            <a:off x="3440265" y="5569807"/>
            <a:ext cx="2446687" cy="1283709"/>
          </a:xfrm>
          <a:prstGeom prst="cloudCallout">
            <a:avLst>
              <a:gd name="adj1" fmla="val -71358"/>
              <a:gd name="adj2" fmla="val 20887"/>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600" b="1" dirty="0"/>
          </a:p>
        </p:txBody>
      </p:sp>
      <p:sp>
        <p:nvSpPr>
          <p:cNvPr id="123" name="雲形吹き出し 122"/>
          <p:cNvSpPr/>
          <p:nvPr/>
        </p:nvSpPr>
        <p:spPr>
          <a:xfrm>
            <a:off x="3429000" y="5569807"/>
            <a:ext cx="2446687" cy="1283709"/>
          </a:xfrm>
          <a:prstGeom prst="cloudCallout">
            <a:avLst>
              <a:gd name="adj1" fmla="val -59859"/>
              <a:gd name="adj2" fmla="val -3093"/>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b="1" dirty="0" smtClean="0"/>
              <a:t>どのプロセスとどの通信手段で接続しているか記憶し，再</a:t>
            </a:r>
            <a:r>
              <a:rPr lang="ja-JP" altLang="en-US" sz="1600" b="1" dirty="0"/>
              <a:t>構築</a:t>
            </a:r>
            <a:endParaRPr kumimoji="1" lang="ja-JP" altLang="en-US" sz="1600" b="1" dirty="0"/>
          </a:p>
        </p:txBody>
      </p:sp>
      <p:sp>
        <p:nvSpPr>
          <p:cNvPr id="125" name="右矢印 124"/>
          <p:cNvSpPr/>
          <p:nvPr/>
        </p:nvSpPr>
        <p:spPr>
          <a:xfrm>
            <a:off x="2556723" y="5170984"/>
            <a:ext cx="426549" cy="21602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81049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機能</a:t>
            </a:r>
            <a:r>
              <a:rPr kumimoji="1" lang="en-US" altLang="ja-JP" dirty="0" smtClean="0"/>
              <a:t>1</a:t>
            </a:r>
            <a:r>
              <a:rPr kumimoji="1" lang="ja-JP" altLang="en-US" dirty="0" smtClean="0"/>
              <a:t>の評価</a:t>
            </a:r>
            <a:endParaRPr kumimoji="1" lang="ja-JP" altLang="en-US" dirty="0"/>
          </a:p>
        </p:txBody>
      </p:sp>
      <p:sp>
        <p:nvSpPr>
          <p:cNvPr id="3" name="日付プレースホルダー 2"/>
          <p:cNvSpPr>
            <a:spLocks noGrp="1"/>
          </p:cNvSpPr>
          <p:nvPr>
            <p:ph type="dt" sz="half" idx="10"/>
          </p:nvPr>
        </p:nvSpPr>
        <p:spPr/>
        <p:txBody>
          <a:bodyPr/>
          <a:lstStyle/>
          <a:p>
            <a:fld id="{20D6C9C4-CCEB-483C-93A3-63F7EC61E7BC}" type="datetime1">
              <a:rPr lang="ja-JP" altLang="en-US" smtClean="0"/>
              <a:t>2016/6/3</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12</a:t>
            </a:fld>
            <a:endParaRPr lang="ja-JP" altLang="en-US"/>
          </a:p>
        </p:txBody>
      </p:sp>
      <p:graphicFrame>
        <p:nvGraphicFramePr>
          <p:cNvPr id="6" name="表 5"/>
          <p:cNvGraphicFramePr>
            <a:graphicFrameLocks noGrp="1"/>
          </p:cNvGraphicFramePr>
          <p:nvPr>
            <p:extLst>
              <p:ext uri="{D42A27DB-BD31-4B8C-83A1-F6EECF244321}">
                <p14:modId xmlns:p14="http://schemas.microsoft.com/office/powerpoint/2010/main" val="779539623"/>
              </p:ext>
            </p:extLst>
          </p:nvPr>
        </p:nvGraphicFramePr>
        <p:xfrm>
          <a:off x="107504" y="2420888"/>
          <a:ext cx="3701024" cy="4328054"/>
        </p:xfrm>
        <a:graphic>
          <a:graphicData uri="http://schemas.openxmlformats.org/drawingml/2006/table">
            <a:tbl>
              <a:tblPr firstRow="1" bandRow="1">
                <a:tableStyleId>{69CF1AB2-1976-4502-BF36-3FF5EA218861}</a:tableStyleId>
              </a:tblPr>
              <a:tblGrid>
                <a:gridCol w="1386880"/>
                <a:gridCol w="2314144"/>
              </a:tblGrid>
              <a:tr h="369057">
                <a:tc gridSpan="2">
                  <a:txBody>
                    <a:bodyPr/>
                    <a:lstStyle/>
                    <a:p>
                      <a:pPr algn="ctr"/>
                      <a:r>
                        <a:rPr kumimoji="1" lang="ja-JP" altLang="en-US" sz="1800" dirty="0" smtClean="0">
                          <a:solidFill>
                            <a:schemeClr val="tx1"/>
                          </a:solidFill>
                        </a:rPr>
                        <a:t>評価環境</a:t>
                      </a:r>
                      <a:endParaRPr kumimoji="1" lang="ja-JP" altLang="en-US" sz="1800" dirty="0">
                        <a:solidFill>
                          <a:schemeClr val="tx1"/>
                        </a:solidFill>
                      </a:endParaRPr>
                    </a:p>
                  </a:txBody>
                  <a:tcPr>
                    <a:solidFill>
                      <a:srgbClr val="92D050"/>
                    </a:solidFill>
                  </a:tcPr>
                </a:tc>
                <a:tc hMerge="1">
                  <a:txBody>
                    <a:bodyPr/>
                    <a:lstStyle/>
                    <a:p>
                      <a:pPr algn="l"/>
                      <a:endParaRPr kumimoji="1" lang="ja-JP" altLang="en-US" sz="1600" dirty="0">
                        <a:solidFill>
                          <a:schemeClr val="tx1"/>
                        </a:solidFill>
                      </a:endParaRPr>
                    </a:p>
                  </a:txBody>
                  <a:tcPr/>
                </a:tc>
              </a:tr>
              <a:tr h="338302">
                <a:tc>
                  <a:txBody>
                    <a:bodyPr/>
                    <a:lstStyle/>
                    <a:p>
                      <a:pPr algn="l"/>
                      <a:r>
                        <a:rPr kumimoji="1" lang="en-US" altLang="ja-JP" sz="1600" b="1" dirty="0" smtClean="0">
                          <a:solidFill>
                            <a:schemeClr val="tx1"/>
                          </a:solidFill>
                        </a:rPr>
                        <a:t>DMTCP</a:t>
                      </a:r>
                      <a:endParaRPr kumimoji="1" lang="ja-JP" altLang="en-US" sz="1600" b="1" dirty="0">
                        <a:solidFill>
                          <a:schemeClr val="tx1"/>
                        </a:solidFill>
                      </a:endParaRPr>
                    </a:p>
                  </a:txBody>
                  <a:tcPr/>
                </a:tc>
                <a:tc>
                  <a:txBody>
                    <a:bodyPr/>
                    <a:lstStyle/>
                    <a:p>
                      <a:pPr algn="l"/>
                      <a:r>
                        <a:rPr kumimoji="1" lang="en-US" altLang="ja-JP" sz="1600" b="1" dirty="0" smtClean="0">
                          <a:solidFill>
                            <a:schemeClr val="tx1"/>
                          </a:solidFill>
                        </a:rPr>
                        <a:t>Version</a:t>
                      </a:r>
                      <a:r>
                        <a:rPr kumimoji="1" lang="en-US" altLang="ja-JP" sz="1600" b="1" baseline="0" dirty="0" smtClean="0">
                          <a:solidFill>
                            <a:schemeClr val="tx1"/>
                          </a:solidFill>
                        </a:rPr>
                        <a:t> 2.3.1</a:t>
                      </a:r>
                      <a:endParaRPr kumimoji="1" lang="ja-JP" altLang="en-US" sz="1600" b="1" dirty="0">
                        <a:solidFill>
                          <a:schemeClr val="tx1"/>
                        </a:solidFill>
                      </a:endParaRPr>
                    </a:p>
                  </a:txBody>
                  <a:tcPr/>
                </a:tc>
              </a:tr>
              <a:tr h="824213">
                <a:tc>
                  <a:txBody>
                    <a:bodyPr/>
                    <a:lstStyle/>
                    <a:p>
                      <a:pPr algn="l"/>
                      <a:r>
                        <a:rPr kumimoji="1" lang="ja-JP" altLang="en-US" sz="1600" b="1" dirty="0" smtClean="0">
                          <a:solidFill>
                            <a:schemeClr val="dk1"/>
                          </a:solidFill>
                        </a:rPr>
                        <a:t>クラスタ構成</a:t>
                      </a:r>
                      <a:endParaRPr kumimoji="1" lang="ja-JP" altLang="en-US" sz="1800" b="1" dirty="0">
                        <a:solidFill>
                          <a:srgbClr val="FF0000"/>
                        </a:solidFill>
                      </a:endParaRPr>
                    </a:p>
                  </a:txBody>
                  <a:tcPr/>
                </a:tc>
                <a:tc>
                  <a:txBody>
                    <a:bodyPr/>
                    <a:lstStyle/>
                    <a:p>
                      <a:pPr algn="l"/>
                      <a:r>
                        <a:rPr kumimoji="1" lang="en-US" altLang="ja-JP" sz="1600" b="1" dirty="0" smtClean="0">
                          <a:solidFill>
                            <a:schemeClr val="tx1"/>
                          </a:solidFill>
                        </a:rPr>
                        <a:t>3</a:t>
                      </a:r>
                      <a:r>
                        <a:rPr kumimoji="1" lang="ja-JP" altLang="en-US" sz="1600" b="1" dirty="0" smtClean="0">
                          <a:solidFill>
                            <a:schemeClr val="tx1"/>
                          </a:solidFill>
                        </a:rPr>
                        <a:t>ノード </a:t>
                      </a:r>
                      <a:r>
                        <a:rPr kumimoji="1" lang="en-US" altLang="ja-JP" sz="1600" b="1" dirty="0" smtClean="0">
                          <a:solidFill>
                            <a:schemeClr val="tx1"/>
                          </a:solidFill>
                        </a:rPr>
                        <a:t>(PC</a:t>
                      </a:r>
                      <a:r>
                        <a:rPr kumimoji="1" lang="ja-JP" altLang="en-US" sz="1600" b="1" dirty="0" smtClean="0">
                          <a:solidFill>
                            <a:schemeClr val="tx1"/>
                          </a:solidFill>
                        </a:rPr>
                        <a:t>クラスタ</a:t>
                      </a:r>
                      <a:r>
                        <a:rPr kumimoji="1" lang="en-US" altLang="ja-JP" sz="1600" b="1" dirty="0" smtClean="0">
                          <a:solidFill>
                            <a:schemeClr val="tx1"/>
                          </a:solidFill>
                        </a:rPr>
                        <a:t>)</a:t>
                      </a:r>
                    </a:p>
                    <a:p>
                      <a:pPr algn="l"/>
                      <a:r>
                        <a:rPr kumimoji="1" lang="ja-JP" altLang="en-US" sz="1600" b="1" dirty="0" smtClean="0">
                          <a:solidFill>
                            <a:schemeClr val="tx1"/>
                          </a:solidFill>
                        </a:rPr>
                        <a:t>各</a:t>
                      </a:r>
                      <a:r>
                        <a:rPr kumimoji="1" lang="en-US" altLang="ja-JP" sz="1600" b="1" dirty="0" smtClean="0">
                          <a:solidFill>
                            <a:schemeClr val="tx1"/>
                          </a:solidFill>
                        </a:rPr>
                        <a:t>4</a:t>
                      </a:r>
                      <a:r>
                        <a:rPr kumimoji="1" lang="ja-JP" altLang="en-US" sz="1600" b="1" dirty="0" smtClean="0">
                          <a:solidFill>
                            <a:schemeClr val="tx1"/>
                          </a:solidFill>
                        </a:rPr>
                        <a:t>プロセス実行</a:t>
                      </a:r>
                      <a:endParaRPr kumimoji="1" lang="en-US" altLang="ja-JP" sz="1600" b="1" dirty="0" smtClean="0">
                        <a:solidFill>
                          <a:schemeClr val="tx1"/>
                        </a:solidFill>
                      </a:endParaRPr>
                    </a:p>
                  </a:txBody>
                  <a:tcPr/>
                </a:tc>
              </a:tr>
              <a:tr h="1131450">
                <a:tc>
                  <a:txBody>
                    <a:bodyPr/>
                    <a:lstStyle/>
                    <a:p>
                      <a:pPr algn="l"/>
                      <a:r>
                        <a:rPr kumimoji="1" lang="ja-JP" altLang="en-US" sz="1600" b="1" dirty="0" smtClean="0"/>
                        <a:t>ノード</a:t>
                      </a:r>
                      <a:r>
                        <a:rPr kumimoji="1" lang="en-US" altLang="ja-JP" sz="1600" b="1" dirty="0" smtClean="0"/>
                        <a:t>(PC)</a:t>
                      </a:r>
                      <a:r>
                        <a:rPr kumimoji="1" lang="ja-JP" altLang="en-US" sz="1600" b="1" dirty="0" smtClean="0"/>
                        <a:t>の環境</a:t>
                      </a:r>
                      <a:endParaRPr kumimoji="1" lang="ja-JP" altLang="en-US" sz="1600" b="1" dirty="0"/>
                    </a:p>
                  </a:txBody>
                  <a:tcPr/>
                </a:tc>
                <a:tc>
                  <a:txBody>
                    <a:bodyPr/>
                    <a:lstStyle/>
                    <a:p>
                      <a:pPr algn="l"/>
                      <a:r>
                        <a:rPr kumimoji="1" lang="en-US" altLang="ja-JP" sz="1600" b="1" dirty="0" err="1" smtClean="0"/>
                        <a:t>OS:Cent</a:t>
                      </a:r>
                      <a:r>
                        <a:rPr kumimoji="1" lang="en-US" altLang="ja-JP" sz="1600" b="1" baseline="0" dirty="0" err="1" smtClean="0"/>
                        <a:t>OS</a:t>
                      </a:r>
                      <a:r>
                        <a:rPr kumimoji="1" lang="en-US" altLang="ja-JP" sz="1600" b="1" baseline="0" dirty="0" smtClean="0"/>
                        <a:t> 6</a:t>
                      </a:r>
                    </a:p>
                    <a:p>
                      <a:pPr algn="l"/>
                      <a:r>
                        <a:rPr kumimoji="1" lang="ja-JP" altLang="en-US" sz="1600" b="1" baseline="0" dirty="0" smtClean="0"/>
                        <a:t>動作周波数</a:t>
                      </a:r>
                      <a:r>
                        <a:rPr kumimoji="1" lang="en-US" altLang="ja-JP" sz="1600" b="1" baseline="0" dirty="0" smtClean="0"/>
                        <a:t>:3.4GHz</a:t>
                      </a:r>
                    </a:p>
                    <a:p>
                      <a:pPr algn="l"/>
                      <a:r>
                        <a:rPr kumimoji="1" lang="ja-JP" altLang="en-US" sz="1600" b="1" baseline="0" dirty="0" smtClean="0"/>
                        <a:t>コア数</a:t>
                      </a:r>
                      <a:r>
                        <a:rPr kumimoji="1" lang="en-US" altLang="ja-JP" sz="1600" b="1" baseline="0" dirty="0" smtClean="0"/>
                        <a:t>:4</a:t>
                      </a:r>
                      <a:r>
                        <a:rPr kumimoji="1" lang="ja-JP" altLang="en-US" sz="1600" b="1" baseline="0" dirty="0" smtClean="0"/>
                        <a:t>コア</a:t>
                      </a:r>
                      <a:endParaRPr kumimoji="1" lang="en-US" altLang="ja-JP" sz="1600" b="1" baseline="0" dirty="0" smtClean="0"/>
                    </a:p>
                    <a:p>
                      <a:pPr algn="l"/>
                      <a:r>
                        <a:rPr kumimoji="1" lang="ja-JP" altLang="en-US" sz="1600" b="1" baseline="0" dirty="0" smtClean="0"/>
                        <a:t>メモリ</a:t>
                      </a:r>
                      <a:r>
                        <a:rPr kumimoji="1" lang="en-US" altLang="ja-JP" sz="1600" b="1" baseline="0" dirty="0" smtClean="0"/>
                        <a:t>:32GB</a:t>
                      </a:r>
                      <a:endParaRPr kumimoji="1" lang="en-US" altLang="ja-JP" sz="1600" b="1" dirty="0" smtClean="0"/>
                    </a:p>
                  </a:txBody>
                  <a:tcPr/>
                </a:tc>
              </a:tr>
              <a:tr h="8325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1" dirty="0" smtClean="0"/>
                        <a:t>通信環境</a:t>
                      </a:r>
                      <a:endParaRPr kumimoji="1" lang="en-US" altLang="ja-JP" sz="1600" b="1"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600" b="1" dirty="0" smtClean="0"/>
                        <a:t>ギガビットイーサネット</a:t>
                      </a:r>
                      <a:endParaRPr lang="en-US" altLang="ja-JP" sz="16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1" dirty="0" smtClean="0"/>
                        <a:t>(1000Base-T)</a:t>
                      </a:r>
                      <a:endParaRPr kumimoji="1" lang="ja-JP" altLang="en-US" sz="1600" b="1" dirty="0" smtClean="0"/>
                    </a:p>
                  </a:txBody>
                  <a:tcPr/>
                </a:tc>
              </a:tr>
              <a:tr h="8325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1" dirty="0" smtClean="0"/>
                        <a:t>チェックポイントデータ</a:t>
                      </a:r>
                      <a:endParaRPr kumimoji="1" lang="en-US" altLang="ja-JP" sz="1600" b="1"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1" dirty="0" smtClean="0"/>
                        <a:t>1</a:t>
                      </a:r>
                      <a:r>
                        <a:rPr kumimoji="1" lang="ja-JP" altLang="en-US" sz="1600" b="1" dirty="0" smtClean="0"/>
                        <a:t>回目に取得したチェックポイントデータを利用</a:t>
                      </a:r>
                    </a:p>
                  </a:txBody>
                  <a:tcPr/>
                </a:tc>
              </a:tr>
            </a:tbl>
          </a:graphicData>
        </a:graphic>
      </p:graphicFrame>
      <p:sp>
        <p:nvSpPr>
          <p:cNvPr id="7" name="円/楕円 6"/>
          <p:cNvSpPr/>
          <p:nvPr/>
        </p:nvSpPr>
        <p:spPr>
          <a:xfrm>
            <a:off x="3876997" y="1340767"/>
            <a:ext cx="2089496" cy="2323785"/>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ホストノード</a:t>
            </a:r>
            <a:endParaRPr lang="en-US" altLang="ja-JP" b="1" dirty="0" smtClean="0"/>
          </a:p>
          <a:p>
            <a:pPr algn="ctr"/>
            <a:endParaRPr lang="en-US" altLang="ja-JP" b="1" dirty="0" smtClean="0"/>
          </a:p>
          <a:p>
            <a:pPr algn="ctr"/>
            <a:endParaRPr lang="en-US" altLang="ja-JP" b="1" dirty="0" smtClean="0"/>
          </a:p>
          <a:p>
            <a:pPr algn="ctr"/>
            <a:endParaRPr lang="en-US" altLang="ja-JP" b="1" dirty="0"/>
          </a:p>
          <a:p>
            <a:pPr algn="ctr"/>
            <a:endParaRPr lang="en-US" altLang="ja-JP" b="1" dirty="0" smtClean="0"/>
          </a:p>
          <a:p>
            <a:pPr algn="ctr"/>
            <a:endParaRPr lang="en-US" altLang="ja-JP" b="1" dirty="0" smtClean="0"/>
          </a:p>
          <a:p>
            <a:pPr algn="ctr"/>
            <a:endParaRPr lang="en-US" altLang="ja-JP" b="1" dirty="0" smtClean="0"/>
          </a:p>
        </p:txBody>
      </p:sp>
      <p:sp>
        <p:nvSpPr>
          <p:cNvPr id="10" name="テキスト ボックス 9"/>
          <p:cNvSpPr txBox="1"/>
          <p:nvPr/>
        </p:nvSpPr>
        <p:spPr>
          <a:xfrm>
            <a:off x="5181248" y="6444267"/>
            <a:ext cx="3999264" cy="369332"/>
          </a:xfrm>
          <a:prstGeom prst="rect">
            <a:avLst/>
          </a:prstGeom>
          <a:noFill/>
        </p:spPr>
        <p:txBody>
          <a:bodyPr wrap="square" rtlCol="0">
            <a:spAutoFit/>
          </a:bodyPr>
          <a:lstStyle/>
          <a:p>
            <a:r>
              <a:rPr kumimoji="1" lang="ja-JP" altLang="en-US" b="1" dirty="0" smtClean="0"/>
              <a:t>：</a:t>
            </a:r>
            <a:r>
              <a:rPr kumimoji="1" lang="en-US" altLang="ja-JP" b="1" dirty="0" smtClean="0"/>
              <a:t>MPI</a:t>
            </a:r>
            <a:r>
              <a:rPr kumimoji="1" lang="ja-JP" altLang="en-US" b="1" dirty="0" smtClean="0"/>
              <a:t>並列実行プロセス</a:t>
            </a:r>
            <a:r>
              <a:rPr kumimoji="1" lang="en-US" altLang="ja-JP" b="1" dirty="0" smtClean="0"/>
              <a:t>(</a:t>
            </a:r>
            <a:r>
              <a:rPr lang="ja-JP" altLang="en-US" b="1" dirty="0" smtClean="0">
                <a:solidFill>
                  <a:srgbClr val="FF0000"/>
                </a:solidFill>
              </a:rPr>
              <a:t>計</a:t>
            </a:r>
            <a:r>
              <a:rPr lang="en-US" altLang="ja-JP" b="1" dirty="0" smtClean="0">
                <a:solidFill>
                  <a:srgbClr val="FF0000"/>
                </a:solidFill>
              </a:rPr>
              <a:t>12</a:t>
            </a:r>
            <a:r>
              <a:rPr lang="ja-JP" altLang="en-US" b="1" dirty="0" smtClean="0">
                <a:solidFill>
                  <a:srgbClr val="FF0000"/>
                </a:solidFill>
              </a:rPr>
              <a:t>プロセス</a:t>
            </a:r>
            <a:r>
              <a:rPr kumimoji="1" lang="en-US" altLang="ja-JP" b="1" dirty="0" smtClean="0"/>
              <a:t>)</a:t>
            </a:r>
            <a:endParaRPr kumimoji="1" lang="ja-JP" altLang="en-US" b="1" dirty="0"/>
          </a:p>
        </p:txBody>
      </p:sp>
      <p:sp>
        <p:nvSpPr>
          <p:cNvPr id="31" name="円/楕円 30"/>
          <p:cNvSpPr/>
          <p:nvPr/>
        </p:nvSpPr>
        <p:spPr>
          <a:xfrm>
            <a:off x="4236940" y="2630459"/>
            <a:ext cx="1271164" cy="970595"/>
          </a:xfrm>
          <a:prstGeom prst="ellipse">
            <a:avLst/>
          </a:prstGeom>
          <a:ln>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37" name="直線矢印コネクタ 36"/>
          <p:cNvCxnSpPr/>
          <p:nvPr/>
        </p:nvCxnSpPr>
        <p:spPr>
          <a:xfrm flipH="1" flipV="1">
            <a:off x="5462438" y="3068961"/>
            <a:ext cx="673148" cy="939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テキスト ボックス 38"/>
          <p:cNvSpPr txBox="1"/>
          <p:nvPr/>
        </p:nvSpPr>
        <p:spPr>
          <a:xfrm>
            <a:off x="4550978" y="4487575"/>
            <a:ext cx="1296144" cy="369332"/>
          </a:xfrm>
          <a:prstGeom prst="rect">
            <a:avLst/>
          </a:prstGeom>
          <a:noFill/>
        </p:spPr>
        <p:txBody>
          <a:bodyPr wrap="square" rtlCol="0">
            <a:spAutoFit/>
          </a:bodyPr>
          <a:lstStyle/>
          <a:p>
            <a:r>
              <a:rPr kumimoji="1" lang="ja-JP" altLang="en-US" b="1" dirty="0" smtClean="0"/>
              <a:t>ノード単位</a:t>
            </a:r>
            <a:endParaRPr kumimoji="1" lang="ja-JP" altLang="en-US" b="1" dirty="0"/>
          </a:p>
        </p:txBody>
      </p:sp>
      <p:cxnSp>
        <p:nvCxnSpPr>
          <p:cNvPr id="40" name="直線矢印コネクタ 39"/>
          <p:cNvCxnSpPr/>
          <p:nvPr/>
        </p:nvCxnSpPr>
        <p:spPr>
          <a:xfrm flipH="1" flipV="1">
            <a:off x="5714466" y="3132099"/>
            <a:ext cx="805804" cy="64106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6618890" y="3403827"/>
            <a:ext cx="2561622" cy="369332"/>
          </a:xfrm>
          <a:prstGeom prst="rect">
            <a:avLst/>
          </a:prstGeom>
          <a:noFill/>
        </p:spPr>
        <p:txBody>
          <a:bodyPr wrap="square" rtlCol="0">
            <a:spAutoFit/>
          </a:bodyPr>
          <a:lstStyle/>
          <a:p>
            <a:r>
              <a:rPr lang="ja-JP" altLang="en-US" b="1" dirty="0"/>
              <a:t>プロセス</a:t>
            </a:r>
            <a:r>
              <a:rPr kumimoji="1" lang="ja-JP" altLang="en-US" b="1" dirty="0" smtClean="0"/>
              <a:t>単位</a:t>
            </a:r>
            <a:r>
              <a:rPr kumimoji="1" lang="en-US" altLang="ja-JP" b="1" dirty="0" smtClean="0"/>
              <a:t>(</a:t>
            </a:r>
            <a:r>
              <a:rPr lang="ja-JP" altLang="en-US" b="1" dirty="0" smtClean="0">
                <a:solidFill>
                  <a:srgbClr val="FF0000"/>
                </a:solidFill>
              </a:rPr>
              <a:t>負荷分散</a:t>
            </a:r>
            <a:r>
              <a:rPr kumimoji="1" lang="en-US" altLang="ja-JP" b="1" dirty="0" smtClean="0"/>
              <a:t>)</a:t>
            </a:r>
            <a:endParaRPr kumimoji="1" lang="ja-JP" altLang="en-US" b="1" dirty="0"/>
          </a:p>
        </p:txBody>
      </p:sp>
      <p:cxnSp>
        <p:nvCxnSpPr>
          <p:cNvPr id="42" name="直線矢印コネクタ 41"/>
          <p:cNvCxnSpPr/>
          <p:nvPr/>
        </p:nvCxnSpPr>
        <p:spPr>
          <a:xfrm flipV="1">
            <a:off x="7239780" y="2269410"/>
            <a:ext cx="45897" cy="116391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5401135" y="2437333"/>
            <a:ext cx="1152128" cy="648072"/>
          </a:xfrm>
          <a:prstGeom prst="ellipse">
            <a:avLst/>
          </a:prstGeom>
          <a:ln>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7" name="コンテンツ プレースホルダー 2"/>
          <p:cNvSpPr txBox="1">
            <a:spLocks/>
          </p:cNvSpPr>
          <p:nvPr/>
        </p:nvSpPr>
        <p:spPr>
          <a:xfrm>
            <a:off x="1" y="1412776"/>
            <a:ext cx="3779912" cy="1249760"/>
          </a:xfrm>
          <a:prstGeom prst="rect">
            <a:avLst/>
          </a:prstGeom>
        </p:spPr>
        <p:txBody>
          <a:bodyPr>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sz="2000" b="1" dirty="0" smtClean="0">
                <a:solidFill>
                  <a:srgbClr val="FF0000"/>
                </a:solidFill>
              </a:rPr>
              <a:t>負荷分散</a:t>
            </a:r>
            <a:r>
              <a:rPr lang="ja-JP" altLang="en-US" sz="2000" b="1" dirty="0">
                <a:solidFill>
                  <a:srgbClr val="FF0000"/>
                </a:solidFill>
              </a:rPr>
              <a:t>機能</a:t>
            </a:r>
            <a:r>
              <a:rPr lang="ja-JP" altLang="en-US" sz="2000" b="1" dirty="0" smtClean="0">
                <a:solidFill>
                  <a:srgbClr val="FF0000"/>
                </a:solidFill>
              </a:rPr>
              <a:t>を適用することで，処理性能の低下を緩和できるか</a:t>
            </a:r>
            <a:r>
              <a:rPr lang="ja-JP" altLang="en-US" sz="2000" b="1" dirty="0" smtClean="0"/>
              <a:t>評価する</a:t>
            </a:r>
            <a:endParaRPr lang="en-US" altLang="ja-JP" sz="2000" b="1" dirty="0" smtClean="0"/>
          </a:p>
        </p:txBody>
      </p:sp>
      <p:sp>
        <p:nvSpPr>
          <p:cNvPr id="43" name="フッター プレースホルダー 1"/>
          <p:cNvSpPr>
            <a:spLocks noGrp="1"/>
          </p:cNvSpPr>
          <p:nvPr>
            <p:ph type="ftr" sz="quarter" idx="11"/>
          </p:nvPr>
        </p:nvSpPr>
        <p:spPr>
          <a:xfrm>
            <a:off x="3429000" y="18288"/>
            <a:ext cx="4114800" cy="329184"/>
          </a:xfrm>
        </p:spPr>
        <p:txBody>
          <a:bodyPr/>
          <a:lstStyle/>
          <a:p>
            <a:r>
              <a:rPr lang="en-US" altLang="zh-TW" smtClean="0"/>
              <a:t>M2 thesis proposal</a:t>
            </a:r>
            <a:endParaRPr lang="ja-JP" altLang="en-US" dirty="0"/>
          </a:p>
        </p:txBody>
      </p:sp>
      <p:sp>
        <p:nvSpPr>
          <p:cNvPr id="47" name="円/楕円 46"/>
          <p:cNvSpPr/>
          <p:nvPr/>
        </p:nvSpPr>
        <p:spPr>
          <a:xfrm>
            <a:off x="4788024" y="6453336"/>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
        <p:nvSpPr>
          <p:cNvPr id="48" name="円/楕円 47"/>
          <p:cNvSpPr/>
          <p:nvPr/>
        </p:nvSpPr>
        <p:spPr>
          <a:xfrm>
            <a:off x="4416744" y="1876044"/>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
        <p:nvSpPr>
          <p:cNvPr id="49" name="円/楕円 48"/>
          <p:cNvSpPr/>
          <p:nvPr/>
        </p:nvSpPr>
        <p:spPr>
          <a:xfrm>
            <a:off x="5012328" y="1874693"/>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
        <p:nvSpPr>
          <p:cNvPr id="50" name="円/楕円 49"/>
          <p:cNvSpPr/>
          <p:nvPr/>
        </p:nvSpPr>
        <p:spPr>
          <a:xfrm>
            <a:off x="4426798" y="2307235"/>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
        <p:nvSpPr>
          <p:cNvPr id="51" name="円/楕円 50"/>
          <p:cNvSpPr/>
          <p:nvPr/>
        </p:nvSpPr>
        <p:spPr>
          <a:xfrm>
            <a:off x="4989141" y="2308490"/>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
        <p:nvSpPr>
          <p:cNvPr id="52" name="円/楕円 51"/>
          <p:cNvSpPr/>
          <p:nvPr/>
        </p:nvSpPr>
        <p:spPr>
          <a:xfrm>
            <a:off x="5887264" y="349865"/>
            <a:ext cx="1944216" cy="2012576"/>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リモート</a:t>
            </a:r>
            <a:endParaRPr lang="en-US" altLang="ja-JP" b="1" dirty="0" smtClean="0"/>
          </a:p>
          <a:p>
            <a:pPr algn="ctr"/>
            <a:r>
              <a:rPr lang="ja-JP" altLang="en-US" b="1" dirty="0" smtClean="0"/>
              <a:t>ノード</a:t>
            </a:r>
            <a:r>
              <a:rPr lang="en-US" altLang="ja-JP" b="1" dirty="0" smtClean="0"/>
              <a:t>A</a:t>
            </a:r>
          </a:p>
          <a:p>
            <a:pPr algn="ctr"/>
            <a:endParaRPr lang="en-US" altLang="ja-JP" b="1" dirty="0" smtClean="0"/>
          </a:p>
          <a:p>
            <a:pPr algn="ctr"/>
            <a:endParaRPr lang="en-US" altLang="ja-JP" b="1" dirty="0"/>
          </a:p>
          <a:p>
            <a:pPr algn="ctr"/>
            <a:endParaRPr lang="en-US" altLang="ja-JP" b="1" dirty="0" smtClean="0"/>
          </a:p>
          <a:p>
            <a:pPr algn="ctr"/>
            <a:endParaRPr lang="en-US" altLang="ja-JP" b="1" dirty="0" smtClean="0"/>
          </a:p>
          <a:p>
            <a:pPr algn="ctr"/>
            <a:endParaRPr lang="en-US" altLang="ja-JP" b="1" dirty="0" smtClean="0"/>
          </a:p>
        </p:txBody>
      </p:sp>
      <p:sp>
        <p:nvSpPr>
          <p:cNvPr id="53" name="円/楕円 52"/>
          <p:cNvSpPr/>
          <p:nvPr/>
        </p:nvSpPr>
        <p:spPr>
          <a:xfrm>
            <a:off x="6283194" y="916908"/>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
        <p:nvSpPr>
          <p:cNvPr id="54" name="円/楕円 53"/>
          <p:cNvSpPr/>
          <p:nvPr/>
        </p:nvSpPr>
        <p:spPr>
          <a:xfrm>
            <a:off x="6294426" y="1684176"/>
            <a:ext cx="1152128" cy="648072"/>
          </a:xfrm>
          <a:prstGeom prst="ellipse">
            <a:avLst/>
          </a:prstGeom>
          <a:ln>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8" name="円/楕円 57"/>
          <p:cNvSpPr/>
          <p:nvPr/>
        </p:nvSpPr>
        <p:spPr>
          <a:xfrm>
            <a:off x="6837545" y="935364"/>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
        <p:nvSpPr>
          <p:cNvPr id="59" name="円/楕円 58"/>
          <p:cNvSpPr/>
          <p:nvPr/>
        </p:nvSpPr>
        <p:spPr>
          <a:xfrm>
            <a:off x="6291785" y="1316332"/>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
        <p:nvSpPr>
          <p:cNvPr id="60" name="円/楕円 59"/>
          <p:cNvSpPr/>
          <p:nvPr/>
        </p:nvSpPr>
        <p:spPr>
          <a:xfrm>
            <a:off x="6854128" y="1317587"/>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
        <p:nvSpPr>
          <p:cNvPr id="64" name="円/楕円 63"/>
          <p:cNvSpPr/>
          <p:nvPr/>
        </p:nvSpPr>
        <p:spPr>
          <a:xfrm>
            <a:off x="5899080" y="3791385"/>
            <a:ext cx="1944216" cy="1642060"/>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リモート</a:t>
            </a:r>
            <a:endParaRPr lang="en-US" altLang="ja-JP" b="1" dirty="0" smtClean="0"/>
          </a:p>
          <a:p>
            <a:pPr algn="ctr"/>
            <a:r>
              <a:rPr lang="ja-JP" altLang="en-US" b="1" dirty="0" smtClean="0"/>
              <a:t>ノード</a:t>
            </a:r>
            <a:r>
              <a:rPr lang="en-US" altLang="ja-JP" b="1" dirty="0" smtClean="0"/>
              <a:t>A</a:t>
            </a:r>
          </a:p>
          <a:p>
            <a:pPr algn="ctr"/>
            <a:endParaRPr lang="en-US" altLang="ja-JP" b="1" dirty="0"/>
          </a:p>
          <a:p>
            <a:pPr algn="ctr"/>
            <a:endParaRPr lang="en-US" altLang="ja-JP" b="1" dirty="0" smtClean="0"/>
          </a:p>
          <a:p>
            <a:pPr algn="ctr"/>
            <a:endParaRPr lang="en-US" altLang="ja-JP" b="1" dirty="0" smtClean="0"/>
          </a:p>
          <a:p>
            <a:pPr algn="ctr"/>
            <a:endParaRPr lang="en-US" altLang="ja-JP" b="1" dirty="0" smtClean="0"/>
          </a:p>
        </p:txBody>
      </p:sp>
      <p:sp>
        <p:nvSpPr>
          <p:cNvPr id="65" name="円/楕円 64"/>
          <p:cNvSpPr/>
          <p:nvPr/>
        </p:nvSpPr>
        <p:spPr>
          <a:xfrm>
            <a:off x="6321797" y="4433289"/>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
        <p:nvSpPr>
          <p:cNvPr id="66" name="円/楕円 65"/>
          <p:cNvSpPr/>
          <p:nvPr/>
        </p:nvSpPr>
        <p:spPr>
          <a:xfrm>
            <a:off x="6876148" y="4451745"/>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
        <p:nvSpPr>
          <p:cNvPr id="67" name="円/楕円 66"/>
          <p:cNvSpPr/>
          <p:nvPr/>
        </p:nvSpPr>
        <p:spPr>
          <a:xfrm>
            <a:off x="6330388" y="4832713"/>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
        <p:nvSpPr>
          <p:cNvPr id="68" name="円/楕円 67"/>
          <p:cNvSpPr/>
          <p:nvPr/>
        </p:nvSpPr>
        <p:spPr>
          <a:xfrm>
            <a:off x="6892731" y="4833968"/>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
        <p:nvSpPr>
          <p:cNvPr id="29" name="乗算記号 28"/>
          <p:cNvSpPr/>
          <p:nvPr/>
        </p:nvSpPr>
        <p:spPr>
          <a:xfrm>
            <a:off x="5775546" y="4927103"/>
            <a:ext cx="720080" cy="67139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4391568" y="2732675"/>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
        <p:nvSpPr>
          <p:cNvPr id="70" name="円/楕円 69"/>
          <p:cNvSpPr/>
          <p:nvPr/>
        </p:nvSpPr>
        <p:spPr>
          <a:xfrm>
            <a:off x="4945919" y="2751131"/>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
        <p:nvSpPr>
          <p:cNvPr id="71" name="円/楕円 70"/>
          <p:cNvSpPr/>
          <p:nvPr/>
        </p:nvSpPr>
        <p:spPr>
          <a:xfrm>
            <a:off x="4400159" y="3132099"/>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
        <p:nvSpPr>
          <p:cNvPr id="72" name="円/楕円 71"/>
          <p:cNvSpPr/>
          <p:nvPr/>
        </p:nvSpPr>
        <p:spPr>
          <a:xfrm>
            <a:off x="4962502" y="3133354"/>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
        <p:nvSpPr>
          <p:cNvPr id="73" name="円/楕円 72"/>
          <p:cNvSpPr/>
          <p:nvPr/>
        </p:nvSpPr>
        <p:spPr>
          <a:xfrm>
            <a:off x="5509226" y="2556691"/>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
        <p:nvSpPr>
          <p:cNvPr id="74" name="円/楕円 73"/>
          <p:cNvSpPr/>
          <p:nvPr/>
        </p:nvSpPr>
        <p:spPr>
          <a:xfrm>
            <a:off x="6063577" y="2575147"/>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
        <p:nvSpPr>
          <p:cNvPr id="76" name="円/楕円 75"/>
          <p:cNvSpPr/>
          <p:nvPr/>
        </p:nvSpPr>
        <p:spPr>
          <a:xfrm>
            <a:off x="6961445" y="1836855"/>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
        <p:nvSpPr>
          <p:cNvPr id="75" name="円/楕円 74"/>
          <p:cNvSpPr/>
          <p:nvPr/>
        </p:nvSpPr>
        <p:spPr>
          <a:xfrm>
            <a:off x="6407094" y="1818399"/>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Tree>
    <p:extLst>
      <p:ext uri="{BB962C8B-B14F-4D97-AF65-F5344CB8AC3E}">
        <p14:creationId xmlns:p14="http://schemas.microsoft.com/office/powerpoint/2010/main" val="115468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65"/>
                                        </p:tgtEl>
                                      </p:cBhvr>
                                    </p:animEffect>
                                    <p:set>
                                      <p:cBhvr>
                                        <p:cTn id="12" dur="1" fill="hold">
                                          <p:stCondLst>
                                            <p:cond delay="499"/>
                                          </p:stCondLst>
                                        </p:cTn>
                                        <p:tgtEl>
                                          <p:spTgt spid="65"/>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66"/>
                                        </p:tgtEl>
                                      </p:cBhvr>
                                    </p:animEffect>
                                    <p:set>
                                      <p:cBhvr>
                                        <p:cTn id="15" dur="1" fill="hold">
                                          <p:stCondLst>
                                            <p:cond delay="499"/>
                                          </p:stCondLst>
                                        </p:cTn>
                                        <p:tgtEl>
                                          <p:spTgt spid="66"/>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67"/>
                                        </p:tgtEl>
                                      </p:cBhvr>
                                    </p:animEffect>
                                    <p:set>
                                      <p:cBhvr>
                                        <p:cTn id="18" dur="1" fill="hold">
                                          <p:stCondLst>
                                            <p:cond delay="499"/>
                                          </p:stCondLst>
                                        </p:cTn>
                                        <p:tgtEl>
                                          <p:spTgt spid="67"/>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500"/>
                                        <p:tgtEl>
                                          <p:spTgt spid="68"/>
                                        </p:tgtEl>
                                      </p:cBhvr>
                                    </p:animEffect>
                                    <p:set>
                                      <p:cBhvr>
                                        <p:cTn id="21" dur="1" fill="hold">
                                          <p:stCondLst>
                                            <p:cond delay="499"/>
                                          </p:stCondLst>
                                        </p:cTn>
                                        <p:tgtEl>
                                          <p:spTgt spid="68"/>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fade">
                                      <p:cBhvr>
                                        <p:cTn id="29" dur="500"/>
                                        <p:tgtEl>
                                          <p:spTgt spid="3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fade">
                                      <p:cBhvr>
                                        <p:cTn id="35" dur="500"/>
                                        <p:tgtEl>
                                          <p:spTgt spid="7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2"/>
                                        </p:tgtEl>
                                        <p:attrNameLst>
                                          <p:attrName>style.visibility</p:attrName>
                                        </p:attrNameLst>
                                      </p:cBhvr>
                                      <p:to>
                                        <p:strVal val="visible"/>
                                      </p:to>
                                    </p:set>
                                    <p:animEffect transition="in" filter="fade">
                                      <p:cBhvr>
                                        <p:cTn id="38" dur="500"/>
                                        <p:tgtEl>
                                          <p:spTgt spid="7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animEffect transition="in" filter="fade">
                                      <p:cBhvr>
                                        <p:cTn id="41" dur="500"/>
                                        <p:tgtEl>
                                          <p:spTgt spid="7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9"/>
                                        </p:tgtEl>
                                        <p:attrNameLst>
                                          <p:attrName>style.visibility</p:attrName>
                                        </p:attrNameLst>
                                      </p:cBhvr>
                                      <p:to>
                                        <p:strVal val="visible"/>
                                      </p:to>
                                    </p:set>
                                    <p:animEffect transition="in" filter="fade">
                                      <p:cBhvr>
                                        <p:cTn id="44" dur="500"/>
                                        <p:tgtEl>
                                          <p:spTgt spid="6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37"/>
                                        </p:tgtEl>
                                      </p:cBhvr>
                                    </p:animEffect>
                                    <p:set>
                                      <p:cBhvr>
                                        <p:cTn id="49" dur="1" fill="hold">
                                          <p:stCondLst>
                                            <p:cond delay="499"/>
                                          </p:stCondLst>
                                        </p:cTn>
                                        <p:tgtEl>
                                          <p:spTgt spid="37"/>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39"/>
                                        </p:tgtEl>
                                      </p:cBhvr>
                                    </p:animEffect>
                                    <p:set>
                                      <p:cBhvr>
                                        <p:cTn id="52" dur="1" fill="hold">
                                          <p:stCondLst>
                                            <p:cond delay="499"/>
                                          </p:stCondLst>
                                        </p:cTn>
                                        <p:tgtEl>
                                          <p:spTgt spid="39"/>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31"/>
                                        </p:tgtEl>
                                      </p:cBhvr>
                                    </p:animEffect>
                                    <p:set>
                                      <p:cBhvr>
                                        <p:cTn id="55" dur="1" fill="hold">
                                          <p:stCondLst>
                                            <p:cond delay="499"/>
                                          </p:stCondLst>
                                        </p:cTn>
                                        <p:tgtEl>
                                          <p:spTgt spid="31"/>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71"/>
                                        </p:tgtEl>
                                      </p:cBhvr>
                                    </p:animEffect>
                                    <p:set>
                                      <p:cBhvr>
                                        <p:cTn id="58" dur="1" fill="hold">
                                          <p:stCondLst>
                                            <p:cond delay="499"/>
                                          </p:stCondLst>
                                        </p:cTn>
                                        <p:tgtEl>
                                          <p:spTgt spid="71"/>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72"/>
                                        </p:tgtEl>
                                      </p:cBhvr>
                                    </p:animEffect>
                                    <p:set>
                                      <p:cBhvr>
                                        <p:cTn id="61" dur="1" fill="hold">
                                          <p:stCondLst>
                                            <p:cond delay="499"/>
                                          </p:stCondLst>
                                        </p:cTn>
                                        <p:tgtEl>
                                          <p:spTgt spid="72"/>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70"/>
                                        </p:tgtEl>
                                      </p:cBhvr>
                                    </p:animEffect>
                                    <p:set>
                                      <p:cBhvr>
                                        <p:cTn id="64" dur="1" fill="hold">
                                          <p:stCondLst>
                                            <p:cond delay="499"/>
                                          </p:stCondLst>
                                        </p:cTn>
                                        <p:tgtEl>
                                          <p:spTgt spid="70"/>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69"/>
                                        </p:tgtEl>
                                      </p:cBhvr>
                                    </p:animEffect>
                                    <p:set>
                                      <p:cBhvr>
                                        <p:cTn id="67" dur="1" fill="hold">
                                          <p:stCondLst>
                                            <p:cond delay="499"/>
                                          </p:stCondLst>
                                        </p:cTn>
                                        <p:tgtEl>
                                          <p:spTgt spid="69"/>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fade">
                                      <p:cBhvr>
                                        <p:cTn id="72" dur="500"/>
                                        <p:tgtEl>
                                          <p:spTgt spid="4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73"/>
                                        </p:tgtEl>
                                        <p:attrNameLst>
                                          <p:attrName>style.visibility</p:attrName>
                                        </p:attrNameLst>
                                      </p:cBhvr>
                                      <p:to>
                                        <p:strVal val="visible"/>
                                      </p:to>
                                    </p:set>
                                    <p:animEffect transition="in" filter="fade">
                                      <p:cBhvr>
                                        <p:cTn id="75" dur="500"/>
                                        <p:tgtEl>
                                          <p:spTgt spid="7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4"/>
                                        </p:tgtEl>
                                        <p:attrNameLst>
                                          <p:attrName>style.visibility</p:attrName>
                                        </p:attrNameLst>
                                      </p:cBhvr>
                                      <p:to>
                                        <p:strVal val="visible"/>
                                      </p:to>
                                    </p:set>
                                    <p:animEffect transition="in" filter="fade">
                                      <p:cBhvr>
                                        <p:cTn id="78" dur="500"/>
                                        <p:tgtEl>
                                          <p:spTgt spid="74"/>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fade">
                                      <p:cBhvr>
                                        <p:cTn id="81" dur="500"/>
                                        <p:tgtEl>
                                          <p:spTgt spid="44"/>
                                        </p:tgtEl>
                                      </p:cBhvr>
                                    </p:animEffect>
                                  </p:childTnLst>
                                </p:cTn>
                              </p:par>
                              <p:par>
                                <p:cTn id="82" presetID="10" presetClass="entr" presetSubtype="0" fill="hold"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500"/>
                                        <p:tgtEl>
                                          <p:spTgt spid="42"/>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fade">
                                      <p:cBhvr>
                                        <p:cTn id="87" dur="500"/>
                                        <p:tgtEl>
                                          <p:spTgt spid="41"/>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76"/>
                                        </p:tgtEl>
                                        <p:attrNameLst>
                                          <p:attrName>style.visibility</p:attrName>
                                        </p:attrNameLst>
                                      </p:cBhvr>
                                      <p:to>
                                        <p:strVal val="visible"/>
                                      </p:to>
                                    </p:set>
                                    <p:animEffect transition="in" filter="fade">
                                      <p:cBhvr>
                                        <p:cTn id="90" dur="500"/>
                                        <p:tgtEl>
                                          <p:spTgt spid="7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75"/>
                                        </p:tgtEl>
                                        <p:attrNameLst>
                                          <p:attrName>style.visibility</p:attrName>
                                        </p:attrNameLst>
                                      </p:cBhvr>
                                      <p:to>
                                        <p:strVal val="visible"/>
                                      </p:to>
                                    </p:set>
                                    <p:animEffect transition="in" filter="fade">
                                      <p:cBhvr>
                                        <p:cTn id="93" dur="500"/>
                                        <p:tgtEl>
                                          <p:spTgt spid="75"/>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54"/>
                                        </p:tgtEl>
                                        <p:attrNameLst>
                                          <p:attrName>style.visibility</p:attrName>
                                        </p:attrNameLst>
                                      </p:cBhvr>
                                      <p:to>
                                        <p:strVal val="visible"/>
                                      </p:to>
                                    </p:set>
                                    <p:animEffect transition="in" filter="fade">
                                      <p:cBhvr>
                                        <p:cTn id="9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9" grpId="0"/>
      <p:bldP spid="39" grpId="1"/>
      <p:bldP spid="41" grpId="0"/>
      <p:bldP spid="44" grpId="0" animBg="1"/>
      <p:bldP spid="54" grpId="0" animBg="1"/>
      <p:bldP spid="65" grpId="0" animBg="1"/>
      <p:bldP spid="66" grpId="0" animBg="1"/>
      <p:bldP spid="67" grpId="0" animBg="1"/>
      <p:bldP spid="68" grpId="0" animBg="1"/>
      <p:bldP spid="29" grpId="0" animBg="1"/>
      <p:bldP spid="69" grpId="0" animBg="1"/>
      <p:bldP spid="69" grpId="1" animBg="1"/>
      <p:bldP spid="70" grpId="0" animBg="1"/>
      <p:bldP spid="70" grpId="1" animBg="1"/>
      <p:bldP spid="71" grpId="0" animBg="1"/>
      <p:bldP spid="71" grpId="1" animBg="1"/>
      <p:bldP spid="72" grpId="0" animBg="1"/>
      <p:bldP spid="72" grpId="1" animBg="1"/>
      <p:bldP spid="73" grpId="0" animBg="1"/>
      <p:bldP spid="74" grpId="0" animBg="1"/>
      <p:bldP spid="76" grpId="0" animBg="1"/>
      <p:bldP spid="7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評価結果</a:t>
            </a:r>
            <a:endParaRPr kumimoji="1" lang="ja-JP" altLang="en-US" dirty="0"/>
          </a:p>
        </p:txBody>
      </p:sp>
      <p:sp>
        <p:nvSpPr>
          <p:cNvPr id="3" name="日付プレースホルダー 2"/>
          <p:cNvSpPr>
            <a:spLocks noGrp="1"/>
          </p:cNvSpPr>
          <p:nvPr>
            <p:ph type="dt" sz="half" idx="10"/>
          </p:nvPr>
        </p:nvSpPr>
        <p:spPr/>
        <p:txBody>
          <a:bodyPr/>
          <a:lstStyle/>
          <a:p>
            <a:fld id="{8A6A6A7D-F8B1-4617-8B86-38014F0F301D}" type="datetime1">
              <a:rPr lang="ja-JP" altLang="en-US" smtClean="0"/>
              <a:t>2016/6/3</a:t>
            </a:fld>
            <a:endParaRPr lang="ja-JP" altLang="en-US" dirty="0"/>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13</a:t>
            </a:fld>
            <a:endParaRPr lang="ja-JP" altLang="en-US"/>
          </a:p>
        </p:txBody>
      </p:sp>
      <p:graphicFrame>
        <p:nvGraphicFramePr>
          <p:cNvPr id="6" name="表 5"/>
          <p:cNvGraphicFramePr>
            <a:graphicFrameLocks noGrp="1"/>
          </p:cNvGraphicFramePr>
          <p:nvPr>
            <p:extLst>
              <p:ext uri="{D42A27DB-BD31-4B8C-83A1-F6EECF244321}">
                <p14:modId xmlns:p14="http://schemas.microsoft.com/office/powerpoint/2010/main" val="1168093672"/>
              </p:ext>
            </p:extLst>
          </p:nvPr>
        </p:nvGraphicFramePr>
        <p:xfrm>
          <a:off x="35495" y="4272785"/>
          <a:ext cx="3600401" cy="2296751"/>
        </p:xfrm>
        <a:graphic>
          <a:graphicData uri="http://schemas.openxmlformats.org/drawingml/2006/table">
            <a:tbl>
              <a:tblPr firstRow="1" bandRow="1">
                <a:tableStyleId>{69CF1AB2-1976-4502-BF36-3FF5EA218861}</a:tableStyleId>
              </a:tblPr>
              <a:tblGrid>
                <a:gridCol w="1152129"/>
                <a:gridCol w="2448272"/>
              </a:tblGrid>
              <a:tr h="986111">
                <a:tc>
                  <a:txBody>
                    <a:bodyPr/>
                    <a:lstStyle/>
                    <a:p>
                      <a:r>
                        <a:rPr kumimoji="1" lang="ja-JP" altLang="en-US" sz="1600" b="1" dirty="0" smtClean="0"/>
                        <a:t>テスト</a:t>
                      </a:r>
                      <a:endParaRPr kumimoji="1" lang="en-US" altLang="ja-JP" sz="1600" b="1" dirty="0" smtClean="0"/>
                    </a:p>
                    <a:p>
                      <a:r>
                        <a:rPr kumimoji="1" lang="ja-JP" altLang="en-US" sz="1600" b="1" dirty="0" smtClean="0"/>
                        <a:t>プログラム</a:t>
                      </a:r>
                      <a:endParaRPr kumimoji="1" lang="en-US" altLang="ja-JP" sz="1600" b="1" dirty="0" smtClean="0"/>
                    </a:p>
                  </a:txBody>
                  <a:tcPr/>
                </a:tc>
                <a:tc>
                  <a:txBody>
                    <a:bodyPr/>
                    <a:lstStyle/>
                    <a:p>
                      <a:pPr algn="l"/>
                      <a:r>
                        <a:rPr kumimoji="1" lang="en-US" altLang="ja-JP" sz="1600" b="1" dirty="0" smtClean="0"/>
                        <a:t>MPI</a:t>
                      </a:r>
                      <a:r>
                        <a:rPr kumimoji="1" lang="ja-JP" altLang="en-US" sz="1600" b="1" dirty="0" smtClean="0"/>
                        <a:t>並列版</a:t>
                      </a:r>
                      <a:r>
                        <a:rPr kumimoji="1" lang="en-US" altLang="ja-JP" sz="1600" b="1" dirty="0" smtClean="0"/>
                        <a:t>N</a:t>
                      </a:r>
                      <a:r>
                        <a:rPr kumimoji="1" lang="ja-JP" altLang="en-US" sz="1600" b="1" dirty="0" smtClean="0"/>
                        <a:t>クイーン</a:t>
                      </a:r>
                      <a:endParaRPr kumimoji="1" lang="en-US" altLang="ja-JP" sz="1600" b="1" dirty="0" smtClean="0"/>
                    </a:p>
                    <a:p>
                      <a:pPr algn="l"/>
                      <a:r>
                        <a:rPr kumimoji="1" lang="en-US" altLang="ja-JP" sz="1600" b="1" dirty="0" smtClean="0"/>
                        <a:t>(</a:t>
                      </a:r>
                      <a:r>
                        <a:rPr kumimoji="1" lang="ja-JP" altLang="en-US" sz="1600" b="1" dirty="0" smtClean="0"/>
                        <a:t>クイーン数</a:t>
                      </a:r>
                      <a:r>
                        <a:rPr kumimoji="1" lang="en-US" altLang="ja-JP" sz="1600" b="1" dirty="0" smtClean="0"/>
                        <a:t>:19)</a:t>
                      </a:r>
                    </a:p>
                  </a:txBody>
                  <a:tcPr/>
                </a:tc>
              </a:tr>
              <a:tr h="986111">
                <a:tc>
                  <a:txBody>
                    <a:bodyPr/>
                    <a:lstStyle/>
                    <a:p>
                      <a:r>
                        <a:rPr kumimoji="1" lang="ja-JP" altLang="en-US" sz="1600" b="1" dirty="0" smtClean="0"/>
                        <a:t>評価</a:t>
                      </a:r>
                      <a:endParaRPr kumimoji="1" lang="en-US" altLang="ja-JP" sz="1600" b="1" dirty="0" smtClean="0"/>
                    </a:p>
                    <a:p>
                      <a:r>
                        <a:rPr kumimoji="1" lang="ja-JP" altLang="en-US" sz="1600" b="1" dirty="0" smtClean="0"/>
                        <a:t>パターン</a:t>
                      </a:r>
                      <a:endParaRPr kumimoji="1" lang="en-US" altLang="ja-JP" sz="1600" b="1" dirty="0" smtClean="0"/>
                    </a:p>
                  </a:txBody>
                  <a:tcPr/>
                </a:tc>
                <a:tc>
                  <a:txBody>
                    <a:bodyPr/>
                    <a:lstStyle/>
                    <a:p>
                      <a:pPr algn="l"/>
                      <a:r>
                        <a:rPr kumimoji="1" lang="ja-JP" altLang="en-US" sz="1600" b="1" dirty="0" smtClean="0"/>
                        <a:t>ノード単位の割り当て</a:t>
                      </a:r>
                      <a:r>
                        <a:rPr kumimoji="1" lang="en-US" altLang="ja-JP" sz="1600" b="1" dirty="0" smtClean="0"/>
                        <a:t>:</a:t>
                      </a:r>
                    </a:p>
                    <a:p>
                      <a:pPr algn="l"/>
                      <a:r>
                        <a:rPr kumimoji="1" lang="ja-JP" altLang="en-US" sz="1600" b="1" dirty="0" smtClean="0"/>
                        <a:t> </a:t>
                      </a:r>
                      <a:r>
                        <a:rPr kumimoji="1" lang="en-US" altLang="ja-JP" sz="1600" b="0" dirty="0" smtClean="0"/>
                        <a:t>1</a:t>
                      </a:r>
                      <a:r>
                        <a:rPr kumimoji="1" lang="ja-JP" altLang="en-US" sz="1600" b="0" dirty="0" smtClean="0"/>
                        <a:t>ノードに全プロセス移行</a:t>
                      </a:r>
                      <a:endParaRPr kumimoji="1" lang="en-US" altLang="ja-JP" sz="1600" b="0" dirty="0" smtClean="0"/>
                    </a:p>
                    <a:p>
                      <a:pPr algn="l"/>
                      <a:r>
                        <a:rPr kumimoji="1" lang="en-US" altLang="ja-JP" sz="1600" b="1" dirty="0" smtClean="0"/>
                        <a:t> (4,0),(0,4)</a:t>
                      </a:r>
                      <a:endParaRPr kumimoji="1" lang="en-US" altLang="ja-JP" sz="1400" b="1" dirty="0" smtClean="0"/>
                    </a:p>
                    <a:p>
                      <a:pPr algn="l"/>
                      <a:r>
                        <a:rPr kumimoji="1" lang="ja-JP" altLang="en-US" sz="1600" b="1" dirty="0" smtClean="0"/>
                        <a:t>プロセス単位の割り当て</a:t>
                      </a:r>
                      <a:r>
                        <a:rPr kumimoji="1" lang="en-US" altLang="ja-JP" sz="1600" b="1" dirty="0" smtClean="0"/>
                        <a:t>:</a:t>
                      </a:r>
                      <a:endParaRPr kumimoji="1" lang="en-US" altLang="ja-JP" sz="1600" b="1" dirty="0" smtClean="0">
                        <a:solidFill>
                          <a:srgbClr val="FF0000"/>
                        </a:solidFill>
                      </a:endParaRPr>
                    </a:p>
                    <a:p>
                      <a:pPr algn="l"/>
                      <a:r>
                        <a:rPr kumimoji="1" lang="en-US" altLang="ja-JP" sz="1600" b="1" dirty="0" smtClean="0">
                          <a:solidFill>
                            <a:srgbClr val="FF0000"/>
                          </a:solidFill>
                        </a:rPr>
                        <a:t> (3,1),(2,2).(1,3)</a:t>
                      </a:r>
                      <a:endParaRPr kumimoji="1" lang="ja-JP" altLang="en-US" sz="1600" b="1" dirty="0">
                        <a:solidFill>
                          <a:srgbClr val="FF0000"/>
                        </a:solidFill>
                      </a:endParaRPr>
                    </a:p>
                  </a:txBody>
                  <a:tcPr/>
                </a:tc>
              </a:tr>
            </a:tbl>
          </a:graphicData>
        </a:graphic>
      </p:graphicFrame>
      <p:cxnSp>
        <p:nvCxnSpPr>
          <p:cNvPr id="9" name="直線コネクタ 8"/>
          <p:cNvCxnSpPr/>
          <p:nvPr/>
        </p:nvCxnSpPr>
        <p:spPr>
          <a:xfrm>
            <a:off x="5220072" y="960090"/>
            <a:ext cx="0" cy="553562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3956836" y="5972490"/>
            <a:ext cx="1324439" cy="523220"/>
          </a:xfrm>
          <a:prstGeom prst="rect">
            <a:avLst/>
          </a:prstGeom>
          <a:noFill/>
        </p:spPr>
        <p:txBody>
          <a:bodyPr wrap="square" rtlCol="0">
            <a:spAutoFit/>
          </a:bodyPr>
          <a:lstStyle/>
          <a:p>
            <a:r>
              <a:rPr kumimoji="1" lang="ja-JP" altLang="en-US" sz="1400" b="1" dirty="0" smtClean="0"/>
              <a:t>ノード単位の</a:t>
            </a:r>
            <a:endParaRPr kumimoji="1" lang="en-US" altLang="ja-JP" sz="1400" b="1" dirty="0" smtClean="0"/>
          </a:p>
          <a:p>
            <a:r>
              <a:rPr kumimoji="1" lang="ja-JP" altLang="en-US" sz="1400" b="1" dirty="0" smtClean="0"/>
              <a:t>割り当て</a:t>
            </a:r>
            <a:endParaRPr kumimoji="1" lang="ja-JP" altLang="en-US" sz="1400" b="1" dirty="0"/>
          </a:p>
        </p:txBody>
      </p:sp>
      <p:sp>
        <p:nvSpPr>
          <p:cNvPr id="12" name="テキスト ボックス 11"/>
          <p:cNvSpPr txBox="1"/>
          <p:nvPr/>
        </p:nvSpPr>
        <p:spPr>
          <a:xfrm>
            <a:off x="5486400" y="5971900"/>
            <a:ext cx="1839318" cy="523220"/>
          </a:xfrm>
          <a:prstGeom prst="rect">
            <a:avLst/>
          </a:prstGeom>
          <a:noFill/>
        </p:spPr>
        <p:txBody>
          <a:bodyPr wrap="square" rtlCol="0">
            <a:spAutoFit/>
          </a:bodyPr>
          <a:lstStyle/>
          <a:p>
            <a:r>
              <a:rPr lang="ja-JP" altLang="en-US" sz="1400" b="1" dirty="0"/>
              <a:t>プロセス</a:t>
            </a:r>
            <a:r>
              <a:rPr kumimoji="1" lang="ja-JP" altLang="en-US" sz="1400" b="1" dirty="0" smtClean="0"/>
              <a:t>単位の</a:t>
            </a:r>
            <a:endParaRPr kumimoji="1" lang="en-US" altLang="ja-JP" sz="1400" b="1" dirty="0" smtClean="0"/>
          </a:p>
          <a:p>
            <a:r>
              <a:rPr kumimoji="1" lang="ja-JP" altLang="en-US" sz="1400" b="1" dirty="0" smtClean="0"/>
              <a:t>割り当て</a:t>
            </a:r>
            <a:endParaRPr kumimoji="1" lang="ja-JP" altLang="en-US" sz="1600" b="1" dirty="0"/>
          </a:p>
        </p:txBody>
      </p:sp>
      <p:sp>
        <p:nvSpPr>
          <p:cNvPr id="13" name="フッター プレースホルダー 1"/>
          <p:cNvSpPr>
            <a:spLocks noGrp="1"/>
          </p:cNvSpPr>
          <p:nvPr>
            <p:ph type="ftr" sz="quarter" idx="11"/>
          </p:nvPr>
        </p:nvSpPr>
        <p:spPr>
          <a:xfrm>
            <a:off x="3429000" y="18288"/>
            <a:ext cx="4114800" cy="329184"/>
          </a:xfrm>
        </p:spPr>
        <p:txBody>
          <a:bodyPr/>
          <a:lstStyle/>
          <a:p>
            <a:r>
              <a:rPr lang="en-US" altLang="zh-TW" smtClean="0"/>
              <a:t>M2 thesis proposal</a:t>
            </a:r>
            <a:endParaRPr lang="ja-JP" altLang="en-US" dirty="0"/>
          </a:p>
        </p:txBody>
      </p:sp>
      <p:cxnSp>
        <p:nvCxnSpPr>
          <p:cNvPr id="14" name="直線矢印コネクタ 13"/>
          <p:cNvCxnSpPr/>
          <p:nvPr/>
        </p:nvCxnSpPr>
        <p:spPr>
          <a:xfrm flipH="1">
            <a:off x="307749" y="2204864"/>
            <a:ext cx="15779" cy="15121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flipV="1">
            <a:off x="-96716" y="2929914"/>
            <a:ext cx="461665" cy="596702"/>
          </a:xfrm>
          <a:prstGeom prst="rect">
            <a:avLst/>
          </a:prstGeom>
          <a:noFill/>
        </p:spPr>
        <p:txBody>
          <a:bodyPr vert="eaVert" wrap="none" rtlCol="0">
            <a:spAutoFit/>
          </a:bodyPr>
          <a:lstStyle/>
          <a:p>
            <a:r>
              <a:rPr kumimoji="1" lang="en-US" altLang="ja-JP" dirty="0" smtClean="0"/>
              <a:t>Time</a:t>
            </a:r>
            <a:endParaRPr kumimoji="1" lang="ja-JP" altLang="en-US" dirty="0"/>
          </a:p>
        </p:txBody>
      </p:sp>
      <p:sp>
        <p:nvSpPr>
          <p:cNvPr id="16" name="正方形/長方形 15"/>
          <p:cNvSpPr/>
          <p:nvPr/>
        </p:nvSpPr>
        <p:spPr>
          <a:xfrm>
            <a:off x="307749" y="1556792"/>
            <a:ext cx="2016224" cy="576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b="1" dirty="0" smtClean="0"/>
              <a:t>テストプログラムをリスタート</a:t>
            </a:r>
            <a:endParaRPr kumimoji="1" lang="ja-JP" altLang="en-US" b="1" dirty="0"/>
          </a:p>
        </p:txBody>
      </p:sp>
      <p:cxnSp>
        <p:nvCxnSpPr>
          <p:cNvPr id="22" name="直線矢印コネクタ 21"/>
          <p:cNvCxnSpPr>
            <a:stCxn id="16" idx="2"/>
          </p:cNvCxnSpPr>
          <p:nvPr/>
        </p:nvCxnSpPr>
        <p:spPr>
          <a:xfrm>
            <a:off x="1315861" y="2132856"/>
            <a:ext cx="0" cy="15841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右中かっこ 24"/>
          <p:cNvSpPr/>
          <p:nvPr/>
        </p:nvSpPr>
        <p:spPr>
          <a:xfrm>
            <a:off x="1459877" y="2132856"/>
            <a:ext cx="504056" cy="1584176"/>
          </a:xfrm>
          <a:prstGeom prst="righ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 name="直線コネクタ 26"/>
          <p:cNvCxnSpPr/>
          <p:nvPr/>
        </p:nvCxnSpPr>
        <p:spPr>
          <a:xfrm>
            <a:off x="595781" y="3717032"/>
            <a:ext cx="144016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2087724" y="3588382"/>
            <a:ext cx="1188132" cy="307777"/>
          </a:xfrm>
          <a:prstGeom prst="rect">
            <a:avLst/>
          </a:prstGeom>
          <a:noFill/>
        </p:spPr>
        <p:txBody>
          <a:bodyPr wrap="square" rtlCol="0">
            <a:spAutoFit/>
          </a:bodyPr>
          <a:lstStyle/>
          <a:p>
            <a:r>
              <a:rPr lang="ja-JP" altLang="en-US" sz="1400" b="1" dirty="0" smtClean="0"/>
              <a:t>計算終了</a:t>
            </a:r>
            <a:endParaRPr kumimoji="1" lang="ja-JP" altLang="en-US" sz="1400" b="1" dirty="0"/>
          </a:p>
        </p:txBody>
      </p:sp>
      <p:sp>
        <p:nvSpPr>
          <p:cNvPr id="30" name="テキスト ボックス 29"/>
          <p:cNvSpPr txBox="1"/>
          <p:nvPr/>
        </p:nvSpPr>
        <p:spPr>
          <a:xfrm>
            <a:off x="2123728" y="2780928"/>
            <a:ext cx="1188132" cy="307777"/>
          </a:xfrm>
          <a:prstGeom prst="rect">
            <a:avLst/>
          </a:prstGeom>
          <a:noFill/>
        </p:spPr>
        <p:txBody>
          <a:bodyPr wrap="square" rtlCol="0">
            <a:spAutoFit/>
          </a:bodyPr>
          <a:lstStyle/>
          <a:p>
            <a:r>
              <a:rPr lang="ja-JP" altLang="en-US" sz="1400" b="1" dirty="0"/>
              <a:t>実行</a:t>
            </a:r>
            <a:r>
              <a:rPr lang="ja-JP" altLang="en-US" sz="1400" b="1" dirty="0" smtClean="0"/>
              <a:t>時間</a:t>
            </a:r>
            <a:endParaRPr kumimoji="1" lang="ja-JP" altLang="en-US" sz="1400" b="1" dirty="0"/>
          </a:p>
        </p:txBody>
      </p:sp>
      <p:sp>
        <p:nvSpPr>
          <p:cNvPr id="31" name="円形吹き出し 30"/>
          <p:cNvSpPr/>
          <p:nvPr/>
        </p:nvSpPr>
        <p:spPr>
          <a:xfrm>
            <a:off x="7092280" y="404664"/>
            <a:ext cx="1872208" cy="1152128"/>
          </a:xfrm>
          <a:prstGeom prst="wedgeEllipseCallout">
            <a:avLst>
              <a:gd name="adj1" fmla="val -2498"/>
              <a:gd name="adj2" fmla="val 6570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b="1" dirty="0" smtClean="0"/>
              <a:t>各ノードに</a:t>
            </a:r>
            <a:r>
              <a:rPr lang="ja-JP" altLang="en-US" b="1" dirty="0"/>
              <a:t>新</a:t>
            </a:r>
            <a:r>
              <a:rPr lang="ja-JP" altLang="en-US" b="1" dirty="0" smtClean="0"/>
              <a:t>た</a:t>
            </a:r>
            <a:r>
              <a:rPr lang="ja-JP" altLang="en-US" b="1" dirty="0"/>
              <a:t>に</a:t>
            </a:r>
            <a:r>
              <a:rPr kumimoji="1" lang="ja-JP" altLang="en-US" b="1" dirty="0" smtClean="0"/>
              <a:t>割り当てたプロセス数</a:t>
            </a:r>
            <a:endParaRPr kumimoji="1" lang="ja-JP" altLang="en-US" b="1" dirty="0"/>
          </a:p>
        </p:txBody>
      </p:sp>
      <p:graphicFrame>
        <p:nvGraphicFramePr>
          <p:cNvPr id="23" name="グラフ 22"/>
          <p:cNvGraphicFramePr>
            <a:graphicFrameLocks/>
          </p:cNvGraphicFramePr>
          <p:nvPr>
            <p:extLst>
              <p:ext uri="{D42A27DB-BD31-4B8C-83A1-F6EECF244321}">
                <p14:modId xmlns:p14="http://schemas.microsoft.com/office/powerpoint/2010/main" val="2094373233"/>
              </p:ext>
            </p:extLst>
          </p:nvPr>
        </p:nvGraphicFramePr>
        <p:xfrm>
          <a:off x="3095835" y="548199"/>
          <a:ext cx="6048165" cy="5408902"/>
        </p:xfrm>
        <a:graphic>
          <a:graphicData uri="http://schemas.openxmlformats.org/drawingml/2006/chart">
            <c:chart xmlns:c="http://schemas.openxmlformats.org/drawingml/2006/chart" xmlns:r="http://schemas.openxmlformats.org/officeDocument/2006/relationships" r:id="rId3"/>
          </a:graphicData>
        </a:graphic>
      </p:graphicFrame>
      <p:sp>
        <p:nvSpPr>
          <p:cNvPr id="21" name="円形吹き出し 20"/>
          <p:cNvSpPr/>
          <p:nvPr/>
        </p:nvSpPr>
        <p:spPr>
          <a:xfrm>
            <a:off x="7188308" y="5509418"/>
            <a:ext cx="1955692" cy="1152128"/>
          </a:xfrm>
          <a:prstGeom prst="wedgeEllipseCallout">
            <a:avLst>
              <a:gd name="adj1" fmla="val -99106"/>
              <a:gd name="adj2" fmla="val -9652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約</a:t>
            </a:r>
            <a:r>
              <a:rPr lang="en-US" altLang="ja-JP" b="1" dirty="0" smtClean="0"/>
              <a:t>7~15%</a:t>
            </a:r>
            <a:r>
              <a:rPr lang="ja-JP" altLang="en-US" b="1" dirty="0" smtClean="0"/>
              <a:t>の実行時間を削減</a:t>
            </a:r>
            <a:endParaRPr kumimoji="1" lang="ja-JP" altLang="en-US" b="1" dirty="0"/>
          </a:p>
        </p:txBody>
      </p:sp>
    </p:spTree>
    <p:extLst>
      <p:ext uri="{BB962C8B-B14F-4D97-AF65-F5344CB8AC3E}">
        <p14:creationId xmlns:p14="http://schemas.microsoft.com/office/powerpoint/2010/main" val="395619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機能</a:t>
            </a:r>
            <a:r>
              <a:rPr kumimoji="1" lang="en-US" altLang="ja-JP" dirty="0" smtClean="0"/>
              <a:t>1</a:t>
            </a:r>
            <a:r>
              <a:rPr kumimoji="1" lang="ja-JP" altLang="en-US" dirty="0" smtClean="0"/>
              <a:t>と今後</a:t>
            </a:r>
            <a:endParaRPr kumimoji="1" lang="ja-JP" altLang="en-US" dirty="0"/>
          </a:p>
        </p:txBody>
      </p:sp>
      <p:sp>
        <p:nvSpPr>
          <p:cNvPr id="3" name="コンテンツ プレースホルダー 2"/>
          <p:cNvSpPr>
            <a:spLocks noGrp="1"/>
          </p:cNvSpPr>
          <p:nvPr>
            <p:ph idx="1"/>
          </p:nvPr>
        </p:nvSpPr>
        <p:spPr>
          <a:xfrm>
            <a:off x="457200" y="1600200"/>
            <a:ext cx="8229600" cy="3124944"/>
          </a:xfrm>
        </p:spPr>
        <p:txBody>
          <a:bodyPr/>
          <a:lstStyle/>
          <a:p>
            <a:r>
              <a:rPr lang="ja-JP" altLang="en-US" dirty="0" smtClean="0"/>
              <a:t>負荷分散適用時，</a:t>
            </a:r>
            <a:r>
              <a:rPr lang="en-US" altLang="ja-JP" dirty="0" smtClean="0"/>
              <a:t>MPI</a:t>
            </a:r>
            <a:r>
              <a:rPr lang="ja-JP" altLang="en-US" dirty="0" smtClean="0"/>
              <a:t>アプリケーションは結果を出力するが，</a:t>
            </a:r>
            <a:r>
              <a:rPr lang="en-US" altLang="ja-JP" dirty="0" smtClean="0"/>
              <a:t>MPI</a:t>
            </a:r>
            <a:r>
              <a:rPr lang="ja-JP" altLang="en-US" dirty="0" smtClean="0"/>
              <a:t>プロセスが起動したまま</a:t>
            </a:r>
            <a:endParaRPr lang="en-US" altLang="ja-JP" dirty="0" smtClean="0"/>
          </a:p>
          <a:p>
            <a:pPr lvl="1"/>
            <a:r>
              <a:rPr kumimoji="1" lang="ja-JP" altLang="en-US" b="1" dirty="0" smtClean="0"/>
              <a:t>ホストノード内の</a:t>
            </a:r>
            <a:r>
              <a:rPr kumimoji="1" lang="en-US" altLang="ja-JP" b="1" dirty="0" smtClean="0"/>
              <a:t>MPI</a:t>
            </a:r>
            <a:r>
              <a:rPr kumimoji="1" lang="ja-JP" altLang="en-US" b="1" dirty="0" smtClean="0"/>
              <a:t>管理プロセスが，脱退したリモートノードの</a:t>
            </a:r>
            <a:r>
              <a:rPr kumimoji="1" lang="en-US" altLang="ja-JP" b="1" dirty="0" smtClean="0"/>
              <a:t>MPI</a:t>
            </a:r>
            <a:r>
              <a:rPr kumimoji="1" lang="ja-JP" altLang="en-US" b="1" dirty="0" smtClean="0"/>
              <a:t>管理プロセス</a:t>
            </a:r>
            <a:r>
              <a:rPr lang="ja-JP" altLang="en-US" b="1" dirty="0" smtClean="0"/>
              <a:t>が存在しないことを知らず</a:t>
            </a:r>
            <a:r>
              <a:rPr kumimoji="1" lang="ja-JP" altLang="en-US" b="1" dirty="0" smtClean="0"/>
              <a:t>に待ち続けている</a:t>
            </a:r>
            <a:endParaRPr kumimoji="1" lang="en-US" altLang="ja-JP" b="1" dirty="0" smtClean="0"/>
          </a:p>
          <a:p>
            <a:endParaRPr lang="en-US" altLang="ja-JP" dirty="0"/>
          </a:p>
          <a:p>
            <a:r>
              <a:rPr kumimoji="1" lang="ja-JP" altLang="en-US" b="1" dirty="0" smtClean="0"/>
              <a:t>負荷分散適用後，チェックポイントの取得ができない</a:t>
            </a:r>
            <a:endParaRPr kumimoji="1" lang="en-US" altLang="ja-JP" b="1" dirty="0" smtClean="0"/>
          </a:p>
          <a:p>
            <a:pPr lvl="1"/>
            <a:r>
              <a:rPr kumimoji="1" lang="ja-JP" altLang="en-US" b="1" dirty="0" smtClean="0"/>
              <a:t>一度しかチェックポイント</a:t>
            </a:r>
            <a:r>
              <a:rPr lang="ja-JP" altLang="en-US" b="1" dirty="0" smtClean="0"/>
              <a:t>・リスタートできない</a:t>
            </a:r>
            <a:endParaRPr kumimoji="1" lang="ja-JP" altLang="en-US" b="1" dirty="0"/>
          </a:p>
        </p:txBody>
      </p:sp>
      <p:sp>
        <p:nvSpPr>
          <p:cNvPr id="4" name="日付プレースホルダー 3"/>
          <p:cNvSpPr>
            <a:spLocks noGrp="1"/>
          </p:cNvSpPr>
          <p:nvPr>
            <p:ph type="dt" sz="half" idx="10"/>
          </p:nvPr>
        </p:nvSpPr>
        <p:spPr/>
        <p:txBody>
          <a:bodyPr/>
          <a:lstStyle/>
          <a:p>
            <a:fld id="{06F7D3E7-EBEB-43C5-8DA9-1238E0D302EC}" type="datetime1">
              <a:rPr lang="ja-JP" altLang="en-US" smtClean="0"/>
              <a:t>2016/6/3</a:t>
            </a:fld>
            <a:endParaRPr lang="ja-JP" altLang="en-US"/>
          </a:p>
        </p:txBody>
      </p:sp>
      <p:sp>
        <p:nvSpPr>
          <p:cNvPr id="5" name="フッター プレースホルダー 4"/>
          <p:cNvSpPr>
            <a:spLocks noGrp="1"/>
          </p:cNvSpPr>
          <p:nvPr>
            <p:ph type="ftr" sz="quarter" idx="11"/>
          </p:nvPr>
        </p:nvSpPr>
        <p:spPr/>
        <p:txBody>
          <a:bodyPr/>
          <a:lstStyle/>
          <a:p>
            <a:r>
              <a:rPr lang="en-US" altLang="zh-TW" smtClean="0"/>
              <a:t>M2 thesis proposal</a:t>
            </a:r>
            <a:endParaRPr lang="ja-JP" altLang="en-US"/>
          </a:p>
        </p:txBody>
      </p:sp>
      <p:sp>
        <p:nvSpPr>
          <p:cNvPr id="6" name="スライド番号プレースホルダー 5"/>
          <p:cNvSpPr>
            <a:spLocks noGrp="1"/>
          </p:cNvSpPr>
          <p:nvPr>
            <p:ph type="sldNum" sz="quarter" idx="12"/>
          </p:nvPr>
        </p:nvSpPr>
        <p:spPr/>
        <p:txBody>
          <a:bodyPr/>
          <a:lstStyle/>
          <a:p>
            <a:fld id="{19EFD5C2-C605-44A9-AFF4-CC97E62308AD}" type="slidenum">
              <a:rPr lang="ja-JP" altLang="en-US" smtClean="0"/>
              <a:pPr/>
              <a:t>14</a:t>
            </a:fld>
            <a:endParaRPr lang="ja-JP" altLang="en-US"/>
          </a:p>
        </p:txBody>
      </p:sp>
      <p:sp>
        <p:nvSpPr>
          <p:cNvPr id="7" name="下矢印 6"/>
          <p:cNvSpPr/>
          <p:nvPr/>
        </p:nvSpPr>
        <p:spPr>
          <a:xfrm>
            <a:off x="4247964" y="4365104"/>
            <a:ext cx="648072" cy="100811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755576" y="5661248"/>
            <a:ext cx="7488832" cy="830997"/>
          </a:xfrm>
          <a:prstGeom prst="rect">
            <a:avLst/>
          </a:prstGeom>
          <a:noFill/>
        </p:spPr>
        <p:txBody>
          <a:bodyPr wrap="square" rtlCol="0">
            <a:spAutoFit/>
          </a:bodyPr>
          <a:lstStyle/>
          <a:p>
            <a:r>
              <a:rPr kumimoji="1" lang="ja-JP" altLang="en-US" sz="2400" b="1" dirty="0" smtClean="0"/>
              <a:t>機能</a:t>
            </a:r>
            <a:r>
              <a:rPr kumimoji="1" lang="en-US" altLang="ja-JP" sz="2400" b="1" dirty="0" smtClean="0"/>
              <a:t>1</a:t>
            </a:r>
            <a:r>
              <a:rPr kumimoji="1" lang="ja-JP" altLang="en-US" sz="2400" b="1" dirty="0" smtClean="0"/>
              <a:t>を保全する</a:t>
            </a:r>
            <a:r>
              <a:rPr lang="ja-JP" altLang="en-US" sz="2400" b="1" dirty="0" smtClean="0"/>
              <a:t>という意味でこの２つの問題を解消す</a:t>
            </a:r>
            <a:r>
              <a:rPr lang="ja-JP" altLang="en-US" sz="2400" b="1" dirty="0"/>
              <a:t>る</a:t>
            </a:r>
            <a:r>
              <a:rPr kumimoji="1" lang="ja-JP" altLang="en-US" sz="2400" b="1" dirty="0" smtClean="0"/>
              <a:t>必要がある！</a:t>
            </a:r>
            <a:endParaRPr kumimoji="1" lang="ja-JP" altLang="en-US" sz="2400" b="1" dirty="0"/>
          </a:p>
        </p:txBody>
      </p:sp>
    </p:spTree>
    <p:extLst>
      <p:ext uri="{BB962C8B-B14F-4D97-AF65-F5344CB8AC3E}">
        <p14:creationId xmlns:p14="http://schemas.microsoft.com/office/powerpoint/2010/main" val="13085004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908720"/>
            <a:ext cx="8229600" cy="5832648"/>
          </a:xfrm>
        </p:spPr>
        <p:txBody>
          <a:bodyPr>
            <a:normAutofit/>
          </a:bodyPr>
          <a:lstStyle/>
          <a:p>
            <a:r>
              <a:rPr lang="ja-JP" altLang="en-US" sz="3200" dirty="0" smtClean="0"/>
              <a:t>研究背景・目的</a:t>
            </a:r>
            <a:endParaRPr lang="en-US" altLang="ja-JP" sz="3200" dirty="0" smtClean="0"/>
          </a:p>
          <a:p>
            <a:r>
              <a:rPr lang="en-US" altLang="ja-JP" sz="3200" dirty="0" smtClean="0"/>
              <a:t>Androi</a:t>
            </a:r>
            <a:r>
              <a:rPr lang="en-US" altLang="ja-JP" sz="3200" dirty="0"/>
              <a:t>d</a:t>
            </a:r>
            <a:r>
              <a:rPr lang="ja-JP" altLang="en-US" sz="3200" dirty="0" smtClean="0"/>
              <a:t>クラスタシステム</a:t>
            </a:r>
            <a:endParaRPr lang="en-US" altLang="ja-JP" sz="2800" dirty="0" smtClean="0"/>
          </a:p>
          <a:p>
            <a:r>
              <a:rPr lang="ja-JP" altLang="en-US" sz="3200" dirty="0" smtClean="0"/>
              <a:t>現在の進捗</a:t>
            </a:r>
            <a:endParaRPr lang="en-US" altLang="ja-JP" sz="3200" dirty="0" smtClean="0"/>
          </a:p>
          <a:p>
            <a:r>
              <a:rPr lang="ja-JP" altLang="en-US" sz="3200" dirty="0">
                <a:solidFill>
                  <a:srgbClr val="FF0000"/>
                </a:solidFill>
              </a:rPr>
              <a:t>新機能</a:t>
            </a:r>
            <a:r>
              <a:rPr lang="ja-JP" altLang="en-US" sz="3200" dirty="0" smtClean="0">
                <a:solidFill>
                  <a:srgbClr val="FF0000"/>
                </a:solidFill>
              </a:rPr>
              <a:t>の実装</a:t>
            </a:r>
            <a:endParaRPr lang="en-US" altLang="ja-JP" sz="3200" dirty="0" smtClean="0">
              <a:solidFill>
                <a:srgbClr val="FF0000"/>
              </a:solidFill>
            </a:endParaRPr>
          </a:p>
          <a:p>
            <a:pPr lvl="1"/>
            <a:r>
              <a:rPr lang="ja-JP" altLang="en-US" sz="2800" dirty="0" smtClean="0"/>
              <a:t>通信</a:t>
            </a:r>
            <a:r>
              <a:rPr lang="ja-JP" altLang="en-US" sz="2800" dirty="0"/>
              <a:t>手段の最適化機能</a:t>
            </a:r>
            <a:endParaRPr lang="en-US" altLang="ja-JP" sz="2800" dirty="0" smtClean="0"/>
          </a:p>
          <a:p>
            <a:pPr lvl="1"/>
            <a:r>
              <a:rPr lang="ja-JP" altLang="en-US" sz="2800" dirty="0"/>
              <a:t>割り当てプロセスの自動決定機能</a:t>
            </a:r>
            <a:endParaRPr lang="en-US" altLang="ja-JP" sz="2800" dirty="0" smtClean="0"/>
          </a:p>
          <a:p>
            <a:r>
              <a:rPr lang="ja-JP" altLang="en-US" sz="3200" dirty="0" smtClean="0"/>
              <a:t>評価方法</a:t>
            </a:r>
            <a:endParaRPr lang="en-US" altLang="ja-JP" sz="3200" dirty="0" smtClean="0"/>
          </a:p>
          <a:p>
            <a:r>
              <a:rPr lang="ja-JP" altLang="en-US" sz="3200" dirty="0" smtClean="0"/>
              <a:t>まとめ</a:t>
            </a:r>
            <a:r>
              <a:rPr lang="ja-JP" altLang="en-US" sz="3200" dirty="0"/>
              <a:t>と</a:t>
            </a:r>
            <a:r>
              <a:rPr lang="ja-JP" altLang="en-US" sz="3200" dirty="0" smtClean="0"/>
              <a:t>今後の予定</a:t>
            </a:r>
            <a:endParaRPr lang="en-US" altLang="ja-JP" sz="3200" dirty="0" smtClean="0"/>
          </a:p>
          <a:p>
            <a:pPr marL="0" indent="0">
              <a:buNone/>
            </a:pPr>
            <a:endParaRPr kumimoji="1" lang="ja-JP" altLang="en-US" dirty="0"/>
          </a:p>
        </p:txBody>
      </p:sp>
      <p:sp>
        <p:nvSpPr>
          <p:cNvPr id="4" name="日付プレースホルダー 3"/>
          <p:cNvSpPr>
            <a:spLocks noGrp="1"/>
          </p:cNvSpPr>
          <p:nvPr>
            <p:ph type="dt" sz="half" idx="10"/>
          </p:nvPr>
        </p:nvSpPr>
        <p:spPr/>
        <p:txBody>
          <a:bodyPr/>
          <a:lstStyle/>
          <a:p>
            <a:fld id="{A03DCABA-D245-419E-ADE8-055D4065FB0B}" type="datetime1">
              <a:rPr lang="ja-JP" altLang="en-US" smtClean="0"/>
              <a:t>2016/6/3</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15</a:t>
            </a:fld>
            <a:endParaRPr lang="ja-JP" altLang="en-US"/>
          </a:p>
        </p:txBody>
      </p:sp>
      <p:sp>
        <p:nvSpPr>
          <p:cNvPr id="7" name="タイトル 1"/>
          <p:cNvSpPr txBox="1">
            <a:spLocks/>
          </p:cNvSpPr>
          <p:nvPr/>
        </p:nvSpPr>
        <p:spPr>
          <a:xfrm>
            <a:off x="457200" y="134144"/>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en-US" altLang="ja-JP" dirty="0" smtClean="0">
                <a:solidFill>
                  <a:srgbClr val="D2533C"/>
                </a:solidFill>
              </a:rPr>
              <a:t>Outline</a:t>
            </a:r>
            <a:endParaRPr lang="ja-JP" altLang="en-US" dirty="0">
              <a:solidFill>
                <a:srgbClr val="D2533C"/>
              </a:solidFill>
            </a:endParaRPr>
          </a:p>
        </p:txBody>
      </p:sp>
      <p:sp>
        <p:nvSpPr>
          <p:cNvPr id="8" name="フッター プレースホルダー 1"/>
          <p:cNvSpPr>
            <a:spLocks noGrp="1"/>
          </p:cNvSpPr>
          <p:nvPr>
            <p:ph type="ftr" sz="quarter" idx="11"/>
          </p:nvPr>
        </p:nvSpPr>
        <p:spPr>
          <a:xfrm>
            <a:off x="3429000" y="18288"/>
            <a:ext cx="4114800" cy="329184"/>
          </a:xfrm>
        </p:spPr>
        <p:txBody>
          <a:bodyPr/>
          <a:lstStyle/>
          <a:p>
            <a:r>
              <a:rPr lang="en-US" altLang="zh-TW" smtClean="0"/>
              <a:t>M2 thesis proposal</a:t>
            </a:r>
            <a:endParaRPr lang="ja-JP" altLang="en-US" dirty="0"/>
          </a:p>
        </p:txBody>
      </p:sp>
    </p:spTree>
    <p:extLst>
      <p:ext uri="{BB962C8B-B14F-4D97-AF65-F5344CB8AC3E}">
        <p14:creationId xmlns:p14="http://schemas.microsoft.com/office/powerpoint/2010/main" val="40570998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機能</a:t>
            </a:r>
            <a:r>
              <a:rPr kumimoji="1" lang="en-US" altLang="ja-JP" dirty="0" smtClean="0"/>
              <a:t>2</a:t>
            </a:r>
            <a:r>
              <a:rPr lang="en-US" altLang="ja-JP" dirty="0" smtClean="0"/>
              <a:t>:</a:t>
            </a:r>
            <a:r>
              <a:rPr lang="ja-JP" altLang="en-US" dirty="0" smtClean="0"/>
              <a:t>通信手段の最適化機能</a:t>
            </a:r>
            <a:endParaRPr kumimoji="1" lang="ja-JP" altLang="en-US" dirty="0"/>
          </a:p>
        </p:txBody>
      </p:sp>
      <p:sp>
        <p:nvSpPr>
          <p:cNvPr id="3" name="コンテンツ プレースホルダー 2"/>
          <p:cNvSpPr>
            <a:spLocks noGrp="1"/>
          </p:cNvSpPr>
          <p:nvPr>
            <p:ph idx="1"/>
          </p:nvPr>
        </p:nvSpPr>
        <p:spPr>
          <a:xfrm>
            <a:off x="457200" y="1600200"/>
            <a:ext cx="8229600" cy="1252736"/>
          </a:xfrm>
        </p:spPr>
        <p:txBody>
          <a:bodyPr/>
          <a:lstStyle/>
          <a:p>
            <a:r>
              <a:rPr lang="en-US" altLang="ja-JP" dirty="0" smtClean="0"/>
              <a:t>DMTCP</a:t>
            </a:r>
            <a:r>
              <a:rPr lang="ja-JP" altLang="en-US" dirty="0" smtClean="0"/>
              <a:t>はリスタート時に，ノードをまたいだプロセスの移動が生じても，チェックポイント時に記録した通信</a:t>
            </a:r>
            <a:r>
              <a:rPr lang="ja-JP" altLang="en-US" dirty="0"/>
              <a:t>手段</a:t>
            </a:r>
            <a:r>
              <a:rPr lang="ja-JP" altLang="en-US" dirty="0" smtClean="0"/>
              <a:t>で通信を再構築する</a:t>
            </a:r>
            <a:endParaRPr lang="en-US" altLang="ja-JP" dirty="0" smtClean="0"/>
          </a:p>
        </p:txBody>
      </p:sp>
      <p:sp>
        <p:nvSpPr>
          <p:cNvPr id="4" name="日付プレースホルダー 3"/>
          <p:cNvSpPr>
            <a:spLocks noGrp="1"/>
          </p:cNvSpPr>
          <p:nvPr>
            <p:ph type="dt" sz="half" idx="10"/>
          </p:nvPr>
        </p:nvSpPr>
        <p:spPr/>
        <p:txBody>
          <a:bodyPr/>
          <a:lstStyle/>
          <a:p>
            <a:fld id="{A544A81A-EB8E-4DA7-AC94-555899F1E06B}" type="datetime1">
              <a:rPr lang="ja-JP" altLang="en-US" smtClean="0"/>
              <a:t>2016/6/3</a:t>
            </a:fld>
            <a:endParaRPr lang="ja-JP" altLang="en-US"/>
          </a:p>
        </p:txBody>
      </p:sp>
      <p:sp>
        <p:nvSpPr>
          <p:cNvPr id="5" name="フッター プレースホルダー 4"/>
          <p:cNvSpPr>
            <a:spLocks noGrp="1"/>
          </p:cNvSpPr>
          <p:nvPr>
            <p:ph type="ftr" sz="quarter" idx="11"/>
          </p:nvPr>
        </p:nvSpPr>
        <p:spPr/>
        <p:txBody>
          <a:bodyPr/>
          <a:lstStyle/>
          <a:p>
            <a:r>
              <a:rPr lang="en-US" altLang="zh-TW" smtClean="0"/>
              <a:t>M2 thesis proposal</a:t>
            </a:r>
            <a:endParaRPr lang="ja-JP" altLang="en-US"/>
          </a:p>
        </p:txBody>
      </p:sp>
      <p:sp>
        <p:nvSpPr>
          <p:cNvPr id="6" name="スライド番号プレースホルダー 5"/>
          <p:cNvSpPr>
            <a:spLocks noGrp="1"/>
          </p:cNvSpPr>
          <p:nvPr>
            <p:ph type="sldNum" sz="quarter" idx="12"/>
          </p:nvPr>
        </p:nvSpPr>
        <p:spPr/>
        <p:txBody>
          <a:bodyPr/>
          <a:lstStyle/>
          <a:p>
            <a:fld id="{19EFD5C2-C605-44A9-AFF4-CC97E62308AD}" type="slidenum">
              <a:rPr lang="ja-JP" altLang="en-US" smtClean="0"/>
              <a:pPr/>
              <a:t>16</a:t>
            </a:fld>
            <a:endParaRPr lang="ja-JP" altLang="en-US"/>
          </a:p>
        </p:txBody>
      </p:sp>
      <p:sp>
        <p:nvSpPr>
          <p:cNvPr id="7" name="コンテンツ プレースホルダー 2"/>
          <p:cNvSpPr txBox="1">
            <a:spLocks/>
          </p:cNvSpPr>
          <p:nvPr/>
        </p:nvSpPr>
        <p:spPr>
          <a:xfrm>
            <a:off x="457200" y="5605264"/>
            <a:ext cx="8229600" cy="125273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dirty="0" smtClean="0"/>
              <a:t>通信</a:t>
            </a:r>
            <a:r>
              <a:rPr lang="ja-JP" altLang="en-US" dirty="0"/>
              <a:t>手段</a:t>
            </a:r>
            <a:r>
              <a:rPr lang="ja-JP" altLang="en-US" dirty="0" smtClean="0"/>
              <a:t>をネットワークを介した通信から</a:t>
            </a:r>
            <a:r>
              <a:rPr lang="ja-JP" altLang="en-US" dirty="0"/>
              <a:t>，</a:t>
            </a:r>
            <a:r>
              <a:rPr lang="ja-JP" altLang="en-US" u="sng" dirty="0"/>
              <a:t>より高速</a:t>
            </a:r>
            <a:r>
              <a:rPr lang="ja-JP" altLang="en-US" u="sng" dirty="0" smtClean="0"/>
              <a:t>なローカル通信</a:t>
            </a:r>
            <a:r>
              <a:rPr lang="en-US" altLang="ja-JP" u="sng" dirty="0" smtClean="0"/>
              <a:t>(UNIX</a:t>
            </a:r>
            <a:r>
              <a:rPr lang="ja-JP" altLang="en-US" u="sng" dirty="0"/>
              <a:t> </a:t>
            </a:r>
            <a:r>
              <a:rPr lang="ja-JP" altLang="en-US" u="sng" dirty="0" smtClean="0"/>
              <a:t>ドメインソケット</a:t>
            </a:r>
            <a:r>
              <a:rPr lang="en-US" altLang="ja-JP" u="sng" dirty="0" smtClean="0"/>
              <a:t>)</a:t>
            </a:r>
            <a:r>
              <a:rPr lang="ja-JP" altLang="en-US" u="sng" dirty="0" smtClean="0"/>
              <a:t>に</a:t>
            </a:r>
            <a:r>
              <a:rPr lang="ja-JP" altLang="en-US" u="sng" dirty="0"/>
              <a:t>変更</a:t>
            </a:r>
            <a:r>
              <a:rPr lang="ja-JP" altLang="en-US" u="sng" dirty="0" smtClean="0"/>
              <a:t>する</a:t>
            </a:r>
            <a:endParaRPr lang="ja-JP" altLang="en-US" u="sng" dirty="0"/>
          </a:p>
          <a:p>
            <a:endParaRPr lang="en-US" altLang="ja-JP" dirty="0" smtClean="0"/>
          </a:p>
        </p:txBody>
      </p:sp>
      <p:sp>
        <p:nvSpPr>
          <p:cNvPr id="8" name="円/楕円 7"/>
          <p:cNvSpPr/>
          <p:nvPr/>
        </p:nvSpPr>
        <p:spPr>
          <a:xfrm>
            <a:off x="457200" y="3287442"/>
            <a:ext cx="1375612" cy="1220536"/>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ノード</a:t>
            </a:r>
            <a:r>
              <a:rPr lang="en-US" altLang="ja-JP" sz="2000" b="1" dirty="0" smtClean="0"/>
              <a:t>A</a:t>
            </a:r>
          </a:p>
          <a:p>
            <a:pPr algn="ctr"/>
            <a:endParaRPr kumimoji="1" lang="en-US" altLang="ja-JP" sz="1600" b="1" dirty="0" smtClean="0"/>
          </a:p>
          <a:p>
            <a:pPr algn="ctr"/>
            <a:endParaRPr kumimoji="1" lang="ja-JP" altLang="en-US" sz="1600" b="1" dirty="0"/>
          </a:p>
        </p:txBody>
      </p:sp>
      <p:sp>
        <p:nvSpPr>
          <p:cNvPr id="12" name="円/楕円 11"/>
          <p:cNvSpPr/>
          <p:nvPr/>
        </p:nvSpPr>
        <p:spPr>
          <a:xfrm>
            <a:off x="683568" y="4006365"/>
            <a:ext cx="725655"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rgbClr val="0070C0"/>
                </a:solidFill>
              </a:rPr>
              <a:t>P1</a:t>
            </a:r>
            <a:endParaRPr kumimoji="1" lang="ja-JP" altLang="en-US" dirty="0">
              <a:solidFill>
                <a:srgbClr val="0070C0"/>
              </a:solidFill>
            </a:endParaRPr>
          </a:p>
        </p:txBody>
      </p:sp>
      <p:sp>
        <p:nvSpPr>
          <p:cNvPr id="14" name="円/楕円 13"/>
          <p:cNvSpPr/>
          <p:nvPr/>
        </p:nvSpPr>
        <p:spPr>
          <a:xfrm>
            <a:off x="1985287" y="3287442"/>
            <a:ext cx="1367513" cy="1220536"/>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ノード</a:t>
            </a:r>
            <a:r>
              <a:rPr lang="en-US" altLang="ja-JP" sz="2000" b="1" dirty="0"/>
              <a:t>B</a:t>
            </a:r>
            <a:endParaRPr lang="en-US" altLang="ja-JP" sz="2000" b="1" dirty="0" smtClean="0"/>
          </a:p>
          <a:p>
            <a:pPr algn="ctr"/>
            <a:endParaRPr kumimoji="1" lang="en-US" altLang="ja-JP" sz="1600" b="1" dirty="0" smtClean="0"/>
          </a:p>
          <a:p>
            <a:pPr algn="ctr"/>
            <a:endParaRPr kumimoji="1" lang="ja-JP" altLang="en-US" sz="1600" b="1" dirty="0"/>
          </a:p>
        </p:txBody>
      </p:sp>
      <p:cxnSp>
        <p:nvCxnSpPr>
          <p:cNvPr id="15" name="直線矢印コネクタ 14"/>
          <p:cNvCxnSpPr/>
          <p:nvPr/>
        </p:nvCxnSpPr>
        <p:spPr>
          <a:xfrm flipV="1">
            <a:off x="1409223" y="4175156"/>
            <a:ext cx="860084" cy="1"/>
          </a:xfrm>
          <a:prstGeom prst="straightConnector1">
            <a:avLst/>
          </a:prstGeom>
          <a:ln w="38100">
            <a:solidFill>
              <a:srgbClr val="0070C0"/>
            </a:solidFill>
            <a:prstDash val="solid"/>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雲形吹き出し 17"/>
          <p:cNvSpPr/>
          <p:nvPr/>
        </p:nvSpPr>
        <p:spPr>
          <a:xfrm>
            <a:off x="1046736" y="4384729"/>
            <a:ext cx="2656610" cy="1153429"/>
          </a:xfrm>
          <a:prstGeom prst="cloudCallout">
            <a:avLst>
              <a:gd name="adj1" fmla="val -20983"/>
              <a:gd name="adj2" fmla="val -64039"/>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b="1" dirty="0" smtClean="0"/>
              <a:t>TCP</a:t>
            </a:r>
            <a:r>
              <a:rPr lang="ja-JP" altLang="en-US" b="1" dirty="0" smtClean="0"/>
              <a:t>ソケットによるネットワーク経由</a:t>
            </a:r>
            <a:endParaRPr kumimoji="1" lang="ja-JP" altLang="en-US" b="1" dirty="0"/>
          </a:p>
        </p:txBody>
      </p:sp>
      <p:sp>
        <p:nvSpPr>
          <p:cNvPr id="20" name="テキスト ボックス 19"/>
          <p:cNvSpPr txBox="1"/>
          <p:nvPr/>
        </p:nvSpPr>
        <p:spPr>
          <a:xfrm>
            <a:off x="6729961" y="6479316"/>
            <a:ext cx="2230028" cy="307777"/>
          </a:xfrm>
          <a:prstGeom prst="rect">
            <a:avLst/>
          </a:prstGeom>
          <a:noFill/>
        </p:spPr>
        <p:txBody>
          <a:bodyPr wrap="square" rtlCol="0">
            <a:spAutoFit/>
          </a:bodyPr>
          <a:lstStyle/>
          <a:p>
            <a:r>
              <a:rPr kumimoji="1" lang="ja-JP" altLang="en-US" sz="1400" b="1" dirty="0" smtClean="0"/>
              <a:t>：</a:t>
            </a:r>
            <a:r>
              <a:rPr kumimoji="1" lang="en-US" altLang="ja-JP" sz="1400" b="1" dirty="0" smtClean="0"/>
              <a:t>MPI</a:t>
            </a:r>
            <a:r>
              <a:rPr kumimoji="1" lang="ja-JP" altLang="en-US" sz="1400" b="1" dirty="0" smtClean="0"/>
              <a:t>並列実行プロセス</a:t>
            </a:r>
            <a:endParaRPr kumimoji="1" lang="ja-JP" altLang="en-US" sz="1400" b="1" dirty="0"/>
          </a:p>
        </p:txBody>
      </p:sp>
      <p:sp>
        <p:nvSpPr>
          <p:cNvPr id="21" name="円/楕円 20"/>
          <p:cNvSpPr/>
          <p:nvPr/>
        </p:nvSpPr>
        <p:spPr>
          <a:xfrm>
            <a:off x="6257880" y="6463581"/>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2249648" y="4007044"/>
            <a:ext cx="725655"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rgbClr val="0070C0"/>
                </a:solidFill>
              </a:rPr>
              <a:t>P2</a:t>
            </a:r>
            <a:endParaRPr kumimoji="1" lang="ja-JP" altLang="en-US" dirty="0">
              <a:solidFill>
                <a:srgbClr val="0070C0"/>
              </a:solidFill>
            </a:endParaRPr>
          </a:p>
        </p:txBody>
      </p:sp>
      <p:sp>
        <p:nvSpPr>
          <p:cNvPr id="23" name="右矢印 22"/>
          <p:cNvSpPr/>
          <p:nvPr/>
        </p:nvSpPr>
        <p:spPr>
          <a:xfrm>
            <a:off x="3779912" y="3646896"/>
            <a:ext cx="1790898" cy="7189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6084168" y="2964818"/>
            <a:ext cx="1554161" cy="1437702"/>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ノード</a:t>
            </a:r>
            <a:endParaRPr lang="en-US" altLang="ja-JP" sz="2000" b="1" dirty="0" smtClean="0"/>
          </a:p>
          <a:p>
            <a:pPr algn="ctr"/>
            <a:r>
              <a:rPr lang="en-US" altLang="ja-JP" sz="2000" b="1" dirty="0" smtClean="0"/>
              <a:t>B</a:t>
            </a:r>
          </a:p>
          <a:p>
            <a:pPr algn="ctr"/>
            <a:endParaRPr kumimoji="1" lang="en-US" altLang="ja-JP" sz="1600" b="1" dirty="0" smtClean="0"/>
          </a:p>
          <a:p>
            <a:pPr algn="ctr"/>
            <a:endParaRPr kumimoji="1" lang="en-US" altLang="ja-JP" sz="1600" b="1" dirty="0" smtClean="0"/>
          </a:p>
          <a:p>
            <a:pPr algn="ctr"/>
            <a:endParaRPr kumimoji="1" lang="ja-JP" altLang="en-US" sz="1600" b="1" dirty="0"/>
          </a:p>
        </p:txBody>
      </p:sp>
      <p:sp>
        <p:nvSpPr>
          <p:cNvPr id="25" name="円/楕円 24"/>
          <p:cNvSpPr/>
          <p:nvPr/>
        </p:nvSpPr>
        <p:spPr>
          <a:xfrm>
            <a:off x="6102355" y="3501831"/>
            <a:ext cx="725655"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rgbClr val="0070C0"/>
                </a:solidFill>
              </a:rPr>
              <a:t>P1</a:t>
            </a:r>
            <a:endParaRPr kumimoji="1" lang="ja-JP" altLang="en-US" dirty="0">
              <a:solidFill>
                <a:srgbClr val="0070C0"/>
              </a:solidFill>
            </a:endParaRPr>
          </a:p>
        </p:txBody>
      </p:sp>
      <p:sp>
        <p:nvSpPr>
          <p:cNvPr id="26" name="円/楕円 25"/>
          <p:cNvSpPr/>
          <p:nvPr/>
        </p:nvSpPr>
        <p:spPr>
          <a:xfrm>
            <a:off x="6697158" y="3896250"/>
            <a:ext cx="725655"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rgbClr val="0070C0"/>
                </a:solidFill>
              </a:rPr>
              <a:t>P2</a:t>
            </a:r>
            <a:endParaRPr kumimoji="1" lang="ja-JP" altLang="en-US" dirty="0">
              <a:solidFill>
                <a:srgbClr val="0070C0"/>
              </a:solidFill>
            </a:endParaRPr>
          </a:p>
        </p:txBody>
      </p:sp>
      <p:cxnSp>
        <p:nvCxnSpPr>
          <p:cNvPr id="27" name="カギ線コネクタ 26"/>
          <p:cNvCxnSpPr>
            <a:stCxn id="24" idx="2"/>
            <a:endCxn id="26" idx="2"/>
          </p:cNvCxnSpPr>
          <p:nvPr/>
        </p:nvCxnSpPr>
        <p:spPr>
          <a:xfrm rot="10800000" flipH="1" flipV="1">
            <a:off x="6084168" y="3683669"/>
            <a:ext cx="612990" cy="382204"/>
          </a:xfrm>
          <a:prstGeom prst="bentConnector3">
            <a:avLst>
              <a:gd name="adj1" fmla="val -37293"/>
            </a:avLst>
          </a:prstGeom>
          <a:ln w="28575">
            <a:solidFill>
              <a:srgbClr val="0070C0"/>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雲形吹き出し 31"/>
          <p:cNvSpPr/>
          <p:nvPr/>
        </p:nvSpPr>
        <p:spPr>
          <a:xfrm>
            <a:off x="5570811" y="4365834"/>
            <a:ext cx="3537693" cy="1029858"/>
          </a:xfrm>
          <a:prstGeom prst="cloudCallout">
            <a:avLst>
              <a:gd name="adj1" fmla="val -36146"/>
              <a:gd name="adj2" fmla="val -68767"/>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solidFill>
                  <a:srgbClr val="FF0000"/>
                </a:solidFill>
              </a:rPr>
              <a:t>同じノード内に存在するがネットワーク経由</a:t>
            </a:r>
            <a:endParaRPr kumimoji="1" lang="ja-JP" altLang="en-US" b="1" dirty="0">
              <a:solidFill>
                <a:srgbClr val="FF0000"/>
              </a:solidFill>
            </a:endParaRPr>
          </a:p>
        </p:txBody>
      </p:sp>
      <p:sp>
        <p:nvSpPr>
          <p:cNvPr id="33" name="テキスト ボックス 32"/>
          <p:cNvSpPr txBox="1"/>
          <p:nvPr/>
        </p:nvSpPr>
        <p:spPr>
          <a:xfrm>
            <a:off x="3635896" y="2964818"/>
            <a:ext cx="2002829" cy="646331"/>
          </a:xfrm>
          <a:prstGeom prst="rect">
            <a:avLst/>
          </a:prstGeom>
          <a:noFill/>
        </p:spPr>
        <p:txBody>
          <a:bodyPr wrap="square" rtlCol="0">
            <a:spAutoFit/>
          </a:bodyPr>
          <a:lstStyle/>
          <a:p>
            <a:r>
              <a:rPr kumimoji="1" lang="ja-JP" altLang="en-US" b="1" dirty="0" smtClean="0"/>
              <a:t>プロセスの移動を伴ってリスタート</a:t>
            </a:r>
            <a:endParaRPr kumimoji="1" lang="ja-JP" altLang="en-US" b="1" dirty="0"/>
          </a:p>
        </p:txBody>
      </p:sp>
    </p:spTree>
    <p:extLst>
      <p:ext uri="{BB962C8B-B14F-4D97-AF65-F5344CB8AC3E}">
        <p14:creationId xmlns:p14="http://schemas.microsoft.com/office/powerpoint/2010/main" val="42403046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機能</a:t>
            </a:r>
            <a:r>
              <a:rPr kumimoji="1" lang="en-US" altLang="ja-JP" dirty="0" smtClean="0"/>
              <a:t>2:</a:t>
            </a:r>
            <a:r>
              <a:rPr kumimoji="1" lang="ja-JP" altLang="en-US" dirty="0" smtClean="0"/>
              <a:t>高速化の見込み</a:t>
            </a:r>
            <a:endParaRPr kumimoji="1" lang="ja-JP" altLang="en-US" dirty="0"/>
          </a:p>
        </p:txBody>
      </p:sp>
      <p:sp>
        <p:nvSpPr>
          <p:cNvPr id="3" name="コンテンツ プレースホルダー 2"/>
          <p:cNvSpPr>
            <a:spLocks noGrp="1"/>
          </p:cNvSpPr>
          <p:nvPr>
            <p:ph idx="1"/>
          </p:nvPr>
        </p:nvSpPr>
        <p:spPr>
          <a:xfrm>
            <a:off x="0" y="1340768"/>
            <a:ext cx="4572000" cy="1540768"/>
          </a:xfrm>
        </p:spPr>
        <p:txBody>
          <a:bodyPr>
            <a:normAutofit/>
          </a:bodyPr>
          <a:lstStyle/>
          <a:p>
            <a:r>
              <a:rPr kumimoji="1" lang="ja-JP" altLang="en-US" sz="2200" dirty="0" smtClean="0"/>
              <a:t>ベンチマークプログラムを用いて，通信性能</a:t>
            </a:r>
            <a:r>
              <a:rPr lang="en-US" altLang="ja-JP" sz="2200" dirty="0"/>
              <a:t>(</a:t>
            </a:r>
            <a:r>
              <a:rPr kumimoji="1" lang="ja-JP" altLang="en-US" sz="2200" dirty="0" smtClean="0"/>
              <a:t>転送レート</a:t>
            </a:r>
            <a:r>
              <a:rPr kumimoji="1" lang="en-US" altLang="ja-JP" sz="2200" dirty="0" smtClean="0"/>
              <a:t>)</a:t>
            </a:r>
            <a:r>
              <a:rPr kumimoji="1" lang="ja-JP" altLang="en-US" sz="2200" dirty="0" smtClean="0"/>
              <a:t>を比較</a:t>
            </a:r>
            <a:endParaRPr kumimoji="1" lang="en-US" altLang="ja-JP" sz="2200" dirty="0" smtClean="0"/>
          </a:p>
        </p:txBody>
      </p:sp>
      <p:sp>
        <p:nvSpPr>
          <p:cNvPr id="4" name="日付プレースホルダー 3"/>
          <p:cNvSpPr>
            <a:spLocks noGrp="1"/>
          </p:cNvSpPr>
          <p:nvPr>
            <p:ph type="dt" sz="half" idx="10"/>
          </p:nvPr>
        </p:nvSpPr>
        <p:spPr/>
        <p:txBody>
          <a:bodyPr/>
          <a:lstStyle/>
          <a:p>
            <a:fld id="{F6C91402-6AB0-4EF7-989F-94C7DF93AEBD}" type="datetime1">
              <a:rPr lang="ja-JP" altLang="en-US" smtClean="0"/>
              <a:t>2016/6/3</a:t>
            </a:fld>
            <a:endParaRPr lang="ja-JP" altLang="en-US"/>
          </a:p>
        </p:txBody>
      </p:sp>
      <p:sp>
        <p:nvSpPr>
          <p:cNvPr id="5" name="フッター プレースホルダー 4"/>
          <p:cNvSpPr>
            <a:spLocks noGrp="1"/>
          </p:cNvSpPr>
          <p:nvPr>
            <p:ph type="ftr" sz="quarter" idx="11"/>
          </p:nvPr>
        </p:nvSpPr>
        <p:spPr/>
        <p:txBody>
          <a:bodyPr/>
          <a:lstStyle/>
          <a:p>
            <a:r>
              <a:rPr lang="en-US" altLang="zh-TW" smtClean="0"/>
              <a:t>M2 thesis proposal</a:t>
            </a:r>
            <a:endParaRPr lang="ja-JP" altLang="en-US"/>
          </a:p>
        </p:txBody>
      </p:sp>
      <p:sp>
        <p:nvSpPr>
          <p:cNvPr id="6" name="スライド番号プレースホルダー 5"/>
          <p:cNvSpPr>
            <a:spLocks noGrp="1"/>
          </p:cNvSpPr>
          <p:nvPr>
            <p:ph type="sldNum" sz="quarter" idx="12"/>
          </p:nvPr>
        </p:nvSpPr>
        <p:spPr/>
        <p:txBody>
          <a:bodyPr/>
          <a:lstStyle/>
          <a:p>
            <a:fld id="{19EFD5C2-C605-44A9-AFF4-CC97E62308AD}" type="slidenum">
              <a:rPr lang="ja-JP" altLang="en-US" smtClean="0"/>
              <a:pPr/>
              <a:t>17</a:t>
            </a:fld>
            <a:endParaRPr lang="ja-JP" altLang="en-US"/>
          </a:p>
        </p:txBody>
      </p:sp>
      <p:graphicFrame>
        <p:nvGraphicFramePr>
          <p:cNvPr id="8" name="表 7"/>
          <p:cNvGraphicFramePr>
            <a:graphicFrameLocks noGrp="1"/>
          </p:cNvGraphicFramePr>
          <p:nvPr>
            <p:extLst>
              <p:ext uri="{D42A27DB-BD31-4B8C-83A1-F6EECF244321}">
                <p14:modId xmlns:p14="http://schemas.microsoft.com/office/powerpoint/2010/main" val="3951965158"/>
              </p:ext>
            </p:extLst>
          </p:nvPr>
        </p:nvGraphicFramePr>
        <p:xfrm>
          <a:off x="107504" y="3068960"/>
          <a:ext cx="4292796" cy="3528391"/>
        </p:xfrm>
        <a:graphic>
          <a:graphicData uri="http://schemas.openxmlformats.org/drawingml/2006/table">
            <a:tbl>
              <a:tblPr firstRow="1" bandRow="1">
                <a:tableStyleId>{5C22544A-7EE6-4342-B048-85BDC9FD1C3A}</a:tableStyleId>
              </a:tblPr>
              <a:tblGrid>
                <a:gridCol w="2141791"/>
                <a:gridCol w="2151005"/>
              </a:tblGrid>
              <a:tr h="485731">
                <a:tc gridSpan="2">
                  <a:txBody>
                    <a:bodyPr/>
                    <a:lstStyle/>
                    <a:p>
                      <a:pPr algn="ctr"/>
                      <a:r>
                        <a:rPr kumimoji="1" lang="ja-JP" altLang="en-US" dirty="0" smtClean="0"/>
                        <a:t>評価環境</a:t>
                      </a:r>
                      <a:endParaRPr kumimoji="1" lang="ja-JP" altLang="en-US" dirty="0"/>
                    </a:p>
                  </a:txBody>
                  <a:tcPr>
                    <a:solidFill>
                      <a:srgbClr val="92D050"/>
                    </a:solidFill>
                  </a:tcPr>
                </a:tc>
                <a:tc hMerge="1">
                  <a:txBody>
                    <a:bodyPr/>
                    <a:lstStyle/>
                    <a:p>
                      <a:endParaRPr kumimoji="1" lang="ja-JP" altLang="en-US" dirty="0"/>
                    </a:p>
                  </a:txBody>
                  <a:tcPr/>
                </a:tc>
              </a:tr>
              <a:tr h="779578">
                <a:tc>
                  <a:txBody>
                    <a:bodyPr/>
                    <a:lstStyle/>
                    <a:p>
                      <a:pPr algn="l"/>
                      <a:r>
                        <a:rPr kumimoji="1" lang="en-US" altLang="ja-JP" b="1" dirty="0" smtClean="0"/>
                        <a:t>CPU</a:t>
                      </a:r>
                      <a:endParaRPr kumimoji="1" lang="ja-JP" altLang="en-US" b="1" dirty="0"/>
                    </a:p>
                  </a:txBody>
                  <a:tcPr/>
                </a:tc>
                <a:tc>
                  <a:txBody>
                    <a:bodyPr/>
                    <a:lstStyle/>
                    <a:p>
                      <a:pPr algn="l"/>
                      <a:r>
                        <a:rPr kumimoji="1" lang="en-US" altLang="ja-JP" b="1" dirty="0" smtClean="0"/>
                        <a:t>Core i7 4790k </a:t>
                      </a:r>
                      <a:endParaRPr kumimoji="1" lang="en-US" altLang="ja-JP" b="1" dirty="0" smtClean="0"/>
                    </a:p>
                    <a:p>
                      <a:pPr algn="l"/>
                      <a:r>
                        <a:rPr kumimoji="1" lang="en-US" altLang="ja-JP" b="1" dirty="0" smtClean="0"/>
                        <a:t>4.0GHz</a:t>
                      </a:r>
                      <a:endParaRPr kumimoji="1" lang="ja-JP" altLang="en-US" b="1" dirty="0"/>
                    </a:p>
                  </a:txBody>
                  <a:tcPr/>
                </a:tc>
              </a:tr>
              <a:tr h="492477">
                <a:tc>
                  <a:txBody>
                    <a:bodyPr/>
                    <a:lstStyle/>
                    <a:p>
                      <a:pPr algn="l"/>
                      <a:r>
                        <a:rPr kumimoji="1" lang="ja-JP" altLang="en-US" b="1" dirty="0" smtClean="0"/>
                        <a:t>メモリ</a:t>
                      </a:r>
                      <a:endParaRPr kumimoji="1" lang="ja-JP" altLang="en-US" b="1" dirty="0"/>
                    </a:p>
                  </a:txBody>
                  <a:tcPr/>
                </a:tc>
                <a:tc>
                  <a:txBody>
                    <a:bodyPr/>
                    <a:lstStyle/>
                    <a:p>
                      <a:pPr algn="l"/>
                      <a:r>
                        <a:rPr kumimoji="1" lang="en-US" altLang="ja-JP" b="1" dirty="0" smtClean="0"/>
                        <a:t>32GB</a:t>
                      </a:r>
                      <a:endParaRPr kumimoji="1" lang="ja-JP" altLang="en-US" b="1" dirty="0"/>
                    </a:p>
                  </a:txBody>
                  <a:tcPr/>
                </a:tc>
              </a:tr>
              <a:tr h="639064">
                <a:tc>
                  <a:txBody>
                    <a:bodyPr/>
                    <a:lstStyle/>
                    <a:p>
                      <a:pPr algn="l"/>
                      <a:r>
                        <a:rPr kumimoji="1" lang="en-US" altLang="ja-JP" b="1" dirty="0" smtClean="0"/>
                        <a:t>OS</a:t>
                      </a:r>
                      <a:endParaRPr kumimoji="1" lang="ja-JP" altLang="en-US" b="1" dirty="0"/>
                    </a:p>
                  </a:txBody>
                  <a:tcPr/>
                </a:tc>
                <a:tc>
                  <a:txBody>
                    <a:bodyPr/>
                    <a:lstStyle/>
                    <a:p>
                      <a:pPr algn="l"/>
                      <a:r>
                        <a:rPr kumimoji="1" lang="en-US" altLang="ja-JP" b="1" dirty="0" smtClean="0"/>
                        <a:t>CentOS</a:t>
                      </a:r>
                      <a:r>
                        <a:rPr kumimoji="1" lang="ja-JP" altLang="en-US" b="1" baseline="0" dirty="0" smtClean="0"/>
                        <a:t> </a:t>
                      </a:r>
                      <a:r>
                        <a:rPr kumimoji="1" lang="en-US" altLang="ja-JP" b="1" dirty="0" smtClean="0"/>
                        <a:t>6.8</a:t>
                      </a:r>
                      <a:endParaRPr kumimoji="1" lang="ja-JP" altLang="en-US" b="1" dirty="0"/>
                    </a:p>
                  </a:txBody>
                  <a:tcPr/>
                </a:tc>
              </a:tr>
              <a:tr h="492477">
                <a:tc gridSpan="2">
                  <a:txBody>
                    <a:bodyPr/>
                    <a:lstStyle/>
                    <a:p>
                      <a:pPr algn="ctr"/>
                      <a:r>
                        <a:rPr kumimoji="1" lang="ja-JP" altLang="en-US" b="1" dirty="0" smtClean="0">
                          <a:solidFill>
                            <a:schemeClr val="bg1"/>
                          </a:solidFill>
                        </a:rPr>
                        <a:t>評価条件</a:t>
                      </a:r>
                      <a:endParaRPr kumimoji="1" lang="ja-JP" altLang="en-US" b="1" dirty="0">
                        <a:solidFill>
                          <a:schemeClr val="bg1"/>
                        </a:solidFill>
                      </a:endParaRPr>
                    </a:p>
                  </a:txBody>
                  <a:tcPr>
                    <a:solidFill>
                      <a:srgbClr val="92D050"/>
                    </a:solidFill>
                  </a:tcPr>
                </a:tc>
                <a:tc hMerge="1">
                  <a:txBody>
                    <a:bodyPr/>
                    <a:lstStyle/>
                    <a:p>
                      <a:endParaRPr kumimoji="1" lang="ja-JP" altLang="en-US"/>
                    </a:p>
                  </a:txBody>
                  <a:tcPr/>
                </a:tc>
              </a:tr>
              <a:tr h="639064">
                <a:tc>
                  <a:txBody>
                    <a:bodyPr/>
                    <a:lstStyle/>
                    <a:p>
                      <a:r>
                        <a:rPr kumimoji="1" lang="ja-JP" altLang="en-US" b="1" dirty="0" smtClean="0"/>
                        <a:t>送る総データサイズ</a:t>
                      </a:r>
                      <a:endParaRPr kumimoji="1" lang="en-US" altLang="ja-JP" b="1" dirty="0" smtClean="0"/>
                    </a:p>
                  </a:txBody>
                  <a:tcPr/>
                </a:tc>
                <a:tc>
                  <a:txBody>
                    <a:bodyPr/>
                    <a:lstStyle/>
                    <a:p>
                      <a:pPr algn="l"/>
                      <a:r>
                        <a:rPr kumimoji="1" lang="en-US" altLang="ja-JP" b="1" dirty="0" smtClean="0"/>
                        <a:t>10^11</a:t>
                      </a:r>
                      <a:r>
                        <a:rPr kumimoji="1" lang="en-US" altLang="ja-JP" b="1" baseline="0" dirty="0" smtClean="0"/>
                        <a:t> (Byte)</a:t>
                      </a:r>
                      <a:endParaRPr kumimoji="1" lang="ja-JP" altLang="en-US" b="1" dirty="0"/>
                    </a:p>
                  </a:txBody>
                  <a:tcPr/>
                </a:tc>
              </a:tr>
            </a:tbl>
          </a:graphicData>
        </a:graphic>
      </p:graphicFrame>
      <p:graphicFrame>
        <p:nvGraphicFramePr>
          <p:cNvPr id="15" name="グラフ 14"/>
          <p:cNvGraphicFramePr>
            <a:graphicFrameLocks/>
          </p:cNvGraphicFramePr>
          <p:nvPr>
            <p:extLst>
              <p:ext uri="{D42A27DB-BD31-4B8C-83A1-F6EECF244321}">
                <p14:modId xmlns:p14="http://schemas.microsoft.com/office/powerpoint/2010/main" val="460064339"/>
              </p:ext>
            </p:extLst>
          </p:nvPr>
        </p:nvGraphicFramePr>
        <p:xfrm>
          <a:off x="4400300" y="1340768"/>
          <a:ext cx="4880498" cy="5400599"/>
        </p:xfrm>
        <a:graphic>
          <a:graphicData uri="http://schemas.openxmlformats.org/drawingml/2006/chart">
            <c:chart xmlns:c="http://schemas.openxmlformats.org/drawingml/2006/chart" xmlns:r="http://schemas.openxmlformats.org/officeDocument/2006/relationships" r:id="rId3"/>
          </a:graphicData>
        </a:graphic>
      </p:graphicFrame>
      <p:sp>
        <p:nvSpPr>
          <p:cNvPr id="16" name="円形吹き出し 15"/>
          <p:cNvSpPr/>
          <p:nvPr/>
        </p:nvSpPr>
        <p:spPr>
          <a:xfrm>
            <a:off x="5292080" y="4327836"/>
            <a:ext cx="1152128" cy="504056"/>
          </a:xfrm>
          <a:prstGeom prst="wedgeEllipseCallout">
            <a:avLst>
              <a:gd name="adj1" fmla="val -1961"/>
              <a:gd name="adj2" fmla="val 7965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b="1" dirty="0"/>
              <a:t>x</a:t>
            </a:r>
            <a:r>
              <a:rPr lang="en-US" altLang="ja-JP" b="1" dirty="0" smtClean="0"/>
              <a:t>4.38</a:t>
            </a:r>
            <a:endParaRPr kumimoji="1" lang="ja-JP" altLang="en-US" b="1" dirty="0"/>
          </a:p>
        </p:txBody>
      </p:sp>
      <p:sp>
        <p:nvSpPr>
          <p:cNvPr id="17" name="円形吹き出し 16"/>
          <p:cNvSpPr/>
          <p:nvPr/>
        </p:nvSpPr>
        <p:spPr>
          <a:xfrm>
            <a:off x="6052995" y="2569274"/>
            <a:ext cx="1152128" cy="504056"/>
          </a:xfrm>
          <a:prstGeom prst="wedgeEllipseCallout">
            <a:avLst>
              <a:gd name="adj1" fmla="val -1961"/>
              <a:gd name="adj2" fmla="val 7965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b="1" dirty="0" smtClean="0"/>
              <a:t>x3.69</a:t>
            </a:r>
            <a:endParaRPr kumimoji="1" lang="ja-JP" altLang="en-US" b="1" dirty="0"/>
          </a:p>
        </p:txBody>
      </p:sp>
      <p:sp>
        <p:nvSpPr>
          <p:cNvPr id="18" name="円形吹き出し 17"/>
          <p:cNvSpPr/>
          <p:nvPr/>
        </p:nvSpPr>
        <p:spPr>
          <a:xfrm>
            <a:off x="6732240" y="1340768"/>
            <a:ext cx="1152128" cy="504056"/>
          </a:xfrm>
          <a:prstGeom prst="wedgeEllipseCallout">
            <a:avLst>
              <a:gd name="adj1" fmla="val -1961"/>
              <a:gd name="adj2" fmla="val 7965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b="1" dirty="0"/>
              <a:t>x</a:t>
            </a:r>
            <a:r>
              <a:rPr lang="en-US" altLang="ja-JP" b="1" dirty="0" smtClean="0"/>
              <a:t>3.34</a:t>
            </a:r>
            <a:endParaRPr kumimoji="1" lang="ja-JP" altLang="en-US" b="1" dirty="0"/>
          </a:p>
        </p:txBody>
      </p:sp>
    </p:spTree>
    <p:extLst>
      <p:ext uri="{BB962C8B-B14F-4D97-AF65-F5344CB8AC3E}">
        <p14:creationId xmlns:p14="http://schemas.microsoft.com/office/powerpoint/2010/main" val="17842445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機能</a:t>
            </a:r>
            <a:r>
              <a:rPr lang="en-US" altLang="ja-JP" dirty="0" smtClean="0"/>
              <a:t>3:</a:t>
            </a:r>
            <a:r>
              <a:rPr lang="ja-JP" altLang="en-US" dirty="0" smtClean="0"/>
              <a:t>割り当てプロセス</a:t>
            </a:r>
            <a:r>
              <a:rPr lang="ja-JP" altLang="en-US" dirty="0"/>
              <a:t>の</a:t>
            </a:r>
            <a:r>
              <a:rPr lang="ja-JP" altLang="en-US" dirty="0" smtClean="0"/>
              <a:t>自動決定機能</a:t>
            </a:r>
            <a:endParaRPr kumimoji="1" lang="ja-JP" altLang="en-US" dirty="0"/>
          </a:p>
        </p:txBody>
      </p:sp>
      <p:sp>
        <p:nvSpPr>
          <p:cNvPr id="3" name="コンテンツ プレースホルダー 2"/>
          <p:cNvSpPr>
            <a:spLocks noGrp="1"/>
          </p:cNvSpPr>
          <p:nvPr>
            <p:ph idx="1"/>
          </p:nvPr>
        </p:nvSpPr>
        <p:spPr>
          <a:xfrm>
            <a:off x="374848" y="1013478"/>
            <a:ext cx="8769152" cy="2035274"/>
          </a:xfrm>
        </p:spPr>
        <p:txBody>
          <a:bodyPr>
            <a:noAutofit/>
          </a:bodyPr>
          <a:lstStyle/>
          <a:p>
            <a:pPr marL="0" indent="0">
              <a:buNone/>
            </a:pPr>
            <a:endParaRPr lang="en-US" altLang="ja-JP" b="1" dirty="0" smtClean="0"/>
          </a:p>
          <a:p>
            <a:r>
              <a:rPr lang="ja-JP" altLang="en-US" b="1" dirty="0" smtClean="0"/>
              <a:t>クラスタ内</a:t>
            </a:r>
            <a:r>
              <a:rPr lang="ja-JP" altLang="en-US" b="1" dirty="0"/>
              <a:t>のノードの性能を考慮して，各ノードに割り当てるタスク</a:t>
            </a:r>
            <a:r>
              <a:rPr lang="en-US" altLang="ja-JP" b="1" dirty="0"/>
              <a:t>(</a:t>
            </a:r>
            <a:r>
              <a:rPr lang="ja-JP" altLang="en-US" b="1" dirty="0"/>
              <a:t>並列プロセス数</a:t>
            </a:r>
            <a:r>
              <a:rPr lang="en-US" altLang="ja-JP" b="1" dirty="0"/>
              <a:t>)</a:t>
            </a:r>
            <a:r>
              <a:rPr lang="ja-JP" altLang="en-US" b="1" dirty="0"/>
              <a:t>を自動で決定する</a:t>
            </a:r>
            <a:r>
              <a:rPr lang="ja-JP" altLang="en-US" b="1" dirty="0" smtClean="0"/>
              <a:t>機能</a:t>
            </a:r>
            <a:endParaRPr lang="ja-JP" altLang="en-US" sz="2800" b="1" dirty="0" smtClean="0"/>
          </a:p>
          <a:p>
            <a:pPr marL="457200" lvl="2"/>
            <a:r>
              <a:rPr lang="ja-JP" altLang="en-US" sz="1900" b="1" dirty="0" smtClean="0"/>
              <a:t>背景</a:t>
            </a:r>
            <a:r>
              <a:rPr lang="en-US" altLang="ja-JP" sz="1900" b="1" dirty="0" smtClean="0"/>
              <a:t>…</a:t>
            </a:r>
            <a:r>
              <a:rPr lang="ja-JP" altLang="en-US" sz="1900" b="1" dirty="0" smtClean="0"/>
              <a:t>プロセス</a:t>
            </a:r>
            <a:r>
              <a:rPr lang="ja-JP" altLang="en-US" sz="1900" b="1" dirty="0"/>
              <a:t>単位での負荷</a:t>
            </a:r>
            <a:r>
              <a:rPr lang="ja-JP" altLang="en-US" sz="1900" b="1" dirty="0" smtClean="0"/>
              <a:t>分散</a:t>
            </a:r>
            <a:r>
              <a:rPr lang="en-US" altLang="ja-JP" sz="1900" b="1" dirty="0"/>
              <a:t> </a:t>
            </a:r>
            <a:r>
              <a:rPr lang="en-US" altLang="ja-JP" sz="1900" b="1" dirty="0" smtClean="0">
                <a:solidFill>
                  <a:srgbClr val="FF0000"/>
                </a:solidFill>
              </a:rPr>
              <a:t>&lt;</a:t>
            </a:r>
            <a:r>
              <a:rPr lang="en-US" altLang="ja-JP" sz="1900" b="1" dirty="0" smtClean="0"/>
              <a:t> </a:t>
            </a:r>
            <a:r>
              <a:rPr lang="ja-JP" altLang="en-US" sz="1900" b="1" dirty="0" smtClean="0"/>
              <a:t>性能</a:t>
            </a:r>
            <a:r>
              <a:rPr lang="ja-JP" altLang="en-US" sz="1900" b="1" dirty="0"/>
              <a:t>の良いノードにノード単位で</a:t>
            </a:r>
            <a:r>
              <a:rPr lang="ja-JP" altLang="en-US" sz="1900" b="1" dirty="0" smtClean="0"/>
              <a:t>割り当て</a:t>
            </a:r>
            <a:endParaRPr lang="en-US" altLang="ja-JP" sz="1900" b="1" dirty="0"/>
          </a:p>
          <a:p>
            <a:endParaRPr kumimoji="1" lang="en-US" altLang="ja-JP" sz="2800" b="1" dirty="0" smtClean="0"/>
          </a:p>
        </p:txBody>
      </p:sp>
      <p:sp>
        <p:nvSpPr>
          <p:cNvPr id="4" name="日付プレースホルダー 3"/>
          <p:cNvSpPr>
            <a:spLocks noGrp="1"/>
          </p:cNvSpPr>
          <p:nvPr>
            <p:ph type="dt" sz="half" idx="10"/>
          </p:nvPr>
        </p:nvSpPr>
        <p:spPr/>
        <p:txBody>
          <a:bodyPr/>
          <a:lstStyle/>
          <a:p>
            <a:fld id="{BBE94444-9609-4CCD-B00D-353531B62B1D}" type="datetime1">
              <a:rPr lang="ja-JP" altLang="en-US" smtClean="0"/>
              <a:t>2016/6/3</a:t>
            </a:fld>
            <a:endParaRPr lang="ja-JP" altLang="en-US"/>
          </a:p>
        </p:txBody>
      </p:sp>
      <p:sp>
        <p:nvSpPr>
          <p:cNvPr id="5" name="フッター プレースホルダー 4"/>
          <p:cNvSpPr>
            <a:spLocks noGrp="1"/>
          </p:cNvSpPr>
          <p:nvPr>
            <p:ph type="ftr" sz="quarter" idx="11"/>
          </p:nvPr>
        </p:nvSpPr>
        <p:spPr/>
        <p:txBody>
          <a:bodyPr/>
          <a:lstStyle/>
          <a:p>
            <a:r>
              <a:rPr lang="en-US" altLang="zh-TW" smtClean="0"/>
              <a:t>M2 thesis proposal</a:t>
            </a:r>
            <a:endParaRPr lang="ja-JP" altLang="en-US"/>
          </a:p>
        </p:txBody>
      </p:sp>
      <p:sp>
        <p:nvSpPr>
          <p:cNvPr id="6" name="スライド番号プレースホルダー 5"/>
          <p:cNvSpPr>
            <a:spLocks noGrp="1"/>
          </p:cNvSpPr>
          <p:nvPr>
            <p:ph type="sldNum" sz="quarter" idx="12"/>
          </p:nvPr>
        </p:nvSpPr>
        <p:spPr/>
        <p:txBody>
          <a:bodyPr/>
          <a:lstStyle/>
          <a:p>
            <a:fld id="{19EFD5C2-C605-44A9-AFF4-CC97E62308AD}" type="slidenum">
              <a:rPr lang="ja-JP" altLang="en-US" smtClean="0"/>
              <a:pPr/>
              <a:t>18</a:t>
            </a:fld>
            <a:endParaRPr lang="ja-JP" altLang="en-US"/>
          </a:p>
        </p:txBody>
      </p:sp>
      <p:sp>
        <p:nvSpPr>
          <p:cNvPr id="7" name="右矢印 6"/>
          <p:cNvSpPr/>
          <p:nvPr/>
        </p:nvSpPr>
        <p:spPr>
          <a:xfrm>
            <a:off x="467544" y="3140968"/>
            <a:ext cx="8424936" cy="360040"/>
          </a:xfrm>
          <a:prstGeom prst="rightArrow">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395536" y="2857128"/>
            <a:ext cx="5256584" cy="400110"/>
          </a:xfrm>
          <a:prstGeom prst="rect">
            <a:avLst/>
          </a:prstGeom>
          <a:noFill/>
        </p:spPr>
        <p:txBody>
          <a:bodyPr wrap="square" rtlCol="0">
            <a:spAutoFit/>
          </a:bodyPr>
          <a:lstStyle/>
          <a:p>
            <a:r>
              <a:rPr kumimoji="1" lang="ja-JP" altLang="en-US" sz="2000" b="1" dirty="0" smtClean="0"/>
              <a:t>クラスタシステム</a:t>
            </a:r>
            <a:r>
              <a:rPr lang="ja-JP" altLang="en-US" sz="2000" b="1" dirty="0" smtClean="0"/>
              <a:t>におけるリスタートまでの流れ</a:t>
            </a:r>
            <a:endParaRPr kumimoji="1" lang="en-US" altLang="ja-JP" sz="2000" b="1" dirty="0" smtClean="0"/>
          </a:p>
        </p:txBody>
      </p:sp>
      <p:sp>
        <p:nvSpPr>
          <p:cNvPr id="9" name="正方形/長方形 8"/>
          <p:cNvSpPr/>
          <p:nvPr/>
        </p:nvSpPr>
        <p:spPr>
          <a:xfrm>
            <a:off x="467544" y="3645024"/>
            <a:ext cx="2232248"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b="1" dirty="0" smtClean="0"/>
              <a:t>クラスタ</a:t>
            </a:r>
            <a:r>
              <a:rPr lang="ja-JP" altLang="en-US" b="1" dirty="0" smtClean="0"/>
              <a:t>に参入できる</a:t>
            </a:r>
            <a:endParaRPr lang="en-US" altLang="ja-JP" b="1" dirty="0" smtClean="0"/>
          </a:p>
          <a:p>
            <a:pPr algn="ctr"/>
            <a:r>
              <a:rPr lang="ja-JP" altLang="en-US" b="1" dirty="0" smtClean="0"/>
              <a:t>ノードと利用可能な</a:t>
            </a:r>
            <a:endParaRPr lang="en-US" altLang="ja-JP" b="1" dirty="0" smtClean="0"/>
          </a:p>
          <a:p>
            <a:pPr algn="ctr"/>
            <a:r>
              <a:rPr lang="ja-JP" altLang="en-US" b="1" dirty="0" smtClean="0"/>
              <a:t>コアを把握</a:t>
            </a:r>
            <a:endParaRPr kumimoji="1" lang="en-US" altLang="ja-JP" b="1" dirty="0" smtClean="0"/>
          </a:p>
        </p:txBody>
      </p:sp>
      <p:sp>
        <p:nvSpPr>
          <p:cNvPr id="10" name="正方形/長方形 9"/>
          <p:cNvSpPr/>
          <p:nvPr/>
        </p:nvSpPr>
        <p:spPr>
          <a:xfrm>
            <a:off x="3142044" y="3669178"/>
            <a:ext cx="3122144"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b="1" dirty="0" smtClean="0"/>
              <a:t>各ノードに割り当てるプロセスを指定 </a:t>
            </a:r>
            <a:r>
              <a:rPr lang="en-US" altLang="ja-JP" b="1" dirty="0" smtClean="0"/>
              <a:t>&amp; </a:t>
            </a:r>
            <a:r>
              <a:rPr lang="ja-JP" altLang="en-US" b="1" dirty="0" smtClean="0"/>
              <a:t>リスタート用</a:t>
            </a:r>
            <a:endParaRPr lang="en-US" altLang="ja-JP" b="1" dirty="0" smtClean="0"/>
          </a:p>
          <a:p>
            <a:pPr algn="ctr"/>
            <a:r>
              <a:rPr lang="ja-JP" altLang="en-US" b="1" dirty="0" smtClean="0"/>
              <a:t>スクリプトを作成</a:t>
            </a:r>
            <a:endParaRPr lang="en-US" altLang="ja-JP" b="1" dirty="0" smtClean="0"/>
          </a:p>
        </p:txBody>
      </p:sp>
      <p:sp>
        <p:nvSpPr>
          <p:cNvPr id="11" name="正方形/長方形 10"/>
          <p:cNvSpPr/>
          <p:nvPr/>
        </p:nvSpPr>
        <p:spPr>
          <a:xfrm>
            <a:off x="6588224" y="3669178"/>
            <a:ext cx="2304256"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b="1" dirty="0" smtClean="0"/>
              <a:t>リスタート用スクリプトを実行</a:t>
            </a:r>
            <a:r>
              <a:rPr lang="ja-JP" altLang="en-US" b="1" dirty="0" smtClean="0"/>
              <a:t>し，リスタート</a:t>
            </a:r>
            <a:endParaRPr kumimoji="1" lang="en-US" altLang="ja-JP" b="1" dirty="0" smtClean="0"/>
          </a:p>
        </p:txBody>
      </p:sp>
      <p:cxnSp>
        <p:nvCxnSpPr>
          <p:cNvPr id="13" name="直線コネクタ 12"/>
          <p:cNvCxnSpPr/>
          <p:nvPr/>
        </p:nvCxnSpPr>
        <p:spPr>
          <a:xfrm>
            <a:off x="2915816" y="3501008"/>
            <a:ext cx="0" cy="172819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6444208" y="3501008"/>
            <a:ext cx="0" cy="172819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7" name="右矢印 16"/>
          <p:cNvSpPr/>
          <p:nvPr/>
        </p:nvSpPr>
        <p:spPr>
          <a:xfrm>
            <a:off x="2735796" y="3669733"/>
            <a:ext cx="360040" cy="1080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右矢印 18"/>
          <p:cNvSpPr/>
          <p:nvPr/>
        </p:nvSpPr>
        <p:spPr>
          <a:xfrm>
            <a:off x="6264188" y="3669178"/>
            <a:ext cx="360040" cy="1080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3887924" y="4792847"/>
            <a:ext cx="1584176" cy="369332"/>
          </a:xfrm>
          <a:prstGeom prst="rect">
            <a:avLst/>
          </a:prstGeom>
          <a:noFill/>
        </p:spPr>
        <p:txBody>
          <a:bodyPr wrap="square" rtlCol="0">
            <a:spAutoFit/>
          </a:bodyPr>
          <a:lstStyle/>
          <a:p>
            <a:pPr algn="ctr"/>
            <a:r>
              <a:rPr kumimoji="1" lang="ja-JP" altLang="en-US" b="1" u="sng" dirty="0" smtClean="0"/>
              <a:t>手動</a:t>
            </a:r>
            <a:endParaRPr kumimoji="1" lang="ja-JP" altLang="en-US" b="1" u="sng" dirty="0"/>
          </a:p>
        </p:txBody>
      </p:sp>
      <p:sp>
        <p:nvSpPr>
          <p:cNvPr id="24" name="テキスト ボックス 23"/>
          <p:cNvSpPr txBox="1"/>
          <p:nvPr/>
        </p:nvSpPr>
        <p:spPr>
          <a:xfrm>
            <a:off x="1080120" y="5869721"/>
            <a:ext cx="7596336" cy="1015663"/>
          </a:xfrm>
          <a:prstGeom prst="rect">
            <a:avLst/>
          </a:prstGeom>
          <a:noFill/>
        </p:spPr>
        <p:txBody>
          <a:bodyPr wrap="square" rtlCol="0">
            <a:spAutoFit/>
          </a:bodyPr>
          <a:lstStyle/>
          <a:p>
            <a:pPr algn="ctr"/>
            <a:r>
              <a:rPr kumimoji="1" lang="ja-JP" altLang="en-US" sz="2000" b="1" dirty="0" smtClean="0"/>
              <a:t>メモリ容量や</a:t>
            </a:r>
            <a:r>
              <a:rPr lang="ja-JP" altLang="en-US" sz="2000" b="1" dirty="0"/>
              <a:t>動作</a:t>
            </a:r>
            <a:r>
              <a:rPr kumimoji="1" lang="ja-JP" altLang="en-US" sz="2000" b="1" dirty="0" smtClean="0"/>
              <a:t>周波数等の</a:t>
            </a:r>
            <a:r>
              <a:rPr kumimoji="1" lang="ja-JP" altLang="en-US" sz="2000" b="1" u="sng" dirty="0" smtClean="0"/>
              <a:t>性能に関する情報を取得</a:t>
            </a:r>
            <a:endParaRPr kumimoji="1" lang="en-US" altLang="ja-JP" sz="2000" b="1" u="sng" dirty="0" smtClean="0"/>
          </a:p>
          <a:p>
            <a:pPr algn="ctr"/>
            <a:r>
              <a:rPr lang="en-US" altLang="ja-JP" sz="2000" b="1" dirty="0"/>
              <a:t>&amp;</a:t>
            </a:r>
            <a:endParaRPr lang="en-US" altLang="ja-JP" sz="2000" b="1" dirty="0" smtClean="0"/>
          </a:p>
          <a:p>
            <a:pPr algn="ctr"/>
            <a:r>
              <a:rPr lang="ja-JP" altLang="en-US" sz="2000" b="1" dirty="0" smtClean="0"/>
              <a:t>アルゴリズムを検討し，</a:t>
            </a:r>
            <a:r>
              <a:rPr kumimoji="1" lang="ja-JP" altLang="en-US" sz="2000" b="1" dirty="0" smtClean="0"/>
              <a:t>リスタート用スクリプトの</a:t>
            </a:r>
            <a:r>
              <a:rPr kumimoji="1" lang="ja-JP" altLang="en-US" sz="2000" b="1" u="sng" dirty="0" smtClean="0"/>
              <a:t>自動作成</a:t>
            </a:r>
            <a:endParaRPr kumimoji="1" lang="ja-JP" altLang="en-US" sz="2000" b="1" u="sng" dirty="0"/>
          </a:p>
        </p:txBody>
      </p:sp>
      <p:sp>
        <p:nvSpPr>
          <p:cNvPr id="25" name="下矢印 24"/>
          <p:cNvSpPr/>
          <p:nvPr/>
        </p:nvSpPr>
        <p:spPr>
          <a:xfrm>
            <a:off x="4401643" y="5228644"/>
            <a:ext cx="576064" cy="64052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4907810" y="5228088"/>
            <a:ext cx="1968446" cy="400110"/>
          </a:xfrm>
          <a:prstGeom prst="rect">
            <a:avLst/>
          </a:prstGeom>
          <a:noFill/>
        </p:spPr>
        <p:txBody>
          <a:bodyPr wrap="square" rtlCol="0">
            <a:spAutoFit/>
          </a:bodyPr>
          <a:lstStyle/>
          <a:p>
            <a:r>
              <a:rPr lang="ja-JP" altLang="en-US" sz="2000" b="1" dirty="0"/>
              <a:t>改良</a:t>
            </a:r>
            <a:r>
              <a:rPr lang="ja-JP" altLang="en-US" sz="2000" b="1" dirty="0" smtClean="0"/>
              <a:t>を加える</a:t>
            </a:r>
            <a:endParaRPr kumimoji="1" lang="ja-JP" altLang="en-US" sz="2000" b="1" dirty="0"/>
          </a:p>
        </p:txBody>
      </p:sp>
      <p:sp>
        <p:nvSpPr>
          <p:cNvPr id="21" name="円形吹き出し 20"/>
          <p:cNvSpPr/>
          <p:nvPr/>
        </p:nvSpPr>
        <p:spPr>
          <a:xfrm>
            <a:off x="0" y="4869160"/>
            <a:ext cx="1943708" cy="1512168"/>
          </a:xfrm>
          <a:prstGeom prst="wedgeEllipseCallout">
            <a:avLst>
              <a:gd name="adj1" fmla="val 41140"/>
              <a:gd name="adj2" fmla="val 6187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b="1" dirty="0" smtClean="0"/>
              <a:t>ex)</a:t>
            </a:r>
          </a:p>
          <a:p>
            <a:pPr algn="ctr"/>
            <a:r>
              <a:rPr lang="ja-JP" altLang="en-US" b="1" dirty="0" smtClean="0"/>
              <a:t>コア数が</a:t>
            </a:r>
            <a:r>
              <a:rPr lang="en-US" altLang="ja-JP" b="1" dirty="0" smtClean="0"/>
              <a:t>~</a:t>
            </a:r>
            <a:r>
              <a:rPr lang="ja-JP" altLang="en-US" b="1" dirty="0" err="1" smtClean="0"/>
              <a:t>，</a:t>
            </a:r>
            <a:r>
              <a:rPr lang="ja-JP" altLang="en-US" b="1" dirty="0" smtClean="0"/>
              <a:t>メモリが</a:t>
            </a:r>
            <a:r>
              <a:rPr lang="en-US" altLang="ja-JP" b="1" dirty="0" smtClean="0"/>
              <a:t>~</a:t>
            </a:r>
            <a:r>
              <a:rPr lang="ja-JP" altLang="en-US" b="1" dirty="0" smtClean="0"/>
              <a:t>なら</a:t>
            </a:r>
            <a:r>
              <a:rPr lang="en-US" altLang="ja-JP" b="1" dirty="0" smtClean="0"/>
              <a:t>x</a:t>
            </a:r>
            <a:r>
              <a:rPr lang="ja-JP" altLang="en-US" b="1" dirty="0" smtClean="0"/>
              <a:t>プロセス割り当て</a:t>
            </a:r>
            <a:endParaRPr kumimoji="1" lang="ja-JP" altLang="en-US" b="1" dirty="0"/>
          </a:p>
        </p:txBody>
      </p:sp>
    </p:spTree>
    <p:extLst>
      <p:ext uri="{BB962C8B-B14F-4D97-AF65-F5344CB8AC3E}">
        <p14:creationId xmlns:p14="http://schemas.microsoft.com/office/powerpoint/2010/main" val="25472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26" grpId="0"/>
      <p:bldP spid="2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a:t>
            </a:r>
            <a:r>
              <a:rPr lang="ja-JP" altLang="en-US" dirty="0"/>
              <a:t>方法</a:t>
            </a:r>
            <a:r>
              <a:rPr kumimoji="1" lang="ja-JP" altLang="en-US" dirty="0" smtClean="0"/>
              <a:t>について</a:t>
            </a:r>
            <a:endParaRPr kumimoji="1" lang="ja-JP" altLang="en-US" dirty="0"/>
          </a:p>
        </p:txBody>
      </p:sp>
      <p:sp>
        <p:nvSpPr>
          <p:cNvPr id="3" name="コンテンツ プレースホルダー 2"/>
          <p:cNvSpPr>
            <a:spLocks noGrp="1"/>
          </p:cNvSpPr>
          <p:nvPr>
            <p:ph idx="1"/>
          </p:nvPr>
        </p:nvSpPr>
        <p:spPr>
          <a:xfrm>
            <a:off x="457200" y="1412776"/>
            <a:ext cx="8507288" cy="2908920"/>
          </a:xfrm>
        </p:spPr>
        <p:txBody>
          <a:bodyPr/>
          <a:lstStyle/>
          <a:p>
            <a:r>
              <a:rPr lang="ja-JP" altLang="en-US" b="1" dirty="0" smtClean="0"/>
              <a:t>アプリケーション</a:t>
            </a:r>
            <a:r>
              <a:rPr lang="ja-JP" altLang="en-US" b="1" dirty="0"/>
              <a:t>を実行</a:t>
            </a:r>
            <a:r>
              <a:rPr lang="ja-JP" altLang="en-US" b="1" dirty="0" smtClean="0"/>
              <a:t>する</a:t>
            </a:r>
            <a:r>
              <a:rPr lang="ja-JP" altLang="en-US" b="1" dirty="0"/>
              <a:t>状況</a:t>
            </a:r>
            <a:r>
              <a:rPr lang="ja-JP" altLang="en-US" b="1" dirty="0" smtClean="0"/>
              <a:t>に</a:t>
            </a:r>
            <a:r>
              <a:rPr lang="ja-JP" altLang="en-US" b="1" dirty="0"/>
              <a:t>よって，提案</a:t>
            </a:r>
            <a:r>
              <a:rPr lang="ja-JP" altLang="en-US" b="1" dirty="0" smtClean="0"/>
              <a:t>した新機能</a:t>
            </a:r>
            <a:r>
              <a:rPr lang="ja-JP" altLang="en-US" b="1" dirty="0"/>
              <a:t>が効果的である場合とそうでない場合が</a:t>
            </a:r>
            <a:r>
              <a:rPr lang="ja-JP" altLang="en-US" b="1" dirty="0" smtClean="0"/>
              <a:t>ある</a:t>
            </a:r>
            <a:endParaRPr kumimoji="1" lang="en-US" altLang="ja-JP" b="1" dirty="0" smtClean="0"/>
          </a:p>
          <a:p>
            <a:pPr lvl="1"/>
            <a:r>
              <a:rPr lang="en-US" altLang="ja-JP" b="1" dirty="0" smtClean="0"/>
              <a:t>ex) </a:t>
            </a:r>
            <a:r>
              <a:rPr lang="ja-JP" altLang="en-US" b="1" dirty="0" smtClean="0"/>
              <a:t>クラスタ</a:t>
            </a:r>
            <a:r>
              <a:rPr lang="ja-JP" altLang="en-US" b="1" dirty="0"/>
              <a:t>を構成するノードの変化が頻繁に起こる</a:t>
            </a:r>
            <a:r>
              <a:rPr lang="ja-JP" altLang="en-US" b="1" dirty="0" smtClean="0"/>
              <a:t>状況</a:t>
            </a:r>
            <a:endParaRPr lang="en-US" altLang="ja-JP" b="1" dirty="0" smtClean="0"/>
          </a:p>
          <a:p>
            <a:pPr lvl="2"/>
            <a:r>
              <a:rPr lang="ja-JP" altLang="en-US" b="1" dirty="0" smtClean="0"/>
              <a:t>わざわざ</a:t>
            </a:r>
            <a:r>
              <a:rPr lang="ja-JP" altLang="en-US" b="1" dirty="0"/>
              <a:t>負荷分散しなくても，新規参入ノードに脱退したノードの並列タスクを移譲すれば</a:t>
            </a:r>
            <a:r>
              <a:rPr lang="ja-JP" altLang="en-US" b="1" dirty="0" smtClean="0"/>
              <a:t>よい</a:t>
            </a:r>
            <a:endParaRPr lang="en-US" altLang="ja-JP" b="1" dirty="0" smtClean="0"/>
          </a:p>
          <a:p>
            <a:pPr marL="548640" lvl="2" indent="0">
              <a:buNone/>
            </a:pPr>
            <a:endParaRPr lang="en-US" altLang="ja-JP" sz="1400" dirty="0" smtClean="0"/>
          </a:p>
          <a:p>
            <a:r>
              <a:rPr lang="ja-JP" altLang="en-US" dirty="0" smtClean="0"/>
              <a:t>クラスタの規模やノードの変化の頻度，チェックポイントの間隔等を複数パターン想定し，新機能を適用した上で評価を取る</a:t>
            </a:r>
            <a:endParaRPr kumimoji="1" lang="ja-JP" altLang="en-US" dirty="0"/>
          </a:p>
        </p:txBody>
      </p:sp>
      <p:sp>
        <p:nvSpPr>
          <p:cNvPr id="4" name="日付プレースホルダー 3"/>
          <p:cNvSpPr>
            <a:spLocks noGrp="1"/>
          </p:cNvSpPr>
          <p:nvPr>
            <p:ph type="dt" sz="half" idx="10"/>
          </p:nvPr>
        </p:nvSpPr>
        <p:spPr/>
        <p:txBody>
          <a:bodyPr/>
          <a:lstStyle/>
          <a:p>
            <a:fld id="{746863C3-B0CE-4AD7-8417-6C426A47C1B9}" type="datetime1">
              <a:rPr lang="ja-JP" altLang="en-US" smtClean="0"/>
              <a:t>2016/6/3</a:t>
            </a:fld>
            <a:endParaRPr lang="ja-JP" altLang="en-US"/>
          </a:p>
        </p:txBody>
      </p:sp>
      <p:sp>
        <p:nvSpPr>
          <p:cNvPr id="5" name="フッター プレースホルダー 4"/>
          <p:cNvSpPr>
            <a:spLocks noGrp="1"/>
          </p:cNvSpPr>
          <p:nvPr>
            <p:ph type="ftr" sz="quarter" idx="11"/>
          </p:nvPr>
        </p:nvSpPr>
        <p:spPr/>
        <p:txBody>
          <a:bodyPr/>
          <a:lstStyle/>
          <a:p>
            <a:r>
              <a:rPr lang="en-US" altLang="zh-TW" smtClean="0"/>
              <a:t>M2 thesis proposal</a:t>
            </a:r>
            <a:endParaRPr lang="ja-JP" altLang="en-US"/>
          </a:p>
        </p:txBody>
      </p:sp>
      <p:sp>
        <p:nvSpPr>
          <p:cNvPr id="6" name="スライド番号プレースホルダー 5"/>
          <p:cNvSpPr>
            <a:spLocks noGrp="1"/>
          </p:cNvSpPr>
          <p:nvPr>
            <p:ph type="sldNum" sz="quarter" idx="12"/>
          </p:nvPr>
        </p:nvSpPr>
        <p:spPr/>
        <p:txBody>
          <a:bodyPr/>
          <a:lstStyle/>
          <a:p>
            <a:fld id="{19EFD5C2-C605-44A9-AFF4-CC97E62308AD}" type="slidenum">
              <a:rPr lang="ja-JP" altLang="en-US" smtClean="0"/>
              <a:pPr/>
              <a:t>19</a:t>
            </a:fld>
            <a:endParaRPr lang="ja-JP" altLang="en-US"/>
          </a:p>
        </p:txBody>
      </p:sp>
      <p:sp>
        <p:nvSpPr>
          <p:cNvPr id="11" name="右矢印 10"/>
          <p:cNvSpPr/>
          <p:nvPr/>
        </p:nvSpPr>
        <p:spPr>
          <a:xfrm>
            <a:off x="251520" y="4818521"/>
            <a:ext cx="8496944" cy="360040"/>
          </a:xfrm>
          <a:prstGeom prst="rightArrow">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215516" y="4437112"/>
            <a:ext cx="2052228" cy="369332"/>
          </a:xfrm>
          <a:prstGeom prst="rect">
            <a:avLst/>
          </a:prstGeom>
          <a:noFill/>
        </p:spPr>
        <p:txBody>
          <a:bodyPr wrap="square" rtlCol="0">
            <a:spAutoFit/>
          </a:bodyPr>
          <a:lstStyle/>
          <a:p>
            <a:r>
              <a:rPr kumimoji="1" lang="ja-JP" altLang="en-US" b="1" dirty="0" smtClean="0"/>
              <a:t>評価の流れ</a:t>
            </a:r>
            <a:endParaRPr kumimoji="1" lang="en-US" altLang="ja-JP" b="1" dirty="0" smtClean="0"/>
          </a:p>
        </p:txBody>
      </p:sp>
      <p:sp>
        <p:nvSpPr>
          <p:cNvPr id="13" name="正方形/長方形 12"/>
          <p:cNvSpPr/>
          <p:nvPr/>
        </p:nvSpPr>
        <p:spPr>
          <a:xfrm>
            <a:off x="457200" y="5271071"/>
            <a:ext cx="1810544"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b="1" dirty="0" smtClean="0"/>
              <a:t>ベンチマークプログラムの実行環境を設定</a:t>
            </a:r>
            <a:endParaRPr lang="en-US" altLang="ja-JP" b="1" dirty="0" smtClean="0"/>
          </a:p>
        </p:txBody>
      </p:sp>
      <p:sp>
        <p:nvSpPr>
          <p:cNvPr id="14" name="正方形/長方形 13"/>
          <p:cNvSpPr/>
          <p:nvPr/>
        </p:nvSpPr>
        <p:spPr>
          <a:xfrm>
            <a:off x="2709997" y="5295225"/>
            <a:ext cx="2366058"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b="1" dirty="0" smtClean="0"/>
              <a:t>新機能</a:t>
            </a:r>
            <a:r>
              <a:rPr lang="en-US" altLang="ja-JP" b="1" dirty="0" smtClean="0"/>
              <a:t>(</a:t>
            </a:r>
            <a:r>
              <a:rPr lang="ja-JP" altLang="en-US" b="1" dirty="0" smtClean="0"/>
              <a:t>新機能</a:t>
            </a:r>
            <a:r>
              <a:rPr lang="en-US" altLang="ja-JP" b="1" dirty="0" smtClean="0"/>
              <a:t>1,2,3)</a:t>
            </a:r>
          </a:p>
          <a:p>
            <a:pPr algn="ctr"/>
            <a:r>
              <a:rPr lang="ja-JP" altLang="en-US" b="1" dirty="0" smtClean="0"/>
              <a:t>を適用した上で評価</a:t>
            </a:r>
            <a:endParaRPr lang="en-US" altLang="ja-JP" b="1" dirty="0" smtClean="0"/>
          </a:p>
        </p:txBody>
      </p:sp>
      <p:sp>
        <p:nvSpPr>
          <p:cNvPr id="15" name="正方形/長方形 14"/>
          <p:cNvSpPr/>
          <p:nvPr/>
        </p:nvSpPr>
        <p:spPr>
          <a:xfrm>
            <a:off x="5436095" y="5271071"/>
            <a:ext cx="3096345"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b="1" dirty="0" smtClean="0"/>
              <a:t>考察</a:t>
            </a:r>
            <a:endParaRPr lang="en-US" altLang="ja-JP" b="1" dirty="0" smtClean="0"/>
          </a:p>
          <a:p>
            <a:pPr algn="ctr"/>
            <a:r>
              <a:rPr lang="ja-JP" altLang="en-US" b="1" dirty="0" smtClean="0"/>
              <a:t> </a:t>
            </a:r>
            <a:r>
              <a:rPr lang="en-US" altLang="ja-JP" b="1" dirty="0" smtClean="0"/>
              <a:t>&amp; </a:t>
            </a:r>
          </a:p>
          <a:p>
            <a:pPr algn="ctr"/>
            <a:r>
              <a:rPr lang="ja-JP" altLang="en-US" b="1" dirty="0" smtClean="0"/>
              <a:t>フィードバッグ</a:t>
            </a:r>
            <a:r>
              <a:rPr lang="en-US" altLang="ja-JP" b="1" dirty="0" smtClean="0"/>
              <a:t>(</a:t>
            </a:r>
            <a:r>
              <a:rPr lang="ja-JP" altLang="en-US" b="1" dirty="0" smtClean="0"/>
              <a:t>機能</a:t>
            </a:r>
            <a:r>
              <a:rPr lang="en-US" altLang="ja-JP" b="1" dirty="0" smtClean="0"/>
              <a:t>3</a:t>
            </a:r>
            <a:r>
              <a:rPr lang="ja-JP" altLang="en-US" b="1" dirty="0" smtClean="0"/>
              <a:t>におけるアルゴリズムの変更等</a:t>
            </a:r>
            <a:r>
              <a:rPr lang="en-US" altLang="ja-JP" b="1" dirty="0" smtClean="0"/>
              <a:t>)</a:t>
            </a:r>
            <a:endParaRPr kumimoji="1" lang="en-US" altLang="ja-JP" b="1" dirty="0" smtClean="0"/>
          </a:p>
        </p:txBody>
      </p:sp>
      <p:cxnSp>
        <p:nvCxnSpPr>
          <p:cNvPr id="16" name="直線コネクタ 15"/>
          <p:cNvCxnSpPr/>
          <p:nvPr/>
        </p:nvCxnSpPr>
        <p:spPr>
          <a:xfrm>
            <a:off x="2483768" y="5127055"/>
            <a:ext cx="0" cy="172819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5256076" y="5127055"/>
            <a:ext cx="0" cy="172819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8" name="右矢印 17"/>
          <p:cNvSpPr/>
          <p:nvPr/>
        </p:nvSpPr>
        <p:spPr>
          <a:xfrm>
            <a:off x="2303748" y="5295780"/>
            <a:ext cx="360040" cy="1080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右矢印 18"/>
          <p:cNvSpPr/>
          <p:nvPr/>
        </p:nvSpPr>
        <p:spPr>
          <a:xfrm>
            <a:off x="5076056" y="5295225"/>
            <a:ext cx="360040" cy="1080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97483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908720"/>
            <a:ext cx="8229600" cy="5832648"/>
          </a:xfrm>
        </p:spPr>
        <p:txBody>
          <a:bodyPr>
            <a:normAutofit/>
          </a:bodyPr>
          <a:lstStyle/>
          <a:p>
            <a:r>
              <a:rPr lang="ja-JP" altLang="en-US" sz="3200" dirty="0" smtClean="0"/>
              <a:t>研究背景・目的</a:t>
            </a:r>
            <a:endParaRPr lang="en-US" altLang="ja-JP" sz="3200" dirty="0" smtClean="0"/>
          </a:p>
          <a:p>
            <a:r>
              <a:rPr lang="en-US" altLang="ja-JP" sz="3200" dirty="0" smtClean="0"/>
              <a:t>Androi</a:t>
            </a:r>
            <a:r>
              <a:rPr lang="en-US" altLang="ja-JP" sz="3200" dirty="0"/>
              <a:t>d</a:t>
            </a:r>
            <a:r>
              <a:rPr lang="ja-JP" altLang="en-US" sz="3200" dirty="0" smtClean="0"/>
              <a:t>クラスタシステム</a:t>
            </a:r>
            <a:endParaRPr lang="en-US" altLang="ja-JP" sz="2800" dirty="0" smtClean="0"/>
          </a:p>
          <a:p>
            <a:r>
              <a:rPr lang="ja-JP" altLang="en-US" sz="3200" dirty="0" smtClean="0"/>
              <a:t>現在の進捗</a:t>
            </a:r>
            <a:endParaRPr lang="en-US" altLang="ja-JP" sz="3200" dirty="0" smtClean="0"/>
          </a:p>
          <a:p>
            <a:r>
              <a:rPr lang="ja-JP" altLang="en-US" sz="3200" dirty="0"/>
              <a:t>新機能</a:t>
            </a:r>
            <a:r>
              <a:rPr lang="ja-JP" altLang="en-US" sz="3200" dirty="0" smtClean="0"/>
              <a:t>の実装</a:t>
            </a:r>
            <a:endParaRPr lang="en-US" altLang="ja-JP" sz="2800" dirty="0" smtClean="0"/>
          </a:p>
          <a:p>
            <a:r>
              <a:rPr lang="ja-JP" altLang="en-US" sz="3200" dirty="0" smtClean="0"/>
              <a:t>評価方法</a:t>
            </a:r>
            <a:endParaRPr lang="en-US" altLang="ja-JP" sz="3200" dirty="0" smtClean="0"/>
          </a:p>
          <a:p>
            <a:r>
              <a:rPr lang="ja-JP" altLang="en-US" sz="3200" dirty="0" smtClean="0"/>
              <a:t>まとめ</a:t>
            </a:r>
            <a:r>
              <a:rPr lang="ja-JP" altLang="en-US" sz="3200" dirty="0"/>
              <a:t>と</a:t>
            </a:r>
            <a:r>
              <a:rPr lang="ja-JP" altLang="en-US" sz="3200" dirty="0" smtClean="0"/>
              <a:t>今後の予定</a:t>
            </a:r>
            <a:endParaRPr lang="en-US" altLang="ja-JP" sz="3200" dirty="0" smtClean="0"/>
          </a:p>
          <a:p>
            <a:pPr marL="0" indent="0">
              <a:buNone/>
            </a:pPr>
            <a:endParaRPr kumimoji="1" lang="ja-JP" altLang="en-US" dirty="0"/>
          </a:p>
        </p:txBody>
      </p:sp>
      <p:sp>
        <p:nvSpPr>
          <p:cNvPr id="4" name="日付プレースホルダー 3"/>
          <p:cNvSpPr>
            <a:spLocks noGrp="1"/>
          </p:cNvSpPr>
          <p:nvPr>
            <p:ph type="dt" sz="half" idx="10"/>
          </p:nvPr>
        </p:nvSpPr>
        <p:spPr/>
        <p:txBody>
          <a:bodyPr/>
          <a:lstStyle/>
          <a:p>
            <a:fld id="{8AAEDA66-0EEA-4EFB-BBD7-DB68ADC81B56}" type="datetime1">
              <a:rPr lang="ja-JP" altLang="en-US" smtClean="0"/>
              <a:t>2016/6/3</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2</a:t>
            </a:fld>
            <a:endParaRPr lang="ja-JP" altLang="en-US"/>
          </a:p>
        </p:txBody>
      </p:sp>
      <p:sp>
        <p:nvSpPr>
          <p:cNvPr id="7" name="タイトル 1"/>
          <p:cNvSpPr txBox="1">
            <a:spLocks/>
          </p:cNvSpPr>
          <p:nvPr/>
        </p:nvSpPr>
        <p:spPr>
          <a:xfrm>
            <a:off x="457200" y="134144"/>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en-US" altLang="ja-JP" dirty="0" smtClean="0">
                <a:solidFill>
                  <a:srgbClr val="D2533C"/>
                </a:solidFill>
              </a:rPr>
              <a:t>Outline</a:t>
            </a:r>
            <a:endParaRPr lang="ja-JP" altLang="en-US" dirty="0">
              <a:solidFill>
                <a:srgbClr val="D2533C"/>
              </a:solidFill>
            </a:endParaRPr>
          </a:p>
        </p:txBody>
      </p:sp>
      <p:sp>
        <p:nvSpPr>
          <p:cNvPr id="8" name="フッター プレースホルダー 1"/>
          <p:cNvSpPr>
            <a:spLocks noGrp="1"/>
          </p:cNvSpPr>
          <p:nvPr>
            <p:ph type="ftr" sz="quarter" idx="11"/>
          </p:nvPr>
        </p:nvSpPr>
        <p:spPr>
          <a:xfrm>
            <a:off x="3429000" y="18288"/>
            <a:ext cx="4114800" cy="329184"/>
          </a:xfrm>
        </p:spPr>
        <p:txBody>
          <a:bodyPr/>
          <a:lstStyle/>
          <a:p>
            <a:r>
              <a:rPr lang="en-US" altLang="zh-TW" smtClean="0"/>
              <a:t>M2 thesis proposal</a:t>
            </a:r>
            <a:endParaRPr lang="ja-JP" altLang="en-US" dirty="0"/>
          </a:p>
        </p:txBody>
      </p:sp>
    </p:spTree>
    <p:extLst>
      <p:ext uri="{BB962C8B-B14F-4D97-AF65-F5344CB8AC3E}">
        <p14:creationId xmlns:p14="http://schemas.microsoft.com/office/powerpoint/2010/main" val="4391150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21454" y="629444"/>
            <a:ext cx="8543033" cy="3159596"/>
          </a:xfrm>
        </p:spPr>
        <p:txBody>
          <a:bodyPr>
            <a:normAutofit/>
          </a:bodyPr>
          <a:lstStyle/>
          <a:p>
            <a:pPr marL="0" indent="0">
              <a:buNone/>
            </a:pPr>
            <a:endParaRPr lang="en-US" altLang="ja-JP" b="1" dirty="0" smtClean="0"/>
          </a:p>
          <a:p>
            <a:r>
              <a:rPr lang="ja-JP" altLang="en-US" sz="2200" b="1" dirty="0" smtClean="0"/>
              <a:t>プロセス</a:t>
            </a:r>
            <a:r>
              <a:rPr lang="ja-JP" altLang="en-US" sz="2200" b="1" dirty="0"/>
              <a:t>単位による並列タスクの割り当てを可能とする負荷分散</a:t>
            </a:r>
            <a:r>
              <a:rPr lang="ja-JP" altLang="en-US" sz="2200" b="1" dirty="0" smtClean="0"/>
              <a:t>機能</a:t>
            </a:r>
            <a:r>
              <a:rPr lang="en-US" altLang="ja-JP" sz="2200" b="1" dirty="0" smtClean="0"/>
              <a:t>(</a:t>
            </a:r>
            <a:r>
              <a:rPr lang="ja-JP" altLang="en-US" sz="2200" b="1" dirty="0" smtClean="0"/>
              <a:t>機能</a:t>
            </a:r>
            <a:r>
              <a:rPr lang="en-US" altLang="ja-JP" sz="2200" b="1" dirty="0" smtClean="0"/>
              <a:t>1)</a:t>
            </a:r>
            <a:r>
              <a:rPr lang="ja-JP" altLang="en-US" sz="2200" b="1" dirty="0" smtClean="0"/>
              <a:t>を提案した</a:t>
            </a:r>
            <a:endParaRPr lang="en-US" altLang="ja-JP" sz="2200" b="1" dirty="0" smtClean="0"/>
          </a:p>
          <a:p>
            <a:pPr marL="274320" lvl="1" indent="0">
              <a:buNone/>
            </a:pPr>
            <a:endParaRPr lang="en-US" altLang="ja-JP" sz="1050" dirty="0" smtClean="0"/>
          </a:p>
          <a:p>
            <a:r>
              <a:rPr lang="ja-JP" altLang="en-US" sz="2200" b="1" dirty="0" smtClean="0"/>
              <a:t>よ</a:t>
            </a:r>
            <a:r>
              <a:rPr lang="ja-JP" altLang="en-US" sz="2200" b="1" dirty="0"/>
              <a:t>り</a:t>
            </a:r>
            <a:r>
              <a:rPr lang="ja-JP" altLang="en-US" sz="2200" b="1" dirty="0" smtClean="0"/>
              <a:t>効率的な並列処理を実現するための新機能の内容を</a:t>
            </a:r>
            <a:r>
              <a:rPr lang="en-US" altLang="ja-JP" sz="2200" b="1" dirty="0" smtClean="0"/>
              <a:t>2</a:t>
            </a:r>
            <a:r>
              <a:rPr lang="ja-JP" altLang="en-US" sz="2200" b="1" dirty="0" smtClean="0"/>
              <a:t>つ示した</a:t>
            </a:r>
            <a:endParaRPr lang="en-US" altLang="ja-JP" sz="2200" b="1" dirty="0" smtClean="0"/>
          </a:p>
          <a:p>
            <a:pPr lvl="1"/>
            <a:r>
              <a:rPr lang="ja-JP" altLang="en-US" sz="1800" b="1" dirty="0" smtClean="0"/>
              <a:t>機能</a:t>
            </a:r>
            <a:r>
              <a:rPr lang="en-US" altLang="ja-JP" sz="1800" b="1" dirty="0" smtClean="0"/>
              <a:t>2:</a:t>
            </a:r>
            <a:r>
              <a:rPr lang="ja-JP" altLang="en-US" sz="1800" b="1" dirty="0" smtClean="0"/>
              <a:t>通信手段の最適化機能</a:t>
            </a:r>
            <a:endParaRPr lang="en-US" altLang="ja-JP" sz="1800" b="1" dirty="0" smtClean="0"/>
          </a:p>
          <a:p>
            <a:pPr lvl="1"/>
            <a:r>
              <a:rPr lang="ja-JP" altLang="en-US" sz="1800" b="1" dirty="0" smtClean="0"/>
              <a:t>機能</a:t>
            </a:r>
            <a:r>
              <a:rPr lang="en-US" altLang="ja-JP" sz="1800" b="1" dirty="0" smtClean="0"/>
              <a:t>3:</a:t>
            </a:r>
            <a:r>
              <a:rPr lang="ja-JP" altLang="en-US" sz="1800" b="1" dirty="0" smtClean="0"/>
              <a:t>性能</a:t>
            </a:r>
            <a:r>
              <a:rPr lang="ja-JP" altLang="en-US" sz="1800" b="1" dirty="0"/>
              <a:t>を考慮</a:t>
            </a:r>
            <a:r>
              <a:rPr lang="ja-JP" altLang="en-US" sz="1800" b="1" dirty="0" smtClean="0"/>
              <a:t>して，割り当てる並列タスクを決定する機能</a:t>
            </a:r>
            <a:endParaRPr lang="en-US" altLang="ja-JP" sz="1800" b="1" dirty="0" smtClean="0"/>
          </a:p>
          <a:p>
            <a:pPr marL="274320" lvl="1" indent="0">
              <a:buNone/>
            </a:pPr>
            <a:endParaRPr lang="en-US" altLang="ja-JP" sz="1050" dirty="0" smtClean="0"/>
          </a:p>
          <a:p>
            <a:r>
              <a:rPr lang="ja-JP" altLang="en-US" sz="2200" b="1" dirty="0" smtClean="0"/>
              <a:t>評価方法を検討した</a:t>
            </a:r>
            <a:endParaRPr lang="en-US" altLang="ja-JP" sz="2200" b="1" dirty="0" smtClean="0"/>
          </a:p>
        </p:txBody>
      </p:sp>
      <p:sp>
        <p:nvSpPr>
          <p:cNvPr id="4" name="日付プレースホルダー 3"/>
          <p:cNvSpPr>
            <a:spLocks noGrp="1"/>
          </p:cNvSpPr>
          <p:nvPr>
            <p:ph type="dt" sz="half" idx="10"/>
          </p:nvPr>
        </p:nvSpPr>
        <p:spPr/>
        <p:txBody>
          <a:bodyPr/>
          <a:lstStyle/>
          <a:p>
            <a:fld id="{264CB05F-AE99-4722-A779-3D3B44DD34C1}" type="datetime1">
              <a:rPr lang="ja-JP" altLang="en-US" smtClean="0"/>
              <a:t>2016/6/3</a:t>
            </a:fld>
            <a:endParaRPr lang="ja-JP" altLang="en-US" dirty="0"/>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20</a:t>
            </a:fld>
            <a:endParaRPr lang="ja-JP" altLang="en-US" dirty="0"/>
          </a:p>
        </p:txBody>
      </p:sp>
      <p:sp>
        <p:nvSpPr>
          <p:cNvPr id="7" name="タイトル 1"/>
          <p:cNvSpPr txBox="1">
            <a:spLocks/>
          </p:cNvSpPr>
          <p:nvPr/>
        </p:nvSpPr>
        <p:spPr>
          <a:xfrm>
            <a:off x="457200" y="134144"/>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ja-JP" altLang="en-US" dirty="0">
                <a:solidFill>
                  <a:srgbClr val="D2533C"/>
                </a:solidFill>
              </a:rPr>
              <a:t>まとめ</a:t>
            </a:r>
            <a:endParaRPr lang="en-US" altLang="ja-JP" dirty="0" smtClean="0">
              <a:solidFill>
                <a:srgbClr val="D2533C"/>
              </a:solidFill>
            </a:endParaRPr>
          </a:p>
        </p:txBody>
      </p:sp>
      <p:sp>
        <p:nvSpPr>
          <p:cNvPr id="8" name="タイトル 1"/>
          <p:cNvSpPr txBox="1">
            <a:spLocks/>
          </p:cNvSpPr>
          <p:nvPr/>
        </p:nvSpPr>
        <p:spPr>
          <a:xfrm>
            <a:off x="472100" y="4022576"/>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ja-JP" altLang="en-US" dirty="0" smtClean="0">
                <a:solidFill>
                  <a:srgbClr val="D2533C"/>
                </a:solidFill>
              </a:rPr>
              <a:t>今後の</a:t>
            </a:r>
            <a:r>
              <a:rPr lang="ja-JP" altLang="en-US" dirty="0">
                <a:solidFill>
                  <a:srgbClr val="D2533C"/>
                </a:solidFill>
              </a:rPr>
              <a:t>予定</a:t>
            </a:r>
            <a:endParaRPr lang="en-US" altLang="ja-JP" dirty="0" smtClean="0">
              <a:solidFill>
                <a:srgbClr val="D2533C"/>
              </a:solidFill>
            </a:endParaRPr>
          </a:p>
        </p:txBody>
      </p:sp>
      <p:sp>
        <p:nvSpPr>
          <p:cNvPr id="9" name="コンテンツ プレースホルダー 2"/>
          <p:cNvSpPr txBox="1">
            <a:spLocks/>
          </p:cNvSpPr>
          <p:nvPr/>
        </p:nvSpPr>
        <p:spPr>
          <a:xfrm>
            <a:off x="518863" y="4851648"/>
            <a:ext cx="8445623" cy="2033736"/>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en-US" altLang="ja-JP" b="1" dirty="0" smtClean="0"/>
              <a:t>6</a:t>
            </a:r>
            <a:r>
              <a:rPr lang="ja-JP" altLang="en-US" b="1" dirty="0" smtClean="0"/>
              <a:t>月</a:t>
            </a:r>
            <a:r>
              <a:rPr lang="en-US" altLang="ja-JP" b="1" dirty="0" smtClean="0"/>
              <a:t>:</a:t>
            </a:r>
            <a:r>
              <a:rPr lang="ja-JP" altLang="en-US" b="1" dirty="0" smtClean="0"/>
              <a:t>機能</a:t>
            </a:r>
            <a:r>
              <a:rPr lang="en-US" altLang="ja-JP" b="1" dirty="0" smtClean="0"/>
              <a:t>2</a:t>
            </a:r>
            <a:r>
              <a:rPr lang="ja-JP" altLang="en-US" b="1" dirty="0" smtClean="0"/>
              <a:t>の実装</a:t>
            </a:r>
            <a:endParaRPr lang="en-US" altLang="ja-JP" b="1" dirty="0" smtClean="0"/>
          </a:p>
          <a:p>
            <a:r>
              <a:rPr lang="en-US" altLang="ja-JP" b="1" dirty="0" smtClean="0"/>
              <a:t>7</a:t>
            </a:r>
            <a:r>
              <a:rPr lang="ja-JP" altLang="en-US" b="1" dirty="0" smtClean="0"/>
              <a:t>月</a:t>
            </a:r>
            <a:r>
              <a:rPr lang="en-US" altLang="ja-JP" b="1" dirty="0" smtClean="0"/>
              <a:t>:</a:t>
            </a:r>
            <a:r>
              <a:rPr lang="ja-JP" altLang="en-US" b="1" dirty="0" smtClean="0"/>
              <a:t>機能</a:t>
            </a:r>
            <a:r>
              <a:rPr lang="en-US" altLang="ja-JP" b="1" dirty="0" smtClean="0"/>
              <a:t>1</a:t>
            </a:r>
            <a:r>
              <a:rPr lang="ja-JP" altLang="en-US" b="1" dirty="0" smtClean="0"/>
              <a:t>の保全</a:t>
            </a:r>
            <a:endParaRPr lang="en-US" altLang="ja-JP" b="1" dirty="0" smtClean="0"/>
          </a:p>
          <a:p>
            <a:r>
              <a:rPr lang="en-US" altLang="ja-JP" b="1" dirty="0" smtClean="0"/>
              <a:t>8~9</a:t>
            </a:r>
            <a:r>
              <a:rPr lang="ja-JP" altLang="en-US" b="1" dirty="0" smtClean="0"/>
              <a:t>月</a:t>
            </a:r>
            <a:r>
              <a:rPr lang="en-US" altLang="ja-JP" b="1" dirty="0" smtClean="0"/>
              <a:t>:</a:t>
            </a:r>
            <a:r>
              <a:rPr lang="ja-JP" altLang="en-US" b="1" dirty="0" smtClean="0"/>
              <a:t>機能</a:t>
            </a:r>
            <a:r>
              <a:rPr lang="en-US" altLang="ja-JP" b="1" dirty="0" smtClean="0"/>
              <a:t>3</a:t>
            </a:r>
            <a:r>
              <a:rPr lang="ja-JP" altLang="en-US" b="1" dirty="0" smtClean="0"/>
              <a:t>の実装と環境設定</a:t>
            </a:r>
            <a:r>
              <a:rPr lang="en-US" altLang="ja-JP" b="1" dirty="0" smtClean="0"/>
              <a:t>(Android</a:t>
            </a:r>
            <a:r>
              <a:rPr lang="ja-JP" altLang="en-US" b="1" dirty="0" smtClean="0"/>
              <a:t>上</a:t>
            </a:r>
            <a:r>
              <a:rPr lang="ja-JP" altLang="en-US" b="1" dirty="0"/>
              <a:t>に</a:t>
            </a:r>
            <a:r>
              <a:rPr lang="en-US" altLang="ja-JP" b="1" dirty="0" smtClean="0"/>
              <a:t>DMTCP&amp;MPI)</a:t>
            </a:r>
          </a:p>
          <a:p>
            <a:r>
              <a:rPr lang="en-US" altLang="ja-JP" b="1" dirty="0" smtClean="0"/>
              <a:t>10</a:t>
            </a:r>
            <a:r>
              <a:rPr lang="ja-JP" altLang="en-US" b="1" dirty="0" smtClean="0"/>
              <a:t>月</a:t>
            </a:r>
            <a:r>
              <a:rPr lang="en-US" altLang="ja-JP" b="1" dirty="0" smtClean="0"/>
              <a:t>~11</a:t>
            </a:r>
            <a:r>
              <a:rPr lang="ja-JP" altLang="en-US" b="1" dirty="0" smtClean="0"/>
              <a:t>月</a:t>
            </a:r>
            <a:r>
              <a:rPr lang="en-US" altLang="ja-JP" b="1" dirty="0" smtClean="0"/>
              <a:t>:</a:t>
            </a:r>
            <a:r>
              <a:rPr lang="ja-JP" altLang="en-US" b="1" dirty="0" smtClean="0"/>
              <a:t>評価</a:t>
            </a:r>
            <a:endParaRPr lang="en-US" altLang="ja-JP" b="1" dirty="0" smtClean="0"/>
          </a:p>
          <a:p>
            <a:r>
              <a:rPr lang="en-US" altLang="ja-JP" b="1" dirty="0" smtClean="0"/>
              <a:t>11</a:t>
            </a:r>
            <a:r>
              <a:rPr lang="ja-JP" altLang="en-US" b="1" dirty="0" smtClean="0"/>
              <a:t>月末</a:t>
            </a:r>
            <a:r>
              <a:rPr lang="en-US" altLang="ja-JP" b="1" dirty="0" smtClean="0"/>
              <a:t>~:</a:t>
            </a:r>
            <a:r>
              <a:rPr lang="ja-JP" altLang="en-US" b="1" dirty="0" smtClean="0"/>
              <a:t>修論執筆</a:t>
            </a:r>
            <a:endParaRPr lang="en-US" altLang="ja-JP" b="1" dirty="0" smtClean="0"/>
          </a:p>
          <a:p>
            <a:endParaRPr lang="en-US" altLang="ja-JP" sz="1800" b="1" dirty="0" smtClean="0"/>
          </a:p>
        </p:txBody>
      </p:sp>
      <p:sp>
        <p:nvSpPr>
          <p:cNvPr id="10" name="フッター プレースホルダー 1"/>
          <p:cNvSpPr>
            <a:spLocks noGrp="1"/>
          </p:cNvSpPr>
          <p:nvPr>
            <p:ph type="ftr" sz="quarter" idx="11"/>
          </p:nvPr>
        </p:nvSpPr>
        <p:spPr>
          <a:xfrm>
            <a:off x="3429000" y="18288"/>
            <a:ext cx="4114800" cy="329184"/>
          </a:xfrm>
        </p:spPr>
        <p:txBody>
          <a:bodyPr/>
          <a:lstStyle/>
          <a:p>
            <a:r>
              <a:rPr lang="en-US" altLang="zh-TW" smtClean="0"/>
              <a:t>M2 thesis proposal</a:t>
            </a:r>
            <a:endParaRPr lang="ja-JP" altLang="en-US" dirty="0"/>
          </a:p>
        </p:txBody>
      </p:sp>
    </p:spTree>
    <p:extLst>
      <p:ext uri="{BB962C8B-B14F-4D97-AF65-F5344CB8AC3E}">
        <p14:creationId xmlns:p14="http://schemas.microsoft.com/office/powerpoint/2010/main" val="1182899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685800" y="3505200"/>
            <a:ext cx="8134672" cy="1752600"/>
          </a:xfrm>
        </p:spPr>
        <p:txBody>
          <a:bodyPr/>
          <a:lstStyle/>
          <a:p>
            <a:r>
              <a:rPr lang="ja-JP" altLang="en-US" b="1" dirty="0" smtClean="0"/>
              <a:t>宇都宮大学大学院工学研究科</a:t>
            </a:r>
            <a:r>
              <a:rPr lang="en-US" altLang="ja-JP" b="1" dirty="0"/>
              <a:t> </a:t>
            </a:r>
            <a:r>
              <a:rPr lang="ja-JP" altLang="en-US" b="1" dirty="0" smtClean="0"/>
              <a:t>情報システム科学専攻</a:t>
            </a:r>
            <a:endParaRPr lang="en-US" altLang="ja-JP" b="1" dirty="0" smtClean="0"/>
          </a:p>
          <a:p>
            <a:endParaRPr lang="en-US" altLang="ja-JP" sz="1100" b="1" dirty="0" smtClean="0"/>
          </a:p>
          <a:p>
            <a:r>
              <a:rPr lang="ja-JP" altLang="en-US" b="1" dirty="0" smtClean="0"/>
              <a:t>澤田祐樹</a:t>
            </a:r>
            <a:r>
              <a:rPr lang="en-US" altLang="ja-JP" dirty="0" smtClean="0"/>
              <a:t>  </a:t>
            </a:r>
            <a:r>
              <a:rPr lang="ja-JP" altLang="en-US" dirty="0" smtClean="0"/>
              <a:t>大津 金光   大川 猛   横田 隆史</a:t>
            </a:r>
            <a:endParaRPr lang="ja-JP" altLang="en-US" dirty="0"/>
          </a:p>
          <a:p>
            <a:endParaRPr kumimoji="1" lang="ja-JP" altLang="en-US" b="1" dirty="0"/>
          </a:p>
        </p:txBody>
      </p:sp>
      <p:sp>
        <p:nvSpPr>
          <p:cNvPr id="4" name="日付プレースホルダー 3"/>
          <p:cNvSpPr>
            <a:spLocks noGrp="1"/>
          </p:cNvSpPr>
          <p:nvPr>
            <p:ph type="dt" sz="half" idx="10"/>
          </p:nvPr>
        </p:nvSpPr>
        <p:spPr/>
        <p:txBody>
          <a:bodyPr/>
          <a:lstStyle/>
          <a:p>
            <a:fld id="{9577E96F-D36E-4554-B06A-C21D0D94B569}" type="datetime1">
              <a:rPr lang="ja-JP" altLang="en-US" smtClean="0"/>
              <a:t>2016/6/3</a:t>
            </a:fld>
            <a:endParaRPr lang="ja-JP" altLang="en-US" dirty="0"/>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21</a:t>
            </a:fld>
            <a:endParaRPr lang="ja-JP" altLang="en-US" dirty="0"/>
          </a:p>
        </p:txBody>
      </p:sp>
      <p:sp>
        <p:nvSpPr>
          <p:cNvPr id="8" name="タイトル 1"/>
          <p:cNvSpPr txBox="1">
            <a:spLocks/>
          </p:cNvSpPr>
          <p:nvPr/>
        </p:nvSpPr>
        <p:spPr>
          <a:xfrm>
            <a:off x="609600" y="286544"/>
            <a:ext cx="8534400" cy="4294584"/>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en-US" altLang="ja-JP" sz="3600" dirty="0">
                <a:solidFill>
                  <a:srgbClr val="D2533C"/>
                </a:solidFill>
              </a:rPr>
              <a:t>Android</a:t>
            </a:r>
            <a:r>
              <a:rPr lang="ja-JP" altLang="en-US" sz="3600" dirty="0">
                <a:solidFill>
                  <a:srgbClr val="D2533C"/>
                </a:solidFill>
              </a:rPr>
              <a:t>クラスタシステムにおける効率的な並列処理に関する</a:t>
            </a:r>
            <a:r>
              <a:rPr lang="ja-JP" altLang="en-US" sz="3600" dirty="0" smtClean="0">
                <a:solidFill>
                  <a:srgbClr val="D2533C"/>
                </a:solidFill>
              </a:rPr>
              <a:t>研究</a:t>
            </a:r>
            <a:endParaRPr lang="ja-JP" altLang="en-US" sz="3600" dirty="0">
              <a:solidFill>
                <a:srgbClr val="D2533C"/>
              </a:solidFill>
            </a:endParaRPr>
          </a:p>
        </p:txBody>
      </p:sp>
      <p:sp>
        <p:nvSpPr>
          <p:cNvPr id="2" name="フッター プレースホルダー 1"/>
          <p:cNvSpPr>
            <a:spLocks noGrp="1"/>
          </p:cNvSpPr>
          <p:nvPr>
            <p:ph type="ftr" sz="quarter" idx="11"/>
          </p:nvPr>
        </p:nvSpPr>
        <p:spPr/>
        <p:txBody>
          <a:bodyPr/>
          <a:lstStyle/>
          <a:p>
            <a:r>
              <a:rPr lang="en-US" altLang="zh-TW" smtClean="0"/>
              <a:t>M2 thesis proposal</a:t>
            </a:r>
            <a:endParaRPr lang="ja-JP" altLang="en-US" dirty="0"/>
          </a:p>
        </p:txBody>
      </p:sp>
    </p:spTree>
    <p:extLst>
      <p:ext uri="{BB962C8B-B14F-4D97-AF65-F5344CB8AC3E}">
        <p14:creationId xmlns:p14="http://schemas.microsoft.com/office/powerpoint/2010/main" val="24912025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ノード単位での割り当ての方が効果的</a:t>
            </a:r>
            <a:endParaRPr kumimoji="1" lang="ja-JP" altLang="en-US" dirty="0"/>
          </a:p>
        </p:txBody>
      </p:sp>
      <p:sp>
        <p:nvSpPr>
          <p:cNvPr id="4" name="日付プレースホルダー 3"/>
          <p:cNvSpPr>
            <a:spLocks noGrp="1"/>
          </p:cNvSpPr>
          <p:nvPr>
            <p:ph type="dt" sz="half" idx="10"/>
          </p:nvPr>
        </p:nvSpPr>
        <p:spPr/>
        <p:txBody>
          <a:bodyPr/>
          <a:lstStyle/>
          <a:p>
            <a:fld id="{8AB4B020-0A35-44DD-AD9D-466D951B739A}" type="datetime1">
              <a:rPr lang="ja-JP" altLang="en-US" smtClean="0"/>
              <a:t>2016/6/3</a:t>
            </a:fld>
            <a:endParaRPr lang="ja-JP" altLang="en-US"/>
          </a:p>
        </p:txBody>
      </p:sp>
      <p:sp>
        <p:nvSpPr>
          <p:cNvPr id="5" name="フッター プレースホルダー 4"/>
          <p:cNvSpPr>
            <a:spLocks noGrp="1"/>
          </p:cNvSpPr>
          <p:nvPr>
            <p:ph type="ftr" sz="quarter" idx="11"/>
          </p:nvPr>
        </p:nvSpPr>
        <p:spPr/>
        <p:txBody>
          <a:bodyPr/>
          <a:lstStyle/>
          <a:p>
            <a:r>
              <a:rPr lang="en-US" altLang="zh-TW" smtClean="0"/>
              <a:t>M2 thesis proposal</a:t>
            </a:r>
            <a:endParaRPr lang="ja-JP" altLang="en-US"/>
          </a:p>
        </p:txBody>
      </p:sp>
      <p:sp>
        <p:nvSpPr>
          <p:cNvPr id="6" name="スライド番号プレースホルダー 5"/>
          <p:cNvSpPr>
            <a:spLocks noGrp="1"/>
          </p:cNvSpPr>
          <p:nvPr>
            <p:ph type="sldNum" sz="quarter" idx="12"/>
          </p:nvPr>
        </p:nvSpPr>
        <p:spPr/>
        <p:txBody>
          <a:bodyPr/>
          <a:lstStyle/>
          <a:p>
            <a:fld id="{19EFD5C2-C605-44A9-AFF4-CC97E62308AD}" type="slidenum">
              <a:rPr lang="ja-JP" altLang="en-US" smtClean="0"/>
              <a:pPr/>
              <a:t>22</a:t>
            </a:fld>
            <a:endParaRPr lang="ja-JP" altLang="en-US"/>
          </a:p>
        </p:txBody>
      </p:sp>
      <p:graphicFrame>
        <p:nvGraphicFramePr>
          <p:cNvPr id="7" name="表 6"/>
          <p:cNvGraphicFramePr>
            <a:graphicFrameLocks noGrp="1"/>
          </p:cNvGraphicFramePr>
          <p:nvPr>
            <p:extLst>
              <p:ext uri="{D42A27DB-BD31-4B8C-83A1-F6EECF244321}">
                <p14:modId xmlns:p14="http://schemas.microsoft.com/office/powerpoint/2010/main" val="355535181"/>
              </p:ext>
            </p:extLst>
          </p:nvPr>
        </p:nvGraphicFramePr>
        <p:xfrm>
          <a:off x="150896" y="1298470"/>
          <a:ext cx="3701024" cy="5442898"/>
        </p:xfrm>
        <a:graphic>
          <a:graphicData uri="http://schemas.openxmlformats.org/drawingml/2006/table">
            <a:tbl>
              <a:tblPr firstRow="1" bandRow="1">
                <a:tableStyleId>{69CF1AB2-1976-4502-BF36-3FF5EA218861}</a:tableStyleId>
              </a:tblPr>
              <a:tblGrid>
                <a:gridCol w="1386880"/>
                <a:gridCol w="2314144"/>
              </a:tblGrid>
              <a:tr h="369057">
                <a:tc gridSpan="2">
                  <a:txBody>
                    <a:bodyPr/>
                    <a:lstStyle/>
                    <a:p>
                      <a:pPr algn="ctr"/>
                      <a:r>
                        <a:rPr kumimoji="1" lang="ja-JP" altLang="en-US" sz="1800" dirty="0" smtClean="0">
                          <a:solidFill>
                            <a:schemeClr val="tx1"/>
                          </a:solidFill>
                        </a:rPr>
                        <a:t>評価環境</a:t>
                      </a:r>
                      <a:endParaRPr kumimoji="1" lang="ja-JP" altLang="en-US" sz="1800" dirty="0">
                        <a:solidFill>
                          <a:schemeClr val="tx1"/>
                        </a:solidFill>
                      </a:endParaRPr>
                    </a:p>
                  </a:txBody>
                  <a:tcPr>
                    <a:solidFill>
                      <a:srgbClr val="92D050"/>
                    </a:solidFill>
                  </a:tcPr>
                </a:tc>
                <a:tc hMerge="1">
                  <a:txBody>
                    <a:bodyPr/>
                    <a:lstStyle/>
                    <a:p>
                      <a:pPr algn="l"/>
                      <a:endParaRPr kumimoji="1" lang="ja-JP" altLang="en-US" sz="1600" dirty="0">
                        <a:solidFill>
                          <a:schemeClr val="tx1"/>
                        </a:solidFill>
                      </a:endParaRPr>
                    </a:p>
                  </a:txBody>
                  <a:tcPr/>
                </a:tc>
              </a:tr>
              <a:tr h="338302">
                <a:tc>
                  <a:txBody>
                    <a:bodyPr/>
                    <a:lstStyle/>
                    <a:p>
                      <a:pPr algn="l"/>
                      <a:r>
                        <a:rPr kumimoji="1" lang="en-US" altLang="ja-JP" sz="1600" b="1" dirty="0" smtClean="0">
                          <a:solidFill>
                            <a:schemeClr val="tx1"/>
                          </a:solidFill>
                        </a:rPr>
                        <a:t>DMTCP</a:t>
                      </a:r>
                      <a:endParaRPr kumimoji="1" lang="ja-JP" altLang="en-US" sz="1600" b="1" dirty="0">
                        <a:solidFill>
                          <a:schemeClr val="tx1"/>
                        </a:solidFill>
                      </a:endParaRPr>
                    </a:p>
                  </a:txBody>
                  <a:tcPr/>
                </a:tc>
                <a:tc>
                  <a:txBody>
                    <a:bodyPr/>
                    <a:lstStyle/>
                    <a:p>
                      <a:pPr algn="l"/>
                      <a:r>
                        <a:rPr kumimoji="1" lang="en-US" altLang="ja-JP" sz="1600" b="1" dirty="0" smtClean="0">
                          <a:solidFill>
                            <a:schemeClr val="tx1"/>
                          </a:solidFill>
                        </a:rPr>
                        <a:t>Version</a:t>
                      </a:r>
                      <a:r>
                        <a:rPr kumimoji="1" lang="en-US" altLang="ja-JP" sz="1600" b="1" baseline="0" dirty="0" smtClean="0">
                          <a:solidFill>
                            <a:schemeClr val="tx1"/>
                          </a:solidFill>
                        </a:rPr>
                        <a:t> 2.3.1</a:t>
                      </a:r>
                      <a:endParaRPr kumimoji="1" lang="ja-JP" altLang="en-US" sz="1600" b="1" dirty="0">
                        <a:solidFill>
                          <a:schemeClr val="tx1"/>
                        </a:solidFill>
                      </a:endParaRPr>
                    </a:p>
                  </a:txBody>
                  <a:tcPr/>
                </a:tc>
              </a:tr>
              <a:tr h="824213">
                <a:tc>
                  <a:txBody>
                    <a:bodyPr/>
                    <a:lstStyle/>
                    <a:p>
                      <a:pPr algn="l"/>
                      <a:r>
                        <a:rPr kumimoji="1" lang="ja-JP" altLang="en-US" sz="1600" b="1" dirty="0" smtClean="0">
                          <a:solidFill>
                            <a:schemeClr val="dk1"/>
                          </a:solidFill>
                        </a:rPr>
                        <a:t>クラスタ構成</a:t>
                      </a:r>
                      <a:endParaRPr kumimoji="1" lang="ja-JP" altLang="en-US" sz="1800" b="1" dirty="0">
                        <a:solidFill>
                          <a:srgbClr val="FF0000"/>
                        </a:solidFill>
                      </a:endParaRPr>
                    </a:p>
                  </a:txBody>
                  <a:tcPr/>
                </a:tc>
                <a:tc>
                  <a:txBody>
                    <a:bodyPr/>
                    <a:lstStyle/>
                    <a:p>
                      <a:pPr algn="l"/>
                      <a:r>
                        <a:rPr kumimoji="1" lang="en-US" altLang="ja-JP" sz="1600" b="1" dirty="0" smtClean="0">
                          <a:solidFill>
                            <a:schemeClr val="tx1"/>
                          </a:solidFill>
                        </a:rPr>
                        <a:t>3</a:t>
                      </a:r>
                      <a:r>
                        <a:rPr kumimoji="1" lang="ja-JP" altLang="en-US" sz="1600" b="1" dirty="0" smtClean="0">
                          <a:solidFill>
                            <a:schemeClr val="tx1"/>
                          </a:solidFill>
                        </a:rPr>
                        <a:t>ノード </a:t>
                      </a:r>
                      <a:r>
                        <a:rPr kumimoji="1" lang="en-US" altLang="ja-JP" sz="1600" b="1" dirty="0" smtClean="0">
                          <a:solidFill>
                            <a:schemeClr val="tx1"/>
                          </a:solidFill>
                        </a:rPr>
                        <a:t>(PC</a:t>
                      </a:r>
                      <a:r>
                        <a:rPr kumimoji="1" lang="ja-JP" altLang="en-US" sz="1600" b="1" dirty="0" smtClean="0">
                          <a:solidFill>
                            <a:schemeClr val="tx1"/>
                          </a:solidFill>
                        </a:rPr>
                        <a:t>クラスタ</a:t>
                      </a:r>
                      <a:r>
                        <a:rPr kumimoji="1" lang="en-US" altLang="ja-JP" sz="1600" b="1" dirty="0" smtClean="0">
                          <a:solidFill>
                            <a:schemeClr val="tx1"/>
                          </a:solidFill>
                        </a:rPr>
                        <a:t>)</a:t>
                      </a:r>
                    </a:p>
                    <a:p>
                      <a:pPr algn="l"/>
                      <a:r>
                        <a:rPr kumimoji="1" lang="ja-JP" altLang="en-US" sz="1600" b="1" dirty="0" smtClean="0">
                          <a:solidFill>
                            <a:schemeClr val="tx1"/>
                          </a:solidFill>
                        </a:rPr>
                        <a:t>各</a:t>
                      </a:r>
                      <a:r>
                        <a:rPr kumimoji="1" lang="en-US" altLang="ja-JP" sz="1600" b="1" dirty="0" smtClean="0">
                          <a:solidFill>
                            <a:schemeClr val="tx1"/>
                          </a:solidFill>
                        </a:rPr>
                        <a:t>4</a:t>
                      </a:r>
                      <a:r>
                        <a:rPr kumimoji="1" lang="ja-JP" altLang="en-US" sz="1600" b="1" dirty="0" smtClean="0">
                          <a:solidFill>
                            <a:schemeClr val="tx1"/>
                          </a:solidFill>
                        </a:rPr>
                        <a:t>プロセス実行</a:t>
                      </a:r>
                      <a:endParaRPr kumimoji="1" lang="en-US" altLang="ja-JP" sz="1600" b="1" dirty="0" smtClean="0">
                        <a:solidFill>
                          <a:schemeClr val="tx1"/>
                        </a:solidFill>
                      </a:endParaRPr>
                    </a:p>
                  </a:txBody>
                  <a:tcPr/>
                </a:tc>
              </a:tr>
              <a:tr h="8242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800" b="1" dirty="0" smtClean="0"/>
                        <a:t>通信環境</a:t>
                      </a:r>
                      <a:endParaRPr kumimoji="1" lang="en-US" altLang="ja-JP" sz="1800" b="1" dirty="0" smtClean="0"/>
                    </a:p>
                    <a:p>
                      <a:pPr algn="l"/>
                      <a:endParaRPr kumimoji="1" lang="ja-JP" altLang="en-US" sz="1800" b="1"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600" b="1" dirty="0" smtClean="0"/>
                        <a:t>ギガビットイーサネット</a:t>
                      </a:r>
                      <a:endParaRPr lang="en-US" altLang="ja-JP" sz="16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1" dirty="0" smtClean="0"/>
                        <a:t>(1000Base-T)</a:t>
                      </a:r>
                      <a:endParaRPr kumimoji="1" lang="ja-JP" altLang="en-US" sz="1600" b="1" dirty="0" smtClean="0"/>
                    </a:p>
                    <a:p>
                      <a:pPr algn="l"/>
                      <a:endParaRPr kumimoji="1" lang="en-US" altLang="ja-JP" sz="1600" b="1" dirty="0" smtClean="0">
                        <a:solidFill>
                          <a:schemeClr val="tx1"/>
                        </a:solidFill>
                      </a:endParaRPr>
                    </a:p>
                  </a:txBody>
                  <a:tcPr/>
                </a:tc>
              </a:tr>
              <a:tr h="824213">
                <a:tc gridSpan="2">
                  <a:txBody>
                    <a:bodyPr/>
                    <a:lstStyle/>
                    <a:p>
                      <a:pPr algn="ctr"/>
                      <a:r>
                        <a:rPr kumimoji="1" lang="ja-JP" altLang="en-US" sz="1800" b="1" dirty="0" smtClean="0">
                          <a:solidFill>
                            <a:schemeClr val="tx1"/>
                          </a:solidFill>
                        </a:rPr>
                        <a:t>分散先</a:t>
                      </a:r>
                      <a:r>
                        <a:rPr kumimoji="1" lang="en-US" altLang="ja-JP" sz="1800" b="1" dirty="0" smtClean="0">
                          <a:solidFill>
                            <a:schemeClr val="tx1"/>
                          </a:solidFill>
                        </a:rPr>
                        <a:t>(2</a:t>
                      </a:r>
                      <a:r>
                        <a:rPr kumimoji="1" lang="ja-JP" altLang="en-US" sz="1800" b="1" dirty="0" smtClean="0">
                          <a:solidFill>
                            <a:schemeClr val="tx1"/>
                          </a:solidFill>
                        </a:rPr>
                        <a:t>ノード</a:t>
                      </a:r>
                      <a:r>
                        <a:rPr kumimoji="1" lang="en-US" altLang="ja-JP" sz="1800" b="1" dirty="0" smtClean="0">
                          <a:solidFill>
                            <a:schemeClr val="tx1"/>
                          </a:solidFill>
                        </a:rPr>
                        <a:t>)</a:t>
                      </a:r>
                      <a:r>
                        <a:rPr kumimoji="1" lang="ja-JP" altLang="en-US" sz="1800" b="1" dirty="0" smtClean="0">
                          <a:solidFill>
                            <a:schemeClr val="tx1"/>
                          </a:solidFill>
                        </a:rPr>
                        <a:t>の性能</a:t>
                      </a:r>
                      <a:endParaRPr kumimoji="1" lang="ja-JP" altLang="en-US" sz="1800" b="1" dirty="0">
                        <a:solidFill>
                          <a:schemeClr val="tx1"/>
                        </a:solidFill>
                      </a:endParaRPr>
                    </a:p>
                  </a:txBody>
                  <a:tcPr>
                    <a:solidFill>
                      <a:srgbClr val="92D050"/>
                    </a:solidFill>
                  </a:tcPr>
                </a:tc>
                <a:tc hMerge="1">
                  <a:txBody>
                    <a:bodyPr/>
                    <a:lstStyle/>
                    <a:p>
                      <a:pPr algn="l"/>
                      <a:endParaRPr kumimoji="1" lang="en-US" altLang="ja-JP" sz="1600" b="1" dirty="0" smtClean="0">
                        <a:solidFill>
                          <a:schemeClr val="tx1"/>
                        </a:solidFill>
                      </a:endParaRPr>
                    </a:p>
                  </a:txBody>
                  <a:tcPr/>
                </a:tc>
              </a:tr>
              <a:tr h="1131450">
                <a:tc>
                  <a:txBody>
                    <a:bodyPr/>
                    <a:lstStyle/>
                    <a:p>
                      <a:pPr algn="l"/>
                      <a:r>
                        <a:rPr kumimoji="1" lang="en-US" altLang="ja-JP" sz="1600" b="1" dirty="0" smtClean="0"/>
                        <a:t>PC1</a:t>
                      </a:r>
                      <a:r>
                        <a:rPr kumimoji="1" lang="ja-JP" altLang="en-US" sz="1600" b="1" dirty="0" smtClean="0"/>
                        <a:t>の環境</a:t>
                      </a:r>
                      <a:r>
                        <a:rPr kumimoji="1" lang="en-US" altLang="ja-JP" sz="1600" b="1" dirty="0" smtClean="0"/>
                        <a:t>(</a:t>
                      </a:r>
                      <a:r>
                        <a:rPr kumimoji="1" lang="ja-JP" altLang="en-US" sz="1600" b="1" dirty="0" smtClean="0"/>
                        <a:t>性能高い</a:t>
                      </a:r>
                      <a:r>
                        <a:rPr kumimoji="1" lang="en-US" altLang="ja-JP" sz="1600" b="1" dirty="0" smtClean="0"/>
                        <a:t>)</a:t>
                      </a:r>
                      <a:endParaRPr kumimoji="1" lang="ja-JP" altLang="en-US" sz="1600" b="1" dirty="0"/>
                    </a:p>
                  </a:txBody>
                  <a:tcPr/>
                </a:tc>
                <a:tc>
                  <a:txBody>
                    <a:bodyPr/>
                    <a:lstStyle/>
                    <a:p>
                      <a:pPr algn="l"/>
                      <a:r>
                        <a:rPr kumimoji="1" lang="en-US" altLang="ja-JP" sz="1600" b="1" dirty="0" err="1" smtClean="0"/>
                        <a:t>OS:Cent</a:t>
                      </a:r>
                      <a:r>
                        <a:rPr kumimoji="1" lang="en-US" altLang="ja-JP" sz="1600" b="1" baseline="0" dirty="0" err="1" smtClean="0"/>
                        <a:t>OS</a:t>
                      </a:r>
                      <a:r>
                        <a:rPr kumimoji="1" lang="en-US" altLang="ja-JP" sz="1600" b="1" baseline="0" dirty="0" smtClean="0"/>
                        <a:t> </a:t>
                      </a:r>
                      <a:r>
                        <a:rPr kumimoji="1" lang="en-US" altLang="ja-JP" sz="1600" b="1" baseline="0" dirty="0" smtClean="0"/>
                        <a:t>6.8</a:t>
                      </a:r>
                      <a:endParaRPr kumimoji="1" lang="en-US" altLang="ja-JP" sz="1600" b="1" baseline="0" dirty="0" smtClean="0"/>
                    </a:p>
                    <a:p>
                      <a:pPr algn="l"/>
                      <a:r>
                        <a:rPr kumimoji="1" lang="ja-JP" altLang="en-US" sz="1600" b="1" baseline="0" dirty="0" smtClean="0"/>
                        <a:t>動作周波数</a:t>
                      </a:r>
                      <a:r>
                        <a:rPr kumimoji="1" lang="en-US" altLang="ja-JP" sz="1600" b="1" baseline="0" dirty="0" smtClean="0"/>
                        <a:t>:4.0GHz</a:t>
                      </a:r>
                      <a:endParaRPr kumimoji="1" lang="en-US" altLang="ja-JP" sz="1600" b="1" baseline="0" dirty="0" smtClean="0"/>
                    </a:p>
                    <a:p>
                      <a:pPr algn="l"/>
                      <a:r>
                        <a:rPr kumimoji="1" lang="ja-JP" altLang="en-US" sz="1600" b="1" baseline="0" dirty="0" smtClean="0"/>
                        <a:t>コア数</a:t>
                      </a:r>
                      <a:r>
                        <a:rPr kumimoji="1" lang="en-US" altLang="ja-JP" sz="1600" b="1" baseline="0" dirty="0" smtClean="0"/>
                        <a:t>:4</a:t>
                      </a:r>
                      <a:r>
                        <a:rPr kumimoji="1" lang="ja-JP" altLang="en-US" sz="1600" b="1" baseline="0" dirty="0" smtClean="0"/>
                        <a:t>コア</a:t>
                      </a:r>
                      <a:endParaRPr kumimoji="1" lang="en-US" altLang="ja-JP" sz="1600" b="1" baseline="0" dirty="0" smtClean="0"/>
                    </a:p>
                    <a:p>
                      <a:pPr algn="l"/>
                      <a:r>
                        <a:rPr kumimoji="1" lang="ja-JP" altLang="en-US" sz="1600" b="1" baseline="0" dirty="0" smtClean="0"/>
                        <a:t>メモリ</a:t>
                      </a:r>
                      <a:r>
                        <a:rPr kumimoji="1" lang="en-US" altLang="ja-JP" sz="1600" b="1" baseline="0" dirty="0" smtClean="0"/>
                        <a:t>:32GB</a:t>
                      </a:r>
                      <a:endParaRPr kumimoji="1" lang="en-US" altLang="ja-JP" sz="1600" b="1" dirty="0" smtClean="0"/>
                    </a:p>
                  </a:txBody>
                  <a:tcPr/>
                </a:tc>
              </a:tr>
              <a:tr h="1131450">
                <a:tc>
                  <a:txBody>
                    <a:bodyPr/>
                    <a:lstStyle/>
                    <a:p>
                      <a:pPr algn="l"/>
                      <a:r>
                        <a:rPr kumimoji="1" lang="en-US" altLang="ja-JP" sz="1600" b="1" dirty="0" smtClean="0"/>
                        <a:t>PC2</a:t>
                      </a:r>
                      <a:r>
                        <a:rPr kumimoji="1" lang="ja-JP" altLang="en-US" sz="1600" b="1" dirty="0" smtClean="0"/>
                        <a:t>の環境</a:t>
                      </a:r>
                      <a:endParaRPr kumimoji="1" lang="en-US" altLang="ja-JP" sz="1600" b="1" dirty="0" smtClean="0"/>
                    </a:p>
                    <a:p>
                      <a:pPr algn="l"/>
                      <a:r>
                        <a:rPr kumimoji="1" lang="en-US" altLang="ja-JP" sz="1600" b="1" dirty="0" smtClean="0"/>
                        <a:t>(</a:t>
                      </a:r>
                      <a:r>
                        <a:rPr kumimoji="1" lang="ja-JP" altLang="en-US" sz="1600" b="1" dirty="0" smtClean="0"/>
                        <a:t>性能低い</a:t>
                      </a:r>
                      <a:r>
                        <a:rPr kumimoji="1" lang="en-US" altLang="ja-JP" sz="1600" b="1" dirty="0" smtClean="0"/>
                        <a:t>)</a:t>
                      </a:r>
                      <a:endParaRPr kumimoji="1" lang="ja-JP" altLang="en-US" sz="1600" b="1" dirty="0"/>
                    </a:p>
                  </a:txBody>
                  <a:tcPr/>
                </a:tc>
                <a:tc>
                  <a:txBody>
                    <a:bodyPr/>
                    <a:lstStyle/>
                    <a:p>
                      <a:pPr algn="l"/>
                      <a:r>
                        <a:rPr kumimoji="1" lang="en-US" altLang="ja-JP" sz="1600" b="1" dirty="0" err="1" smtClean="0"/>
                        <a:t>OS:Cent</a:t>
                      </a:r>
                      <a:r>
                        <a:rPr kumimoji="1" lang="en-US" altLang="ja-JP" sz="1600" b="1" baseline="0" dirty="0" err="1" smtClean="0"/>
                        <a:t>OS</a:t>
                      </a:r>
                      <a:r>
                        <a:rPr kumimoji="1" lang="en-US" altLang="ja-JP" sz="1600" b="1" baseline="0" dirty="0" smtClean="0"/>
                        <a:t> 6.8</a:t>
                      </a:r>
                    </a:p>
                    <a:p>
                      <a:pPr algn="l"/>
                      <a:r>
                        <a:rPr kumimoji="1" lang="ja-JP" altLang="en-US" sz="1600" b="1" baseline="0" dirty="0" smtClean="0"/>
                        <a:t>動作周波数</a:t>
                      </a:r>
                      <a:r>
                        <a:rPr kumimoji="1" lang="en-US" altLang="ja-JP" sz="1600" b="1" baseline="0" dirty="0" smtClean="0"/>
                        <a:t>:2.67GHz</a:t>
                      </a:r>
                    </a:p>
                    <a:p>
                      <a:pPr algn="l"/>
                      <a:r>
                        <a:rPr kumimoji="1" lang="ja-JP" altLang="en-US" sz="1600" b="1" baseline="0" dirty="0" smtClean="0"/>
                        <a:t>コア数</a:t>
                      </a:r>
                      <a:r>
                        <a:rPr kumimoji="1" lang="en-US" altLang="ja-JP" sz="1600" b="1" baseline="0" dirty="0" smtClean="0"/>
                        <a:t>:4</a:t>
                      </a:r>
                      <a:r>
                        <a:rPr kumimoji="1" lang="ja-JP" altLang="en-US" sz="1600" b="1" baseline="0" dirty="0" smtClean="0"/>
                        <a:t>コア</a:t>
                      </a:r>
                      <a:endParaRPr kumimoji="1" lang="en-US" altLang="ja-JP" sz="1600" b="1" baseline="0" dirty="0" smtClean="0"/>
                    </a:p>
                    <a:p>
                      <a:pPr algn="l"/>
                      <a:r>
                        <a:rPr kumimoji="1" lang="ja-JP" altLang="en-US" sz="1600" b="1" baseline="0" dirty="0" smtClean="0"/>
                        <a:t>メモリ</a:t>
                      </a:r>
                      <a:r>
                        <a:rPr kumimoji="1" lang="en-US" altLang="ja-JP" sz="1600" b="1" baseline="0" dirty="0" smtClean="0"/>
                        <a:t>:12GB</a:t>
                      </a:r>
                      <a:endParaRPr kumimoji="1" lang="en-US" altLang="ja-JP" sz="1600" b="1" dirty="0" smtClean="0"/>
                    </a:p>
                  </a:txBody>
                  <a:tcPr/>
                </a:tc>
              </a:tr>
            </a:tbl>
          </a:graphicData>
        </a:graphic>
      </p:graphicFrame>
      <p:sp>
        <p:nvSpPr>
          <p:cNvPr id="9" name="テキスト ボックス 8"/>
          <p:cNvSpPr txBox="1"/>
          <p:nvPr/>
        </p:nvSpPr>
        <p:spPr>
          <a:xfrm>
            <a:off x="3995936" y="2276872"/>
            <a:ext cx="4968552" cy="1754326"/>
          </a:xfrm>
          <a:prstGeom prst="rect">
            <a:avLst/>
          </a:prstGeom>
          <a:noFill/>
        </p:spPr>
        <p:txBody>
          <a:bodyPr wrap="square" rtlCol="0">
            <a:spAutoFit/>
          </a:bodyPr>
          <a:lstStyle/>
          <a:p>
            <a:r>
              <a:rPr kumimoji="1" lang="ja-JP" altLang="en-US" dirty="0" smtClean="0"/>
              <a:t>性能の高い</a:t>
            </a:r>
            <a:r>
              <a:rPr kumimoji="1" lang="en-US" altLang="ja-JP" dirty="0" smtClean="0"/>
              <a:t>PC1</a:t>
            </a:r>
            <a:r>
              <a:rPr kumimoji="1" lang="ja-JP" altLang="en-US" dirty="0" smtClean="0"/>
              <a:t>に，脱退ノードの全</a:t>
            </a:r>
            <a:r>
              <a:rPr kumimoji="1" lang="en-US" altLang="ja-JP" dirty="0" smtClean="0"/>
              <a:t>4</a:t>
            </a:r>
            <a:r>
              <a:rPr kumimoji="1" lang="ja-JP" altLang="en-US" dirty="0" smtClean="0"/>
              <a:t>プロセスを割り当てた場合</a:t>
            </a:r>
            <a:endParaRPr kumimoji="1" lang="en-US" altLang="ja-JP" dirty="0" smtClean="0"/>
          </a:p>
          <a:p>
            <a:pPr algn="ctr"/>
            <a:r>
              <a:rPr lang="en-US" altLang="ja-JP" dirty="0" smtClean="0"/>
              <a:t>VS</a:t>
            </a:r>
          </a:p>
          <a:p>
            <a:pPr algn="ctr"/>
            <a:endParaRPr lang="en-US" altLang="ja-JP" dirty="0" smtClean="0"/>
          </a:p>
          <a:p>
            <a:r>
              <a:rPr kumimoji="1" lang="en-US" altLang="ja-JP" dirty="0" smtClean="0"/>
              <a:t>PC1</a:t>
            </a:r>
            <a:r>
              <a:rPr kumimoji="1" lang="ja-JP" altLang="en-US" dirty="0" smtClean="0"/>
              <a:t>と</a:t>
            </a:r>
            <a:r>
              <a:rPr kumimoji="1" lang="en-US" altLang="ja-JP" dirty="0" smtClean="0"/>
              <a:t>PC2</a:t>
            </a:r>
            <a:r>
              <a:rPr kumimoji="1" lang="ja-JP" altLang="en-US" dirty="0" smtClean="0"/>
              <a:t>にそれぞれ</a:t>
            </a:r>
            <a:r>
              <a:rPr kumimoji="1" lang="en-US" altLang="ja-JP" dirty="0" smtClean="0"/>
              <a:t>2</a:t>
            </a:r>
            <a:r>
              <a:rPr kumimoji="1" lang="ja-JP" altLang="en-US" dirty="0" smtClean="0"/>
              <a:t>プロセスずつ負荷分散した場合</a:t>
            </a:r>
            <a:endParaRPr kumimoji="1" lang="ja-JP" altLang="en-US" dirty="0"/>
          </a:p>
        </p:txBody>
      </p:sp>
      <p:sp>
        <p:nvSpPr>
          <p:cNvPr id="10" name="下矢印 9"/>
          <p:cNvSpPr/>
          <p:nvPr/>
        </p:nvSpPr>
        <p:spPr>
          <a:xfrm>
            <a:off x="6192180" y="4143549"/>
            <a:ext cx="576064" cy="64052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3995936" y="5013176"/>
            <a:ext cx="4248472" cy="646331"/>
          </a:xfrm>
          <a:prstGeom prst="rect">
            <a:avLst/>
          </a:prstGeom>
          <a:noFill/>
        </p:spPr>
        <p:txBody>
          <a:bodyPr wrap="square" rtlCol="0">
            <a:spAutoFit/>
          </a:bodyPr>
          <a:lstStyle/>
          <a:p>
            <a:r>
              <a:rPr lang="ja-JP" altLang="en-US" dirty="0" smtClean="0"/>
              <a:t>前者</a:t>
            </a:r>
            <a:r>
              <a:rPr lang="en-US" altLang="ja-JP" dirty="0" smtClean="0"/>
              <a:t>(</a:t>
            </a:r>
            <a:r>
              <a:rPr lang="ja-JP" altLang="en-US" dirty="0" smtClean="0"/>
              <a:t>ノード単位</a:t>
            </a:r>
            <a:r>
              <a:rPr lang="en-US" altLang="ja-JP" dirty="0" smtClean="0"/>
              <a:t>)…265.367(sec)</a:t>
            </a:r>
          </a:p>
          <a:p>
            <a:r>
              <a:rPr lang="ja-JP" altLang="en-US" dirty="0" smtClean="0"/>
              <a:t>後者</a:t>
            </a:r>
            <a:r>
              <a:rPr lang="en-US" altLang="ja-JP" dirty="0" smtClean="0"/>
              <a:t>(</a:t>
            </a:r>
            <a:r>
              <a:rPr lang="ja-JP" altLang="en-US" dirty="0" smtClean="0"/>
              <a:t>負荷分散</a:t>
            </a:r>
            <a:r>
              <a:rPr lang="en-US" altLang="ja-JP" dirty="0" smtClean="0"/>
              <a:t>)…</a:t>
            </a:r>
            <a:endParaRPr kumimoji="1" lang="ja-JP" altLang="en-US" dirty="0"/>
          </a:p>
        </p:txBody>
      </p:sp>
    </p:spTree>
    <p:extLst>
      <p:ext uri="{BB962C8B-B14F-4D97-AF65-F5344CB8AC3E}">
        <p14:creationId xmlns:p14="http://schemas.microsoft.com/office/powerpoint/2010/main" val="5088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効率的な並列処理を実現する機能</a:t>
            </a:r>
            <a:endParaRPr kumimoji="1" lang="ja-JP" altLang="en-US" dirty="0"/>
          </a:p>
        </p:txBody>
      </p:sp>
      <p:sp>
        <p:nvSpPr>
          <p:cNvPr id="3" name="コンテンツ プレースホルダー 2"/>
          <p:cNvSpPr>
            <a:spLocks noGrp="1"/>
          </p:cNvSpPr>
          <p:nvPr>
            <p:ph idx="1"/>
          </p:nvPr>
        </p:nvSpPr>
        <p:spPr>
          <a:xfrm>
            <a:off x="457200" y="1600200"/>
            <a:ext cx="8507288" cy="4876800"/>
          </a:xfrm>
        </p:spPr>
        <p:txBody>
          <a:bodyPr>
            <a:normAutofit/>
          </a:bodyPr>
          <a:lstStyle/>
          <a:p>
            <a:r>
              <a:rPr lang="ja-JP" altLang="en-US" sz="2800" b="1" dirty="0" smtClean="0"/>
              <a:t>機能</a:t>
            </a:r>
            <a:r>
              <a:rPr lang="en-US" altLang="ja-JP" sz="2800" b="1" dirty="0" smtClean="0"/>
              <a:t>1</a:t>
            </a:r>
          </a:p>
          <a:p>
            <a:pPr lvl="1"/>
            <a:r>
              <a:rPr lang="ja-JP" altLang="en-US" b="1" dirty="0" smtClean="0"/>
              <a:t>脱退</a:t>
            </a:r>
            <a:r>
              <a:rPr lang="ja-JP" altLang="en-US" b="1" dirty="0"/>
              <a:t>したノードが持つ複数の並列プロセスを，</a:t>
            </a:r>
            <a:r>
              <a:rPr lang="ja-JP" altLang="en-US" b="1" u="sng" dirty="0"/>
              <a:t>プロセスごとに任意のノードへ分配する</a:t>
            </a:r>
            <a:r>
              <a:rPr lang="ja-JP" altLang="en-US" b="1" dirty="0"/>
              <a:t>負荷分散</a:t>
            </a:r>
            <a:r>
              <a:rPr lang="ja-JP" altLang="en-US" b="1" dirty="0" smtClean="0"/>
              <a:t>機能</a:t>
            </a:r>
            <a:endParaRPr lang="en-US" altLang="ja-JP" b="1" dirty="0" smtClean="0"/>
          </a:p>
          <a:p>
            <a:pPr lvl="1"/>
            <a:endParaRPr lang="en-US" altLang="ja-JP" b="1" dirty="0" smtClean="0"/>
          </a:p>
          <a:p>
            <a:r>
              <a:rPr kumimoji="1" lang="ja-JP" altLang="en-US" sz="2800" b="1" dirty="0" smtClean="0"/>
              <a:t>機能</a:t>
            </a:r>
            <a:r>
              <a:rPr kumimoji="1" lang="en-US" altLang="ja-JP" sz="2800" b="1" dirty="0" smtClean="0"/>
              <a:t>2</a:t>
            </a:r>
          </a:p>
          <a:p>
            <a:pPr lvl="1"/>
            <a:r>
              <a:rPr lang="ja-JP" altLang="en-US" b="1" dirty="0" smtClean="0"/>
              <a:t>高速な通信を実現するための，</a:t>
            </a:r>
            <a:r>
              <a:rPr lang="ja-JP" altLang="en-US" b="1" u="sng" dirty="0" smtClean="0"/>
              <a:t>プロセス間</a:t>
            </a:r>
            <a:r>
              <a:rPr lang="ja-JP" altLang="en-US" b="1" u="sng" dirty="0"/>
              <a:t>の</a:t>
            </a:r>
            <a:r>
              <a:rPr lang="ja-JP" altLang="en-US" b="1" u="sng" dirty="0" smtClean="0"/>
              <a:t>通信手段の最適化</a:t>
            </a:r>
            <a:r>
              <a:rPr lang="ja-JP" altLang="en-US" b="1" dirty="0" smtClean="0"/>
              <a:t>機能</a:t>
            </a:r>
            <a:endParaRPr lang="en-US" altLang="ja-JP" b="1" dirty="0" smtClean="0"/>
          </a:p>
          <a:p>
            <a:pPr lvl="1"/>
            <a:endParaRPr kumimoji="1" lang="en-US" altLang="ja-JP" b="1" dirty="0" smtClean="0"/>
          </a:p>
          <a:p>
            <a:r>
              <a:rPr lang="ja-JP" altLang="en-US" sz="2800" b="1" dirty="0" smtClean="0"/>
              <a:t>機能</a:t>
            </a:r>
            <a:r>
              <a:rPr lang="en-US" altLang="ja-JP" sz="2800" b="1" dirty="0" smtClean="0"/>
              <a:t>3</a:t>
            </a:r>
          </a:p>
          <a:p>
            <a:pPr lvl="1"/>
            <a:r>
              <a:rPr lang="ja-JP" altLang="en-US" b="1" dirty="0" smtClean="0"/>
              <a:t>各ノード</a:t>
            </a:r>
            <a:r>
              <a:rPr lang="en-US" altLang="ja-JP" b="1" dirty="0" smtClean="0"/>
              <a:t>(</a:t>
            </a:r>
            <a:r>
              <a:rPr lang="ja-JP" altLang="en-US" b="1" dirty="0" smtClean="0"/>
              <a:t>端末</a:t>
            </a:r>
            <a:r>
              <a:rPr lang="en-US" altLang="ja-JP" b="1" dirty="0" smtClean="0"/>
              <a:t>)</a:t>
            </a:r>
            <a:r>
              <a:rPr lang="ja-JP" altLang="en-US" b="1" dirty="0" smtClean="0"/>
              <a:t>の</a:t>
            </a:r>
            <a:r>
              <a:rPr lang="ja-JP" altLang="en-US" b="1" dirty="0"/>
              <a:t>処理性能に</a:t>
            </a:r>
            <a:r>
              <a:rPr lang="ja-JP" altLang="en-US" b="1" dirty="0" smtClean="0"/>
              <a:t>応じて</a:t>
            </a:r>
            <a:r>
              <a:rPr lang="ja-JP" altLang="en-US" b="1" dirty="0"/>
              <a:t>，</a:t>
            </a:r>
            <a:r>
              <a:rPr lang="ja-JP" altLang="en-US" b="1" u="sng" dirty="0" smtClean="0"/>
              <a:t>割り当てる並列タスク</a:t>
            </a:r>
            <a:r>
              <a:rPr lang="en-US" altLang="ja-JP" b="1" u="sng" dirty="0" smtClean="0"/>
              <a:t>(</a:t>
            </a:r>
            <a:r>
              <a:rPr lang="ja-JP" altLang="en-US" b="1" u="sng" dirty="0" smtClean="0"/>
              <a:t>プロセス数</a:t>
            </a:r>
            <a:r>
              <a:rPr lang="en-US" altLang="ja-JP" b="1" u="sng" dirty="0" smtClean="0"/>
              <a:t>)</a:t>
            </a:r>
            <a:r>
              <a:rPr lang="ja-JP" altLang="en-US" b="1" u="sng" dirty="0" smtClean="0"/>
              <a:t>を</a:t>
            </a:r>
            <a:r>
              <a:rPr lang="ja-JP" altLang="en-US" b="1" u="sng" dirty="0"/>
              <a:t>自動で決定</a:t>
            </a:r>
            <a:r>
              <a:rPr lang="ja-JP" altLang="en-US" b="1" u="sng" dirty="0" smtClean="0"/>
              <a:t>する</a:t>
            </a:r>
            <a:r>
              <a:rPr lang="ja-JP" altLang="en-US" b="1" dirty="0" smtClean="0"/>
              <a:t>機能</a:t>
            </a:r>
            <a:endParaRPr kumimoji="1" lang="ja-JP" altLang="en-US" b="1" dirty="0"/>
          </a:p>
        </p:txBody>
      </p:sp>
      <p:sp>
        <p:nvSpPr>
          <p:cNvPr id="4" name="日付プレースホルダー 3"/>
          <p:cNvSpPr>
            <a:spLocks noGrp="1"/>
          </p:cNvSpPr>
          <p:nvPr>
            <p:ph type="dt" sz="half" idx="10"/>
          </p:nvPr>
        </p:nvSpPr>
        <p:spPr/>
        <p:txBody>
          <a:bodyPr/>
          <a:lstStyle/>
          <a:p>
            <a:fld id="{55486DD7-8EB3-40A8-925D-DDACA5047CE5}" type="datetime1">
              <a:rPr lang="ja-JP" altLang="en-US" smtClean="0"/>
              <a:t>2016/6/3</a:t>
            </a:fld>
            <a:endParaRPr lang="ja-JP" altLang="en-US"/>
          </a:p>
        </p:txBody>
      </p:sp>
      <p:sp>
        <p:nvSpPr>
          <p:cNvPr id="5" name="フッター プレースホルダー 4"/>
          <p:cNvSpPr>
            <a:spLocks noGrp="1"/>
          </p:cNvSpPr>
          <p:nvPr>
            <p:ph type="ftr" sz="quarter" idx="11"/>
          </p:nvPr>
        </p:nvSpPr>
        <p:spPr/>
        <p:txBody>
          <a:bodyPr/>
          <a:lstStyle/>
          <a:p>
            <a:r>
              <a:rPr lang="en-US" altLang="zh-TW" smtClean="0"/>
              <a:t>M2 thesis proposal</a:t>
            </a:r>
            <a:endParaRPr lang="ja-JP" altLang="en-US"/>
          </a:p>
        </p:txBody>
      </p:sp>
      <p:sp>
        <p:nvSpPr>
          <p:cNvPr id="6" name="スライド番号プレースホルダー 5"/>
          <p:cNvSpPr>
            <a:spLocks noGrp="1"/>
          </p:cNvSpPr>
          <p:nvPr>
            <p:ph type="sldNum" sz="quarter" idx="12"/>
          </p:nvPr>
        </p:nvSpPr>
        <p:spPr/>
        <p:txBody>
          <a:bodyPr/>
          <a:lstStyle/>
          <a:p>
            <a:fld id="{19EFD5C2-C605-44A9-AFF4-CC97E62308AD}" type="slidenum">
              <a:rPr lang="ja-JP" altLang="en-US" smtClean="0"/>
              <a:pPr/>
              <a:t>23</a:t>
            </a:fld>
            <a:endParaRPr lang="ja-JP" altLang="en-US"/>
          </a:p>
        </p:txBody>
      </p:sp>
    </p:spTree>
    <p:extLst>
      <p:ext uri="{BB962C8B-B14F-4D97-AF65-F5344CB8AC3E}">
        <p14:creationId xmlns:p14="http://schemas.microsoft.com/office/powerpoint/2010/main" val="17880881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本システムの最終的な理想</a:t>
            </a:r>
            <a:endParaRPr kumimoji="1" lang="ja-JP" altLang="en-US" dirty="0"/>
          </a:p>
        </p:txBody>
      </p:sp>
      <p:sp>
        <p:nvSpPr>
          <p:cNvPr id="4" name="日付プレースホルダー 3"/>
          <p:cNvSpPr>
            <a:spLocks noGrp="1"/>
          </p:cNvSpPr>
          <p:nvPr>
            <p:ph type="dt" sz="half" idx="10"/>
          </p:nvPr>
        </p:nvSpPr>
        <p:spPr/>
        <p:txBody>
          <a:bodyPr/>
          <a:lstStyle/>
          <a:p>
            <a:fld id="{EF6BAE95-4167-41E9-8C07-675B7B36354D}" type="datetime1">
              <a:rPr lang="ja-JP" altLang="en-US" smtClean="0"/>
              <a:t>2016/6/3</a:t>
            </a:fld>
            <a:endParaRPr lang="ja-JP" altLang="en-US"/>
          </a:p>
        </p:txBody>
      </p:sp>
      <p:sp>
        <p:nvSpPr>
          <p:cNvPr id="5" name="フッター プレースホルダー 4"/>
          <p:cNvSpPr>
            <a:spLocks noGrp="1"/>
          </p:cNvSpPr>
          <p:nvPr>
            <p:ph type="ftr" sz="quarter" idx="11"/>
          </p:nvPr>
        </p:nvSpPr>
        <p:spPr/>
        <p:txBody>
          <a:bodyPr/>
          <a:lstStyle/>
          <a:p>
            <a:r>
              <a:rPr lang="en-US" altLang="zh-TW" smtClean="0"/>
              <a:t>M2 thesis proposal</a:t>
            </a:r>
            <a:endParaRPr lang="ja-JP" altLang="en-US"/>
          </a:p>
        </p:txBody>
      </p:sp>
      <p:sp>
        <p:nvSpPr>
          <p:cNvPr id="6" name="スライド番号プレースホルダー 5"/>
          <p:cNvSpPr>
            <a:spLocks noGrp="1"/>
          </p:cNvSpPr>
          <p:nvPr>
            <p:ph type="sldNum" sz="quarter" idx="12"/>
          </p:nvPr>
        </p:nvSpPr>
        <p:spPr/>
        <p:txBody>
          <a:bodyPr/>
          <a:lstStyle/>
          <a:p>
            <a:fld id="{19EFD5C2-C605-44A9-AFF4-CC97E62308AD}" type="slidenum">
              <a:rPr lang="ja-JP" altLang="en-US" smtClean="0"/>
              <a:pPr/>
              <a:t>24</a:t>
            </a:fld>
            <a:endParaRPr lang="ja-JP" altLang="en-US"/>
          </a:p>
        </p:txBody>
      </p:sp>
      <p:sp>
        <p:nvSpPr>
          <p:cNvPr id="7" name="正方形/長方形 6"/>
          <p:cNvSpPr/>
          <p:nvPr/>
        </p:nvSpPr>
        <p:spPr>
          <a:xfrm>
            <a:off x="46569" y="2848126"/>
            <a:ext cx="3240360"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b="1" dirty="0" smtClean="0"/>
              <a:t>Android</a:t>
            </a:r>
            <a:r>
              <a:rPr lang="ja-JP" altLang="en-US" b="1" dirty="0" smtClean="0"/>
              <a:t>クラスタを用いて実現したいアプリケーションがある</a:t>
            </a:r>
            <a:endParaRPr lang="en-US" altLang="ja-JP" b="1" dirty="0" smtClean="0"/>
          </a:p>
        </p:txBody>
      </p:sp>
      <p:sp>
        <p:nvSpPr>
          <p:cNvPr id="11" name="正方形/長方形 10"/>
          <p:cNvSpPr/>
          <p:nvPr/>
        </p:nvSpPr>
        <p:spPr>
          <a:xfrm>
            <a:off x="3716790" y="2009158"/>
            <a:ext cx="3240360" cy="7354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sz="1500" b="1" dirty="0" smtClean="0"/>
              <a:t>・すぐに終わる</a:t>
            </a:r>
            <a:endParaRPr lang="en-US" altLang="ja-JP" sz="1500" b="1" dirty="0"/>
          </a:p>
          <a:p>
            <a:r>
              <a:rPr lang="ja-JP" altLang="en-US" sz="1500" b="1" dirty="0" smtClean="0"/>
              <a:t>・チェックポイント</a:t>
            </a:r>
            <a:r>
              <a:rPr lang="en-US" altLang="ja-JP" sz="1500" b="1" dirty="0" smtClean="0"/>
              <a:t>/</a:t>
            </a:r>
            <a:r>
              <a:rPr lang="ja-JP" altLang="en-US" sz="1500" b="1" dirty="0" smtClean="0"/>
              <a:t>リスタート機能なし</a:t>
            </a:r>
            <a:endParaRPr lang="en-US" altLang="ja-JP" sz="1500" b="1" dirty="0" smtClean="0"/>
          </a:p>
        </p:txBody>
      </p:sp>
      <p:sp>
        <p:nvSpPr>
          <p:cNvPr id="12" name="正方形/長方形 11"/>
          <p:cNvSpPr/>
          <p:nvPr/>
        </p:nvSpPr>
        <p:spPr>
          <a:xfrm>
            <a:off x="3695814" y="3878875"/>
            <a:ext cx="3240360"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sz="1500" b="1" dirty="0" smtClean="0"/>
              <a:t>・チェックポイント</a:t>
            </a:r>
            <a:r>
              <a:rPr lang="en-US" altLang="ja-JP" sz="1500" b="1" dirty="0" smtClean="0"/>
              <a:t>/</a:t>
            </a:r>
            <a:r>
              <a:rPr lang="ja-JP" altLang="en-US" sz="1500" b="1" dirty="0" smtClean="0"/>
              <a:t>リスタート機能あり</a:t>
            </a:r>
            <a:endParaRPr lang="en-US" altLang="ja-JP" sz="1500" b="1" dirty="0" smtClean="0"/>
          </a:p>
          <a:p>
            <a:r>
              <a:rPr lang="ja-JP" altLang="en-US" sz="1500" b="1" dirty="0" smtClean="0"/>
              <a:t>・構成ノードの変化は少ない</a:t>
            </a:r>
            <a:endParaRPr lang="en-US" altLang="ja-JP" sz="1500" b="1" dirty="0" smtClean="0"/>
          </a:p>
        </p:txBody>
      </p:sp>
      <p:sp>
        <p:nvSpPr>
          <p:cNvPr id="13" name="正方形/長方形 12"/>
          <p:cNvSpPr/>
          <p:nvPr/>
        </p:nvSpPr>
        <p:spPr>
          <a:xfrm>
            <a:off x="3698836" y="3027766"/>
            <a:ext cx="3240360" cy="6556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sz="1500" b="1" dirty="0" smtClean="0"/>
              <a:t>・チェックポイント</a:t>
            </a:r>
            <a:r>
              <a:rPr lang="en-US" altLang="ja-JP" sz="1500" b="1" dirty="0" smtClean="0"/>
              <a:t>/</a:t>
            </a:r>
            <a:r>
              <a:rPr lang="ja-JP" altLang="en-US" sz="1500" b="1" dirty="0" smtClean="0"/>
              <a:t>リスタート機能あり</a:t>
            </a:r>
            <a:endParaRPr lang="en-US" altLang="ja-JP" sz="1500" b="1" dirty="0" smtClean="0"/>
          </a:p>
          <a:p>
            <a:r>
              <a:rPr lang="ja-JP" altLang="en-US" sz="1500" b="1" dirty="0" smtClean="0"/>
              <a:t>・構成ノードの変化は頻繁</a:t>
            </a:r>
            <a:endParaRPr lang="en-US" altLang="ja-JP" sz="1500" b="1" dirty="0" smtClean="0"/>
          </a:p>
        </p:txBody>
      </p:sp>
      <p:cxnSp>
        <p:nvCxnSpPr>
          <p:cNvPr id="14" name="直線コネクタ 13"/>
          <p:cNvCxnSpPr/>
          <p:nvPr/>
        </p:nvCxnSpPr>
        <p:spPr>
          <a:xfrm>
            <a:off x="3476925" y="1898074"/>
            <a:ext cx="3738" cy="275506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5" name="右矢印 14"/>
          <p:cNvSpPr/>
          <p:nvPr/>
        </p:nvSpPr>
        <p:spPr>
          <a:xfrm>
            <a:off x="3296905" y="2924944"/>
            <a:ext cx="360040" cy="1080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p:cNvCxnSpPr/>
          <p:nvPr/>
        </p:nvCxnSpPr>
        <p:spPr>
          <a:xfrm>
            <a:off x="7189975" y="1868703"/>
            <a:ext cx="12963" cy="278443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8" name="右矢印 17"/>
          <p:cNvSpPr/>
          <p:nvPr/>
        </p:nvSpPr>
        <p:spPr>
          <a:xfrm>
            <a:off x="7009954" y="2924944"/>
            <a:ext cx="360040" cy="1080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7369993" y="1901495"/>
            <a:ext cx="1614447" cy="8409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b="1" dirty="0" smtClean="0"/>
              <a:t>・</a:t>
            </a:r>
            <a:r>
              <a:rPr lang="en-US" altLang="ja-JP" b="1" dirty="0" smtClean="0"/>
              <a:t>DMTCP</a:t>
            </a:r>
            <a:r>
              <a:rPr lang="ja-JP" altLang="en-US" b="1" dirty="0" smtClean="0"/>
              <a:t>なし</a:t>
            </a:r>
            <a:endParaRPr lang="en-US" altLang="ja-JP" b="1" dirty="0" smtClean="0"/>
          </a:p>
          <a:p>
            <a:pPr algn="ctr"/>
            <a:r>
              <a:rPr lang="ja-JP" altLang="en-US" b="1" dirty="0" smtClean="0"/>
              <a:t>・追加機能なし</a:t>
            </a:r>
            <a:endParaRPr lang="en-US" altLang="ja-JP" b="1" dirty="0" smtClean="0"/>
          </a:p>
        </p:txBody>
      </p:sp>
      <p:sp>
        <p:nvSpPr>
          <p:cNvPr id="22" name="正方形/長方形 21"/>
          <p:cNvSpPr/>
          <p:nvPr/>
        </p:nvSpPr>
        <p:spPr>
          <a:xfrm>
            <a:off x="7382958" y="3005034"/>
            <a:ext cx="1601481" cy="6783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b="1" dirty="0" smtClean="0"/>
              <a:t>・</a:t>
            </a:r>
            <a:r>
              <a:rPr lang="en-US" altLang="ja-JP" b="1" dirty="0" smtClean="0"/>
              <a:t>DMTCP</a:t>
            </a:r>
            <a:r>
              <a:rPr lang="ja-JP" altLang="en-US" b="1" dirty="0" smtClean="0"/>
              <a:t>使用</a:t>
            </a:r>
            <a:endParaRPr lang="en-US" altLang="ja-JP" b="1" dirty="0" smtClean="0"/>
          </a:p>
          <a:p>
            <a:r>
              <a:rPr lang="ja-JP" altLang="en-US" b="1" dirty="0" smtClean="0"/>
              <a:t>・機能</a:t>
            </a:r>
            <a:r>
              <a:rPr lang="en-US" altLang="ja-JP" b="1" dirty="0" smtClean="0"/>
              <a:t>2&amp;3</a:t>
            </a:r>
          </a:p>
        </p:txBody>
      </p:sp>
      <p:sp>
        <p:nvSpPr>
          <p:cNvPr id="23" name="正方形/長方形 22"/>
          <p:cNvSpPr/>
          <p:nvPr/>
        </p:nvSpPr>
        <p:spPr>
          <a:xfrm>
            <a:off x="7389947" y="3876756"/>
            <a:ext cx="1594492" cy="7221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b="1" dirty="0" smtClean="0"/>
              <a:t>・</a:t>
            </a:r>
            <a:r>
              <a:rPr lang="en-US" altLang="ja-JP" b="1" dirty="0" smtClean="0"/>
              <a:t>DMTCP</a:t>
            </a:r>
            <a:r>
              <a:rPr lang="ja-JP" altLang="en-US" b="1" dirty="0" smtClean="0"/>
              <a:t>使用</a:t>
            </a:r>
            <a:endParaRPr lang="en-US" altLang="ja-JP" b="1" dirty="0" smtClean="0"/>
          </a:p>
          <a:p>
            <a:r>
              <a:rPr lang="ja-JP" altLang="en-US" b="1" dirty="0" smtClean="0"/>
              <a:t>・機能 </a:t>
            </a:r>
            <a:r>
              <a:rPr lang="en-US" altLang="ja-JP" b="1" dirty="0" smtClean="0"/>
              <a:t>1&amp;2&amp;3</a:t>
            </a:r>
          </a:p>
        </p:txBody>
      </p:sp>
      <p:sp>
        <p:nvSpPr>
          <p:cNvPr id="24" name="正方形/長方形 23"/>
          <p:cNvSpPr/>
          <p:nvPr/>
        </p:nvSpPr>
        <p:spPr>
          <a:xfrm>
            <a:off x="179512" y="1428090"/>
            <a:ext cx="3273718" cy="450303"/>
          </a:xfrm>
          <a:prstGeom prst="rect">
            <a:avLst/>
          </a:prstGeom>
          <a:solidFill>
            <a:schemeClr val="tx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400" b="1" dirty="0">
                <a:solidFill>
                  <a:schemeClr val="bg1"/>
                </a:solidFill>
              </a:rPr>
              <a:t>サービス</a:t>
            </a:r>
            <a:endParaRPr lang="en-US" altLang="ja-JP" sz="2400" b="1" dirty="0" smtClean="0">
              <a:solidFill>
                <a:schemeClr val="bg1"/>
              </a:solidFill>
            </a:endParaRPr>
          </a:p>
        </p:txBody>
      </p:sp>
      <p:sp>
        <p:nvSpPr>
          <p:cNvPr id="25" name="正方形/長方形 24"/>
          <p:cNvSpPr/>
          <p:nvPr/>
        </p:nvSpPr>
        <p:spPr>
          <a:xfrm>
            <a:off x="3480663" y="1428090"/>
            <a:ext cx="3670662" cy="450303"/>
          </a:xfrm>
          <a:prstGeom prst="rect">
            <a:avLst/>
          </a:prstGeom>
          <a:solidFill>
            <a:schemeClr val="tx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400" b="1" dirty="0" smtClean="0">
                <a:solidFill>
                  <a:schemeClr val="bg1"/>
                </a:solidFill>
              </a:rPr>
              <a:t>提供するシチュエーション</a:t>
            </a:r>
            <a:endParaRPr lang="en-US" altLang="ja-JP" sz="2400" b="1" dirty="0" smtClean="0">
              <a:solidFill>
                <a:schemeClr val="bg1"/>
              </a:solidFill>
            </a:endParaRPr>
          </a:p>
        </p:txBody>
      </p:sp>
      <p:sp>
        <p:nvSpPr>
          <p:cNvPr id="26" name="正方形/長方形 25"/>
          <p:cNvSpPr/>
          <p:nvPr/>
        </p:nvSpPr>
        <p:spPr>
          <a:xfrm>
            <a:off x="7202938" y="1412776"/>
            <a:ext cx="1761550" cy="450303"/>
          </a:xfrm>
          <a:prstGeom prst="rect">
            <a:avLst/>
          </a:prstGeom>
          <a:solidFill>
            <a:schemeClr val="tx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400" b="1" dirty="0" smtClean="0">
                <a:solidFill>
                  <a:schemeClr val="bg1"/>
                </a:solidFill>
              </a:rPr>
              <a:t>機能</a:t>
            </a:r>
            <a:endParaRPr lang="en-US" altLang="ja-JP" sz="2400" b="1" dirty="0" smtClean="0">
              <a:solidFill>
                <a:schemeClr val="bg1"/>
              </a:solidFill>
            </a:endParaRPr>
          </a:p>
        </p:txBody>
      </p:sp>
      <p:sp>
        <p:nvSpPr>
          <p:cNvPr id="28" name="テキスト ボックス 27"/>
          <p:cNvSpPr txBox="1"/>
          <p:nvPr/>
        </p:nvSpPr>
        <p:spPr>
          <a:xfrm>
            <a:off x="683568" y="5160905"/>
            <a:ext cx="7931224" cy="400110"/>
          </a:xfrm>
          <a:prstGeom prst="rect">
            <a:avLst/>
          </a:prstGeom>
          <a:noFill/>
        </p:spPr>
        <p:txBody>
          <a:bodyPr wrap="square" rtlCol="0">
            <a:spAutoFit/>
          </a:bodyPr>
          <a:lstStyle/>
          <a:p>
            <a:r>
              <a:rPr kumimoji="1" lang="ja-JP" altLang="en-US" sz="2000" b="1" dirty="0" smtClean="0"/>
              <a:t>アプリケーションが動作するシチュエーションが複数パターン想定される</a:t>
            </a:r>
            <a:endParaRPr kumimoji="1" lang="ja-JP" altLang="en-US" sz="2000" b="1" dirty="0"/>
          </a:p>
        </p:txBody>
      </p:sp>
      <p:sp>
        <p:nvSpPr>
          <p:cNvPr id="33" name="下矢印 32"/>
          <p:cNvSpPr/>
          <p:nvPr/>
        </p:nvSpPr>
        <p:spPr>
          <a:xfrm>
            <a:off x="4427984" y="5530230"/>
            <a:ext cx="576064" cy="64052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p:cNvSpPr txBox="1"/>
          <p:nvPr/>
        </p:nvSpPr>
        <p:spPr>
          <a:xfrm>
            <a:off x="586991" y="6150114"/>
            <a:ext cx="9458006" cy="707886"/>
          </a:xfrm>
          <a:prstGeom prst="rect">
            <a:avLst/>
          </a:prstGeom>
          <a:noFill/>
        </p:spPr>
        <p:txBody>
          <a:bodyPr wrap="square" rtlCol="0">
            <a:spAutoFit/>
          </a:bodyPr>
          <a:lstStyle/>
          <a:p>
            <a:r>
              <a:rPr lang="ja-JP" altLang="en-US" sz="2000" b="1" dirty="0"/>
              <a:t>各</a:t>
            </a:r>
            <a:r>
              <a:rPr lang="ja-JP" altLang="en-US" sz="2000" b="1" dirty="0" smtClean="0"/>
              <a:t>シチュエーション</a:t>
            </a:r>
            <a:r>
              <a:rPr lang="ja-JP" altLang="en-US" sz="2000" b="1" dirty="0"/>
              <a:t>で可能な限り効率的な並列処理を行うクラスタ環境を実現</a:t>
            </a:r>
          </a:p>
          <a:p>
            <a:endParaRPr kumimoji="1" lang="ja-JP" altLang="en-US" sz="2000" b="1" dirty="0"/>
          </a:p>
        </p:txBody>
      </p:sp>
    </p:spTree>
    <p:extLst>
      <p:ext uri="{BB962C8B-B14F-4D97-AF65-F5344CB8AC3E}">
        <p14:creationId xmlns:p14="http://schemas.microsoft.com/office/powerpoint/2010/main" val="22994969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通信手段の最適化</a:t>
            </a:r>
            <a:r>
              <a:rPr kumimoji="1" lang="en-US" altLang="ja-JP" dirty="0" smtClean="0"/>
              <a:t>:</a:t>
            </a:r>
            <a:r>
              <a:rPr kumimoji="1" lang="ja-JP" altLang="en-US" dirty="0" smtClean="0"/>
              <a:t>実装方法</a:t>
            </a:r>
            <a:endParaRPr kumimoji="1" lang="ja-JP" altLang="en-US" dirty="0"/>
          </a:p>
        </p:txBody>
      </p:sp>
      <p:sp>
        <p:nvSpPr>
          <p:cNvPr id="3" name="日付プレースホルダー 2"/>
          <p:cNvSpPr>
            <a:spLocks noGrp="1"/>
          </p:cNvSpPr>
          <p:nvPr>
            <p:ph type="dt" sz="half" idx="10"/>
          </p:nvPr>
        </p:nvSpPr>
        <p:spPr/>
        <p:txBody>
          <a:bodyPr/>
          <a:lstStyle/>
          <a:p>
            <a:fld id="{29E5D0ED-3CAC-47D3-A23F-D265A578107D}" type="datetime1">
              <a:rPr lang="ja-JP" altLang="en-US" smtClean="0"/>
              <a:t>2016/6/3</a:t>
            </a:fld>
            <a:endParaRPr lang="ja-JP" altLang="en-US"/>
          </a:p>
        </p:txBody>
      </p:sp>
      <p:sp>
        <p:nvSpPr>
          <p:cNvPr id="4" name="フッター プレースホルダー 3"/>
          <p:cNvSpPr>
            <a:spLocks noGrp="1"/>
          </p:cNvSpPr>
          <p:nvPr>
            <p:ph type="ftr" sz="quarter" idx="11"/>
          </p:nvPr>
        </p:nvSpPr>
        <p:spPr/>
        <p:txBody>
          <a:bodyPr/>
          <a:lstStyle/>
          <a:p>
            <a:r>
              <a:rPr lang="en-US" altLang="zh-TW" smtClean="0"/>
              <a:t>M2 thesis proposal</a:t>
            </a:r>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25</a:t>
            </a:fld>
            <a:endParaRPr lang="ja-JP" altLang="en-US"/>
          </a:p>
        </p:txBody>
      </p:sp>
      <p:sp>
        <p:nvSpPr>
          <p:cNvPr id="9" name="正方形/長方形 8"/>
          <p:cNvSpPr/>
          <p:nvPr/>
        </p:nvSpPr>
        <p:spPr>
          <a:xfrm>
            <a:off x="372612" y="1556792"/>
            <a:ext cx="2592288" cy="5281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b="1" dirty="0" err="1"/>
              <a:t>d</a:t>
            </a:r>
            <a:r>
              <a:rPr lang="en-US" altLang="ja-JP" b="1" dirty="0" err="1" smtClean="0"/>
              <a:t>mtcp_coordinator</a:t>
            </a:r>
            <a:endParaRPr kumimoji="1" lang="en-US" altLang="ja-JP" b="1" dirty="0" smtClean="0"/>
          </a:p>
        </p:txBody>
      </p:sp>
      <p:cxnSp>
        <p:nvCxnSpPr>
          <p:cNvPr id="10" name="直線矢印コネクタ 9"/>
          <p:cNvCxnSpPr>
            <a:stCxn id="9" idx="2"/>
          </p:cNvCxnSpPr>
          <p:nvPr/>
        </p:nvCxnSpPr>
        <p:spPr>
          <a:xfrm flipH="1">
            <a:off x="1662725" y="2084953"/>
            <a:ext cx="6031" cy="4728423"/>
          </a:xfrm>
          <a:prstGeom prst="straightConnector1">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1481743" y="2225384"/>
            <a:ext cx="314407" cy="444397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正方形/長方形 17"/>
          <p:cNvSpPr/>
          <p:nvPr/>
        </p:nvSpPr>
        <p:spPr>
          <a:xfrm>
            <a:off x="3766116" y="1562493"/>
            <a:ext cx="2534076" cy="5281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復元対象の各プロセス</a:t>
            </a:r>
            <a:endParaRPr kumimoji="1" lang="ja-JP" altLang="en-US" b="1" dirty="0"/>
          </a:p>
        </p:txBody>
      </p:sp>
      <p:cxnSp>
        <p:nvCxnSpPr>
          <p:cNvPr id="19" name="直線矢印コネクタ 18"/>
          <p:cNvCxnSpPr>
            <a:stCxn id="18" idx="2"/>
          </p:cNvCxnSpPr>
          <p:nvPr/>
        </p:nvCxnSpPr>
        <p:spPr>
          <a:xfrm>
            <a:off x="5033154" y="2090654"/>
            <a:ext cx="9979" cy="4767346"/>
          </a:xfrm>
          <a:prstGeom prst="straightConnector1">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4882192" y="2225384"/>
            <a:ext cx="297111" cy="458799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8" name="正方形/長方形 27"/>
          <p:cNvSpPr/>
          <p:nvPr/>
        </p:nvSpPr>
        <p:spPr>
          <a:xfrm>
            <a:off x="5132179" y="2310644"/>
            <a:ext cx="169416" cy="43204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29" name="直線コネクタ 28"/>
          <p:cNvCxnSpPr/>
          <p:nvPr/>
        </p:nvCxnSpPr>
        <p:spPr>
          <a:xfrm>
            <a:off x="5301595" y="2382652"/>
            <a:ext cx="2749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5576578" y="2382652"/>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H="1">
            <a:off x="5301595" y="2670684"/>
            <a:ext cx="2749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5576578" y="2129147"/>
            <a:ext cx="3624074" cy="646331"/>
          </a:xfrm>
          <a:prstGeom prst="rect">
            <a:avLst/>
          </a:prstGeom>
          <a:noFill/>
        </p:spPr>
        <p:txBody>
          <a:bodyPr wrap="square" rtlCol="0">
            <a:spAutoFit/>
          </a:bodyPr>
          <a:lstStyle/>
          <a:p>
            <a:r>
              <a:rPr lang="ja-JP" altLang="en-US" b="1" dirty="0" smtClean="0"/>
              <a:t>チェックポイントデータを元にソケットを作成（</a:t>
            </a:r>
            <a:r>
              <a:rPr lang="en-US" altLang="ja-JP" b="1" dirty="0" smtClean="0"/>
              <a:t>TCP or UNIX</a:t>
            </a:r>
            <a:r>
              <a:rPr lang="ja-JP" altLang="en-US" b="1" dirty="0" smtClean="0"/>
              <a:t>ドメイン）</a:t>
            </a:r>
            <a:endParaRPr lang="en-US" altLang="ja-JP" b="1" dirty="0" smtClean="0"/>
          </a:p>
        </p:txBody>
      </p:sp>
      <p:cxnSp>
        <p:nvCxnSpPr>
          <p:cNvPr id="34" name="直線矢印コネクタ 33"/>
          <p:cNvCxnSpPr/>
          <p:nvPr/>
        </p:nvCxnSpPr>
        <p:spPr>
          <a:xfrm flipH="1">
            <a:off x="1831458" y="3058331"/>
            <a:ext cx="3062471" cy="209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1657569" y="2350621"/>
            <a:ext cx="3319406" cy="646331"/>
          </a:xfrm>
          <a:prstGeom prst="rect">
            <a:avLst/>
          </a:prstGeom>
          <a:noFill/>
        </p:spPr>
        <p:txBody>
          <a:bodyPr wrap="square" rtlCol="0">
            <a:spAutoFit/>
          </a:bodyPr>
          <a:lstStyle/>
          <a:p>
            <a:pPr algn="r"/>
            <a:r>
              <a:rPr lang="ja-JP" altLang="en-US" b="1" dirty="0" smtClean="0"/>
              <a:t>メッセージ</a:t>
            </a:r>
            <a:endParaRPr lang="en-US" altLang="ja-JP" b="1" dirty="0" smtClean="0"/>
          </a:p>
          <a:p>
            <a:pPr algn="r"/>
            <a:r>
              <a:rPr lang="en-US" altLang="ja-JP" b="1" dirty="0"/>
              <a:t>(</a:t>
            </a:r>
            <a:r>
              <a:rPr lang="ja-JP" altLang="en-US" b="1" dirty="0" smtClean="0"/>
              <a:t>通信の再現処理前の準備</a:t>
            </a:r>
            <a:r>
              <a:rPr lang="en-US" altLang="ja-JP" b="1" dirty="0" smtClean="0"/>
              <a:t>OK)</a:t>
            </a:r>
            <a:endParaRPr kumimoji="1" lang="ja-JP" altLang="en-US" b="1" dirty="0"/>
          </a:p>
        </p:txBody>
      </p:sp>
      <p:cxnSp>
        <p:nvCxnSpPr>
          <p:cNvPr id="39" name="直線矢印コネクタ 38"/>
          <p:cNvCxnSpPr/>
          <p:nvPr/>
        </p:nvCxnSpPr>
        <p:spPr>
          <a:xfrm>
            <a:off x="1819720" y="3550130"/>
            <a:ext cx="3062471" cy="0"/>
          </a:xfrm>
          <a:prstGeom prst="straightConnector1">
            <a:avLst/>
          </a:prstGeom>
          <a:ln>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flipH="1">
            <a:off x="1825458" y="4560180"/>
            <a:ext cx="3062471" cy="209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2679314" y="4184843"/>
            <a:ext cx="2225006" cy="369332"/>
          </a:xfrm>
          <a:prstGeom prst="rect">
            <a:avLst/>
          </a:prstGeom>
          <a:noFill/>
        </p:spPr>
        <p:txBody>
          <a:bodyPr wrap="square" rtlCol="0">
            <a:spAutoFit/>
          </a:bodyPr>
          <a:lstStyle/>
          <a:p>
            <a:pPr algn="r"/>
            <a:r>
              <a:rPr lang="ja-JP" altLang="en-US" b="1" dirty="0" smtClean="0"/>
              <a:t>アドレス情報を登録</a:t>
            </a:r>
            <a:endParaRPr lang="en-US" altLang="ja-JP" b="1" dirty="0" smtClean="0"/>
          </a:p>
        </p:txBody>
      </p:sp>
      <p:sp>
        <p:nvSpPr>
          <p:cNvPr id="42" name="テキスト ボックス 41"/>
          <p:cNvSpPr txBox="1"/>
          <p:nvPr/>
        </p:nvSpPr>
        <p:spPr>
          <a:xfrm>
            <a:off x="1774021" y="3203684"/>
            <a:ext cx="2225006" cy="369332"/>
          </a:xfrm>
          <a:prstGeom prst="rect">
            <a:avLst/>
          </a:prstGeom>
          <a:noFill/>
        </p:spPr>
        <p:txBody>
          <a:bodyPr wrap="square" rtlCol="0">
            <a:spAutoFit/>
          </a:bodyPr>
          <a:lstStyle/>
          <a:p>
            <a:r>
              <a:rPr lang="ja-JP" altLang="en-US" b="1" dirty="0" smtClean="0"/>
              <a:t>リプライメッセージ</a:t>
            </a:r>
            <a:endParaRPr lang="en-US" altLang="ja-JP" b="1" dirty="0" smtClean="0"/>
          </a:p>
        </p:txBody>
      </p:sp>
      <p:cxnSp>
        <p:nvCxnSpPr>
          <p:cNvPr id="46" name="直線コネクタ 45"/>
          <p:cNvCxnSpPr/>
          <p:nvPr/>
        </p:nvCxnSpPr>
        <p:spPr>
          <a:xfrm>
            <a:off x="1187624" y="3909104"/>
            <a:ext cx="0" cy="103206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1187624" y="4941168"/>
            <a:ext cx="42987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5475606" y="3909104"/>
            <a:ext cx="0" cy="103206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1187624" y="3909104"/>
            <a:ext cx="42987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1 つの角を切り取った四角形 50"/>
          <p:cNvSpPr/>
          <p:nvPr/>
        </p:nvSpPr>
        <p:spPr>
          <a:xfrm flipV="1">
            <a:off x="1187624" y="3925650"/>
            <a:ext cx="1024543" cy="288032"/>
          </a:xfrm>
          <a:prstGeom prst="snip1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2" name="テキスト ボックス 51"/>
          <p:cNvSpPr txBox="1"/>
          <p:nvPr/>
        </p:nvSpPr>
        <p:spPr>
          <a:xfrm>
            <a:off x="1353201" y="3861048"/>
            <a:ext cx="858965" cy="369332"/>
          </a:xfrm>
          <a:prstGeom prst="rect">
            <a:avLst/>
          </a:prstGeom>
          <a:noFill/>
        </p:spPr>
        <p:txBody>
          <a:bodyPr wrap="square" rtlCol="0">
            <a:spAutoFit/>
          </a:bodyPr>
          <a:lstStyle/>
          <a:p>
            <a:r>
              <a:rPr kumimoji="1" lang="en-US" altLang="ja-JP" dirty="0" smtClean="0"/>
              <a:t>Loop1</a:t>
            </a:r>
            <a:endParaRPr kumimoji="1" lang="ja-JP" altLang="en-US" dirty="0"/>
          </a:p>
        </p:txBody>
      </p:sp>
      <p:cxnSp>
        <p:nvCxnSpPr>
          <p:cNvPr id="57" name="直線矢印コネクタ 56"/>
          <p:cNvCxnSpPr/>
          <p:nvPr/>
        </p:nvCxnSpPr>
        <p:spPr>
          <a:xfrm flipH="1">
            <a:off x="1825458" y="5784316"/>
            <a:ext cx="3062471" cy="209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p:cNvSpPr txBox="1"/>
          <p:nvPr/>
        </p:nvSpPr>
        <p:spPr>
          <a:xfrm>
            <a:off x="1907446" y="5181297"/>
            <a:ext cx="2985879" cy="646331"/>
          </a:xfrm>
          <a:prstGeom prst="rect">
            <a:avLst/>
          </a:prstGeom>
          <a:noFill/>
        </p:spPr>
        <p:txBody>
          <a:bodyPr wrap="square" rtlCol="0">
            <a:spAutoFit/>
          </a:bodyPr>
          <a:lstStyle/>
          <a:p>
            <a:pPr algn="r"/>
            <a:r>
              <a:rPr lang="ja-JP" altLang="en-US" b="1" dirty="0" smtClean="0"/>
              <a:t>接続先プロセスの</a:t>
            </a:r>
            <a:endParaRPr lang="en-US" altLang="ja-JP" b="1" dirty="0" smtClean="0"/>
          </a:p>
          <a:p>
            <a:pPr algn="r"/>
            <a:r>
              <a:rPr lang="ja-JP" altLang="en-US" b="1" dirty="0" smtClean="0"/>
              <a:t>アドレス情報を要求</a:t>
            </a:r>
            <a:endParaRPr lang="en-US" altLang="ja-JP" b="1" dirty="0" smtClean="0"/>
          </a:p>
        </p:txBody>
      </p:sp>
      <p:cxnSp>
        <p:nvCxnSpPr>
          <p:cNvPr id="59" name="直線コネクタ 58"/>
          <p:cNvCxnSpPr/>
          <p:nvPr/>
        </p:nvCxnSpPr>
        <p:spPr>
          <a:xfrm>
            <a:off x="1187624" y="5133240"/>
            <a:ext cx="0" cy="12480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a:off x="1167884" y="6381328"/>
            <a:ext cx="42987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p:nvPr/>
        </p:nvCxnSpPr>
        <p:spPr>
          <a:xfrm>
            <a:off x="5475606" y="5133240"/>
            <a:ext cx="0" cy="12480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1187624" y="5133240"/>
            <a:ext cx="42987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3" name="1 つの角を切り取った四角形 62"/>
          <p:cNvSpPr/>
          <p:nvPr/>
        </p:nvSpPr>
        <p:spPr>
          <a:xfrm flipV="1">
            <a:off x="1187624" y="5149786"/>
            <a:ext cx="1024543" cy="288032"/>
          </a:xfrm>
          <a:prstGeom prst="snip1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4" name="テキスト ボックス 63"/>
          <p:cNvSpPr txBox="1"/>
          <p:nvPr/>
        </p:nvSpPr>
        <p:spPr>
          <a:xfrm>
            <a:off x="1353202" y="5085184"/>
            <a:ext cx="858964" cy="369332"/>
          </a:xfrm>
          <a:prstGeom prst="rect">
            <a:avLst/>
          </a:prstGeom>
          <a:noFill/>
        </p:spPr>
        <p:txBody>
          <a:bodyPr wrap="square" rtlCol="0">
            <a:spAutoFit/>
          </a:bodyPr>
          <a:lstStyle/>
          <a:p>
            <a:r>
              <a:rPr kumimoji="1" lang="en-US" altLang="ja-JP" dirty="0" smtClean="0"/>
              <a:t>Loop2</a:t>
            </a:r>
            <a:endParaRPr kumimoji="1" lang="ja-JP" altLang="en-US" dirty="0"/>
          </a:p>
        </p:txBody>
      </p:sp>
      <p:cxnSp>
        <p:nvCxnSpPr>
          <p:cNvPr id="65" name="直線矢印コネクタ 64"/>
          <p:cNvCxnSpPr/>
          <p:nvPr/>
        </p:nvCxnSpPr>
        <p:spPr>
          <a:xfrm>
            <a:off x="1830854" y="6237312"/>
            <a:ext cx="3062471" cy="0"/>
          </a:xfrm>
          <a:prstGeom prst="straightConnector1">
            <a:avLst/>
          </a:prstGeom>
          <a:ln>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テキスト ボックス 67"/>
          <p:cNvSpPr txBox="1"/>
          <p:nvPr/>
        </p:nvSpPr>
        <p:spPr>
          <a:xfrm>
            <a:off x="1749302" y="5884679"/>
            <a:ext cx="2225006" cy="369332"/>
          </a:xfrm>
          <a:prstGeom prst="rect">
            <a:avLst/>
          </a:prstGeom>
          <a:noFill/>
        </p:spPr>
        <p:txBody>
          <a:bodyPr wrap="square" rtlCol="0">
            <a:spAutoFit/>
          </a:bodyPr>
          <a:lstStyle/>
          <a:p>
            <a:r>
              <a:rPr lang="ja-JP" altLang="en-US" b="1" dirty="0" smtClean="0"/>
              <a:t>アドレス情報を伝達</a:t>
            </a:r>
            <a:endParaRPr lang="en-US" altLang="ja-JP" b="1" dirty="0" smtClean="0"/>
          </a:p>
        </p:txBody>
      </p:sp>
      <p:sp>
        <p:nvSpPr>
          <p:cNvPr id="71" name="正方形/長方形 70"/>
          <p:cNvSpPr/>
          <p:nvPr/>
        </p:nvSpPr>
        <p:spPr>
          <a:xfrm>
            <a:off x="5076056" y="6381328"/>
            <a:ext cx="169416" cy="43204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72" name="直線コネクタ 71"/>
          <p:cNvCxnSpPr/>
          <p:nvPr/>
        </p:nvCxnSpPr>
        <p:spPr>
          <a:xfrm>
            <a:off x="5245472" y="6453336"/>
            <a:ext cx="2749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5520455" y="6453336"/>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flipH="1">
            <a:off x="5245472" y="6741368"/>
            <a:ext cx="2749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p:cNvSpPr txBox="1"/>
          <p:nvPr/>
        </p:nvSpPr>
        <p:spPr>
          <a:xfrm>
            <a:off x="5586624" y="6381328"/>
            <a:ext cx="3624074" cy="369332"/>
          </a:xfrm>
          <a:prstGeom prst="rect">
            <a:avLst/>
          </a:prstGeom>
          <a:noFill/>
        </p:spPr>
        <p:txBody>
          <a:bodyPr wrap="square" rtlCol="0">
            <a:spAutoFit/>
          </a:bodyPr>
          <a:lstStyle/>
          <a:p>
            <a:r>
              <a:rPr lang="ja-JP" altLang="en-US" b="1" dirty="0" smtClean="0"/>
              <a:t>接続要求・要求の受け付け</a:t>
            </a:r>
            <a:endParaRPr lang="en-US" altLang="ja-JP" b="1" dirty="0" smtClean="0"/>
          </a:p>
        </p:txBody>
      </p:sp>
      <p:cxnSp>
        <p:nvCxnSpPr>
          <p:cNvPr id="77" name="直線矢印コネクタ 76"/>
          <p:cNvCxnSpPr/>
          <p:nvPr/>
        </p:nvCxnSpPr>
        <p:spPr>
          <a:xfrm flipH="1">
            <a:off x="5244417" y="3429000"/>
            <a:ext cx="709130" cy="3925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テキスト ボックス 78"/>
          <p:cNvSpPr txBox="1"/>
          <p:nvPr/>
        </p:nvSpPr>
        <p:spPr>
          <a:xfrm>
            <a:off x="5953547" y="3203684"/>
            <a:ext cx="3190453" cy="1477328"/>
          </a:xfrm>
          <a:prstGeom prst="rect">
            <a:avLst/>
          </a:prstGeom>
          <a:noFill/>
        </p:spPr>
        <p:txBody>
          <a:bodyPr wrap="square" rtlCol="0">
            <a:spAutoFit/>
          </a:bodyPr>
          <a:lstStyle/>
          <a:p>
            <a:r>
              <a:rPr lang="ja-JP" altLang="en-US" b="1" u="sng" dirty="0"/>
              <a:t>「</a:t>
            </a:r>
            <a:r>
              <a:rPr kumimoji="1" lang="ja-JP" altLang="en-US" b="1" u="sng" dirty="0" smtClean="0"/>
              <a:t>どのプロセスがどのノードにいるか」</a:t>
            </a:r>
            <a:r>
              <a:rPr kumimoji="1" lang="ja-JP" altLang="en-US" b="1" dirty="0" smtClean="0"/>
              <a:t>把握できれば，それに応じてソケットを作り直すだけで通信の最適化を比較的シンプルに実装できる</a:t>
            </a:r>
            <a:endParaRPr kumimoji="1" lang="ja-JP" altLang="en-US" b="1" dirty="0"/>
          </a:p>
        </p:txBody>
      </p:sp>
      <p:sp>
        <p:nvSpPr>
          <p:cNvPr id="81" name="雲形吹き出し 80"/>
          <p:cNvSpPr/>
          <p:nvPr/>
        </p:nvSpPr>
        <p:spPr>
          <a:xfrm>
            <a:off x="-21285" y="2123077"/>
            <a:ext cx="1415573" cy="1587608"/>
          </a:xfrm>
          <a:prstGeom prst="cloudCallout">
            <a:avLst>
              <a:gd name="adj1" fmla="val 82083"/>
              <a:gd name="adj2" fmla="val 28080"/>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b="1" u="sng" dirty="0" smtClean="0"/>
              <a:t>必要な情報をこのタイミングで送る</a:t>
            </a:r>
            <a:endParaRPr kumimoji="1" lang="ja-JP" altLang="en-US" sz="1600" dirty="0"/>
          </a:p>
        </p:txBody>
      </p:sp>
    </p:spTree>
    <p:extLst>
      <p:ext uri="{BB962C8B-B14F-4D97-AF65-F5344CB8AC3E}">
        <p14:creationId xmlns:p14="http://schemas.microsoft.com/office/powerpoint/2010/main" val="483678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60BB4CAA-BB11-44C7-A850-383B54925997}" type="datetime1">
              <a:rPr lang="ja-JP" altLang="en-US" smtClean="0"/>
              <a:t>2016/6/3</a:t>
            </a:fld>
            <a:endParaRPr lang="ja-JP" altLang="en-US" dirty="0"/>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26</a:t>
            </a:fld>
            <a:endParaRPr lang="ja-JP" altLang="en-US" dirty="0"/>
          </a:p>
        </p:txBody>
      </p:sp>
      <p:sp>
        <p:nvSpPr>
          <p:cNvPr id="7" name="タイトル 1"/>
          <p:cNvSpPr txBox="1">
            <a:spLocks/>
          </p:cNvSpPr>
          <p:nvPr/>
        </p:nvSpPr>
        <p:spPr>
          <a:xfrm>
            <a:off x="457200" y="134144"/>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ja-JP" altLang="en-US" dirty="0" smtClean="0">
                <a:solidFill>
                  <a:srgbClr val="D2533C"/>
                </a:solidFill>
              </a:rPr>
              <a:t>タブレットの販売台数と国内シェア</a:t>
            </a:r>
            <a:endParaRPr lang="en-US" altLang="ja-JP" dirty="0" smtClean="0">
              <a:solidFill>
                <a:srgbClr val="D2533C"/>
              </a:solidFill>
            </a:endParaRPr>
          </a:p>
        </p:txBody>
      </p:sp>
      <p:sp>
        <p:nvSpPr>
          <p:cNvPr id="2" name="フッター プレースホルダー 1"/>
          <p:cNvSpPr>
            <a:spLocks noGrp="1"/>
          </p:cNvSpPr>
          <p:nvPr>
            <p:ph type="ftr" sz="quarter" idx="11"/>
          </p:nvPr>
        </p:nvSpPr>
        <p:spPr/>
        <p:txBody>
          <a:bodyPr/>
          <a:lstStyle/>
          <a:p>
            <a:r>
              <a:rPr lang="en-US" altLang="zh-TW" smtClean="0"/>
              <a:t>M2 thesis proposal</a:t>
            </a:r>
            <a:endParaRPr lang="ja-JP" altLang="en-US" dirty="0"/>
          </a:p>
        </p:txBody>
      </p:sp>
      <p:graphicFrame>
        <p:nvGraphicFramePr>
          <p:cNvPr id="11" name="グラフ 10"/>
          <p:cNvGraphicFramePr/>
          <p:nvPr>
            <p:extLst>
              <p:ext uri="{D42A27DB-BD31-4B8C-83A1-F6EECF244321}">
                <p14:modId xmlns:p14="http://schemas.microsoft.com/office/powerpoint/2010/main" val="3659188888"/>
              </p:ext>
            </p:extLst>
          </p:nvPr>
        </p:nvGraphicFramePr>
        <p:xfrm>
          <a:off x="683568" y="1206044"/>
          <a:ext cx="7416824" cy="5328592"/>
        </p:xfrm>
        <a:graphic>
          <a:graphicData uri="http://schemas.openxmlformats.org/drawingml/2006/chart">
            <c:chart xmlns:c="http://schemas.openxmlformats.org/drawingml/2006/chart" xmlns:r="http://schemas.openxmlformats.org/officeDocument/2006/relationships" r:id="rId2"/>
          </a:graphicData>
        </a:graphic>
      </p:graphicFrame>
      <p:sp>
        <p:nvSpPr>
          <p:cNvPr id="19" name="テキスト ボックス 18"/>
          <p:cNvSpPr txBox="1"/>
          <p:nvPr/>
        </p:nvSpPr>
        <p:spPr>
          <a:xfrm>
            <a:off x="251520" y="836712"/>
            <a:ext cx="1584176" cy="369332"/>
          </a:xfrm>
          <a:prstGeom prst="rect">
            <a:avLst/>
          </a:prstGeom>
          <a:noFill/>
        </p:spPr>
        <p:txBody>
          <a:bodyPr wrap="square" rtlCol="0">
            <a:spAutoFit/>
          </a:bodyPr>
          <a:lstStyle/>
          <a:p>
            <a:pPr algn="ctr"/>
            <a:r>
              <a:rPr kumimoji="1" lang="en-US" altLang="ja-JP" b="1" dirty="0" smtClean="0"/>
              <a:t>(</a:t>
            </a:r>
            <a:r>
              <a:rPr kumimoji="1" lang="ja-JP" altLang="en-US" b="1" dirty="0" smtClean="0"/>
              <a:t>万台</a:t>
            </a:r>
            <a:r>
              <a:rPr kumimoji="1" lang="en-US" altLang="ja-JP" b="1" dirty="0" smtClean="0"/>
              <a:t>)</a:t>
            </a:r>
            <a:endParaRPr kumimoji="1" lang="ja-JP" altLang="en-US" b="1" dirty="0"/>
          </a:p>
        </p:txBody>
      </p:sp>
      <p:sp>
        <p:nvSpPr>
          <p:cNvPr id="20" name="テキスト ボックス 19"/>
          <p:cNvSpPr txBox="1"/>
          <p:nvPr/>
        </p:nvSpPr>
        <p:spPr>
          <a:xfrm>
            <a:off x="6012160" y="6021288"/>
            <a:ext cx="1584176" cy="369332"/>
          </a:xfrm>
          <a:prstGeom prst="rect">
            <a:avLst/>
          </a:prstGeom>
          <a:noFill/>
        </p:spPr>
        <p:txBody>
          <a:bodyPr wrap="square" rtlCol="0">
            <a:spAutoFit/>
          </a:bodyPr>
          <a:lstStyle/>
          <a:p>
            <a:pPr algn="ctr"/>
            <a:r>
              <a:rPr kumimoji="1" lang="en-US" altLang="ja-JP" b="1" dirty="0" smtClean="0"/>
              <a:t>(</a:t>
            </a:r>
            <a:r>
              <a:rPr lang="ja-JP" altLang="en-US" b="1" dirty="0"/>
              <a:t>年</a:t>
            </a:r>
            <a:r>
              <a:rPr kumimoji="1" lang="en-US" altLang="ja-JP" b="1" dirty="0" smtClean="0"/>
              <a:t>)</a:t>
            </a:r>
            <a:endParaRPr kumimoji="1" lang="ja-JP" altLang="en-US" b="1" dirty="0"/>
          </a:p>
        </p:txBody>
      </p:sp>
      <p:sp>
        <p:nvSpPr>
          <p:cNvPr id="21" name="テキスト ボックス 20"/>
          <p:cNvSpPr txBox="1"/>
          <p:nvPr/>
        </p:nvSpPr>
        <p:spPr>
          <a:xfrm>
            <a:off x="755576" y="6453336"/>
            <a:ext cx="8280920" cy="369332"/>
          </a:xfrm>
          <a:prstGeom prst="rect">
            <a:avLst/>
          </a:prstGeom>
          <a:noFill/>
        </p:spPr>
        <p:txBody>
          <a:bodyPr wrap="square" rtlCol="0">
            <a:spAutoFit/>
          </a:bodyPr>
          <a:lstStyle/>
          <a:p>
            <a:r>
              <a:rPr lang="en-US" altLang="ja-JP" b="1" dirty="0" smtClean="0"/>
              <a:t>2015</a:t>
            </a:r>
            <a:r>
              <a:rPr lang="ja-JP" altLang="en-US" b="1" dirty="0" smtClean="0"/>
              <a:t>年度タブレット端末に関する市場動向調査</a:t>
            </a:r>
            <a:r>
              <a:rPr lang="en-US" altLang="ja-JP" b="1" dirty="0" smtClean="0"/>
              <a:t>(2015/5/25)</a:t>
            </a:r>
            <a:r>
              <a:rPr lang="ja-JP" altLang="en-US" b="1" dirty="0" smtClean="0"/>
              <a:t>     出典</a:t>
            </a:r>
            <a:r>
              <a:rPr lang="en-US" altLang="ja-JP" b="1" dirty="0" smtClean="0"/>
              <a:t>:ICT</a:t>
            </a:r>
            <a:r>
              <a:rPr lang="ja-JP" altLang="en-US" b="1" dirty="0" smtClean="0"/>
              <a:t>総研</a:t>
            </a:r>
            <a:endParaRPr kumimoji="1" lang="ja-JP" altLang="en-US" b="1" dirty="0"/>
          </a:p>
        </p:txBody>
      </p:sp>
      <p:sp>
        <p:nvSpPr>
          <p:cNvPr id="3" name="テキスト ボックス 2"/>
          <p:cNvSpPr txBox="1"/>
          <p:nvPr/>
        </p:nvSpPr>
        <p:spPr>
          <a:xfrm>
            <a:off x="6588224" y="1021378"/>
            <a:ext cx="2448272" cy="646331"/>
          </a:xfrm>
          <a:prstGeom prst="rect">
            <a:avLst/>
          </a:prstGeom>
          <a:noFill/>
        </p:spPr>
        <p:txBody>
          <a:bodyPr wrap="square" rtlCol="0">
            <a:spAutoFit/>
          </a:bodyPr>
          <a:lstStyle/>
          <a:p>
            <a:r>
              <a:rPr lang="en-US" altLang="ja-JP" b="1" dirty="0"/>
              <a:t>OS</a:t>
            </a:r>
            <a:r>
              <a:rPr lang="ja-JP" altLang="en-US" b="1" dirty="0"/>
              <a:t>別出荷台数シェアは</a:t>
            </a:r>
            <a:r>
              <a:rPr lang="en-US" altLang="ja-JP" b="1" dirty="0"/>
              <a:t>67</a:t>
            </a:r>
            <a:r>
              <a:rPr lang="ja-JP" altLang="en-US" b="1" dirty="0"/>
              <a:t>％</a:t>
            </a:r>
            <a:endParaRPr kumimoji="1" lang="ja-JP" altLang="en-US" b="1" dirty="0"/>
          </a:p>
        </p:txBody>
      </p:sp>
      <p:cxnSp>
        <p:nvCxnSpPr>
          <p:cNvPr id="9" name="直線コネクタ 8"/>
          <p:cNvCxnSpPr/>
          <p:nvPr/>
        </p:nvCxnSpPr>
        <p:spPr>
          <a:xfrm>
            <a:off x="4716016" y="3140968"/>
            <a:ext cx="0" cy="165618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5407227" y="3140968"/>
            <a:ext cx="0" cy="165618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4716016" y="3140968"/>
            <a:ext cx="69121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4716016" y="4797152"/>
            <a:ext cx="69121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5407227" y="1344543"/>
            <a:ext cx="604933" cy="17964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endCxn id="3" idx="1"/>
          </p:cNvCxnSpPr>
          <p:nvPr/>
        </p:nvCxnSpPr>
        <p:spPr>
          <a:xfrm>
            <a:off x="6012160" y="1344543"/>
            <a:ext cx="57606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51277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23B45E09-447B-4039-B3E3-7385D8994170}" type="datetime1">
              <a:rPr lang="ja-JP" altLang="en-US" smtClean="0"/>
              <a:t>2016/6/3</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27</a:t>
            </a:fld>
            <a:endParaRPr lang="ja-JP" altLang="en-US"/>
          </a:p>
        </p:txBody>
      </p:sp>
      <p:sp>
        <p:nvSpPr>
          <p:cNvPr id="7" name="タイトル 1"/>
          <p:cNvSpPr txBox="1">
            <a:spLocks/>
          </p:cNvSpPr>
          <p:nvPr/>
        </p:nvSpPr>
        <p:spPr>
          <a:xfrm>
            <a:off x="457200" y="134144"/>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ja-JP" altLang="en-US" dirty="0" smtClean="0">
                <a:solidFill>
                  <a:srgbClr val="D2533C"/>
                </a:solidFill>
              </a:rPr>
              <a:t>研究背景</a:t>
            </a:r>
            <a:r>
              <a:rPr lang="en-US" altLang="ja-JP" dirty="0" smtClean="0">
                <a:solidFill>
                  <a:srgbClr val="D2533C"/>
                </a:solidFill>
              </a:rPr>
              <a:t>(2/2)</a:t>
            </a:r>
            <a:endParaRPr lang="ja-JP" altLang="en-US" dirty="0">
              <a:solidFill>
                <a:srgbClr val="D2533C"/>
              </a:solidFill>
            </a:endParaRPr>
          </a:p>
        </p:txBody>
      </p:sp>
      <p:sp>
        <p:nvSpPr>
          <p:cNvPr id="6" name="コンテンツ プレースホルダー 5"/>
          <p:cNvSpPr>
            <a:spLocks noGrp="1"/>
          </p:cNvSpPr>
          <p:nvPr>
            <p:ph idx="1"/>
          </p:nvPr>
        </p:nvSpPr>
        <p:spPr>
          <a:xfrm>
            <a:off x="457200" y="1144488"/>
            <a:ext cx="8686800" cy="844352"/>
          </a:xfrm>
        </p:spPr>
        <p:txBody>
          <a:bodyPr>
            <a:normAutofit fontScale="85000" lnSpcReduction="20000"/>
          </a:bodyPr>
          <a:lstStyle/>
          <a:p>
            <a:pPr marL="182880" lvl="1"/>
            <a:r>
              <a:rPr lang="ja-JP" altLang="en-US" sz="2400" b="1" dirty="0" smtClean="0"/>
              <a:t>モバイルクラスタの特徴</a:t>
            </a:r>
            <a:r>
              <a:rPr lang="en-US" altLang="ja-JP" sz="2400" b="1" dirty="0" smtClean="0"/>
              <a:t>:</a:t>
            </a:r>
            <a:r>
              <a:rPr lang="ja-JP" altLang="en-US" sz="2400" b="1" dirty="0" smtClean="0"/>
              <a:t>移動体</a:t>
            </a:r>
            <a:r>
              <a:rPr lang="ja-JP" altLang="en-US" sz="2400" b="1" dirty="0"/>
              <a:t>であるため</a:t>
            </a:r>
            <a:r>
              <a:rPr lang="en-US" altLang="ja-JP" sz="2400" b="1" dirty="0"/>
              <a:t>,</a:t>
            </a:r>
            <a:r>
              <a:rPr lang="ja-JP" altLang="en-US" sz="2400" b="1" dirty="0"/>
              <a:t>並列処理中にノード構成が変化する場合がある</a:t>
            </a:r>
            <a:endParaRPr lang="en-US" altLang="ja-JP" sz="2400" b="1" dirty="0"/>
          </a:p>
          <a:p>
            <a:pPr lvl="1"/>
            <a:r>
              <a:rPr lang="ja-JP" altLang="en-US" b="1" dirty="0" smtClean="0"/>
              <a:t>ノードが脱退した場合</a:t>
            </a:r>
            <a:r>
              <a:rPr lang="ja-JP" altLang="en-US" b="1" dirty="0"/>
              <a:t>，</a:t>
            </a:r>
            <a:r>
              <a:rPr lang="ja-JP" altLang="en-US" b="1" dirty="0" smtClean="0"/>
              <a:t>アプリケーション</a:t>
            </a:r>
            <a:r>
              <a:rPr lang="ja-JP" altLang="en-US" b="1" dirty="0"/>
              <a:t>が</a:t>
            </a:r>
            <a:r>
              <a:rPr lang="ja-JP" altLang="en-US" b="1" dirty="0" smtClean="0"/>
              <a:t>中断</a:t>
            </a:r>
            <a:endParaRPr lang="en-US" altLang="ja-JP" b="1" dirty="0"/>
          </a:p>
        </p:txBody>
      </p:sp>
      <p:sp>
        <p:nvSpPr>
          <p:cNvPr id="8" name="下矢印 7"/>
          <p:cNvSpPr/>
          <p:nvPr/>
        </p:nvSpPr>
        <p:spPr>
          <a:xfrm>
            <a:off x="4269160" y="2032537"/>
            <a:ext cx="648072" cy="8203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テキスト ボックス 8"/>
          <p:cNvSpPr txBox="1"/>
          <p:nvPr/>
        </p:nvSpPr>
        <p:spPr>
          <a:xfrm>
            <a:off x="4917232" y="2032537"/>
            <a:ext cx="3456384" cy="646331"/>
          </a:xfrm>
          <a:prstGeom prst="rect">
            <a:avLst/>
          </a:prstGeom>
          <a:noFill/>
        </p:spPr>
        <p:txBody>
          <a:bodyPr wrap="square" rtlCol="0">
            <a:spAutoFit/>
          </a:bodyPr>
          <a:lstStyle/>
          <a:p>
            <a:r>
              <a:rPr lang="ja-JP" altLang="en-US" b="1" dirty="0" smtClean="0">
                <a:solidFill>
                  <a:srgbClr val="FF0000"/>
                </a:solidFill>
              </a:rPr>
              <a:t>チェックポイント</a:t>
            </a:r>
            <a:r>
              <a:rPr lang="en-US" altLang="ja-JP" b="1" dirty="0" smtClean="0">
                <a:solidFill>
                  <a:srgbClr val="FF0000"/>
                </a:solidFill>
              </a:rPr>
              <a:t>/</a:t>
            </a:r>
            <a:r>
              <a:rPr lang="ja-JP" altLang="en-US" b="1" dirty="0" smtClean="0">
                <a:solidFill>
                  <a:srgbClr val="FF0000"/>
                </a:solidFill>
              </a:rPr>
              <a:t>リスタート機能</a:t>
            </a:r>
            <a:endParaRPr lang="en-US" altLang="ja-JP" b="1" dirty="0" smtClean="0">
              <a:solidFill>
                <a:srgbClr val="FF0000"/>
              </a:solidFill>
            </a:endParaRPr>
          </a:p>
          <a:p>
            <a:r>
              <a:rPr lang="ja-JP" altLang="en-US" b="1" dirty="0" smtClean="0">
                <a:solidFill>
                  <a:srgbClr val="FF0000"/>
                </a:solidFill>
              </a:rPr>
              <a:t>を導入</a:t>
            </a:r>
            <a:r>
              <a:rPr lang="en-US" altLang="ja-JP" b="1" dirty="0" smtClean="0">
                <a:solidFill>
                  <a:srgbClr val="FF0000"/>
                </a:solidFill>
              </a:rPr>
              <a:t>(DMTCP[3]</a:t>
            </a:r>
            <a:r>
              <a:rPr lang="ja-JP" altLang="en-US" b="1" dirty="0" smtClean="0">
                <a:solidFill>
                  <a:srgbClr val="FF0000"/>
                </a:solidFill>
              </a:rPr>
              <a:t>を用いて実現</a:t>
            </a:r>
            <a:r>
              <a:rPr lang="en-US" altLang="ja-JP" b="1" dirty="0" smtClean="0">
                <a:solidFill>
                  <a:srgbClr val="FF0000"/>
                </a:solidFill>
              </a:rPr>
              <a:t>)</a:t>
            </a:r>
            <a:endParaRPr kumimoji="1" lang="ja-JP" altLang="en-US" b="1" dirty="0">
              <a:solidFill>
                <a:srgbClr val="FF0000"/>
              </a:solidFill>
            </a:endParaRPr>
          </a:p>
        </p:txBody>
      </p:sp>
      <p:sp>
        <p:nvSpPr>
          <p:cNvPr id="15" name="コンテンツ プレースホルダー 5"/>
          <p:cNvSpPr txBox="1">
            <a:spLocks/>
          </p:cNvSpPr>
          <p:nvPr/>
        </p:nvSpPr>
        <p:spPr>
          <a:xfrm>
            <a:off x="144016" y="2986449"/>
            <a:ext cx="8999984" cy="845706"/>
          </a:xfrm>
          <a:prstGeom prst="rect">
            <a:avLst/>
          </a:prstGeom>
        </p:spPr>
        <p:txBody>
          <a:bodyPr vert="horz" lIns="91440" tIns="45720" rIns="91440" bIns="45720" rtlCol="0">
            <a:normAutofit fontScale="92500"/>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lvl="1"/>
            <a:r>
              <a:rPr lang="ja-JP" altLang="en-US" sz="2400" b="1" dirty="0" smtClean="0"/>
              <a:t>定期的</a:t>
            </a:r>
            <a:r>
              <a:rPr lang="ja-JP" altLang="en-US" sz="2400" b="1" dirty="0"/>
              <a:t>にチェックポイントを</a:t>
            </a:r>
            <a:r>
              <a:rPr lang="ja-JP" altLang="en-US" sz="2400" b="1" dirty="0" smtClean="0"/>
              <a:t>取り</a:t>
            </a:r>
            <a:r>
              <a:rPr lang="ja-JP" altLang="en-US" sz="2400" b="1" dirty="0"/>
              <a:t>，</a:t>
            </a:r>
            <a:r>
              <a:rPr lang="ja-JP" altLang="en-US" sz="2400" b="1" dirty="0" smtClean="0"/>
              <a:t>途中からリスタート可能</a:t>
            </a:r>
            <a:endParaRPr lang="en-US" altLang="ja-JP" sz="2400" b="1" dirty="0"/>
          </a:p>
          <a:p>
            <a:pPr lvl="1"/>
            <a:r>
              <a:rPr lang="ja-JP" altLang="en-US" sz="2400" b="1" dirty="0"/>
              <a:t>リスタート</a:t>
            </a:r>
            <a:r>
              <a:rPr lang="ja-JP" altLang="en-US" sz="2400" b="1" dirty="0" smtClean="0"/>
              <a:t>時</a:t>
            </a:r>
            <a:r>
              <a:rPr lang="ja-JP" altLang="en-US" sz="2400" b="1" dirty="0"/>
              <a:t>に</a:t>
            </a:r>
            <a:r>
              <a:rPr lang="ja-JP" altLang="en-US" sz="2400" b="1" dirty="0" smtClean="0"/>
              <a:t>脱退したノードが</a:t>
            </a:r>
            <a:r>
              <a:rPr lang="ja-JP" altLang="en-US" sz="2400" b="1" dirty="0"/>
              <a:t>処理していたタスクを他</a:t>
            </a:r>
            <a:r>
              <a:rPr lang="ja-JP" altLang="en-US" sz="2400" b="1" dirty="0" smtClean="0"/>
              <a:t>の</a:t>
            </a:r>
            <a:r>
              <a:rPr lang="ja-JP" altLang="en-US" sz="2400" b="1" dirty="0"/>
              <a:t>ノード</a:t>
            </a:r>
            <a:r>
              <a:rPr lang="ja-JP" altLang="en-US" sz="2400" b="1" dirty="0" smtClean="0"/>
              <a:t>に</a:t>
            </a:r>
            <a:r>
              <a:rPr lang="ja-JP" altLang="en-US" sz="2400" b="1" dirty="0"/>
              <a:t>移譲</a:t>
            </a:r>
            <a:endParaRPr lang="en-US" altLang="ja-JP" b="1" dirty="0"/>
          </a:p>
        </p:txBody>
      </p:sp>
      <p:sp>
        <p:nvSpPr>
          <p:cNvPr id="13" name="フッター プレースホルダー 1"/>
          <p:cNvSpPr>
            <a:spLocks noGrp="1"/>
          </p:cNvSpPr>
          <p:nvPr>
            <p:ph type="ftr" sz="quarter" idx="11"/>
          </p:nvPr>
        </p:nvSpPr>
        <p:spPr>
          <a:xfrm>
            <a:off x="3429000" y="18288"/>
            <a:ext cx="4114800" cy="329184"/>
          </a:xfrm>
        </p:spPr>
        <p:txBody>
          <a:bodyPr/>
          <a:lstStyle/>
          <a:p>
            <a:r>
              <a:rPr lang="en-US" altLang="zh-TW" smtClean="0"/>
              <a:t>M2 thesis proposal</a:t>
            </a:r>
            <a:endParaRPr lang="ja-JP" altLang="en-US" dirty="0"/>
          </a:p>
        </p:txBody>
      </p:sp>
      <p:sp>
        <p:nvSpPr>
          <p:cNvPr id="22" name="円/楕円 21"/>
          <p:cNvSpPr/>
          <p:nvPr/>
        </p:nvSpPr>
        <p:spPr>
          <a:xfrm>
            <a:off x="4860032" y="3904385"/>
            <a:ext cx="1368152" cy="1308598"/>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ノード</a:t>
            </a:r>
            <a:r>
              <a:rPr lang="en-US" altLang="ja-JP" sz="2000" b="1" dirty="0" smtClean="0"/>
              <a:t>B</a:t>
            </a:r>
          </a:p>
          <a:p>
            <a:pPr algn="ctr"/>
            <a:endParaRPr kumimoji="1" lang="en-US" altLang="ja-JP" sz="1600" b="1" dirty="0"/>
          </a:p>
          <a:p>
            <a:pPr algn="ctr"/>
            <a:endParaRPr kumimoji="1" lang="en-US" altLang="ja-JP" sz="1600" b="1" dirty="0" smtClean="0"/>
          </a:p>
          <a:p>
            <a:pPr algn="ctr"/>
            <a:endParaRPr kumimoji="1" lang="ja-JP" altLang="en-US" sz="1600" b="1" dirty="0"/>
          </a:p>
        </p:txBody>
      </p:sp>
      <p:sp>
        <p:nvSpPr>
          <p:cNvPr id="3" name="円/楕円 2"/>
          <p:cNvSpPr/>
          <p:nvPr/>
        </p:nvSpPr>
        <p:spPr>
          <a:xfrm>
            <a:off x="5078459" y="4721689"/>
            <a:ext cx="897697" cy="498677"/>
          </a:xfrm>
          <a:prstGeom prst="ellipse">
            <a:avLst/>
          </a:prstGeom>
          <a:ln>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7" name="円/楕円 26"/>
          <p:cNvSpPr/>
          <p:nvPr/>
        </p:nvSpPr>
        <p:spPr>
          <a:xfrm>
            <a:off x="2483768" y="3906051"/>
            <a:ext cx="1368152" cy="1308598"/>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ノード</a:t>
            </a:r>
            <a:r>
              <a:rPr lang="en-US" altLang="ja-JP" sz="2000" b="1" dirty="0"/>
              <a:t>A</a:t>
            </a:r>
            <a:endParaRPr lang="en-US" altLang="ja-JP" sz="2000" b="1" dirty="0" smtClean="0"/>
          </a:p>
          <a:p>
            <a:pPr algn="ctr"/>
            <a:endParaRPr kumimoji="1" lang="en-US" altLang="ja-JP" sz="1600" b="1" dirty="0"/>
          </a:p>
          <a:p>
            <a:pPr algn="ctr"/>
            <a:endParaRPr kumimoji="1" lang="en-US" altLang="ja-JP" sz="1600" b="1" dirty="0" smtClean="0"/>
          </a:p>
          <a:p>
            <a:pPr algn="ctr"/>
            <a:endParaRPr kumimoji="1" lang="ja-JP" altLang="en-US" sz="1600" b="1" dirty="0"/>
          </a:p>
        </p:txBody>
      </p:sp>
      <p:sp>
        <p:nvSpPr>
          <p:cNvPr id="35" name="円/楕円 34"/>
          <p:cNvSpPr/>
          <p:nvPr/>
        </p:nvSpPr>
        <p:spPr>
          <a:xfrm>
            <a:off x="3710308" y="4721689"/>
            <a:ext cx="1368152" cy="1139366"/>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ノード</a:t>
            </a:r>
            <a:r>
              <a:rPr lang="en-US" altLang="ja-JP" sz="2000" b="1" dirty="0" smtClean="0"/>
              <a:t>C</a:t>
            </a:r>
            <a:endParaRPr kumimoji="1" lang="en-US" altLang="ja-JP" sz="1600" b="1" dirty="0"/>
          </a:p>
          <a:p>
            <a:pPr algn="ctr"/>
            <a:endParaRPr kumimoji="1" lang="en-US" altLang="ja-JP" sz="1600" b="1" dirty="0" smtClean="0"/>
          </a:p>
          <a:p>
            <a:pPr algn="ctr"/>
            <a:endParaRPr kumimoji="1" lang="ja-JP" altLang="en-US" sz="1600" b="1" dirty="0"/>
          </a:p>
        </p:txBody>
      </p:sp>
      <p:sp>
        <p:nvSpPr>
          <p:cNvPr id="39" name="円/楕円 38"/>
          <p:cNvSpPr/>
          <p:nvPr/>
        </p:nvSpPr>
        <p:spPr>
          <a:xfrm>
            <a:off x="3760362" y="5069989"/>
            <a:ext cx="1268043" cy="774348"/>
          </a:xfrm>
          <a:prstGeom prst="ellipse">
            <a:avLst/>
          </a:prstGeom>
          <a:ln>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8" name="乗算記号 37"/>
          <p:cNvSpPr/>
          <p:nvPr/>
        </p:nvSpPr>
        <p:spPr>
          <a:xfrm>
            <a:off x="3450377" y="5421905"/>
            <a:ext cx="720080" cy="67139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矢印コネクタ 39"/>
          <p:cNvCxnSpPr>
            <a:endCxn id="3" idx="4"/>
          </p:cNvCxnSpPr>
          <p:nvPr/>
        </p:nvCxnSpPr>
        <p:spPr>
          <a:xfrm flipV="1">
            <a:off x="5028405" y="5220366"/>
            <a:ext cx="498903" cy="23679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6248991" y="5589240"/>
            <a:ext cx="2571481" cy="369332"/>
          </a:xfrm>
          <a:prstGeom prst="rect">
            <a:avLst/>
          </a:prstGeom>
          <a:noFill/>
        </p:spPr>
        <p:txBody>
          <a:bodyPr wrap="square" rtlCol="0">
            <a:spAutoFit/>
          </a:bodyPr>
          <a:lstStyle/>
          <a:p>
            <a:r>
              <a:rPr kumimoji="1" lang="ja-JP" altLang="en-US" b="1" dirty="0" smtClean="0"/>
              <a:t>：並列プロセス</a:t>
            </a:r>
            <a:endParaRPr kumimoji="1" lang="ja-JP" altLang="en-US" b="1" dirty="0"/>
          </a:p>
        </p:txBody>
      </p:sp>
      <p:sp>
        <p:nvSpPr>
          <p:cNvPr id="2" name="テキスト ボックス 1"/>
          <p:cNvSpPr txBox="1"/>
          <p:nvPr/>
        </p:nvSpPr>
        <p:spPr>
          <a:xfrm>
            <a:off x="144016" y="6309320"/>
            <a:ext cx="8676456" cy="461665"/>
          </a:xfrm>
          <a:prstGeom prst="rect">
            <a:avLst/>
          </a:prstGeom>
          <a:noFill/>
        </p:spPr>
        <p:txBody>
          <a:bodyPr wrap="square" rtlCol="0">
            <a:spAutoFit/>
          </a:bodyPr>
          <a:lstStyle/>
          <a:p>
            <a:r>
              <a:rPr lang="en-US" altLang="ja-JP" sz="1200" b="1" dirty="0" smtClean="0"/>
              <a:t>[3] J</a:t>
            </a:r>
            <a:r>
              <a:rPr lang="en-US" altLang="ja-JP" sz="1200" b="1" dirty="0"/>
              <a:t>. Ansel, K. Arya, and G. Cooperman, </a:t>
            </a:r>
            <a:r>
              <a:rPr lang="en-US" altLang="ja-JP" sz="1200" b="1" dirty="0" smtClean="0"/>
              <a:t>“DMTCP</a:t>
            </a:r>
            <a:r>
              <a:rPr lang="en-US" altLang="ja-JP" sz="1200" b="1" dirty="0"/>
              <a:t>:  Transparent  </a:t>
            </a:r>
            <a:r>
              <a:rPr lang="en-US" altLang="ja-JP" sz="1200" b="1" dirty="0" err="1"/>
              <a:t>Checkpointing</a:t>
            </a:r>
            <a:r>
              <a:rPr lang="en-US" altLang="ja-JP" sz="1200" b="1" dirty="0"/>
              <a:t>  for  Cluster  Computations  and  the </a:t>
            </a:r>
            <a:r>
              <a:rPr lang="en-US" altLang="ja-JP" sz="1200" b="1" dirty="0" smtClean="0"/>
              <a:t>Desktop’’, </a:t>
            </a:r>
            <a:r>
              <a:rPr lang="en-US" altLang="ja-JP" sz="1200" b="1" dirty="0"/>
              <a:t>23</a:t>
            </a:r>
            <a:r>
              <a:rPr lang="en-US" altLang="ja-JP" sz="1200" b="1" baseline="30000" dirty="0"/>
              <a:t>rd</a:t>
            </a:r>
            <a:r>
              <a:rPr lang="en-US" altLang="ja-JP" sz="1200" b="1" dirty="0"/>
              <a:t> IEEE International Parallel and </a:t>
            </a:r>
            <a:r>
              <a:rPr lang="en-US" altLang="ja-JP" sz="1200" b="1" dirty="0" smtClean="0"/>
              <a:t>Distributed </a:t>
            </a:r>
            <a:r>
              <a:rPr lang="sv-SE" altLang="ja-JP" sz="1200" b="1" dirty="0" smtClean="0"/>
              <a:t>Processing </a:t>
            </a:r>
            <a:r>
              <a:rPr lang="sv-SE" altLang="ja-JP" sz="1200" b="1" dirty="0"/>
              <a:t>Symposium, IPDPS2009, pp.1-12, 2009.</a:t>
            </a:r>
          </a:p>
        </p:txBody>
      </p:sp>
      <p:sp>
        <p:nvSpPr>
          <p:cNvPr id="10" name="円/楕円 9"/>
          <p:cNvSpPr/>
          <p:nvPr/>
        </p:nvSpPr>
        <p:spPr>
          <a:xfrm>
            <a:off x="5868854" y="5610807"/>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p:cNvSpPr/>
          <p:nvPr/>
        </p:nvSpPr>
        <p:spPr>
          <a:xfrm>
            <a:off x="2700402" y="4514689"/>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p:nvSpPr>
        <p:spPr>
          <a:xfrm>
            <a:off x="3155131" y="4748734"/>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p:nvSpPr>
        <p:spPr>
          <a:xfrm>
            <a:off x="3969544" y="5220366"/>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4409495" y="5421905"/>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5028405" y="4284901"/>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p:nvSpPr>
        <p:spPr>
          <a:xfrm>
            <a:off x="5632978" y="4362422"/>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5176372" y="4801404"/>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5586467" y="4810687"/>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1556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38"/>
                                        </p:tgtEl>
                                      </p:cBhvr>
                                    </p:animEffect>
                                    <p:set>
                                      <p:cBhvr>
                                        <p:cTn id="18" dur="1" fill="hold">
                                          <p:stCondLst>
                                            <p:cond delay="499"/>
                                          </p:stCondLst>
                                        </p:cTn>
                                        <p:tgtEl>
                                          <p:spTgt spid="38"/>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39"/>
                                        </p:tgtEl>
                                      </p:cBhvr>
                                    </p:animEffect>
                                    <p:set>
                                      <p:cBhvr>
                                        <p:cTn id="21" dur="1" fill="hold">
                                          <p:stCondLst>
                                            <p:cond delay="499"/>
                                          </p:stCondLst>
                                        </p:cTn>
                                        <p:tgtEl>
                                          <p:spTgt spid="39"/>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40"/>
                                        </p:tgtEl>
                                      </p:cBhvr>
                                    </p:animEffect>
                                    <p:set>
                                      <p:cBhvr>
                                        <p:cTn id="24" dur="1" fill="hold">
                                          <p:stCondLst>
                                            <p:cond delay="499"/>
                                          </p:stCondLst>
                                        </p:cTn>
                                        <p:tgtEl>
                                          <p:spTgt spid="40"/>
                                        </p:tgtEl>
                                        <p:attrNameLst>
                                          <p:attrName>style.visibility</p:attrName>
                                        </p:attrNameLst>
                                      </p:cBhvr>
                                      <p:to>
                                        <p:strVal val="hidden"/>
                                      </p:to>
                                    </p:set>
                                  </p:childTnLst>
                                </p:cTn>
                              </p:par>
                              <p:par>
                                <p:cTn id="25" presetID="10" presetClass="exit" presetSubtype="0" fill="hold" grpId="0" nodeType="withEffect">
                                  <p:stCondLst>
                                    <p:cond delay="0"/>
                                  </p:stCondLst>
                                  <p:childTnLst>
                                    <p:animEffect transition="out" filter="fade">
                                      <p:cBhvr>
                                        <p:cTn id="26" dur="500"/>
                                        <p:tgtEl>
                                          <p:spTgt spid="41"/>
                                        </p:tgtEl>
                                      </p:cBhvr>
                                    </p:animEffect>
                                    <p:set>
                                      <p:cBhvr>
                                        <p:cTn id="27" dur="1" fill="hold">
                                          <p:stCondLst>
                                            <p:cond delay="499"/>
                                          </p:stCondLst>
                                        </p:cTn>
                                        <p:tgtEl>
                                          <p:spTgt spid="41"/>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500"/>
                                        <p:tgtEl>
                                          <p:spTgt spid="42"/>
                                        </p:tgtEl>
                                      </p:cBhvr>
                                    </p:animEffect>
                                    <p:set>
                                      <p:cBhvr>
                                        <p:cTn id="30" dur="1" fill="hold">
                                          <p:stCondLst>
                                            <p:cond delay="499"/>
                                          </p:stCondLst>
                                        </p:cTn>
                                        <p:tgtEl>
                                          <p:spTgt spid="42"/>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35"/>
                                        </p:tgtEl>
                                      </p:cBhvr>
                                    </p:animEffect>
                                    <p:set>
                                      <p:cBhvr>
                                        <p:cTn id="33" dur="1" fill="hold">
                                          <p:stCondLst>
                                            <p:cond delay="499"/>
                                          </p:stCondLst>
                                        </p:cTn>
                                        <p:tgtEl>
                                          <p:spTgt spid="35"/>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fade">
                                      <p:cBhvr>
                                        <p:cTn id="38" dur="500"/>
                                        <p:tgtEl>
                                          <p:spTgt spid="4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500"/>
                                        <p:tgtEl>
                                          <p:spTgt spid="4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fade">
                                      <p:cBhvr>
                                        <p:cTn id="4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5" grpId="0" animBg="1"/>
      <p:bldP spid="39" grpId="0" animBg="1"/>
      <p:bldP spid="39" grpId="1" animBg="1"/>
      <p:bldP spid="38" grpId="0" animBg="1"/>
      <p:bldP spid="38" grpId="1" animBg="1"/>
      <p:bldP spid="41" grpId="0" animBg="1"/>
      <p:bldP spid="42" grpId="0" animBg="1"/>
      <p:bldP spid="45" grpId="0" animBg="1"/>
      <p:bldP spid="4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2C395BC6-4D37-4BD8-9819-7A17973E4384}" type="datetime1">
              <a:rPr lang="ja-JP" altLang="en-US" smtClean="0"/>
              <a:t>2016/6/3</a:t>
            </a:fld>
            <a:endParaRPr lang="ja-JP" altLang="en-US"/>
          </a:p>
        </p:txBody>
      </p:sp>
      <p:sp>
        <p:nvSpPr>
          <p:cNvPr id="4" name="スライド番号プレースホルダー 3"/>
          <p:cNvSpPr>
            <a:spLocks noGrp="1"/>
          </p:cNvSpPr>
          <p:nvPr>
            <p:ph type="sldNum" sz="quarter" idx="12"/>
          </p:nvPr>
        </p:nvSpPr>
        <p:spPr/>
        <p:txBody>
          <a:bodyPr/>
          <a:lstStyle/>
          <a:p>
            <a:fld id="{19EFD5C2-C605-44A9-AFF4-CC97E62308AD}" type="slidenum">
              <a:rPr lang="ja-JP" altLang="en-US" smtClean="0"/>
              <a:pPr/>
              <a:t>28</a:t>
            </a:fld>
            <a:endParaRPr lang="ja-JP" altLang="en-US"/>
          </a:p>
        </p:txBody>
      </p:sp>
      <p:sp>
        <p:nvSpPr>
          <p:cNvPr id="34" name="タイトル 1"/>
          <p:cNvSpPr txBox="1">
            <a:spLocks/>
          </p:cNvSpPr>
          <p:nvPr/>
        </p:nvSpPr>
        <p:spPr>
          <a:xfrm>
            <a:off x="457200" y="134144"/>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ja-JP" altLang="en-US" dirty="0" smtClean="0">
                <a:solidFill>
                  <a:srgbClr val="D2533C"/>
                </a:solidFill>
              </a:rPr>
              <a:t>負荷分散の動作確認</a:t>
            </a:r>
            <a:r>
              <a:rPr lang="en-US" altLang="ja-JP" dirty="0" smtClean="0">
                <a:solidFill>
                  <a:srgbClr val="D2533C"/>
                </a:solidFill>
              </a:rPr>
              <a:t>(2/2)</a:t>
            </a:r>
            <a:endParaRPr lang="ja-JP" altLang="en-US" dirty="0">
              <a:solidFill>
                <a:srgbClr val="D2533C"/>
              </a:solidFill>
            </a:endParaRPr>
          </a:p>
        </p:txBody>
      </p:sp>
      <p:sp>
        <p:nvSpPr>
          <p:cNvPr id="2" name="フッター プレースホルダー 1"/>
          <p:cNvSpPr>
            <a:spLocks noGrp="1"/>
          </p:cNvSpPr>
          <p:nvPr>
            <p:ph type="ftr" sz="quarter" idx="11"/>
          </p:nvPr>
        </p:nvSpPr>
        <p:spPr/>
        <p:txBody>
          <a:bodyPr/>
          <a:lstStyle/>
          <a:p>
            <a:r>
              <a:rPr lang="en-US" altLang="zh-TW" smtClean="0"/>
              <a:t>M2 thesis proposal</a:t>
            </a:r>
            <a:endParaRPr lang="ja-JP" altLang="en-US"/>
          </a:p>
        </p:txBody>
      </p:sp>
      <p:sp>
        <p:nvSpPr>
          <p:cNvPr id="21" name="コンテンツ プレースホルダー 5"/>
          <p:cNvSpPr txBox="1">
            <a:spLocks/>
          </p:cNvSpPr>
          <p:nvPr/>
        </p:nvSpPr>
        <p:spPr>
          <a:xfrm>
            <a:off x="179512" y="1412776"/>
            <a:ext cx="8780476" cy="1224136"/>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en-US" altLang="ja-JP" b="1" dirty="0" smtClean="0"/>
              <a:t>4</a:t>
            </a:r>
            <a:r>
              <a:rPr lang="ja-JP" altLang="en-US" b="1" dirty="0" smtClean="0"/>
              <a:t>ノード構成から</a:t>
            </a:r>
            <a:r>
              <a:rPr lang="en-US" altLang="ja-JP" b="1" dirty="0" smtClean="0"/>
              <a:t>1</a:t>
            </a:r>
            <a:r>
              <a:rPr lang="ja-JP" altLang="en-US" b="1" dirty="0" smtClean="0"/>
              <a:t>台が脱退した場合</a:t>
            </a:r>
            <a:r>
              <a:rPr lang="en-US" altLang="ja-JP" b="1" dirty="0" smtClean="0"/>
              <a:t>…3</a:t>
            </a:r>
            <a:r>
              <a:rPr lang="ja-JP" altLang="en-US" b="1" dirty="0" smtClean="0"/>
              <a:t>ノードに負荷分散可能</a:t>
            </a:r>
            <a:endParaRPr lang="en-US" altLang="ja-JP" b="1" dirty="0"/>
          </a:p>
          <a:p>
            <a:r>
              <a:rPr lang="en-US" altLang="ja-JP" b="1" dirty="0" smtClean="0"/>
              <a:t>(※</a:t>
            </a:r>
            <a:r>
              <a:rPr lang="en-US" altLang="ja-JP" b="1" dirty="0" err="1" smtClean="0"/>
              <a:t>OpenMPI</a:t>
            </a:r>
            <a:r>
              <a:rPr lang="en-US" altLang="ja-JP" b="1" dirty="0" smtClean="0"/>
              <a:t>…</a:t>
            </a:r>
            <a:r>
              <a:rPr lang="ja-JP" altLang="en-US" b="1" dirty="0" smtClean="0"/>
              <a:t>クラスタが</a:t>
            </a:r>
            <a:r>
              <a:rPr lang="en-US" altLang="ja-JP" b="1" dirty="0" smtClean="0"/>
              <a:t>4</a:t>
            </a:r>
            <a:r>
              <a:rPr lang="ja-JP" altLang="en-US" b="1" dirty="0" smtClean="0"/>
              <a:t>ノード以上になると通信形態が一部変わる</a:t>
            </a:r>
            <a:r>
              <a:rPr lang="en-US" altLang="ja-JP" b="1" dirty="0" smtClean="0"/>
              <a:t>)</a:t>
            </a:r>
          </a:p>
          <a:p>
            <a:endParaRPr lang="en-US" altLang="ja-JP" b="1" dirty="0" smtClean="0"/>
          </a:p>
        </p:txBody>
      </p:sp>
      <p:sp>
        <p:nvSpPr>
          <p:cNvPr id="23" name="正方形/長方形 22"/>
          <p:cNvSpPr/>
          <p:nvPr/>
        </p:nvSpPr>
        <p:spPr>
          <a:xfrm rot="5400000">
            <a:off x="463022" y="2416369"/>
            <a:ext cx="2817356" cy="35283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4" name="正方形/長方形 23"/>
          <p:cNvSpPr/>
          <p:nvPr/>
        </p:nvSpPr>
        <p:spPr>
          <a:xfrm>
            <a:off x="107504" y="2585283"/>
            <a:ext cx="1298448" cy="9211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クラスタ</a:t>
            </a:r>
            <a:endParaRPr lang="en-US" altLang="ja-JP" b="1" dirty="0" smtClean="0"/>
          </a:p>
          <a:p>
            <a:pPr algn="ctr"/>
            <a:r>
              <a:rPr kumimoji="1" lang="en-US" altLang="ja-JP" b="1" dirty="0" smtClean="0"/>
              <a:t>(3</a:t>
            </a:r>
            <a:r>
              <a:rPr kumimoji="1" lang="ja-JP" altLang="en-US" b="1" dirty="0" smtClean="0"/>
              <a:t>ノード</a:t>
            </a:r>
            <a:r>
              <a:rPr kumimoji="1" lang="en-US" altLang="ja-JP" b="1" dirty="0" smtClean="0"/>
              <a:t>)</a:t>
            </a:r>
            <a:endParaRPr kumimoji="1" lang="ja-JP" altLang="en-US" b="1" dirty="0"/>
          </a:p>
        </p:txBody>
      </p:sp>
      <p:sp>
        <p:nvSpPr>
          <p:cNvPr id="25" name="円/楕円 24"/>
          <p:cNvSpPr/>
          <p:nvPr/>
        </p:nvSpPr>
        <p:spPr>
          <a:xfrm>
            <a:off x="145756" y="3588031"/>
            <a:ext cx="1260196" cy="1429435"/>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600" b="1" dirty="0" smtClean="0"/>
              <a:t>Host node1</a:t>
            </a:r>
          </a:p>
          <a:p>
            <a:pPr algn="ctr"/>
            <a:endParaRPr lang="en-US" altLang="ja-JP" sz="1600" b="1" dirty="0"/>
          </a:p>
          <a:p>
            <a:pPr algn="ctr"/>
            <a:endParaRPr lang="en-US" altLang="ja-JP" sz="1600" b="1" dirty="0" smtClean="0"/>
          </a:p>
          <a:p>
            <a:pPr algn="ctr"/>
            <a:endParaRPr lang="en-US" altLang="ja-JP" sz="1600" b="1" dirty="0" smtClean="0"/>
          </a:p>
        </p:txBody>
      </p:sp>
      <p:sp>
        <p:nvSpPr>
          <p:cNvPr id="26" name="円/楕円 25"/>
          <p:cNvSpPr/>
          <p:nvPr/>
        </p:nvSpPr>
        <p:spPr>
          <a:xfrm>
            <a:off x="1405952" y="4159807"/>
            <a:ext cx="1407212" cy="1429435"/>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600" b="1" dirty="0"/>
              <a:t>R</a:t>
            </a:r>
            <a:r>
              <a:rPr lang="en-US" altLang="ja-JP" sz="1600" b="1" dirty="0" smtClean="0"/>
              <a:t>emote</a:t>
            </a:r>
          </a:p>
          <a:p>
            <a:pPr algn="ctr"/>
            <a:r>
              <a:rPr lang="en-US" altLang="ja-JP" sz="1600" b="1" dirty="0" smtClean="0"/>
              <a:t>node1</a:t>
            </a:r>
          </a:p>
          <a:p>
            <a:pPr algn="ctr"/>
            <a:endParaRPr lang="en-US" altLang="ja-JP" sz="1600" b="1" dirty="0"/>
          </a:p>
          <a:p>
            <a:pPr algn="ctr"/>
            <a:endParaRPr lang="en-US" altLang="ja-JP" sz="1600" b="1" dirty="0" smtClean="0"/>
          </a:p>
          <a:p>
            <a:pPr algn="ctr"/>
            <a:endParaRPr lang="en-US" altLang="ja-JP" sz="1600" b="1" dirty="0" smtClean="0"/>
          </a:p>
        </p:txBody>
      </p:sp>
      <p:sp>
        <p:nvSpPr>
          <p:cNvPr id="27" name="円/楕円 26"/>
          <p:cNvSpPr/>
          <p:nvPr/>
        </p:nvSpPr>
        <p:spPr>
          <a:xfrm>
            <a:off x="2051720" y="2873314"/>
            <a:ext cx="1543671" cy="1429435"/>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600" b="1" dirty="0"/>
              <a:t>R</a:t>
            </a:r>
            <a:r>
              <a:rPr lang="en-US" altLang="ja-JP" sz="1600" b="1" dirty="0" smtClean="0"/>
              <a:t>emote</a:t>
            </a:r>
          </a:p>
          <a:p>
            <a:pPr algn="ctr"/>
            <a:r>
              <a:rPr lang="en-US" altLang="ja-JP" sz="1600" b="1" dirty="0" smtClean="0"/>
              <a:t>node</a:t>
            </a:r>
            <a:r>
              <a:rPr lang="en-US" altLang="ja-JP" sz="1600" b="1" dirty="0"/>
              <a:t>2</a:t>
            </a:r>
            <a:endParaRPr lang="en-US" altLang="ja-JP" sz="1600" b="1" dirty="0" smtClean="0"/>
          </a:p>
          <a:p>
            <a:pPr algn="ctr"/>
            <a:endParaRPr lang="en-US" altLang="ja-JP" sz="1600" b="1" dirty="0"/>
          </a:p>
          <a:p>
            <a:pPr algn="ctr"/>
            <a:endParaRPr lang="en-US" altLang="ja-JP" sz="1600" b="1" dirty="0" smtClean="0"/>
          </a:p>
          <a:p>
            <a:pPr algn="ctr"/>
            <a:endParaRPr lang="en-US" altLang="ja-JP" sz="1600" b="1" dirty="0"/>
          </a:p>
          <a:p>
            <a:pPr algn="ctr"/>
            <a:endParaRPr lang="en-US" altLang="ja-JP" sz="1600" b="1" dirty="0" smtClean="0"/>
          </a:p>
        </p:txBody>
      </p:sp>
      <p:sp>
        <p:nvSpPr>
          <p:cNvPr id="13" name="星 5 12"/>
          <p:cNvSpPr/>
          <p:nvPr/>
        </p:nvSpPr>
        <p:spPr>
          <a:xfrm>
            <a:off x="559830" y="4330779"/>
            <a:ext cx="432048" cy="432048"/>
          </a:xfrm>
          <a:prstGeom prst="star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星 5 13"/>
          <p:cNvSpPr/>
          <p:nvPr/>
        </p:nvSpPr>
        <p:spPr>
          <a:xfrm>
            <a:off x="1609974" y="4742975"/>
            <a:ext cx="432048" cy="432048"/>
          </a:xfrm>
          <a:prstGeom prst="star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星 5 14"/>
          <p:cNvSpPr/>
          <p:nvPr/>
        </p:nvSpPr>
        <p:spPr>
          <a:xfrm>
            <a:off x="2303748" y="3480668"/>
            <a:ext cx="432048" cy="432048"/>
          </a:xfrm>
          <a:prstGeom prst="star5">
            <a:avLst>
              <a:gd name="adj" fmla="val 23603"/>
              <a:gd name="hf" fmla="val 105146"/>
              <a:gd name="vf" fmla="val 110557"/>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p:cNvCxnSpPr>
            <a:stCxn id="15" idx="1"/>
            <a:endCxn id="13" idx="4"/>
          </p:cNvCxnSpPr>
          <p:nvPr/>
        </p:nvCxnSpPr>
        <p:spPr>
          <a:xfrm flipH="1">
            <a:off x="991878" y="3645695"/>
            <a:ext cx="1311870" cy="850111"/>
          </a:xfrm>
          <a:prstGeom prst="straightConnector1">
            <a:avLst/>
          </a:prstGeom>
          <a:ln w="38100">
            <a:solidFill>
              <a:srgbClr val="00B050"/>
            </a:solidFill>
            <a:prstDash val="dash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14" idx="1"/>
            <a:endCxn id="13" idx="3"/>
          </p:cNvCxnSpPr>
          <p:nvPr/>
        </p:nvCxnSpPr>
        <p:spPr>
          <a:xfrm flipH="1" flipV="1">
            <a:off x="909364" y="4762826"/>
            <a:ext cx="700610" cy="145176"/>
          </a:xfrm>
          <a:prstGeom prst="straightConnector1">
            <a:avLst/>
          </a:prstGeom>
          <a:ln w="38100">
            <a:solidFill>
              <a:srgbClr val="00B050"/>
            </a:solidFill>
            <a:prstDash val="dash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正方形/長方形 28"/>
          <p:cNvSpPr/>
          <p:nvPr/>
        </p:nvSpPr>
        <p:spPr>
          <a:xfrm rot="5400000">
            <a:off x="5359565" y="1912311"/>
            <a:ext cx="2817358" cy="4536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0" name="正方形/長方形 29"/>
          <p:cNvSpPr/>
          <p:nvPr/>
        </p:nvSpPr>
        <p:spPr>
          <a:xfrm>
            <a:off x="4499991" y="2585281"/>
            <a:ext cx="1298448" cy="9211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クラスタ</a:t>
            </a:r>
            <a:endParaRPr lang="en-US" altLang="ja-JP" b="1" dirty="0" smtClean="0"/>
          </a:p>
          <a:p>
            <a:pPr algn="ctr"/>
            <a:r>
              <a:rPr lang="en-US" altLang="ja-JP" b="1" dirty="0" smtClean="0"/>
              <a:t>(4</a:t>
            </a:r>
            <a:r>
              <a:rPr lang="ja-JP" altLang="en-US" b="1" dirty="0" smtClean="0"/>
              <a:t>ノード</a:t>
            </a:r>
            <a:r>
              <a:rPr lang="en-US" altLang="ja-JP" b="1" dirty="0" smtClean="0"/>
              <a:t>)</a:t>
            </a:r>
            <a:endParaRPr kumimoji="1" lang="ja-JP" altLang="en-US" b="1" dirty="0"/>
          </a:p>
        </p:txBody>
      </p:sp>
      <p:sp>
        <p:nvSpPr>
          <p:cNvPr id="31" name="円/楕円 30"/>
          <p:cNvSpPr/>
          <p:nvPr/>
        </p:nvSpPr>
        <p:spPr>
          <a:xfrm>
            <a:off x="4538243" y="3588029"/>
            <a:ext cx="1260196" cy="1429435"/>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600" b="1" dirty="0" smtClean="0"/>
              <a:t>Host node</a:t>
            </a:r>
          </a:p>
          <a:p>
            <a:pPr algn="ctr"/>
            <a:endParaRPr lang="en-US" altLang="ja-JP" sz="1600" b="1" dirty="0"/>
          </a:p>
          <a:p>
            <a:pPr algn="ctr"/>
            <a:endParaRPr lang="en-US" altLang="ja-JP" sz="1600" b="1" dirty="0" smtClean="0"/>
          </a:p>
          <a:p>
            <a:pPr algn="ctr"/>
            <a:endParaRPr lang="en-US" altLang="ja-JP" sz="1600" b="1" dirty="0" smtClean="0"/>
          </a:p>
        </p:txBody>
      </p:sp>
      <p:sp>
        <p:nvSpPr>
          <p:cNvPr id="32" name="円/楕円 31"/>
          <p:cNvSpPr/>
          <p:nvPr/>
        </p:nvSpPr>
        <p:spPr>
          <a:xfrm>
            <a:off x="5798439" y="4159805"/>
            <a:ext cx="1407212" cy="1429435"/>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600" b="1" dirty="0"/>
              <a:t>R</a:t>
            </a:r>
            <a:r>
              <a:rPr lang="en-US" altLang="ja-JP" sz="1600" b="1" dirty="0" smtClean="0"/>
              <a:t>emote</a:t>
            </a:r>
          </a:p>
          <a:p>
            <a:pPr algn="ctr"/>
            <a:r>
              <a:rPr lang="en-US" altLang="ja-JP" sz="1600" b="1" dirty="0" smtClean="0"/>
              <a:t>node1</a:t>
            </a:r>
            <a:endParaRPr lang="en-US" altLang="ja-JP" sz="1600" b="1" dirty="0"/>
          </a:p>
          <a:p>
            <a:pPr algn="ctr"/>
            <a:endParaRPr lang="en-US" altLang="ja-JP" sz="1600" b="1" dirty="0" smtClean="0"/>
          </a:p>
          <a:p>
            <a:pPr algn="ctr"/>
            <a:endParaRPr lang="en-US" altLang="ja-JP" sz="1600" b="1" dirty="0" smtClean="0"/>
          </a:p>
        </p:txBody>
      </p:sp>
      <p:sp>
        <p:nvSpPr>
          <p:cNvPr id="33" name="円/楕円 32"/>
          <p:cNvSpPr/>
          <p:nvPr/>
        </p:nvSpPr>
        <p:spPr>
          <a:xfrm>
            <a:off x="6444207" y="2873313"/>
            <a:ext cx="1543671" cy="1197438"/>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600" b="1" dirty="0"/>
              <a:t>R</a:t>
            </a:r>
            <a:r>
              <a:rPr lang="en-US" altLang="ja-JP" sz="1600" b="1" dirty="0" smtClean="0"/>
              <a:t>emote</a:t>
            </a:r>
          </a:p>
          <a:p>
            <a:pPr algn="ctr"/>
            <a:r>
              <a:rPr lang="en-US" altLang="ja-JP" sz="1600" b="1" dirty="0" smtClean="0"/>
              <a:t>node</a:t>
            </a:r>
            <a:r>
              <a:rPr lang="en-US" altLang="ja-JP" sz="1600" b="1" dirty="0"/>
              <a:t>2</a:t>
            </a:r>
            <a:endParaRPr lang="en-US" altLang="ja-JP" sz="1600" b="1" dirty="0" smtClean="0"/>
          </a:p>
          <a:p>
            <a:pPr algn="ctr"/>
            <a:endParaRPr lang="en-US" altLang="ja-JP" sz="1600" b="1" dirty="0"/>
          </a:p>
          <a:p>
            <a:pPr algn="ctr"/>
            <a:endParaRPr lang="en-US" altLang="ja-JP" sz="1600" b="1" dirty="0" smtClean="0"/>
          </a:p>
        </p:txBody>
      </p:sp>
      <p:sp>
        <p:nvSpPr>
          <p:cNvPr id="35" name="星 5 34"/>
          <p:cNvSpPr/>
          <p:nvPr/>
        </p:nvSpPr>
        <p:spPr>
          <a:xfrm>
            <a:off x="4952317" y="4330777"/>
            <a:ext cx="432048" cy="432048"/>
          </a:xfrm>
          <a:prstGeom prst="star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星 5 35"/>
          <p:cNvSpPr/>
          <p:nvPr/>
        </p:nvSpPr>
        <p:spPr>
          <a:xfrm>
            <a:off x="6358276" y="4947963"/>
            <a:ext cx="432048" cy="432048"/>
          </a:xfrm>
          <a:prstGeom prst="star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星 5 36"/>
          <p:cNvSpPr/>
          <p:nvPr/>
        </p:nvSpPr>
        <p:spPr>
          <a:xfrm>
            <a:off x="6696235" y="3480666"/>
            <a:ext cx="432048" cy="432048"/>
          </a:xfrm>
          <a:prstGeom prst="star5">
            <a:avLst>
              <a:gd name="adj" fmla="val 23603"/>
              <a:gd name="hf" fmla="val 105146"/>
              <a:gd name="vf" fmla="val 110557"/>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矢印コネクタ 37"/>
          <p:cNvCxnSpPr>
            <a:stCxn id="37" idx="1"/>
            <a:endCxn id="35" idx="4"/>
          </p:cNvCxnSpPr>
          <p:nvPr/>
        </p:nvCxnSpPr>
        <p:spPr>
          <a:xfrm flipH="1">
            <a:off x="5384365" y="3645693"/>
            <a:ext cx="1311870" cy="850111"/>
          </a:xfrm>
          <a:prstGeom prst="straightConnector1">
            <a:avLst/>
          </a:prstGeom>
          <a:ln w="38100">
            <a:solidFill>
              <a:srgbClr val="00B050"/>
            </a:solidFill>
            <a:prstDash val="dash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36" idx="1"/>
            <a:endCxn id="35" idx="3"/>
          </p:cNvCxnSpPr>
          <p:nvPr/>
        </p:nvCxnSpPr>
        <p:spPr>
          <a:xfrm flipH="1" flipV="1">
            <a:off x="5301851" y="4762824"/>
            <a:ext cx="1056425" cy="350166"/>
          </a:xfrm>
          <a:prstGeom prst="straightConnector1">
            <a:avLst/>
          </a:prstGeom>
          <a:ln w="38100">
            <a:solidFill>
              <a:srgbClr val="00B050"/>
            </a:solidFill>
            <a:prstDash val="dash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円/楕円 39"/>
          <p:cNvSpPr/>
          <p:nvPr/>
        </p:nvSpPr>
        <p:spPr>
          <a:xfrm>
            <a:off x="7334197" y="3861048"/>
            <a:ext cx="1407212" cy="1429435"/>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600" b="1" dirty="0" smtClean="0"/>
              <a:t>  Remote</a:t>
            </a:r>
          </a:p>
          <a:p>
            <a:pPr algn="ctr"/>
            <a:r>
              <a:rPr lang="en-US" altLang="ja-JP" sz="1600" b="1" dirty="0" smtClean="0"/>
              <a:t>node3</a:t>
            </a:r>
          </a:p>
        </p:txBody>
      </p:sp>
      <p:sp>
        <p:nvSpPr>
          <p:cNvPr id="41" name="星 5 40"/>
          <p:cNvSpPr/>
          <p:nvPr/>
        </p:nvSpPr>
        <p:spPr>
          <a:xfrm>
            <a:off x="7605755" y="3943781"/>
            <a:ext cx="432048" cy="432048"/>
          </a:xfrm>
          <a:prstGeom prst="star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p:cNvCxnSpPr>
            <a:stCxn id="41" idx="0"/>
          </p:cNvCxnSpPr>
          <p:nvPr/>
        </p:nvCxnSpPr>
        <p:spPr>
          <a:xfrm flipH="1">
            <a:off x="5384367" y="3943781"/>
            <a:ext cx="2437412" cy="552026"/>
          </a:xfrm>
          <a:prstGeom prst="straightConnector1">
            <a:avLst/>
          </a:prstGeom>
          <a:ln w="38100">
            <a:solidFill>
              <a:srgbClr val="00B050"/>
            </a:solidFill>
            <a:prstDash val="dash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endCxn id="41" idx="2"/>
          </p:cNvCxnSpPr>
          <p:nvPr/>
        </p:nvCxnSpPr>
        <p:spPr>
          <a:xfrm flipV="1">
            <a:off x="6574300" y="4375828"/>
            <a:ext cx="1113969" cy="819896"/>
          </a:xfrm>
          <a:prstGeom prst="straightConnector1">
            <a:avLst/>
          </a:prstGeom>
          <a:ln w="38100">
            <a:solidFill>
              <a:srgbClr val="00B050"/>
            </a:solidFill>
            <a:prstDash val="dash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コンテンツ プレースホルダー 5"/>
          <p:cNvSpPr txBox="1">
            <a:spLocks/>
          </p:cNvSpPr>
          <p:nvPr/>
        </p:nvSpPr>
        <p:spPr>
          <a:xfrm>
            <a:off x="179512" y="5589240"/>
            <a:ext cx="8780476" cy="122413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en-US" altLang="ja-JP" sz="1600" b="1" dirty="0" smtClean="0"/>
              <a:t>5</a:t>
            </a:r>
            <a:r>
              <a:rPr lang="ja-JP" altLang="en-US" sz="1600" b="1" dirty="0" smtClean="0"/>
              <a:t>ノード</a:t>
            </a:r>
            <a:r>
              <a:rPr lang="en-US" altLang="ja-JP" sz="1600" b="1" dirty="0" smtClean="0"/>
              <a:t>… 4</a:t>
            </a:r>
            <a:r>
              <a:rPr lang="ja-JP" altLang="en-US" sz="1600" b="1" dirty="0" smtClean="0"/>
              <a:t>ノードと同じ</a:t>
            </a:r>
            <a:r>
              <a:rPr lang="en-US" altLang="ja-JP" sz="1600" b="1" dirty="0" smtClean="0"/>
              <a:t>host</a:t>
            </a:r>
            <a:r>
              <a:rPr lang="ja-JP" altLang="en-US" sz="1600" b="1" dirty="0" smtClean="0"/>
              <a:t>ファイルに書かれている</a:t>
            </a:r>
            <a:r>
              <a:rPr lang="en-US" altLang="ja-JP" sz="1600" b="1" dirty="0" smtClean="0"/>
              <a:t>2</a:t>
            </a:r>
            <a:r>
              <a:rPr lang="ja-JP" altLang="en-US" sz="1600" b="1" dirty="0" smtClean="0"/>
              <a:t>番目のノードと</a:t>
            </a:r>
            <a:r>
              <a:rPr lang="en-US" altLang="ja-JP" sz="1600" b="1" dirty="0" smtClean="0"/>
              <a:t>4</a:t>
            </a:r>
            <a:r>
              <a:rPr lang="ja-JP" altLang="en-US" sz="1600" b="1" dirty="0" smtClean="0"/>
              <a:t>番目のノード</a:t>
            </a:r>
            <a:endParaRPr lang="en-US" altLang="ja-JP" sz="1600" b="1" dirty="0" smtClean="0"/>
          </a:p>
          <a:p>
            <a:r>
              <a:rPr lang="en-US" altLang="ja-JP" sz="1600" b="1" dirty="0" smtClean="0"/>
              <a:t>6</a:t>
            </a:r>
            <a:r>
              <a:rPr lang="ja-JP" altLang="en-US" sz="1600" b="1" dirty="0" smtClean="0"/>
              <a:t>ノード</a:t>
            </a:r>
            <a:r>
              <a:rPr lang="en-US" altLang="ja-JP" sz="1600" b="1" dirty="0"/>
              <a:t>… host</a:t>
            </a:r>
            <a:r>
              <a:rPr lang="ja-JP" altLang="en-US" sz="1600" b="1" dirty="0"/>
              <a:t>ファイルに書かれている</a:t>
            </a:r>
            <a:r>
              <a:rPr lang="en-US" altLang="ja-JP" sz="1600" b="1" dirty="0"/>
              <a:t>2</a:t>
            </a:r>
            <a:r>
              <a:rPr lang="ja-JP" altLang="en-US" sz="1600" b="1" dirty="0" smtClean="0"/>
              <a:t>番目 </a:t>
            </a:r>
            <a:r>
              <a:rPr lang="en-US" altLang="ja-JP" sz="1600" b="1" dirty="0" smtClean="0"/>
              <a:t>connect=&gt; </a:t>
            </a:r>
            <a:r>
              <a:rPr lang="en-US" altLang="ja-JP" sz="1600" b="1" dirty="0"/>
              <a:t>4</a:t>
            </a:r>
            <a:r>
              <a:rPr lang="ja-JP" altLang="en-US" sz="1600" b="1" dirty="0"/>
              <a:t>番目の</a:t>
            </a:r>
            <a:r>
              <a:rPr lang="ja-JP" altLang="en-US" sz="1600" b="1" dirty="0" smtClean="0"/>
              <a:t>ノードと</a:t>
            </a:r>
            <a:r>
              <a:rPr lang="en-US" altLang="ja-JP" sz="1600" b="1" dirty="0" smtClean="0"/>
              <a:t>6</a:t>
            </a:r>
            <a:r>
              <a:rPr lang="ja-JP" altLang="en-US" sz="1600" b="1" dirty="0" smtClean="0"/>
              <a:t>番目のノード</a:t>
            </a:r>
            <a:endParaRPr lang="en-US" altLang="ja-JP" sz="1600" b="1" dirty="0" smtClean="0"/>
          </a:p>
        </p:txBody>
      </p:sp>
    </p:spTree>
    <p:extLst>
      <p:ext uri="{BB962C8B-B14F-4D97-AF65-F5344CB8AC3E}">
        <p14:creationId xmlns:p14="http://schemas.microsoft.com/office/powerpoint/2010/main" val="1783109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fade">
                                      <p:cBhvr>
                                        <p:cTn id="56" dur="500"/>
                                        <p:tgtEl>
                                          <p:spTgt spid="3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500"/>
                                        <p:tgtEl>
                                          <p:spTgt spid="4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fade">
                                      <p:cBhvr>
                                        <p:cTn id="64" dur="500"/>
                                        <p:tgtEl>
                                          <p:spTgt spid="4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fade">
                                      <p:cBhvr>
                                        <p:cTn id="6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9" grpId="0" animBg="1"/>
      <p:bldP spid="30" grpId="0" animBg="1"/>
      <p:bldP spid="31" grpId="0" animBg="1"/>
      <p:bldP spid="32" grpId="0" animBg="1"/>
      <p:bldP spid="33" grpId="0" animBg="1"/>
      <p:bldP spid="4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memo</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チェックポイントファイル</a:t>
            </a:r>
            <a:r>
              <a:rPr lang="en-US" altLang="ja-JP" dirty="0" smtClean="0"/>
              <a:t>(n-queen: n = 19)</a:t>
            </a:r>
          </a:p>
          <a:p>
            <a:pPr lvl="1"/>
            <a:r>
              <a:rPr kumimoji="1" lang="ja-JP" altLang="en-US" dirty="0" smtClean="0"/>
              <a:t>親プロセス </a:t>
            </a:r>
            <a:r>
              <a:rPr kumimoji="1" lang="en-US" altLang="ja-JP" dirty="0" smtClean="0"/>
              <a:t>3.5MB :</a:t>
            </a:r>
            <a:r>
              <a:rPr kumimoji="1" lang="ja-JP" altLang="en-US" dirty="0" smtClean="0"/>
              <a:t>通信時間</a:t>
            </a:r>
            <a:r>
              <a:rPr kumimoji="1" lang="en-US" altLang="ja-JP" dirty="0" smtClean="0"/>
              <a:t>(Wi-Fi)…2.46sec</a:t>
            </a:r>
          </a:p>
          <a:p>
            <a:pPr lvl="1"/>
            <a:r>
              <a:rPr lang="ja-JP" altLang="en-US" dirty="0" smtClean="0"/>
              <a:t>子プロセス </a:t>
            </a:r>
            <a:r>
              <a:rPr lang="en-US" altLang="ja-JP" dirty="0" smtClean="0"/>
              <a:t>4.5MB :</a:t>
            </a:r>
            <a:r>
              <a:rPr lang="ja-JP" altLang="en-US" dirty="0"/>
              <a:t>通信時間</a:t>
            </a:r>
            <a:r>
              <a:rPr lang="en-US" altLang="ja-JP" dirty="0"/>
              <a:t>(Wi-Fi</a:t>
            </a:r>
            <a:r>
              <a:rPr lang="en-US" altLang="ja-JP" dirty="0" smtClean="0"/>
              <a:t>)…3.49sec</a:t>
            </a:r>
          </a:p>
          <a:p>
            <a:pPr lvl="1"/>
            <a:r>
              <a:rPr lang="ja-JP" altLang="en-US" dirty="0" smtClean="0"/>
              <a:t>一時ファイル</a:t>
            </a:r>
            <a:r>
              <a:rPr lang="en-US" altLang="ja-JP" dirty="0" smtClean="0"/>
              <a:t>(</a:t>
            </a:r>
            <a:r>
              <a:rPr lang="en-US" altLang="ja-JP" dirty="0" err="1" smtClean="0"/>
              <a:t>mpi</a:t>
            </a:r>
            <a:r>
              <a:rPr lang="en-US" altLang="ja-JP" dirty="0" smtClean="0"/>
              <a:t>) 4.0KB </a:t>
            </a:r>
            <a:r>
              <a:rPr lang="en-US" altLang="ja-JP" dirty="0"/>
              <a:t>:</a:t>
            </a:r>
            <a:r>
              <a:rPr lang="ja-JP" altLang="en-US" dirty="0"/>
              <a:t>通信時間</a:t>
            </a:r>
            <a:r>
              <a:rPr lang="en-US" altLang="ja-JP" dirty="0"/>
              <a:t>(Wi-Fi</a:t>
            </a:r>
            <a:r>
              <a:rPr lang="en-US" altLang="ja-JP" dirty="0" smtClean="0"/>
              <a:t>)…1sec</a:t>
            </a:r>
            <a:r>
              <a:rPr lang="ja-JP" altLang="en-US" dirty="0" smtClean="0"/>
              <a:t>未満</a:t>
            </a:r>
            <a:endParaRPr lang="en-US" altLang="ja-JP" dirty="0" smtClean="0"/>
          </a:p>
          <a:p>
            <a:r>
              <a:rPr lang="ja-JP" altLang="en-US" dirty="0" smtClean="0"/>
              <a:t>チェックポイントファイル読み込み時間</a:t>
            </a:r>
            <a:r>
              <a:rPr lang="en-US" altLang="ja-JP" dirty="0" smtClean="0"/>
              <a:t>…</a:t>
            </a:r>
            <a:r>
              <a:rPr lang="ja-JP" altLang="en-US" dirty="0" smtClean="0"/>
              <a:t>平均</a:t>
            </a:r>
            <a:r>
              <a:rPr lang="en-US" altLang="ja-JP" dirty="0" smtClean="0"/>
              <a:t>0.47sec</a:t>
            </a:r>
            <a:r>
              <a:rPr lang="ja-JP" altLang="en-US" dirty="0" smtClean="0"/>
              <a:t>以下</a:t>
            </a:r>
            <a:endParaRPr lang="en-US" altLang="ja-JP" dirty="0" smtClean="0"/>
          </a:p>
          <a:p>
            <a:endParaRPr kumimoji="1" lang="en-US" altLang="ja-JP" dirty="0" smtClean="0"/>
          </a:p>
        </p:txBody>
      </p:sp>
      <p:sp>
        <p:nvSpPr>
          <p:cNvPr id="4" name="日付プレースホルダー 3"/>
          <p:cNvSpPr>
            <a:spLocks noGrp="1"/>
          </p:cNvSpPr>
          <p:nvPr>
            <p:ph type="dt" sz="half" idx="10"/>
          </p:nvPr>
        </p:nvSpPr>
        <p:spPr/>
        <p:txBody>
          <a:bodyPr/>
          <a:lstStyle/>
          <a:p>
            <a:fld id="{664EB6B1-70D5-4712-8524-DCB1DFA40591}" type="datetime1">
              <a:rPr lang="ja-JP" altLang="en-US" smtClean="0"/>
              <a:t>2016/6/3</a:t>
            </a:fld>
            <a:endParaRPr lang="ja-JP" altLang="en-US"/>
          </a:p>
        </p:txBody>
      </p:sp>
      <p:sp>
        <p:nvSpPr>
          <p:cNvPr id="5" name="フッター プレースホルダー 4"/>
          <p:cNvSpPr>
            <a:spLocks noGrp="1"/>
          </p:cNvSpPr>
          <p:nvPr>
            <p:ph type="ftr" sz="quarter" idx="11"/>
          </p:nvPr>
        </p:nvSpPr>
        <p:spPr/>
        <p:txBody>
          <a:bodyPr/>
          <a:lstStyle/>
          <a:p>
            <a:r>
              <a:rPr lang="en-US" altLang="zh-TW" smtClean="0"/>
              <a:t>M2 thesis proposal</a:t>
            </a:r>
            <a:endParaRPr lang="ja-JP" altLang="en-US"/>
          </a:p>
        </p:txBody>
      </p:sp>
      <p:sp>
        <p:nvSpPr>
          <p:cNvPr id="6" name="スライド番号プレースホルダー 5"/>
          <p:cNvSpPr>
            <a:spLocks noGrp="1"/>
          </p:cNvSpPr>
          <p:nvPr>
            <p:ph type="sldNum" sz="quarter" idx="12"/>
          </p:nvPr>
        </p:nvSpPr>
        <p:spPr/>
        <p:txBody>
          <a:bodyPr/>
          <a:lstStyle/>
          <a:p>
            <a:fld id="{19EFD5C2-C605-44A9-AFF4-CC97E62308AD}" type="slidenum">
              <a:rPr lang="ja-JP" altLang="en-US" smtClean="0"/>
              <a:pPr/>
              <a:t>29</a:t>
            </a:fld>
            <a:endParaRPr lang="ja-JP" altLang="en-US"/>
          </a:p>
        </p:txBody>
      </p:sp>
    </p:spTree>
    <p:extLst>
      <p:ext uri="{BB962C8B-B14F-4D97-AF65-F5344CB8AC3E}">
        <p14:creationId xmlns:p14="http://schemas.microsoft.com/office/powerpoint/2010/main" val="3863170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58E2B914-25D6-4B4D-B5A1-6C44F134381B}" type="datetime1">
              <a:rPr lang="ja-JP" altLang="en-US" smtClean="0"/>
              <a:t>2016/6/3</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3</a:t>
            </a:fld>
            <a:endParaRPr lang="ja-JP" altLang="en-US"/>
          </a:p>
        </p:txBody>
      </p:sp>
      <p:sp>
        <p:nvSpPr>
          <p:cNvPr id="7" name="タイトル 1"/>
          <p:cNvSpPr txBox="1">
            <a:spLocks/>
          </p:cNvSpPr>
          <p:nvPr/>
        </p:nvSpPr>
        <p:spPr>
          <a:xfrm>
            <a:off x="457200" y="134144"/>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ja-JP" altLang="en-US" dirty="0" smtClean="0">
                <a:solidFill>
                  <a:srgbClr val="D2533C"/>
                </a:solidFill>
              </a:rPr>
              <a:t>研究背景</a:t>
            </a:r>
            <a:r>
              <a:rPr lang="en-US" altLang="ja-JP" dirty="0" smtClean="0">
                <a:solidFill>
                  <a:srgbClr val="D2533C"/>
                </a:solidFill>
              </a:rPr>
              <a:t>(1/2)</a:t>
            </a:r>
            <a:endParaRPr lang="ja-JP" altLang="en-US" dirty="0">
              <a:solidFill>
                <a:srgbClr val="D2533C"/>
              </a:solidFill>
            </a:endParaRPr>
          </a:p>
        </p:txBody>
      </p:sp>
      <p:sp>
        <p:nvSpPr>
          <p:cNvPr id="6" name="コンテンツ プレースホルダー 5"/>
          <p:cNvSpPr>
            <a:spLocks noGrp="1"/>
          </p:cNvSpPr>
          <p:nvPr>
            <p:ph idx="1"/>
          </p:nvPr>
        </p:nvSpPr>
        <p:spPr>
          <a:xfrm>
            <a:off x="457200" y="980728"/>
            <a:ext cx="8229600" cy="1800200"/>
          </a:xfrm>
        </p:spPr>
        <p:txBody>
          <a:bodyPr>
            <a:normAutofit/>
          </a:bodyPr>
          <a:lstStyle/>
          <a:p>
            <a:r>
              <a:rPr lang="ja-JP" altLang="en-US" b="1" dirty="0" smtClean="0"/>
              <a:t>メモリ容量の増加や処理性能の向上等</a:t>
            </a:r>
            <a:r>
              <a:rPr lang="ja-JP" altLang="en-US" b="1" dirty="0"/>
              <a:t>，</a:t>
            </a:r>
            <a:r>
              <a:rPr lang="ja-JP" altLang="en-US" b="1" dirty="0" smtClean="0"/>
              <a:t>モバイル端末が高性能化</a:t>
            </a:r>
            <a:endParaRPr lang="en-US" altLang="ja-JP" b="1" dirty="0" smtClean="0"/>
          </a:p>
          <a:p>
            <a:pPr lvl="1"/>
            <a:r>
              <a:rPr lang="ja-JP" altLang="en-US" b="1" dirty="0">
                <a:solidFill>
                  <a:srgbClr val="FF0000"/>
                </a:solidFill>
              </a:rPr>
              <a:t>並列分散処理の新たな計算資源として活用することが</a:t>
            </a:r>
            <a:r>
              <a:rPr lang="ja-JP" altLang="en-US" b="1" dirty="0" smtClean="0">
                <a:solidFill>
                  <a:srgbClr val="FF0000"/>
                </a:solidFill>
              </a:rPr>
              <a:t>可能</a:t>
            </a:r>
            <a:endParaRPr lang="en-US" altLang="ja-JP" b="1" dirty="0">
              <a:solidFill>
                <a:srgbClr val="FF0000"/>
              </a:solidFill>
            </a:endParaRPr>
          </a:p>
          <a:p>
            <a:pPr lvl="1"/>
            <a:r>
              <a:rPr lang="ja-JP" altLang="en-US" b="1" dirty="0" smtClean="0"/>
              <a:t>関連</a:t>
            </a:r>
            <a:r>
              <a:rPr lang="ja-JP" altLang="en-US" b="1" dirty="0"/>
              <a:t>研究</a:t>
            </a:r>
            <a:r>
              <a:rPr lang="en-US" altLang="ja-JP" b="1" dirty="0"/>
              <a:t>(</a:t>
            </a:r>
            <a:r>
              <a:rPr lang="ja-JP" altLang="en-US" b="1" dirty="0"/>
              <a:t>事例</a:t>
            </a:r>
            <a:r>
              <a:rPr lang="en-US" altLang="ja-JP" b="1" dirty="0" smtClean="0"/>
              <a:t>)…PC</a:t>
            </a:r>
            <a:r>
              <a:rPr lang="ja-JP" altLang="en-US" b="1" dirty="0"/>
              <a:t>クラスタの代用</a:t>
            </a:r>
            <a:r>
              <a:rPr lang="en-US" altLang="ja-JP" b="1" dirty="0"/>
              <a:t>[1]</a:t>
            </a:r>
            <a:r>
              <a:rPr lang="ja-JP" altLang="en-US" b="1" dirty="0"/>
              <a:t>やサーバーの代用</a:t>
            </a:r>
            <a:r>
              <a:rPr lang="en-US" altLang="ja-JP" b="1" dirty="0"/>
              <a:t>[2]</a:t>
            </a:r>
            <a:r>
              <a:rPr lang="ja-JP" altLang="en-US" b="1" dirty="0"/>
              <a:t>等</a:t>
            </a:r>
            <a:endParaRPr lang="en-US" altLang="ja-JP" b="1" dirty="0"/>
          </a:p>
          <a:p>
            <a:pPr lvl="1"/>
            <a:endParaRPr lang="ja-JP" altLang="en-US" b="1" dirty="0">
              <a:solidFill>
                <a:srgbClr val="FF0000"/>
              </a:solidFill>
            </a:endParaRPr>
          </a:p>
          <a:p>
            <a:endParaRPr lang="en-US" altLang="ja-JP" b="1" dirty="0" smtClean="0"/>
          </a:p>
          <a:p>
            <a:pPr marL="0" indent="0">
              <a:buNone/>
            </a:pPr>
            <a:endParaRPr kumimoji="1" lang="ja-JP" altLang="en-US" b="1" dirty="0"/>
          </a:p>
        </p:txBody>
      </p:sp>
      <p:sp>
        <p:nvSpPr>
          <p:cNvPr id="14" name="コンテンツ プレースホルダー 5"/>
          <p:cNvSpPr txBox="1">
            <a:spLocks/>
          </p:cNvSpPr>
          <p:nvPr/>
        </p:nvSpPr>
        <p:spPr>
          <a:xfrm>
            <a:off x="457200" y="3861048"/>
            <a:ext cx="8229600" cy="1656184"/>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marL="0" indent="0">
              <a:buNone/>
            </a:pPr>
            <a:endParaRPr lang="en-US" altLang="ja-JP" b="1" dirty="0"/>
          </a:p>
        </p:txBody>
      </p:sp>
      <p:sp>
        <p:nvSpPr>
          <p:cNvPr id="15" name="テキスト ボックス 14"/>
          <p:cNvSpPr txBox="1"/>
          <p:nvPr/>
        </p:nvSpPr>
        <p:spPr>
          <a:xfrm>
            <a:off x="251520" y="6134526"/>
            <a:ext cx="8892480" cy="276999"/>
          </a:xfrm>
          <a:prstGeom prst="rect">
            <a:avLst/>
          </a:prstGeom>
          <a:noFill/>
        </p:spPr>
        <p:txBody>
          <a:bodyPr wrap="square" rtlCol="0">
            <a:spAutoFit/>
          </a:bodyPr>
          <a:lstStyle/>
          <a:p>
            <a:r>
              <a:rPr lang="en-US" altLang="ja-JP" sz="1200" b="1" dirty="0" smtClean="0"/>
              <a:t>[1</a:t>
            </a:r>
            <a:r>
              <a:rPr lang="en-US" altLang="ja-JP" sz="1200" b="1" dirty="0"/>
              <a:t>]  </a:t>
            </a:r>
            <a:r>
              <a:rPr lang="en-US" altLang="ja-JP" sz="1200" b="1" dirty="0" err="1"/>
              <a:t>M.M.juno</a:t>
            </a:r>
            <a:r>
              <a:rPr lang="en-US" altLang="ja-JP" sz="1200" b="1" dirty="0"/>
              <a:t>, </a:t>
            </a:r>
            <a:r>
              <a:rPr lang="en-US" altLang="ja-JP" sz="1200" b="1" dirty="0" err="1"/>
              <a:t>A.R.Bhangwar</a:t>
            </a:r>
            <a:r>
              <a:rPr lang="en-US" altLang="ja-JP" sz="1200" b="1" dirty="0"/>
              <a:t>, and A.A.</a:t>
            </a:r>
            <a:r>
              <a:rPr lang="en-US" altLang="ja-JP" sz="1200" b="1" dirty="0" err="1"/>
              <a:t>Laghari</a:t>
            </a:r>
            <a:r>
              <a:rPr lang="en-US" altLang="ja-JP" sz="1200" b="1" dirty="0" smtClean="0"/>
              <a:t>,“</a:t>
            </a:r>
            <a:r>
              <a:rPr lang="en-US" altLang="ja-JP" sz="1200" b="1" dirty="0"/>
              <a:t>Grids of </a:t>
            </a:r>
            <a:r>
              <a:rPr lang="en-US" altLang="ja-JP" sz="1200" b="1" dirty="0" smtClean="0"/>
              <a:t>Android </a:t>
            </a:r>
            <a:r>
              <a:rPr lang="en-US" altLang="ja-JP" sz="1200" b="1" dirty="0"/>
              <a:t>Mobile Devices</a:t>
            </a:r>
            <a:r>
              <a:rPr lang="en-US" altLang="ja-JP" sz="1200" b="1" dirty="0" smtClean="0"/>
              <a:t>”, </a:t>
            </a:r>
            <a:r>
              <a:rPr lang="en-US" altLang="ja-JP" sz="1200" b="1" dirty="0"/>
              <a:t>ICICTT, pp.1-3, 2013.</a:t>
            </a:r>
            <a:endParaRPr kumimoji="1" lang="ja-JP" altLang="en-US" sz="1200" b="1" dirty="0"/>
          </a:p>
        </p:txBody>
      </p:sp>
      <p:sp>
        <p:nvSpPr>
          <p:cNvPr id="16" name="テキスト ボックス 15"/>
          <p:cNvSpPr txBox="1"/>
          <p:nvPr/>
        </p:nvSpPr>
        <p:spPr>
          <a:xfrm>
            <a:off x="251520" y="6423719"/>
            <a:ext cx="8892480" cy="461665"/>
          </a:xfrm>
          <a:prstGeom prst="rect">
            <a:avLst/>
          </a:prstGeom>
          <a:noFill/>
        </p:spPr>
        <p:txBody>
          <a:bodyPr wrap="square" rtlCol="0">
            <a:spAutoFit/>
          </a:bodyPr>
          <a:lstStyle/>
          <a:p>
            <a:r>
              <a:rPr lang="en-US" altLang="ja-JP" sz="1200" b="1" dirty="0"/>
              <a:t>[2]  F. </a:t>
            </a:r>
            <a:r>
              <a:rPr lang="en-US" altLang="ja-JP" sz="1200" b="1" dirty="0" err="1"/>
              <a:t>Busching</a:t>
            </a:r>
            <a:r>
              <a:rPr lang="en-US" altLang="ja-JP" sz="1200" b="1" dirty="0"/>
              <a:t>, S. </a:t>
            </a:r>
            <a:r>
              <a:rPr lang="en-US" altLang="ja-JP" sz="1200" b="1" dirty="0" err="1"/>
              <a:t>Schildt</a:t>
            </a:r>
            <a:r>
              <a:rPr lang="en-US" altLang="ja-JP" sz="1200" b="1" dirty="0"/>
              <a:t>, and L. Wolf</a:t>
            </a:r>
            <a:r>
              <a:rPr lang="en-US" altLang="ja-JP" sz="1200" b="1" dirty="0" smtClean="0"/>
              <a:t>,“</a:t>
            </a:r>
            <a:r>
              <a:rPr lang="en-US" altLang="ja-JP" sz="1200" b="1" dirty="0" err="1"/>
              <a:t>DroidCluster</a:t>
            </a:r>
            <a:r>
              <a:rPr lang="en-US" altLang="ja-JP" sz="1200" b="1" dirty="0"/>
              <a:t>:  </a:t>
            </a:r>
            <a:r>
              <a:rPr lang="en-US" altLang="ja-JP" sz="1200" b="1" dirty="0" smtClean="0"/>
              <a:t>Towards Smartphone </a:t>
            </a:r>
            <a:r>
              <a:rPr lang="en-US" altLang="ja-JP" sz="1200" b="1" dirty="0"/>
              <a:t>Cluster </a:t>
            </a:r>
            <a:r>
              <a:rPr lang="en-US" altLang="ja-JP" sz="1200" b="1" dirty="0" err="1"/>
              <a:t>ComputingThe</a:t>
            </a:r>
            <a:r>
              <a:rPr lang="en-US" altLang="ja-JP" sz="1200" b="1" dirty="0"/>
              <a:t> Streets are </a:t>
            </a:r>
            <a:r>
              <a:rPr lang="en-US" altLang="ja-JP" sz="1200" b="1" dirty="0" smtClean="0"/>
              <a:t>Paved with Potential Computer </a:t>
            </a:r>
            <a:r>
              <a:rPr lang="en-US" altLang="ja-JP" sz="1200" b="1" dirty="0"/>
              <a:t>Clusters</a:t>
            </a:r>
            <a:r>
              <a:rPr lang="en-US" altLang="ja-JP" sz="1200" b="1" dirty="0" smtClean="0"/>
              <a:t>”, </a:t>
            </a:r>
            <a:r>
              <a:rPr lang="en-US" altLang="ja-JP" sz="1200" b="1" dirty="0"/>
              <a:t>In Distributed </a:t>
            </a:r>
            <a:r>
              <a:rPr lang="en-US" altLang="ja-JP" sz="1200" b="1" dirty="0" smtClean="0"/>
              <a:t>Computing </a:t>
            </a:r>
            <a:r>
              <a:rPr lang="en-US" altLang="ja-JP" sz="1200" b="1" dirty="0"/>
              <a:t>Systems </a:t>
            </a:r>
            <a:r>
              <a:rPr lang="en-US" altLang="ja-JP" sz="1200" b="1" dirty="0" smtClean="0"/>
              <a:t>Workshops (ICDCSW</a:t>
            </a:r>
            <a:r>
              <a:rPr lang="en-US" altLang="ja-JP" sz="1200" b="1" dirty="0"/>
              <a:t>), pp.114-117, 2012</a:t>
            </a:r>
            <a:endParaRPr kumimoji="1" lang="ja-JP" altLang="en-US" sz="1200" b="1" dirty="0"/>
          </a:p>
        </p:txBody>
      </p:sp>
      <p:sp>
        <p:nvSpPr>
          <p:cNvPr id="12" name="フッター プレースホルダー 1"/>
          <p:cNvSpPr>
            <a:spLocks noGrp="1"/>
          </p:cNvSpPr>
          <p:nvPr>
            <p:ph type="ftr" sz="quarter" idx="11"/>
          </p:nvPr>
        </p:nvSpPr>
        <p:spPr>
          <a:xfrm>
            <a:off x="3429000" y="18288"/>
            <a:ext cx="4114800" cy="329184"/>
          </a:xfrm>
        </p:spPr>
        <p:txBody>
          <a:bodyPr/>
          <a:lstStyle/>
          <a:p>
            <a:r>
              <a:rPr lang="en-US" altLang="zh-TW" smtClean="0"/>
              <a:t>M2 thesis proposal</a:t>
            </a:r>
            <a:endParaRPr lang="ja-JP" altLang="en-US" dirty="0"/>
          </a:p>
        </p:txBody>
      </p:sp>
      <p:sp>
        <p:nvSpPr>
          <p:cNvPr id="13" name="コンテンツ プレースホルダー 5"/>
          <p:cNvSpPr txBox="1">
            <a:spLocks/>
          </p:cNvSpPr>
          <p:nvPr/>
        </p:nvSpPr>
        <p:spPr>
          <a:xfrm>
            <a:off x="467544" y="2728664"/>
            <a:ext cx="8542784" cy="1132384"/>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b="1" dirty="0" smtClean="0"/>
              <a:t>モバイル端末を計算ノードとしたクラスタシステムを開発</a:t>
            </a:r>
            <a:endParaRPr lang="en-US" altLang="ja-JP" b="1" dirty="0" smtClean="0"/>
          </a:p>
          <a:p>
            <a:endParaRPr lang="en-US" altLang="ja-JP" sz="1100" b="1" dirty="0" smtClean="0"/>
          </a:p>
          <a:p>
            <a:pPr lvl="1"/>
            <a:r>
              <a:rPr lang="ja-JP" altLang="en-US" b="1" dirty="0" smtClean="0"/>
              <a:t>マルチコア搭載の端末</a:t>
            </a:r>
            <a:r>
              <a:rPr lang="ja-JP" altLang="en-US" b="1" dirty="0"/>
              <a:t>に</a:t>
            </a:r>
            <a:r>
              <a:rPr lang="ja-JP" altLang="en-US" b="1" dirty="0" smtClean="0"/>
              <a:t>おいて</a:t>
            </a:r>
            <a:r>
              <a:rPr lang="en-US" altLang="ja-JP" b="1" dirty="0" smtClean="0"/>
              <a:t>,MPI</a:t>
            </a:r>
            <a:r>
              <a:rPr lang="ja-JP" altLang="en-US" b="1" dirty="0" smtClean="0"/>
              <a:t>により並列プロセスを起動</a:t>
            </a:r>
            <a:r>
              <a:rPr lang="en-US" altLang="ja-JP" b="1" dirty="0" smtClean="0"/>
              <a:t>/</a:t>
            </a:r>
            <a:r>
              <a:rPr lang="ja-JP" altLang="en-US" b="1" dirty="0" smtClean="0"/>
              <a:t>並列処理</a:t>
            </a:r>
            <a:endParaRPr lang="en-US" altLang="ja-JP" b="1" dirty="0" smtClean="0"/>
          </a:p>
          <a:p>
            <a:pPr lvl="1"/>
            <a:endParaRPr lang="en-US" altLang="ja-JP" sz="800" b="1" dirty="0" smtClean="0"/>
          </a:p>
          <a:p>
            <a:pPr marL="0" indent="0">
              <a:buNone/>
            </a:pPr>
            <a:endParaRPr lang="en-US" altLang="ja-JP" b="1" dirty="0"/>
          </a:p>
        </p:txBody>
      </p:sp>
      <p:pic>
        <p:nvPicPr>
          <p:cNvPr id="17" name="Picture 2" descr="C:\Users\SAWADA~1\AppData\Local\Temp\imagesyusei.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3734200"/>
            <a:ext cx="3672408" cy="1909881"/>
          </a:xfrm>
          <a:prstGeom prst="rect">
            <a:avLst/>
          </a:prstGeom>
          <a:noFill/>
          <a:extLst>
            <a:ext uri="{909E8E84-426E-40DD-AFC4-6F175D3DCCD1}">
              <a14:hiddenFill xmlns:a14="http://schemas.microsoft.com/office/drawing/2010/main">
                <a:solidFill>
                  <a:srgbClr val="FFFFFF"/>
                </a:solidFill>
              </a14:hiddenFill>
            </a:ext>
          </a:extLst>
        </p:spPr>
      </p:pic>
      <p:sp>
        <p:nvSpPr>
          <p:cNvPr id="18" name="テキスト ボックス 17"/>
          <p:cNvSpPr txBox="1"/>
          <p:nvPr/>
        </p:nvSpPr>
        <p:spPr>
          <a:xfrm>
            <a:off x="2447763" y="5720026"/>
            <a:ext cx="3888433" cy="338554"/>
          </a:xfrm>
          <a:prstGeom prst="rect">
            <a:avLst/>
          </a:prstGeom>
          <a:noFill/>
        </p:spPr>
        <p:txBody>
          <a:bodyPr wrap="square" rtlCol="0">
            <a:spAutoFit/>
          </a:bodyPr>
          <a:lstStyle/>
          <a:p>
            <a:pPr algn="ctr"/>
            <a:r>
              <a:rPr kumimoji="1" lang="ja-JP" altLang="en-US" sz="1600" b="1" dirty="0" smtClean="0"/>
              <a:t>図</a:t>
            </a:r>
            <a:r>
              <a:rPr kumimoji="1" lang="en-US" altLang="ja-JP" sz="1600" b="1" dirty="0" smtClean="0"/>
              <a:t>:</a:t>
            </a:r>
            <a:r>
              <a:rPr lang="ja-JP" altLang="en-US" sz="1600" b="1" dirty="0"/>
              <a:t>モバイル</a:t>
            </a:r>
            <a:r>
              <a:rPr kumimoji="1" lang="ja-JP" altLang="en-US" sz="1600" b="1" dirty="0" smtClean="0"/>
              <a:t>端末を用いたクラスタシステム</a:t>
            </a:r>
            <a:endParaRPr kumimoji="1" lang="ja-JP" altLang="en-US" sz="1600" b="1" dirty="0"/>
          </a:p>
        </p:txBody>
      </p:sp>
    </p:spTree>
    <p:extLst>
      <p:ext uri="{BB962C8B-B14F-4D97-AF65-F5344CB8AC3E}">
        <p14:creationId xmlns:p14="http://schemas.microsoft.com/office/powerpoint/2010/main" val="42233452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通信環境</a:t>
            </a:r>
            <a:endParaRPr kumimoji="1" lang="ja-JP" altLang="en-US" dirty="0"/>
          </a:p>
        </p:txBody>
      </p:sp>
      <p:sp>
        <p:nvSpPr>
          <p:cNvPr id="3" name="日付プレースホルダー 2"/>
          <p:cNvSpPr>
            <a:spLocks noGrp="1"/>
          </p:cNvSpPr>
          <p:nvPr>
            <p:ph type="dt" sz="half" idx="10"/>
          </p:nvPr>
        </p:nvSpPr>
        <p:spPr/>
        <p:txBody>
          <a:bodyPr/>
          <a:lstStyle/>
          <a:p>
            <a:fld id="{D5F21DD3-F03D-4180-8E88-C2E022087AD0}" type="datetime1">
              <a:rPr lang="ja-JP" altLang="en-US" smtClean="0"/>
              <a:t>2016/6/3</a:t>
            </a:fld>
            <a:endParaRPr lang="ja-JP" altLang="en-US"/>
          </a:p>
        </p:txBody>
      </p:sp>
      <p:sp>
        <p:nvSpPr>
          <p:cNvPr id="4" name="フッター プレースホルダー 3"/>
          <p:cNvSpPr>
            <a:spLocks noGrp="1"/>
          </p:cNvSpPr>
          <p:nvPr>
            <p:ph type="ftr" sz="quarter" idx="11"/>
          </p:nvPr>
        </p:nvSpPr>
        <p:spPr/>
        <p:txBody>
          <a:bodyPr/>
          <a:lstStyle/>
          <a:p>
            <a:r>
              <a:rPr lang="en-US" altLang="zh-TW" smtClean="0"/>
              <a:t>M2 thesis proposal</a:t>
            </a:r>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30</a:t>
            </a:fld>
            <a:endParaRPr lang="ja-JP" altLang="en-US"/>
          </a:p>
        </p:txBody>
      </p:sp>
      <p:graphicFrame>
        <p:nvGraphicFramePr>
          <p:cNvPr id="6" name="表 5"/>
          <p:cNvGraphicFramePr>
            <a:graphicFrameLocks noGrp="1"/>
          </p:cNvGraphicFramePr>
          <p:nvPr>
            <p:extLst>
              <p:ext uri="{D42A27DB-BD31-4B8C-83A1-F6EECF244321}">
                <p14:modId xmlns:p14="http://schemas.microsoft.com/office/powerpoint/2010/main" val="3052263856"/>
              </p:ext>
            </p:extLst>
          </p:nvPr>
        </p:nvGraphicFramePr>
        <p:xfrm>
          <a:off x="107503" y="1484783"/>
          <a:ext cx="4611849" cy="3672409"/>
        </p:xfrm>
        <a:graphic>
          <a:graphicData uri="http://schemas.openxmlformats.org/drawingml/2006/table">
            <a:tbl>
              <a:tblPr firstRow="1" bandRow="1">
                <a:tableStyleId>{69CF1AB2-1976-4502-BF36-3FF5EA218861}</a:tableStyleId>
              </a:tblPr>
              <a:tblGrid>
                <a:gridCol w="1264539"/>
                <a:gridCol w="3347310"/>
              </a:tblGrid>
              <a:tr h="420326">
                <a:tc>
                  <a:txBody>
                    <a:bodyPr/>
                    <a:lstStyle/>
                    <a:p>
                      <a:r>
                        <a:rPr kumimoji="1" lang="en-US" altLang="ja-JP" sz="1600" dirty="0" smtClean="0">
                          <a:solidFill>
                            <a:schemeClr val="dk1"/>
                          </a:solidFill>
                        </a:rPr>
                        <a:t>Device</a:t>
                      </a:r>
                      <a:endParaRPr kumimoji="1" lang="ja-JP" altLang="en-US" sz="1600" dirty="0">
                        <a:solidFill>
                          <a:schemeClr val="tx1"/>
                        </a:solidFill>
                      </a:endParaRPr>
                    </a:p>
                  </a:txBody>
                  <a:tcPr/>
                </a:tc>
                <a:tc>
                  <a:txBody>
                    <a:bodyPr/>
                    <a:lstStyle/>
                    <a:p>
                      <a:pPr algn="l"/>
                      <a:r>
                        <a:rPr kumimoji="1" lang="en-US" altLang="ja-JP" sz="1600" dirty="0" smtClean="0">
                          <a:solidFill>
                            <a:schemeClr val="tx1"/>
                          </a:solidFill>
                        </a:rPr>
                        <a:t>TF201 (</a:t>
                      </a:r>
                      <a:r>
                        <a:rPr kumimoji="1" lang="en-US" altLang="ja-JP" sz="1600" dirty="0" err="1" smtClean="0">
                          <a:solidFill>
                            <a:schemeClr val="tx1"/>
                          </a:solidFill>
                        </a:rPr>
                        <a:t>ASUSTek</a:t>
                      </a:r>
                      <a:r>
                        <a:rPr kumimoji="1" lang="en-US" altLang="ja-JP" sz="1600" dirty="0" smtClean="0">
                          <a:solidFill>
                            <a:schemeClr val="tx1"/>
                          </a:solidFill>
                        </a:rPr>
                        <a:t> Computer Inc.)</a:t>
                      </a:r>
                      <a:endParaRPr kumimoji="1" lang="ja-JP" altLang="en-US" sz="1600" dirty="0">
                        <a:solidFill>
                          <a:schemeClr val="tx1"/>
                        </a:solidFill>
                      </a:endParaRPr>
                    </a:p>
                  </a:txBody>
                  <a:tcPr/>
                </a:tc>
              </a:tr>
              <a:tr h="726018">
                <a:tc>
                  <a:txBody>
                    <a:bodyPr/>
                    <a:lstStyle/>
                    <a:p>
                      <a:r>
                        <a:rPr kumimoji="1" lang="en-US" altLang="ja-JP" sz="1600" b="1" dirty="0" smtClean="0"/>
                        <a:t>Android</a:t>
                      </a:r>
                      <a:r>
                        <a:rPr kumimoji="1" lang="ja-JP" altLang="en-US" sz="1600" b="1" baseline="0" dirty="0" smtClean="0"/>
                        <a:t> </a:t>
                      </a:r>
                      <a:r>
                        <a:rPr kumimoji="1" lang="en-US" altLang="ja-JP" sz="1600" b="1" baseline="0" dirty="0" smtClean="0"/>
                        <a:t>version</a:t>
                      </a:r>
                      <a:endParaRPr kumimoji="1" lang="ja-JP" altLang="en-US" sz="1600" b="1" dirty="0"/>
                    </a:p>
                  </a:txBody>
                  <a:tcPr/>
                </a:tc>
                <a:tc>
                  <a:txBody>
                    <a:bodyPr/>
                    <a:lstStyle/>
                    <a:p>
                      <a:pPr algn="l"/>
                      <a:r>
                        <a:rPr kumimoji="1" lang="en-US" altLang="ja-JP" sz="1600" b="1" dirty="0" smtClean="0"/>
                        <a:t>4.0.3</a:t>
                      </a:r>
                      <a:endParaRPr kumimoji="1" lang="ja-JP" altLang="en-US" sz="1600" b="1" dirty="0"/>
                    </a:p>
                  </a:txBody>
                  <a:tcPr/>
                </a:tc>
              </a:tr>
              <a:tr h="991692">
                <a:tc>
                  <a:txBody>
                    <a:bodyPr/>
                    <a:lstStyle/>
                    <a:p>
                      <a:r>
                        <a:rPr kumimoji="1" lang="en-US" altLang="ja-JP" sz="1600" b="1" dirty="0" smtClean="0"/>
                        <a:t>CPU</a:t>
                      </a:r>
                      <a:endParaRPr kumimoji="1" lang="ja-JP" altLang="en-US" sz="1600" b="1" dirty="0"/>
                    </a:p>
                  </a:txBody>
                  <a:tcPr/>
                </a:tc>
                <a:tc>
                  <a:txBody>
                    <a:bodyPr/>
                    <a:lstStyle/>
                    <a:p>
                      <a:pPr algn="l"/>
                      <a:r>
                        <a:rPr kumimoji="1" lang="en-US" altLang="ja-JP" sz="1600" b="1" dirty="0" smtClean="0"/>
                        <a:t>NVIDIA Tegra3</a:t>
                      </a:r>
                    </a:p>
                    <a:p>
                      <a:pPr algn="l"/>
                      <a:r>
                        <a:rPr kumimoji="1" lang="en-US" altLang="ja-JP" sz="1600" b="1" dirty="0" smtClean="0"/>
                        <a:t>Mobile</a:t>
                      </a:r>
                      <a:r>
                        <a:rPr kumimoji="1" lang="en-US" altLang="ja-JP" sz="1600" b="1" baseline="0" dirty="0" smtClean="0"/>
                        <a:t> processor</a:t>
                      </a:r>
                      <a:r>
                        <a:rPr kumimoji="1" lang="ja-JP" altLang="en-US" sz="1600" b="1" dirty="0" smtClean="0"/>
                        <a:t> </a:t>
                      </a:r>
                      <a:r>
                        <a:rPr kumimoji="1" lang="en-US" altLang="ja-JP" sz="1600" b="1" dirty="0" smtClean="0"/>
                        <a:t>:4</a:t>
                      </a:r>
                      <a:r>
                        <a:rPr kumimoji="1" lang="ja-JP" altLang="en-US" sz="1600" b="1" baseline="0" dirty="0" smtClean="0"/>
                        <a:t> </a:t>
                      </a:r>
                      <a:r>
                        <a:rPr kumimoji="1" lang="en-US" altLang="ja-JP" sz="1600" b="1" baseline="0" dirty="0" smtClean="0"/>
                        <a:t>core</a:t>
                      </a:r>
                      <a:endParaRPr kumimoji="1" lang="en-US" altLang="ja-JP" sz="16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t>Operating frequency:</a:t>
                      </a:r>
                      <a:r>
                        <a:rPr kumimoji="1" lang="en-US" altLang="ja-JP" sz="1600" b="1" dirty="0" smtClean="0"/>
                        <a:t>1.3GHz</a:t>
                      </a:r>
                      <a:endParaRPr kumimoji="1" lang="ja-JP" altLang="en-US" sz="1600" b="1" dirty="0" smtClean="0"/>
                    </a:p>
                  </a:txBody>
                  <a:tcPr/>
                </a:tc>
              </a:tr>
              <a:tr h="420326">
                <a:tc>
                  <a:txBody>
                    <a:bodyPr/>
                    <a:lstStyle/>
                    <a:p>
                      <a:r>
                        <a:rPr kumimoji="1" lang="en-US" altLang="ja-JP" sz="1600" b="1" dirty="0" smtClean="0"/>
                        <a:t>Memory</a:t>
                      </a:r>
                      <a:endParaRPr kumimoji="1" lang="ja-JP" altLang="en-US" sz="1600" b="1" dirty="0"/>
                    </a:p>
                  </a:txBody>
                  <a:tcPr/>
                </a:tc>
                <a:tc>
                  <a:txBody>
                    <a:bodyPr/>
                    <a:lstStyle/>
                    <a:p>
                      <a:pPr algn="l"/>
                      <a:r>
                        <a:rPr kumimoji="1" lang="en-US" altLang="ja-JP" sz="1600" b="1" dirty="0" smtClean="0"/>
                        <a:t>1GByte</a:t>
                      </a:r>
                      <a:endParaRPr kumimoji="1" lang="ja-JP" altLang="en-US" sz="1600" b="1" dirty="0"/>
                    </a:p>
                  </a:txBody>
                  <a:tcPr/>
                </a:tc>
              </a:tr>
              <a:tr h="1114047">
                <a:tc>
                  <a:txBody>
                    <a:bodyPr/>
                    <a:lstStyle/>
                    <a:p>
                      <a:r>
                        <a:rPr kumimoji="1" lang="en-US" altLang="ja-JP" sz="1600" b="1" dirty="0" smtClean="0"/>
                        <a:t>Wi-Fi</a:t>
                      </a:r>
                      <a:endParaRPr kumimoji="1" lang="ja-JP" altLang="en-US" sz="1600" b="1" dirty="0"/>
                    </a:p>
                  </a:txBody>
                  <a:tcPr anchor="ctr"/>
                </a:tc>
                <a:tc>
                  <a:txBody>
                    <a:bodyPr/>
                    <a:lstStyle/>
                    <a:p>
                      <a:pPr algn="l"/>
                      <a:r>
                        <a:rPr kumimoji="1" lang="en-US" altLang="ja-JP" sz="1600" b="1" dirty="0" smtClean="0"/>
                        <a:t>IEEE 802.11</a:t>
                      </a:r>
                      <a:r>
                        <a:rPr kumimoji="1" lang="en-US" altLang="ja-JP" sz="1600" b="1" baseline="0" dirty="0" smtClean="0"/>
                        <a:t>/n /g/b</a:t>
                      </a:r>
                    </a:p>
                    <a:p>
                      <a:pPr algn="l"/>
                      <a:r>
                        <a:rPr kumimoji="1" lang="en-US" altLang="ja-JP" sz="1600" b="1" dirty="0" smtClean="0"/>
                        <a:t>Bandwidth:  </a:t>
                      </a:r>
                    </a:p>
                    <a:p>
                      <a:pPr algn="l"/>
                      <a:r>
                        <a:rPr kumimoji="1" lang="en-US" altLang="ja-JP" sz="1600" b="1" dirty="0" smtClean="0"/>
                        <a:t>   10Mbps (measured by</a:t>
                      </a:r>
                      <a:r>
                        <a:rPr kumimoji="1" lang="en-US" altLang="ja-JP" sz="1600" b="1" baseline="0" dirty="0" smtClean="0"/>
                        <a:t> </a:t>
                      </a:r>
                      <a:r>
                        <a:rPr kumimoji="1" lang="en-US" altLang="ja-JP" sz="1600" b="1" baseline="0" dirty="0" err="1" smtClean="0"/>
                        <a:t>iperf</a:t>
                      </a:r>
                      <a:r>
                        <a:rPr kumimoji="1" lang="en-US" altLang="ja-JP" sz="1600" b="1" dirty="0" smtClean="0"/>
                        <a:t>)</a:t>
                      </a:r>
                    </a:p>
                  </a:txBody>
                  <a:tcPr/>
                </a:tc>
              </a:tr>
            </a:tbl>
          </a:graphicData>
        </a:graphic>
      </p:graphicFrame>
      <p:sp>
        <p:nvSpPr>
          <p:cNvPr id="7" name="コンテンツ プレースホルダー 2"/>
          <p:cNvSpPr txBox="1">
            <a:spLocks/>
          </p:cNvSpPr>
          <p:nvPr/>
        </p:nvSpPr>
        <p:spPr>
          <a:xfrm>
            <a:off x="4860032" y="404664"/>
            <a:ext cx="4344726" cy="6453336"/>
          </a:xfrm>
          <a:prstGeom prst="rect">
            <a:avLst/>
          </a:prstGeom>
        </p:spPr>
        <p:txBody>
          <a:bodyPr vert="horz" lIns="91440" tIns="45720" rIns="91440" bIns="45720" rtlCol="0">
            <a:normAutofit fontScale="77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marL="274320" lvl="1" indent="0">
              <a:buNone/>
            </a:pPr>
            <a:endParaRPr lang="en-US" altLang="ja-JP" sz="2400" b="1" dirty="0"/>
          </a:p>
          <a:p>
            <a:r>
              <a:rPr lang="en-US" altLang="ja-JP" b="1" dirty="0" smtClean="0"/>
              <a:t>802.11b</a:t>
            </a:r>
            <a:r>
              <a:rPr lang="en-US" altLang="ja-JP" b="1" dirty="0"/>
              <a:t>(</a:t>
            </a:r>
            <a:r>
              <a:rPr lang="ja-JP" altLang="en-US" b="1" dirty="0" smtClean="0"/>
              <a:t>第</a:t>
            </a:r>
            <a:r>
              <a:rPr lang="en-US" altLang="ja-JP" b="1" dirty="0" smtClean="0"/>
              <a:t>2</a:t>
            </a:r>
            <a:r>
              <a:rPr lang="ja-JP" altLang="en-US" b="1" dirty="0" smtClean="0"/>
              <a:t>世代</a:t>
            </a:r>
            <a:r>
              <a:rPr lang="en-US" altLang="ja-JP" b="1" dirty="0"/>
              <a:t>)</a:t>
            </a:r>
          </a:p>
          <a:p>
            <a:pPr marL="457200" lvl="2"/>
            <a:r>
              <a:rPr lang="ja-JP" altLang="en-US" b="1" dirty="0"/>
              <a:t>周波数帯域</a:t>
            </a:r>
            <a:r>
              <a:rPr lang="en-US" altLang="ja-JP" b="1" dirty="0"/>
              <a:t>:</a:t>
            </a:r>
            <a:r>
              <a:rPr lang="en-US" altLang="ja-JP" b="1" dirty="0" smtClean="0"/>
              <a:t>2.4GHz</a:t>
            </a:r>
            <a:endParaRPr lang="en-US" altLang="ja-JP" b="1" dirty="0"/>
          </a:p>
          <a:p>
            <a:pPr marL="457200" lvl="2"/>
            <a:r>
              <a:rPr lang="ja-JP" altLang="en-US" b="1" dirty="0"/>
              <a:t>帯域</a:t>
            </a:r>
            <a:r>
              <a:rPr lang="en-US" altLang="ja-JP" b="1" dirty="0" smtClean="0"/>
              <a:t>:11Mbps~22Mbps</a:t>
            </a:r>
            <a:endParaRPr lang="en-US" altLang="ja-JP" b="1" dirty="0"/>
          </a:p>
          <a:p>
            <a:pPr marL="457200" lvl="2"/>
            <a:r>
              <a:rPr lang="ja-JP" altLang="en-US" b="1" dirty="0"/>
              <a:t>ストリーム数</a:t>
            </a:r>
            <a:r>
              <a:rPr lang="en-US" altLang="ja-JP" b="1" dirty="0"/>
              <a:t>:</a:t>
            </a:r>
            <a:r>
              <a:rPr lang="en-US" altLang="ja-JP" b="1" dirty="0" smtClean="0"/>
              <a:t>1</a:t>
            </a:r>
          </a:p>
          <a:p>
            <a:pPr marL="457200" lvl="2"/>
            <a:endParaRPr lang="en-US" altLang="ja-JP" b="1" dirty="0" smtClean="0"/>
          </a:p>
          <a:p>
            <a:pPr marL="182880" lvl="1"/>
            <a:r>
              <a:rPr lang="en-US" altLang="ja-JP" b="1" dirty="0" smtClean="0"/>
              <a:t>802.11g</a:t>
            </a:r>
            <a:r>
              <a:rPr lang="en-US" altLang="ja-JP" b="1" dirty="0"/>
              <a:t>(</a:t>
            </a:r>
            <a:r>
              <a:rPr lang="ja-JP" altLang="en-US" b="1" dirty="0" smtClean="0"/>
              <a:t>第</a:t>
            </a:r>
            <a:r>
              <a:rPr lang="en-US" altLang="ja-JP" b="1" dirty="0" smtClean="0"/>
              <a:t>3</a:t>
            </a:r>
            <a:r>
              <a:rPr lang="ja-JP" altLang="en-US" b="1" dirty="0" smtClean="0"/>
              <a:t>世代</a:t>
            </a:r>
            <a:r>
              <a:rPr lang="en-US" altLang="ja-JP" b="1" dirty="0" smtClean="0"/>
              <a:t>)</a:t>
            </a:r>
          </a:p>
          <a:p>
            <a:pPr marL="457200" lvl="2"/>
            <a:r>
              <a:rPr lang="ja-JP" altLang="en-US" b="1" dirty="0"/>
              <a:t>周波数帯域</a:t>
            </a:r>
            <a:r>
              <a:rPr lang="en-US" altLang="ja-JP" b="1" dirty="0"/>
              <a:t>:2.4GHz</a:t>
            </a:r>
          </a:p>
          <a:p>
            <a:pPr marL="457200" lvl="2"/>
            <a:r>
              <a:rPr lang="ja-JP" altLang="en-US" b="1" dirty="0"/>
              <a:t>帯域</a:t>
            </a:r>
            <a:r>
              <a:rPr lang="en-US" altLang="ja-JP" b="1" dirty="0" smtClean="0"/>
              <a:t>:54Mbps</a:t>
            </a:r>
            <a:endParaRPr lang="en-US" altLang="ja-JP" b="1" dirty="0"/>
          </a:p>
          <a:p>
            <a:pPr marL="457200" lvl="2"/>
            <a:r>
              <a:rPr lang="ja-JP" altLang="en-US" b="1" dirty="0"/>
              <a:t>ストリーム数</a:t>
            </a:r>
            <a:r>
              <a:rPr lang="en-US" altLang="ja-JP" b="1" dirty="0"/>
              <a:t>:</a:t>
            </a:r>
            <a:r>
              <a:rPr lang="en-US" altLang="ja-JP" b="1" dirty="0" smtClean="0"/>
              <a:t>1</a:t>
            </a:r>
          </a:p>
          <a:p>
            <a:pPr marL="457200" lvl="2"/>
            <a:endParaRPr lang="en-US" altLang="ja-JP" b="1" dirty="0" smtClean="0"/>
          </a:p>
          <a:p>
            <a:r>
              <a:rPr lang="en-US" altLang="ja-JP" b="1" dirty="0" smtClean="0"/>
              <a:t>802.11n(</a:t>
            </a:r>
            <a:r>
              <a:rPr lang="ja-JP" altLang="en-US" b="1" dirty="0" smtClean="0"/>
              <a:t>第</a:t>
            </a:r>
            <a:r>
              <a:rPr lang="en-US" altLang="ja-JP" b="1" dirty="0" smtClean="0"/>
              <a:t>4</a:t>
            </a:r>
            <a:r>
              <a:rPr lang="ja-JP" altLang="en-US" b="1" dirty="0" smtClean="0"/>
              <a:t>世代</a:t>
            </a:r>
            <a:r>
              <a:rPr lang="en-US" altLang="ja-JP" b="1" dirty="0" smtClean="0"/>
              <a:t>)</a:t>
            </a:r>
          </a:p>
          <a:p>
            <a:pPr lvl="1"/>
            <a:r>
              <a:rPr lang="ja-JP" altLang="en-US" b="1" dirty="0" smtClean="0"/>
              <a:t>周波数帯域</a:t>
            </a:r>
            <a:r>
              <a:rPr lang="en-US" altLang="ja-JP" b="1" dirty="0"/>
              <a:t>:</a:t>
            </a:r>
            <a:r>
              <a:rPr lang="en-US" altLang="ja-JP" b="1" dirty="0" smtClean="0"/>
              <a:t>2.4GHz,5GHz</a:t>
            </a:r>
          </a:p>
          <a:p>
            <a:pPr lvl="1"/>
            <a:r>
              <a:rPr lang="ja-JP" altLang="en-US" b="1" dirty="0" smtClean="0"/>
              <a:t>帯域</a:t>
            </a:r>
            <a:r>
              <a:rPr lang="en-US" altLang="ja-JP" b="1" dirty="0"/>
              <a:t>:</a:t>
            </a:r>
            <a:r>
              <a:rPr lang="en-US" altLang="ja-JP" b="1" dirty="0" smtClean="0"/>
              <a:t>65Mbps~600Mbps</a:t>
            </a:r>
          </a:p>
          <a:p>
            <a:pPr lvl="1"/>
            <a:r>
              <a:rPr lang="ja-JP" altLang="en-US" b="1" dirty="0" smtClean="0"/>
              <a:t>ストリーム数</a:t>
            </a:r>
            <a:r>
              <a:rPr lang="en-US" altLang="ja-JP" b="1" dirty="0" smtClean="0"/>
              <a:t>:1~4</a:t>
            </a:r>
          </a:p>
          <a:p>
            <a:endParaRPr lang="en-US" altLang="ja-JP" b="1" dirty="0" smtClean="0"/>
          </a:p>
          <a:p>
            <a:r>
              <a:rPr lang="en-US" altLang="ja-JP" b="1" dirty="0" smtClean="0"/>
              <a:t>802.11ad</a:t>
            </a:r>
            <a:r>
              <a:rPr lang="en-US" altLang="ja-JP" b="1" dirty="0"/>
              <a:t>(</a:t>
            </a:r>
            <a:r>
              <a:rPr lang="ja-JP" altLang="en-US" b="1" dirty="0" smtClean="0"/>
              <a:t>第</a:t>
            </a:r>
            <a:r>
              <a:rPr lang="en-US" altLang="ja-JP" b="1" dirty="0" smtClean="0"/>
              <a:t>5</a:t>
            </a:r>
            <a:r>
              <a:rPr lang="ja-JP" altLang="en-US" b="1" dirty="0" smtClean="0"/>
              <a:t>世代</a:t>
            </a:r>
            <a:r>
              <a:rPr lang="en-US" altLang="ja-JP" b="1" dirty="0" smtClean="0"/>
              <a:t>)</a:t>
            </a:r>
          </a:p>
          <a:p>
            <a:pPr lvl="1"/>
            <a:r>
              <a:rPr lang="ja-JP" altLang="en-US" b="1" dirty="0"/>
              <a:t>周波数帯域</a:t>
            </a:r>
            <a:r>
              <a:rPr lang="en-US" altLang="ja-JP" b="1" dirty="0" smtClean="0"/>
              <a:t>:57~66GHz</a:t>
            </a:r>
          </a:p>
          <a:p>
            <a:pPr lvl="1"/>
            <a:r>
              <a:rPr lang="ja-JP" altLang="en-US" b="1" dirty="0"/>
              <a:t>帯域</a:t>
            </a:r>
            <a:r>
              <a:rPr lang="en-US" altLang="ja-JP" b="1" dirty="0" smtClean="0"/>
              <a:t>:4.66Gbps~6.8Gbps</a:t>
            </a:r>
          </a:p>
          <a:p>
            <a:pPr lvl="1"/>
            <a:r>
              <a:rPr lang="ja-JP" altLang="en-US" b="1" dirty="0"/>
              <a:t>ストリーム数</a:t>
            </a:r>
            <a:r>
              <a:rPr lang="en-US" altLang="ja-JP" b="1" dirty="0" smtClean="0"/>
              <a:t>:</a:t>
            </a:r>
            <a:r>
              <a:rPr lang="en-US" altLang="ja-JP" b="1" dirty="0"/>
              <a:t>-</a:t>
            </a:r>
            <a:endParaRPr lang="en-US" altLang="ja-JP" b="1" dirty="0" smtClean="0"/>
          </a:p>
          <a:p>
            <a:endParaRPr lang="en-US" altLang="ja-JP" b="1" dirty="0"/>
          </a:p>
          <a:p>
            <a:r>
              <a:rPr lang="en-US" altLang="ja-JP" b="1" dirty="0" smtClean="0"/>
              <a:t>802.11ac</a:t>
            </a:r>
            <a:r>
              <a:rPr lang="en-US" altLang="ja-JP" b="1" dirty="0"/>
              <a:t>(</a:t>
            </a:r>
            <a:r>
              <a:rPr lang="ja-JP" altLang="en-US" b="1" dirty="0" smtClean="0"/>
              <a:t>第</a:t>
            </a:r>
            <a:r>
              <a:rPr lang="en-US" altLang="ja-JP" b="1" dirty="0" smtClean="0"/>
              <a:t>5</a:t>
            </a:r>
            <a:r>
              <a:rPr lang="ja-JP" altLang="en-US" b="1" dirty="0" smtClean="0"/>
              <a:t>世代</a:t>
            </a:r>
            <a:r>
              <a:rPr lang="en-US" altLang="ja-JP" b="1" dirty="0" smtClean="0"/>
              <a:t>)</a:t>
            </a:r>
          </a:p>
          <a:p>
            <a:pPr lvl="1"/>
            <a:r>
              <a:rPr lang="ja-JP" altLang="en-US" b="1" dirty="0"/>
              <a:t>周波数帯域</a:t>
            </a:r>
            <a:r>
              <a:rPr lang="en-US" altLang="ja-JP" b="1" dirty="0"/>
              <a:t>:</a:t>
            </a:r>
            <a:r>
              <a:rPr lang="en-US" altLang="ja-JP" b="1" dirty="0" smtClean="0"/>
              <a:t>5GHz</a:t>
            </a:r>
            <a:endParaRPr lang="en-US" altLang="ja-JP" b="1" dirty="0"/>
          </a:p>
          <a:p>
            <a:pPr lvl="1"/>
            <a:r>
              <a:rPr lang="ja-JP" altLang="en-US" b="1" dirty="0"/>
              <a:t>帯域</a:t>
            </a:r>
            <a:r>
              <a:rPr lang="en-US" altLang="ja-JP" b="1" dirty="0" smtClean="0"/>
              <a:t>:292.5Mbps~6.9Gbps</a:t>
            </a:r>
          </a:p>
          <a:p>
            <a:pPr lvl="1"/>
            <a:r>
              <a:rPr lang="ja-JP" altLang="en-US" b="1" dirty="0"/>
              <a:t>ストリーム数</a:t>
            </a:r>
            <a:r>
              <a:rPr lang="en-US" altLang="ja-JP" b="1" dirty="0"/>
              <a:t>:</a:t>
            </a:r>
            <a:r>
              <a:rPr lang="en-US" altLang="ja-JP" b="1" dirty="0" smtClean="0"/>
              <a:t>1~8</a:t>
            </a:r>
            <a:endParaRPr lang="en-US" altLang="ja-JP" b="1" dirty="0"/>
          </a:p>
        </p:txBody>
      </p:sp>
      <p:sp>
        <p:nvSpPr>
          <p:cNvPr id="8" name="テキスト ボックス 7"/>
          <p:cNvSpPr txBox="1"/>
          <p:nvPr/>
        </p:nvSpPr>
        <p:spPr>
          <a:xfrm>
            <a:off x="179512" y="5301208"/>
            <a:ext cx="4392488" cy="369332"/>
          </a:xfrm>
          <a:prstGeom prst="rect">
            <a:avLst/>
          </a:prstGeom>
          <a:noFill/>
        </p:spPr>
        <p:txBody>
          <a:bodyPr wrap="square" rtlCol="0">
            <a:spAutoFit/>
          </a:bodyPr>
          <a:lstStyle/>
          <a:p>
            <a:r>
              <a:rPr kumimoji="1" lang="en-US" altLang="ja-JP" b="1" dirty="0" smtClean="0"/>
              <a:t>※PC:940Mbps</a:t>
            </a:r>
            <a:endParaRPr kumimoji="1" lang="ja-JP" altLang="en-US" b="1" dirty="0"/>
          </a:p>
        </p:txBody>
      </p:sp>
    </p:spTree>
    <p:extLst>
      <p:ext uri="{BB962C8B-B14F-4D97-AF65-F5344CB8AC3E}">
        <p14:creationId xmlns:p14="http://schemas.microsoft.com/office/powerpoint/2010/main" val="1677805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23B45E09-447B-4039-B3E3-7385D8994170}" type="datetime1">
              <a:rPr lang="ja-JP" altLang="en-US" smtClean="0"/>
              <a:t>2016/6/3</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4</a:t>
            </a:fld>
            <a:endParaRPr lang="ja-JP" altLang="en-US"/>
          </a:p>
        </p:txBody>
      </p:sp>
      <p:sp>
        <p:nvSpPr>
          <p:cNvPr id="7" name="タイトル 1"/>
          <p:cNvSpPr txBox="1">
            <a:spLocks/>
          </p:cNvSpPr>
          <p:nvPr/>
        </p:nvSpPr>
        <p:spPr>
          <a:xfrm>
            <a:off x="457200" y="134144"/>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ja-JP" altLang="en-US" dirty="0" smtClean="0">
                <a:solidFill>
                  <a:srgbClr val="D2533C"/>
                </a:solidFill>
              </a:rPr>
              <a:t>研究背景</a:t>
            </a:r>
            <a:r>
              <a:rPr lang="en-US" altLang="ja-JP" dirty="0" smtClean="0">
                <a:solidFill>
                  <a:srgbClr val="D2533C"/>
                </a:solidFill>
              </a:rPr>
              <a:t>(2/2)</a:t>
            </a:r>
            <a:endParaRPr lang="ja-JP" altLang="en-US" dirty="0">
              <a:solidFill>
                <a:srgbClr val="D2533C"/>
              </a:solidFill>
            </a:endParaRPr>
          </a:p>
        </p:txBody>
      </p:sp>
      <p:sp>
        <p:nvSpPr>
          <p:cNvPr id="6" name="コンテンツ プレースホルダー 5"/>
          <p:cNvSpPr>
            <a:spLocks noGrp="1"/>
          </p:cNvSpPr>
          <p:nvPr>
            <p:ph idx="1"/>
          </p:nvPr>
        </p:nvSpPr>
        <p:spPr>
          <a:xfrm>
            <a:off x="457200" y="1144488"/>
            <a:ext cx="8686800" cy="1231168"/>
          </a:xfrm>
        </p:spPr>
        <p:txBody>
          <a:bodyPr>
            <a:normAutofit/>
          </a:bodyPr>
          <a:lstStyle/>
          <a:p>
            <a:pPr marL="182880" lvl="1"/>
            <a:r>
              <a:rPr lang="ja-JP" altLang="en-US" sz="2400" b="1" dirty="0" smtClean="0"/>
              <a:t>モバイルクラスタの特徴</a:t>
            </a:r>
            <a:r>
              <a:rPr lang="en-US" altLang="ja-JP" sz="2400" b="1" dirty="0" smtClean="0"/>
              <a:t>:</a:t>
            </a:r>
            <a:r>
              <a:rPr lang="ja-JP" altLang="en-US" sz="2400" b="1" dirty="0" smtClean="0"/>
              <a:t>移動体</a:t>
            </a:r>
            <a:r>
              <a:rPr lang="ja-JP" altLang="en-US" sz="2400" b="1" dirty="0"/>
              <a:t>であるため</a:t>
            </a:r>
            <a:r>
              <a:rPr lang="en-US" altLang="ja-JP" sz="2400" b="1" dirty="0"/>
              <a:t>,</a:t>
            </a:r>
            <a:r>
              <a:rPr lang="ja-JP" altLang="en-US" sz="2400" b="1" dirty="0"/>
              <a:t>並列処理中にノード構成が変化する場合がある</a:t>
            </a:r>
            <a:endParaRPr lang="en-US" altLang="ja-JP" sz="2400" b="1" dirty="0"/>
          </a:p>
          <a:p>
            <a:pPr lvl="1"/>
            <a:r>
              <a:rPr lang="ja-JP" altLang="en-US" b="1" dirty="0" smtClean="0"/>
              <a:t>ノードが脱退した場合</a:t>
            </a:r>
            <a:r>
              <a:rPr lang="ja-JP" altLang="en-US" b="1" dirty="0"/>
              <a:t>，</a:t>
            </a:r>
            <a:r>
              <a:rPr lang="ja-JP" altLang="en-US" b="1" dirty="0" smtClean="0"/>
              <a:t>アプリケーション</a:t>
            </a:r>
            <a:r>
              <a:rPr lang="ja-JP" altLang="en-US" b="1" dirty="0"/>
              <a:t>が</a:t>
            </a:r>
            <a:r>
              <a:rPr lang="ja-JP" altLang="en-US" b="1" dirty="0" smtClean="0"/>
              <a:t>中断</a:t>
            </a:r>
            <a:endParaRPr lang="en-US" altLang="ja-JP" b="1" dirty="0"/>
          </a:p>
        </p:txBody>
      </p:sp>
      <p:sp>
        <p:nvSpPr>
          <p:cNvPr id="8" name="下矢印 7"/>
          <p:cNvSpPr/>
          <p:nvPr/>
        </p:nvSpPr>
        <p:spPr>
          <a:xfrm>
            <a:off x="4319972" y="2375656"/>
            <a:ext cx="648072" cy="8203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テキスト ボックス 8"/>
          <p:cNvSpPr txBox="1"/>
          <p:nvPr/>
        </p:nvSpPr>
        <p:spPr>
          <a:xfrm>
            <a:off x="4991176" y="2391852"/>
            <a:ext cx="3901303" cy="677108"/>
          </a:xfrm>
          <a:prstGeom prst="rect">
            <a:avLst/>
          </a:prstGeom>
          <a:noFill/>
        </p:spPr>
        <p:txBody>
          <a:bodyPr wrap="square" rtlCol="0">
            <a:spAutoFit/>
          </a:bodyPr>
          <a:lstStyle/>
          <a:p>
            <a:r>
              <a:rPr lang="ja-JP" altLang="en-US" sz="1900" b="1" dirty="0" smtClean="0">
                <a:solidFill>
                  <a:srgbClr val="FF0000"/>
                </a:solidFill>
              </a:rPr>
              <a:t>チェックポイント</a:t>
            </a:r>
            <a:r>
              <a:rPr lang="en-US" altLang="ja-JP" sz="1900" b="1" dirty="0" smtClean="0">
                <a:solidFill>
                  <a:srgbClr val="FF0000"/>
                </a:solidFill>
              </a:rPr>
              <a:t>/</a:t>
            </a:r>
            <a:r>
              <a:rPr lang="ja-JP" altLang="en-US" sz="1900" b="1" dirty="0" smtClean="0">
                <a:solidFill>
                  <a:srgbClr val="FF0000"/>
                </a:solidFill>
              </a:rPr>
              <a:t>リスタート機能</a:t>
            </a:r>
            <a:endParaRPr lang="en-US" altLang="ja-JP" sz="1900" b="1" dirty="0" smtClean="0">
              <a:solidFill>
                <a:srgbClr val="FF0000"/>
              </a:solidFill>
            </a:endParaRPr>
          </a:p>
          <a:p>
            <a:r>
              <a:rPr lang="ja-JP" altLang="en-US" sz="1900" b="1" dirty="0" smtClean="0">
                <a:solidFill>
                  <a:srgbClr val="FF0000"/>
                </a:solidFill>
              </a:rPr>
              <a:t>を導入</a:t>
            </a:r>
            <a:r>
              <a:rPr lang="en-US" altLang="ja-JP" sz="1900" b="1" dirty="0" smtClean="0">
                <a:solidFill>
                  <a:srgbClr val="FF0000"/>
                </a:solidFill>
              </a:rPr>
              <a:t>(DMTCP[3]</a:t>
            </a:r>
            <a:r>
              <a:rPr lang="ja-JP" altLang="en-US" sz="1900" b="1" dirty="0" smtClean="0">
                <a:solidFill>
                  <a:srgbClr val="FF0000"/>
                </a:solidFill>
              </a:rPr>
              <a:t>を用いて実現</a:t>
            </a:r>
            <a:r>
              <a:rPr lang="en-US" altLang="ja-JP" sz="1900" b="1" dirty="0" smtClean="0">
                <a:solidFill>
                  <a:srgbClr val="FF0000"/>
                </a:solidFill>
              </a:rPr>
              <a:t>)</a:t>
            </a:r>
            <a:endParaRPr kumimoji="1" lang="ja-JP" altLang="en-US" sz="1900" b="1" dirty="0">
              <a:solidFill>
                <a:srgbClr val="FF0000"/>
              </a:solidFill>
            </a:endParaRPr>
          </a:p>
        </p:txBody>
      </p:sp>
      <p:sp>
        <p:nvSpPr>
          <p:cNvPr id="15" name="コンテンツ プレースホルダー 5"/>
          <p:cNvSpPr txBox="1">
            <a:spLocks/>
          </p:cNvSpPr>
          <p:nvPr/>
        </p:nvSpPr>
        <p:spPr>
          <a:xfrm>
            <a:off x="144016" y="3212976"/>
            <a:ext cx="8999984" cy="1768747"/>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lvl="1"/>
            <a:r>
              <a:rPr lang="ja-JP" altLang="en-US" sz="2400" b="1" dirty="0" smtClean="0"/>
              <a:t>定期的</a:t>
            </a:r>
            <a:r>
              <a:rPr lang="ja-JP" altLang="en-US" sz="2400" b="1" dirty="0"/>
              <a:t>にチェックポイントを</a:t>
            </a:r>
            <a:r>
              <a:rPr lang="ja-JP" altLang="en-US" sz="2400" b="1" dirty="0" smtClean="0"/>
              <a:t>取り</a:t>
            </a:r>
            <a:r>
              <a:rPr lang="ja-JP" altLang="en-US" sz="2400" b="1" dirty="0"/>
              <a:t>，</a:t>
            </a:r>
            <a:r>
              <a:rPr lang="ja-JP" altLang="en-US" sz="2400" b="1" dirty="0" smtClean="0"/>
              <a:t>途中からリスタート可能</a:t>
            </a:r>
            <a:endParaRPr lang="en-US" altLang="ja-JP" sz="2400" b="1" dirty="0"/>
          </a:p>
          <a:p>
            <a:pPr lvl="1"/>
            <a:r>
              <a:rPr lang="ja-JP" altLang="en-US" sz="2400" b="1" dirty="0"/>
              <a:t>リスタート</a:t>
            </a:r>
            <a:r>
              <a:rPr lang="ja-JP" altLang="en-US" sz="2400" b="1" dirty="0" smtClean="0"/>
              <a:t>時</a:t>
            </a:r>
            <a:r>
              <a:rPr lang="ja-JP" altLang="en-US" sz="2400" b="1" dirty="0"/>
              <a:t>に</a:t>
            </a:r>
            <a:r>
              <a:rPr lang="ja-JP" altLang="en-US" sz="2400" b="1" dirty="0" smtClean="0"/>
              <a:t>脱退したノードが</a:t>
            </a:r>
            <a:r>
              <a:rPr lang="ja-JP" altLang="en-US" sz="2400" b="1" dirty="0"/>
              <a:t>処理していたタスクを他</a:t>
            </a:r>
            <a:r>
              <a:rPr lang="ja-JP" altLang="en-US" sz="2400" b="1" dirty="0" smtClean="0"/>
              <a:t>の</a:t>
            </a:r>
            <a:r>
              <a:rPr lang="ja-JP" altLang="en-US" sz="2400" b="1" dirty="0"/>
              <a:t>ノード</a:t>
            </a:r>
            <a:r>
              <a:rPr lang="ja-JP" altLang="en-US" sz="2400" b="1" dirty="0" smtClean="0"/>
              <a:t>に</a:t>
            </a:r>
            <a:r>
              <a:rPr lang="ja-JP" altLang="en-US" sz="2400" b="1" dirty="0"/>
              <a:t>移譲</a:t>
            </a:r>
            <a:endParaRPr lang="en-US" altLang="ja-JP" b="1" dirty="0"/>
          </a:p>
        </p:txBody>
      </p:sp>
      <p:sp>
        <p:nvSpPr>
          <p:cNvPr id="13" name="フッター プレースホルダー 1"/>
          <p:cNvSpPr>
            <a:spLocks noGrp="1"/>
          </p:cNvSpPr>
          <p:nvPr>
            <p:ph type="ftr" sz="quarter" idx="11"/>
          </p:nvPr>
        </p:nvSpPr>
        <p:spPr>
          <a:xfrm>
            <a:off x="3429000" y="18288"/>
            <a:ext cx="4114800" cy="329184"/>
          </a:xfrm>
        </p:spPr>
        <p:txBody>
          <a:bodyPr/>
          <a:lstStyle/>
          <a:p>
            <a:r>
              <a:rPr lang="en-US" altLang="zh-TW" smtClean="0"/>
              <a:t>M2 thesis proposal</a:t>
            </a:r>
            <a:endParaRPr lang="ja-JP" altLang="en-US" dirty="0"/>
          </a:p>
        </p:txBody>
      </p:sp>
      <p:sp>
        <p:nvSpPr>
          <p:cNvPr id="2" name="テキスト ボックス 1"/>
          <p:cNvSpPr txBox="1"/>
          <p:nvPr/>
        </p:nvSpPr>
        <p:spPr>
          <a:xfrm>
            <a:off x="144016" y="6309320"/>
            <a:ext cx="8676456" cy="461665"/>
          </a:xfrm>
          <a:prstGeom prst="rect">
            <a:avLst/>
          </a:prstGeom>
          <a:noFill/>
        </p:spPr>
        <p:txBody>
          <a:bodyPr wrap="square" rtlCol="0">
            <a:spAutoFit/>
          </a:bodyPr>
          <a:lstStyle/>
          <a:p>
            <a:r>
              <a:rPr lang="en-US" altLang="ja-JP" sz="1200" b="1" dirty="0" smtClean="0"/>
              <a:t>[3] J</a:t>
            </a:r>
            <a:r>
              <a:rPr lang="en-US" altLang="ja-JP" sz="1200" b="1" dirty="0"/>
              <a:t>. Ansel, K. Arya, and G. Cooperman, </a:t>
            </a:r>
            <a:r>
              <a:rPr lang="en-US" altLang="ja-JP" sz="1200" b="1" dirty="0" smtClean="0"/>
              <a:t>“DMTCP</a:t>
            </a:r>
            <a:r>
              <a:rPr lang="en-US" altLang="ja-JP" sz="1200" b="1" dirty="0"/>
              <a:t>:  Transparent  </a:t>
            </a:r>
            <a:r>
              <a:rPr lang="en-US" altLang="ja-JP" sz="1200" b="1" dirty="0" err="1"/>
              <a:t>Checkpointing</a:t>
            </a:r>
            <a:r>
              <a:rPr lang="en-US" altLang="ja-JP" sz="1200" b="1" dirty="0"/>
              <a:t>  for  Cluster  Computations  and  the </a:t>
            </a:r>
            <a:r>
              <a:rPr lang="en-US" altLang="ja-JP" sz="1200" b="1" dirty="0" smtClean="0"/>
              <a:t>Desktop’’, </a:t>
            </a:r>
            <a:r>
              <a:rPr lang="en-US" altLang="ja-JP" sz="1200" b="1" dirty="0"/>
              <a:t>23</a:t>
            </a:r>
            <a:r>
              <a:rPr lang="en-US" altLang="ja-JP" sz="1200" b="1" baseline="30000" dirty="0"/>
              <a:t>rd</a:t>
            </a:r>
            <a:r>
              <a:rPr lang="en-US" altLang="ja-JP" sz="1200" b="1" dirty="0"/>
              <a:t> IEEE International Parallel and </a:t>
            </a:r>
            <a:r>
              <a:rPr lang="en-US" altLang="ja-JP" sz="1200" b="1" dirty="0" smtClean="0"/>
              <a:t>Distributed </a:t>
            </a:r>
            <a:r>
              <a:rPr lang="sv-SE" altLang="ja-JP" sz="1200" b="1" dirty="0" smtClean="0"/>
              <a:t>Processing </a:t>
            </a:r>
            <a:r>
              <a:rPr lang="sv-SE" altLang="ja-JP" sz="1200" b="1" dirty="0"/>
              <a:t>Symposium, IPDPS2009, pp.1-12, 2009.</a:t>
            </a:r>
          </a:p>
        </p:txBody>
      </p:sp>
    </p:spTree>
    <p:extLst>
      <p:ext uri="{BB962C8B-B14F-4D97-AF65-F5344CB8AC3E}">
        <p14:creationId xmlns:p14="http://schemas.microsoft.com/office/powerpoint/2010/main" val="20663953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F60A2431-93F9-472B-BA19-91E18474F971}" type="datetime1">
              <a:rPr lang="ja-JP" altLang="en-US" smtClean="0"/>
              <a:t>2016/6/3</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5</a:t>
            </a:fld>
            <a:endParaRPr lang="ja-JP" altLang="en-US"/>
          </a:p>
        </p:txBody>
      </p:sp>
      <p:sp>
        <p:nvSpPr>
          <p:cNvPr id="9" name="タイトル 1"/>
          <p:cNvSpPr>
            <a:spLocks noGrp="1"/>
          </p:cNvSpPr>
          <p:nvPr>
            <p:ph type="title"/>
          </p:nvPr>
        </p:nvSpPr>
        <p:spPr>
          <a:xfrm>
            <a:off x="457200" y="134144"/>
            <a:ext cx="8229600" cy="990600"/>
          </a:xfrm>
        </p:spPr>
        <p:txBody>
          <a:bodyPr>
            <a:normAutofit/>
          </a:bodyPr>
          <a:lstStyle/>
          <a:p>
            <a:r>
              <a:rPr lang="ja-JP" altLang="en-US" dirty="0" smtClean="0"/>
              <a:t>課題</a:t>
            </a:r>
            <a:endParaRPr kumimoji="1" lang="ja-JP" altLang="en-US" dirty="0"/>
          </a:p>
        </p:txBody>
      </p:sp>
      <p:sp>
        <p:nvSpPr>
          <p:cNvPr id="10" name="コンテンツ プレースホルダー 2"/>
          <p:cNvSpPr txBox="1">
            <a:spLocks/>
          </p:cNvSpPr>
          <p:nvPr/>
        </p:nvSpPr>
        <p:spPr>
          <a:xfrm>
            <a:off x="473529" y="4079412"/>
            <a:ext cx="8229600" cy="158417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endParaRPr lang="en-US" altLang="ja-JP" dirty="0"/>
          </a:p>
        </p:txBody>
      </p:sp>
      <p:sp>
        <p:nvSpPr>
          <p:cNvPr id="11" name="コンテンツ プレースホルダー 5"/>
          <p:cNvSpPr txBox="1">
            <a:spLocks/>
          </p:cNvSpPr>
          <p:nvPr/>
        </p:nvSpPr>
        <p:spPr>
          <a:xfrm>
            <a:off x="359596" y="836712"/>
            <a:ext cx="8784404" cy="3081529"/>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b="1" dirty="0" smtClean="0"/>
              <a:t>（従来のシステムでは）</a:t>
            </a:r>
            <a:endParaRPr lang="en-US" altLang="ja-JP" b="1" dirty="0"/>
          </a:p>
          <a:p>
            <a:pPr lvl="1"/>
            <a:r>
              <a:rPr lang="en-US" altLang="ja-JP" sz="2200" b="1" dirty="0" smtClean="0"/>
              <a:t>1</a:t>
            </a:r>
            <a:r>
              <a:rPr lang="ja-JP" altLang="en-US" sz="2200" b="1" dirty="0" smtClean="0"/>
              <a:t>台のノード内</a:t>
            </a:r>
            <a:r>
              <a:rPr lang="ja-JP" altLang="en-US" sz="2200" b="1" dirty="0"/>
              <a:t>の</a:t>
            </a:r>
            <a:r>
              <a:rPr lang="ja-JP" altLang="en-US" sz="2200" b="1" dirty="0" smtClean="0"/>
              <a:t>複数の並列プロセスをひとまと</a:t>
            </a:r>
            <a:r>
              <a:rPr lang="ja-JP" altLang="en-US" sz="2200" b="1" dirty="0"/>
              <a:t>め</a:t>
            </a:r>
            <a:r>
              <a:rPr lang="ja-JP" altLang="en-US" sz="2200" b="1" dirty="0" smtClean="0"/>
              <a:t>に移譲</a:t>
            </a:r>
            <a:r>
              <a:rPr lang="ja-JP" altLang="en-US" sz="2200" b="1" dirty="0"/>
              <a:t>先</a:t>
            </a:r>
            <a:r>
              <a:rPr lang="ja-JP" altLang="en-US" sz="2200" b="1" dirty="0" smtClean="0"/>
              <a:t>する</a:t>
            </a:r>
            <a:r>
              <a:rPr lang="ja-JP" altLang="en-US" sz="2200" b="1" dirty="0"/>
              <a:t>こと</a:t>
            </a:r>
            <a:r>
              <a:rPr lang="ja-JP" altLang="en-US" sz="2200" b="1" dirty="0" smtClean="0"/>
              <a:t>しかできない</a:t>
            </a:r>
            <a:endParaRPr lang="en-US" altLang="ja-JP" sz="2200" b="1" dirty="0"/>
          </a:p>
          <a:p>
            <a:pPr lvl="2"/>
            <a:r>
              <a:rPr lang="ja-JP" altLang="en-US" sz="2000" b="1" dirty="0" smtClean="0"/>
              <a:t>移譲先のノードだ</a:t>
            </a:r>
            <a:r>
              <a:rPr lang="ja-JP" altLang="en-US" sz="2000" b="1" dirty="0"/>
              <a:t>け</a:t>
            </a:r>
            <a:r>
              <a:rPr lang="ja-JP" altLang="en-US" sz="2000" b="1" dirty="0" smtClean="0"/>
              <a:t>負荷が</a:t>
            </a:r>
            <a:r>
              <a:rPr lang="ja-JP" altLang="en-US" sz="2000" b="1" dirty="0"/>
              <a:t>高</a:t>
            </a:r>
            <a:r>
              <a:rPr lang="ja-JP" altLang="en-US" sz="2000" b="1" dirty="0" smtClean="0"/>
              <a:t>くなり，</a:t>
            </a:r>
            <a:r>
              <a:rPr lang="ja-JP" altLang="en-US" sz="2000" b="1" u="sng" dirty="0" smtClean="0"/>
              <a:t>クラスタ全体の性能が低下</a:t>
            </a:r>
            <a:endParaRPr lang="en-US" altLang="ja-JP" sz="2000" b="1" u="sng" dirty="0" smtClean="0"/>
          </a:p>
          <a:p>
            <a:pPr marL="274320" lvl="1" indent="0">
              <a:buNone/>
            </a:pPr>
            <a:endParaRPr lang="en-US" altLang="ja-JP" sz="2400" b="1" dirty="0" smtClean="0"/>
          </a:p>
        </p:txBody>
      </p:sp>
      <p:sp>
        <p:nvSpPr>
          <p:cNvPr id="13" name="コンテンツ プレースホルダー 5"/>
          <p:cNvSpPr txBox="1">
            <a:spLocks/>
          </p:cNvSpPr>
          <p:nvPr/>
        </p:nvSpPr>
        <p:spPr>
          <a:xfrm>
            <a:off x="359596" y="3645024"/>
            <a:ext cx="8625580" cy="826732"/>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b="1" dirty="0"/>
              <a:t>モバイル</a:t>
            </a:r>
            <a:r>
              <a:rPr lang="ja-JP" altLang="en-US" b="1" dirty="0" smtClean="0"/>
              <a:t>クラスタシステム上で効率的な並列処理を行う</a:t>
            </a:r>
            <a:endParaRPr lang="en-US" altLang="ja-JP" b="1" dirty="0" smtClean="0"/>
          </a:p>
          <a:p>
            <a:pPr lvl="1"/>
            <a:r>
              <a:rPr lang="ja-JP" altLang="en-US" sz="2200" b="1" dirty="0" smtClean="0"/>
              <a:t>新機能の</a:t>
            </a:r>
            <a:r>
              <a:rPr lang="ja-JP" altLang="en-US" sz="2200" b="1" dirty="0"/>
              <a:t>実装</a:t>
            </a:r>
            <a:r>
              <a:rPr lang="ja-JP" altLang="en-US" sz="2200" b="1" dirty="0" smtClean="0"/>
              <a:t>と評価</a:t>
            </a:r>
            <a:endParaRPr lang="en-US" altLang="ja-JP" sz="2200" b="1" dirty="0" smtClean="0"/>
          </a:p>
        </p:txBody>
      </p:sp>
      <p:sp>
        <p:nvSpPr>
          <p:cNvPr id="14" name="タイトル 1"/>
          <p:cNvSpPr txBox="1">
            <a:spLocks/>
          </p:cNvSpPr>
          <p:nvPr/>
        </p:nvSpPr>
        <p:spPr>
          <a:xfrm>
            <a:off x="467544" y="2852936"/>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ja-JP" altLang="en-US" dirty="0" smtClean="0"/>
              <a:t>研究目的</a:t>
            </a:r>
            <a:endParaRPr lang="ja-JP" altLang="en-US" dirty="0"/>
          </a:p>
        </p:txBody>
      </p:sp>
      <p:sp>
        <p:nvSpPr>
          <p:cNvPr id="15" name="フッター プレースホルダー 1"/>
          <p:cNvSpPr>
            <a:spLocks noGrp="1"/>
          </p:cNvSpPr>
          <p:nvPr>
            <p:ph type="ftr" sz="quarter" idx="11"/>
          </p:nvPr>
        </p:nvSpPr>
        <p:spPr>
          <a:xfrm>
            <a:off x="3429000" y="18288"/>
            <a:ext cx="4114800" cy="329184"/>
          </a:xfrm>
        </p:spPr>
        <p:txBody>
          <a:bodyPr/>
          <a:lstStyle/>
          <a:p>
            <a:r>
              <a:rPr lang="en-US" altLang="zh-TW" smtClean="0"/>
              <a:t>M2 thesis proposal</a:t>
            </a:r>
            <a:endParaRPr lang="ja-JP" altLang="en-US" dirty="0"/>
          </a:p>
        </p:txBody>
      </p:sp>
      <p:sp>
        <p:nvSpPr>
          <p:cNvPr id="16" name="下矢印 15"/>
          <p:cNvSpPr/>
          <p:nvPr/>
        </p:nvSpPr>
        <p:spPr>
          <a:xfrm>
            <a:off x="4058988" y="2469551"/>
            <a:ext cx="645473" cy="722777"/>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コンテンツ プレースホルダー 2"/>
          <p:cNvSpPr txBox="1">
            <a:spLocks/>
          </p:cNvSpPr>
          <p:nvPr/>
        </p:nvSpPr>
        <p:spPr>
          <a:xfrm>
            <a:off x="483873" y="6309320"/>
            <a:ext cx="8229600" cy="158417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endParaRPr lang="en-US" altLang="ja-JP" dirty="0"/>
          </a:p>
        </p:txBody>
      </p:sp>
      <p:sp>
        <p:nvSpPr>
          <p:cNvPr id="18" name="コンテンツ プレースホルダー 5"/>
          <p:cNvSpPr txBox="1">
            <a:spLocks/>
          </p:cNvSpPr>
          <p:nvPr/>
        </p:nvSpPr>
        <p:spPr>
          <a:xfrm>
            <a:off x="359596" y="5301208"/>
            <a:ext cx="8604892" cy="603270"/>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b="1" dirty="0" smtClean="0"/>
              <a:t>アプリケーションの実行</a:t>
            </a:r>
            <a:r>
              <a:rPr lang="ja-JP" altLang="en-US" b="1" dirty="0"/>
              <a:t>時</a:t>
            </a:r>
            <a:r>
              <a:rPr lang="ja-JP" altLang="en-US" b="1" dirty="0" smtClean="0"/>
              <a:t>，クラスタの規模やノード構成が変化する頻度など様々な状況が考えられる</a:t>
            </a:r>
            <a:endParaRPr lang="en-US" altLang="ja-JP" b="1" dirty="0" smtClean="0"/>
          </a:p>
          <a:p>
            <a:pPr lvl="1"/>
            <a:r>
              <a:rPr lang="ja-JP" altLang="en-US" sz="2200" b="1" dirty="0" smtClean="0"/>
              <a:t>新機能を活用し，効率的な並列処理を行えるクラスタ環境であるか明らかにする</a:t>
            </a:r>
            <a:endParaRPr lang="en-US" altLang="ja-JP" sz="2200" b="1" dirty="0" smtClean="0"/>
          </a:p>
        </p:txBody>
      </p:sp>
      <p:sp>
        <p:nvSpPr>
          <p:cNvPr id="19" name="タイトル 1"/>
          <p:cNvSpPr txBox="1">
            <a:spLocks/>
          </p:cNvSpPr>
          <p:nvPr/>
        </p:nvSpPr>
        <p:spPr>
          <a:xfrm>
            <a:off x="446856" y="450912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ja-JP" altLang="en-US" dirty="0" smtClean="0"/>
              <a:t>修論では</a:t>
            </a:r>
            <a:r>
              <a:rPr lang="en-US" altLang="ja-JP" dirty="0" smtClean="0"/>
              <a:t>…</a:t>
            </a:r>
            <a:endParaRPr lang="ja-JP" altLang="en-US" dirty="0"/>
          </a:p>
        </p:txBody>
      </p:sp>
    </p:spTree>
    <p:extLst>
      <p:ext uri="{BB962C8B-B14F-4D97-AF65-F5344CB8AC3E}">
        <p14:creationId xmlns:p14="http://schemas.microsoft.com/office/powerpoint/2010/main" val="4051227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Android</a:t>
            </a:r>
            <a:r>
              <a:rPr kumimoji="1" lang="ja-JP" altLang="en-US" dirty="0" smtClean="0"/>
              <a:t>クラスタシステム</a:t>
            </a:r>
            <a:endParaRPr kumimoji="1" lang="ja-JP" altLang="en-US" dirty="0"/>
          </a:p>
        </p:txBody>
      </p:sp>
      <p:sp>
        <p:nvSpPr>
          <p:cNvPr id="3" name="日付プレースホルダー 2"/>
          <p:cNvSpPr>
            <a:spLocks noGrp="1"/>
          </p:cNvSpPr>
          <p:nvPr>
            <p:ph type="dt" sz="half" idx="10"/>
          </p:nvPr>
        </p:nvSpPr>
        <p:spPr/>
        <p:txBody>
          <a:bodyPr/>
          <a:lstStyle/>
          <a:p>
            <a:fld id="{541B0FA3-243D-4B20-AC7E-E1D24D4E2BD0}" type="datetime1">
              <a:rPr lang="ja-JP" altLang="en-US" smtClean="0"/>
              <a:t>2016/6/3</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6</a:t>
            </a:fld>
            <a:endParaRPr lang="ja-JP" altLang="en-US"/>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6600000">
            <a:off x="2298699" y="2904532"/>
            <a:ext cx="600315" cy="403412"/>
          </a:xfrm>
          <a:prstGeom prst="rect">
            <a:avLst/>
          </a:prstGeo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6600000">
            <a:off x="4223851" y="2967674"/>
            <a:ext cx="600315" cy="403412"/>
          </a:xfrm>
          <a:prstGeom prst="rect">
            <a:avLst/>
          </a:prstGeom>
        </p:spPr>
      </p:pic>
      <p:sp>
        <p:nvSpPr>
          <p:cNvPr id="13" name="テキスト ボックス 12"/>
          <p:cNvSpPr txBox="1"/>
          <p:nvPr/>
        </p:nvSpPr>
        <p:spPr>
          <a:xfrm>
            <a:off x="33338" y="1477034"/>
            <a:ext cx="2276681" cy="646331"/>
          </a:xfrm>
          <a:prstGeom prst="rect">
            <a:avLst/>
          </a:prstGeom>
          <a:noFill/>
        </p:spPr>
        <p:txBody>
          <a:bodyPr wrap="square" rtlCol="0">
            <a:spAutoFit/>
          </a:bodyPr>
          <a:lstStyle/>
          <a:p>
            <a:r>
              <a:rPr lang="ja-JP" altLang="en-US" b="1" dirty="0" smtClean="0">
                <a:solidFill>
                  <a:srgbClr val="292934"/>
                </a:solidFill>
              </a:rPr>
              <a:t>例</a:t>
            </a:r>
            <a:r>
              <a:rPr lang="en-US" altLang="ja-JP" b="1" dirty="0" smtClean="0">
                <a:solidFill>
                  <a:srgbClr val="292934"/>
                </a:solidFill>
              </a:rPr>
              <a:t>)</a:t>
            </a:r>
            <a:r>
              <a:rPr lang="ja-JP" altLang="en-US" b="1" dirty="0">
                <a:solidFill>
                  <a:srgbClr val="292934"/>
                </a:solidFill>
              </a:rPr>
              <a:t> </a:t>
            </a:r>
            <a:r>
              <a:rPr lang="en-US" altLang="ja-JP" b="1" dirty="0">
                <a:solidFill>
                  <a:srgbClr val="292934"/>
                </a:solidFill>
              </a:rPr>
              <a:t>5</a:t>
            </a:r>
            <a:r>
              <a:rPr lang="ja-JP" altLang="en-US" b="1" dirty="0" smtClean="0">
                <a:solidFill>
                  <a:srgbClr val="292934"/>
                </a:solidFill>
              </a:rPr>
              <a:t>ノード構成の</a:t>
            </a:r>
            <a:endParaRPr lang="en-US" altLang="ja-JP" b="1" dirty="0">
              <a:solidFill>
                <a:srgbClr val="292934"/>
              </a:solidFill>
            </a:endParaRPr>
          </a:p>
          <a:p>
            <a:r>
              <a:rPr lang="en-US" altLang="ja-JP" b="1" dirty="0" smtClean="0">
                <a:solidFill>
                  <a:srgbClr val="292934"/>
                </a:solidFill>
              </a:rPr>
              <a:t>      Android</a:t>
            </a:r>
            <a:r>
              <a:rPr lang="ja-JP" altLang="en-US" b="1" dirty="0" smtClean="0">
                <a:solidFill>
                  <a:srgbClr val="292934"/>
                </a:solidFill>
              </a:rPr>
              <a:t>クラスタ</a:t>
            </a:r>
            <a:endParaRPr lang="ja-JP" altLang="en-US" b="1" dirty="0">
              <a:solidFill>
                <a:srgbClr val="292934"/>
              </a:solidFill>
            </a:endParaRPr>
          </a:p>
        </p:txBody>
      </p:sp>
      <p:sp>
        <p:nvSpPr>
          <p:cNvPr id="19" name="テキスト ボックス 18"/>
          <p:cNvSpPr txBox="1"/>
          <p:nvPr/>
        </p:nvSpPr>
        <p:spPr>
          <a:xfrm>
            <a:off x="202237" y="5320828"/>
            <a:ext cx="2211038" cy="461665"/>
          </a:xfrm>
          <a:prstGeom prst="rect">
            <a:avLst/>
          </a:prstGeom>
          <a:noFill/>
        </p:spPr>
        <p:txBody>
          <a:bodyPr wrap="square" rtlCol="0">
            <a:spAutoFit/>
          </a:bodyPr>
          <a:lstStyle/>
          <a:p>
            <a:r>
              <a:rPr lang="ja-JP" altLang="en-US" sz="2400" b="1" dirty="0" smtClean="0">
                <a:solidFill>
                  <a:srgbClr val="FF0000"/>
                </a:solidFill>
              </a:rPr>
              <a:t>並列処理基盤</a:t>
            </a:r>
            <a:endParaRPr lang="en-US" altLang="ja-JP" sz="2400" b="1" dirty="0" smtClean="0">
              <a:solidFill>
                <a:srgbClr val="FF0000"/>
              </a:solidFill>
            </a:endParaRPr>
          </a:p>
        </p:txBody>
      </p:sp>
      <p:sp>
        <p:nvSpPr>
          <p:cNvPr id="20" name="コンテンツ プレースホルダー 2"/>
          <p:cNvSpPr txBox="1">
            <a:spLocks/>
          </p:cNvSpPr>
          <p:nvPr/>
        </p:nvSpPr>
        <p:spPr>
          <a:xfrm>
            <a:off x="59433" y="5805264"/>
            <a:ext cx="3483028" cy="1152128"/>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a:buClr>
                <a:srgbClr val="93A299"/>
              </a:buClr>
            </a:pPr>
            <a:r>
              <a:rPr lang="ja-JP" altLang="en-US" dirty="0" smtClean="0">
                <a:solidFill>
                  <a:srgbClr val="292934"/>
                </a:solidFill>
              </a:rPr>
              <a:t>最も一般的なフレームワークである</a:t>
            </a:r>
            <a:r>
              <a:rPr lang="en-US" altLang="ja-JP" dirty="0" smtClean="0">
                <a:solidFill>
                  <a:srgbClr val="292934"/>
                </a:solidFill>
              </a:rPr>
              <a:t>MPI</a:t>
            </a:r>
            <a:r>
              <a:rPr lang="ja-JP" altLang="en-US" dirty="0" smtClean="0">
                <a:solidFill>
                  <a:srgbClr val="292934"/>
                </a:solidFill>
              </a:rPr>
              <a:t>の実装の１つである</a:t>
            </a:r>
            <a:r>
              <a:rPr lang="en-US" altLang="ja-JP" dirty="0" smtClean="0">
                <a:solidFill>
                  <a:srgbClr val="FF0000"/>
                </a:solidFill>
              </a:rPr>
              <a:t>Open MPI</a:t>
            </a:r>
          </a:p>
        </p:txBody>
      </p:sp>
      <p:sp>
        <p:nvSpPr>
          <p:cNvPr id="23" name="円/楕円 22"/>
          <p:cNvSpPr/>
          <p:nvPr/>
        </p:nvSpPr>
        <p:spPr>
          <a:xfrm>
            <a:off x="462694" y="2996952"/>
            <a:ext cx="1805050" cy="778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rgbClr val="FFFFFF"/>
                </a:solidFill>
              </a:rPr>
              <a:t>リモート</a:t>
            </a:r>
            <a:r>
              <a:rPr lang="ja-JP" altLang="en-US" sz="2000" b="1" dirty="0" smtClean="0">
                <a:solidFill>
                  <a:srgbClr val="FFFFFF"/>
                </a:solidFill>
              </a:rPr>
              <a:t>ノード</a:t>
            </a:r>
            <a:r>
              <a:rPr lang="en-US" altLang="ja-JP" sz="2000" b="1" dirty="0">
                <a:solidFill>
                  <a:srgbClr val="FFFFFF"/>
                </a:solidFill>
              </a:rPr>
              <a:t>B</a:t>
            </a:r>
            <a:endParaRPr lang="en-US" altLang="ja-JP" sz="2000" b="1" dirty="0" smtClean="0">
              <a:solidFill>
                <a:srgbClr val="FFFFFF"/>
              </a:solidFill>
            </a:endParaRPr>
          </a:p>
        </p:txBody>
      </p:sp>
      <p:pic>
        <p:nvPicPr>
          <p:cNvPr id="25" name="図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3300492" y="4834909"/>
            <a:ext cx="600315" cy="403412"/>
          </a:xfrm>
          <a:prstGeom prst="rect">
            <a:avLst/>
          </a:prstGeom>
        </p:spPr>
      </p:pic>
      <p:sp>
        <p:nvSpPr>
          <p:cNvPr id="26" name="フッター プレースホルダー 1"/>
          <p:cNvSpPr>
            <a:spLocks noGrp="1"/>
          </p:cNvSpPr>
          <p:nvPr>
            <p:ph type="ftr" sz="quarter" idx="11"/>
          </p:nvPr>
        </p:nvSpPr>
        <p:spPr>
          <a:xfrm>
            <a:off x="3429000" y="18288"/>
            <a:ext cx="4114800" cy="329184"/>
          </a:xfrm>
        </p:spPr>
        <p:txBody>
          <a:bodyPr/>
          <a:lstStyle/>
          <a:p>
            <a:r>
              <a:rPr lang="en-US" altLang="zh-TW" smtClean="0"/>
              <a:t>M2 thesis proposal</a:t>
            </a:r>
            <a:endParaRPr lang="ja-JP" altLang="en-US" dirty="0"/>
          </a:p>
        </p:txBody>
      </p:sp>
      <p:sp>
        <p:nvSpPr>
          <p:cNvPr id="27" name="円/楕円 26"/>
          <p:cNvSpPr/>
          <p:nvPr/>
        </p:nvSpPr>
        <p:spPr>
          <a:xfrm>
            <a:off x="2687720" y="3337072"/>
            <a:ext cx="1805050" cy="1103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rgbClr val="FFFFFF"/>
                </a:solidFill>
              </a:rPr>
              <a:t>ホスト</a:t>
            </a:r>
            <a:endParaRPr lang="en-US" altLang="ja-JP" sz="2000" b="1" dirty="0" smtClean="0">
              <a:solidFill>
                <a:srgbClr val="FFFFFF"/>
              </a:solidFill>
            </a:endParaRPr>
          </a:p>
          <a:p>
            <a:pPr algn="ctr"/>
            <a:r>
              <a:rPr lang="ja-JP" altLang="en-US" sz="2000" b="1" dirty="0" smtClean="0">
                <a:solidFill>
                  <a:srgbClr val="FFFFFF"/>
                </a:solidFill>
              </a:rPr>
              <a:t>ノード</a:t>
            </a:r>
            <a:endParaRPr lang="en-US" altLang="ja-JP" sz="2000" b="1" dirty="0" smtClean="0">
              <a:solidFill>
                <a:srgbClr val="FFFFFF"/>
              </a:solidFill>
            </a:endParaRPr>
          </a:p>
        </p:txBody>
      </p:sp>
      <p:sp>
        <p:nvSpPr>
          <p:cNvPr id="28" name="円/楕円 27"/>
          <p:cNvSpPr/>
          <p:nvPr/>
        </p:nvSpPr>
        <p:spPr>
          <a:xfrm>
            <a:off x="4870184" y="2924944"/>
            <a:ext cx="1805050" cy="778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rgbClr val="FFFFFF"/>
                </a:solidFill>
              </a:rPr>
              <a:t>リモートノード</a:t>
            </a:r>
            <a:r>
              <a:rPr lang="en-US" altLang="ja-JP" sz="2000" b="1" dirty="0">
                <a:solidFill>
                  <a:srgbClr val="FFFFFF"/>
                </a:solidFill>
              </a:rPr>
              <a:t>C</a:t>
            </a:r>
            <a:endParaRPr lang="en-US" altLang="ja-JP" sz="2000" b="1" dirty="0" smtClean="0">
              <a:solidFill>
                <a:srgbClr val="FFFFFF"/>
              </a:solidFill>
            </a:endParaRPr>
          </a:p>
        </p:txBody>
      </p:sp>
      <p:sp>
        <p:nvSpPr>
          <p:cNvPr id="29" name="円/楕円 28"/>
          <p:cNvSpPr/>
          <p:nvPr/>
        </p:nvSpPr>
        <p:spPr>
          <a:xfrm>
            <a:off x="4861546" y="4450937"/>
            <a:ext cx="1805050" cy="778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rgbClr val="FFFFFF"/>
                </a:solidFill>
              </a:rPr>
              <a:t>リモートノード</a:t>
            </a:r>
            <a:r>
              <a:rPr lang="en-US" altLang="ja-JP" sz="2000" b="1" dirty="0" smtClean="0">
                <a:solidFill>
                  <a:srgbClr val="FFFFFF"/>
                </a:solidFill>
              </a:rPr>
              <a:t>E</a:t>
            </a:r>
          </a:p>
        </p:txBody>
      </p:sp>
      <p:sp>
        <p:nvSpPr>
          <p:cNvPr id="30" name="円/楕円 29"/>
          <p:cNvSpPr/>
          <p:nvPr/>
        </p:nvSpPr>
        <p:spPr>
          <a:xfrm>
            <a:off x="467544" y="4450937"/>
            <a:ext cx="1805050" cy="778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rgbClr val="FFFFFF"/>
                </a:solidFill>
              </a:rPr>
              <a:t>リモートノード</a:t>
            </a:r>
            <a:r>
              <a:rPr lang="en-US" altLang="ja-JP" sz="2000" b="1" dirty="0" smtClean="0">
                <a:solidFill>
                  <a:srgbClr val="FFFFFF"/>
                </a:solidFill>
              </a:rPr>
              <a:t>D</a:t>
            </a:r>
          </a:p>
        </p:txBody>
      </p:sp>
      <p:pic>
        <p:nvPicPr>
          <p:cNvPr id="37" name="図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7598" y="3969785"/>
            <a:ext cx="600315" cy="403412"/>
          </a:xfrm>
          <a:prstGeom prst="rect">
            <a:avLst/>
          </a:prstGeom>
        </p:spPr>
      </p:pic>
      <p:pic>
        <p:nvPicPr>
          <p:cNvPr id="38" name="図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3853" y="3961692"/>
            <a:ext cx="600315" cy="403412"/>
          </a:xfrm>
          <a:prstGeom prst="rect">
            <a:avLst/>
          </a:prstGeom>
        </p:spPr>
      </p:pic>
      <p:sp>
        <p:nvSpPr>
          <p:cNvPr id="33" name="テキスト ボックス 32"/>
          <p:cNvSpPr txBox="1"/>
          <p:nvPr/>
        </p:nvSpPr>
        <p:spPr>
          <a:xfrm>
            <a:off x="4823268" y="5284499"/>
            <a:ext cx="3061100" cy="461665"/>
          </a:xfrm>
          <a:prstGeom prst="rect">
            <a:avLst/>
          </a:prstGeom>
          <a:noFill/>
        </p:spPr>
        <p:txBody>
          <a:bodyPr wrap="square" rtlCol="0">
            <a:spAutoFit/>
          </a:bodyPr>
          <a:lstStyle/>
          <a:p>
            <a:r>
              <a:rPr lang="ja-JP" altLang="en-US" sz="2400" b="1" dirty="0" smtClean="0">
                <a:solidFill>
                  <a:srgbClr val="FF0000"/>
                </a:solidFill>
              </a:rPr>
              <a:t>動作アプリケーション </a:t>
            </a:r>
            <a:endParaRPr lang="en-US" altLang="ja-JP" sz="2400" b="1" dirty="0" smtClean="0">
              <a:solidFill>
                <a:srgbClr val="FF0000"/>
              </a:solidFill>
            </a:endParaRPr>
          </a:p>
        </p:txBody>
      </p:sp>
      <p:sp>
        <p:nvSpPr>
          <p:cNvPr id="34" name="コンテンツ プレースホルダー 2"/>
          <p:cNvSpPr txBox="1">
            <a:spLocks/>
          </p:cNvSpPr>
          <p:nvPr/>
        </p:nvSpPr>
        <p:spPr>
          <a:xfrm>
            <a:off x="4670372" y="5704716"/>
            <a:ext cx="4473628" cy="1152128"/>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a:buClr>
                <a:srgbClr val="93A299"/>
              </a:buClr>
            </a:pPr>
            <a:r>
              <a:rPr lang="ja-JP" altLang="en-US" b="1" dirty="0" smtClean="0"/>
              <a:t>ネイティブ実行</a:t>
            </a:r>
            <a:endParaRPr lang="en-US" altLang="ja-JP" b="1" dirty="0" smtClean="0"/>
          </a:p>
          <a:p>
            <a:pPr marL="0" indent="0">
              <a:buClr>
                <a:srgbClr val="93A299"/>
              </a:buClr>
              <a:buNone/>
            </a:pPr>
            <a:r>
              <a:rPr lang="en-US" altLang="ja-JP" dirty="0" smtClean="0"/>
              <a:t>(Android NDK</a:t>
            </a:r>
            <a:r>
              <a:rPr lang="ja-JP" altLang="en-US" dirty="0" smtClean="0"/>
              <a:t>を使用してアプリケーションプログラムを</a:t>
            </a:r>
            <a:r>
              <a:rPr lang="en-US" altLang="ja-JP" dirty="0" smtClean="0"/>
              <a:t>C/</a:t>
            </a:r>
            <a:r>
              <a:rPr lang="en-US" altLang="ja-JP" dirty="0"/>
              <a:t>C</a:t>
            </a:r>
            <a:r>
              <a:rPr lang="en-US" altLang="ja-JP" dirty="0" smtClean="0"/>
              <a:t>++</a:t>
            </a:r>
            <a:r>
              <a:rPr lang="ja-JP" altLang="en-US" dirty="0" smtClean="0"/>
              <a:t>で記述</a:t>
            </a:r>
            <a:r>
              <a:rPr lang="en-US" altLang="ja-JP" dirty="0" smtClean="0"/>
              <a:t>)</a:t>
            </a:r>
          </a:p>
        </p:txBody>
      </p:sp>
      <p:cxnSp>
        <p:nvCxnSpPr>
          <p:cNvPr id="24" name="直線コネクタ 23"/>
          <p:cNvCxnSpPr/>
          <p:nvPr/>
        </p:nvCxnSpPr>
        <p:spPr>
          <a:xfrm flipV="1">
            <a:off x="5134527" y="1628800"/>
            <a:ext cx="115354" cy="15538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5249881" y="1628800"/>
            <a:ext cx="258223"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5508104" y="1387367"/>
            <a:ext cx="1574024" cy="461665"/>
          </a:xfrm>
          <a:prstGeom prst="rect">
            <a:avLst/>
          </a:prstGeom>
          <a:noFill/>
        </p:spPr>
        <p:txBody>
          <a:bodyPr wrap="square" rtlCol="0">
            <a:spAutoFit/>
          </a:bodyPr>
          <a:lstStyle/>
          <a:p>
            <a:r>
              <a:rPr lang="ja-JP" altLang="en-US" sz="2400" b="1" dirty="0" smtClean="0">
                <a:solidFill>
                  <a:srgbClr val="FF0000"/>
                </a:solidFill>
              </a:rPr>
              <a:t>計算ノード</a:t>
            </a:r>
            <a:endParaRPr lang="en-US" altLang="ja-JP" sz="2400" b="1" dirty="0" smtClean="0">
              <a:solidFill>
                <a:srgbClr val="FF0000"/>
              </a:solidFill>
            </a:endParaRPr>
          </a:p>
        </p:txBody>
      </p:sp>
      <p:sp>
        <p:nvSpPr>
          <p:cNvPr id="36" name="コンテンツ プレースホルダー 2"/>
          <p:cNvSpPr txBox="1">
            <a:spLocks/>
          </p:cNvSpPr>
          <p:nvPr/>
        </p:nvSpPr>
        <p:spPr>
          <a:xfrm>
            <a:off x="5332546" y="1787366"/>
            <a:ext cx="3794195" cy="86409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a:buClr>
                <a:srgbClr val="93A299"/>
              </a:buClr>
            </a:pPr>
            <a:r>
              <a:rPr lang="ja-JP" altLang="en-US" dirty="0" smtClean="0">
                <a:solidFill>
                  <a:srgbClr val="292934"/>
                </a:solidFill>
              </a:rPr>
              <a:t>普及率が高い</a:t>
            </a:r>
            <a:r>
              <a:rPr lang="en-US" altLang="ja-JP" dirty="0" smtClean="0">
                <a:solidFill>
                  <a:srgbClr val="FF0000"/>
                </a:solidFill>
              </a:rPr>
              <a:t>Android OS</a:t>
            </a:r>
            <a:r>
              <a:rPr lang="ja-JP" altLang="en-US" dirty="0" smtClean="0">
                <a:solidFill>
                  <a:srgbClr val="292934"/>
                </a:solidFill>
              </a:rPr>
              <a:t>を搭載したモバイル端末</a:t>
            </a:r>
            <a:endParaRPr lang="en-US" altLang="ja-JP" dirty="0" smtClean="0">
              <a:solidFill>
                <a:srgbClr val="FF0000"/>
              </a:solidFill>
            </a:endParaRPr>
          </a:p>
        </p:txBody>
      </p:sp>
      <p:sp>
        <p:nvSpPr>
          <p:cNvPr id="4" name="正方形/長方形 3"/>
          <p:cNvSpPr/>
          <p:nvPr/>
        </p:nvSpPr>
        <p:spPr>
          <a:xfrm>
            <a:off x="2471686" y="4211153"/>
            <a:ext cx="2198686" cy="3772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MPI</a:t>
            </a:r>
            <a:r>
              <a:rPr kumimoji="1" lang="ja-JP" altLang="en-US" dirty="0" smtClean="0"/>
              <a:t>アプリケーション</a:t>
            </a:r>
            <a:endParaRPr kumimoji="1" lang="ja-JP" altLang="en-US" dirty="0"/>
          </a:p>
        </p:txBody>
      </p:sp>
      <p:sp>
        <p:nvSpPr>
          <p:cNvPr id="9" name="爆発 1 8"/>
          <p:cNvSpPr/>
          <p:nvPr/>
        </p:nvSpPr>
        <p:spPr>
          <a:xfrm>
            <a:off x="2094721" y="3325519"/>
            <a:ext cx="1209819" cy="993111"/>
          </a:xfrm>
          <a:prstGeom prst="irregularSeal1">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b="1" dirty="0"/>
              <a:t>実行</a:t>
            </a:r>
            <a:endParaRPr kumimoji="1" lang="ja-JP" altLang="en-US" b="1" dirty="0"/>
          </a:p>
        </p:txBody>
      </p:sp>
      <p:cxnSp>
        <p:nvCxnSpPr>
          <p:cNvPr id="14" name="直線コネクタ 13"/>
          <p:cNvCxnSpPr>
            <a:stCxn id="19" idx="3"/>
          </p:cNvCxnSpPr>
          <p:nvPr/>
        </p:nvCxnSpPr>
        <p:spPr>
          <a:xfrm flipV="1">
            <a:off x="2413275" y="4566220"/>
            <a:ext cx="510542" cy="9854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直線コネクタ 30"/>
          <p:cNvCxnSpPr>
            <a:stCxn id="33" idx="1"/>
          </p:cNvCxnSpPr>
          <p:nvPr/>
        </p:nvCxnSpPr>
        <p:spPr>
          <a:xfrm flipH="1" flipV="1">
            <a:off x="4231807" y="4521123"/>
            <a:ext cx="591461" cy="994209"/>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40" name="図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3321421" y="2375324"/>
            <a:ext cx="600315" cy="403412"/>
          </a:xfrm>
          <a:prstGeom prst="rect">
            <a:avLst/>
          </a:prstGeom>
        </p:spPr>
      </p:pic>
      <p:sp>
        <p:nvSpPr>
          <p:cNvPr id="6" name="四角形吹き出し 5"/>
          <p:cNvSpPr/>
          <p:nvPr/>
        </p:nvSpPr>
        <p:spPr>
          <a:xfrm>
            <a:off x="6740356" y="3155395"/>
            <a:ext cx="2368148" cy="1447099"/>
          </a:xfrm>
          <a:prstGeom prst="wedgeRectCallout">
            <a:avLst>
              <a:gd name="adj1" fmla="val -58607"/>
              <a:gd name="adj2" fmla="val 73733"/>
            </a:avLst>
          </a:prstGeom>
          <a:ln w="57150">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1" name="円/楕円 40"/>
          <p:cNvSpPr/>
          <p:nvPr/>
        </p:nvSpPr>
        <p:spPr>
          <a:xfrm>
            <a:off x="6876256" y="3569203"/>
            <a:ext cx="1737798" cy="408933"/>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b="1" dirty="0" smtClean="0"/>
              <a:t>MPI</a:t>
            </a:r>
          </a:p>
          <a:p>
            <a:pPr algn="ctr"/>
            <a:r>
              <a:rPr lang="ja-JP" altLang="en-US" sz="1400" b="1" dirty="0" smtClean="0"/>
              <a:t>管理プロセス</a:t>
            </a:r>
            <a:endParaRPr lang="en-US" altLang="ja-JP" sz="1400" b="1" dirty="0" smtClean="0"/>
          </a:p>
        </p:txBody>
      </p:sp>
      <p:sp>
        <p:nvSpPr>
          <p:cNvPr id="43" name="円/楕円 42"/>
          <p:cNvSpPr/>
          <p:nvPr/>
        </p:nvSpPr>
        <p:spPr>
          <a:xfrm>
            <a:off x="6876256" y="4073136"/>
            <a:ext cx="1676134" cy="447987"/>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smtClean="0">
                <a:solidFill>
                  <a:srgbClr val="0070C0"/>
                </a:solidFill>
              </a:rPr>
              <a:t>MPI</a:t>
            </a:r>
            <a:r>
              <a:rPr kumimoji="1" lang="ja-JP" altLang="en-US" sz="1400" b="1" dirty="0" smtClean="0">
                <a:solidFill>
                  <a:srgbClr val="0070C0"/>
                </a:solidFill>
              </a:rPr>
              <a:t>並列</a:t>
            </a:r>
            <a:endParaRPr kumimoji="1" lang="en-US" altLang="ja-JP" sz="1400" b="1" dirty="0" smtClean="0">
              <a:solidFill>
                <a:srgbClr val="0070C0"/>
              </a:solidFill>
            </a:endParaRPr>
          </a:p>
          <a:p>
            <a:pPr algn="ctr"/>
            <a:r>
              <a:rPr kumimoji="1" lang="ja-JP" altLang="en-US" sz="1400" b="1" dirty="0" smtClean="0">
                <a:solidFill>
                  <a:srgbClr val="0070C0"/>
                </a:solidFill>
              </a:rPr>
              <a:t>実行プロセス</a:t>
            </a:r>
            <a:endParaRPr kumimoji="1" lang="ja-JP" altLang="en-US" sz="1400" b="1" dirty="0">
              <a:solidFill>
                <a:srgbClr val="0070C0"/>
              </a:solidFill>
            </a:endParaRPr>
          </a:p>
        </p:txBody>
      </p:sp>
      <p:sp>
        <p:nvSpPr>
          <p:cNvPr id="10" name="正方形/長方形 9"/>
          <p:cNvSpPr/>
          <p:nvPr/>
        </p:nvSpPr>
        <p:spPr>
          <a:xfrm>
            <a:off x="6723577" y="3091042"/>
            <a:ext cx="990746" cy="30008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b="1" dirty="0" smtClean="0"/>
              <a:t>ノード内</a:t>
            </a:r>
            <a:endParaRPr kumimoji="1" lang="ja-JP" altLang="en-US" b="1" dirty="0"/>
          </a:p>
        </p:txBody>
      </p:sp>
      <p:sp>
        <p:nvSpPr>
          <p:cNvPr id="12" name="テキスト ボックス 11"/>
          <p:cNvSpPr txBox="1"/>
          <p:nvPr/>
        </p:nvSpPr>
        <p:spPr>
          <a:xfrm>
            <a:off x="8552390" y="4138026"/>
            <a:ext cx="556114" cy="369332"/>
          </a:xfrm>
          <a:prstGeom prst="rect">
            <a:avLst/>
          </a:prstGeom>
          <a:noFill/>
        </p:spPr>
        <p:txBody>
          <a:bodyPr wrap="square" rtlCol="0">
            <a:spAutoFit/>
          </a:bodyPr>
          <a:lstStyle/>
          <a:p>
            <a:r>
              <a:rPr lang="ja-JP" altLang="en-US" dirty="0" smtClean="0"/>
              <a:t>・・・</a:t>
            </a:r>
            <a:endParaRPr kumimoji="1" lang="ja-JP" altLang="en-US" dirty="0"/>
          </a:p>
        </p:txBody>
      </p:sp>
    </p:spTree>
    <p:extLst>
      <p:ext uri="{BB962C8B-B14F-4D97-AF65-F5344CB8AC3E}">
        <p14:creationId xmlns:p14="http://schemas.microsoft.com/office/powerpoint/2010/main" val="1477120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円/楕円 62"/>
          <p:cNvSpPr/>
          <p:nvPr/>
        </p:nvSpPr>
        <p:spPr>
          <a:xfrm>
            <a:off x="3752103" y="4557282"/>
            <a:ext cx="1759705" cy="2184086"/>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b="1" dirty="0" smtClean="0"/>
              <a:t>リモート</a:t>
            </a:r>
            <a:endParaRPr lang="en-US" altLang="ja-JP" sz="2400" b="1" dirty="0" smtClean="0"/>
          </a:p>
          <a:p>
            <a:pPr algn="ctr"/>
            <a:r>
              <a:rPr lang="ja-JP" altLang="en-US" sz="2400" b="1" dirty="0" smtClean="0"/>
              <a:t>ノード</a:t>
            </a:r>
            <a:r>
              <a:rPr lang="en-US" altLang="ja-JP" sz="2400" b="1" dirty="0" smtClean="0"/>
              <a:t>B</a:t>
            </a:r>
            <a:endParaRPr lang="en-US" altLang="ja-JP" sz="2800" b="1" dirty="0" smtClean="0"/>
          </a:p>
          <a:p>
            <a:pPr algn="ctr"/>
            <a:endParaRPr lang="en-US" altLang="ja-JP" sz="2000" b="1" dirty="0" smtClean="0"/>
          </a:p>
          <a:p>
            <a:pPr algn="ctr"/>
            <a:endParaRPr kumimoji="1" lang="en-US" altLang="ja-JP" sz="2000" b="1" dirty="0"/>
          </a:p>
          <a:p>
            <a:pPr algn="ctr"/>
            <a:endParaRPr kumimoji="1" lang="en-US" altLang="ja-JP" sz="1600" b="1" dirty="0"/>
          </a:p>
          <a:p>
            <a:pPr algn="ctr"/>
            <a:endParaRPr kumimoji="1" lang="en-US" altLang="ja-JP" sz="1600" b="1" dirty="0" smtClean="0"/>
          </a:p>
          <a:p>
            <a:pPr algn="ctr"/>
            <a:endParaRPr kumimoji="1" lang="ja-JP" altLang="en-US" sz="1600" b="1" dirty="0"/>
          </a:p>
        </p:txBody>
      </p:sp>
      <p:sp>
        <p:nvSpPr>
          <p:cNvPr id="64" name="円/楕円 63"/>
          <p:cNvSpPr/>
          <p:nvPr/>
        </p:nvSpPr>
        <p:spPr>
          <a:xfrm>
            <a:off x="4495604" y="5873469"/>
            <a:ext cx="499590" cy="491415"/>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5" name="図 6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07260" y="6037532"/>
            <a:ext cx="363687" cy="456751"/>
          </a:xfrm>
          <a:prstGeom prst="rect">
            <a:avLst/>
          </a:prstGeom>
        </p:spPr>
      </p:pic>
      <p:sp>
        <p:nvSpPr>
          <p:cNvPr id="66" name="円/楕円 65"/>
          <p:cNvSpPr/>
          <p:nvPr/>
        </p:nvSpPr>
        <p:spPr>
          <a:xfrm>
            <a:off x="4495604" y="5310153"/>
            <a:ext cx="575343" cy="445325"/>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2000" b="1" dirty="0" smtClean="0"/>
          </a:p>
        </p:txBody>
      </p:sp>
      <p:pic>
        <p:nvPicPr>
          <p:cNvPr id="67" name="図 6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5332" y="5459903"/>
            <a:ext cx="363687" cy="456751"/>
          </a:xfrm>
          <a:prstGeom prst="rect">
            <a:avLst/>
          </a:prstGeom>
        </p:spPr>
      </p:pic>
      <p:sp>
        <p:nvSpPr>
          <p:cNvPr id="59" name="円/楕円 58"/>
          <p:cNvSpPr/>
          <p:nvPr/>
        </p:nvSpPr>
        <p:spPr>
          <a:xfrm>
            <a:off x="3059832" y="4525614"/>
            <a:ext cx="1759705" cy="2184086"/>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b="1" dirty="0" smtClean="0"/>
              <a:t>リモート</a:t>
            </a:r>
            <a:endParaRPr lang="en-US" altLang="ja-JP" sz="2400" b="1" dirty="0" smtClean="0"/>
          </a:p>
          <a:p>
            <a:pPr algn="ctr"/>
            <a:r>
              <a:rPr lang="ja-JP" altLang="en-US" sz="2400" b="1" dirty="0" smtClean="0"/>
              <a:t>ノード</a:t>
            </a:r>
            <a:r>
              <a:rPr lang="en-US" altLang="ja-JP" sz="2400" b="1" dirty="0" smtClean="0"/>
              <a:t>A</a:t>
            </a:r>
            <a:endParaRPr lang="en-US" altLang="ja-JP" sz="2800" b="1" dirty="0" smtClean="0"/>
          </a:p>
          <a:p>
            <a:pPr algn="ctr"/>
            <a:endParaRPr lang="en-US" altLang="ja-JP" sz="2000" b="1" dirty="0" smtClean="0"/>
          </a:p>
          <a:p>
            <a:pPr algn="ctr"/>
            <a:endParaRPr kumimoji="1" lang="en-US" altLang="ja-JP" sz="2000" b="1" dirty="0"/>
          </a:p>
          <a:p>
            <a:pPr algn="ctr"/>
            <a:endParaRPr kumimoji="1" lang="en-US" altLang="ja-JP" sz="1600" b="1" dirty="0"/>
          </a:p>
          <a:p>
            <a:pPr algn="ctr"/>
            <a:endParaRPr kumimoji="1" lang="en-US" altLang="ja-JP" sz="1600" b="1" dirty="0" smtClean="0"/>
          </a:p>
          <a:p>
            <a:pPr algn="ctr"/>
            <a:endParaRPr kumimoji="1" lang="ja-JP" altLang="en-US" sz="1600" b="1" dirty="0"/>
          </a:p>
        </p:txBody>
      </p:sp>
      <p:sp>
        <p:nvSpPr>
          <p:cNvPr id="2" name="タイトル 1"/>
          <p:cNvSpPr>
            <a:spLocks noGrp="1"/>
          </p:cNvSpPr>
          <p:nvPr>
            <p:ph type="title"/>
          </p:nvPr>
        </p:nvSpPr>
        <p:spPr/>
        <p:txBody>
          <a:bodyPr>
            <a:normAutofit/>
          </a:bodyPr>
          <a:lstStyle/>
          <a:p>
            <a:r>
              <a:rPr lang="ja-JP" altLang="en-US" dirty="0"/>
              <a:t>チェックポイント</a:t>
            </a:r>
            <a:r>
              <a:rPr lang="en-US" altLang="ja-JP" dirty="0"/>
              <a:t>/</a:t>
            </a:r>
            <a:r>
              <a:rPr lang="ja-JP" altLang="en-US" dirty="0"/>
              <a:t>リスタート</a:t>
            </a:r>
            <a:r>
              <a:rPr lang="ja-JP" altLang="en-US" dirty="0" smtClean="0"/>
              <a:t>機能</a:t>
            </a:r>
            <a:endParaRPr kumimoji="1" lang="ja-JP" altLang="en-US" dirty="0"/>
          </a:p>
        </p:txBody>
      </p:sp>
      <p:sp>
        <p:nvSpPr>
          <p:cNvPr id="3" name="日付プレースホルダー 2"/>
          <p:cNvSpPr>
            <a:spLocks noGrp="1"/>
          </p:cNvSpPr>
          <p:nvPr>
            <p:ph type="dt" sz="half" idx="10"/>
          </p:nvPr>
        </p:nvSpPr>
        <p:spPr/>
        <p:txBody>
          <a:bodyPr/>
          <a:lstStyle/>
          <a:p>
            <a:fld id="{C2F998D8-86BE-4706-9570-C98D4BA8C19A}" type="datetime1">
              <a:rPr lang="ja-JP" altLang="en-US" smtClean="0"/>
              <a:t>2016/6/3</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7</a:t>
            </a:fld>
            <a:endParaRPr lang="ja-JP" altLang="en-US"/>
          </a:p>
        </p:txBody>
      </p:sp>
      <p:sp>
        <p:nvSpPr>
          <p:cNvPr id="6" name="コンテンツ プレースホルダー 5"/>
          <p:cNvSpPr txBox="1">
            <a:spLocks/>
          </p:cNvSpPr>
          <p:nvPr/>
        </p:nvSpPr>
        <p:spPr>
          <a:xfrm>
            <a:off x="179512" y="1412776"/>
            <a:ext cx="8780476" cy="2736304"/>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en-US" altLang="ja-JP" b="1" dirty="0" smtClean="0"/>
              <a:t>DMTCP </a:t>
            </a:r>
            <a:r>
              <a:rPr lang="en-US" altLang="ja-JP" b="1" dirty="0"/>
              <a:t>(</a:t>
            </a:r>
            <a:r>
              <a:rPr lang="en-US" altLang="ja-JP" b="1" dirty="0">
                <a:solidFill>
                  <a:srgbClr val="FF0000"/>
                </a:solidFill>
              </a:rPr>
              <a:t>D</a:t>
            </a:r>
            <a:r>
              <a:rPr lang="en-US" altLang="ja-JP" b="1" dirty="0"/>
              <a:t>istributed </a:t>
            </a:r>
            <a:r>
              <a:rPr lang="en-US" altLang="ja-JP" b="1" dirty="0" err="1">
                <a:solidFill>
                  <a:srgbClr val="FF0000"/>
                </a:solidFill>
              </a:rPr>
              <a:t>M</a:t>
            </a:r>
            <a:r>
              <a:rPr lang="en-US" altLang="ja-JP" b="1" dirty="0" err="1"/>
              <a:t>ulti</a:t>
            </a:r>
            <a:r>
              <a:rPr lang="en-US" altLang="ja-JP" b="1" dirty="0" err="1">
                <a:solidFill>
                  <a:srgbClr val="FF0000"/>
                </a:solidFill>
              </a:rPr>
              <a:t>T</a:t>
            </a:r>
            <a:r>
              <a:rPr lang="en-US" altLang="ja-JP" b="1" dirty="0" err="1"/>
              <a:t>hreaded</a:t>
            </a:r>
            <a:r>
              <a:rPr lang="en-US" altLang="ja-JP" b="1" dirty="0"/>
              <a:t> </a:t>
            </a:r>
            <a:r>
              <a:rPr lang="en-US" altLang="ja-JP" b="1" dirty="0" err="1">
                <a:solidFill>
                  <a:srgbClr val="FF0000"/>
                </a:solidFill>
              </a:rPr>
              <a:t>C</a:t>
            </a:r>
            <a:r>
              <a:rPr lang="en-US" altLang="ja-JP" b="1" dirty="0" err="1"/>
              <a:t>heck</a:t>
            </a:r>
            <a:r>
              <a:rPr lang="en-US" altLang="ja-JP" b="1" dirty="0" err="1">
                <a:solidFill>
                  <a:srgbClr val="FF0000"/>
                </a:solidFill>
              </a:rPr>
              <a:t>P</a:t>
            </a:r>
            <a:r>
              <a:rPr lang="en-US" altLang="ja-JP" b="1" dirty="0" err="1"/>
              <a:t>ointing</a:t>
            </a:r>
            <a:r>
              <a:rPr lang="en-US" altLang="ja-JP" b="1" dirty="0" smtClean="0"/>
              <a:t>)</a:t>
            </a:r>
            <a:r>
              <a:rPr lang="ja-JP" altLang="en-US" b="1" dirty="0" smtClean="0"/>
              <a:t>を使用</a:t>
            </a:r>
            <a:endParaRPr lang="en-US" altLang="ja-JP" b="1" dirty="0" smtClean="0"/>
          </a:p>
          <a:p>
            <a:pPr marL="274320" lvl="2" indent="0">
              <a:buNone/>
            </a:pPr>
            <a:endParaRPr lang="en-US" altLang="ja-JP" sz="2000" b="1" dirty="0" smtClean="0"/>
          </a:p>
          <a:p>
            <a:r>
              <a:rPr lang="en-US" altLang="ja-JP" b="1" dirty="0" smtClean="0"/>
              <a:t>DMTCP</a:t>
            </a:r>
            <a:r>
              <a:rPr lang="ja-JP" altLang="en-US" b="1" dirty="0" smtClean="0"/>
              <a:t>の特徴</a:t>
            </a:r>
            <a:r>
              <a:rPr lang="en-US" altLang="ja-JP" b="1" dirty="0" smtClean="0"/>
              <a:t>…</a:t>
            </a:r>
          </a:p>
          <a:p>
            <a:pPr lvl="1"/>
            <a:r>
              <a:rPr lang="ja-JP" altLang="en-US" b="1" dirty="0" smtClean="0"/>
              <a:t>ユーザーレベルでのチェックポイント</a:t>
            </a:r>
            <a:endParaRPr lang="en-US" altLang="ja-JP" b="1" dirty="0" smtClean="0"/>
          </a:p>
          <a:p>
            <a:pPr lvl="1"/>
            <a:r>
              <a:rPr lang="ja-JP" altLang="en-US" b="1" dirty="0"/>
              <a:t>ア</a:t>
            </a:r>
            <a:r>
              <a:rPr lang="ja-JP" altLang="en-US" b="1" dirty="0" smtClean="0"/>
              <a:t>プリケーション</a:t>
            </a:r>
            <a:r>
              <a:rPr lang="ja-JP" altLang="en-US" b="1" dirty="0"/>
              <a:t>を</a:t>
            </a:r>
            <a:r>
              <a:rPr lang="ja-JP" altLang="en-US" b="1" dirty="0" smtClean="0"/>
              <a:t>変更する</a:t>
            </a:r>
            <a:r>
              <a:rPr lang="ja-JP" altLang="en-US" b="1" dirty="0"/>
              <a:t>こと</a:t>
            </a:r>
            <a:r>
              <a:rPr lang="ja-JP" altLang="en-US" b="1" dirty="0" smtClean="0"/>
              <a:t>なく</a:t>
            </a:r>
            <a:r>
              <a:rPr lang="ja-JP" altLang="en-US" b="1" dirty="0"/>
              <a:t>，</a:t>
            </a:r>
            <a:r>
              <a:rPr lang="ja-JP" altLang="en-US" b="1" dirty="0" smtClean="0"/>
              <a:t>チェックポイント</a:t>
            </a:r>
            <a:r>
              <a:rPr lang="en-US" altLang="ja-JP" b="1" dirty="0"/>
              <a:t>/</a:t>
            </a:r>
            <a:r>
              <a:rPr lang="ja-JP" altLang="en-US" b="1" dirty="0"/>
              <a:t>リスタート</a:t>
            </a:r>
            <a:r>
              <a:rPr lang="ja-JP" altLang="en-US" b="1" dirty="0" smtClean="0"/>
              <a:t>機能が可能</a:t>
            </a:r>
            <a:endParaRPr lang="en-US" altLang="ja-JP" b="1" dirty="0" smtClean="0"/>
          </a:p>
          <a:p>
            <a:pPr lvl="1"/>
            <a:r>
              <a:rPr lang="ja-JP" altLang="en-US" b="1" dirty="0" smtClean="0"/>
              <a:t>プロセス単位で</a:t>
            </a:r>
            <a:r>
              <a:rPr lang="en-US" altLang="ja-JP" b="1" dirty="0" smtClean="0"/>
              <a:t>,</a:t>
            </a:r>
            <a:r>
              <a:rPr lang="ja-JP" altLang="en-US" b="1" dirty="0" smtClean="0"/>
              <a:t>プロセスの状態を記録したチェックポイントデータ</a:t>
            </a:r>
            <a:r>
              <a:rPr lang="ja-JP" altLang="en-US" b="1" dirty="0"/>
              <a:t>を</a:t>
            </a:r>
            <a:r>
              <a:rPr lang="ja-JP" altLang="en-US" b="1" dirty="0" smtClean="0"/>
              <a:t>作成</a:t>
            </a:r>
            <a:endParaRPr lang="en-US" altLang="ja-JP" b="1" dirty="0" smtClean="0"/>
          </a:p>
          <a:p>
            <a:pPr lvl="1"/>
            <a:r>
              <a:rPr lang="ja-JP" altLang="en-US" b="1" dirty="0" smtClean="0"/>
              <a:t>脱退したノードの並列処理を別のノードへ移譲する事が可能</a:t>
            </a:r>
            <a:endParaRPr lang="en-US" altLang="ja-JP" b="1" dirty="0" smtClean="0"/>
          </a:p>
        </p:txBody>
      </p:sp>
      <p:sp>
        <p:nvSpPr>
          <p:cNvPr id="8" name="フッター プレースホルダー 1"/>
          <p:cNvSpPr>
            <a:spLocks noGrp="1"/>
          </p:cNvSpPr>
          <p:nvPr>
            <p:ph type="ftr" sz="quarter" idx="11"/>
          </p:nvPr>
        </p:nvSpPr>
        <p:spPr>
          <a:xfrm>
            <a:off x="3429000" y="18288"/>
            <a:ext cx="4114800" cy="329184"/>
          </a:xfrm>
        </p:spPr>
        <p:txBody>
          <a:bodyPr/>
          <a:lstStyle/>
          <a:p>
            <a:r>
              <a:rPr lang="en-US" altLang="zh-TW" smtClean="0"/>
              <a:t>M2 thesis proposal</a:t>
            </a:r>
            <a:endParaRPr lang="ja-JP" altLang="en-US" dirty="0"/>
          </a:p>
        </p:txBody>
      </p:sp>
      <p:sp>
        <p:nvSpPr>
          <p:cNvPr id="7" name="テキスト ボックス 6"/>
          <p:cNvSpPr txBox="1"/>
          <p:nvPr/>
        </p:nvSpPr>
        <p:spPr>
          <a:xfrm>
            <a:off x="6642788" y="6505599"/>
            <a:ext cx="2692508" cy="307777"/>
          </a:xfrm>
          <a:prstGeom prst="rect">
            <a:avLst/>
          </a:prstGeom>
          <a:noFill/>
        </p:spPr>
        <p:txBody>
          <a:bodyPr wrap="square" rtlCol="0">
            <a:spAutoFit/>
          </a:bodyPr>
          <a:lstStyle/>
          <a:p>
            <a:r>
              <a:rPr kumimoji="1" lang="ja-JP" altLang="en-US" sz="1400" b="1" dirty="0" smtClean="0"/>
              <a:t>：</a:t>
            </a:r>
            <a:r>
              <a:rPr kumimoji="1" lang="en-US" altLang="ja-JP" sz="1400" b="1" dirty="0" smtClean="0"/>
              <a:t>MPI</a:t>
            </a:r>
            <a:r>
              <a:rPr kumimoji="1" lang="ja-JP" altLang="en-US" sz="1400" b="1" dirty="0" smtClean="0"/>
              <a:t>並列</a:t>
            </a:r>
            <a:r>
              <a:rPr lang="ja-JP" altLang="en-US" sz="1400" b="1" dirty="0"/>
              <a:t>実行</a:t>
            </a:r>
            <a:r>
              <a:rPr kumimoji="1" lang="ja-JP" altLang="en-US" sz="1400" b="1" dirty="0" smtClean="0"/>
              <a:t>プロセス</a:t>
            </a:r>
            <a:endParaRPr kumimoji="1" lang="ja-JP" altLang="en-US" sz="1400" b="1" dirty="0"/>
          </a:p>
        </p:txBody>
      </p:sp>
      <p:sp>
        <p:nvSpPr>
          <p:cNvPr id="11" name="円/楕円 10"/>
          <p:cNvSpPr/>
          <p:nvPr/>
        </p:nvSpPr>
        <p:spPr>
          <a:xfrm>
            <a:off x="6049961" y="6038219"/>
            <a:ext cx="586259" cy="38816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sp>
        <p:nvSpPr>
          <p:cNvPr id="12" name="テキスト ボックス 11"/>
          <p:cNvSpPr txBox="1"/>
          <p:nvPr/>
        </p:nvSpPr>
        <p:spPr>
          <a:xfrm>
            <a:off x="6657952" y="6047637"/>
            <a:ext cx="2738584" cy="307777"/>
          </a:xfrm>
          <a:prstGeom prst="rect">
            <a:avLst/>
          </a:prstGeom>
          <a:noFill/>
        </p:spPr>
        <p:txBody>
          <a:bodyPr wrap="square" rtlCol="0">
            <a:spAutoFit/>
          </a:bodyPr>
          <a:lstStyle/>
          <a:p>
            <a:r>
              <a:rPr kumimoji="1" lang="ja-JP" altLang="en-US" sz="1400" b="1" dirty="0" smtClean="0"/>
              <a:t>：</a:t>
            </a:r>
            <a:r>
              <a:rPr kumimoji="1" lang="en-US" altLang="ja-JP" sz="1400" b="1" dirty="0" smtClean="0"/>
              <a:t>MPI</a:t>
            </a:r>
            <a:r>
              <a:rPr kumimoji="1" lang="ja-JP" altLang="en-US" sz="1400" b="1" dirty="0" smtClean="0"/>
              <a:t>の</a:t>
            </a:r>
            <a:r>
              <a:rPr lang="ja-JP" altLang="en-US" sz="1400" b="1" dirty="0" smtClean="0"/>
              <a:t>管理プロセス</a:t>
            </a:r>
            <a:endParaRPr kumimoji="1" lang="ja-JP" altLang="en-US" sz="1400" b="1" dirty="0"/>
          </a:p>
        </p:txBody>
      </p:sp>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3978" y="5445224"/>
            <a:ext cx="363687" cy="456751"/>
          </a:xfrm>
          <a:prstGeom prst="rect">
            <a:avLst/>
          </a:prstGeom>
        </p:spPr>
      </p:pic>
      <p:sp>
        <p:nvSpPr>
          <p:cNvPr id="14" name="テキスト ボックス 13"/>
          <p:cNvSpPr txBox="1"/>
          <p:nvPr/>
        </p:nvSpPr>
        <p:spPr>
          <a:xfrm>
            <a:off x="6657952" y="5519710"/>
            <a:ext cx="2616439" cy="307777"/>
          </a:xfrm>
          <a:prstGeom prst="rect">
            <a:avLst/>
          </a:prstGeom>
          <a:noFill/>
        </p:spPr>
        <p:txBody>
          <a:bodyPr wrap="square" rtlCol="0">
            <a:spAutoFit/>
          </a:bodyPr>
          <a:lstStyle/>
          <a:p>
            <a:r>
              <a:rPr kumimoji="1" lang="ja-JP" altLang="en-US" sz="1400" b="1" dirty="0" smtClean="0"/>
              <a:t>：</a:t>
            </a:r>
            <a:r>
              <a:rPr lang="ja-JP" altLang="en-US" sz="1400" b="1" dirty="0" smtClean="0"/>
              <a:t>チェックポイントデータ</a:t>
            </a:r>
            <a:r>
              <a:rPr lang="en-US" altLang="ja-JP" sz="1400" b="1" dirty="0" smtClean="0"/>
              <a:t>(</a:t>
            </a:r>
            <a:r>
              <a:rPr lang="en-US" altLang="ja-JP" sz="1400" b="1" dirty="0" err="1" smtClean="0"/>
              <a:t>ckpt</a:t>
            </a:r>
            <a:r>
              <a:rPr lang="en-US" altLang="ja-JP" sz="1400" b="1" dirty="0" smtClean="0"/>
              <a:t>)</a:t>
            </a:r>
            <a:endParaRPr kumimoji="1" lang="ja-JP" altLang="en-US" sz="1400" b="1" dirty="0"/>
          </a:p>
        </p:txBody>
      </p:sp>
      <p:sp>
        <p:nvSpPr>
          <p:cNvPr id="15" name="円/楕円 14"/>
          <p:cNvSpPr/>
          <p:nvPr/>
        </p:nvSpPr>
        <p:spPr>
          <a:xfrm>
            <a:off x="6163070" y="6483634"/>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3803333" y="5841801"/>
            <a:ext cx="499590" cy="491415"/>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14989" y="6005864"/>
            <a:ext cx="363687" cy="456751"/>
          </a:xfrm>
          <a:prstGeom prst="rect">
            <a:avLst/>
          </a:prstGeom>
        </p:spPr>
      </p:pic>
      <p:sp>
        <p:nvSpPr>
          <p:cNvPr id="18" name="円/楕円 17"/>
          <p:cNvSpPr/>
          <p:nvPr/>
        </p:nvSpPr>
        <p:spPr>
          <a:xfrm>
            <a:off x="3803333" y="5278485"/>
            <a:ext cx="575343" cy="445325"/>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2000" b="1" dirty="0" smtClean="0"/>
          </a:p>
        </p:txBody>
      </p:sp>
      <p:pic>
        <p:nvPicPr>
          <p:cNvPr id="19" name="図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03061" y="5428235"/>
            <a:ext cx="363687" cy="456751"/>
          </a:xfrm>
          <a:prstGeom prst="rect">
            <a:avLst/>
          </a:prstGeom>
        </p:spPr>
      </p:pic>
      <p:sp>
        <p:nvSpPr>
          <p:cNvPr id="20" name="円/楕円 19"/>
          <p:cNvSpPr/>
          <p:nvPr/>
        </p:nvSpPr>
        <p:spPr>
          <a:xfrm>
            <a:off x="35496" y="4557282"/>
            <a:ext cx="2720258" cy="2184086"/>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b="1" dirty="0" smtClean="0"/>
              <a:t>ホストノード</a:t>
            </a:r>
            <a:endParaRPr lang="en-US" altLang="ja-JP" sz="2800" b="1" dirty="0" smtClean="0"/>
          </a:p>
          <a:p>
            <a:pPr algn="ctr"/>
            <a:endParaRPr lang="en-US" altLang="ja-JP" sz="2800" b="1" dirty="0" smtClean="0"/>
          </a:p>
          <a:p>
            <a:pPr algn="ctr"/>
            <a:endParaRPr lang="en-US" altLang="ja-JP" sz="2000" b="1" dirty="0" smtClean="0"/>
          </a:p>
          <a:p>
            <a:pPr algn="ctr"/>
            <a:endParaRPr kumimoji="1" lang="en-US" altLang="ja-JP" sz="2000" b="1" dirty="0"/>
          </a:p>
          <a:p>
            <a:pPr algn="ctr"/>
            <a:endParaRPr kumimoji="1" lang="en-US" altLang="ja-JP" sz="1600" b="1" dirty="0"/>
          </a:p>
          <a:p>
            <a:pPr algn="ctr"/>
            <a:endParaRPr kumimoji="1" lang="en-US" altLang="ja-JP" sz="1600" b="1" dirty="0" smtClean="0"/>
          </a:p>
          <a:p>
            <a:pPr algn="ctr"/>
            <a:endParaRPr kumimoji="1" lang="ja-JP" altLang="en-US" sz="1600" b="1" dirty="0"/>
          </a:p>
        </p:txBody>
      </p:sp>
      <p:cxnSp>
        <p:nvCxnSpPr>
          <p:cNvPr id="24" name="カギ線コネクタ 23"/>
          <p:cNvCxnSpPr>
            <a:stCxn id="36" idx="0"/>
            <a:endCxn id="33" idx="2"/>
          </p:cNvCxnSpPr>
          <p:nvPr/>
        </p:nvCxnSpPr>
        <p:spPr>
          <a:xfrm rot="5400000" flipH="1" flipV="1">
            <a:off x="1459957" y="4859330"/>
            <a:ext cx="105756" cy="924035"/>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カギ線コネクタ 24"/>
          <p:cNvCxnSpPr>
            <a:stCxn id="36" idx="3"/>
            <a:endCxn id="34" idx="2"/>
          </p:cNvCxnSpPr>
          <p:nvPr/>
        </p:nvCxnSpPr>
        <p:spPr>
          <a:xfrm rot="16200000" flipH="1">
            <a:off x="418592" y="6031942"/>
            <a:ext cx="429109" cy="33575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3" name="円/楕円 32"/>
          <p:cNvSpPr/>
          <p:nvPr/>
        </p:nvSpPr>
        <p:spPr>
          <a:xfrm>
            <a:off x="1974853" y="5074385"/>
            <a:ext cx="586259" cy="38816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sp>
        <p:nvSpPr>
          <p:cNvPr id="34" name="円/楕円 33"/>
          <p:cNvSpPr/>
          <p:nvPr/>
        </p:nvSpPr>
        <p:spPr>
          <a:xfrm>
            <a:off x="801023" y="6168666"/>
            <a:ext cx="499590" cy="491415"/>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p:nvSpPr>
        <p:spPr>
          <a:xfrm>
            <a:off x="1507351" y="6168665"/>
            <a:ext cx="499590" cy="491415"/>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p:cNvSpPr/>
          <p:nvPr/>
        </p:nvSpPr>
        <p:spPr>
          <a:xfrm>
            <a:off x="222726" y="5374225"/>
            <a:ext cx="1656184" cy="715878"/>
          </a:xfrm>
          <a:prstGeom prst="ellipse">
            <a:avLst/>
          </a:prstGeom>
          <a:ln w="57150">
            <a:solidFill>
              <a:srgbClr val="00B05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b="1" dirty="0" err="1" smtClean="0"/>
              <a:t>dmtcp</a:t>
            </a:r>
            <a:r>
              <a:rPr lang="en-US" altLang="ja-JP" sz="1400" b="1" dirty="0" smtClean="0"/>
              <a:t>_</a:t>
            </a:r>
          </a:p>
          <a:p>
            <a:pPr algn="ctr"/>
            <a:r>
              <a:rPr lang="en-US" altLang="ja-JP" sz="1400" b="1" dirty="0" smtClean="0"/>
              <a:t>coordinator</a:t>
            </a:r>
          </a:p>
        </p:txBody>
      </p:sp>
      <p:pic>
        <p:nvPicPr>
          <p:cNvPr id="28" name="図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695" y="6232303"/>
            <a:ext cx="363687" cy="456751"/>
          </a:xfrm>
          <a:prstGeom prst="rect">
            <a:avLst/>
          </a:prstGeom>
        </p:spPr>
      </p:pic>
      <p:pic>
        <p:nvPicPr>
          <p:cNvPr id="31" name="図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0858" y="6232302"/>
            <a:ext cx="363687" cy="456751"/>
          </a:xfrm>
          <a:prstGeom prst="rect">
            <a:avLst/>
          </a:prstGeom>
        </p:spPr>
      </p:pic>
      <p:pic>
        <p:nvPicPr>
          <p:cNvPr id="30" name="図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5631" y="5173457"/>
            <a:ext cx="363687" cy="456751"/>
          </a:xfrm>
          <a:prstGeom prst="rect">
            <a:avLst/>
          </a:prstGeom>
        </p:spPr>
      </p:pic>
      <p:cxnSp>
        <p:nvCxnSpPr>
          <p:cNvPr id="26" name="カギ線コネクタ 25"/>
          <p:cNvCxnSpPr>
            <a:stCxn id="36" idx="4"/>
            <a:endCxn id="35" idx="0"/>
          </p:cNvCxnSpPr>
          <p:nvPr/>
        </p:nvCxnSpPr>
        <p:spPr>
          <a:xfrm rot="16200000" flipH="1">
            <a:off x="1364701" y="5776220"/>
            <a:ext cx="78562" cy="706328"/>
          </a:xfrm>
          <a:prstGeom prst="bentConnector3">
            <a:avLst>
              <a:gd name="adj1" fmla="val 50000"/>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stCxn id="36" idx="6"/>
          </p:cNvCxnSpPr>
          <p:nvPr/>
        </p:nvCxnSpPr>
        <p:spPr>
          <a:xfrm flipV="1">
            <a:off x="1878910" y="5541115"/>
            <a:ext cx="1748766" cy="191049"/>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stCxn id="36" idx="6"/>
          </p:cNvCxnSpPr>
          <p:nvPr/>
        </p:nvCxnSpPr>
        <p:spPr>
          <a:xfrm>
            <a:off x="1878910" y="5732164"/>
            <a:ext cx="1731615" cy="384186"/>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1" name="テキスト ボックス 70"/>
          <p:cNvSpPr txBox="1"/>
          <p:nvPr/>
        </p:nvSpPr>
        <p:spPr>
          <a:xfrm>
            <a:off x="5552051" y="5387977"/>
            <a:ext cx="728275" cy="369332"/>
          </a:xfrm>
          <a:prstGeom prst="rect">
            <a:avLst/>
          </a:prstGeom>
          <a:noFill/>
        </p:spPr>
        <p:txBody>
          <a:bodyPr wrap="square" rtlCol="0">
            <a:spAutoFit/>
          </a:bodyPr>
          <a:lstStyle/>
          <a:p>
            <a:r>
              <a:rPr lang="ja-JP" altLang="en-US" dirty="0" smtClean="0"/>
              <a:t>・・・</a:t>
            </a:r>
            <a:endParaRPr kumimoji="1" lang="ja-JP" altLang="en-US" dirty="0"/>
          </a:p>
        </p:txBody>
      </p:sp>
      <p:sp>
        <p:nvSpPr>
          <p:cNvPr id="74" name="円/楕円 73"/>
          <p:cNvSpPr/>
          <p:nvPr/>
        </p:nvSpPr>
        <p:spPr>
          <a:xfrm>
            <a:off x="6109187" y="4942908"/>
            <a:ext cx="454929" cy="430308"/>
          </a:xfrm>
          <a:prstGeom prst="ellipse">
            <a:avLst/>
          </a:prstGeom>
          <a:ln w="57150">
            <a:solidFill>
              <a:srgbClr val="00B05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sp>
        <p:nvSpPr>
          <p:cNvPr id="75" name="テキスト ボックス 74"/>
          <p:cNvSpPr txBox="1"/>
          <p:nvPr/>
        </p:nvSpPr>
        <p:spPr>
          <a:xfrm>
            <a:off x="6641498" y="4982952"/>
            <a:ext cx="2318490" cy="307777"/>
          </a:xfrm>
          <a:prstGeom prst="rect">
            <a:avLst/>
          </a:prstGeom>
          <a:noFill/>
        </p:spPr>
        <p:txBody>
          <a:bodyPr wrap="square" rtlCol="0">
            <a:spAutoFit/>
          </a:bodyPr>
          <a:lstStyle/>
          <a:p>
            <a:r>
              <a:rPr kumimoji="1" lang="ja-JP" altLang="en-US" sz="1400" b="1" dirty="0" smtClean="0"/>
              <a:t>：</a:t>
            </a:r>
            <a:r>
              <a:rPr kumimoji="1" lang="en-US" altLang="ja-JP" sz="1400" b="1" dirty="0" smtClean="0"/>
              <a:t>DMTCP</a:t>
            </a:r>
            <a:r>
              <a:rPr kumimoji="1" lang="ja-JP" altLang="en-US" sz="1400" b="1" dirty="0" smtClean="0"/>
              <a:t>の</a:t>
            </a:r>
            <a:r>
              <a:rPr lang="ja-JP" altLang="en-US" sz="1400" b="1" dirty="0" smtClean="0"/>
              <a:t>管理プロセス</a:t>
            </a:r>
            <a:endParaRPr kumimoji="1" lang="ja-JP" altLang="en-US" sz="1400" b="1" dirty="0"/>
          </a:p>
        </p:txBody>
      </p:sp>
    </p:spTree>
    <p:extLst>
      <p:ext uri="{BB962C8B-B14F-4D97-AF65-F5344CB8AC3E}">
        <p14:creationId xmlns:p14="http://schemas.microsoft.com/office/powerpoint/2010/main" val="422507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fade">
                                      <p:cBhvr>
                                        <p:cTn id="16" dur="500"/>
                                        <p:tgtEl>
                                          <p:spTgt spid="55"/>
                                        </p:tgtEl>
                                      </p:cBhvr>
                                    </p:animEffect>
                                  </p:childTnLst>
                                </p:cTn>
                              </p:par>
                              <p:par>
                                <p:cTn id="17" presetID="10" presetClass="entr" presetSubtype="0"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fade">
                                      <p:cBhvr>
                                        <p:cTn id="19" dur="500"/>
                                        <p:tgtEl>
                                          <p:spTgt spid="5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par>
                                <p:cTn id="28" presetID="10" presetClass="entr" presetSubtype="0"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10"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nodeType="withEffect">
                                  <p:stCondLst>
                                    <p:cond delay="0"/>
                                  </p:stCondLst>
                                  <p:childTnLst>
                                    <p:set>
                                      <p:cBhvr>
                                        <p:cTn id="38" dur="1" fill="hold">
                                          <p:stCondLst>
                                            <p:cond delay="0"/>
                                          </p:stCondLst>
                                        </p:cTn>
                                        <p:tgtEl>
                                          <p:spTgt spid="67"/>
                                        </p:tgtEl>
                                        <p:attrNameLst>
                                          <p:attrName>style.visibility</p:attrName>
                                        </p:attrNameLst>
                                      </p:cBhvr>
                                      <p:to>
                                        <p:strVal val="visible"/>
                                      </p:to>
                                    </p:set>
                                    <p:animEffect transition="in" filter="fade">
                                      <p:cBhvr>
                                        <p:cTn id="39" dur="500"/>
                                        <p:tgtEl>
                                          <p:spTgt spid="67"/>
                                        </p:tgtEl>
                                      </p:cBhvr>
                                    </p:animEffect>
                                  </p:childTnLst>
                                </p:cTn>
                              </p:par>
                              <p:par>
                                <p:cTn id="40" presetID="10" presetClass="entr" presetSubtype="0" fill="hold" nodeType="with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fade">
                                      <p:cBhvr>
                                        <p:cTn id="4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円/楕円 59"/>
          <p:cNvSpPr/>
          <p:nvPr/>
        </p:nvSpPr>
        <p:spPr>
          <a:xfrm>
            <a:off x="6572956" y="2670229"/>
            <a:ext cx="2523183" cy="2014706"/>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リモート</a:t>
            </a:r>
            <a:endParaRPr lang="en-US" altLang="ja-JP" sz="2000" b="1" dirty="0" smtClean="0"/>
          </a:p>
          <a:p>
            <a:pPr algn="ctr"/>
            <a:r>
              <a:rPr lang="ja-JP" altLang="en-US" sz="2000" b="1" dirty="0" smtClean="0"/>
              <a:t>ノード</a:t>
            </a:r>
            <a:r>
              <a:rPr lang="en-US" altLang="ja-JP" sz="2000" b="1" dirty="0"/>
              <a:t>B</a:t>
            </a:r>
            <a:endParaRPr lang="en-US" altLang="ja-JP" sz="2000" b="1" dirty="0" smtClean="0"/>
          </a:p>
          <a:p>
            <a:pPr algn="ctr"/>
            <a:endParaRPr lang="en-US" altLang="ja-JP" sz="2000" b="1" dirty="0"/>
          </a:p>
          <a:p>
            <a:pPr algn="ctr"/>
            <a:endParaRPr lang="en-US" altLang="ja-JP" sz="2000" b="1" dirty="0" smtClean="0"/>
          </a:p>
          <a:p>
            <a:pPr algn="ctr"/>
            <a:endParaRPr kumimoji="1" lang="en-US" altLang="ja-JP" sz="1600" b="1" dirty="0"/>
          </a:p>
          <a:p>
            <a:pPr algn="ctr"/>
            <a:endParaRPr kumimoji="1" lang="en-US" altLang="ja-JP" sz="1600" b="1" dirty="0" smtClean="0"/>
          </a:p>
          <a:p>
            <a:pPr algn="ctr"/>
            <a:endParaRPr kumimoji="1" lang="ja-JP" altLang="en-US" sz="1600" b="1" dirty="0"/>
          </a:p>
        </p:txBody>
      </p:sp>
      <p:sp>
        <p:nvSpPr>
          <p:cNvPr id="2" name="タイトル 1"/>
          <p:cNvSpPr>
            <a:spLocks noGrp="1"/>
          </p:cNvSpPr>
          <p:nvPr>
            <p:ph type="title"/>
          </p:nvPr>
        </p:nvSpPr>
        <p:spPr/>
        <p:txBody>
          <a:bodyPr>
            <a:normAutofit/>
          </a:bodyPr>
          <a:lstStyle/>
          <a:p>
            <a:r>
              <a:rPr lang="ja-JP" altLang="en-US" dirty="0" smtClean="0"/>
              <a:t>並列処理の移譲を伴うリスタート</a:t>
            </a:r>
            <a:endParaRPr kumimoji="1" lang="ja-JP" altLang="en-US" dirty="0"/>
          </a:p>
        </p:txBody>
      </p:sp>
      <p:sp>
        <p:nvSpPr>
          <p:cNvPr id="3" name="日付プレースホルダー 2"/>
          <p:cNvSpPr>
            <a:spLocks noGrp="1"/>
          </p:cNvSpPr>
          <p:nvPr>
            <p:ph type="dt" sz="half" idx="10"/>
          </p:nvPr>
        </p:nvSpPr>
        <p:spPr/>
        <p:txBody>
          <a:bodyPr/>
          <a:lstStyle/>
          <a:p>
            <a:fld id="{AB18D78E-A126-40E9-91C4-16C18EB58BD8}" type="datetime1">
              <a:rPr lang="ja-JP" altLang="en-US" smtClean="0"/>
              <a:t>2016/6/3</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8</a:t>
            </a:fld>
            <a:endParaRPr lang="ja-JP" altLang="en-US"/>
          </a:p>
        </p:txBody>
      </p:sp>
      <p:sp>
        <p:nvSpPr>
          <p:cNvPr id="9" name="円/楕円 8"/>
          <p:cNvSpPr/>
          <p:nvPr/>
        </p:nvSpPr>
        <p:spPr>
          <a:xfrm>
            <a:off x="3921024" y="2652801"/>
            <a:ext cx="2523183" cy="2014706"/>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リモート</a:t>
            </a:r>
            <a:endParaRPr lang="en-US" altLang="ja-JP" sz="2000" b="1" dirty="0" smtClean="0"/>
          </a:p>
          <a:p>
            <a:pPr algn="ctr"/>
            <a:r>
              <a:rPr lang="ja-JP" altLang="en-US" sz="2000" b="1" dirty="0" smtClean="0"/>
              <a:t>ノード</a:t>
            </a:r>
            <a:r>
              <a:rPr lang="en-US" altLang="ja-JP" sz="2000" b="1" dirty="0" smtClean="0"/>
              <a:t>A</a:t>
            </a:r>
          </a:p>
          <a:p>
            <a:pPr algn="ctr"/>
            <a:endParaRPr lang="en-US" altLang="ja-JP" sz="2000" b="1" dirty="0"/>
          </a:p>
          <a:p>
            <a:pPr algn="ctr"/>
            <a:endParaRPr lang="en-US" altLang="ja-JP" sz="2000" b="1" dirty="0" smtClean="0"/>
          </a:p>
          <a:p>
            <a:pPr algn="ctr"/>
            <a:endParaRPr kumimoji="1" lang="en-US" altLang="ja-JP" sz="1600" b="1" dirty="0"/>
          </a:p>
          <a:p>
            <a:pPr algn="ctr"/>
            <a:endParaRPr kumimoji="1" lang="en-US" altLang="ja-JP" sz="1600" b="1" dirty="0" smtClean="0"/>
          </a:p>
          <a:p>
            <a:pPr algn="ctr"/>
            <a:endParaRPr kumimoji="1" lang="ja-JP" altLang="en-US" sz="1600" b="1" dirty="0"/>
          </a:p>
        </p:txBody>
      </p:sp>
      <p:sp>
        <p:nvSpPr>
          <p:cNvPr id="23" name="円/楕円 22"/>
          <p:cNvSpPr/>
          <p:nvPr/>
        </p:nvSpPr>
        <p:spPr>
          <a:xfrm>
            <a:off x="5426987" y="1412776"/>
            <a:ext cx="1958432" cy="843451"/>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a:t>ホスト</a:t>
            </a:r>
            <a:endParaRPr lang="en-US" altLang="ja-JP" sz="2000" b="1" dirty="0" smtClean="0"/>
          </a:p>
          <a:p>
            <a:pPr algn="ctr"/>
            <a:r>
              <a:rPr lang="ja-JP" altLang="en-US" sz="2000" b="1" dirty="0" smtClean="0"/>
              <a:t>ノード</a:t>
            </a:r>
            <a:endParaRPr kumimoji="1" lang="en-US" altLang="ja-JP" sz="2000" b="1" dirty="0"/>
          </a:p>
        </p:txBody>
      </p:sp>
      <p:sp>
        <p:nvSpPr>
          <p:cNvPr id="27" name="テキスト ボックス 26"/>
          <p:cNvSpPr txBox="1"/>
          <p:nvPr/>
        </p:nvSpPr>
        <p:spPr>
          <a:xfrm>
            <a:off x="6729960" y="6479316"/>
            <a:ext cx="2537423" cy="307777"/>
          </a:xfrm>
          <a:prstGeom prst="rect">
            <a:avLst/>
          </a:prstGeom>
          <a:noFill/>
        </p:spPr>
        <p:txBody>
          <a:bodyPr wrap="square" rtlCol="0">
            <a:spAutoFit/>
          </a:bodyPr>
          <a:lstStyle/>
          <a:p>
            <a:r>
              <a:rPr kumimoji="1" lang="ja-JP" altLang="en-US" sz="1400" b="1" dirty="0" smtClean="0"/>
              <a:t>：</a:t>
            </a:r>
            <a:r>
              <a:rPr kumimoji="1" lang="en-US" altLang="ja-JP" sz="1400" b="1" dirty="0" smtClean="0"/>
              <a:t>MPI</a:t>
            </a:r>
            <a:r>
              <a:rPr kumimoji="1" lang="ja-JP" altLang="en-US" sz="1400" b="1" dirty="0" smtClean="0"/>
              <a:t>並列</a:t>
            </a:r>
            <a:r>
              <a:rPr lang="ja-JP" altLang="en-US" sz="1400" b="1" dirty="0"/>
              <a:t>実行</a:t>
            </a:r>
            <a:r>
              <a:rPr kumimoji="1" lang="ja-JP" altLang="en-US" sz="1400" b="1" dirty="0" smtClean="0"/>
              <a:t>プロセス</a:t>
            </a:r>
            <a:endParaRPr kumimoji="1" lang="ja-JP" altLang="en-US" sz="1400" b="1" dirty="0"/>
          </a:p>
        </p:txBody>
      </p:sp>
      <p:pic>
        <p:nvPicPr>
          <p:cNvPr id="28" name="図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57880" y="5347924"/>
            <a:ext cx="363687" cy="456751"/>
          </a:xfrm>
          <a:prstGeom prst="rect">
            <a:avLst/>
          </a:prstGeom>
        </p:spPr>
      </p:pic>
      <p:sp>
        <p:nvSpPr>
          <p:cNvPr id="30" name="テキスト ボックス 29"/>
          <p:cNvSpPr txBox="1"/>
          <p:nvPr/>
        </p:nvSpPr>
        <p:spPr>
          <a:xfrm>
            <a:off x="6729960" y="5417162"/>
            <a:ext cx="2537423" cy="307777"/>
          </a:xfrm>
          <a:prstGeom prst="rect">
            <a:avLst/>
          </a:prstGeom>
          <a:noFill/>
        </p:spPr>
        <p:txBody>
          <a:bodyPr wrap="square" rtlCol="0">
            <a:spAutoFit/>
          </a:bodyPr>
          <a:lstStyle/>
          <a:p>
            <a:r>
              <a:rPr kumimoji="1" lang="ja-JP" altLang="en-US" sz="1400" b="1" dirty="0" smtClean="0"/>
              <a:t>：</a:t>
            </a:r>
            <a:r>
              <a:rPr lang="ja-JP" altLang="en-US" sz="1400" b="1" dirty="0" smtClean="0"/>
              <a:t>チェックポイントデータ</a:t>
            </a:r>
            <a:r>
              <a:rPr lang="en-US" altLang="ja-JP" sz="1400" b="1" dirty="0" smtClean="0"/>
              <a:t>(</a:t>
            </a:r>
            <a:r>
              <a:rPr lang="en-US" altLang="ja-JP" sz="1400" b="1" dirty="0" err="1" smtClean="0"/>
              <a:t>ckpt</a:t>
            </a:r>
            <a:r>
              <a:rPr lang="en-US" altLang="ja-JP" sz="1400" b="1" dirty="0" smtClean="0"/>
              <a:t>)</a:t>
            </a:r>
            <a:endParaRPr kumimoji="1" lang="ja-JP" altLang="en-US" sz="1400" b="1" dirty="0"/>
          </a:p>
        </p:txBody>
      </p:sp>
      <p:sp>
        <p:nvSpPr>
          <p:cNvPr id="37" name="コンテンツ プレースホルダー 2"/>
          <p:cNvSpPr txBox="1">
            <a:spLocks/>
          </p:cNvSpPr>
          <p:nvPr/>
        </p:nvSpPr>
        <p:spPr>
          <a:xfrm>
            <a:off x="0" y="1412776"/>
            <a:ext cx="3921025" cy="864096"/>
          </a:xfrm>
          <a:prstGeom prst="rect">
            <a:avLst/>
          </a:prstGeom>
        </p:spPr>
        <p:txBody>
          <a:bodyPr>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sz="2000" b="1" dirty="0" smtClean="0"/>
              <a:t>定期的に</a:t>
            </a:r>
            <a:r>
              <a:rPr lang="en-US" altLang="ja-JP" sz="2000" b="1" dirty="0" smtClean="0"/>
              <a:t>,</a:t>
            </a:r>
            <a:r>
              <a:rPr lang="ja-JP" altLang="en-US" sz="2000" b="1" dirty="0" smtClean="0"/>
              <a:t>チェックポイントデータを作成</a:t>
            </a:r>
            <a:r>
              <a:rPr lang="en-US" altLang="ja-JP" sz="2000" b="1" dirty="0"/>
              <a:t>&amp;</a:t>
            </a:r>
            <a:r>
              <a:rPr lang="ja-JP" altLang="en-US" sz="2000" b="1" dirty="0" smtClean="0"/>
              <a:t>ホストノードへ集約</a:t>
            </a:r>
            <a:endParaRPr lang="en-US" altLang="ja-JP" sz="2000" b="1" dirty="0" smtClean="0"/>
          </a:p>
          <a:p>
            <a:pPr marL="0" indent="0">
              <a:buNone/>
            </a:pPr>
            <a:endParaRPr lang="en-US" altLang="ja-JP" sz="2000" b="1" dirty="0" smtClean="0"/>
          </a:p>
          <a:p>
            <a:pPr marL="0" indent="0">
              <a:buFont typeface="Arial" pitchFamily="34" charset="0"/>
              <a:buNone/>
            </a:pPr>
            <a:endParaRPr lang="ja-JP" altLang="en-US" dirty="0"/>
          </a:p>
        </p:txBody>
      </p:sp>
      <p:sp>
        <p:nvSpPr>
          <p:cNvPr id="38" name="下矢印 37"/>
          <p:cNvSpPr/>
          <p:nvPr/>
        </p:nvSpPr>
        <p:spPr>
          <a:xfrm>
            <a:off x="1115615" y="2276871"/>
            <a:ext cx="648072" cy="13261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テキスト ボックス 38"/>
          <p:cNvSpPr txBox="1"/>
          <p:nvPr/>
        </p:nvSpPr>
        <p:spPr>
          <a:xfrm>
            <a:off x="1726031" y="2397428"/>
            <a:ext cx="1869305" cy="646331"/>
          </a:xfrm>
          <a:prstGeom prst="rect">
            <a:avLst/>
          </a:prstGeom>
          <a:noFill/>
        </p:spPr>
        <p:txBody>
          <a:bodyPr wrap="square" rtlCol="0">
            <a:spAutoFit/>
          </a:bodyPr>
          <a:lstStyle/>
          <a:p>
            <a:r>
              <a:rPr lang="ja-JP" altLang="en-US" b="1" dirty="0" smtClean="0"/>
              <a:t>ノードが脱退した場合</a:t>
            </a:r>
            <a:endParaRPr kumimoji="1" lang="ja-JP" altLang="en-US" b="1" dirty="0"/>
          </a:p>
        </p:txBody>
      </p:sp>
      <p:sp>
        <p:nvSpPr>
          <p:cNvPr id="40" name="テキスト ボックス 39"/>
          <p:cNvSpPr txBox="1"/>
          <p:nvPr/>
        </p:nvSpPr>
        <p:spPr>
          <a:xfrm>
            <a:off x="70556" y="4355885"/>
            <a:ext cx="3850469" cy="1015663"/>
          </a:xfrm>
          <a:prstGeom prst="rect">
            <a:avLst/>
          </a:prstGeom>
          <a:noFill/>
        </p:spPr>
        <p:txBody>
          <a:bodyPr wrap="square" rtlCol="0">
            <a:spAutoFit/>
          </a:bodyPr>
          <a:lstStyle/>
          <a:p>
            <a:r>
              <a:rPr kumimoji="1" lang="en-US" altLang="ja-JP" sz="2000" b="1" dirty="0" smtClean="0"/>
              <a:t>1.</a:t>
            </a:r>
            <a:r>
              <a:rPr kumimoji="1" lang="ja-JP" altLang="en-US" sz="2000" b="1" dirty="0" smtClean="0"/>
              <a:t>ホストノードは</a:t>
            </a:r>
            <a:r>
              <a:rPr kumimoji="1" lang="en-US" altLang="ja-JP" sz="2000" b="1" dirty="0" smtClean="0"/>
              <a:t>,</a:t>
            </a:r>
            <a:r>
              <a:rPr kumimoji="1" lang="ja-JP" altLang="en-US" sz="2000" b="1" dirty="0" smtClean="0"/>
              <a:t>脱退ノードから受け取ったチェックポイントデータを</a:t>
            </a:r>
            <a:r>
              <a:rPr lang="ja-JP" altLang="en-US" sz="2000" b="1" dirty="0"/>
              <a:t>移譲</a:t>
            </a:r>
            <a:r>
              <a:rPr kumimoji="1" lang="ja-JP" altLang="en-US" sz="2000" b="1" dirty="0" smtClean="0"/>
              <a:t>先のノードへ送信</a:t>
            </a:r>
            <a:endParaRPr kumimoji="1" lang="en-US" altLang="ja-JP" sz="2000" b="1" dirty="0" smtClean="0"/>
          </a:p>
        </p:txBody>
      </p:sp>
      <p:cxnSp>
        <p:nvCxnSpPr>
          <p:cNvPr id="42" name="直線矢印コネクタ 41"/>
          <p:cNvCxnSpPr/>
          <p:nvPr/>
        </p:nvCxnSpPr>
        <p:spPr>
          <a:xfrm flipV="1">
            <a:off x="5028058" y="2024234"/>
            <a:ext cx="214947" cy="56426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flipH="1" flipV="1">
            <a:off x="7601742" y="1988840"/>
            <a:ext cx="211681" cy="51900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9" name="フッター プレースホルダー 1"/>
          <p:cNvSpPr>
            <a:spLocks noGrp="1"/>
          </p:cNvSpPr>
          <p:nvPr>
            <p:ph type="ftr" sz="quarter" idx="11"/>
          </p:nvPr>
        </p:nvSpPr>
        <p:spPr>
          <a:xfrm>
            <a:off x="3429000" y="18288"/>
            <a:ext cx="4114800" cy="329184"/>
          </a:xfrm>
        </p:spPr>
        <p:txBody>
          <a:bodyPr/>
          <a:lstStyle/>
          <a:p>
            <a:r>
              <a:rPr lang="en-US" altLang="zh-TW" smtClean="0"/>
              <a:t>M2 thesis proposal</a:t>
            </a:r>
            <a:endParaRPr lang="ja-JP" altLang="en-US" dirty="0"/>
          </a:p>
        </p:txBody>
      </p:sp>
      <p:sp>
        <p:nvSpPr>
          <p:cNvPr id="41" name="円/楕円 40"/>
          <p:cNvSpPr/>
          <p:nvPr/>
        </p:nvSpPr>
        <p:spPr>
          <a:xfrm>
            <a:off x="4828874" y="3457310"/>
            <a:ext cx="586259" cy="38816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pic>
        <p:nvPicPr>
          <p:cNvPr id="44" name="図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23870" y="3565252"/>
            <a:ext cx="290607" cy="364971"/>
          </a:xfrm>
          <a:prstGeom prst="rect">
            <a:avLst/>
          </a:prstGeom>
        </p:spPr>
      </p:pic>
      <p:sp>
        <p:nvSpPr>
          <p:cNvPr id="45" name="円/楕円 44"/>
          <p:cNvSpPr/>
          <p:nvPr/>
        </p:nvSpPr>
        <p:spPr>
          <a:xfrm>
            <a:off x="6143701" y="6007884"/>
            <a:ext cx="586259" cy="38816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sp>
        <p:nvSpPr>
          <p:cNvPr id="46" name="テキスト ボックス 45"/>
          <p:cNvSpPr txBox="1"/>
          <p:nvPr/>
        </p:nvSpPr>
        <p:spPr>
          <a:xfrm>
            <a:off x="6729960" y="6074586"/>
            <a:ext cx="2738584" cy="307777"/>
          </a:xfrm>
          <a:prstGeom prst="rect">
            <a:avLst/>
          </a:prstGeom>
          <a:noFill/>
        </p:spPr>
        <p:txBody>
          <a:bodyPr wrap="square" rtlCol="0">
            <a:spAutoFit/>
          </a:bodyPr>
          <a:lstStyle/>
          <a:p>
            <a:r>
              <a:rPr kumimoji="1" lang="ja-JP" altLang="en-US" sz="1400" b="1" dirty="0" smtClean="0"/>
              <a:t>：</a:t>
            </a:r>
            <a:r>
              <a:rPr kumimoji="1" lang="en-US" altLang="ja-JP" sz="1400" b="1" dirty="0" smtClean="0"/>
              <a:t>MPI</a:t>
            </a:r>
            <a:r>
              <a:rPr kumimoji="1" lang="ja-JP" altLang="en-US" sz="1400" b="1" dirty="0" smtClean="0"/>
              <a:t>の</a:t>
            </a:r>
            <a:r>
              <a:rPr lang="ja-JP" altLang="en-US" sz="1400" b="1" dirty="0" smtClean="0"/>
              <a:t>管理プロセス</a:t>
            </a:r>
            <a:endParaRPr kumimoji="1" lang="ja-JP" altLang="en-US" sz="1400" b="1" dirty="0"/>
          </a:p>
        </p:txBody>
      </p:sp>
      <p:sp>
        <p:nvSpPr>
          <p:cNvPr id="65" name="円/楕円 64"/>
          <p:cNvSpPr/>
          <p:nvPr/>
        </p:nvSpPr>
        <p:spPr>
          <a:xfrm>
            <a:off x="7781202" y="3429000"/>
            <a:ext cx="586259" cy="38816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pic>
        <p:nvPicPr>
          <p:cNvPr id="66" name="図 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6198" y="3536942"/>
            <a:ext cx="290607" cy="364971"/>
          </a:xfrm>
          <a:prstGeom prst="rect">
            <a:avLst/>
          </a:prstGeom>
        </p:spPr>
      </p:pic>
      <p:sp>
        <p:nvSpPr>
          <p:cNvPr id="6" name="テキスト ボックス 5"/>
          <p:cNvSpPr txBox="1"/>
          <p:nvPr/>
        </p:nvSpPr>
        <p:spPr>
          <a:xfrm>
            <a:off x="70556" y="5589240"/>
            <a:ext cx="3850468" cy="1569660"/>
          </a:xfrm>
          <a:prstGeom prst="rect">
            <a:avLst/>
          </a:prstGeom>
          <a:noFill/>
        </p:spPr>
        <p:txBody>
          <a:bodyPr wrap="square" rtlCol="0">
            <a:spAutoFit/>
          </a:bodyPr>
          <a:lstStyle/>
          <a:p>
            <a:pPr marL="0" lvl="2"/>
            <a:r>
              <a:rPr kumimoji="1" lang="en-US" altLang="ja-JP" sz="2000" b="1" dirty="0" smtClean="0"/>
              <a:t>2.</a:t>
            </a:r>
            <a:r>
              <a:rPr lang="ja-JP" altLang="en-US" sz="2000" b="1" dirty="0"/>
              <a:t>脱退ノードの並列タスクを引き継いで</a:t>
            </a:r>
            <a:r>
              <a:rPr lang="en-US" altLang="ja-JP" sz="2000" b="1" dirty="0"/>
              <a:t>,</a:t>
            </a:r>
            <a:r>
              <a:rPr lang="ja-JP" altLang="en-US" sz="2000" b="1" dirty="0" smtClean="0"/>
              <a:t>リスタート</a:t>
            </a:r>
            <a:endParaRPr lang="en-US" altLang="ja-JP" sz="2000" b="1" dirty="0" smtClean="0"/>
          </a:p>
          <a:p>
            <a:pPr marL="0" lvl="2"/>
            <a:r>
              <a:rPr lang="en-US" altLang="ja-JP" b="1" dirty="0" smtClean="0">
                <a:solidFill>
                  <a:srgbClr val="FF0000"/>
                </a:solidFill>
              </a:rPr>
              <a:t>(※</a:t>
            </a:r>
            <a:r>
              <a:rPr lang="ja-JP" altLang="en-US" b="1" dirty="0" smtClean="0">
                <a:solidFill>
                  <a:srgbClr val="FF0000"/>
                </a:solidFill>
              </a:rPr>
              <a:t>並列</a:t>
            </a:r>
            <a:r>
              <a:rPr lang="ja-JP" altLang="en-US" b="1" dirty="0">
                <a:solidFill>
                  <a:srgbClr val="FF0000"/>
                </a:solidFill>
              </a:rPr>
              <a:t>プロセスをノード</a:t>
            </a:r>
            <a:r>
              <a:rPr lang="ja-JP" altLang="en-US" b="1" dirty="0" smtClean="0">
                <a:solidFill>
                  <a:srgbClr val="FF0000"/>
                </a:solidFill>
              </a:rPr>
              <a:t>単位で</a:t>
            </a:r>
            <a:r>
              <a:rPr lang="ja-JP" altLang="en-US" b="1" dirty="0">
                <a:solidFill>
                  <a:srgbClr val="FF0000"/>
                </a:solidFill>
              </a:rPr>
              <a:t>移譲することしか</a:t>
            </a:r>
            <a:r>
              <a:rPr lang="ja-JP" altLang="en-US" b="1" dirty="0" smtClean="0">
                <a:solidFill>
                  <a:srgbClr val="FF0000"/>
                </a:solidFill>
              </a:rPr>
              <a:t>できない</a:t>
            </a:r>
            <a:r>
              <a:rPr lang="en-US" altLang="ja-JP" b="1" dirty="0" smtClean="0">
                <a:solidFill>
                  <a:srgbClr val="FF0000"/>
                </a:solidFill>
              </a:rPr>
              <a:t>)</a:t>
            </a:r>
            <a:endParaRPr lang="en-US" altLang="ja-JP" b="1" dirty="0">
              <a:solidFill>
                <a:srgbClr val="FF0000"/>
              </a:solidFill>
            </a:endParaRPr>
          </a:p>
          <a:p>
            <a:endParaRPr kumimoji="1" lang="ja-JP" altLang="en-US" sz="2000" b="1" dirty="0"/>
          </a:p>
        </p:txBody>
      </p:sp>
      <p:sp>
        <p:nvSpPr>
          <p:cNvPr id="34" name="円/楕円 33"/>
          <p:cNvSpPr/>
          <p:nvPr/>
        </p:nvSpPr>
        <p:spPr>
          <a:xfrm>
            <a:off x="6927105" y="2909300"/>
            <a:ext cx="586259" cy="38816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sp>
        <p:nvSpPr>
          <p:cNvPr id="50" name="円/楕円 49"/>
          <p:cNvSpPr/>
          <p:nvPr/>
        </p:nvSpPr>
        <p:spPr>
          <a:xfrm>
            <a:off x="6257880" y="6463581"/>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4585523" y="3990373"/>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5206112" y="3984225"/>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00365" y="4208698"/>
            <a:ext cx="290607" cy="364971"/>
          </a:xfrm>
          <a:prstGeom prst="rect">
            <a:avLst/>
          </a:prstGeom>
        </p:spPr>
      </p:pic>
      <p:pic>
        <p:nvPicPr>
          <p:cNvPr id="32" name="図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1513" y="4208698"/>
            <a:ext cx="290607" cy="364971"/>
          </a:xfrm>
          <a:prstGeom prst="rect">
            <a:avLst/>
          </a:prstGeom>
        </p:spPr>
      </p:pic>
      <p:sp>
        <p:nvSpPr>
          <p:cNvPr id="53" name="円/楕円 52"/>
          <p:cNvSpPr/>
          <p:nvPr/>
        </p:nvSpPr>
        <p:spPr>
          <a:xfrm>
            <a:off x="6699633" y="3719427"/>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6927105" y="3320908"/>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7524469" y="3997076"/>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8099104" y="3981460"/>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3" name="図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2693" y="4180388"/>
            <a:ext cx="290607" cy="364971"/>
          </a:xfrm>
          <a:prstGeom prst="rect">
            <a:avLst/>
          </a:prstGeom>
        </p:spPr>
      </p:pic>
      <p:pic>
        <p:nvPicPr>
          <p:cNvPr id="64" name="図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13841" y="4180388"/>
            <a:ext cx="290607" cy="364971"/>
          </a:xfrm>
          <a:prstGeom prst="rect">
            <a:avLst/>
          </a:prstGeom>
        </p:spPr>
      </p:pic>
    </p:spTree>
    <p:extLst>
      <p:ext uri="{BB962C8B-B14F-4D97-AF65-F5344CB8AC3E}">
        <p14:creationId xmlns:p14="http://schemas.microsoft.com/office/powerpoint/2010/main" val="893895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repeatCount="3000" accel="50000" decel="50000" fill="hold" nodeType="clickEffect">
                                  <p:stCondLst>
                                    <p:cond delay="0"/>
                                  </p:stCondLst>
                                  <p:childTnLst>
                                    <p:animMotion origin="layout" path="M 1.38889E-6 2.22222E-6 L 0.09618 -0.31134 " pathEditMode="relative" rAng="0" ptsTypes="AA">
                                      <p:cBhvr>
                                        <p:cTn id="6" dur="2000" fill="hold"/>
                                        <p:tgtEl>
                                          <p:spTgt spid="29"/>
                                        </p:tgtEl>
                                        <p:attrNameLst>
                                          <p:attrName>ppt_x</p:attrName>
                                          <p:attrName>ppt_y</p:attrName>
                                        </p:attrNameLst>
                                      </p:cBhvr>
                                      <p:rCtr x="4809" y="-15579"/>
                                    </p:animMotion>
                                  </p:childTnLst>
                                </p:cTn>
                              </p:par>
                              <p:par>
                                <p:cTn id="7" presetID="42" presetClass="path" presetSubtype="0" repeatCount="3000" accel="50000" decel="50000" fill="hold" nodeType="withEffect">
                                  <p:stCondLst>
                                    <p:cond delay="0"/>
                                  </p:stCondLst>
                                  <p:childTnLst>
                                    <p:animMotion origin="layout" path="M -2.77778E-6 2.22222E-6 L 0.06997 -0.22222 " pathEditMode="relative" rAng="0" ptsTypes="AA">
                                      <p:cBhvr>
                                        <p:cTn id="8" dur="2000" fill="hold"/>
                                        <p:tgtEl>
                                          <p:spTgt spid="44"/>
                                        </p:tgtEl>
                                        <p:attrNameLst>
                                          <p:attrName>ppt_x</p:attrName>
                                          <p:attrName>ppt_y</p:attrName>
                                        </p:attrNameLst>
                                      </p:cBhvr>
                                      <p:rCtr x="3490" y="-11111"/>
                                    </p:animMotion>
                                  </p:childTnLst>
                                </p:cTn>
                              </p:par>
                              <p:par>
                                <p:cTn id="9" presetID="42" presetClass="path" presetSubtype="0" repeatCount="3000" accel="50000" decel="50000" fill="hold" nodeType="withEffect">
                                  <p:stCondLst>
                                    <p:cond delay="0"/>
                                  </p:stCondLst>
                                  <p:childTnLst>
                                    <p:animMotion origin="layout" path="M -3.33333E-6 2.22222E-6 L 0.0691 -0.29074 " pathEditMode="relative" rAng="0" ptsTypes="AA">
                                      <p:cBhvr>
                                        <p:cTn id="10" dur="2000" fill="hold"/>
                                        <p:tgtEl>
                                          <p:spTgt spid="32"/>
                                        </p:tgtEl>
                                        <p:attrNameLst>
                                          <p:attrName>ppt_x</p:attrName>
                                          <p:attrName>ppt_y</p:attrName>
                                        </p:attrNameLst>
                                      </p:cBhvr>
                                      <p:rCtr x="3455" y="-14537"/>
                                    </p:animMotion>
                                  </p:childTnLst>
                                </p:cTn>
                              </p:par>
                              <p:par>
                                <p:cTn id="11" presetID="42" presetClass="path" presetSubtype="0" repeatCount="3000" accel="50000" decel="50000" fill="hold" nodeType="withEffect">
                                  <p:stCondLst>
                                    <p:cond delay="0"/>
                                  </p:stCondLst>
                                  <p:childTnLst>
                                    <p:animMotion origin="layout" path="M 4.16667E-6 -1.11111E-6 L -0.15105 -0.23518 " pathEditMode="relative" rAng="0" ptsTypes="AA">
                                      <p:cBhvr>
                                        <p:cTn id="12" dur="2000" fill="hold"/>
                                        <p:tgtEl>
                                          <p:spTgt spid="66"/>
                                        </p:tgtEl>
                                        <p:attrNameLst>
                                          <p:attrName>ppt_x</p:attrName>
                                          <p:attrName>ppt_y</p:attrName>
                                        </p:attrNameLst>
                                      </p:cBhvr>
                                      <p:rCtr x="-7552" y="-11759"/>
                                    </p:animMotion>
                                  </p:childTnLst>
                                </p:cTn>
                              </p:par>
                              <p:par>
                                <p:cTn id="13" presetID="42" presetClass="path" presetSubtype="0" repeatCount="3000" accel="50000" decel="50000" fill="hold" nodeType="withEffect">
                                  <p:stCondLst>
                                    <p:cond delay="0"/>
                                  </p:stCondLst>
                                  <p:childTnLst>
                                    <p:animMotion origin="layout" path="M 4.72222E-6 -1.11111E-6 L -0.1165 -0.29491 " pathEditMode="relative" rAng="0" ptsTypes="AA">
                                      <p:cBhvr>
                                        <p:cTn id="14" dur="2000" fill="hold"/>
                                        <p:tgtEl>
                                          <p:spTgt spid="63"/>
                                        </p:tgtEl>
                                        <p:attrNameLst>
                                          <p:attrName>ppt_x</p:attrName>
                                          <p:attrName>ppt_y</p:attrName>
                                        </p:attrNameLst>
                                      </p:cBhvr>
                                      <p:rCtr x="-5833" y="-14745"/>
                                    </p:animMotion>
                                  </p:childTnLst>
                                </p:cTn>
                              </p:par>
                              <p:par>
                                <p:cTn id="15" presetID="42" presetClass="path" presetSubtype="0" repeatCount="3000" accel="50000" decel="50000" fill="hold" nodeType="withEffect">
                                  <p:stCondLst>
                                    <p:cond delay="0"/>
                                  </p:stCondLst>
                                  <p:childTnLst>
                                    <p:animMotion origin="layout" path="M 0 -1.11111E-6 L -0.13924 -0.30717 " pathEditMode="relative" rAng="0" ptsTypes="AA">
                                      <p:cBhvr>
                                        <p:cTn id="16" dur="2000" fill="hold"/>
                                        <p:tgtEl>
                                          <p:spTgt spid="64"/>
                                        </p:tgtEl>
                                        <p:attrNameLst>
                                          <p:attrName>ppt_x</p:attrName>
                                          <p:attrName>ppt_y</p:attrName>
                                        </p:attrNameLst>
                                      </p:cBhvr>
                                      <p:rCtr x="-6962" y="-15370"/>
                                    </p:animMotion>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par>
                                <p:cTn id="30" presetID="10" presetClass="exit" presetSubtype="0" fill="hold" grpId="0" nodeType="withEffect">
                                  <p:stCondLst>
                                    <p:cond delay="0"/>
                                  </p:stCondLst>
                                  <p:childTnLst>
                                    <p:animEffect transition="out" filter="fade">
                                      <p:cBhvr>
                                        <p:cTn id="31" dur="500"/>
                                        <p:tgtEl>
                                          <p:spTgt spid="41"/>
                                        </p:tgtEl>
                                      </p:cBhvr>
                                    </p:animEffect>
                                    <p:set>
                                      <p:cBhvr>
                                        <p:cTn id="32" dur="1" fill="hold">
                                          <p:stCondLst>
                                            <p:cond delay="499"/>
                                          </p:stCondLst>
                                        </p:cTn>
                                        <p:tgtEl>
                                          <p:spTgt spid="41"/>
                                        </p:tgtEl>
                                        <p:attrNameLst>
                                          <p:attrName>style.visibility</p:attrName>
                                        </p:attrNameLst>
                                      </p:cBhvr>
                                      <p:to>
                                        <p:strVal val="hidden"/>
                                      </p:to>
                                    </p:set>
                                  </p:childTnLst>
                                </p:cTn>
                              </p:par>
                              <p:par>
                                <p:cTn id="33" presetID="10" presetClass="exit" presetSubtype="0" fill="hold" grpId="0" nodeType="withEffect">
                                  <p:stCondLst>
                                    <p:cond delay="0"/>
                                  </p:stCondLst>
                                  <p:childTnLst>
                                    <p:animEffect transition="out" filter="fade">
                                      <p:cBhvr>
                                        <p:cTn id="34" dur="500"/>
                                        <p:tgtEl>
                                          <p:spTgt spid="51"/>
                                        </p:tgtEl>
                                      </p:cBhvr>
                                    </p:animEffect>
                                    <p:set>
                                      <p:cBhvr>
                                        <p:cTn id="35" dur="1" fill="hold">
                                          <p:stCondLst>
                                            <p:cond delay="499"/>
                                          </p:stCondLst>
                                        </p:cTn>
                                        <p:tgtEl>
                                          <p:spTgt spid="51"/>
                                        </p:tgtEl>
                                        <p:attrNameLst>
                                          <p:attrName>style.visibility</p:attrName>
                                        </p:attrNameLst>
                                      </p:cBhvr>
                                      <p:to>
                                        <p:strVal val="hidden"/>
                                      </p:to>
                                    </p:set>
                                  </p:childTnLst>
                                </p:cTn>
                              </p:par>
                              <p:par>
                                <p:cTn id="36" presetID="10" presetClass="exit" presetSubtype="0" fill="hold" grpId="0" nodeType="withEffect">
                                  <p:stCondLst>
                                    <p:cond delay="0"/>
                                  </p:stCondLst>
                                  <p:childTnLst>
                                    <p:animEffect transition="out" filter="fade">
                                      <p:cBhvr>
                                        <p:cTn id="37" dur="500"/>
                                        <p:tgtEl>
                                          <p:spTgt spid="52"/>
                                        </p:tgtEl>
                                      </p:cBhvr>
                                    </p:animEffect>
                                    <p:set>
                                      <p:cBhvr>
                                        <p:cTn id="38" dur="1" fill="hold">
                                          <p:stCondLst>
                                            <p:cond delay="499"/>
                                          </p:stCondLst>
                                        </p:cTn>
                                        <p:tgtEl>
                                          <p:spTgt spid="5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nodeType="clickEffect">
                                  <p:stCondLst>
                                    <p:cond delay="0"/>
                                  </p:stCondLst>
                                  <p:childTnLst>
                                    <p:animMotion origin="layout" path="M 0.09618 -0.31134 L 0.20937 -0.14676 " pathEditMode="relative" rAng="0" ptsTypes="AA">
                                      <p:cBhvr>
                                        <p:cTn id="47" dur="2000" fill="hold"/>
                                        <p:tgtEl>
                                          <p:spTgt spid="29"/>
                                        </p:tgtEl>
                                        <p:attrNameLst>
                                          <p:attrName>ppt_x</p:attrName>
                                          <p:attrName>ppt_y</p:attrName>
                                        </p:attrNameLst>
                                      </p:cBhvr>
                                      <p:rCtr x="5660" y="8218"/>
                                    </p:animMotion>
                                  </p:childTnLst>
                                </p:cTn>
                              </p:par>
                              <p:par>
                                <p:cTn id="48" presetID="42" presetClass="path" presetSubtype="0" accel="50000" decel="50000" fill="hold" nodeType="withEffect">
                                  <p:stCondLst>
                                    <p:cond delay="0"/>
                                  </p:stCondLst>
                                  <p:childTnLst>
                                    <p:animMotion origin="layout" path="M 0.04983 -0.21759 L 0.16302 -0.10347 " pathEditMode="relative" rAng="0" ptsTypes="AA">
                                      <p:cBhvr>
                                        <p:cTn id="49" dur="2000" fill="hold"/>
                                        <p:tgtEl>
                                          <p:spTgt spid="44"/>
                                        </p:tgtEl>
                                        <p:attrNameLst>
                                          <p:attrName>ppt_x</p:attrName>
                                          <p:attrName>ppt_y</p:attrName>
                                        </p:attrNameLst>
                                      </p:cBhvr>
                                      <p:rCtr x="5660" y="5694"/>
                                    </p:animMotion>
                                  </p:childTnLst>
                                </p:cTn>
                              </p:par>
                              <p:par>
                                <p:cTn id="50" presetID="42" presetClass="path" presetSubtype="0" accel="50000" decel="50000" fill="hold" nodeType="withEffect">
                                  <p:stCondLst>
                                    <p:cond delay="0"/>
                                  </p:stCondLst>
                                  <p:childTnLst>
                                    <p:animMotion origin="layout" path="M 0.0349 -0.31134 L 0.15556 -0.16459 " pathEditMode="relative" rAng="0" ptsTypes="AA">
                                      <p:cBhvr>
                                        <p:cTn id="51" dur="2000" fill="hold"/>
                                        <p:tgtEl>
                                          <p:spTgt spid="32"/>
                                        </p:tgtEl>
                                        <p:attrNameLst>
                                          <p:attrName>ppt_x</p:attrName>
                                          <p:attrName>ppt_y</p:attrName>
                                        </p:attrNameLst>
                                      </p:cBhvr>
                                      <p:rCtr x="6024" y="7338"/>
                                    </p:animMotion>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500"/>
                                        <p:tgtEl>
                                          <p:spTgt spid="29"/>
                                        </p:tgtEl>
                                      </p:cBhvr>
                                    </p:animEffect>
                                    <p:set>
                                      <p:cBhvr>
                                        <p:cTn id="56" dur="1" fill="hold">
                                          <p:stCondLst>
                                            <p:cond delay="499"/>
                                          </p:stCondLst>
                                        </p:cTn>
                                        <p:tgtEl>
                                          <p:spTgt spid="29"/>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44"/>
                                        </p:tgtEl>
                                      </p:cBhvr>
                                    </p:animEffect>
                                    <p:set>
                                      <p:cBhvr>
                                        <p:cTn id="59" dur="1" fill="hold">
                                          <p:stCondLst>
                                            <p:cond delay="499"/>
                                          </p:stCondLst>
                                        </p:cTn>
                                        <p:tgtEl>
                                          <p:spTgt spid="44"/>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32"/>
                                        </p:tgtEl>
                                      </p:cBhvr>
                                    </p:animEffect>
                                    <p:set>
                                      <p:cBhvr>
                                        <p:cTn id="62" dur="1" fill="hold">
                                          <p:stCondLst>
                                            <p:cond delay="499"/>
                                          </p:stCondLst>
                                        </p:cTn>
                                        <p:tgtEl>
                                          <p:spTgt spid="32"/>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66"/>
                                        </p:tgtEl>
                                      </p:cBhvr>
                                    </p:animEffect>
                                    <p:set>
                                      <p:cBhvr>
                                        <p:cTn id="65" dur="1" fill="hold">
                                          <p:stCondLst>
                                            <p:cond delay="499"/>
                                          </p:stCondLst>
                                        </p:cTn>
                                        <p:tgtEl>
                                          <p:spTgt spid="66"/>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63"/>
                                        </p:tgtEl>
                                      </p:cBhvr>
                                    </p:animEffect>
                                    <p:set>
                                      <p:cBhvr>
                                        <p:cTn id="68" dur="1" fill="hold">
                                          <p:stCondLst>
                                            <p:cond delay="499"/>
                                          </p:stCondLst>
                                        </p:cTn>
                                        <p:tgtEl>
                                          <p:spTgt spid="63"/>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64"/>
                                        </p:tgtEl>
                                      </p:cBhvr>
                                    </p:animEffect>
                                    <p:set>
                                      <p:cBhvr>
                                        <p:cTn id="71" dur="1" fill="hold">
                                          <p:stCondLst>
                                            <p:cond delay="499"/>
                                          </p:stCondLst>
                                        </p:cTn>
                                        <p:tgtEl>
                                          <p:spTgt spid="64"/>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fade">
                                      <p:cBhvr>
                                        <p:cTn id="76" dur="500"/>
                                        <p:tgtEl>
                                          <p:spTgt spid="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3"/>
                                        </p:tgtEl>
                                        <p:attrNameLst>
                                          <p:attrName>style.visibility</p:attrName>
                                        </p:attrNameLst>
                                      </p:cBhvr>
                                      <p:to>
                                        <p:strVal val="visible"/>
                                      </p:to>
                                    </p:set>
                                    <p:animEffect transition="in" filter="fade">
                                      <p:cBhvr>
                                        <p:cTn id="79" dur="500"/>
                                        <p:tgtEl>
                                          <p:spTgt spid="5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4"/>
                                        </p:tgtEl>
                                        <p:attrNameLst>
                                          <p:attrName>style.visibility</p:attrName>
                                        </p:attrNameLst>
                                      </p:cBhvr>
                                      <p:to>
                                        <p:strVal val="visible"/>
                                      </p:to>
                                    </p:set>
                                    <p:animEffect transition="in" filter="fade">
                                      <p:cBhvr>
                                        <p:cTn id="82" dur="500"/>
                                        <p:tgtEl>
                                          <p:spTgt spid="5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fade">
                                      <p:cBhvr>
                                        <p:cTn id="8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8" grpId="0" animBg="1"/>
      <p:bldP spid="39" grpId="0"/>
      <p:bldP spid="40" grpId="0"/>
      <p:bldP spid="41" grpId="0" animBg="1"/>
      <p:bldP spid="6" grpId="0"/>
      <p:bldP spid="34" grpId="0" animBg="1"/>
      <p:bldP spid="51" grpId="0" animBg="1"/>
      <p:bldP spid="52" grpId="0" animBg="1"/>
      <p:bldP spid="53" grpId="0" animBg="1"/>
      <p:bldP spid="5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908720"/>
            <a:ext cx="8229600" cy="5832648"/>
          </a:xfrm>
        </p:spPr>
        <p:txBody>
          <a:bodyPr>
            <a:normAutofit/>
          </a:bodyPr>
          <a:lstStyle/>
          <a:p>
            <a:r>
              <a:rPr lang="ja-JP" altLang="en-US" sz="3200" dirty="0" smtClean="0"/>
              <a:t>研究背景・目的</a:t>
            </a:r>
            <a:endParaRPr lang="en-US" altLang="ja-JP" sz="3200" dirty="0" smtClean="0"/>
          </a:p>
          <a:p>
            <a:r>
              <a:rPr lang="en-US" altLang="ja-JP" sz="3200" dirty="0" smtClean="0"/>
              <a:t>Androi</a:t>
            </a:r>
            <a:r>
              <a:rPr lang="en-US" altLang="ja-JP" sz="3200" dirty="0"/>
              <a:t>d</a:t>
            </a:r>
            <a:r>
              <a:rPr lang="ja-JP" altLang="en-US" sz="3200" dirty="0" smtClean="0"/>
              <a:t>クラスタシステム</a:t>
            </a:r>
            <a:endParaRPr lang="en-US" altLang="ja-JP" sz="2800" dirty="0" smtClean="0"/>
          </a:p>
          <a:p>
            <a:r>
              <a:rPr lang="ja-JP" altLang="en-US" sz="3200" dirty="0" smtClean="0">
                <a:solidFill>
                  <a:srgbClr val="FF0000"/>
                </a:solidFill>
              </a:rPr>
              <a:t>現在の進捗</a:t>
            </a:r>
            <a:endParaRPr lang="en-US" altLang="ja-JP" sz="3200" dirty="0" smtClean="0">
              <a:solidFill>
                <a:srgbClr val="FF0000"/>
              </a:solidFill>
            </a:endParaRPr>
          </a:p>
          <a:p>
            <a:r>
              <a:rPr lang="ja-JP" altLang="en-US" sz="3200" dirty="0"/>
              <a:t>新機能</a:t>
            </a:r>
            <a:r>
              <a:rPr lang="ja-JP" altLang="en-US" sz="3200" dirty="0" smtClean="0"/>
              <a:t>の実装</a:t>
            </a:r>
            <a:endParaRPr lang="en-US" altLang="ja-JP" sz="3200" dirty="0" smtClean="0"/>
          </a:p>
          <a:p>
            <a:r>
              <a:rPr lang="ja-JP" altLang="en-US" sz="3200" dirty="0" smtClean="0"/>
              <a:t>評価方法</a:t>
            </a:r>
            <a:endParaRPr lang="en-US" altLang="ja-JP" sz="3200" dirty="0" smtClean="0"/>
          </a:p>
          <a:p>
            <a:r>
              <a:rPr lang="ja-JP" altLang="en-US" sz="3200" dirty="0" smtClean="0"/>
              <a:t>まとめ</a:t>
            </a:r>
            <a:r>
              <a:rPr lang="ja-JP" altLang="en-US" sz="3200" dirty="0"/>
              <a:t>と</a:t>
            </a:r>
            <a:r>
              <a:rPr lang="ja-JP" altLang="en-US" sz="3200" dirty="0" smtClean="0"/>
              <a:t>今後の予定</a:t>
            </a:r>
            <a:endParaRPr lang="en-US" altLang="ja-JP" sz="3200" dirty="0" smtClean="0"/>
          </a:p>
          <a:p>
            <a:pPr marL="0" indent="0">
              <a:buNone/>
            </a:pPr>
            <a:endParaRPr kumimoji="1" lang="ja-JP" altLang="en-US" dirty="0"/>
          </a:p>
        </p:txBody>
      </p:sp>
      <p:sp>
        <p:nvSpPr>
          <p:cNvPr id="4" name="日付プレースホルダー 3"/>
          <p:cNvSpPr>
            <a:spLocks noGrp="1"/>
          </p:cNvSpPr>
          <p:nvPr>
            <p:ph type="dt" sz="half" idx="10"/>
          </p:nvPr>
        </p:nvSpPr>
        <p:spPr/>
        <p:txBody>
          <a:bodyPr/>
          <a:lstStyle/>
          <a:p>
            <a:fld id="{EACB7F11-5D9C-41C7-9D02-C88B16895979}" type="datetime1">
              <a:rPr lang="ja-JP" altLang="en-US" smtClean="0"/>
              <a:t>2016/6/3</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9</a:t>
            </a:fld>
            <a:endParaRPr lang="ja-JP" altLang="en-US"/>
          </a:p>
        </p:txBody>
      </p:sp>
      <p:sp>
        <p:nvSpPr>
          <p:cNvPr id="7" name="タイトル 1"/>
          <p:cNvSpPr txBox="1">
            <a:spLocks/>
          </p:cNvSpPr>
          <p:nvPr/>
        </p:nvSpPr>
        <p:spPr>
          <a:xfrm>
            <a:off x="457200" y="134144"/>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en-US" altLang="ja-JP" dirty="0" smtClean="0">
                <a:solidFill>
                  <a:srgbClr val="D2533C"/>
                </a:solidFill>
              </a:rPr>
              <a:t>Outline</a:t>
            </a:r>
            <a:endParaRPr lang="ja-JP" altLang="en-US" dirty="0">
              <a:solidFill>
                <a:srgbClr val="D2533C"/>
              </a:solidFill>
            </a:endParaRPr>
          </a:p>
        </p:txBody>
      </p:sp>
      <p:sp>
        <p:nvSpPr>
          <p:cNvPr id="8" name="フッター プレースホルダー 1"/>
          <p:cNvSpPr>
            <a:spLocks noGrp="1"/>
          </p:cNvSpPr>
          <p:nvPr>
            <p:ph type="ftr" sz="quarter" idx="11"/>
          </p:nvPr>
        </p:nvSpPr>
        <p:spPr>
          <a:xfrm>
            <a:off x="3429000" y="18288"/>
            <a:ext cx="4114800" cy="329184"/>
          </a:xfrm>
        </p:spPr>
        <p:txBody>
          <a:bodyPr/>
          <a:lstStyle/>
          <a:p>
            <a:r>
              <a:rPr lang="en-US" altLang="zh-TW" smtClean="0"/>
              <a:t>M2 thesis proposal</a:t>
            </a:r>
            <a:endParaRPr lang="ja-JP" altLang="en-US" dirty="0"/>
          </a:p>
        </p:txBody>
      </p:sp>
    </p:spTree>
    <p:extLst>
      <p:ext uri="{BB962C8B-B14F-4D97-AF65-F5344CB8AC3E}">
        <p14:creationId xmlns:p14="http://schemas.microsoft.com/office/powerpoint/2010/main" val="23692882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クラリティ">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43121</TotalTime>
  <Words>2993</Words>
  <Application>Microsoft Office PowerPoint</Application>
  <PresentationFormat>画面に合わせる (4:3)</PresentationFormat>
  <Paragraphs>620</Paragraphs>
  <Slides>30</Slides>
  <Notes>17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30</vt:i4>
      </vt:variant>
    </vt:vector>
  </HeadingPairs>
  <TitlesOfParts>
    <vt:vector size="35" baseType="lpstr">
      <vt:lpstr>微軟正黑體</vt:lpstr>
      <vt:lpstr>ＭＳ Ｐゴシック</vt:lpstr>
      <vt:lpstr>Arial</vt:lpstr>
      <vt:lpstr>Calibri</vt:lpstr>
      <vt:lpstr>クラリティ</vt:lpstr>
      <vt:lpstr>PowerPoint プレゼンテーション</vt:lpstr>
      <vt:lpstr>PowerPoint プレゼンテーション</vt:lpstr>
      <vt:lpstr>PowerPoint プレゼンテーション</vt:lpstr>
      <vt:lpstr>PowerPoint プレゼンテーション</vt:lpstr>
      <vt:lpstr>課題</vt:lpstr>
      <vt:lpstr>Androidクラスタシステム</vt:lpstr>
      <vt:lpstr>チェックポイント/リスタート機能</vt:lpstr>
      <vt:lpstr>並列処理の移譲を伴うリスタート</vt:lpstr>
      <vt:lpstr>PowerPoint プレゼンテーション</vt:lpstr>
      <vt:lpstr>機能1:プロセス単位の負荷分散</vt:lpstr>
      <vt:lpstr>機能実現のための要件</vt:lpstr>
      <vt:lpstr>機能1の評価</vt:lpstr>
      <vt:lpstr>評価結果</vt:lpstr>
      <vt:lpstr>機能1と今後</vt:lpstr>
      <vt:lpstr>PowerPoint プレゼンテーション</vt:lpstr>
      <vt:lpstr>機能2:通信手段の最適化機能</vt:lpstr>
      <vt:lpstr>機能2:高速化の見込み</vt:lpstr>
      <vt:lpstr>機能3:割り当てプロセスの自動決定機能</vt:lpstr>
      <vt:lpstr>評価方法について</vt:lpstr>
      <vt:lpstr>PowerPoint プレゼンテーション</vt:lpstr>
      <vt:lpstr>PowerPoint プレゼンテーション</vt:lpstr>
      <vt:lpstr>ノード単位での割り当ての方が効果的</vt:lpstr>
      <vt:lpstr>効率的な並列処理を実現する機能</vt:lpstr>
      <vt:lpstr>本システムの最終的な理想</vt:lpstr>
      <vt:lpstr>通信手段の最適化:実装方法</vt:lpstr>
      <vt:lpstr>PowerPoint プレゼンテーション</vt:lpstr>
      <vt:lpstr>PowerPoint プレゼンテーション</vt:lpstr>
      <vt:lpstr>PowerPoint プレゼンテーション</vt:lpstr>
      <vt:lpstr>memo</vt:lpstr>
      <vt:lpstr>通信環境</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sawada</dc:creator>
  <cp:lastModifiedBy>Sawada Yuki</cp:lastModifiedBy>
  <cp:revision>1007</cp:revision>
  <cp:lastPrinted>2016-06-03T05:26:24Z</cp:lastPrinted>
  <dcterms:created xsi:type="dcterms:W3CDTF">2015-04-25T08:59:15Z</dcterms:created>
  <dcterms:modified xsi:type="dcterms:W3CDTF">2016-06-03T05:46:35Z</dcterms:modified>
</cp:coreProperties>
</file>