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2.xml" ContentType="application/vnd.openxmlformats-officedocument.drawingml.chart+xml"/>
  <Override PartName="/ppt/notesSlides/notesSlide20.xml" ContentType="application/vnd.openxmlformats-officedocument.presentationml.notesSlide+xml"/>
  <Override PartName="/ppt/charts/chart3.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83" r:id="rId2"/>
    <p:sldId id="329" r:id="rId3"/>
    <p:sldId id="313" r:id="rId4"/>
    <p:sldId id="325" r:id="rId5"/>
    <p:sldId id="259" r:id="rId6"/>
    <p:sldId id="361" r:id="rId7"/>
    <p:sldId id="362" r:id="rId8"/>
    <p:sldId id="381" r:id="rId9"/>
    <p:sldId id="382" r:id="rId10"/>
    <p:sldId id="370" r:id="rId11"/>
    <p:sldId id="339" r:id="rId12"/>
    <p:sldId id="314" r:id="rId13"/>
    <p:sldId id="372" r:id="rId14"/>
    <p:sldId id="371" r:id="rId15"/>
    <p:sldId id="387" r:id="rId16"/>
    <p:sldId id="388" r:id="rId17"/>
    <p:sldId id="389" r:id="rId18"/>
    <p:sldId id="270" r:id="rId19"/>
    <p:sldId id="308" r:id="rId20"/>
    <p:sldId id="345" r:id="rId21"/>
    <p:sldId id="358" r:id="rId22"/>
    <p:sldId id="380" r:id="rId23"/>
    <p:sldId id="273" r:id="rId24"/>
    <p:sldId id="352" r:id="rId25"/>
    <p:sldId id="377" r:id="rId26"/>
    <p:sldId id="378" r:id="rId27"/>
    <p:sldId id="356" r:id="rId28"/>
    <p:sldId id="384" r:id="rId29"/>
    <p:sldId id="374" r:id="rId30"/>
    <p:sldId id="379" r:id="rId31"/>
    <p:sldId id="368" r:id="rId32"/>
    <p:sldId id="350" r:id="rId33"/>
    <p:sldId id="311" r:id="rId34"/>
    <p:sldId id="344" r:id="rId35"/>
    <p:sldId id="341" r:id="rId36"/>
    <p:sldId id="326" r:id="rId37"/>
    <p:sldId id="349" r:id="rId38"/>
    <p:sldId id="353" r:id="rId39"/>
    <p:sldId id="347" r:id="rId40"/>
    <p:sldId id="385" r:id="rId41"/>
    <p:sldId id="386" r:id="rId42"/>
  </p:sldIdLst>
  <p:sldSz cx="9144000" cy="6858000" type="screen4x3"/>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74" autoAdjust="0"/>
  </p:normalViewPr>
  <p:slideViewPr>
    <p:cSldViewPr>
      <p:cViewPr varScale="1">
        <p:scale>
          <a:sx n="95" d="100"/>
          <a:sy n="95" d="100"/>
        </p:scale>
        <p:origin x="1764" y="72"/>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wada\Desktop\arc212\arc21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Sheet1!$A$1</c:f>
              <c:strCache>
                <c:ptCount val="1"/>
                <c:pt idx="0">
                  <c:v>Host:Remote = 4:0</c:v>
                </c:pt>
              </c:strCache>
            </c:strRef>
          </c:tx>
          <c:spPr>
            <a:solidFill>
              <a:schemeClr val="accent4">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Sheet1!$B$1</c:f>
              <c:numCache>
                <c:formatCode>General</c:formatCode>
                <c:ptCount val="1"/>
                <c:pt idx="0">
                  <c:v>252.42</c:v>
                </c:pt>
              </c:numCache>
            </c:numRef>
          </c:val>
        </c:ser>
        <c:ser>
          <c:idx val="1"/>
          <c:order val="1"/>
          <c:tx>
            <c:strRef>
              <c:f>Sheet1!$A$2</c:f>
              <c:strCache>
                <c:ptCount val="1"/>
                <c:pt idx="0">
                  <c:v>Host:Remote = 0:4</c:v>
                </c:pt>
              </c:strCache>
            </c:strRef>
          </c:tx>
          <c:spPr>
            <a:solidFill>
              <a:schemeClr val="accent4">
                <a:lumMod val="40000"/>
                <a:lumOff val="60000"/>
              </a:schemeClr>
            </a:solidFill>
            <a:ln>
              <a:noFill/>
            </a:ln>
            <a:effectLst/>
          </c:spPr>
          <c:invertIfNegative val="0"/>
          <c:dLbls>
            <c:dLbl>
              <c:idx val="0"/>
              <c:layout>
                <c:manualLayout>
                  <c:x val="-1.6806614986522368E-2"/>
                  <c:y val="4.9367849794008413E-3"/>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Sheet1!$B$2</c:f>
              <c:numCache>
                <c:formatCode>General</c:formatCode>
                <c:ptCount val="1"/>
                <c:pt idx="0">
                  <c:v>242.29</c:v>
                </c:pt>
              </c:numCache>
            </c:numRef>
          </c:val>
        </c:ser>
        <c:ser>
          <c:idx val="2"/>
          <c:order val="2"/>
          <c:tx>
            <c:strRef>
              <c:f>Sheet1!$A$3</c:f>
              <c:strCache>
                <c:ptCount val="1"/>
                <c:pt idx="0">
                  <c:v>Host:Remote = 1:3</c:v>
                </c:pt>
              </c:strCache>
            </c:strRef>
          </c:tx>
          <c:spPr>
            <a:solidFill>
              <a:schemeClr val="accent2">
                <a:lumMod val="50000"/>
              </a:schemeClr>
            </a:solidFill>
            <a:ln>
              <a:noFill/>
            </a:ln>
            <a:effectLst/>
          </c:spPr>
          <c:invertIfNegative val="0"/>
          <c:dPt>
            <c:idx val="0"/>
            <c:invertIfNegative val="0"/>
            <c:bubble3D val="0"/>
            <c:spPr>
              <a:solidFill>
                <a:schemeClr val="accent2">
                  <a:lumMod val="50000"/>
                </a:schemeClr>
              </a:solidFill>
              <a:ln>
                <a:noFill/>
              </a:ln>
              <a:effectLst/>
            </c:spPr>
          </c:dPt>
          <c:dLbls>
            <c:dLbl>
              <c:idx val="0"/>
              <c:layout>
                <c:manualLayout>
                  <c:x val="2.1417219579453499E-3"/>
                  <c:y val="2.3687913419370384E-3"/>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rgbClr val="FF0000"/>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Sheet1!$B$3</c:f>
              <c:numCache>
                <c:formatCode>General</c:formatCode>
                <c:ptCount val="1"/>
                <c:pt idx="0">
                  <c:v>217.11</c:v>
                </c:pt>
              </c:numCache>
            </c:numRef>
          </c:val>
        </c:ser>
        <c:ser>
          <c:idx val="3"/>
          <c:order val="3"/>
          <c:tx>
            <c:strRef>
              <c:f>Sheet1!$A$4</c:f>
              <c:strCache>
                <c:ptCount val="1"/>
                <c:pt idx="0">
                  <c:v>Host:Remote = 2:2</c:v>
                </c:pt>
              </c:strCache>
            </c:strRef>
          </c:tx>
          <c:spPr>
            <a:solidFill>
              <a:schemeClr val="accent2">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rgbClr val="FF0000"/>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Sheet1!$B$4</c:f>
              <c:numCache>
                <c:formatCode>General</c:formatCode>
                <c:ptCount val="1"/>
                <c:pt idx="0">
                  <c:v>205.6</c:v>
                </c:pt>
              </c:numCache>
            </c:numRef>
          </c:val>
        </c:ser>
        <c:ser>
          <c:idx val="4"/>
          <c:order val="4"/>
          <c:tx>
            <c:strRef>
              <c:f>Sheet1!$A$5</c:f>
              <c:strCache>
                <c:ptCount val="1"/>
                <c:pt idx="0">
                  <c:v>Host:Remote = 3:1</c:v>
                </c:pt>
              </c:strCache>
            </c:strRef>
          </c:tx>
          <c:spPr>
            <a:solidFill>
              <a:schemeClr val="accent2">
                <a:lumMod val="60000"/>
                <a:lumOff val="40000"/>
              </a:schemeClr>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rgbClr val="FF0000"/>
                      </a:solidFill>
                      <a:latin typeface="+mn-lt"/>
                      <a:ea typeface="+mn-ea"/>
                      <a:cs typeface="+mn-cs"/>
                    </a:defRPr>
                  </a:pPr>
                  <a:endParaRPr lang="ja-JP"/>
                </a:p>
              </c:txPr>
              <c:dLblPos val="outEnd"/>
              <c:showLegendKey val="0"/>
              <c:showVal val="1"/>
              <c:showCatName val="0"/>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Sheet1!$B$5</c:f>
              <c:numCache>
                <c:formatCode>General</c:formatCode>
                <c:ptCount val="1"/>
                <c:pt idx="0">
                  <c:v>225.01</c:v>
                </c:pt>
              </c:numCache>
            </c:numRef>
          </c:val>
        </c:ser>
        <c:dLbls>
          <c:dLblPos val="outEnd"/>
          <c:showLegendKey val="0"/>
          <c:showVal val="1"/>
          <c:showCatName val="0"/>
          <c:showSerName val="0"/>
          <c:showPercent val="0"/>
          <c:showBubbleSize val="0"/>
        </c:dLbls>
        <c:gapWidth val="90"/>
        <c:overlap val="-84"/>
        <c:axId val="-1737235872"/>
        <c:axId val="-1909727136"/>
      </c:barChart>
      <c:catAx>
        <c:axId val="-1737235872"/>
        <c:scaling>
          <c:orientation val="minMax"/>
        </c:scaling>
        <c:delete val="1"/>
        <c:axPos val="b"/>
        <c:numFmt formatCode="General" sourceLinked="1"/>
        <c:majorTickMark val="none"/>
        <c:minorTickMark val="none"/>
        <c:tickLblPos val="nextTo"/>
        <c:crossAx val="-1909727136"/>
        <c:crosses val="autoZero"/>
        <c:auto val="1"/>
        <c:lblAlgn val="ctr"/>
        <c:lblOffset val="100"/>
        <c:noMultiLvlLbl val="0"/>
      </c:catAx>
      <c:valAx>
        <c:axId val="-19097271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1" i="0" u="none" strike="noStrike" kern="1200" baseline="0">
                    <a:solidFill>
                      <a:schemeClr val="tx1"/>
                    </a:solidFill>
                    <a:latin typeface="+mn-lt"/>
                    <a:ea typeface="+mn-ea"/>
                    <a:cs typeface="+mn-cs"/>
                  </a:defRPr>
                </a:pPr>
                <a:r>
                  <a:rPr lang="ja-JP" altLang="en-US" sz="1800" b="1" dirty="0">
                    <a:solidFill>
                      <a:schemeClr val="tx1"/>
                    </a:solidFill>
                  </a:rPr>
                  <a:t>実行時間 </a:t>
                </a:r>
                <a:r>
                  <a:rPr lang="en-US" altLang="ja-JP" sz="1800" b="1" dirty="0">
                    <a:solidFill>
                      <a:schemeClr val="tx1"/>
                    </a:solidFill>
                  </a:rPr>
                  <a:t>(sec)</a:t>
                </a:r>
                <a:endParaRPr lang="ja-JP" altLang="en-US" sz="1800" b="1" dirty="0">
                  <a:solidFill>
                    <a:schemeClr val="tx1"/>
                  </a:solidFill>
                </a:endParaRPr>
              </a:p>
            </c:rich>
          </c:tx>
          <c:layout/>
          <c:overlay val="0"/>
          <c:spPr>
            <a:noFill/>
            <a:ln>
              <a:noFill/>
            </a:ln>
            <a:effectLst/>
          </c:spPr>
          <c:txPr>
            <a:bodyPr rot="-540000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ja-JP"/>
          </a:p>
        </c:txPr>
        <c:crossAx val="-1737235872"/>
        <c:crosses val="autoZero"/>
        <c:crossBetween val="between"/>
      </c:valAx>
      <c:spPr>
        <a:noFill/>
        <a:ln>
          <a:noFill/>
        </a:ln>
        <a:effectLst/>
      </c:spPr>
    </c:plotArea>
    <c:legend>
      <c:legendPos val="r"/>
      <c:legendEntry>
        <c:idx val="0"/>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1600" b="1" i="0" u="none" strike="noStrike" kern="1200" baseline="0">
                <a:solidFill>
                  <a:srgbClr val="FF0000"/>
                </a:solidFill>
                <a:latin typeface="+mn-lt"/>
                <a:ea typeface="+mn-ea"/>
                <a:cs typeface="+mn-cs"/>
              </a:defRPr>
            </a:pPr>
            <a:endParaRPr lang="ja-JP"/>
          </a:p>
        </c:txPr>
      </c:legendEntry>
      <c:legendEntry>
        <c:idx val="3"/>
        <c:txPr>
          <a:bodyPr rot="0" spcFirstLastPara="1" vertOverflow="ellipsis" vert="horz" wrap="square" anchor="ctr" anchorCtr="1"/>
          <a:lstStyle/>
          <a:p>
            <a:pPr>
              <a:defRPr sz="1600" b="1" i="0" u="none" strike="noStrike" kern="1200" baseline="0">
                <a:solidFill>
                  <a:srgbClr val="FF0000"/>
                </a:solidFill>
                <a:latin typeface="+mn-lt"/>
                <a:ea typeface="+mn-ea"/>
                <a:cs typeface="+mn-cs"/>
              </a:defRPr>
            </a:pPr>
            <a:endParaRPr lang="ja-JP"/>
          </a:p>
        </c:txPr>
      </c:legendEntry>
      <c:legendEntry>
        <c:idx val="4"/>
        <c:txPr>
          <a:bodyPr rot="0" spcFirstLastPara="1" vertOverflow="ellipsis" vert="horz" wrap="square" anchor="ctr" anchorCtr="1"/>
          <a:lstStyle/>
          <a:p>
            <a:pPr>
              <a:defRPr sz="1600" b="1" i="0" u="none" strike="noStrike" kern="1200" baseline="0">
                <a:solidFill>
                  <a:srgbClr val="FF0000"/>
                </a:solidFill>
                <a:latin typeface="+mn-lt"/>
                <a:ea typeface="+mn-ea"/>
                <a:cs typeface="+mn-cs"/>
              </a:defRPr>
            </a:pPr>
            <a:endParaRPr lang="ja-JP"/>
          </a:p>
        </c:txPr>
      </c:legendEntry>
      <c:layout>
        <c:manualLayout>
          <c:xMode val="edge"/>
          <c:yMode val="edge"/>
          <c:x val="0.64243766408625713"/>
          <c:y val="0.23823009133462553"/>
          <c:w val="0.35690531632727401"/>
          <c:h val="0.6921037552990049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Sheet1!$A$2</c:f>
              <c:strCache>
                <c:ptCount val="1"/>
                <c:pt idx="0">
                  <c:v>Host:Remote=4:0</c:v>
                </c:pt>
              </c:strCache>
            </c:strRef>
          </c:tx>
          <c:spPr>
            <a:solidFill>
              <a:schemeClr val="accent4">
                <a:lumMod val="40000"/>
                <a:lumOff val="60000"/>
              </a:schemeClr>
            </a:solidFill>
          </c:spPr>
          <c:invertIfNegative val="0"/>
          <c:dLbls>
            <c:dLbl>
              <c:idx val="0"/>
              <c:layout>
                <c:manualLayout>
                  <c:x val="-8.7095946815237257E-3"/>
                  <c:y val="0"/>
                </c:manualLayout>
              </c:layout>
              <c:spPr/>
              <c:txPr>
                <a:bodyPr/>
                <a:lstStyle/>
                <a:p>
                  <a:pPr>
                    <a:defRPr sz="1600" b="1"/>
                  </a:pPr>
                  <a:endParaRPr lang="ja-JP"/>
                </a:p>
              </c:txPr>
              <c:dLblPos val="outEnd"/>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sz="1600" b="1"/>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c:f>
              <c:numCache>
                <c:formatCode>General</c:formatCode>
                <c:ptCount val="1"/>
                <c:pt idx="0">
                  <c:v>173.42</c:v>
                </c:pt>
              </c:numCache>
            </c:numRef>
          </c:val>
        </c:ser>
        <c:ser>
          <c:idx val="1"/>
          <c:order val="1"/>
          <c:tx>
            <c:strRef>
              <c:f>Sheet1!$A$3</c:f>
              <c:strCache>
                <c:ptCount val="1"/>
                <c:pt idx="0">
                  <c:v>Host:Remote=0:4</c:v>
                </c:pt>
              </c:strCache>
            </c:strRef>
          </c:tx>
          <c:spPr>
            <a:solidFill>
              <a:schemeClr val="accent4">
                <a:lumMod val="60000"/>
                <a:lumOff val="40000"/>
              </a:schemeClr>
            </a:solidFill>
          </c:spPr>
          <c:invertIfNegative val="0"/>
          <c:dLbls>
            <c:dLbl>
              <c:idx val="0"/>
              <c:layout>
                <c:manualLayout>
                  <c:x val="-1.9793754054762091E-2"/>
                  <c:y val="4.3936616470223844E-2"/>
                </c:manualLayout>
              </c:layout>
              <c:dLblPos val="outEnd"/>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sz="1600" b="1">
                    <a:solidFill>
                      <a:schemeClr val="tx1"/>
                    </a:solidFill>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Sheet1!$B$3</c:f>
              <c:numCache>
                <c:formatCode>General</c:formatCode>
                <c:ptCount val="1"/>
                <c:pt idx="0">
                  <c:v>171.17</c:v>
                </c:pt>
              </c:numCache>
            </c:numRef>
          </c:val>
        </c:ser>
        <c:ser>
          <c:idx val="2"/>
          <c:order val="2"/>
          <c:tx>
            <c:strRef>
              <c:f>Sheet1!$A$4</c:f>
              <c:strCache>
                <c:ptCount val="1"/>
                <c:pt idx="0">
                  <c:v>Host:Remote=1:3</c:v>
                </c:pt>
              </c:strCache>
            </c:strRef>
          </c:tx>
          <c:spPr>
            <a:solidFill>
              <a:schemeClr val="accent2">
                <a:lumMod val="40000"/>
                <a:lumOff val="60000"/>
              </a:schemeClr>
            </a:solidFill>
          </c:spPr>
          <c:invertIfNegative val="0"/>
          <c:dPt>
            <c:idx val="0"/>
            <c:invertIfNegative val="0"/>
            <c:bubble3D val="0"/>
          </c:dPt>
          <c:dLbls>
            <c:dLbl>
              <c:idx val="0"/>
              <c:layout>
                <c:manualLayout>
                  <c:x val="1.9083270583103936E-2"/>
                  <c:y val="4.5733975686203215E-2"/>
                </c:manualLayout>
              </c:layout>
              <c:dLblPos val="outEnd"/>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sz="1800" b="1">
                    <a:solidFill>
                      <a:srgbClr val="FF0000"/>
                    </a:solidFill>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Sheet1!$B$4</c:f>
              <c:numCache>
                <c:formatCode>General</c:formatCode>
                <c:ptCount val="1"/>
                <c:pt idx="0">
                  <c:v>170.81</c:v>
                </c:pt>
              </c:numCache>
            </c:numRef>
          </c:val>
        </c:ser>
        <c:ser>
          <c:idx val="3"/>
          <c:order val="3"/>
          <c:tx>
            <c:strRef>
              <c:f>Sheet1!$A$5</c:f>
              <c:strCache>
                <c:ptCount val="1"/>
                <c:pt idx="0">
                  <c:v>Host:Remote=2:2</c:v>
                </c:pt>
              </c:strCache>
            </c:strRef>
          </c:tx>
          <c:spPr>
            <a:solidFill>
              <a:schemeClr val="accent2">
                <a:lumMod val="60000"/>
                <a:lumOff val="40000"/>
              </a:schemeClr>
            </a:solidFill>
          </c:spPr>
          <c:invertIfNegative val="0"/>
          <c:dPt>
            <c:idx val="0"/>
            <c:invertIfNegative val="0"/>
            <c:bubble3D val="0"/>
          </c:dPt>
          <c:dLbls>
            <c:dLbl>
              <c:idx val="0"/>
              <c:layout>
                <c:manualLayout>
                  <c:x val="8.1180966175226077E-3"/>
                  <c:y val="9.9280635484946117E-2"/>
                </c:manualLayout>
              </c:layout>
              <c:spPr/>
              <c:txPr>
                <a:bodyPr/>
                <a:lstStyle/>
                <a:p>
                  <a:pPr>
                    <a:defRPr sz="1800" b="1">
                      <a:solidFill>
                        <a:srgbClr val="FF0000"/>
                      </a:solidFill>
                    </a:defRPr>
                  </a:pPr>
                  <a:endParaRPr lang="ja-JP"/>
                </a:p>
              </c:txPr>
              <c:dLblPos val="outEnd"/>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sz="1800" b="1"/>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Sheet1!$B$5</c:f>
              <c:numCache>
                <c:formatCode>General</c:formatCode>
                <c:ptCount val="1"/>
                <c:pt idx="0">
                  <c:v>167.79</c:v>
                </c:pt>
              </c:numCache>
            </c:numRef>
          </c:val>
        </c:ser>
        <c:ser>
          <c:idx val="4"/>
          <c:order val="4"/>
          <c:tx>
            <c:strRef>
              <c:f>Sheet1!$A$6</c:f>
              <c:strCache>
                <c:ptCount val="1"/>
                <c:pt idx="0">
                  <c:v>Host:Remote=3:1</c:v>
                </c:pt>
              </c:strCache>
            </c:strRef>
          </c:tx>
          <c:spPr>
            <a:solidFill>
              <a:schemeClr val="accent2">
                <a:lumMod val="75000"/>
              </a:schemeClr>
            </a:solidFill>
          </c:spPr>
          <c:invertIfNegative val="0"/>
          <c:dLbls>
            <c:dLbl>
              <c:idx val="0"/>
              <c:layout>
                <c:manualLayout>
                  <c:x val="1.2428317292591633E-2"/>
                  <c:y val="0.14860806711712166"/>
                </c:manualLayout>
              </c:layout>
              <c:spPr/>
              <c:txPr>
                <a:bodyPr/>
                <a:lstStyle/>
                <a:p>
                  <a:pPr>
                    <a:defRPr sz="1800" b="1">
                      <a:solidFill>
                        <a:srgbClr val="FF0000"/>
                      </a:solidFill>
                    </a:defRPr>
                  </a:pPr>
                  <a:endParaRPr lang="ja-JP"/>
                </a:p>
              </c:txPr>
              <c:dLblPos val="outEnd"/>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sz="1800" b="1"/>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Sheet1!$B$6</c:f>
              <c:numCache>
                <c:formatCode>General</c:formatCode>
                <c:ptCount val="1"/>
                <c:pt idx="0">
                  <c:v>167.22</c:v>
                </c:pt>
              </c:numCache>
            </c:numRef>
          </c:val>
        </c:ser>
        <c:dLbls>
          <c:dLblPos val="outEnd"/>
          <c:showLegendKey val="0"/>
          <c:showVal val="1"/>
          <c:showCatName val="0"/>
          <c:showSerName val="0"/>
          <c:showPercent val="0"/>
          <c:showBubbleSize val="0"/>
        </c:dLbls>
        <c:gapWidth val="10"/>
        <c:overlap val="-84"/>
        <c:axId val="-1564881440"/>
        <c:axId val="-1564880896"/>
      </c:barChart>
      <c:catAx>
        <c:axId val="-1564881440"/>
        <c:scaling>
          <c:orientation val="minMax"/>
        </c:scaling>
        <c:delete val="1"/>
        <c:axPos val="b"/>
        <c:majorTickMark val="out"/>
        <c:minorTickMark val="none"/>
        <c:tickLblPos val="nextTo"/>
        <c:crossAx val="-1564880896"/>
        <c:crosses val="autoZero"/>
        <c:auto val="1"/>
        <c:lblAlgn val="ctr"/>
        <c:lblOffset val="100"/>
        <c:noMultiLvlLbl val="0"/>
      </c:catAx>
      <c:valAx>
        <c:axId val="-1564880896"/>
        <c:scaling>
          <c:orientation val="minMax"/>
          <c:max val="174"/>
          <c:min val="0"/>
        </c:scaling>
        <c:delete val="0"/>
        <c:axPos val="l"/>
        <c:majorGridlines/>
        <c:title>
          <c:tx>
            <c:rich>
              <a:bodyPr rot="-5400000" vert="horz"/>
              <a:lstStyle/>
              <a:p>
                <a:pPr>
                  <a:defRPr sz="1600"/>
                </a:pPr>
                <a:r>
                  <a:rPr lang="ja-JP" altLang="en-US" sz="1600" dirty="0" smtClean="0"/>
                  <a:t>計算時間 </a:t>
                </a:r>
                <a:r>
                  <a:rPr lang="en-US" altLang="ja-JP" sz="1600" dirty="0"/>
                  <a:t>(sec)</a:t>
                </a:r>
                <a:endParaRPr lang="ja-JP" altLang="en-US" sz="1600" dirty="0"/>
              </a:p>
            </c:rich>
          </c:tx>
          <c:overlay val="0"/>
        </c:title>
        <c:numFmt formatCode="General" sourceLinked="1"/>
        <c:majorTickMark val="out"/>
        <c:minorTickMark val="none"/>
        <c:tickLblPos val="nextTo"/>
        <c:txPr>
          <a:bodyPr/>
          <a:lstStyle/>
          <a:p>
            <a:pPr>
              <a:defRPr sz="1400" b="1"/>
            </a:pPr>
            <a:endParaRPr lang="ja-JP"/>
          </a:p>
        </c:txPr>
        <c:crossAx val="-1564881440"/>
        <c:crosses val="autoZero"/>
        <c:crossBetween val="between"/>
        <c:majorUnit val="20"/>
      </c:valAx>
    </c:plotArea>
    <c:legend>
      <c:legendPos val="r"/>
      <c:legendEntry>
        <c:idx val="1"/>
        <c:txPr>
          <a:bodyPr/>
          <a:lstStyle/>
          <a:p>
            <a:pPr>
              <a:defRPr sz="1600" b="1">
                <a:solidFill>
                  <a:schemeClr val="tx1"/>
                </a:solidFill>
              </a:defRPr>
            </a:pPr>
            <a:endParaRPr lang="ja-JP"/>
          </a:p>
        </c:txPr>
      </c:legendEntry>
      <c:legendEntry>
        <c:idx val="2"/>
        <c:txPr>
          <a:bodyPr/>
          <a:lstStyle/>
          <a:p>
            <a:pPr>
              <a:defRPr sz="1600" b="1">
                <a:solidFill>
                  <a:srgbClr val="FF0000"/>
                </a:solidFill>
              </a:defRPr>
            </a:pPr>
            <a:endParaRPr lang="ja-JP"/>
          </a:p>
        </c:txPr>
      </c:legendEntry>
      <c:legendEntry>
        <c:idx val="3"/>
        <c:txPr>
          <a:bodyPr/>
          <a:lstStyle/>
          <a:p>
            <a:pPr>
              <a:defRPr sz="1600" b="1">
                <a:solidFill>
                  <a:srgbClr val="FF0000"/>
                </a:solidFill>
              </a:defRPr>
            </a:pPr>
            <a:endParaRPr lang="ja-JP"/>
          </a:p>
        </c:txPr>
      </c:legendEntry>
      <c:legendEntry>
        <c:idx val="4"/>
        <c:txPr>
          <a:bodyPr/>
          <a:lstStyle/>
          <a:p>
            <a:pPr>
              <a:defRPr sz="1600" b="1">
                <a:solidFill>
                  <a:srgbClr val="FF0000"/>
                </a:solidFill>
              </a:defRPr>
            </a:pPr>
            <a:endParaRPr lang="ja-JP"/>
          </a:p>
        </c:txPr>
      </c:legendEntry>
      <c:layout>
        <c:manualLayout>
          <c:xMode val="edge"/>
          <c:yMode val="edge"/>
          <c:x val="0.63855225474913557"/>
          <c:y val="5.3553361799924273E-2"/>
          <c:w val="0.33214841916977522"/>
          <c:h val="0.55195306469044314"/>
        </c:manualLayout>
      </c:layout>
      <c:overlay val="0"/>
      <c:txPr>
        <a:bodyPr/>
        <a:lstStyle/>
        <a:p>
          <a:pPr>
            <a:defRPr sz="1600" b="1"/>
          </a:pPr>
          <a:endParaRPr lang="ja-JP"/>
        </a:p>
      </c:txPr>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7097276902887132E-2"/>
          <c:y val="6.2671998031496062E-2"/>
          <c:w val="0.67473802493438317"/>
          <c:h val="0.83584867125984252"/>
        </c:manualLayout>
      </c:layout>
      <c:barChart>
        <c:barDir val="col"/>
        <c:grouping val="stacked"/>
        <c:varyColors val="0"/>
        <c:ser>
          <c:idx val="0"/>
          <c:order val="0"/>
          <c:tx>
            <c:strRef>
              <c:f>Sheet1!$B$1</c:f>
              <c:strCache>
                <c:ptCount val="1"/>
                <c:pt idx="0">
                  <c:v>ios</c:v>
                </c:pt>
              </c:strCache>
            </c:strRef>
          </c:tx>
          <c:invertIfNegative val="0"/>
          <c:dLbls>
            <c:spPr>
              <a:noFill/>
              <a:ln>
                <a:noFill/>
              </a:ln>
              <a:effectLst/>
            </c:spPr>
            <c:txPr>
              <a:bodyPr/>
              <a:lstStyle/>
              <a:p>
                <a:pPr>
                  <a:defRPr b="1"/>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Sheet1!$A$2:$A$6</c:f>
              <c:numCache>
                <c:formatCode>General</c:formatCode>
                <c:ptCount val="5"/>
                <c:pt idx="0">
                  <c:v>2012</c:v>
                </c:pt>
                <c:pt idx="1">
                  <c:v>2013</c:v>
                </c:pt>
                <c:pt idx="2">
                  <c:v>2014</c:v>
                </c:pt>
                <c:pt idx="3">
                  <c:v>2015</c:v>
                </c:pt>
                <c:pt idx="4">
                  <c:v>2016</c:v>
                </c:pt>
              </c:numCache>
            </c:numRef>
          </c:cat>
          <c:val>
            <c:numRef>
              <c:f>Sheet1!$B$2:$B$6</c:f>
              <c:numCache>
                <c:formatCode>General</c:formatCode>
                <c:ptCount val="5"/>
                <c:pt idx="0">
                  <c:v>6585</c:v>
                </c:pt>
                <c:pt idx="1">
                  <c:v>7430</c:v>
                </c:pt>
                <c:pt idx="2">
                  <c:v>6335</c:v>
                </c:pt>
                <c:pt idx="3">
                  <c:v>6030</c:v>
                </c:pt>
                <c:pt idx="4">
                  <c:v>6490</c:v>
                </c:pt>
              </c:numCache>
            </c:numRef>
          </c:val>
        </c:ser>
        <c:ser>
          <c:idx val="1"/>
          <c:order val="1"/>
          <c:tx>
            <c:strRef>
              <c:f>Sheet1!$C$1</c:f>
              <c:strCache>
                <c:ptCount val="1"/>
                <c:pt idx="0">
                  <c:v>Android</c:v>
                </c:pt>
              </c:strCache>
            </c:strRef>
          </c:tx>
          <c:spPr>
            <a:solidFill>
              <a:srgbClr val="FFFF00"/>
            </a:solidFill>
          </c:spPr>
          <c:invertIfNegative val="0"/>
          <c:dLbls>
            <c:spPr>
              <a:noFill/>
              <a:ln>
                <a:noFill/>
              </a:ln>
              <a:effectLst/>
            </c:spPr>
            <c:txPr>
              <a:bodyPr/>
              <a:lstStyle/>
              <a:p>
                <a:pPr>
                  <a:defRPr b="1"/>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Sheet1!$A$2:$A$6</c:f>
              <c:numCache>
                <c:formatCode>General</c:formatCode>
                <c:ptCount val="5"/>
                <c:pt idx="0">
                  <c:v>2012</c:v>
                </c:pt>
                <c:pt idx="1">
                  <c:v>2013</c:v>
                </c:pt>
                <c:pt idx="2">
                  <c:v>2014</c:v>
                </c:pt>
                <c:pt idx="3">
                  <c:v>2015</c:v>
                </c:pt>
                <c:pt idx="4">
                  <c:v>2016</c:v>
                </c:pt>
              </c:numCache>
            </c:numRef>
          </c:cat>
          <c:val>
            <c:numRef>
              <c:f>Sheet1!$C$2:$C$6</c:f>
              <c:numCache>
                <c:formatCode>General</c:formatCode>
                <c:ptCount val="5"/>
                <c:pt idx="0">
                  <c:v>5467</c:v>
                </c:pt>
                <c:pt idx="1">
                  <c:v>12031</c:v>
                </c:pt>
                <c:pt idx="2">
                  <c:v>15189</c:v>
                </c:pt>
                <c:pt idx="3">
                  <c:v>15610</c:v>
                </c:pt>
                <c:pt idx="4">
                  <c:v>16780</c:v>
                </c:pt>
              </c:numCache>
            </c:numRef>
          </c:val>
        </c:ser>
        <c:ser>
          <c:idx val="2"/>
          <c:order val="2"/>
          <c:tx>
            <c:strRef>
              <c:f>Sheet1!$D$1</c:f>
              <c:strCache>
                <c:ptCount val="1"/>
                <c:pt idx="0">
                  <c:v>Windows・他</c:v>
                </c:pt>
              </c:strCache>
            </c:strRef>
          </c:tx>
          <c:spPr>
            <a:solidFill>
              <a:srgbClr val="92D050"/>
            </a:solidFill>
          </c:spPr>
          <c:invertIfNegative val="0"/>
          <c:dLbls>
            <c:spPr>
              <a:noFill/>
              <a:ln>
                <a:noFill/>
              </a:ln>
              <a:effectLst/>
            </c:spPr>
            <c:txPr>
              <a:bodyPr/>
              <a:lstStyle/>
              <a:p>
                <a:pPr>
                  <a:defRPr b="1"/>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Sheet1!$A$2:$A$6</c:f>
              <c:numCache>
                <c:formatCode>General</c:formatCode>
                <c:ptCount val="5"/>
                <c:pt idx="0">
                  <c:v>2012</c:v>
                </c:pt>
                <c:pt idx="1">
                  <c:v>2013</c:v>
                </c:pt>
                <c:pt idx="2">
                  <c:v>2014</c:v>
                </c:pt>
                <c:pt idx="3">
                  <c:v>2015</c:v>
                </c:pt>
                <c:pt idx="4">
                  <c:v>2016</c:v>
                </c:pt>
              </c:numCache>
            </c:numRef>
          </c:cat>
          <c:val>
            <c:numRef>
              <c:f>Sheet1!$D$2:$D$6</c:f>
              <c:numCache>
                <c:formatCode>General</c:formatCode>
                <c:ptCount val="5"/>
                <c:pt idx="0">
                  <c:v>435</c:v>
                </c:pt>
                <c:pt idx="1">
                  <c:v>614</c:v>
                </c:pt>
                <c:pt idx="2">
                  <c:v>1087</c:v>
                </c:pt>
                <c:pt idx="3">
                  <c:v>1430</c:v>
                </c:pt>
                <c:pt idx="4">
                  <c:v>2170</c:v>
                </c:pt>
              </c:numCache>
            </c:numRef>
          </c:val>
        </c:ser>
        <c:dLbls>
          <c:dLblPos val="ctr"/>
          <c:showLegendKey val="0"/>
          <c:showVal val="1"/>
          <c:showCatName val="0"/>
          <c:showSerName val="0"/>
          <c:showPercent val="0"/>
          <c:showBubbleSize val="0"/>
        </c:dLbls>
        <c:gapWidth val="150"/>
        <c:overlap val="100"/>
        <c:axId val="-1564878176"/>
        <c:axId val="-1552216560"/>
      </c:barChart>
      <c:catAx>
        <c:axId val="-1564878176"/>
        <c:scaling>
          <c:orientation val="minMax"/>
        </c:scaling>
        <c:delete val="0"/>
        <c:axPos val="b"/>
        <c:numFmt formatCode="General" sourceLinked="1"/>
        <c:majorTickMark val="out"/>
        <c:minorTickMark val="none"/>
        <c:tickLblPos val="nextTo"/>
        <c:txPr>
          <a:bodyPr/>
          <a:lstStyle/>
          <a:p>
            <a:pPr>
              <a:defRPr b="1"/>
            </a:pPr>
            <a:endParaRPr lang="ja-JP"/>
          </a:p>
        </c:txPr>
        <c:crossAx val="-1552216560"/>
        <c:crosses val="autoZero"/>
        <c:auto val="1"/>
        <c:lblAlgn val="ctr"/>
        <c:lblOffset val="100"/>
        <c:noMultiLvlLbl val="0"/>
      </c:catAx>
      <c:valAx>
        <c:axId val="-1552216560"/>
        <c:scaling>
          <c:orientation val="minMax"/>
        </c:scaling>
        <c:delete val="0"/>
        <c:axPos val="l"/>
        <c:majorGridlines/>
        <c:numFmt formatCode="General" sourceLinked="1"/>
        <c:majorTickMark val="out"/>
        <c:minorTickMark val="none"/>
        <c:tickLblPos val="nextTo"/>
        <c:txPr>
          <a:bodyPr/>
          <a:lstStyle/>
          <a:p>
            <a:pPr>
              <a:defRPr b="1"/>
            </a:pPr>
            <a:endParaRPr lang="ja-JP"/>
          </a:p>
        </c:txPr>
        <c:crossAx val="-1564878176"/>
        <c:crosses val="autoZero"/>
        <c:crossBetween val="between"/>
      </c:valAx>
    </c:plotArea>
    <c:legend>
      <c:legendPos val="r"/>
      <c:overlay val="0"/>
      <c:txPr>
        <a:bodyPr/>
        <a:lstStyle/>
        <a:p>
          <a:pPr>
            <a:defRPr b="1"/>
          </a:pPr>
          <a:endParaRPr lang="ja-JP"/>
        </a:p>
      </c:txPr>
    </c:legend>
    <c:plotVisOnly val="1"/>
    <c:dispBlanksAs val="gap"/>
    <c:showDLblsOverMax val="0"/>
  </c:chart>
  <c:txPr>
    <a:bodyPr/>
    <a:lstStyle/>
    <a:p>
      <a:pPr>
        <a:defRPr sz="1800"/>
      </a:pPr>
      <a:endParaRPr lang="ja-JP"/>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EAAD4CA9-CF2A-4852-AD2D-6450544BBCC5}" type="datetimeFigureOut">
              <a:rPr kumimoji="1" lang="ja-JP" altLang="en-US" smtClean="0"/>
              <a:t>2016/6/2</a:t>
            </a:fld>
            <a:endParaRPr kumimoji="1" lang="ja-JP" altLang="en-US"/>
          </a:p>
        </p:txBody>
      </p:sp>
      <p:sp>
        <p:nvSpPr>
          <p:cNvPr id="4" name="スライド イメージ プレースホルダー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709613" y="4860925"/>
            <a:ext cx="5680075" cy="4605338"/>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235971B0-6EA9-4689-A05D-D8B8AD7992ED}" type="slidenum">
              <a:rPr kumimoji="1" lang="ja-JP" altLang="en-US" smtClean="0"/>
              <a:t>‹#›</a:t>
            </a:fld>
            <a:endParaRPr kumimoji="1" lang="ja-JP" altLang="en-US"/>
          </a:p>
        </p:txBody>
      </p:sp>
    </p:spTree>
    <p:extLst>
      <p:ext uri="{BB962C8B-B14F-4D97-AF65-F5344CB8AC3E}">
        <p14:creationId xmlns:p14="http://schemas.microsoft.com/office/powerpoint/2010/main" val="299323327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1</a:t>
            </a:fld>
            <a:endParaRPr kumimoji="1" lang="ja-JP" altLang="en-US"/>
          </a:p>
        </p:txBody>
      </p:sp>
    </p:spTree>
    <p:extLst>
      <p:ext uri="{BB962C8B-B14F-4D97-AF65-F5344CB8AC3E}">
        <p14:creationId xmlns:p14="http://schemas.microsoft.com/office/powerpoint/2010/main" val="2273738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18</a:t>
            </a:fld>
            <a:endParaRPr kumimoji="1" lang="ja-JP" altLang="en-US"/>
          </a:p>
        </p:txBody>
      </p:sp>
    </p:spTree>
    <p:extLst>
      <p:ext uri="{BB962C8B-B14F-4D97-AF65-F5344CB8AC3E}">
        <p14:creationId xmlns:p14="http://schemas.microsoft.com/office/powerpoint/2010/main" val="3368515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何のためにやるか</a:t>
            </a:r>
            <a:r>
              <a:rPr kumimoji="1" lang="en-US" altLang="ja-JP" dirty="0" smtClean="0"/>
              <a:t>/</a:t>
            </a:r>
            <a:r>
              <a:rPr kumimoji="1" lang="ja-JP" altLang="en-US" dirty="0" smtClean="0"/>
              <a:t>だれに実装するかの順番 </a:t>
            </a:r>
            <a:r>
              <a:rPr kumimoji="1" lang="en-US" altLang="ja-JP" dirty="0" smtClean="0"/>
              <a:t>-&gt;</a:t>
            </a:r>
            <a:r>
              <a:rPr kumimoji="1" lang="ja-JP" altLang="en-US" dirty="0" smtClean="0"/>
              <a:t>　だれに実装するか</a:t>
            </a:r>
            <a:r>
              <a:rPr kumimoji="1" lang="ja-JP" altLang="en-US" baseline="0" dirty="0" smtClean="0"/>
              <a:t> </a:t>
            </a:r>
            <a:r>
              <a:rPr kumimoji="1" lang="en-US" altLang="ja-JP" baseline="0" dirty="0" smtClean="0"/>
              <a:t>/ </a:t>
            </a:r>
            <a:r>
              <a:rPr kumimoji="1" lang="ja-JP" altLang="en-US" baseline="0" dirty="0" smtClean="0"/>
              <a:t>何のためにやるかの順番に変更</a:t>
            </a:r>
            <a:r>
              <a:rPr kumimoji="1" lang="en-US" altLang="ja-JP"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19</a:t>
            </a:fld>
            <a:endParaRPr kumimoji="1" lang="ja-JP" altLang="en-US"/>
          </a:p>
        </p:txBody>
      </p:sp>
    </p:spTree>
    <p:extLst>
      <p:ext uri="{BB962C8B-B14F-4D97-AF65-F5344CB8AC3E}">
        <p14:creationId xmlns:p14="http://schemas.microsoft.com/office/powerpoint/2010/main" val="3368515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10</a:t>
            </a:r>
            <a:r>
              <a:rPr kumimoji="1" lang="ja-JP" altLang="en-US" dirty="0" smtClean="0"/>
              <a:t>分ならちょうどいい</a:t>
            </a:r>
            <a:endParaRPr kumimoji="1" lang="ja-JP" altLang="en-US" dirty="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21</a:t>
            </a:fld>
            <a:endParaRPr kumimoji="1" lang="ja-JP" altLang="en-US"/>
          </a:p>
        </p:txBody>
      </p:sp>
    </p:spTree>
    <p:extLst>
      <p:ext uri="{BB962C8B-B14F-4D97-AF65-F5344CB8AC3E}">
        <p14:creationId xmlns:p14="http://schemas.microsoft.com/office/powerpoint/2010/main" val="3208837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ノード単位 </a:t>
            </a:r>
            <a:r>
              <a:rPr kumimoji="1" lang="en-US" altLang="ja-JP" dirty="0" smtClean="0"/>
              <a:t>/ </a:t>
            </a:r>
            <a:r>
              <a:rPr kumimoji="1" lang="ja-JP" altLang="en-US" dirty="0" smtClean="0"/>
              <a:t>プロセス単位　</a:t>
            </a:r>
            <a:r>
              <a:rPr kumimoji="1" lang="en-US" altLang="ja-JP" dirty="0" smtClean="0"/>
              <a:t>=&gt; </a:t>
            </a:r>
            <a:r>
              <a:rPr kumimoji="1" lang="ja-JP" altLang="en-US" dirty="0" smtClean="0"/>
              <a:t>同系色にする</a:t>
            </a:r>
            <a:endParaRPr kumimoji="1" lang="ja-JP" altLang="en-US" dirty="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22</a:t>
            </a:fld>
            <a:endParaRPr kumimoji="1" lang="ja-JP" altLang="en-US"/>
          </a:p>
        </p:txBody>
      </p:sp>
    </p:spTree>
    <p:extLst>
      <p:ext uri="{BB962C8B-B14F-4D97-AF65-F5344CB8AC3E}">
        <p14:creationId xmlns:p14="http://schemas.microsoft.com/office/powerpoint/2010/main" val="909220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23</a:t>
            </a:fld>
            <a:endParaRPr kumimoji="1" lang="ja-JP" altLang="en-US"/>
          </a:p>
        </p:txBody>
      </p:sp>
    </p:spTree>
    <p:extLst>
      <p:ext uri="{BB962C8B-B14F-4D97-AF65-F5344CB8AC3E}">
        <p14:creationId xmlns:p14="http://schemas.microsoft.com/office/powerpoint/2010/main" val="799336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基本データ</a:t>
            </a:r>
            <a:endParaRPr kumimoji="1" lang="en-US" altLang="ja-JP" dirty="0" smtClean="0"/>
          </a:p>
          <a:p>
            <a:r>
              <a:rPr kumimoji="1" lang="en-US" altLang="ja-JP" dirty="0" smtClean="0"/>
              <a:t>-</a:t>
            </a:r>
            <a:r>
              <a:rPr kumimoji="1" lang="ja-JP" altLang="en-US" dirty="0" smtClean="0"/>
              <a:t>識別子</a:t>
            </a:r>
            <a:r>
              <a:rPr kumimoji="1" lang="en-US" altLang="ja-JP" dirty="0" smtClean="0"/>
              <a:t>,</a:t>
            </a:r>
            <a:r>
              <a:rPr kumimoji="1" lang="ja-JP" altLang="en-US" dirty="0" smtClean="0"/>
              <a:t>状態</a:t>
            </a:r>
            <a:r>
              <a:rPr kumimoji="1" lang="en-US" altLang="ja-JP" dirty="0" smtClean="0"/>
              <a:t>(</a:t>
            </a:r>
            <a:r>
              <a:rPr kumimoji="1" lang="en-US" altLang="ja-JP" dirty="0" err="1" smtClean="0"/>
              <a:t>checkpointed</a:t>
            </a:r>
            <a:r>
              <a:rPr kumimoji="1" lang="en-US" altLang="ja-JP" baseline="0" dirty="0" smtClean="0"/>
              <a:t> ,restart…</a:t>
            </a:r>
            <a:r>
              <a:rPr kumimoji="1" lang="en-US" altLang="ja-JP" dirty="0" smtClean="0"/>
              <a:t>),IP,</a:t>
            </a:r>
            <a:r>
              <a:rPr kumimoji="1" lang="ja-JP" altLang="en-US" dirty="0" smtClean="0"/>
              <a:t>プログラム名</a:t>
            </a:r>
            <a:r>
              <a:rPr kumimoji="1" lang="en-US" altLang="ja-JP" dirty="0" smtClean="0"/>
              <a:t>,</a:t>
            </a:r>
            <a:r>
              <a:rPr kumimoji="1" lang="en-US" altLang="ja-JP" dirty="0" err="1" smtClean="0"/>
              <a:t>pid</a:t>
            </a:r>
            <a:r>
              <a:rPr kumimoji="1" lang="en-US" altLang="ja-JP" dirty="0" smtClean="0"/>
              <a:t>,</a:t>
            </a:r>
            <a:r>
              <a:rPr kumimoji="1" lang="ja-JP" altLang="en-US" dirty="0" smtClean="0"/>
              <a:t>仮想</a:t>
            </a:r>
            <a:r>
              <a:rPr kumimoji="1" lang="en-US" altLang="ja-JP" dirty="0" err="1" smtClean="0"/>
              <a:t>pid</a:t>
            </a:r>
            <a:endParaRPr kumimoji="1" lang="ja-JP" altLang="en-US" dirty="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26</a:t>
            </a:fld>
            <a:endParaRPr kumimoji="1" lang="ja-JP" altLang="en-US"/>
          </a:p>
        </p:txBody>
      </p:sp>
    </p:spTree>
    <p:extLst>
      <p:ext uri="{BB962C8B-B14F-4D97-AF65-F5344CB8AC3E}">
        <p14:creationId xmlns:p14="http://schemas.microsoft.com/office/powerpoint/2010/main" val="5816983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記録するプロセス間通信に関する情報がユニークなコネクション</a:t>
            </a:r>
            <a:r>
              <a:rPr kumimoji="1" lang="en-US" altLang="ja-JP" dirty="0" smtClean="0"/>
              <a:t>ID</a:t>
            </a:r>
            <a:r>
              <a:rPr kumimoji="1" lang="ja-JP" altLang="en-US" dirty="0" smtClean="0"/>
              <a:t>やソケット</a:t>
            </a:r>
            <a:r>
              <a:rPr kumimoji="1" lang="en-US" altLang="ja-JP" dirty="0" err="1" smtClean="0"/>
              <a:t>fd</a:t>
            </a:r>
            <a:r>
              <a:rPr kumimoji="1" lang="ja-JP" altLang="en-US" dirty="0" smtClean="0"/>
              <a:t>であることを口頭で</a:t>
            </a:r>
            <a:endParaRPr kumimoji="1" lang="en-US" altLang="ja-JP" dirty="0" smtClean="0"/>
          </a:p>
          <a:p>
            <a:r>
              <a:rPr kumimoji="1" lang="ja-JP" altLang="en-US" dirty="0" smtClean="0"/>
              <a:t>メッセージパッシングを前処理としてしながら必要なデータをやり取りする</a:t>
            </a:r>
            <a:endParaRPr kumimoji="1" lang="ja-JP" altLang="en-US" dirty="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27</a:t>
            </a:fld>
            <a:endParaRPr kumimoji="1" lang="ja-JP" altLang="en-US"/>
          </a:p>
        </p:txBody>
      </p:sp>
    </p:spTree>
    <p:extLst>
      <p:ext uri="{BB962C8B-B14F-4D97-AF65-F5344CB8AC3E}">
        <p14:creationId xmlns:p14="http://schemas.microsoft.com/office/powerpoint/2010/main" val="1173862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exec ()</a:t>
            </a:r>
            <a:r>
              <a:rPr kumimoji="1" lang="ja-JP" altLang="en-US" dirty="0" smtClean="0"/>
              <a:t>ファミリーの関数は現在のプロセスイメージを新しいプロセスイメージで置き 換える</a:t>
            </a:r>
            <a:endParaRPr kumimoji="1" lang="ja-JP" altLang="en-US" dirty="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28</a:t>
            </a:fld>
            <a:endParaRPr kumimoji="1" lang="ja-JP" altLang="en-US"/>
          </a:p>
        </p:txBody>
      </p:sp>
    </p:spTree>
    <p:extLst>
      <p:ext uri="{BB962C8B-B14F-4D97-AF65-F5344CB8AC3E}">
        <p14:creationId xmlns:p14="http://schemas.microsoft.com/office/powerpoint/2010/main" val="3728718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exec ()</a:t>
            </a:r>
            <a:r>
              <a:rPr kumimoji="1" lang="ja-JP" altLang="en-US" dirty="0" smtClean="0"/>
              <a:t>ファミリーの関数は現在のプロセスイメージを新しいプロセスイメージで置き 換える</a:t>
            </a:r>
            <a:endParaRPr kumimoji="1" lang="ja-JP" altLang="en-US" dirty="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29</a:t>
            </a:fld>
            <a:endParaRPr kumimoji="1" lang="ja-JP" altLang="en-US"/>
          </a:p>
        </p:txBody>
      </p:sp>
    </p:spTree>
    <p:extLst>
      <p:ext uri="{BB962C8B-B14F-4D97-AF65-F5344CB8AC3E}">
        <p14:creationId xmlns:p14="http://schemas.microsoft.com/office/powerpoint/2010/main" val="35555190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ノード単位 </a:t>
            </a:r>
            <a:r>
              <a:rPr kumimoji="1" lang="en-US" altLang="ja-JP" dirty="0" smtClean="0"/>
              <a:t>/ </a:t>
            </a:r>
            <a:r>
              <a:rPr kumimoji="1" lang="ja-JP" altLang="en-US" dirty="0" smtClean="0"/>
              <a:t>プロセス単位　</a:t>
            </a:r>
            <a:r>
              <a:rPr kumimoji="1" lang="en-US" altLang="ja-JP" dirty="0" smtClean="0"/>
              <a:t>=&gt; </a:t>
            </a:r>
            <a:r>
              <a:rPr kumimoji="1" lang="ja-JP" altLang="en-US" dirty="0" smtClean="0"/>
              <a:t>同系色にする</a:t>
            </a:r>
            <a:endParaRPr kumimoji="1" lang="ja-JP" altLang="en-US" dirty="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32</a:t>
            </a:fld>
            <a:endParaRPr kumimoji="1" lang="ja-JP" altLang="en-US"/>
          </a:p>
        </p:txBody>
      </p:sp>
    </p:spTree>
    <p:extLst>
      <p:ext uri="{BB962C8B-B14F-4D97-AF65-F5344CB8AC3E}">
        <p14:creationId xmlns:p14="http://schemas.microsoft.com/office/powerpoint/2010/main" val="4128943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口頭</a:t>
            </a:r>
            <a:r>
              <a:rPr kumimoji="1" lang="en-US" altLang="ja-JP" dirty="0" smtClean="0"/>
              <a:t>:</a:t>
            </a:r>
          </a:p>
          <a:p>
            <a:r>
              <a:rPr kumimoji="1" lang="en-US" altLang="ja-JP" dirty="0" smtClean="0"/>
              <a:t>1.</a:t>
            </a:r>
            <a:r>
              <a:rPr kumimoji="1" lang="ja-JP" altLang="en-US" dirty="0" smtClean="0"/>
              <a:t>無線通信機能を持つこと</a:t>
            </a:r>
            <a:endParaRPr kumimoji="1" lang="en-US" altLang="ja-JP" dirty="0" smtClean="0"/>
          </a:p>
          <a:p>
            <a:r>
              <a:rPr lang="en-US" altLang="ja-JP" b="1" dirty="0" smtClean="0"/>
              <a:t>2.</a:t>
            </a:r>
            <a:r>
              <a:rPr lang="ja-JP" altLang="en-US" b="1" dirty="0" smtClean="0"/>
              <a:t>通信途絶によるクラスタからの脱退</a:t>
            </a:r>
            <a:r>
              <a:rPr lang="en-US" altLang="ja-JP" b="1" dirty="0" smtClean="0"/>
              <a:t>,</a:t>
            </a:r>
            <a:r>
              <a:rPr lang="ja-JP" altLang="en-US" b="1" dirty="0" smtClean="0"/>
              <a:t>通信範囲内への新しいノードの参入</a:t>
            </a:r>
            <a:endParaRPr lang="en-US" altLang="ja-JP"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3</a:t>
            </a:fld>
            <a:endParaRPr kumimoji="1" lang="ja-JP" altLang="en-US"/>
          </a:p>
        </p:txBody>
      </p:sp>
    </p:spTree>
    <p:extLst>
      <p:ext uri="{BB962C8B-B14F-4D97-AF65-F5344CB8AC3E}">
        <p14:creationId xmlns:p14="http://schemas.microsoft.com/office/powerpoint/2010/main" val="2172343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33</a:t>
            </a:fld>
            <a:endParaRPr kumimoji="1" lang="ja-JP" altLang="en-US"/>
          </a:p>
        </p:txBody>
      </p:sp>
    </p:spTree>
    <p:extLst>
      <p:ext uri="{BB962C8B-B14F-4D97-AF65-F5344CB8AC3E}">
        <p14:creationId xmlns:p14="http://schemas.microsoft.com/office/powerpoint/2010/main" val="33685156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71199927-DEE2-40C7-B6DA-74089E1C4461}" type="slidenum">
              <a:rPr lang="ja-JP" altLang="en-US" smtClean="0">
                <a:solidFill>
                  <a:prstClr val="black"/>
                </a:solidFill>
              </a:rPr>
              <a:pPr/>
              <a:t>37</a:t>
            </a:fld>
            <a:endParaRPr lang="ja-JP" altLang="en-US" dirty="0">
              <a:solidFill>
                <a:prstClr val="black"/>
              </a:solidFill>
            </a:endParaRPr>
          </a:p>
        </p:txBody>
      </p:sp>
    </p:spTree>
    <p:extLst>
      <p:ext uri="{BB962C8B-B14F-4D97-AF65-F5344CB8AC3E}">
        <p14:creationId xmlns:p14="http://schemas.microsoft.com/office/powerpoint/2010/main" val="14741782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b="1" dirty="0" err="1" smtClean="0"/>
              <a:t>orterun</a:t>
            </a:r>
            <a:r>
              <a:rPr lang="ja-JP" altLang="en-US" b="1" dirty="0" smtClean="0"/>
              <a:t>と</a:t>
            </a:r>
            <a:r>
              <a:rPr lang="en-US" altLang="ja-JP" b="1" dirty="0" err="1" smtClean="0"/>
              <a:t>orted</a:t>
            </a:r>
            <a:r>
              <a:rPr lang="ja-JP" altLang="en-US" b="1" dirty="0" smtClean="0"/>
              <a:t>の説明も口頭で</a:t>
            </a:r>
            <a:endParaRPr lang="en-US" altLang="ja-JP" b="1" dirty="0" smtClean="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40</a:t>
            </a:fld>
            <a:endParaRPr kumimoji="1" lang="ja-JP" altLang="en-US"/>
          </a:p>
        </p:txBody>
      </p:sp>
    </p:spTree>
    <p:extLst>
      <p:ext uri="{BB962C8B-B14F-4D97-AF65-F5344CB8AC3E}">
        <p14:creationId xmlns:p14="http://schemas.microsoft.com/office/powerpoint/2010/main" val="20268436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b="1" dirty="0" smtClean="0"/>
              <a:t>CKPT </a:t>
            </a:r>
            <a:r>
              <a:rPr lang="en-US" altLang="ja-JP" b="1" dirty="0" err="1" smtClean="0"/>
              <a:t>msg</a:t>
            </a:r>
            <a:r>
              <a:rPr lang="ja-JP" altLang="en-US" b="1" dirty="0" smtClean="0"/>
              <a:t>を</a:t>
            </a:r>
            <a:r>
              <a:rPr lang="en-US" altLang="ja-JP" b="1" dirty="0" smtClean="0"/>
              <a:t>CT(checkpoint thread)</a:t>
            </a:r>
            <a:r>
              <a:rPr lang="ja-JP" altLang="en-US" b="1" dirty="0" smtClean="0"/>
              <a:t>へ送信し、</a:t>
            </a:r>
            <a:r>
              <a:rPr lang="en-US" altLang="ja-JP" b="1" dirty="0" smtClean="0"/>
              <a:t>CT</a:t>
            </a:r>
            <a:r>
              <a:rPr lang="ja-JP" altLang="en-US" b="1" dirty="0" smtClean="0"/>
              <a:t>は</a:t>
            </a:r>
            <a:r>
              <a:rPr lang="en-US" altLang="ja-JP" b="1" dirty="0" smtClean="0"/>
              <a:t>user thread</a:t>
            </a:r>
            <a:r>
              <a:rPr lang="ja-JP" altLang="en-US" b="1" dirty="0" smtClean="0"/>
              <a:t>へシグナルを飛ばして停止させる</a:t>
            </a:r>
            <a:endParaRPr lang="en-US" altLang="ja-JP" b="1" dirty="0" smtClean="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41</a:t>
            </a:fld>
            <a:endParaRPr kumimoji="1" lang="ja-JP" altLang="en-US"/>
          </a:p>
        </p:txBody>
      </p:sp>
    </p:spTree>
    <p:extLst>
      <p:ext uri="{BB962C8B-B14F-4D97-AF65-F5344CB8AC3E}">
        <p14:creationId xmlns:p14="http://schemas.microsoft.com/office/powerpoint/2010/main" val="1673684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アニメーション確認</a:t>
            </a:r>
            <a:endParaRPr kumimoji="1" lang="ja-JP" altLang="en-US" dirty="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4</a:t>
            </a:fld>
            <a:endParaRPr kumimoji="1" lang="ja-JP" altLang="en-US"/>
          </a:p>
        </p:txBody>
      </p:sp>
    </p:spTree>
    <p:extLst>
      <p:ext uri="{BB962C8B-B14F-4D97-AF65-F5344CB8AC3E}">
        <p14:creationId xmlns:p14="http://schemas.microsoft.com/office/powerpoint/2010/main" val="3437336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口頭</a:t>
            </a:r>
            <a:r>
              <a:rPr kumimoji="1" lang="en-US" altLang="ja-JP" dirty="0" smtClean="0"/>
              <a:t>:</a:t>
            </a:r>
          </a:p>
          <a:p>
            <a:r>
              <a:rPr kumimoji="1" lang="en-US" altLang="ja-JP" dirty="0" smtClean="0"/>
              <a:t>DMTCP</a:t>
            </a:r>
            <a:r>
              <a:rPr kumimoji="1" lang="ja-JP" altLang="en-US" dirty="0" smtClean="0"/>
              <a:t>の制限により</a:t>
            </a:r>
            <a:r>
              <a:rPr kumimoji="1" lang="en-US" altLang="ja-JP" dirty="0" smtClean="0"/>
              <a:t>1</a:t>
            </a:r>
            <a:r>
              <a:rPr kumimoji="1" lang="ja-JP" altLang="en-US" dirty="0" smtClean="0"/>
              <a:t>台のノード</a:t>
            </a:r>
            <a:r>
              <a:rPr kumimoji="1" lang="en-US" altLang="ja-JP" dirty="0" smtClean="0"/>
              <a:t>~</a:t>
            </a:r>
            <a:r>
              <a:rPr kumimoji="1" lang="ja-JP" altLang="en-US"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71199927-DEE2-40C7-B6DA-74089E1C4461}" type="slidenum">
              <a:rPr lang="ja-JP" altLang="en-US" smtClean="0">
                <a:solidFill>
                  <a:prstClr val="black"/>
                </a:solidFill>
              </a:rPr>
              <a:pPr/>
              <a:t>5</a:t>
            </a:fld>
            <a:endParaRPr lang="ja-JP" altLang="en-US">
              <a:solidFill>
                <a:prstClr val="black"/>
              </a:solidFill>
            </a:endParaRPr>
          </a:p>
        </p:txBody>
      </p:sp>
    </p:spTree>
    <p:extLst>
      <p:ext uri="{BB962C8B-B14F-4D97-AF65-F5344CB8AC3E}">
        <p14:creationId xmlns:p14="http://schemas.microsoft.com/office/powerpoint/2010/main" val="1444781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口頭</a:t>
            </a:r>
            <a:r>
              <a:rPr kumimoji="1" lang="en-US" altLang="ja-JP" dirty="0" smtClean="0"/>
              <a:t>:</a:t>
            </a:r>
          </a:p>
          <a:p>
            <a:r>
              <a:rPr kumimoji="1" lang="en-US" altLang="ja-JP" dirty="0" smtClean="0"/>
              <a:t>(MUST)</a:t>
            </a:r>
            <a:r>
              <a:rPr kumimoji="1" lang="ja-JP" altLang="en-US" dirty="0" smtClean="0"/>
              <a:t>我々が開発している</a:t>
            </a:r>
            <a:r>
              <a:rPr kumimoji="1" lang="en-US" altLang="ja-JP" dirty="0" smtClean="0"/>
              <a:t>Android</a:t>
            </a:r>
            <a:r>
              <a:rPr kumimoji="1" lang="ja-JP" altLang="en-US" dirty="0" smtClean="0"/>
              <a:t>クラスタシステム</a:t>
            </a:r>
            <a:endParaRPr kumimoji="1" lang="en-US" altLang="ja-JP" dirty="0" smtClean="0"/>
          </a:p>
          <a:p>
            <a:r>
              <a:rPr kumimoji="1" lang="en-US" altLang="ja-JP" dirty="0" smtClean="0"/>
              <a:t>Open MPI</a:t>
            </a:r>
            <a:r>
              <a:rPr kumimoji="1" lang="ja-JP" altLang="en-US" dirty="0" smtClean="0"/>
              <a:t>も</a:t>
            </a:r>
            <a:r>
              <a:rPr kumimoji="1" lang="en-US" altLang="ja-JP" dirty="0" smtClean="0"/>
              <a:t>NDK</a:t>
            </a:r>
            <a:r>
              <a:rPr kumimoji="1" lang="ja-JP" altLang="en-US" dirty="0" smtClean="0"/>
              <a:t>を使ってビルドする</a:t>
            </a:r>
            <a:endParaRPr kumimoji="1" lang="en-US" altLang="ja-JP" dirty="0" smtClean="0"/>
          </a:p>
          <a:p>
            <a:r>
              <a:rPr kumimoji="1" lang="ja-JP" altLang="en-US" dirty="0" smtClean="0"/>
              <a:t>ノード間は相互接続しており，無線通信に限定しない</a:t>
            </a:r>
            <a:endParaRPr kumimoji="1" lang="en-US" altLang="ja-JP" dirty="0" smtClean="0"/>
          </a:p>
          <a:p>
            <a:r>
              <a:rPr kumimoji="1" lang="en-US" altLang="ja-JP" dirty="0" err="1" smtClean="0"/>
              <a:t>Ndk</a:t>
            </a:r>
            <a:r>
              <a:rPr kumimoji="1" lang="en-US" altLang="ja-JP" dirty="0" smtClean="0"/>
              <a:t>…google</a:t>
            </a:r>
            <a:r>
              <a:rPr kumimoji="1" lang="ja-JP" altLang="en-US" dirty="0" err="1" smtClean="0"/>
              <a:t>が提</a:t>
            </a:r>
            <a:r>
              <a:rPr kumimoji="1" lang="ja-JP" altLang="en-US" dirty="0" smtClean="0"/>
              <a:t>供している開発キット</a:t>
            </a:r>
            <a:endParaRPr kumimoji="1" lang="en-US" altLang="ja-JP" dirty="0" smtClean="0"/>
          </a:p>
          <a:p>
            <a:r>
              <a:rPr kumimoji="1" lang="ja-JP" altLang="en-US" dirty="0" smtClean="0"/>
              <a:t>ネイティブコードによる高速な実行を実現</a:t>
            </a:r>
            <a:endParaRPr kumimoji="1" lang="ja-JP" altLang="en-US" dirty="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6</a:t>
            </a:fld>
            <a:endParaRPr kumimoji="1" lang="ja-JP" altLang="en-US"/>
          </a:p>
        </p:txBody>
      </p:sp>
    </p:spTree>
    <p:extLst>
      <p:ext uri="{BB962C8B-B14F-4D97-AF65-F5344CB8AC3E}">
        <p14:creationId xmlns:p14="http://schemas.microsoft.com/office/powerpoint/2010/main" val="1242069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口頭</a:t>
            </a:r>
            <a:r>
              <a:rPr kumimoji="1" lang="en-US" altLang="ja-JP"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ja-JP" b="1" dirty="0" smtClean="0"/>
              <a:t>X86,ARM,MIPS</a:t>
            </a:r>
            <a:r>
              <a:rPr lang="ja-JP" altLang="en-US" b="1" dirty="0" smtClean="0"/>
              <a:t>の各命令セットに対応</a:t>
            </a:r>
            <a:r>
              <a:rPr lang="en-US" altLang="ja-JP" b="1" dirty="0" smtClean="0"/>
              <a:t>+</a:t>
            </a:r>
            <a:r>
              <a:rPr kumimoji="1" lang="ja-JP" altLang="en-US" b="0" dirty="0" smtClean="0"/>
              <a:t>カーネルに依存しないことも</a:t>
            </a:r>
            <a:endParaRPr lang="en-US" altLang="ja-JP" b="1" dirty="0" smtClean="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7</a:t>
            </a:fld>
            <a:endParaRPr kumimoji="1" lang="ja-JP" altLang="en-US"/>
          </a:p>
        </p:txBody>
      </p:sp>
    </p:spTree>
    <p:extLst>
      <p:ext uri="{BB962C8B-B14F-4D97-AF65-F5344CB8AC3E}">
        <p14:creationId xmlns:p14="http://schemas.microsoft.com/office/powerpoint/2010/main" val="3499035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b="1" dirty="0" smtClean="0"/>
              <a:t>CKPT </a:t>
            </a:r>
            <a:r>
              <a:rPr lang="en-US" altLang="ja-JP" b="1" dirty="0" err="1" smtClean="0"/>
              <a:t>msg</a:t>
            </a:r>
            <a:r>
              <a:rPr lang="ja-JP" altLang="en-US" b="1" dirty="0" smtClean="0"/>
              <a:t>を</a:t>
            </a:r>
            <a:r>
              <a:rPr lang="en-US" altLang="ja-JP" b="1" dirty="0" smtClean="0"/>
              <a:t>CT(checkpoint thread)</a:t>
            </a:r>
            <a:r>
              <a:rPr lang="ja-JP" altLang="en-US" b="1" dirty="0" smtClean="0"/>
              <a:t>へ送信し、</a:t>
            </a:r>
            <a:r>
              <a:rPr lang="en-US" altLang="ja-JP" b="1" dirty="0" smtClean="0"/>
              <a:t>CT</a:t>
            </a:r>
            <a:r>
              <a:rPr lang="ja-JP" altLang="en-US" b="1" dirty="0" smtClean="0"/>
              <a:t>は</a:t>
            </a:r>
            <a:r>
              <a:rPr lang="en-US" altLang="ja-JP" b="1" dirty="0" smtClean="0"/>
              <a:t>user thread</a:t>
            </a:r>
            <a:r>
              <a:rPr lang="ja-JP" altLang="en-US" b="1" dirty="0" smtClean="0"/>
              <a:t>へシグナルを飛ばして停止させる</a:t>
            </a:r>
            <a:endParaRPr lang="en-US" altLang="ja-JP" b="1" dirty="0" smtClean="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9</a:t>
            </a:fld>
            <a:endParaRPr kumimoji="1" lang="ja-JP" altLang="en-US"/>
          </a:p>
        </p:txBody>
      </p:sp>
    </p:spTree>
    <p:extLst>
      <p:ext uri="{BB962C8B-B14F-4D97-AF65-F5344CB8AC3E}">
        <p14:creationId xmlns:p14="http://schemas.microsoft.com/office/powerpoint/2010/main" val="2865327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送信タイミング</a:t>
            </a:r>
            <a:endParaRPr kumimoji="1" lang="ja-JP" altLang="en-US" dirty="0"/>
          </a:p>
        </p:txBody>
      </p:sp>
      <p:sp>
        <p:nvSpPr>
          <p:cNvPr id="4" name="スライド番号プレースホルダー 3"/>
          <p:cNvSpPr>
            <a:spLocks noGrp="1"/>
          </p:cNvSpPr>
          <p:nvPr>
            <p:ph type="sldNum" sz="quarter" idx="10"/>
          </p:nvPr>
        </p:nvSpPr>
        <p:spPr/>
        <p:txBody>
          <a:bodyPr/>
          <a:lstStyle/>
          <a:p>
            <a:fld id="{235971B0-6EA9-4689-A05D-D8B8AD7992ED}" type="slidenum">
              <a:rPr kumimoji="1" lang="ja-JP" altLang="en-US" smtClean="0"/>
              <a:t>10</a:t>
            </a:fld>
            <a:endParaRPr kumimoji="1" lang="ja-JP" altLang="en-US"/>
          </a:p>
        </p:txBody>
      </p:sp>
    </p:spTree>
    <p:extLst>
      <p:ext uri="{BB962C8B-B14F-4D97-AF65-F5344CB8AC3E}">
        <p14:creationId xmlns:p14="http://schemas.microsoft.com/office/powerpoint/2010/main" val="2186881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ノードの定義</a:t>
            </a:r>
            <a:r>
              <a:rPr kumimoji="1" lang="en-US" altLang="ja-JP" dirty="0" smtClean="0"/>
              <a:t>…1</a:t>
            </a:r>
            <a:r>
              <a:rPr kumimoji="1" lang="ja-JP" altLang="en-US" dirty="0" smtClean="0"/>
              <a:t>端末を</a:t>
            </a:r>
            <a:r>
              <a:rPr kumimoji="1" lang="en-US" altLang="ja-JP" dirty="0" smtClean="0"/>
              <a:t>1</a:t>
            </a:r>
            <a:r>
              <a:rPr kumimoji="1" lang="ja-JP" altLang="en-US" dirty="0" smtClean="0"/>
              <a:t>ノードと定義します</a:t>
            </a:r>
            <a:r>
              <a:rPr kumimoji="1" lang="en-US" altLang="ja-JP" dirty="0" smtClean="0"/>
              <a:t>(</a:t>
            </a:r>
            <a:r>
              <a:rPr kumimoji="1" lang="ja-JP" altLang="en-US" dirty="0" smtClean="0"/>
              <a:t>口頭で</a:t>
            </a:r>
            <a:r>
              <a:rPr kumimoji="1" lang="en-US" altLang="ja-JP" dirty="0" smtClean="0"/>
              <a:t>)</a:t>
            </a:r>
          </a:p>
          <a:p>
            <a:r>
              <a:rPr kumimoji="1" lang="ja-JP" altLang="en-US" dirty="0" smtClean="0"/>
              <a:t>プロセスの定義</a:t>
            </a:r>
            <a:r>
              <a:rPr kumimoji="1" lang="en-US" altLang="ja-JP" dirty="0" smtClean="0"/>
              <a:t>…MPI</a:t>
            </a:r>
            <a:r>
              <a:rPr kumimoji="1" lang="ja-JP" altLang="en-US" dirty="0" smtClean="0"/>
              <a:t>並列プロセス</a:t>
            </a:r>
            <a:r>
              <a:rPr kumimoji="1" lang="en-US" altLang="ja-JP" dirty="0" smtClean="0"/>
              <a:t>(</a:t>
            </a:r>
            <a:r>
              <a:rPr kumimoji="1" lang="ja-JP" altLang="en-US" dirty="0" smtClean="0"/>
              <a:t>それぞれ同じプログラムを実行するがデータが異なる</a:t>
            </a:r>
            <a:r>
              <a:rPr kumimoji="1" lang="en-US" altLang="ja-JP" dirty="0" smtClean="0"/>
              <a:t>)</a:t>
            </a:r>
          </a:p>
          <a:p>
            <a:r>
              <a:rPr kumimoji="1" lang="en-US" altLang="ja-JP" dirty="0" smtClean="0"/>
              <a:t>+</a:t>
            </a:r>
            <a:r>
              <a:rPr kumimoji="1" lang="ja-JP" altLang="en-US" dirty="0" smtClean="0"/>
              <a:t>子プロセス</a:t>
            </a:r>
            <a:r>
              <a:rPr kumimoji="1" lang="en-US" altLang="ja-JP" dirty="0" smtClean="0"/>
              <a:t>(</a:t>
            </a:r>
            <a:r>
              <a:rPr kumimoji="1" lang="ja-JP" altLang="en-US" dirty="0" smtClean="0"/>
              <a:t>子プロセスを管理する親プロセスは分散しない</a:t>
            </a:r>
            <a:r>
              <a:rPr kumimoji="1" lang="en-US" altLang="ja-JP" dirty="0" smtClean="0"/>
              <a:t>)-&gt;</a:t>
            </a:r>
            <a:r>
              <a:rPr kumimoji="1" lang="ja-JP" altLang="en-US" dirty="0" smtClean="0"/>
              <a:t>移行先ノードの管理下に入ってもらう</a:t>
            </a:r>
          </a:p>
          <a:p>
            <a:endParaRPr kumimoji="1" lang="ja-JP" altLang="en-US" dirty="0"/>
          </a:p>
        </p:txBody>
      </p:sp>
      <p:sp>
        <p:nvSpPr>
          <p:cNvPr id="4" name="スライド番号プレースホルダー 3"/>
          <p:cNvSpPr>
            <a:spLocks noGrp="1"/>
          </p:cNvSpPr>
          <p:nvPr>
            <p:ph type="sldNum" sz="quarter" idx="10"/>
          </p:nvPr>
        </p:nvSpPr>
        <p:spPr/>
        <p:txBody>
          <a:bodyPr/>
          <a:lstStyle/>
          <a:p>
            <a:fld id="{71199927-DEE2-40C7-B6DA-74089E1C4461}" type="slidenum">
              <a:rPr lang="ja-JP" altLang="en-US" smtClean="0">
                <a:solidFill>
                  <a:prstClr val="black"/>
                </a:solidFill>
              </a:rPr>
              <a:pPr/>
              <a:t>12</a:t>
            </a:fld>
            <a:endParaRPr lang="ja-JP" altLang="en-US">
              <a:solidFill>
                <a:prstClr val="black"/>
              </a:solidFill>
            </a:endParaRPr>
          </a:p>
        </p:txBody>
      </p:sp>
    </p:spTree>
    <p:extLst>
      <p:ext uri="{BB962C8B-B14F-4D97-AF65-F5344CB8AC3E}">
        <p14:creationId xmlns:p14="http://schemas.microsoft.com/office/powerpoint/2010/main" val="1444781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20585FA6-4B24-431A-BF1D-B62F59C556A8}" type="datetime1">
              <a:rPr lang="ja-JP" altLang="en-US" smtClean="0"/>
              <a:t>2016/6/2</a:t>
            </a:fld>
            <a:endParaRPr lang="ja-JP" altLang="en-US"/>
          </a:p>
        </p:txBody>
      </p:sp>
      <p:sp>
        <p:nvSpPr>
          <p:cNvPr id="5" name="Footer Placeholder 4"/>
          <p:cNvSpPr>
            <a:spLocks noGrp="1"/>
          </p:cNvSpPr>
          <p:nvPr>
            <p:ph type="ftr" sz="quarter" idx="11"/>
          </p:nvPr>
        </p:nvSpPr>
        <p:spPr/>
        <p:txBody>
          <a:bodyPr/>
          <a:lstStyle/>
          <a:p>
            <a:r>
              <a:rPr lang="en-US" altLang="zh-TW" smtClean="0"/>
              <a:t>ARC212@</a:t>
            </a:r>
            <a:r>
              <a:rPr lang="zh-TW" altLang="en-US" smtClean="0"/>
              <a:t>黒部宇奈月温泉 発表練習</a:t>
            </a:r>
            <a:endParaRPr lang="ja-JP" altLang="en-US"/>
          </a:p>
        </p:txBody>
      </p:sp>
      <p:sp>
        <p:nvSpPr>
          <p:cNvPr id="6" name="Slide Number Placeholder 5"/>
          <p:cNvSpPr>
            <a:spLocks noGrp="1"/>
          </p:cNvSpPr>
          <p:nvPr>
            <p:ph type="sldNum" sz="quarter" idx="12"/>
          </p:nvPr>
        </p:nvSpPr>
        <p:spPr/>
        <p:txBody>
          <a:bodyPr/>
          <a:lstStyle/>
          <a:p>
            <a:fld id="{19EFD5C2-C605-44A9-AFF4-CC97E62308AD}" type="slidenum">
              <a:rPr lang="ja-JP" altLang="en-US" smtClean="0"/>
              <a:pPr/>
              <a:t>‹#›</a:t>
            </a:fld>
            <a:endParaRPr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547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BDA08400-E56C-4C20-9B1E-8EA0C060C976}" type="datetime1">
              <a:rPr lang="ja-JP" altLang="en-US" smtClean="0"/>
              <a:t>2016/6/2</a:t>
            </a:fld>
            <a:endParaRPr lang="ja-JP" altLang="en-US"/>
          </a:p>
        </p:txBody>
      </p:sp>
      <p:sp>
        <p:nvSpPr>
          <p:cNvPr id="5" name="Footer Placeholder 4"/>
          <p:cNvSpPr>
            <a:spLocks noGrp="1"/>
          </p:cNvSpPr>
          <p:nvPr>
            <p:ph type="ftr" sz="quarter" idx="11"/>
          </p:nvPr>
        </p:nvSpPr>
        <p:spPr/>
        <p:txBody>
          <a:bodyPr/>
          <a:lstStyle/>
          <a:p>
            <a:r>
              <a:rPr lang="en-US" altLang="zh-TW" smtClean="0"/>
              <a:t>ARC212@</a:t>
            </a:r>
            <a:r>
              <a:rPr lang="zh-TW" altLang="en-US" smtClean="0"/>
              <a:t>黒部宇奈月温泉 発表練習</a:t>
            </a:r>
            <a:endParaRPr lang="ja-JP" altLang="en-US"/>
          </a:p>
        </p:txBody>
      </p:sp>
      <p:sp>
        <p:nvSpPr>
          <p:cNvPr id="6" name="Slide Number Placeholder 5"/>
          <p:cNvSpPr>
            <a:spLocks noGrp="1"/>
          </p:cNvSpPr>
          <p:nvPr>
            <p:ph type="sldNum" sz="quarter" idx="12"/>
          </p:nvPr>
        </p:nvSpPr>
        <p:spPr/>
        <p:txBody>
          <a:bodyPr/>
          <a:lstStyle/>
          <a:p>
            <a:fld id="{19EFD5C2-C605-44A9-AFF4-CC97E62308AD}" type="slidenum">
              <a:rPr lang="ja-JP" altLang="en-US" smtClean="0"/>
              <a:pPr/>
              <a:t>‹#›</a:t>
            </a:fld>
            <a:endParaRPr lang="ja-JP" altLang="en-US"/>
          </a:p>
        </p:txBody>
      </p:sp>
    </p:spTree>
    <p:extLst>
      <p:ext uri="{BB962C8B-B14F-4D97-AF65-F5344CB8AC3E}">
        <p14:creationId xmlns:p14="http://schemas.microsoft.com/office/powerpoint/2010/main" val="40714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A40B856-2204-4FBE-B63D-2B72B5C3218D}" type="datetime1">
              <a:rPr lang="ja-JP" altLang="en-US" smtClean="0"/>
              <a:t>2016/6/2</a:t>
            </a:fld>
            <a:endParaRPr lang="ja-JP" altLang="en-US"/>
          </a:p>
        </p:txBody>
      </p:sp>
      <p:sp>
        <p:nvSpPr>
          <p:cNvPr id="5" name="Footer Placeholder 4"/>
          <p:cNvSpPr>
            <a:spLocks noGrp="1"/>
          </p:cNvSpPr>
          <p:nvPr>
            <p:ph type="ftr" sz="quarter" idx="11"/>
          </p:nvPr>
        </p:nvSpPr>
        <p:spPr/>
        <p:txBody>
          <a:bodyPr/>
          <a:lstStyle/>
          <a:p>
            <a:r>
              <a:rPr lang="en-US" altLang="zh-TW" smtClean="0"/>
              <a:t>ARC212@</a:t>
            </a:r>
            <a:r>
              <a:rPr lang="zh-TW" altLang="en-US" smtClean="0"/>
              <a:t>黒部宇奈月温泉 発表練習</a:t>
            </a:r>
            <a:endParaRPr lang="ja-JP" altLang="en-US"/>
          </a:p>
        </p:txBody>
      </p:sp>
      <p:sp>
        <p:nvSpPr>
          <p:cNvPr id="6" name="Slide Number Placeholder 5"/>
          <p:cNvSpPr>
            <a:spLocks noGrp="1"/>
          </p:cNvSpPr>
          <p:nvPr>
            <p:ph type="sldNum" sz="quarter" idx="12"/>
          </p:nvPr>
        </p:nvSpPr>
        <p:spPr/>
        <p:txBody>
          <a:bodyPr/>
          <a:lstStyle/>
          <a:p>
            <a:fld id="{19EFD5C2-C605-44A9-AFF4-CC97E62308AD}" type="slidenum">
              <a:rPr lang="ja-JP" altLang="en-US" smtClean="0"/>
              <a:pPr/>
              <a:t>‹#›</a:t>
            </a:fld>
            <a:endParaRPr lang="ja-JP" altLang="en-US"/>
          </a:p>
        </p:txBody>
      </p:sp>
    </p:spTree>
    <p:extLst>
      <p:ext uri="{BB962C8B-B14F-4D97-AF65-F5344CB8AC3E}">
        <p14:creationId xmlns:p14="http://schemas.microsoft.com/office/powerpoint/2010/main" val="1160243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802624D8-3722-4949-9F85-16C1BB4B395C}" type="datetime1">
              <a:rPr lang="ja-JP" altLang="en-US" smtClean="0"/>
              <a:t>2016/6/2</a:t>
            </a:fld>
            <a:endParaRPr lang="ja-JP" altLang="en-US"/>
          </a:p>
        </p:txBody>
      </p:sp>
      <p:sp>
        <p:nvSpPr>
          <p:cNvPr id="5" name="Footer Placeholder 4"/>
          <p:cNvSpPr>
            <a:spLocks noGrp="1"/>
          </p:cNvSpPr>
          <p:nvPr>
            <p:ph type="ftr" sz="quarter" idx="11"/>
          </p:nvPr>
        </p:nvSpPr>
        <p:spPr/>
        <p:txBody>
          <a:bodyPr/>
          <a:lstStyle/>
          <a:p>
            <a:r>
              <a:rPr lang="en-US" altLang="zh-TW" smtClean="0"/>
              <a:t>ARC212@</a:t>
            </a:r>
            <a:r>
              <a:rPr lang="zh-TW" altLang="en-US" smtClean="0"/>
              <a:t>黒部宇奈月温泉 発表練習</a:t>
            </a:r>
            <a:endParaRPr lang="ja-JP" altLang="en-US"/>
          </a:p>
        </p:txBody>
      </p:sp>
      <p:sp>
        <p:nvSpPr>
          <p:cNvPr id="6" name="Slide Number Placeholder 5"/>
          <p:cNvSpPr>
            <a:spLocks noGrp="1"/>
          </p:cNvSpPr>
          <p:nvPr>
            <p:ph type="sldNum" sz="quarter" idx="12"/>
          </p:nvPr>
        </p:nvSpPr>
        <p:spPr/>
        <p:txBody>
          <a:bodyPr/>
          <a:lstStyle/>
          <a:p>
            <a:fld id="{19EFD5C2-C605-44A9-AFF4-CC97E62308AD}" type="slidenum">
              <a:rPr lang="ja-JP" altLang="en-US" smtClean="0"/>
              <a:pPr/>
              <a:t>‹#›</a:t>
            </a:fld>
            <a:endParaRPr lang="ja-JP" altLang="en-US"/>
          </a:p>
        </p:txBody>
      </p:sp>
    </p:spTree>
    <p:extLst>
      <p:ext uri="{BB962C8B-B14F-4D97-AF65-F5344CB8AC3E}">
        <p14:creationId xmlns:p14="http://schemas.microsoft.com/office/powerpoint/2010/main" val="1211689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79BB5FFF-549D-4ADB-B4C7-CFF0E0509408}" type="datetime1">
              <a:rPr lang="ja-JP" altLang="en-US" smtClean="0"/>
              <a:t>2016/6/2</a:t>
            </a:fld>
            <a:endParaRPr lang="ja-JP" altLang="en-US"/>
          </a:p>
        </p:txBody>
      </p:sp>
      <p:sp>
        <p:nvSpPr>
          <p:cNvPr id="5" name="Footer Placeholder 4"/>
          <p:cNvSpPr>
            <a:spLocks noGrp="1"/>
          </p:cNvSpPr>
          <p:nvPr>
            <p:ph type="ftr" sz="quarter" idx="11"/>
          </p:nvPr>
        </p:nvSpPr>
        <p:spPr/>
        <p:txBody>
          <a:bodyPr/>
          <a:lstStyle/>
          <a:p>
            <a:r>
              <a:rPr lang="en-US" altLang="zh-TW" smtClean="0"/>
              <a:t>ARC212@</a:t>
            </a:r>
            <a:r>
              <a:rPr lang="zh-TW" altLang="en-US" smtClean="0"/>
              <a:t>黒部宇奈月温泉 発表練習</a:t>
            </a:r>
            <a:endParaRPr lang="ja-JP" altLang="en-US"/>
          </a:p>
        </p:txBody>
      </p:sp>
      <p:sp>
        <p:nvSpPr>
          <p:cNvPr id="6" name="Slide Number Placeholder 5"/>
          <p:cNvSpPr>
            <a:spLocks noGrp="1"/>
          </p:cNvSpPr>
          <p:nvPr>
            <p:ph type="sldNum" sz="quarter" idx="12"/>
          </p:nvPr>
        </p:nvSpPr>
        <p:spPr/>
        <p:txBody>
          <a:bodyPr/>
          <a:lstStyle/>
          <a:p>
            <a:fld id="{19EFD5C2-C605-44A9-AFF4-CC97E62308AD}" type="slidenum">
              <a:rPr lang="ja-JP" altLang="en-US" smtClean="0"/>
              <a:pPr/>
              <a:t>‹#›</a:t>
            </a:fld>
            <a:endParaRPr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799937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33E60811-D7A8-4641-99AB-B66539423B4E}" type="datetime1">
              <a:rPr lang="ja-JP" altLang="en-US" smtClean="0"/>
              <a:t>2016/6/2</a:t>
            </a:fld>
            <a:endParaRPr lang="ja-JP" altLang="en-US"/>
          </a:p>
        </p:txBody>
      </p:sp>
      <p:sp>
        <p:nvSpPr>
          <p:cNvPr id="6" name="Footer Placeholder 5"/>
          <p:cNvSpPr>
            <a:spLocks noGrp="1"/>
          </p:cNvSpPr>
          <p:nvPr>
            <p:ph type="ftr" sz="quarter" idx="11"/>
          </p:nvPr>
        </p:nvSpPr>
        <p:spPr/>
        <p:txBody>
          <a:bodyPr/>
          <a:lstStyle/>
          <a:p>
            <a:r>
              <a:rPr lang="en-US" altLang="zh-TW" smtClean="0"/>
              <a:t>ARC212@</a:t>
            </a:r>
            <a:r>
              <a:rPr lang="zh-TW" altLang="en-US" smtClean="0"/>
              <a:t>黒部宇奈月温泉 発表練習</a:t>
            </a:r>
            <a:endParaRPr lang="ja-JP" altLang="en-US"/>
          </a:p>
        </p:txBody>
      </p:sp>
      <p:sp>
        <p:nvSpPr>
          <p:cNvPr id="7" name="Slide Number Placeholder 6"/>
          <p:cNvSpPr>
            <a:spLocks noGrp="1"/>
          </p:cNvSpPr>
          <p:nvPr>
            <p:ph type="sldNum" sz="quarter" idx="12"/>
          </p:nvPr>
        </p:nvSpPr>
        <p:spPr/>
        <p:txBody>
          <a:bodyPr/>
          <a:lstStyle/>
          <a:p>
            <a:fld id="{19EFD5C2-C605-44A9-AFF4-CC97E62308AD}" type="slidenum">
              <a:rPr lang="ja-JP" altLang="en-US" smtClean="0"/>
              <a:pPr/>
              <a:t>‹#›</a:t>
            </a:fld>
            <a:endParaRPr lang="ja-JP" altLang="en-US"/>
          </a:p>
        </p:txBody>
      </p:sp>
    </p:spTree>
    <p:extLst>
      <p:ext uri="{BB962C8B-B14F-4D97-AF65-F5344CB8AC3E}">
        <p14:creationId xmlns:p14="http://schemas.microsoft.com/office/powerpoint/2010/main" val="3213336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32EC120-C41F-4CF8-8C36-F3FB6F3AEB4F}" type="datetime1">
              <a:rPr lang="ja-JP" altLang="en-US" smtClean="0"/>
              <a:t>2016/6/2</a:t>
            </a:fld>
            <a:endParaRPr lang="ja-JP" altLang="en-US"/>
          </a:p>
        </p:txBody>
      </p:sp>
      <p:sp>
        <p:nvSpPr>
          <p:cNvPr id="8" name="Footer Placeholder 7"/>
          <p:cNvSpPr>
            <a:spLocks noGrp="1"/>
          </p:cNvSpPr>
          <p:nvPr>
            <p:ph type="ftr" sz="quarter" idx="11"/>
          </p:nvPr>
        </p:nvSpPr>
        <p:spPr/>
        <p:txBody>
          <a:bodyPr/>
          <a:lstStyle/>
          <a:p>
            <a:r>
              <a:rPr lang="en-US" altLang="zh-TW" smtClean="0"/>
              <a:t>ARC212@</a:t>
            </a:r>
            <a:r>
              <a:rPr lang="zh-TW" altLang="en-US" smtClean="0"/>
              <a:t>黒部宇奈月温泉 発表練習</a:t>
            </a:r>
            <a:endParaRPr lang="ja-JP" altLang="en-US"/>
          </a:p>
        </p:txBody>
      </p:sp>
      <p:sp>
        <p:nvSpPr>
          <p:cNvPr id="9" name="Slide Number Placeholder 8"/>
          <p:cNvSpPr>
            <a:spLocks noGrp="1"/>
          </p:cNvSpPr>
          <p:nvPr>
            <p:ph type="sldNum" sz="quarter" idx="12"/>
          </p:nvPr>
        </p:nvSpPr>
        <p:spPr/>
        <p:txBody>
          <a:bodyPr/>
          <a:lstStyle/>
          <a:p>
            <a:fld id="{19EFD5C2-C605-44A9-AFF4-CC97E62308AD}" type="slidenum">
              <a:rPr lang="ja-JP" altLang="en-US" smtClean="0"/>
              <a:pPr/>
              <a:t>‹#›</a:t>
            </a:fld>
            <a:endParaRPr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5788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FC505628-E5D3-4A0F-A10A-A01DBE849621}" type="datetime1">
              <a:rPr lang="ja-JP" altLang="en-US" smtClean="0"/>
              <a:t>2016/6/2</a:t>
            </a:fld>
            <a:endParaRPr lang="ja-JP" altLang="en-US"/>
          </a:p>
        </p:txBody>
      </p:sp>
      <p:sp>
        <p:nvSpPr>
          <p:cNvPr id="4" name="Footer Placeholder 3"/>
          <p:cNvSpPr>
            <a:spLocks noGrp="1"/>
          </p:cNvSpPr>
          <p:nvPr>
            <p:ph type="ftr" sz="quarter" idx="11"/>
          </p:nvPr>
        </p:nvSpPr>
        <p:spPr/>
        <p:txBody>
          <a:bodyPr/>
          <a:lstStyle/>
          <a:p>
            <a:r>
              <a:rPr lang="en-US" altLang="zh-TW" smtClean="0"/>
              <a:t>ARC212@</a:t>
            </a:r>
            <a:r>
              <a:rPr lang="zh-TW" altLang="en-US" smtClean="0"/>
              <a:t>黒部宇奈月温泉 発表練習</a:t>
            </a:r>
            <a:endParaRPr lang="ja-JP" altLang="en-US"/>
          </a:p>
        </p:txBody>
      </p:sp>
      <p:sp>
        <p:nvSpPr>
          <p:cNvPr id="5" name="Slide Number Placeholder 4"/>
          <p:cNvSpPr>
            <a:spLocks noGrp="1"/>
          </p:cNvSpPr>
          <p:nvPr>
            <p:ph type="sldNum" sz="quarter" idx="12"/>
          </p:nvPr>
        </p:nvSpPr>
        <p:spPr/>
        <p:txBody>
          <a:bodyPr/>
          <a:lstStyle/>
          <a:p>
            <a:fld id="{19EFD5C2-C605-44A9-AFF4-CC97E62308AD}" type="slidenum">
              <a:rPr lang="ja-JP" altLang="en-US" smtClean="0"/>
              <a:pPr/>
              <a:t>‹#›</a:t>
            </a:fld>
            <a:endParaRPr lang="ja-JP" altLang="en-US"/>
          </a:p>
        </p:txBody>
      </p:sp>
    </p:spTree>
    <p:extLst>
      <p:ext uri="{BB962C8B-B14F-4D97-AF65-F5344CB8AC3E}">
        <p14:creationId xmlns:p14="http://schemas.microsoft.com/office/powerpoint/2010/main" val="5593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59B803-56AD-4626-97D0-FEA6A3B80074}" type="datetime1">
              <a:rPr lang="ja-JP" altLang="en-US" smtClean="0"/>
              <a:t>2016/6/2</a:t>
            </a:fld>
            <a:endParaRPr lang="ja-JP" altLang="en-US"/>
          </a:p>
        </p:txBody>
      </p:sp>
      <p:sp>
        <p:nvSpPr>
          <p:cNvPr id="3" name="Footer Placeholder 2"/>
          <p:cNvSpPr>
            <a:spLocks noGrp="1"/>
          </p:cNvSpPr>
          <p:nvPr>
            <p:ph type="ftr" sz="quarter" idx="11"/>
          </p:nvPr>
        </p:nvSpPr>
        <p:spPr/>
        <p:txBody>
          <a:bodyPr/>
          <a:lstStyle/>
          <a:p>
            <a:r>
              <a:rPr lang="en-US" altLang="zh-TW" smtClean="0"/>
              <a:t>ARC212@</a:t>
            </a:r>
            <a:r>
              <a:rPr lang="zh-TW" altLang="en-US" smtClean="0"/>
              <a:t>黒部宇奈月温泉 発表練習</a:t>
            </a:r>
            <a:endParaRPr lang="ja-JP" altLang="en-US"/>
          </a:p>
        </p:txBody>
      </p:sp>
      <p:sp>
        <p:nvSpPr>
          <p:cNvPr id="4" name="Slide Number Placeholder 3"/>
          <p:cNvSpPr>
            <a:spLocks noGrp="1"/>
          </p:cNvSpPr>
          <p:nvPr>
            <p:ph type="sldNum" sz="quarter" idx="12"/>
          </p:nvPr>
        </p:nvSpPr>
        <p:spPr/>
        <p:txBody>
          <a:bodyPr/>
          <a:lstStyle/>
          <a:p>
            <a:fld id="{19EFD5C2-C605-44A9-AFF4-CC97E62308AD}" type="slidenum">
              <a:rPr lang="ja-JP" altLang="en-US" smtClean="0"/>
              <a:pPr/>
              <a:t>‹#›</a:t>
            </a:fld>
            <a:endParaRPr lang="ja-JP" altLang="en-US"/>
          </a:p>
        </p:txBody>
      </p:sp>
    </p:spTree>
    <p:extLst>
      <p:ext uri="{BB962C8B-B14F-4D97-AF65-F5344CB8AC3E}">
        <p14:creationId xmlns:p14="http://schemas.microsoft.com/office/powerpoint/2010/main" val="2878374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9117312-B394-493F-AA3D-D11425B063AB}" type="datetime1">
              <a:rPr lang="ja-JP" altLang="en-US" smtClean="0"/>
              <a:t>2016/6/2</a:t>
            </a:fld>
            <a:endParaRPr lang="ja-JP" altLang="en-US"/>
          </a:p>
        </p:txBody>
      </p:sp>
      <p:sp>
        <p:nvSpPr>
          <p:cNvPr id="6" name="Footer Placeholder 5"/>
          <p:cNvSpPr>
            <a:spLocks noGrp="1"/>
          </p:cNvSpPr>
          <p:nvPr>
            <p:ph type="ftr" sz="quarter" idx="11"/>
          </p:nvPr>
        </p:nvSpPr>
        <p:spPr/>
        <p:txBody>
          <a:bodyPr/>
          <a:lstStyle/>
          <a:p>
            <a:r>
              <a:rPr lang="en-US" altLang="zh-TW" smtClean="0"/>
              <a:t>ARC212@</a:t>
            </a:r>
            <a:r>
              <a:rPr lang="zh-TW" altLang="en-US" smtClean="0"/>
              <a:t>黒部宇奈月温泉 発表練習</a:t>
            </a:r>
            <a:endParaRPr lang="ja-JP" altLang="en-US"/>
          </a:p>
        </p:txBody>
      </p:sp>
      <p:sp>
        <p:nvSpPr>
          <p:cNvPr id="7" name="Slide Number Placeholder 6"/>
          <p:cNvSpPr>
            <a:spLocks noGrp="1"/>
          </p:cNvSpPr>
          <p:nvPr>
            <p:ph type="sldNum" sz="quarter" idx="12"/>
          </p:nvPr>
        </p:nvSpPr>
        <p:spPr/>
        <p:txBody>
          <a:bodyPr/>
          <a:lstStyle/>
          <a:p>
            <a:fld id="{19EFD5C2-C605-44A9-AFF4-CC97E62308AD}" type="slidenum">
              <a:rPr lang="ja-JP" altLang="en-US" smtClean="0"/>
              <a:pPr/>
              <a:t>‹#›</a:t>
            </a:fld>
            <a:endParaRPr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981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5ECAF01B-C3F6-48E9-99BA-12F0E5F1A0DA}" type="datetime1">
              <a:rPr lang="ja-JP" altLang="en-US" smtClean="0"/>
              <a:t>2016/6/2</a:t>
            </a:fld>
            <a:endParaRPr lang="ja-JP" altLang="en-US"/>
          </a:p>
        </p:txBody>
      </p:sp>
      <p:sp>
        <p:nvSpPr>
          <p:cNvPr id="6" name="Footer Placeholder 5"/>
          <p:cNvSpPr>
            <a:spLocks noGrp="1"/>
          </p:cNvSpPr>
          <p:nvPr>
            <p:ph type="ftr" sz="quarter" idx="11"/>
          </p:nvPr>
        </p:nvSpPr>
        <p:spPr/>
        <p:txBody>
          <a:bodyPr/>
          <a:lstStyle/>
          <a:p>
            <a:r>
              <a:rPr lang="en-US" altLang="zh-TW" smtClean="0"/>
              <a:t>ARC212@</a:t>
            </a:r>
            <a:r>
              <a:rPr lang="zh-TW" altLang="en-US" smtClean="0"/>
              <a:t>黒部宇奈月温泉 発表練習</a:t>
            </a:r>
            <a:endParaRPr lang="ja-JP" altLang="en-US"/>
          </a:p>
        </p:txBody>
      </p:sp>
      <p:sp>
        <p:nvSpPr>
          <p:cNvPr id="7" name="Slide Number Placeholder 6"/>
          <p:cNvSpPr>
            <a:spLocks noGrp="1"/>
          </p:cNvSpPr>
          <p:nvPr>
            <p:ph type="sldNum" sz="quarter" idx="12"/>
          </p:nvPr>
        </p:nvSpPr>
        <p:spPr/>
        <p:txBody>
          <a:bodyPr/>
          <a:lstStyle/>
          <a:p>
            <a:fld id="{19EFD5C2-C605-44A9-AFF4-CC97E62308AD}" type="slidenum">
              <a:rPr lang="ja-JP" altLang="en-US" smtClean="0"/>
              <a:pPr/>
              <a:t>‹#›</a:t>
            </a:fld>
            <a:endParaRPr lang="ja-JP" altLang="en-US"/>
          </a:p>
        </p:txBody>
      </p:sp>
    </p:spTree>
    <p:extLst>
      <p:ext uri="{BB962C8B-B14F-4D97-AF65-F5344CB8AC3E}">
        <p14:creationId xmlns:p14="http://schemas.microsoft.com/office/powerpoint/2010/main" val="4047223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2241BC9C-EBAA-4F00-AF34-C7A3C6076CA8}" type="datetime1">
              <a:rPr lang="ja-JP" altLang="en-US" smtClean="0"/>
              <a:t>2016/6/2</a:t>
            </a:fld>
            <a:endParaRPr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altLang="zh-TW" smtClean="0"/>
              <a:t>ARC212@</a:t>
            </a:r>
            <a:r>
              <a:rPr lang="zh-TW" altLang="en-US" smtClean="0"/>
              <a:t>黒部宇奈月温泉 発表練習</a:t>
            </a:r>
            <a:endParaRPr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19EFD5C2-C605-44A9-AFF4-CC97E62308AD}" type="slidenum">
              <a:rPr lang="ja-JP" altLang="en-US" smtClean="0"/>
              <a:pPr/>
              <a:t>‹#›</a:t>
            </a:fld>
            <a:endParaRPr lang="ja-JP" altLang="en-US"/>
          </a:p>
        </p:txBody>
      </p:sp>
    </p:spTree>
    <p:extLst>
      <p:ext uri="{BB962C8B-B14F-4D97-AF65-F5344CB8AC3E}">
        <p14:creationId xmlns:p14="http://schemas.microsoft.com/office/powerpoint/2010/main" val="29415556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685800" y="3505200"/>
            <a:ext cx="8134672" cy="1752600"/>
          </a:xfrm>
        </p:spPr>
        <p:txBody>
          <a:bodyPr/>
          <a:lstStyle/>
          <a:p>
            <a:r>
              <a:rPr lang="ja-JP" altLang="en-US" b="1" dirty="0" smtClean="0"/>
              <a:t>宇都宮大学大学院工学研究科</a:t>
            </a:r>
            <a:r>
              <a:rPr lang="en-US" altLang="ja-JP" b="1" dirty="0"/>
              <a:t> </a:t>
            </a:r>
            <a:r>
              <a:rPr lang="ja-JP" altLang="en-US" b="1" dirty="0" smtClean="0"/>
              <a:t>情報システム科学専攻</a:t>
            </a:r>
            <a:endParaRPr lang="en-US" altLang="ja-JP" b="1" dirty="0" smtClean="0"/>
          </a:p>
          <a:p>
            <a:endParaRPr lang="en-US" altLang="ja-JP" sz="1100" b="1" dirty="0" smtClean="0"/>
          </a:p>
          <a:p>
            <a:r>
              <a:rPr lang="ja-JP" altLang="en-US" b="1" dirty="0" smtClean="0"/>
              <a:t>澤田祐樹</a:t>
            </a:r>
            <a:r>
              <a:rPr lang="en-US" altLang="ja-JP" dirty="0" smtClean="0"/>
              <a:t>  </a:t>
            </a:r>
            <a:r>
              <a:rPr lang="ja-JP" altLang="en-US" dirty="0" smtClean="0"/>
              <a:t>大津 金光   大川 猛   横田 隆史</a:t>
            </a:r>
            <a:endParaRPr lang="ja-JP" altLang="en-US" dirty="0"/>
          </a:p>
          <a:p>
            <a:endParaRPr kumimoji="1" lang="ja-JP" altLang="en-US" b="1" dirty="0"/>
          </a:p>
        </p:txBody>
      </p:sp>
      <p:sp>
        <p:nvSpPr>
          <p:cNvPr id="4" name="日付プレースホルダー 3"/>
          <p:cNvSpPr>
            <a:spLocks noGrp="1"/>
          </p:cNvSpPr>
          <p:nvPr>
            <p:ph type="dt" sz="half" idx="10"/>
          </p:nvPr>
        </p:nvSpPr>
        <p:spPr/>
        <p:txBody>
          <a:bodyPr/>
          <a:lstStyle/>
          <a:p>
            <a:fld id="{1013558A-263C-4DB0-B95A-9F9EA1887B34}" type="datetime1">
              <a:rPr lang="ja-JP" altLang="en-US" smtClean="0"/>
              <a:t>2016/6/2</a:t>
            </a:fld>
            <a:endParaRPr lang="ja-JP" altLang="en-US" dirty="0"/>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1</a:t>
            </a:fld>
            <a:endParaRPr lang="ja-JP" altLang="en-US" dirty="0"/>
          </a:p>
        </p:txBody>
      </p:sp>
      <p:sp>
        <p:nvSpPr>
          <p:cNvPr id="8" name="タイトル 1"/>
          <p:cNvSpPr txBox="1">
            <a:spLocks/>
          </p:cNvSpPr>
          <p:nvPr/>
        </p:nvSpPr>
        <p:spPr>
          <a:xfrm>
            <a:off x="609600" y="286544"/>
            <a:ext cx="8534400" cy="4294584"/>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ja-JP" altLang="en-US" sz="3600" dirty="0" smtClean="0">
                <a:solidFill>
                  <a:srgbClr val="D2533C"/>
                </a:solidFill>
              </a:rPr>
              <a:t>動的</a:t>
            </a:r>
            <a:r>
              <a:rPr lang="ja-JP" altLang="en-US" sz="3600" dirty="0">
                <a:solidFill>
                  <a:srgbClr val="D2533C"/>
                </a:solidFill>
              </a:rPr>
              <a:t>なノード数変更に応じてプロセス単位で負荷分散を行う</a:t>
            </a:r>
            <a:r>
              <a:rPr lang="en-US" altLang="ja-JP" sz="3600" dirty="0">
                <a:solidFill>
                  <a:srgbClr val="D2533C"/>
                </a:solidFill>
              </a:rPr>
              <a:t>MPI</a:t>
            </a:r>
            <a:r>
              <a:rPr lang="ja-JP" altLang="en-US" sz="3600" dirty="0">
                <a:solidFill>
                  <a:srgbClr val="D2533C"/>
                </a:solidFill>
              </a:rPr>
              <a:t>環境の実現</a:t>
            </a:r>
          </a:p>
        </p:txBody>
      </p:sp>
      <p:sp>
        <p:nvSpPr>
          <p:cNvPr id="2" name="フッター プレースホルダー 1"/>
          <p:cNvSpPr>
            <a:spLocks noGrp="1"/>
          </p:cNvSpPr>
          <p:nvPr>
            <p:ph type="ftr" sz="quarter" idx="11"/>
          </p:nvPr>
        </p:nvSpPr>
        <p:spPr/>
        <p:txBody>
          <a:bodyPr/>
          <a:lstStyle/>
          <a:p>
            <a:r>
              <a:rPr lang="en-US" altLang="zh-TW" smtClean="0"/>
              <a:t>ARC212@</a:t>
            </a:r>
            <a:r>
              <a:rPr lang="zh-TW" altLang="en-US" smtClean="0"/>
              <a:t>黒部宇奈月温泉 発表練習</a:t>
            </a:r>
            <a:endParaRPr lang="ja-JP" altLang="en-US" dirty="0"/>
          </a:p>
        </p:txBody>
      </p:sp>
    </p:spTree>
    <p:extLst>
      <p:ext uri="{BB962C8B-B14F-4D97-AF65-F5344CB8AC3E}">
        <p14:creationId xmlns:p14="http://schemas.microsoft.com/office/powerpoint/2010/main" val="2264922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円/楕円 59"/>
          <p:cNvSpPr/>
          <p:nvPr/>
        </p:nvSpPr>
        <p:spPr>
          <a:xfrm>
            <a:off x="6572956" y="2670229"/>
            <a:ext cx="2523183" cy="2014706"/>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リモート</a:t>
            </a:r>
            <a:endParaRPr lang="en-US" altLang="ja-JP" sz="2000" b="1" dirty="0" smtClean="0"/>
          </a:p>
          <a:p>
            <a:pPr algn="ctr"/>
            <a:r>
              <a:rPr lang="ja-JP" altLang="en-US" sz="2000" b="1" dirty="0" smtClean="0"/>
              <a:t>ノード</a:t>
            </a:r>
            <a:r>
              <a:rPr lang="en-US" altLang="ja-JP" sz="2000" b="1" dirty="0"/>
              <a:t>B</a:t>
            </a:r>
            <a:endParaRPr lang="en-US" altLang="ja-JP" sz="2000" b="1" dirty="0" smtClean="0"/>
          </a:p>
          <a:p>
            <a:pPr algn="ctr"/>
            <a:endParaRPr lang="en-US" altLang="ja-JP" sz="2000" b="1" dirty="0"/>
          </a:p>
          <a:p>
            <a:pPr algn="ctr"/>
            <a:endParaRPr lang="en-US" altLang="ja-JP" sz="2000" b="1" dirty="0" smtClean="0"/>
          </a:p>
          <a:p>
            <a:pPr algn="ctr"/>
            <a:endParaRPr kumimoji="1" lang="en-US" altLang="ja-JP" sz="1600" b="1" dirty="0"/>
          </a:p>
          <a:p>
            <a:pPr algn="ctr"/>
            <a:endParaRPr kumimoji="1" lang="en-US" altLang="ja-JP" sz="1600" b="1" dirty="0" smtClean="0"/>
          </a:p>
          <a:p>
            <a:pPr algn="ctr"/>
            <a:endParaRPr kumimoji="1" lang="ja-JP" altLang="en-US" sz="1600" b="1" dirty="0"/>
          </a:p>
        </p:txBody>
      </p:sp>
      <p:sp>
        <p:nvSpPr>
          <p:cNvPr id="2" name="タイトル 1"/>
          <p:cNvSpPr>
            <a:spLocks noGrp="1"/>
          </p:cNvSpPr>
          <p:nvPr>
            <p:ph type="title"/>
          </p:nvPr>
        </p:nvSpPr>
        <p:spPr/>
        <p:txBody>
          <a:bodyPr>
            <a:normAutofit/>
          </a:bodyPr>
          <a:lstStyle/>
          <a:p>
            <a:r>
              <a:rPr lang="ja-JP" altLang="en-US" dirty="0" smtClean="0"/>
              <a:t>並列処理の移譲を伴うリスタート</a:t>
            </a:r>
            <a:endParaRPr kumimoji="1" lang="ja-JP" altLang="en-US" dirty="0"/>
          </a:p>
        </p:txBody>
      </p:sp>
      <p:sp>
        <p:nvSpPr>
          <p:cNvPr id="3" name="日付プレースホルダー 2"/>
          <p:cNvSpPr>
            <a:spLocks noGrp="1"/>
          </p:cNvSpPr>
          <p:nvPr>
            <p:ph type="dt" sz="half" idx="10"/>
          </p:nvPr>
        </p:nvSpPr>
        <p:spPr/>
        <p:txBody>
          <a:bodyPr/>
          <a:lstStyle/>
          <a:p>
            <a:fld id="{5888B59D-E5A1-43E8-8259-3372472FCCD8}" type="datetime1">
              <a:rPr lang="ja-JP" altLang="en-US" smtClean="0"/>
              <a:t>2016/6/2</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10</a:t>
            </a:fld>
            <a:endParaRPr lang="ja-JP" altLang="en-US"/>
          </a:p>
        </p:txBody>
      </p:sp>
      <p:sp>
        <p:nvSpPr>
          <p:cNvPr id="9" name="円/楕円 8"/>
          <p:cNvSpPr/>
          <p:nvPr/>
        </p:nvSpPr>
        <p:spPr>
          <a:xfrm>
            <a:off x="3921024" y="2652801"/>
            <a:ext cx="2523183" cy="2014706"/>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リモート</a:t>
            </a:r>
            <a:endParaRPr lang="en-US" altLang="ja-JP" sz="2000" b="1" dirty="0" smtClean="0"/>
          </a:p>
          <a:p>
            <a:pPr algn="ctr"/>
            <a:r>
              <a:rPr lang="ja-JP" altLang="en-US" sz="2000" b="1" dirty="0" smtClean="0"/>
              <a:t>ノード</a:t>
            </a:r>
            <a:r>
              <a:rPr lang="en-US" altLang="ja-JP" sz="2000" b="1" dirty="0" smtClean="0"/>
              <a:t>A</a:t>
            </a:r>
          </a:p>
          <a:p>
            <a:pPr algn="ctr"/>
            <a:endParaRPr lang="en-US" altLang="ja-JP" sz="2000" b="1" dirty="0"/>
          </a:p>
          <a:p>
            <a:pPr algn="ctr"/>
            <a:endParaRPr lang="en-US" altLang="ja-JP" sz="2000" b="1" dirty="0" smtClean="0"/>
          </a:p>
          <a:p>
            <a:pPr algn="ctr"/>
            <a:endParaRPr kumimoji="1" lang="en-US" altLang="ja-JP" sz="1600" b="1" dirty="0"/>
          </a:p>
          <a:p>
            <a:pPr algn="ctr"/>
            <a:endParaRPr kumimoji="1" lang="en-US" altLang="ja-JP" sz="1600" b="1" dirty="0" smtClean="0"/>
          </a:p>
          <a:p>
            <a:pPr algn="ctr"/>
            <a:endParaRPr kumimoji="1" lang="ja-JP" altLang="en-US" sz="1600" b="1" dirty="0"/>
          </a:p>
        </p:txBody>
      </p:sp>
      <p:sp>
        <p:nvSpPr>
          <p:cNvPr id="23" name="円/楕円 22"/>
          <p:cNvSpPr/>
          <p:nvPr/>
        </p:nvSpPr>
        <p:spPr>
          <a:xfrm>
            <a:off x="5426987" y="1412776"/>
            <a:ext cx="1958432" cy="843451"/>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a:t>ホスト</a:t>
            </a:r>
            <a:endParaRPr lang="en-US" altLang="ja-JP" sz="2000" b="1" dirty="0" smtClean="0"/>
          </a:p>
          <a:p>
            <a:pPr algn="ctr"/>
            <a:r>
              <a:rPr lang="ja-JP" altLang="en-US" sz="2000" b="1" dirty="0" smtClean="0"/>
              <a:t>ノード</a:t>
            </a:r>
            <a:endParaRPr kumimoji="1" lang="en-US" altLang="ja-JP" sz="2000" b="1" dirty="0"/>
          </a:p>
        </p:txBody>
      </p:sp>
      <p:sp>
        <p:nvSpPr>
          <p:cNvPr id="27" name="テキスト ボックス 26"/>
          <p:cNvSpPr txBox="1"/>
          <p:nvPr/>
        </p:nvSpPr>
        <p:spPr>
          <a:xfrm>
            <a:off x="6729960" y="6479316"/>
            <a:ext cx="2537423" cy="307777"/>
          </a:xfrm>
          <a:prstGeom prst="rect">
            <a:avLst/>
          </a:prstGeom>
          <a:noFill/>
        </p:spPr>
        <p:txBody>
          <a:bodyPr wrap="square" rtlCol="0">
            <a:spAutoFit/>
          </a:bodyPr>
          <a:lstStyle/>
          <a:p>
            <a:r>
              <a:rPr kumimoji="1" lang="ja-JP" altLang="en-US" sz="1400" b="1" dirty="0" smtClean="0"/>
              <a:t>：</a:t>
            </a:r>
            <a:r>
              <a:rPr kumimoji="1" lang="en-US" altLang="ja-JP" sz="1400" b="1" dirty="0" smtClean="0"/>
              <a:t>MPI</a:t>
            </a:r>
            <a:r>
              <a:rPr kumimoji="1" lang="ja-JP" altLang="en-US" sz="1400" b="1" dirty="0" smtClean="0"/>
              <a:t>並列</a:t>
            </a:r>
            <a:r>
              <a:rPr lang="ja-JP" altLang="en-US" sz="1400" b="1" dirty="0"/>
              <a:t>実行</a:t>
            </a:r>
            <a:r>
              <a:rPr kumimoji="1" lang="ja-JP" altLang="en-US" sz="1400" b="1" dirty="0" smtClean="0"/>
              <a:t>プロセス</a:t>
            </a:r>
            <a:endParaRPr kumimoji="1" lang="ja-JP" altLang="en-US" sz="1400" b="1" dirty="0"/>
          </a:p>
        </p:txBody>
      </p:sp>
      <p:pic>
        <p:nvPicPr>
          <p:cNvPr id="28" name="図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57880" y="5347924"/>
            <a:ext cx="363687" cy="456751"/>
          </a:xfrm>
          <a:prstGeom prst="rect">
            <a:avLst/>
          </a:prstGeom>
        </p:spPr>
      </p:pic>
      <p:sp>
        <p:nvSpPr>
          <p:cNvPr id="30" name="テキスト ボックス 29"/>
          <p:cNvSpPr txBox="1"/>
          <p:nvPr/>
        </p:nvSpPr>
        <p:spPr>
          <a:xfrm>
            <a:off x="6729960" y="5417162"/>
            <a:ext cx="2537423" cy="307777"/>
          </a:xfrm>
          <a:prstGeom prst="rect">
            <a:avLst/>
          </a:prstGeom>
          <a:noFill/>
        </p:spPr>
        <p:txBody>
          <a:bodyPr wrap="square" rtlCol="0">
            <a:spAutoFit/>
          </a:bodyPr>
          <a:lstStyle/>
          <a:p>
            <a:r>
              <a:rPr kumimoji="1" lang="ja-JP" altLang="en-US" sz="1400" b="1" dirty="0" smtClean="0"/>
              <a:t>：</a:t>
            </a:r>
            <a:r>
              <a:rPr lang="ja-JP" altLang="en-US" sz="1400" b="1" dirty="0" smtClean="0"/>
              <a:t>チェックポイントデータ</a:t>
            </a:r>
            <a:r>
              <a:rPr lang="en-US" altLang="ja-JP" sz="1400" b="1" dirty="0" smtClean="0"/>
              <a:t>(</a:t>
            </a:r>
            <a:r>
              <a:rPr lang="en-US" altLang="ja-JP" sz="1400" b="1" dirty="0" err="1" smtClean="0"/>
              <a:t>ckpt</a:t>
            </a:r>
            <a:r>
              <a:rPr lang="en-US" altLang="ja-JP" sz="1400" b="1" dirty="0" smtClean="0"/>
              <a:t>)</a:t>
            </a:r>
            <a:endParaRPr kumimoji="1" lang="ja-JP" altLang="en-US" sz="1400" b="1" dirty="0"/>
          </a:p>
        </p:txBody>
      </p:sp>
      <p:sp>
        <p:nvSpPr>
          <p:cNvPr id="37" name="コンテンツ プレースホルダー 2"/>
          <p:cNvSpPr txBox="1">
            <a:spLocks/>
          </p:cNvSpPr>
          <p:nvPr/>
        </p:nvSpPr>
        <p:spPr>
          <a:xfrm>
            <a:off x="0" y="1412776"/>
            <a:ext cx="3921025" cy="864096"/>
          </a:xfrm>
          <a:prstGeom prst="rect">
            <a:avLst/>
          </a:prstGeom>
        </p:spPr>
        <p:txBody>
          <a:bodyPr>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sz="2000" b="1" dirty="0" smtClean="0"/>
              <a:t>定期的に</a:t>
            </a:r>
            <a:r>
              <a:rPr lang="en-US" altLang="ja-JP" sz="2000" b="1" dirty="0" smtClean="0"/>
              <a:t>,</a:t>
            </a:r>
            <a:r>
              <a:rPr lang="ja-JP" altLang="en-US" sz="2000" b="1" dirty="0" smtClean="0"/>
              <a:t>チェックポイントデータを作成</a:t>
            </a:r>
            <a:r>
              <a:rPr lang="en-US" altLang="ja-JP" sz="2000" b="1" dirty="0"/>
              <a:t>&amp;</a:t>
            </a:r>
            <a:r>
              <a:rPr lang="ja-JP" altLang="en-US" sz="2000" b="1" dirty="0" smtClean="0"/>
              <a:t>ホストノードへ集約</a:t>
            </a:r>
            <a:endParaRPr lang="en-US" altLang="ja-JP" sz="2000" b="1" dirty="0" smtClean="0"/>
          </a:p>
          <a:p>
            <a:pPr marL="0" indent="0">
              <a:buNone/>
            </a:pPr>
            <a:endParaRPr lang="en-US" altLang="ja-JP" sz="2000" b="1" dirty="0" smtClean="0"/>
          </a:p>
          <a:p>
            <a:pPr marL="0" indent="0">
              <a:buFont typeface="Arial" pitchFamily="34" charset="0"/>
              <a:buNone/>
            </a:pPr>
            <a:endParaRPr lang="ja-JP" altLang="en-US" dirty="0"/>
          </a:p>
        </p:txBody>
      </p:sp>
      <p:sp>
        <p:nvSpPr>
          <p:cNvPr id="38" name="下矢印 37"/>
          <p:cNvSpPr/>
          <p:nvPr/>
        </p:nvSpPr>
        <p:spPr>
          <a:xfrm>
            <a:off x="1115615" y="2276871"/>
            <a:ext cx="648072" cy="13261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テキスト ボックス 38"/>
          <p:cNvSpPr txBox="1"/>
          <p:nvPr/>
        </p:nvSpPr>
        <p:spPr>
          <a:xfrm>
            <a:off x="1726031" y="2397428"/>
            <a:ext cx="1869305" cy="646331"/>
          </a:xfrm>
          <a:prstGeom prst="rect">
            <a:avLst/>
          </a:prstGeom>
          <a:noFill/>
        </p:spPr>
        <p:txBody>
          <a:bodyPr wrap="square" rtlCol="0">
            <a:spAutoFit/>
          </a:bodyPr>
          <a:lstStyle/>
          <a:p>
            <a:r>
              <a:rPr lang="ja-JP" altLang="en-US" b="1" dirty="0" smtClean="0">
                <a:solidFill>
                  <a:srgbClr val="FF0000"/>
                </a:solidFill>
              </a:rPr>
              <a:t>ノードが脱退した場合</a:t>
            </a:r>
            <a:endParaRPr kumimoji="1" lang="ja-JP" altLang="en-US" b="1" dirty="0">
              <a:solidFill>
                <a:srgbClr val="FF0000"/>
              </a:solidFill>
            </a:endParaRPr>
          </a:p>
        </p:txBody>
      </p:sp>
      <p:sp>
        <p:nvSpPr>
          <p:cNvPr id="40" name="テキスト ボックス 39"/>
          <p:cNvSpPr txBox="1"/>
          <p:nvPr/>
        </p:nvSpPr>
        <p:spPr>
          <a:xfrm>
            <a:off x="70556" y="4355885"/>
            <a:ext cx="3850469" cy="1015663"/>
          </a:xfrm>
          <a:prstGeom prst="rect">
            <a:avLst/>
          </a:prstGeom>
          <a:noFill/>
        </p:spPr>
        <p:txBody>
          <a:bodyPr wrap="square" rtlCol="0">
            <a:spAutoFit/>
          </a:bodyPr>
          <a:lstStyle/>
          <a:p>
            <a:r>
              <a:rPr kumimoji="1" lang="en-US" altLang="ja-JP" sz="2000" b="1" dirty="0" smtClean="0"/>
              <a:t>1.</a:t>
            </a:r>
            <a:r>
              <a:rPr kumimoji="1" lang="ja-JP" altLang="en-US" sz="2000" b="1" dirty="0" smtClean="0"/>
              <a:t>ホストノードは</a:t>
            </a:r>
            <a:r>
              <a:rPr kumimoji="1" lang="en-US" altLang="ja-JP" sz="2000" b="1" dirty="0" smtClean="0"/>
              <a:t>,</a:t>
            </a:r>
            <a:r>
              <a:rPr kumimoji="1" lang="ja-JP" altLang="en-US" sz="2000" b="1" dirty="0" smtClean="0"/>
              <a:t>脱退ノードから受け取ったチェックポイントデータを</a:t>
            </a:r>
            <a:r>
              <a:rPr lang="ja-JP" altLang="en-US" sz="2000" b="1" dirty="0"/>
              <a:t>移譲</a:t>
            </a:r>
            <a:r>
              <a:rPr kumimoji="1" lang="ja-JP" altLang="en-US" sz="2000" b="1" dirty="0" smtClean="0"/>
              <a:t>先のノードへ送信</a:t>
            </a:r>
            <a:endParaRPr kumimoji="1" lang="en-US" altLang="ja-JP" sz="2000" b="1" dirty="0" smtClean="0"/>
          </a:p>
        </p:txBody>
      </p:sp>
      <p:cxnSp>
        <p:nvCxnSpPr>
          <p:cNvPr id="42" name="直線矢印コネクタ 41"/>
          <p:cNvCxnSpPr/>
          <p:nvPr/>
        </p:nvCxnSpPr>
        <p:spPr>
          <a:xfrm flipV="1">
            <a:off x="5028058" y="2024234"/>
            <a:ext cx="214947" cy="56426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flipH="1" flipV="1">
            <a:off x="7601742" y="1988840"/>
            <a:ext cx="211681" cy="51900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9" name="フッター プレースホルダー 1"/>
          <p:cNvSpPr>
            <a:spLocks noGrp="1"/>
          </p:cNvSpPr>
          <p:nvPr>
            <p:ph type="ftr" sz="quarter" idx="11"/>
          </p:nvPr>
        </p:nvSpPr>
        <p:spPr>
          <a:xfrm>
            <a:off x="3429000" y="18288"/>
            <a:ext cx="4114800" cy="329184"/>
          </a:xfrm>
        </p:spPr>
        <p:txBody>
          <a:bodyPr/>
          <a:lstStyle/>
          <a:p>
            <a:r>
              <a:rPr lang="en-US" altLang="zh-TW" smtClean="0"/>
              <a:t>ARC212@</a:t>
            </a:r>
            <a:r>
              <a:rPr lang="zh-TW" altLang="en-US" smtClean="0"/>
              <a:t>黒部宇奈月温泉 発表練習</a:t>
            </a:r>
            <a:endParaRPr lang="ja-JP" altLang="en-US" dirty="0"/>
          </a:p>
        </p:txBody>
      </p:sp>
      <p:sp>
        <p:nvSpPr>
          <p:cNvPr id="41" name="円/楕円 40"/>
          <p:cNvSpPr/>
          <p:nvPr/>
        </p:nvSpPr>
        <p:spPr>
          <a:xfrm>
            <a:off x="4828874" y="3457310"/>
            <a:ext cx="586259" cy="38816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pic>
        <p:nvPicPr>
          <p:cNvPr id="44" name="図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23870" y="3565252"/>
            <a:ext cx="290607" cy="364971"/>
          </a:xfrm>
          <a:prstGeom prst="rect">
            <a:avLst/>
          </a:prstGeom>
        </p:spPr>
      </p:pic>
      <p:sp>
        <p:nvSpPr>
          <p:cNvPr id="45" name="円/楕円 44"/>
          <p:cNvSpPr/>
          <p:nvPr/>
        </p:nvSpPr>
        <p:spPr>
          <a:xfrm>
            <a:off x="6143701" y="6007884"/>
            <a:ext cx="586259" cy="38816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sp>
        <p:nvSpPr>
          <p:cNvPr id="46" name="テキスト ボックス 45"/>
          <p:cNvSpPr txBox="1"/>
          <p:nvPr/>
        </p:nvSpPr>
        <p:spPr>
          <a:xfrm>
            <a:off x="6729960" y="6074586"/>
            <a:ext cx="2738584" cy="307777"/>
          </a:xfrm>
          <a:prstGeom prst="rect">
            <a:avLst/>
          </a:prstGeom>
          <a:noFill/>
        </p:spPr>
        <p:txBody>
          <a:bodyPr wrap="square" rtlCol="0">
            <a:spAutoFit/>
          </a:bodyPr>
          <a:lstStyle/>
          <a:p>
            <a:r>
              <a:rPr kumimoji="1" lang="ja-JP" altLang="en-US" sz="1400" b="1" dirty="0" smtClean="0"/>
              <a:t>：</a:t>
            </a:r>
            <a:r>
              <a:rPr kumimoji="1" lang="en-US" altLang="ja-JP" sz="1400" b="1" dirty="0" smtClean="0"/>
              <a:t>MPI</a:t>
            </a:r>
            <a:r>
              <a:rPr kumimoji="1" lang="ja-JP" altLang="en-US" sz="1400" b="1" dirty="0" smtClean="0"/>
              <a:t>の</a:t>
            </a:r>
            <a:r>
              <a:rPr lang="ja-JP" altLang="en-US" sz="1400" b="1" dirty="0" smtClean="0"/>
              <a:t>管理デーモンプロセス</a:t>
            </a:r>
            <a:endParaRPr kumimoji="1" lang="ja-JP" altLang="en-US" sz="1400" b="1" dirty="0"/>
          </a:p>
        </p:txBody>
      </p:sp>
      <p:sp>
        <p:nvSpPr>
          <p:cNvPr id="65" name="円/楕円 64"/>
          <p:cNvSpPr/>
          <p:nvPr/>
        </p:nvSpPr>
        <p:spPr>
          <a:xfrm>
            <a:off x="7781202" y="3429000"/>
            <a:ext cx="586259" cy="38816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pic>
        <p:nvPicPr>
          <p:cNvPr id="66" name="図 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6198" y="3536942"/>
            <a:ext cx="290607" cy="364971"/>
          </a:xfrm>
          <a:prstGeom prst="rect">
            <a:avLst/>
          </a:prstGeom>
        </p:spPr>
      </p:pic>
      <p:sp>
        <p:nvSpPr>
          <p:cNvPr id="6" name="テキスト ボックス 5"/>
          <p:cNvSpPr txBox="1"/>
          <p:nvPr/>
        </p:nvSpPr>
        <p:spPr>
          <a:xfrm>
            <a:off x="70556" y="5589240"/>
            <a:ext cx="3850468" cy="707886"/>
          </a:xfrm>
          <a:prstGeom prst="rect">
            <a:avLst/>
          </a:prstGeom>
          <a:noFill/>
        </p:spPr>
        <p:txBody>
          <a:bodyPr wrap="square" rtlCol="0">
            <a:spAutoFit/>
          </a:bodyPr>
          <a:lstStyle/>
          <a:p>
            <a:r>
              <a:rPr kumimoji="1" lang="en-US" altLang="ja-JP" sz="2000" b="1" dirty="0" smtClean="0"/>
              <a:t>2.</a:t>
            </a:r>
            <a:r>
              <a:rPr lang="ja-JP" altLang="en-US" sz="2000" b="1" dirty="0"/>
              <a:t>脱退ノードの並列タスクを引き継いで</a:t>
            </a:r>
            <a:r>
              <a:rPr lang="en-US" altLang="ja-JP" sz="2000" b="1" dirty="0"/>
              <a:t>,</a:t>
            </a:r>
            <a:r>
              <a:rPr lang="ja-JP" altLang="en-US" sz="2000" b="1" dirty="0"/>
              <a:t>リスタート</a:t>
            </a:r>
            <a:endParaRPr kumimoji="1" lang="ja-JP" altLang="en-US" sz="2000" b="1" dirty="0"/>
          </a:p>
        </p:txBody>
      </p:sp>
      <p:sp>
        <p:nvSpPr>
          <p:cNvPr id="34" name="円/楕円 33"/>
          <p:cNvSpPr/>
          <p:nvPr/>
        </p:nvSpPr>
        <p:spPr>
          <a:xfrm>
            <a:off x="6927105" y="2909300"/>
            <a:ext cx="586259" cy="38816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sp>
        <p:nvSpPr>
          <p:cNvPr id="50" name="円/楕円 49"/>
          <p:cNvSpPr/>
          <p:nvPr/>
        </p:nvSpPr>
        <p:spPr>
          <a:xfrm>
            <a:off x="6257880" y="6463581"/>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4585523" y="3990373"/>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5206112" y="3984225"/>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00365" y="4208698"/>
            <a:ext cx="290607" cy="364971"/>
          </a:xfrm>
          <a:prstGeom prst="rect">
            <a:avLst/>
          </a:prstGeom>
        </p:spPr>
      </p:pic>
      <p:pic>
        <p:nvPicPr>
          <p:cNvPr id="32" name="図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1513" y="4208698"/>
            <a:ext cx="290607" cy="364971"/>
          </a:xfrm>
          <a:prstGeom prst="rect">
            <a:avLst/>
          </a:prstGeom>
        </p:spPr>
      </p:pic>
      <p:sp>
        <p:nvSpPr>
          <p:cNvPr id="53" name="円/楕円 52"/>
          <p:cNvSpPr/>
          <p:nvPr/>
        </p:nvSpPr>
        <p:spPr>
          <a:xfrm>
            <a:off x="6699633" y="3719427"/>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6927105" y="3320908"/>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7524469" y="3997076"/>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8099104" y="3981460"/>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3" name="図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2693" y="4180388"/>
            <a:ext cx="290607" cy="364971"/>
          </a:xfrm>
          <a:prstGeom prst="rect">
            <a:avLst/>
          </a:prstGeom>
        </p:spPr>
      </p:pic>
      <p:pic>
        <p:nvPicPr>
          <p:cNvPr id="64" name="図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13841" y="4180388"/>
            <a:ext cx="290607" cy="364971"/>
          </a:xfrm>
          <a:prstGeom prst="rect">
            <a:avLst/>
          </a:prstGeom>
        </p:spPr>
      </p:pic>
    </p:spTree>
    <p:extLst>
      <p:ext uri="{BB962C8B-B14F-4D97-AF65-F5344CB8AC3E}">
        <p14:creationId xmlns:p14="http://schemas.microsoft.com/office/powerpoint/2010/main" val="893895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repeatCount="3000" accel="50000" decel="50000" fill="hold" nodeType="clickEffect">
                                  <p:stCondLst>
                                    <p:cond delay="0"/>
                                  </p:stCondLst>
                                  <p:childTnLst>
                                    <p:animMotion origin="layout" path="M 1.38889E-6 2.22222E-6 L 0.09618 -0.31134 " pathEditMode="relative" rAng="0" ptsTypes="AA">
                                      <p:cBhvr>
                                        <p:cTn id="6" dur="2000" fill="hold"/>
                                        <p:tgtEl>
                                          <p:spTgt spid="29"/>
                                        </p:tgtEl>
                                        <p:attrNameLst>
                                          <p:attrName>ppt_x</p:attrName>
                                          <p:attrName>ppt_y</p:attrName>
                                        </p:attrNameLst>
                                      </p:cBhvr>
                                      <p:rCtr x="4809" y="-15579"/>
                                    </p:animMotion>
                                  </p:childTnLst>
                                </p:cTn>
                              </p:par>
                              <p:par>
                                <p:cTn id="7" presetID="42" presetClass="path" presetSubtype="0" repeatCount="3000" accel="50000" decel="50000" fill="hold" nodeType="withEffect">
                                  <p:stCondLst>
                                    <p:cond delay="0"/>
                                  </p:stCondLst>
                                  <p:childTnLst>
                                    <p:animMotion origin="layout" path="M -2.77778E-6 2.22222E-6 L 0.06997 -0.22222 " pathEditMode="relative" rAng="0" ptsTypes="AA">
                                      <p:cBhvr>
                                        <p:cTn id="8" dur="2000" fill="hold"/>
                                        <p:tgtEl>
                                          <p:spTgt spid="44"/>
                                        </p:tgtEl>
                                        <p:attrNameLst>
                                          <p:attrName>ppt_x</p:attrName>
                                          <p:attrName>ppt_y</p:attrName>
                                        </p:attrNameLst>
                                      </p:cBhvr>
                                      <p:rCtr x="3490" y="-11111"/>
                                    </p:animMotion>
                                  </p:childTnLst>
                                </p:cTn>
                              </p:par>
                              <p:par>
                                <p:cTn id="9" presetID="42" presetClass="path" presetSubtype="0" repeatCount="3000" accel="50000" decel="50000" fill="hold" nodeType="withEffect">
                                  <p:stCondLst>
                                    <p:cond delay="0"/>
                                  </p:stCondLst>
                                  <p:childTnLst>
                                    <p:animMotion origin="layout" path="M -3.33333E-6 2.22222E-6 L 0.0691 -0.29074 " pathEditMode="relative" rAng="0" ptsTypes="AA">
                                      <p:cBhvr>
                                        <p:cTn id="10" dur="2000" fill="hold"/>
                                        <p:tgtEl>
                                          <p:spTgt spid="32"/>
                                        </p:tgtEl>
                                        <p:attrNameLst>
                                          <p:attrName>ppt_x</p:attrName>
                                          <p:attrName>ppt_y</p:attrName>
                                        </p:attrNameLst>
                                      </p:cBhvr>
                                      <p:rCtr x="3455" y="-14537"/>
                                    </p:animMotion>
                                  </p:childTnLst>
                                </p:cTn>
                              </p:par>
                              <p:par>
                                <p:cTn id="11" presetID="42" presetClass="path" presetSubtype="0" repeatCount="3000" accel="50000" decel="50000" fill="hold" nodeType="withEffect">
                                  <p:stCondLst>
                                    <p:cond delay="0"/>
                                  </p:stCondLst>
                                  <p:childTnLst>
                                    <p:animMotion origin="layout" path="M 4.16667E-6 -1.11111E-6 L -0.15105 -0.23518 " pathEditMode="relative" rAng="0" ptsTypes="AA">
                                      <p:cBhvr>
                                        <p:cTn id="12" dur="2000" fill="hold"/>
                                        <p:tgtEl>
                                          <p:spTgt spid="66"/>
                                        </p:tgtEl>
                                        <p:attrNameLst>
                                          <p:attrName>ppt_x</p:attrName>
                                          <p:attrName>ppt_y</p:attrName>
                                        </p:attrNameLst>
                                      </p:cBhvr>
                                      <p:rCtr x="-7552" y="-11759"/>
                                    </p:animMotion>
                                  </p:childTnLst>
                                </p:cTn>
                              </p:par>
                              <p:par>
                                <p:cTn id="13" presetID="42" presetClass="path" presetSubtype="0" repeatCount="3000" accel="50000" decel="50000" fill="hold" nodeType="withEffect">
                                  <p:stCondLst>
                                    <p:cond delay="0"/>
                                  </p:stCondLst>
                                  <p:childTnLst>
                                    <p:animMotion origin="layout" path="M 4.72222E-6 -1.11111E-6 L -0.1165 -0.29491 " pathEditMode="relative" rAng="0" ptsTypes="AA">
                                      <p:cBhvr>
                                        <p:cTn id="14" dur="2000" fill="hold"/>
                                        <p:tgtEl>
                                          <p:spTgt spid="63"/>
                                        </p:tgtEl>
                                        <p:attrNameLst>
                                          <p:attrName>ppt_x</p:attrName>
                                          <p:attrName>ppt_y</p:attrName>
                                        </p:attrNameLst>
                                      </p:cBhvr>
                                      <p:rCtr x="-5833" y="-14745"/>
                                    </p:animMotion>
                                  </p:childTnLst>
                                </p:cTn>
                              </p:par>
                              <p:par>
                                <p:cTn id="15" presetID="42" presetClass="path" presetSubtype="0" repeatCount="3000" accel="50000" decel="50000" fill="hold" nodeType="withEffect">
                                  <p:stCondLst>
                                    <p:cond delay="0"/>
                                  </p:stCondLst>
                                  <p:childTnLst>
                                    <p:animMotion origin="layout" path="M 0 -1.11111E-6 L -0.13924 -0.30717 " pathEditMode="relative" rAng="0" ptsTypes="AA">
                                      <p:cBhvr>
                                        <p:cTn id="16" dur="2000" fill="hold"/>
                                        <p:tgtEl>
                                          <p:spTgt spid="64"/>
                                        </p:tgtEl>
                                        <p:attrNameLst>
                                          <p:attrName>ppt_x</p:attrName>
                                          <p:attrName>ppt_y</p:attrName>
                                        </p:attrNameLst>
                                      </p:cBhvr>
                                      <p:rCtr x="-6962" y="-15370"/>
                                    </p:animMotion>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par>
                                <p:cTn id="30" presetID="10" presetClass="exit" presetSubtype="0" fill="hold" grpId="0" nodeType="withEffect">
                                  <p:stCondLst>
                                    <p:cond delay="0"/>
                                  </p:stCondLst>
                                  <p:childTnLst>
                                    <p:animEffect transition="out" filter="fade">
                                      <p:cBhvr>
                                        <p:cTn id="31" dur="500"/>
                                        <p:tgtEl>
                                          <p:spTgt spid="41"/>
                                        </p:tgtEl>
                                      </p:cBhvr>
                                    </p:animEffect>
                                    <p:set>
                                      <p:cBhvr>
                                        <p:cTn id="32" dur="1" fill="hold">
                                          <p:stCondLst>
                                            <p:cond delay="499"/>
                                          </p:stCondLst>
                                        </p:cTn>
                                        <p:tgtEl>
                                          <p:spTgt spid="41"/>
                                        </p:tgtEl>
                                        <p:attrNameLst>
                                          <p:attrName>style.visibility</p:attrName>
                                        </p:attrNameLst>
                                      </p:cBhvr>
                                      <p:to>
                                        <p:strVal val="hidden"/>
                                      </p:to>
                                    </p:set>
                                  </p:childTnLst>
                                </p:cTn>
                              </p:par>
                              <p:par>
                                <p:cTn id="33" presetID="10" presetClass="exit" presetSubtype="0" fill="hold" grpId="0" nodeType="withEffect">
                                  <p:stCondLst>
                                    <p:cond delay="0"/>
                                  </p:stCondLst>
                                  <p:childTnLst>
                                    <p:animEffect transition="out" filter="fade">
                                      <p:cBhvr>
                                        <p:cTn id="34" dur="500"/>
                                        <p:tgtEl>
                                          <p:spTgt spid="51"/>
                                        </p:tgtEl>
                                      </p:cBhvr>
                                    </p:animEffect>
                                    <p:set>
                                      <p:cBhvr>
                                        <p:cTn id="35" dur="1" fill="hold">
                                          <p:stCondLst>
                                            <p:cond delay="499"/>
                                          </p:stCondLst>
                                        </p:cTn>
                                        <p:tgtEl>
                                          <p:spTgt spid="51"/>
                                        </p:tgtEl>
                                        <p:attrNameLst>
                                          <p:attrName>style.visibility</p:attrName>
                                        </p:attrNameLst>
                                      </p:cBhvr>
                                      <p:to>
                                        <p:strVal val="hidden"/>
                                      </p:to>
                                    </p:set>
                                  </p:childTnLst>
                                </p:cTn>
                              </p:par>
                              <p:par>
                                <p:cTn id="36" presetID="10" presetClass="exit" presetSubtype="0" fill="hold" grpId="0" nodeType="withEffect">
                                  <p:stCondLst>
                                    <p:cond delay="0"/>
                                  </p:stCondLst>
                                  <p:childTnLst>
                                    <p:animEffect transition="out" filter="fade">
                                      <p:cBhvr>
                                        <p:cTn id="37" dur="500"/>
                                        <p:tgtEl>
                                          <p:spTgt spid="52"/>
                                        </p:tgtEl>
                                      </p:cBhvr>
                                    </p:animEffect>
                                    <p:set>
                                      <p:cBhvr>
                                        <p:cTn id="38" dur="1" fill="hold">
                                          <p:stCondLst>
                                            <p:cond delay="499"/>
                                          </p:stCondLst>
                                        </p:cTn>
                                        <p:tgtEl>
                                          <p:spTgt spid="5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nodeType="clickEffect">
                                  <p:stCondLst>
                                    <p:cond delay="0"/>
                                  </p:stCondLst>
                                  <p:childTnLst>
                                    <p:animMotion origin="layout" path="M 0.09618 -0.31134 L 0.20937 -0.14676 " pathEditMode="relative" rAng="0" ptsTypes="AA">
                                      <p:cBhvr>
                                        <p:cTn id="47" dur="2000" fill="hold"/>
                                        <p:tgtEl>
                                          <p:spTgt spid="29"/>
                                        </p:tgtEl>
                                        <p:attrNameLst>
                                          <p:attrName>ppt_x</p:attrName>
                                          <p:attrName>ppt_y</p:attrName>
                                        </p:attrNameLst>
                                      </p:cBhvr>
                                      <p:rCtr x="5660" y="8218"/>
                                    </p:animMotion>
                                  </p:childTnLst>
                                </p:cTn>
                              </p:par>
                              <p:par>
                                <p:cTn id="48" presetID="42" presetClass="path" presetSubtype="0" accel="50000" decel="50000" fill="hold" nodeType="withEffect">
                                  <p:stCondLst>
                                    <p:cond delay="0"/>
                                  </p:stCondLst>
                                  <p:childTnLst>
                                    <p:animMotion origin="layout" path="M 0.04983 -0.21759 L 0.16302 -0.10347 " pathEditMode="relative" rAng="0" ptsTypes="AA">
                                      <p:cBhvr>
                                        <p:cTn id="49" dur="2000" fill="hold"/>
                                        <p:tgtEl>
                                          <p:spTgt spid="44"/>
                                        </p:tgtEl>
                                        <p:attrNameLst>
                                          <p:attrName>ppt_x</p:attrName>
                                          <p:attrName>ppt_y</p:attrName>
                                        </p:attrNameLst>
                                      </p:cBhvr>
                                      <p:rCtr x="5660" y="5694"/>
                                    </p:animMotion>
                                  </p:childTnLst>
                                </p:cTn>
                              </p:par>
                              <p:par>
                                <p:cTn id="50" presetID="42" presetClass="path" presetSubtype="0" accel="50000" decel="50000" fill="hold" nodeType="withEffect">
                                  <p:stCondLst>
                                    <p:cond delay="0"/>
                                  </p:stCondLst>
                                  <p:childTnLst>
                                    <p:animMotion origin="layout" path="M 0.0349 -0.31134 L 0.15556 -0.16459 " pathEditMode="relative" rAng="0" ptsTypes="AA">
                                      <p:cBhvr>
                                        <p:cTn id="51" dur="2000" fill="hold"/>
                                        <p:tgtEl>
                                          <p:spTgt spid="32"/>
                                        </p:tgtEl>
                                        <p:attrNameLst>
                                          <p:attrName>ppt_x</p:attrName>
                                          <p:attrName>ppt_y</p:attrName>
                                        </p:attrNameLst>
                                      </p:cBhvr>
                                      <p:rCtr x="6024" y="7338"/>
                                    </p:animMotion>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500"/>
                                        <p:tgtEl>
                                          <p:spTgt spid="29"/>
                                        </p:tgtEl>
                                      </p:cBhvr>
                                    </p:animEffect>
                                    <p:set>
                                      <p:cBhvr>
                                        <p:cTn id="56" dur="1" fill="hold">
                                          <p:stCondLst>
                                            <p:cond delay="499"/>
                                          </p:stCondLst>
                                        </p:cTn>
                                        <p:tgtEl>
                                          <p:spTgt spid="29"/>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44"/>
                                        </p:tgtEl>
                                      </p:cBhvr>
                                    </p:animEffect>
                                    <p:set>
                                      <p:cBhvr>
                                        <p:cTn id="59" dur="1" fill="hold">
                                          <p:stCondLst>
                                            <p:cond delay="499"/>
                                          </p:stCondLst>
                                        </p:cTn>
                                        <p:tgtEl>
                                          <p:spTgt spid="44"/>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32"/>
                                        </p:tgtEl>
                                      </p:cBhvr>
                                    </p:animEffect>
                                    <p:set>
                                      <p:cBhvr>
                                        <p:cTn id="62" dur="1" fill="hold">
                                          <p:stCondLst>
                                            <p:cond delay="499"/>
                                          </p:stCondLst>
                                        </p:cTn>
                                        <p:tgtEl>
                                          <p:spTgt spid="32"/>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66"/>
                                        </p:tgtEl>
                                      </p:cBhvr>
                                    </p:animEffect>
                                    <p:set>
                                      <p:cBhvr>
                                        <p:cTn id="65" dur="1" fill="hold">
                                          <p:stCondLst>
                                            <p:cond delay="499"/>
                                          </p:stCondLst>
                                        </p:cTn>
                                        <p:tgtEl>
                                          <p:spTgt spid="66"/>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63"/>
                                        </p:tgtEl>
                                      </p:cBhvr>
                                    </p:animEffect>
                                    <p:set>
                                      <p:cBhvr>
                                        <p:cTn id="68" dur="1" fill="hold">
                                          <p:stCondLst>
                                            <p:cond delay="499"/>
                                          </p:stCondLst>
                                        </p:cTn>
                                        <p:tgtEl>
                                          <p:spTgt spid="63"/>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64"/>
                                        </p:tgtEl>
                                      </p:cBhvr>
                                    </p:animEffect>
                                    <p:set>
                                      <p:cBhvr>
                                        <p:cTn id="71" dur="1" fill="hold">
                                          <p:stCondLst>
                                            <p:cond delay="499"/>
                                          </p:stCondLst>
                                        </p:cTn>
                                        <p:tgtEl>
                                          <p:spTgt spid="64"/>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fade">
                                      <p:cBhvr>
                                        <p:cTn id="76" dur="500"/>
                                        <p:tgtEl>
                                          <p:spTgt spid="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3"/>
                                        </p:tgtEl>
                                        <p:attrNameLst>
                                          <p:attrName>style.visibility</p:attrName>
                                        </p:attrNameLst>
                                      </p:cBhvr>
                                      <p:to>
                                        <p:strVal val="visible"/>
                                      </p:to>
                                    </p:set>
                                    <p:animEffect transition="in" filter="fade">
                                      <p:cBhvr>
                                        <p:cTn id="79" dur="500"/>
                                        <p:tgtEl>
                                          <p:spTgt spid="5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4"/>
                                        </p:tgtEl>
                                        <p:attrNameLst>
                                          <p:attrName>style.visibility</p:attrName>
                                        </p:attrNameLst>
                                      </p:cBhvr>
                                      <p:to>
                                        <p:strVal val="visible"/>
                                      </p:to>
                                    </p:set>
                                    <p:animEffect transition="in" filter="fade">
                                      <p:cBhvr>
                                        <p:cTn id="82" dur="500"/>
                                        <p:tgtEl>
                                          <p:spTgt spid="5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fade">
                                      <p:cBhvr>
                                        <p:cTn id="8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8" grpId="0" animBg="1"/>
      <p:bldP spid="39" grpId="0"/>
      <p:bldP spid="40" grpId="0"/>
      <p:bldP spid="41" grpId="0" animBg="1"/>
      <p:bldP spid="6" grpId="0"/>
      <p:bldP spid="34" grpId="0" animBg="1"/>
      <p:bldP spid="51" grpId="0" animBg="1"/>
      <p:bldP spid="52" grpId="0" animBg="1"/>
      <p:bldP spid="53" grpId="0" animBg="1"/>
      <p:bldP spid="5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908720"/>
            <a:ext cx="8229600" cy="5141168"/>
          </a:xfrm>
        </p:spPr>
        <p:txBody>
          <a:bodyPr>
            <a:normAutofit/>
          </a:bodyPr>
          <a:lstStyle/>
          <a:p>
            <a:r>
              <a:rPr lang="ja-JP" altLang="en-US" sz="3200" dirty="0" smtClean="0"/>
              <a:t>研究背景・目的</a:t>
            </a:r>
            <a:endParaRPr lang="en-US" altLang="ja-JP" sz="3200" dirty="0" smtClean="0"/>
          </a:p>
          <a:p>
            <a:r>
              <a:rPr lang="en-US" altLang="ja-JP" sz="3200" dirty="0" smtClean="0"/>
              <a:t>Android</a:t>
            </a:r>
            <a:r>
              <a:rPr lang="ja-JP" altLang="en-US" sz="3200" dirty="0" smtClean="0"/>
              <a:t>クラスタシステム</a:t>
            </a:r>
            <a:endParaRPr lang="en-US" altLang="ja-JP" sz="3200" dirty="0" smtClean="0"/>
          </a:p>
          <a:p>
            <a:r>
              <a:rPr lang="ja-JP" altLang="en-US" sz="3200" b="1" dirty="0" smtClean="0">
                <a:solidFill>
                  <a:srgbClr val="FF0000"/>
                </a:solidFill>
              </a:rPr>
              <a:t>プロセス単位の負荷分散</a:t>
            </a:r>
            <a:r>
              <a:rPr lang="ja-JP" altLang="en-US" sz="3200" b="1" dirty="0">
                <a:solidFill>
                  <a:srgbClr val="FF0000"/>
                </a:solidFill>
              </a:rPr>
              <a:t>機能</a:t>
            </a:r>
            <a:endParaRPr lang="en-US" altLang="ja-JP" sz="3200" b="1" dirty="0" smtClean="0">
              <a:solidFill>
                <a:srgbClr val="FF0000"/>
              </a:solidFill>
            </a:endParaRPr>
          </a:p>
          <a:p>
            <a:r>
              <a:rPr lang="ja-JP" altLang="en-US" sz="3200" dirty="0" smtClean="0"/>
              <a:t>評価</a:t>
            </a:r>
            <a:endParaRPr lang="en-US" altLang="ja-JP" sz="3200" dirty="0" smtClean="0"/>
          </a:p>
          <a:p>
            <a:pPr marL="0" indent="0">
              <a:buNone/>
            </a:pPr>
            <a:endParaRPr kumimoji="1" lang="ja-JP" altLang="en-US" dirty="0"/>
          </a:p>
        </p:txBody>
      </p:sp>
      <p:sp>
        <p:nvSpPr>
          <p:cNvPr id="4" name="日付プレースホルダー 3"/>
          <p:cNvSpPr>
            <a:spLocks noGrp="1"/>
          </p:cNvSpPr>
          <p:nvPr>
            <p:ph type="dt" sz="half" idx="10"/>
          </p:nvPr>
        </p:nvSpPr>
        <p:spPr/>
        <p:txBody>
          <a:bodyPr/>
          <a:lstStyle/>
          <a:p>
            <a:fld id="{EAD53970-6F64-445D-8F96-B70A4B02BFAF}" type="datetime1">
              <a:rPr lang="ja-JP" altLang="en-US" smtClean="0"/>
              <a:t>2016/6/2</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11</a:t>
            </a:fld>
            <a:endParaRPr lang="ja-JP" altLang="en-US"/>
          </a:p>
        </p:txBody>
      </p:sp>
      <p:sp>
        <p:nvSpPr>
          <p:cNvPr id="7" name="タイトル 1"/>
          <p:cNvSpPr txBox="1">
            <a:spLocks/>
          </p:cNvSpPr>
          <p:nvPr/>
        </p:nvSpPr>
        <p:spPr>
          <a:xfrm>
            <a:off x="457200" y="134144"/>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en-US" altLang="ja-JP" dirty="0" smtClean="0">
                <a:solidFill>
                  <a:srgbClr val="D2533C"/>
                </a:solidFill>
              </a:rPr>
              <a:t>Outline</a:t>
            </a:r>
            <a:endParaRPr lang="ja-JP" altLang="en-US" dirty="0">
              <a:solidFill>
                <a:srgbClr val="D2533C"/>
              </a:solidFill>
            </a:endParaRPr>
          </a:p>
        </p:txBody>
      </p:sp>
      <p:sp>
        <p:nvSpPr>
          <p:cNvPr id="8" name="フッター プレースホルダー 1"/>
          <p:cNvSpPr>
            <a:spLocks noGrp="1"/>
          </p:cNvSpPr>
          <p:nvPr>
            <p:ph type="ftr" sz="quarter" idx="11"/>
          </p:nvPr>
        </p:nvSpPr>
        <p:spPr>
          <a:xfrm>
            <a:off x="3429000" y="18288"/>
            <a:ext cx="4114800" cy="329184"/>
          </a:xfrm>
        </p:spPr>
        <p:txBody>
          <a:bodyPr/>
          <a:lstStyle/>
          <a:p>
            <a:r>
              <a:rPr lang="en-US" altLang="zh-TW" smtClean="0"/>
              <a:t>ARC212@</a:t>
            </a:r>
            <a:r>
              <a:rPr lang="zh-TW" altLang="en-US" smtClean="0"/>
              <a:t>黒部宇奈月温泉 発表練習</a:t>
            </a:r>
            <a:endParaRPr lang="ja-JP" altLang="en-US" dirty="0"/>
          </a:p>
        </p:txBody>
      </p:sp>
    </p:spTree>
    <p:extLst>
      <p:ext uri="{BB962C8B-B14F-4D97-AF65-F5344CB8AC3E}">
        <p14:creationId xmlns:p14="http://schemas.microsoft.com/office/powerpoint/2010/main" val="25318548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B73C0B1F-85B1-4A7A-AB2B-37DB14E90F60}" type="datetime1">
              <a:rPr lang="ja-JP" altLang="en-US" smtClean="0"/>
              <a:t>2016/6/2</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12</a:t>
            </a:fld>
            <a:endParaRPr lang="ja-JP" altLang="en-US"/>
          </a:p>
        </p:txBody>
      </p:sp>
      <p:sp>
        <p:nvSpPr>
          <p:cNvPr id="9" name="タイトル 1"/>
          <p:cNvSpPr>
            <a:spLocks noGrp="1"/>
          </p:cNvSpPr>
          <p:nvPr>
            <p:ph type="title"/>
          </p:nvPr>
        </p:nvSpPr>
        <p:spPr>
          <a:xfrm>
            <a:off x="457200" y="134144"/>
            <a:ext cx="8229600" cy="990600"/>
          </a:xfrm>
        </p:spPr>
        <p:txBody>
          <a:bodyPr>
            <a:normAutofit/>
          </a:bodyPr>
          <a:lstStyle/>
          <a:p>
            <a:r>
              <a:rPr lang="ja-JP" altLang="en-US" dirty="0" smtClean="0"/>
              <a:t>プロセス単位の負荷分散</a:t>
            </a:r>
            <a:endParaRPr kumimoji="1" lang="ja-JP" altLang="en-US" dirty="0"/>
          </a:p>
        </p:txBody>
      </p:sp>
      <p:sp>
        <p:nvSpPr>
          <p:cNvPr id="12" name="円/楕円 11"/>
          <p:cNvSpPr/>
          <p:nvPr/>
        </p:nvSpPr>
        <p:spPr>
          <a:xfrm>
            <a:off x="387077" y="3288584"/>
            <a:ext cx="1800200" cy="1635531"/>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ノード</a:t>
            </a:r>
            <a:endParaRPr lang="en-US" altLang="ja-JP" sz="2000" b="1" dirty="0" smtClean="0"/>
          </a:p>
          <a:p>
            <a:pPr algn="ctr"/>
            <a:endParaRPr kumimoji="1" lang="en-US" altLang="ja-JP" sz="1600" b="1" dirty="0" smtClean="0"/>
          </a:p>
          <a:p>
            <a:pPr algn="ctr"/>
            <a:endParaRPr lang="en-US" altLang="ja-JP" sz="1600" b="1" dirty="0" smtClean="0"/>
          </a:p>
          <a:p>
            <a:pPr algn="ctr"/>
            <a:endParaRPr kumimoji="1" lang="en-US" altLang="ja-JP" sz="1600" b="1" dirty="0"/>
          </a:p>
          <a:p>
            <a:pPr algn="ctr"/>
            <a:endParaRPr kumimoji="1" lang="en-US" altLang="ja-JP" sz="1600" b="1" dirty="0" smtClean="0"/>
          </a:p>
          <a:p>
            <a:pPr algn="ctr"/>
            <a:endParaRPr kumimoji="1" lang="ja-JP" altLang="en-US" sz="1600" b="1" dirty="0"/>
          </a:p>
        </p:txBody>
      </p:sp>
      <p:sp>
        <p:nvSpPr>
          <p:cNvPr id="15" name="乗算記号 14"/>
          <p:cNvSpPr/>
          <p:nvPr/>
        </p:nvSpPr>
        <p:spPr>
          <a:xfrm>
            <a:off x="387077" y="2784373"/>
            <a:ext cx="720080" cy="67139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雲形吹き出し 17"/>
          <p:cNvSpPr/>
          <p:nvPr/>
        </p:nvSpPr>
        <p:spPr>
          <a:xfrm>
            <a:off x="2025729" y="2780853"/>
            <a:ext cx="2114223" cy="1015462"/>
          </a:xfrm>
          <a:prstGeom prst="cloudCallout">
            <a:avLst>
              <a:gd name="adj1" fmla="val -4695"/>
              <a:gd name="adj2" fmla="val 92068"/>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別のノード１</a:t>
            </a:r>
            <a:r>
              <a:rPr lang="ja-JP" altLang="en-US" b="1" dirty="0"/>
              <a:t>台</a:t>
            </a:r>
            <a:r>
              <a:rPr lang="ja-JP" altLang="en-US" b="1" dirty="0" smtClean="0"/>
              <a:t>に割り当て</a:t>
            </a:r>
            <a:endParaRPr kumimoji="1" lang="ja-JP" altLang="en-US" b="1" dirty="0"/>
          </a:p>
        </p:txBody>
      </p:sp>
      <p:sp>
        <p:nvSpPr>
          <p:cNvPr id="6" name="円/楕円 5"/>
          <p:cNvSpPr/>
          <p:nvPr/>
        </p:nvSpPr>
        <p:spPr>
          <a:xfrm>
            <a:off x="570056" y="3644950"/>
            <a:ext cx="1473205" cy="1135150"/>
          </a:xfrm>
          <a:prstGeom prst="ellipse">
            <a:avLst/>
          </a:prstGeom>
          <a:ln>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0" name="直線矢印コネクタ 19"/>
          <p:cNvCxnSpPr/>
          <p:nvPr/>
        </p:nvCxnSpPr>
        <p:spPr>
          <a:xfrm>
            <a:off x="2043261" y="4310003"/>
            <a:ext cx="1008112"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円/楕円 20"/>
          <p:cNvSpPr/>
          <p:nvPr/>
        </p:nvSpPr>
        <p:spPr>
          <a:xfrm>
            <a:off x="5148064" y="3415685"/>
            <a:ext cx="1656184" cy="1512168"/>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ノード</a:t>
            </a:r>
            <a:endParaRPr lang="en-US" altLang="ja-JP" sz="2000" b="1" dirty="0" smtClean="0"/>
          </a:p>
          <a:p>
            <a:pPr algn="ctr"/>
            <a:endParaRPr kumimoji="1" lang="en-US" altLang="ja-JP" sz="1600" b="1" dirty="0" smtClean="0"/>
          </a:p>
          <a:p>
            <a:pPr algn="ctr"/>
            <a:endParaRPr lang="en-US" altLang="ja-JP" sz="1600" b="1" dirty="0" smtClean="0"/>
          </a:p>
          <a:p>
            <a:pPr algn="ctr"/>
            <a:endParaRPr kumimoji="1" lang="en-US" altLang="ja-JP" sz="1600" b="1" dirty="0"/>
          </a:p>
          <a:p>
            <a:pPr algn="ctr"/>
            <a:endParaRPr kumimoji="1" lang="en-US" altLang="ja-JP" sz="1600" b="1" dirty="0" smtClean="0"/>
          </a:p>
          <a:p>
            <a:pPr algn="ctr"/>
            <a:endParaRPr kumimoji="1" lang="ja-JP" altLang="en-US" sz="1600" b="1" dirty="0"/>
          </a:p>
        </p:txBody>
      </p:sp>
      <p:sp>
        <p:nvSpPr>
          <p:cNvPr id="22" name="乗算記号 21"/>
          <p:cNvSpPr/>
          <p:nvPr/>
        </p:nvSpPr>
        <p:spPr>
          <a:xfrm>
            <a:off x="5004048" y="3091415"/>
            <a:ext cx="720080" cy="67139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雲形吹き出し 22"/>
          <p:cNvSpPr/>
          <p:nvPr/>
        </p:nvSpPr>
        <p:spPr>
          <a:xfrm>
            <a:off x="7029777" y="2104607"/>
            <a:ext cx="2114223" cy="1015462"/>
          </a:xfrm>
          <a:prstGeom prst="cloudCallout">
            <a:avLst>
              <a:gd name="adj1" fmla="val -35680"/>
              <a:gd name="adj2" fmla="val 47716"/>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ノード</a:t>
            </a:r>
            <a:r>
              <a:rPr lang="en-US" altLang="ja-JP" b="1" dirty="0" smtClean="0"/>
              <a:t>X</a:t>
            </a:r>
            <a:r>
              <a:rPr lang="ja-JP" altLang="en-US" b="1" dirty="0" smtClean="0"/>
              <a:t>に割り当て</a:t>
            </a:r>
            <a:endParaRPr kumimoji="1" lang="ja-JP" altLang="en-US" b="1" dirty="0"/>
          </a:p>
        </p:txBody>
      </p:sp>
      <p:sp>
        <p:nvSpPr>
          <p:cNvPr id="24" name="円/楕円 23"/>
          <p:cNvSpPr/>
          <p:nvPr/>
        </p:nvSpPr>
        <p:spPr>
          <a:xfrm>
            <a:off x="5502605" y="3670074"/>
            <a:ext cx="648072" cy="604272"/>
          </a:xfrm>
          <a:prstGeom prst="ellipse">
            <a:avLst/>
          </a:prstGeom>
          <a:ln>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9" name="円/楕円 28"/>
          <p:cNvSpPr/>
          <p:nvPr/>
        </p:nvSpPr>
        <p:spPr>
          <a:xfrm rot="1980000">
            <a:off x="5996854" y="3885136"/>
            <a:ext cx="512748" cy="1153378"/>
          </a:xfrm>
          <a:prstGeom prst="ellipse">
            <a:avLst/>
          </a:prstGeom>
          <a:ln>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31" name="直線矢印コネクタ 30"/>
          <p:cNvCxnSpPr>
            <a:stCxn id="24" idx="7"/>
          </p:cNvCxnSpPr>
          <p:nvPr/>
        </p:nvCxnSpPr>
        <p:spPr>
          <a:xfrm flipV="1">
            <a:off x="6055769" y="2946496"/>
            <a:ext cx="1175027" cy="81207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29" idx="6"/>
          </p:cNvCxnSpPr>
          <p:nvPr/>
        </p:nvCxnSpPr>
        <p:spPr>
          <a:xfrm>
            <a:off x="6468241" y="4601456"/>
            <a:ext cx="1128094" cy="10711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雲形吹き出し 33"/>
          <p:cNvSpPr/>
          <p:nvPr/>
        </p:nvSpPr>
        <p:spPr>
          <a:xfrm>
            <a:off x="6937939" y="4717143"/>
            <a:ext cx="2114223" cy="1015462"/>
          </a:xfrm>
          <a:prstGeom prst="cloudCallout">
            <a:avLst>
              <a:gd name="adj1" fmla="val -28974"/>
              <a:gd name="adj2" fmla="val -52973"/>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ノード</a:t>
            </a:r>
            <a:r>
              <a:rPr lang="en-US" altLang="ja-JP" b="1" dirty="0"/>
              <a:t>Y</a:t>
            </a:r>
            <a:r>
              <a:rPr lang="ja-JP" altLang="en-US" b="1" dirty="0" smtClean="0"/>
              <a:t>に割り当て</a:t>
            </a:r>
            <a:endParaRPr kumimoji="1" lang="ja-JP" altLang="en-US" b="1" dirty="0"/>
          </a:p>
        </p:txBody>
      </p:sp>
      <p:cxnSp>
        <p:nvCxnSpPr>
          <p:cNvPr id="37" name="直線コネクタ 36"/>
          <p:cNvCxnSpPr/>
          <p:nvPr/>
        </p:nvCxnSpPr>
        <p:spPr>
          <a:xfrm>
            <a:off x="4427984" y="2708920"/>
            <a:ext cx="0" cy="3586708"/>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9" name="右矢印 38"/>
          <p:cNvSpPr/>
          <p:nvPr/>
        </p:nvSpPr>
        <p:spPr>
          <a:xfrm>
            <a:off x="3656592" y="4545049"/>
            <a:ext cx="1707496" cy="1080120"/>
          </a:xfrm>
          <a:prstGeom prst="rightArrow">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負荷分散</a:t>
            </a:r>
            <a:endParaRPr lang="en-US" altLang="ja-JP" b="1" dirty="0" smtClean="0"/>
          </a:p>
          <a:p>
            <a:pPr algn="ctr"/>
            <a:r>
              <a:rPr lang="ja-JP" altLang="en-US" b="1" dirty="0" smtClean="0"/>
              <a:t>を可能</a:t>
            </a:r>
            <a:endParaRPr kumimoji="1" lang="ja-JP" altLang="en-US" b="1" dirty="0"/>
          </a:p>
        </p:txBody>
      </p:sp>
      <p:sp>
        <p:nvSpPr>
          <p:cNvPr id="42" name="フッター プレースホルダー 1"/>
          <p:cNvSpPr>
            <a:spLocks noGrp="1"/>
          </p:cNvSpPr>
          <p:nvPr>
            <p:ph type="ftr" sz="quarter" idx="11"/>
          </p:nvPr>
        </p:nvSpPr>
        <p:spPr>
          <a:xfrm>
            <a:off x="3429000" y="18288"/>
            <a:ext cx="4114800" cy="329184"/>
          </a:xfrm>
        </p:spPr>
        <p:txBody>
          <a:bodyPr/>
          <a:lstStyle/>
          <a:p>
            <a:r>
              <a:rPr lang="en-US" altLang="zh-TW" smtClean="0"/>
              <a:t>ARC212@</a:t>
            </a:r>
            <a:r>
              <a:rPr lang="zh-TW" altLang="en-US" smtClean="0"/>
              <a:t>黒部宇奈月温泉 発表練習</a:t>
            </a:r>
            <a:endParaRPr lang="ja-JP" altLang="en-US" dirty="0"/>
          </a:p>
        </p:txBody>
      </p:sp>
      <p:sp>
        <p:nvSpPr>
          <p:cNvPr id="43" name="コンテンツ プレースホルダー 5"/>
          <p:cNvSpPr txBox="1">
            <a:spLocks/>
          </p:cNvSpPr>
          <p:nvPr/>
        </p:nvSpPr>
        <p:spPr>
          <a:xfrm>
            <a:off x="35496" y="1002280"/>
            <a:ext cx="9023898" cy="1296144"/>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b="1" dirty="0" smtClean="0"/>
              <a:t>ノード内</a:t>
            </a:r>
            <a:r>
              <a:rPr lang="ja-JP" altLang="en-US" b="1" dirty="0"/>
              <a:t>のプロセス群をそれぞれ複数のノードに分散して割り当てる</a:t>
            </a:r>
            <a:endParaRPr lang="en-US" altLang="ja-JP" b="1" dirty="0"/>
          </a:p>
          <a:p>
            <a:endParaRPr lang="en-US" altLang="ja-JP" b="1" dirty="0" smtClean="0"/>
          </a:p>
        </p:txBody>
      </p:sp>
      <p:sp>
        <p:nvSpPr>
          <p:cNvPr id="45" name="テキスト ボックス 44"/>
          <p:cNvSpPr txBox="1"/>
          <p:nvPr/>
        </p:nvSpPr>
        <p:spPr>
          <a:xfrm>
            <a:off x="6729961" y="6479316"/>
            <a:ext cx="2230028" cy="307777"/>
          </a:xfrm>
          <a:prstGeom prst="rect">
            <a:avLst/>
          </a:prstGeom>
          <a:noFill/>
        </p:spPr>
        <p:txBody>
          <a:bodyPr wrap="square" rtlCol="0">
            <a:spAutoFit/>
          </a:bodyPr>
          <a:lstStyle/>
          <a:p>
            <a:r>
              <a:rPr kumimoji="1" lang="ja-JP" altLang="en-US" sz="1400" b="1" dirty="0" smtClean="0"/>
              <a:t>：</a:t>
            </a:r>
            <a:r>
              <a:rPr kumimoji="1" lang="en-US" altLang="ja-JP" sz="1400" b="1" dirty="0" smtClean="0"/>
              <a:t>MPI</a:t>
            </a:r>
            <a:r>
              <a:rPr kumimoji="1" lang="ja-JP" altLang="en-US" sz="1400" b="1" dirty="0" smtClean="0"/>
              <a:t>並列実行プロセス</a:t>
            </a:r>
            <a:endParaRPr kumimoji="1" lang="ja-JP" altLang="en-US" sz="1400" b="1" dirty="0"/>
          </a:p>
        </p:txBody>
      </p:sp>
      <p:sp>
        <p:nvSpPr>
          <p:cNvPr id="46" name="円/楕円 45"/>
          <p:cNvSpPr/>
          <p:nvPr/>
        </p:nvSpPr>
        <p:spPr>
          <a:xfrm>
            <a:off x="6143701" y="6007884"/>
            <a:ext cx="586259" cy="38816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sp>
        <p:nvSpPr>
          <p:cNvPr id="47" name="テキスト ボックス 46"/>
          <p:cNvSpPr txBox="1"/>
          <p:nvPr/>
        </p:nvSpPr>
        <p:spPr>
          <a:xfrm>
            <a:off x="6729960" y="6074586"/>
            <a:ext cx="2450552" cy="307777"/>
          </a:xfrm>
          <a:prstGeom prst="rect">
            <a:avLst/>
          </a:prstGeom>
          <a:noFill/>
        </p:spPr>
        <p:txBody>
          <a:bodyPr wrap="square" rtlCol="0">
            <a:spAutoFit/>
          </a:bodyPr>
          <a:lstStyle/>
          <a:p>
            <a:r>
              <a:rPr kumimoji="1" lang="ja-JP" altLang="en-US" sz="1400" b="1" dirty="0" smtClean="0"/>
              <a:t>：</a:t>
            </a:r>
            <a:r>
              <a:rPr kumimoji="1" lang="en-US" altLang="ja-JP" sz="1400" b="1" dirty="0" smtClean="0"/>
              <a:t>MPI</a:t>
            </a:r>
            <a:r>
              <a:rPr kumimoji="1" lang="ja-JP" altLang="en-US" sz="1400" b="1" dirty="0" smtClean="0"/>
              <a:t>の</a:t>
            </a:r>
            <a:r>
              <a:rPr lang="ja-JP" altLang="en-US" sz="1400" b="1" dirty="0" smtClean="0"/>
              <a:t>管理デーモンプロセス</a:t>
            </a:r>
            <a:endParaRPr kumimoji="1" lang="ja-JP" altLang="en-US" sz="1400" b="1" dirty="0"/>
          </a:p>
        </p:txBody>
      </p:sp>
      <p:sp>
        <p:nvSpPr>
          <p:cNvPr id="48" name="円/楕円 47"/>
          <p:cNvSpPr/>
          <p:nvPr/>
        </p:nvSpPr>
        <p:spPr>
          <a:xfrm>
            <a:off x="768696" y="4191803"/>
            <a:ext cx="586259" cy="38816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sp>
        <p:nvSpPr>
          <p:cNvPr id="49" name="円/楕円 48"/>
          <p:cNvSpPr/>
          <p:nvPr/>
        </p:nvSpPr>
        <p:spPr>
          <a:xfrm>
            <a:off x="5292080" y="4283295"/>
            <a:ext cx="586259" cy="38816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sp>
        <p:nvSpPr>
          <p:cNvPr id="35" name="円/楕円 34"/>
          <p:cNvSpPr/>
          <p:nvPr/>
        </p:nvSpPr>
        <p:spPr>
          <a:xfrm>
            <a:off x="6257880" y="6463581"/>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p:cNvSpPr/>
          <p:nvPr/>
        </p:nvSpPr>
        <p:spPr>
          <a:xfrm>
            <a:off x="945610" y="3809540"/>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p:nvSpPr>
        <p:spPr>
          <a:xfrm>
            <a:off x="1393614" y="3880456"/>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1396175" y="4292777"/>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p:nvSpPr>
        <p:spPr>
          <a:xfrm>
            <a:off x="5646621" y="3809540"/>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5925774" y="4473056"/>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6155355" y="4126236"/>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841024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機能実現のため</a:t>
            </a:r>
            <a:r>
              <a:rPr lang="ja-JP" altLang="en-US" dirty="0" smtClean="0"/>
              <a:t>の要件</a:t>
            </a:r>
            <a:endParaRPr kumimoji="1" lang="ja-JP" altLang="en-US" dirty="0"/>
          </a:p>
        </p:txBody>
      </p:sp>
      <p:sp>
        <p:nvSpPr>
          <p:cNvPr id="3" name="コンテンツ プレースホルダー 2"/>
          <p:cNvSpPr>
            <a:spLocks noGrp="1"/>
          </p:cNvSpPr>
          <p:nvPr>
            <p:ph idx="1"/>
          </p:nvPr>
        </p:nvSpPr>
        <p:spPr/>
        <p:txBody>
          <a:bodyPr/>
          <a:lstStyle/>
          <a:p>
            <a:r>
              <a:rPr lang="ja-JP" altLang="en-US" sz="2800" dirty="0" smtClean="0"/>
              <a:t>要件</a:t>
            </a:r>
            <a:r>
              <a:rPr lang="en-US" altLang="ja-JP" sz="2800" dirty="0" smtClean="0"/>
              <a:t>1.</a:t>
            </a:r>
            <a:r>
              <a:rPr lang="ja-JP" altLang="en-US" sz="2800" dirty="0" smtClean="0"/>
              <a:t>プロセス単位での復元処理の実現</a:t>
            </a:r>
            <a:endParaRPr lang="en-US" altLang="ja-JP" sz="2800" dirty="0" smtClean="0"/>
          </a:p>
          <a:p>
            <a:pPr lvl="1"/>
            <a:r>
              <a:rPr lang="ja-JP" altLang="en-US" dirty="0" smtClean="0"/>
              <a:t>複数のノードに並列実行プロセスを分散させて割り当てる事が可能</a:t>
            </a:r>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marL="274320" lvl="1" indent="0">
              <a:buNone/>
            </a:pPr>
            <a:endParaRPr lang="en-US" altLang="ja-JP" dirty="0" smtClean="0"/>
          </a:p>
          <a:p>
            <a:pPr marL="274320" lvl="1" indent="0">
              <a:buNone/>
            </a:pPr>
            <a:endParaRPr lang="en-US" altLang="ja-JP" dirty="0" smtClean="0"/>
          </a:p>
          <a:p>
            <a:r>
              <a:rPr lang="ja-JP" altLang="en-US" sz="2800" dirty="0" smtClean="0"/>
              <a:t>要件</a:t>
            </a:r>
            <a:r>
              <a:rPr lang="en-US" altLang="ja-JP" sz="2800" dirty="0" smtClean="0"/>
              <a:t>2.</a:t>
            </a:r>
            <a:r>
              <a:rPr lang="ja-JP" altLang="en-US" sz="2800" dirty="0" smtClean="0"/>
              <a:t>プロセス間通信の再構築処理の</a:t>
            </a:r>
            <a:r>
              <a:rPr lang="ja-JP" altLang="en-US" sz="2800" dirty="0"/>
              <a:t>変更</a:t>
            </a:r>
            <a:endParaRPr lang="en-US" altLang="ja-JP" sz="2800" dirty="0"/>
          </a:p>
          <a:p>
            <a:pPr lvl="1"/>
            <a:r>
              <a:rPr lang="ja-JP" altLang="en-US" dirty="0" smtClean="0"/>
              <a:t>プロセス単位で復元処理を行った場合，チェックポイント時と</a:t>
            </a:r>
            <a:r>
              <a:rPr lang="ja-JP" altLang="en-US" dirty="0"/>
              <a:t>接続</a:t>
            </a:r>
            <a:r>
              <a:rPr lang="ja-JP" altLang="en-US" dirty="0" smtClean="0"/>
              <a:t>状況が一部異なる　 </a:t>
            </a:r>
            <a:r>
              <a:rPr lang="en-US" altLang="ja-JP" dirty="0"/>
              <a:t> </a:t>
            </a:r>
            <a:r>
              <a:rPr lang="en-US" altLang="ja-JP" dirty="0" smtClean="0"/>
              <a:t>    </a:t>
            </a:r>
            <a:r>
              <a:rPr lang="ja-JP" altLang="en-US" dirty="0" smtClean="0"/>
              <a:t>一部コネクションを変更</a:t>
            </a:r>
            <a:endParaRPr lang="en-US" altLang="ja-JP" dirty="0" smtClean="0"/>
          </a:p>
          <a:p>
            <a:pPr marL="274320" lvl="1" indent="0">
              <a:buNone/>
            </a:pPr>
            <a:endParaRPr lang="en-US" altLang="ja-JP" dirty="0" smtClean="0"/>
          </a:p>
          <a:p>
            <a:pPr marL="274320" lvl="1" indent="0">
              <a:buNone/>
            </a:pPr>
            <a:endParaRPr lang="en-US" altLang="ja-JP" dirty="0" smtClean="0"/>
          </a:p>
          <a:p>
            <a:pPr marL="274320" lvl="1" indent="0">
              <a:buNone/>
            </a:pPr>
            <a:endParaRPr lang="en-US" altLang="ja-JP" dirty="0"/>
          </a:p>
          <a:p>
            <a:endParaRPr lang="en-US" altLang="ja-JP" dirty="0" smtClean="0"/>
          </a:p>
          <a:p>
            <a:pPr marL="0" indent="0">
              <a:buNone/>
            </a:pPr>
            <a:endParaRPr kumimoji="1" lang="ja-JP" altLang="en-US" dirty="0"/>
          </a:p>
        </p:txBody>
      </p:sp>
      <p:sp>
        <p:nvSpPr>
          <p:cNvPr id="4" name="日付プレースホルダー 3"/>
          <p:cNvSpPr>
            <a:spLocks noGrp="1"/>
          </p:cNvSpPr>
          <p:nvPr>
            <p:ph type="dt" sz="half" idx="10"/>
          </p:nvPr>
        </p:nvSpPr>
        <p:spPr/>
        <p:txBody>
          <a:bodyPr/>
          <a:lstStyle/>
          <a:p>
            <a:fld id="{40D29BF8-F442-4243-95E4-B15F8C3A9EE7}" type="datetime1">
              <a:rPr lang="ja-JP" altLang="en-US" smtClean="0"/>
              <a:t>2016/6/2</a:t>
            </a:fld>
            <a:endParaRPr lang="ja-JP" altLang="en-US"/>
          </a:p>
        </p:txBody>
      </p:sp>
      <p:sp>
        <p:nvSpPr>
          <p:cNvPr id="5" name="フッター プレースホルダー 4"/>
          <p:cNvSpPr>
            <a:spLocks noGrp="1"/>
          </p:cNvSpPr>
          <p:nvPr>
            <p:ph type="ftr" sz="quarter" idx="11"/>
          </p:nvPr>
        </p:nvSpPr>
        <p:spPr/>
        <p:txBody>
          <a:bodyPr/>
          <a:lstStyle/>
          <a:p>
            <a:r>
              <a:rPr lang="en-US" altLang="zh-TW" smtClean="0"/>
              <a:t>ARC212@</a:t>
            </a:r>
            <a:r>
              <a:rPr lang="zh-TW" altLang="en-US" smtClean="0"/>
              <a:t>黒部宇奈月温泉 発表練習</a:t>
            </a:r>
            <a:endParaRPr lang="ja-JP" altLang="en-US"/>
          </a:p>
        </p:txBody>
      </p:sp>
      <p:sp>
        <p:nvSpPr>
          <p:cNvPr id="6" name="スライド番号プレースホルダー 5"/>
          <p:cNvSpPr>
            <a:spLocks noGrp="1"/>
          </p:cNvSpPr>
          <p:nvPr>
            <p:ph type="sldNum" sz="quarter" idx="12"/>
          </p:nvPr>
        </p:nvSpPr>
        <p:spPr/>
        <p:txBody>
          <a:bodyPr/>
          <a:lstStyle/>
          <a:p>
            <a:fld id="{19EFD5C2-C605-44A9-AFF4-CC97E62308AD}" type="slidenum">
              <a:rPr lang="ja-JP" altLang="en-US" smtClean="0"/>
              <a:pPr/>
              <a:t>13</a:t>
            </a:fld>
            <a:endParaRPr lang="ja-JP" altLang="en-US"/>
          </a:p>
        </p:txBody>
      </p:sp>
      <p:sp>
        <p:nvSpPr>
          <p:cNvPr id="7" name="円/楕円 6"/>
          <p:cNvSpPr/>
          <p:nvPr/>
        </p:nvSpPr>
        <p:spPr>
          <a:xfrm>
            <a:off x="2915816" y="2908621"/>
            <a:ext cx="1572062" cy="1319209"/>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ノード</a:t>
            </a:r>
            <a:endParaRPr lang="en-US" altLang="ja-JP" sz="2000" b="1" dirty="0" smtClean="0"/>
          </a:p>
          <a:p>
            <a:pPr algn="ctr"/>
            <a:endParaRPr kumimoji="1" lang="en-US" altLang="ja-JP" sz="2000" b="1" dirty="0"/>
          </a:p>
          <a:p>
            <a:pPr algn="ctr"/>
            <a:endParaRPr kumimoji="1" lang="en-US" altLang="ja-JP" sz="1600" b="1" dirty="0" smtClean="0"/>
          </a:p>
          <a:p>
            <a:pPr algn="ctr"/>
            <a:endParaRPr lang="en-US" altLang="ja-JP" sz="1600" b="1" dirty="0" smtClean="0"/>
          </a:p>
          <a:p>
            <a:pPr algn="ctr"/>
            <a:endParaRPr kumimoji="1" lang="en-US" altLang="ja-JP" sz="1600" b="1" dirty="0"/>
          </a:p>
          <a:p>
            <a:pPr algn="ctr"/>
            <a:endParaRPr kumimoji="1" lang="en-US" altLang="ja-JP" sz="1600" b="1" dirty="0" smtClean="0"/>
          </a:p>
          <a:p>
            <a:pPr algn="ctr"/>
            <a:endParaRPr kumimoji="1" lang="ja-JP" altLang="en-US" sz="1600" b="1" dirty="0"/>
          </a:p>
        </p:txBody>
      </p:sp>
      <p:sp>
        <p:nvSpPr>
          <p:cNvPr id="9" name="雲形吹き出し 8"/>
          <p:cNvSpPr/>
          <p:nvPr/>
        </p:nvSpPr>
        <p:spPr>
          <a:xfrm>
            <a:off x="4833834" y="2530769"/>
            <a:ext cx="2006836" cy="885885"/>
          </a:xfrm>
          <a:prstGeom prst="cloudCallout">
            <a:avLst>
              <a:gd name="adj1" fmla="val -47967"/>
              <a:gd name="adj2" fmla="val 17562"/>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ノード</a:t>
            </a:r>
            <a:r>
              <a:rPr lang="en-US" altLang="ja-JP" b="1" dirty="0" smtClean="0"/>
              <a:t>X</a:t>
            </a:r>
            <a:r>
              <a:rPr lang="ja-JP" altLang="en-US" b="1" dirty="0" smtClean="0"/>
              <a:t>に割り当て</a:t>
            </a:r>
            <a:endParaRPr kumimoji="1" lang="ja-JP" altLang="en-US" b="1" dirty="0"/>
          </a:p>
        </p:txBody>
      </p:sp>
      <p:sp>
        <p:nvSpPr>
          <p:cNvPr id="10" name="円/楕円 9"/>
          <p:cNvSpPr/>
          <p:nvPr/>
        </p:nvSpPr>
        <p:spPr>
          <a:xfrm>
            <a:off x="3270357" y="3163010"/>
            <a:ext cx="615155" cy="527164"/>
          </a:xfrm>
          <a:prstGeom prst="ellipse">
            <a:avLst/>
          </a:prstGeom>
          <a:ln>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円/楕円 11"/>
          <p:cNvSpPr/>
          <p:nvPr/>
        </p:nvSpPr>
        <p:spPr>
          <a:xfrm rot="1980000">
            <a:off x="3800698" y="3400958"/>
            <a:ext cx="486704" cy="880342"/>
          </a:xfrm>
          <a:prstGeom prst="ellipse">
            <a:avLst/>
          </a:prstGeom>
          <a:ln>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5" name="直線矢印コネクタ 14"/>
          <p:cNvCxnSpPr>
            <a:stCxn id="10" idx="7"/>
          </p:cNvCxnSpPr>
          <p:nvPr/>
        </p:nvCxnSpPr>
        <p:spPr>
          <a:xfrm flipV="1">
            <a:off x="3795425" y="3053980"/>
            <a:ext cx="1131116" cy="18623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a:endCxn id="17" idx="0"/>
          </p:cNvCxnSpPr>
          <p:nvPr/>
        </p:nvCxnSpPr>
        <p:spPr>
          <a:xfrm>
            <a:off x="4388121" y="3763422"/>
            <a:ext cx="557762" cy="15674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雲形吹き出し 16"/>
          <p:cNvSpPr/>
          <p:nvPr/>
        </p:nvSpPr>
        <p:spPr>
          <a:xfrm>
            <a:off x="4939658" y="3477227"/>
            <a:ext cx="2006836" cy="885885"/>
          </a:xfrm>
          <a:prstGeom prst="cloudCallout">
            <a:avLst>
              <a:gd name="adj1" fmla="val -59180"/>
              <a:gd name="adj2" fmla="val -11221"/>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ノード</a:t>
            </a:r>
            <a:r>
              <a:rPr lang="en-US" altLang="ja-JP" b="1" dirty="0"/>
              <a:t>Y</a:t>
            </a:r>
            <a:r>
              <a:rPr lang="ja-JP" altLang="en-US" b="1" dirty="0" smtClean="0"/>
              <a:t>に割り当て</a:t>
            </a:r>
            <a:endParaRPr kumimoji="1" lang="ja-JP" altLang="en-US" b="1" dirty="0"/>
          </a:p>
        </p:txBody>
      </p:sp>
      <p:sp>
        <p:nvSpPr>
          <p:cNvPr id="18" name="円/楕円 17"/>
          <p:cNvSpPr/>
          <p:nvPr/>
        </p:nvSpPr>
        <p:spPr>
          <a:xfrm>
            <a:off x="3059832" y="3776231"/>
            <a:ext cx="556481" cy="338636"/>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sp>
        <p:nvSpPr>
          <p:cNvPr id="24" name="右矢印 23"/>
          <p:cNvSpPr/>
          <p:nvPr/>
        </p:nvSpPr>
        <p:spPr>
          <a:xfrm>
            <a:off x="2597732" y="5536251"/>
            <a:ext cx="426549" cy="21602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3397914" y="3225358"/>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781455" y="3835515"/>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968566" y="3496287"/>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45073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要件</a:t>
            </a:r>
            <a:r>
              <a:rPr lang="en-US" altLang="ja-JP" dirty="0" smtClean="0"/>
              <a:t>1:</a:t>
            </a:r>
            <a:r>
              <a:rPr lang="ja-JP" altLang="en-US" dirty="0"/>
              <a:t>プロセス</a:t>
            </a:r>
            <a:r>
              <a:rPr lang="ja-JP" altLang="en-US" dirty="0" smtClean="0"/>
              <a:t>単位での復元処理</a:t>
            </a:r>
            <a:r>
              <a:rPr lang="en-US" altLang="ja-JP" dirty="0" smtClean="0"/>
              <a:t>(1/2)</a:t>
            </a:r>
            <a:endParaRPr kumimoji="1" lang="ja-JP" altLang="en-US" dirty="0"/>
          </a:p>
        </p:txBody>
      </p:sp>
      <p:sp>
        <p:nvSpPr>
          <p:cNvPr id="3" name="コンテンツ プレースホルダー 2"/>
          <p:cNvSpPr>
            <a:spLocks noGrp="1"/>
          </p:cNvSpPr>
          <p:nvPr>
            <p:ph idx="1"/>
          </p:nvPr>
        </p:nvSpPr>
        <p:spPr>
          <a:xfrm>
            <a:off x="457200" y="6315696"/>
            <a:ext cx="8229600" cy="569688"/>
          </a:xfrm>
        </p:spPr>
        <p:txBody>
          <a:bodyPr>
            <a:normAutofit/>
          </a:bodyPr>
          <a:lstStyle/>
          <a:p>
            <a:pPr marL="0" indent="0" algn="ctr">
              <a:buNone/>
            </a:pPr>
            <a:r>
              <a:rPr lang="ja-JP" altLang="en-US" b="1" dirty="0" smtClean="0"/>
              <a:t>親子関係にないプロセスも</a:t>
            </a:r>
            <a:r>
              <a:rPr lang="ja-JP" altLang="en-US" b="1" dirty="0"/>
              <a:t>リスタート</a:t>
            </a:r>
            <a:r>
              <a:rPr lang="ja-JP" altLang="en-US" b="1" dirty="0" smtClean="0"/>
              <a:t>対象とする</a:t>
            </a:r>
            <a:endParaRPr kumimoji="1" lang="ja-JP" altLang="en-US" b="1" dirty="0"/>
          </a:p>
        </p:txBody>
      </p:sp>
      <p:sp>
        <p:nvSpPr>
          <p:cNvPr id="4" name="日付プレースホルダー 3"/>
          <p:cNvSpPr>
            <a:spLocks noGrp="1"/>
          </p:cNvSpPr>
          <p:nvPr>
            <p:ph type="dt" sz="half" idx="10"/>
          </p:nvPr>
        </p:nvSpPr>
        <p:spPr/>
        <p:txBody>
          <a:bodyPr/>
          <a:lstStyle/>
          <a:p>
            <a:fld id="{2031601F-A81B-463F-9154-2A0A135BF75D}" type="datetime1">
              <a:rPr lang="ja-JP" altLang="en-US" smtClean="0"/>
              <a:t>2016/6/2</a:t>
            </a:fld>
            <a:endParaRPr lang="ja-JP" altLang="en-US"/>
          </a:p>
        </p:txBody>
      </p:sp>
      <p:sp>
        <p:nvSpPr>
          <p:cNvPr id="5" name="フッター プレースホルダー 4"/>
          <p:cNvSpPr>
            <a:spLocks noGrp="1"/>
          </p:cNvSpPr>
          <p:nvPr>
            <p:ph type="ftr" sz="quarter" idx="11"/>
          </p:nvPr>
        </p:nvSpPr>
        <p:spPr/>
        <p:txBody>
          <a:bodyPr/>
          <a:lstStyle/>
          <a:p>
            <a:r>
              <a:rPr lang="en-US" altLang="zh-TW" smtClean="0"/>
              <a:t>ARC212@</a:t>
            </a:r>
            <a:r>
              <a:rPr lang="zh-TW" altLang="en-US" smtClean="0"/>
              <a:t>黒部宇奈月温泉 発表練習</a:t>
            </a:r>
            <a:endParaRPr lang="ja-JP" altLang="en-US"/>
          </a:p>
        </p:txBody>
      </p:sp>
      <p:sp>
        <p:nvSpPr>
          <p:cNvPr id="6" name="スライド番号プレースホルダー 5"/>
          <p:cNvSpPr>
            <a:spLocks noGrp="1"/>
          </p:cNvSpPr>
          <p:nvPr>
            <p:ph type="sldNum" sz="quarter" idx="12"/>
          </p:nvPr>
        </p:nvSpPr>
        <p:spPr/>
        <p:txBody>
          <a:bodyPr/>
          <a:lstStyle/>
          <a:p>
            <a:fld id="{19EFD5C2-C605-44A9-AFF4-CC97E62308AD}" type="slidenum">
              <a:rPr lang="ja-JP" altLang="en-US" smtClean="0"/>
              <a:pPr/>
              <a:t>14</a:t>
            </a:fld>
            <a:endParaRPr lang="ja-JP" altLang="en-US"/>
          </a:p>
        </p:txBody>
      </p:sp>
      <p:sp>
        <p:nvSpPr>
          <p:cNvPr id="7" name="フローチャート: 処理 6"/>
          <p:cNvSpPr/>
          <p:nvPr/>
        </p:nvSpPr>
        <p:spPr>
          <a:xfrm>
            <a:off x="35495" y="4149080"/>
            <a:ext cx="6839039" cy="144016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dirty="0" err="1" smtClean="0"/>
              <a:t>d</a:t>
            </a:r>
            <a:r>
              <a:rPr kumimoji="1" lang="en-US" altLang="ja-JP" dirty="0" err="1" smtClean="0"/>
              <a:t>mtcp_restart</a:t>
            </a:r>
            <a:r>
              <a:rPr kumimoji="1" lang="en-US" altLang="ja-JP" dirty="0" smtClean="0"/>
              <a:t> </a:t>
            </a:r>
            <a:r>
              <a:rPr kumimoji="1" lang="en-US" altLang="ja-JP" b="1" i="1" dirty="0" smtClean="0"/>
              <a:t>ckpt1_host</a:t>
            </a:r>
            <a:r>
              <a:rPr kumimoji="1" lang="en-US" altLang="ja-JP" b="1" dirty="0" smtClean="0"/>
              <a:t> </a:t>
            </a:r>
            <a:r>
              <a:rPr kumimoji="1" lang="en-US" altLang="ja-JP" b="1" i="1" dirty="0" smtClean="0"/>
              <a:t>ckpt2_host</a:t>
            </a:r>
          </a:p>
          <a:p>
            <a:endParaRPr kumimoji="1" lang="en-US" altLang="ja-JP" sz="1200" dirty="0" smtClean="0"/>
          </a:p>
          <a:p>
            <a:r>
              <a:rPr lang="en-US" altLang="ja-JP" dirty="0" err="1" smtClean="0"/>
              <a:t>ssh</a:t>
            </a:r>
            <a:r>
              <a:rPr lang="en-US" altLang="ja-JP" dirty="0" smtClean="0"/>
              <a:t> remote node A “</a:t>
            </a:r>
            <a:r>
              <a:rPr lang="en-US" altLang="ja-JP" dirty="0" err="1" smtClean="0"/>
              <a:t>dmtcp_restart</a:t>
            </a:r>
            <a:r>
              <a:rPr lang="en-US" altLang="ja-JP" dirty="0" smtClean="0"/>
              <a:t> </a:t>
            </a:r>
            <a:r>
              <a:rPr lang="en-US" altLang="ja-JP" b="1" i="1" dirty="0" smtClean="0"/>
              <a:t>ckpt1_A</a:t>
            </a:r>
            <a:r>
              <a:rPr lang="en-US" altLang="ja-JP" dirty="0" smtClean="0"/>
              <a:t> </a:t>
            </a:r>
            <a:r>
              <a:rPr lang="en-US" altLang="ja-JP" b="1" i="1" dirty="0" smtClean="0"/>
              <a:t>ckpt2_A</a:t>
            </a:r>
            <a:r>
              <a:rPr lang="ja-JP" altLang="en-US" dirty="0" smtClean="0"/>
              <a:t> </a:t>
            </a:r>
            <a:r>
              <a:rPr lang="en-US" altLang="ja-JP" b="1" i="1" dirty="0" smtClean="0"/>
              <a:t>ckpt3_A</a:t>
            </a:r>
            <a:r>
              <a:rPr lang="en-US" altLang="ja-JP" dirty="0" smtClean="0"/>
              <a:t>”</a:t>
            </a:r>
          </a:p>
          <a:p>
            <a:r>
              <a:rPr kumimoji="1" lang="en-US" altLang="ja-JP" dirty="0" smtClean="0"/>
              <a:t>.</a:t>
            </a:r>
          </a:p>
          <a:p>
            <a:r>
              <a:rPr lang="en-US" altLang="ja-JP" dirty="0" smtClean="0"/>
              <a:t>.</a:t>
            </a:r>
            <a:endParaRPr kumimoji="1" lang="ja-JP" altLang="en-US" dirty="0"/>
          </a:p>
        </p:txBody>
      </p:sp>
      <p:sp>
        <p:nvSpPr>
          <p:cNvPr id="8" name="フローチャート: 処理 7"/>
          <p:cNvSpPr/>
          <p:nvPr/>
        </p:nvSpPr>
        <p:spPr>
          <a:xfrm>
            <a:off x="35496" y="3645024"/>
            <a:ext cx="2376264" cy="504056"/>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b="1" dirty="0"/>
              <a:t>d</a:t>
            </a:r>
            <a:r>
              <a:rPr lang="en-US" altLang="ja-JP" b="1" dirty="0" smtClean="0"/>
              <a:t>mtcp_restart.sh</a:t>
            </a:r>
            <a:endParaRPr kumimoji="1" lang="ja-JP" altLang="en-US" b="1" dirty="0"/>
          </a:p>
        </p:txBody>
      </p:sp>
      <p:sp>
        <p:nvSpPr>
          <p:cNvPr id="10" name="コンテンツ プレースホルダー 2"/>
          <p:cNvSpPr txBox="1">
            <a:spLocks/>
          </p:cNvSpPr>
          <p:nvPr/>
        </p:nvSpPr>
        <p:spPr>
          <a:xfrm>
            <a:off x="457200" y="1340768"/>
            <a:ext cx="8229600" cy="221095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dirty="0" smtClean="0"/>
              <a:t>通常の</a:t>
            </a:r>
            <a:r>
              <a:rPr lang="en-US" altLang="ja-JP" dirty="0" smtClean="0"/>
              <a:t>DMTCP</a:t>
            </a:r>
            <a:r>
              <a:rPr lang="ja-JP" altLang="en-US" dirty="0" smtClean="0"/>
              <a:t>におけるリスタート処理</a:t>
            </a:r>
            <a:endParaRPr lang="en-US" altLang="ja-JP" dirty="0" smtClean="0"/>
          </a:p>
          <a:p>
            <a:pPr lvl="1"/>
            <a:r>
              <a:rPr lang="ja-JP" altLang="en-US" dirty="0" smtClean="0"/>
              <a:t>リスタート用スクリプト</a:t>
            </a:r>
            <a:r>
              <a:rPr lang="en-US" altLang="ja-JP" dirty="0" smtClean="0"/>
              <a:t>(</a:t>
            </a:r>
            <a:r>
              <a:rPr lang="ja-JP" altLang="en-US" dirty="0"/>
              <a:t>チェックポイント時</a:t>
            </a:r>
            <a:r>
              <a:rPr lang="ja-JP" altLang="en-US" dirty="0" smtClean="0"/>
              <a:t>に</a:t>
            </a:r>
            <a:r>
              <a:rPr lang="ja-JP" altLang="en-US" dirty="0"/>
              <a:t>自動</a:t>
            </a:r>
            <a:r>
              <a:rPr lang="ja-JP" altLang="en-US" dirty="0" smtClean="0"/>
              <a:t>作成</a:t>
            </a:r>
            <a:r>
              <a:rPr lang="en-US" altLang="ja-JP" dirty="0" smtClean="0"/>
              <a:t>)</a:t>
            </a:r>
            <a:r>
              <a:rPr lang="ja-JP" altLang="en-US" dirty="0" smtClean="0"/>
              <a:t>の実行</a:t>
            </a:r>
            <a:endParaRPr lang="en-US" altLang="ja-JP" dirty="0" smtClean="0"/>
          </a:p>
          <a:p>
            <a:pPr lvl="1"/>
            <a:r>
              <a:rPr lang="en-US" altLang="ja-JP" dirty="0" smtClean="0"/>
              <a:t>MPI</a:t>
            </a:r>
            <a:r>
              <a:rPr lang="ja-JP" altLang="en-US" dirty="0" smtClean="0"/>
              <a:t>の管理プロセス</a:t>
            </a:r>
            <a:r>
              <a:rPr lang="en-US" altLang="ja-JP" dirty="0" smtClean="0"/>
              <a:t>,MPI</a:t>
            </a:r>
            <a:r>
              <a:rPr lang="ja-JP" altLang="en-US" dirty="0" smtClean="0"/>
              <a:t>並列</a:t>
            </a:r>
            <a:r>
              <a:rPr lang="ja-JP" altLang="en-US" dirty="0"/>
              <a:t>実行</a:t>
            </a:r>
            <a:r>
              <a:rPr lang="ja-JP" altLang="en-US" dirty="0" smtClean="0"/>
              <a:t>プロセス・・・の順にリスタート開始</a:t>
            </a:r>
            <a:endParaRPr lang="en-US" altLang="ja-JP" dirty="0" smtClean="0"/>
          </a:p>
          <a:p>
            <a:pPr lvl="1"/>
            <a:r>
              <a:rPr lang="ja-JP" altLang="en-US" dirty="0" smtClean="0"/>
              <a:t>リスタートしたプロセスに子プロセスがあればリスタート</a:t>
            </a:r>
            <a:endParaRPr lang="en-US" altLang="ja-JP" dirty="0" smtClean="0"/>
          </a:p>
          <a:p>
            <a:pPr lvl="2"/>
            <a:r>
              <a:rPr lang="en-US" altLang="ja-JP" b="1" dirty="0" smtClean="0">
                <a:solidFill>
                  <a:srgbClr val="FF0000"/>
                </a:solidFill>
              </a:rPr>
              <a:t>MPI</a:t>
            </a:r>
            <a:r>
              <a:rPr lang="ja-JP" altLang="en-US" b="1" dirty="0" smtClean="0">
                <a:solidFill>
                  <a:srgbClr val="FF0000"/>
                </a:solidFill>
              </a:rPr>
              <a:t>の管理プロセスと親子関係にあるプロセスのみ</a:t>
            </a:r>
            <a:r>
              <a:rPr lang="ja-JP" altLang="en-US" b="1" dirty="0">
                <a:solidFill>
                  <a:srgbClr val="FF0000"/>
                </a:solidFill>
              </a:rPr>
              <a:t>リスタート</a:t>
            </a:r>
            <a:endParaRPr lang="en-US" altLang="ja-JP" b="1" dirty="0" smtClean="0">
              <a:solidFill>
                <a:srgbClr val="FF0000"/>
              </a:solidFill>
            </a:endParaRPr>
          </a:p>
        </p:txBody>
      </p:sp>
      <p:sp>
        <p:nvSpPr>
          <p:cNvPr id="12" name="下矢印 11"/>
          <p:cNvSpPr/>
          <p:nvPr/>
        </p:nvSpPr>
        <p:spPr>
          <a:xfrm>
            <a:off x="4283968" y="5671705"/>
            <a:ext cx="936104" cy="724903"/>
          </a:xfrm>
          <a:prstGeom prst="downArrow">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b="1" dirty="0" smtClean="0"/>
              <a:t>変更</a:t>
            </a:r>
            <a:endParaRPr kumimoji="1" lang="ja-JP" altLang="en-US" b="1" dirty="0"/>
          </a:p>
        </p:txBody>
      </p:sp>
      <p:cxnSp>
        <p:nvCxnSpPr>
          <p:cNvPr id="13" name="直線コネクタ 12"/>
          <p:cNvCxnSpPr/>
          <p:nvPr/>
        </p:nvCxnSpPr>
        <p:spPr>
          <a:xfrm flipV="1">
            <a:off x="4572000" y="4231545"/>
            <a:ext cx="2410988" cy="4655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円/楕円 14"/>
          <p:cNvSpPr/>
          <p:nvPr/>
        </p:nvSpPr>
        <p:spPr>
          <a:xfrm>
            <a:off x="7164288" y="3440200"/>
            <a:ext cx="1872208" cy="1730108"/>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リモートノード</a:t>
            </a:r>
            <a:r>
              <a:rPr lang="en-US" altLang="ja-JP" sz="2000" b="1" dirty="0" smtClean="0"/>
              <a:t>A</a:t>
            </a:r>
          </a:p>
          <a:p>
            <a:pPr algn="ctr"/>
            <a:endParaRPr lang="en-US" altLang="ja-JP" sz="1600" b="1" dirty="0" smtClean="0"/>
          </a:p>
          <a:p>
            <a:pPr algn="ctr"/>
            <a:endParaRPr kumimoji="1" lang="en-US" altLang="ja-JP" sz="1600" b="1" dirty="0"/>
          </a:p>
          <a:p>
            <a:pPr algn="ctr"/>
            <a:endParaRPr kumimoji="1" lang="en-US" altLang="ja-JP" sz="1600" b="1" dirty="0" smtClean="0"/>
          </a:p>
          <a:p>
            <a:pPr algn="ctr"/>
            <a:endParaRPr kumimoji="1" lang="ja-JP" altLang="en-US" sz="1600" b="1" dirty="0"/>
          </a:p>
        </p:txBody>
      </p:sp>
      <p:sp>
        <p:nvSpPr>
          <p:cNvPr id="20" name="円/楕円 19"/>
          <p:cNvSpPr/>
          <p:nvPr/>
        </p:nvSpPr>
        <p:spPr>
          <a:xfrm>
            <a:off x="7551760" y="4627125"/>
            <a:ext cx="586259" cy="38816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b="1" dirty="0" smtClean="0"/>
              <a:t>A1</a:t>
            </a:r>
          </a:p>
        </p:txBody>
      </p:sp>
      <p:sp>
        <p:nvSpPr>
          <p:cNvPr id="22" name="円/楕円 21"/>
          <p:cNvSpPr/>
          <p:nvPr/>
        </p:nvSpPr>
        <p:spPr>
          <a:xfrm>
            <a:off x="8083419" y="4231545"/>
            <a:ext cx="663324" cy="557791"/>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smtClean="0">
                <a:solidFill>
                  <a:srgbClr val="0070C0"/>
                </a:solidFill>
              </a:rPr>
              <a:t>A2</a:t>
            </a:r>
            <a:endParaRPr kumimoji="1" lang="ja-JP" altLang="en-US" b="1" dirty="0">
              <a:solidFill>
                <a:srgbClr val="0070C0"/>
              </a:solidFill>
            </a:endParaRPr>
          </a:p>
        </p:txBody>
      </p:sp>
      <p:sp>
        <p:nvSpPr>
          <p:cNvPr id="23" name="円/楕円 22"/>
          <p:cNvSpPr/>
          <p:nvPr/>
        </p:nvSpPr>
        <p:spPr>
          <a:xfrm>
            <a:off x="7212138" y="4097023"/>
            <a:ext cx="663324" cy="557791"/>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smtClean="0">
                <a:solidFill>
                  <a:srgbClr val="0070C0"/>
                </a:solidFill>
              </a:rPr>
              <a:t>A3</a:t>
            </a:r>
            <a:endParaRPr kumimoji="1" lang="ja-JP" altLang="en-US" b="1" dirty="0">
              <a:solidFill>
                <a:srgbClr val="0070C0"/>
              </a:solidFill>
            </a:endParaRPr>
          </a:p>
        </p:txBody>
      </p:sp>
    </p:spTree>
    <p:extLst>
      <p:ext uri="{BB962C8B-B14F-4D97-AF65-F5344CB8AC3E}">
        <p14:creationId xmlns:p14="http://schemas.microsoft.com/office/powerpoint/2010/main" val="109483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線矢印コネクタ 33"/>
          <p:cNvCxnSpPr/>
          <p:nvPr/>
        </p:nvCxnSpPr>
        <p:spPr>
          <a:xfrm>
            <a:off x="1475656" y="4194813"/>
            <a:ext cx="41044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円/楕円 6"/>
          <p:cNvSpPr/>
          <p:nvPr/>
        </p:nvSpPr>
        <p:spPr>
          <a:xfrm>
            <a:off x="2385970" y="1642263"/>
            <a:ext cx="1393942" cy="508702"/>
          </a:xfrm>
          <a:prstGeom prst="ellipse">
            <a:avLst/>
          </a:prstGeom>
          <a:ln>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 name="日付プレースホルダー 2"/>
          <p:cNvSpPr>
            <a:spLocks noGrp="1"/>
          </p:cNvSpPr>
          <p:nvPr>
            <p:ph type="dt" sz="half" idx="10"/>
          </p:nvPr>
        </p:nvSpPr>
        <p:spPr/>
        <p:txBody>
          <a:bodyPr/>
          <a:lstStyle/>
          <a:p>
            <a:fld id="{FC505628-E5D3-4A0F-A10A-A01DBE849621}" type="datetime1">
              <a:rPr lang="ja-JP" altLang="en-US" smtClean="0"/>
              <a:t>2016/6/2</a:t>
            </a:fld>
            <a:endParaRPr lang="ja-JP" altLang="en-US"/>
          </a:p>
        </p:txBody>
      </p:sp>
      <p:sp>
        <p:nvSpPr>
          <p:cNvPr id="4" name="フッター プレースホルダー 3"/>
          <p:cNvSpPr>
            <a:spLocks noGrp="1"/>
          </p:cNvSpPr>
          <p:nvPr>
            <p:ph type="ftr" sz="quarter" idx="11"/>
          </p:nvPr>
        </p:nvSpPr>
        <p:spPr/>
        <p:txBody>
          <a:bodyPr/>
          <a:lstStyle/>
          <a:p>
            <a:r>
              <a:rPr lang="en-US" altLang="zh-TW" smtClean="0"/>
              <a:t>ARC212@</a:t>
            </a:r>
            <a:r>
              <a:rPr lang="zh-TW" altLang="en-US" smtClean="0"/>
              <a:t>黒部宇奈月温泉 発表練習</a:t>
            </a:r>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15</a:t>
            </a:fld>
            <a:endParaRPr lang="ja-JP" altLang="en-US"/>
          </a:p>
        </p:txBody>
      </p:sp>
      <p:sp>
        <p:nvSpPr>
          <p:cNvPr id="6" name="テキスト ボックス 5"/>
          <p:cNvSpPr txBox="1"/>
          <p:nvPr/>
        </p:nvSpPr>
        <p:spPr>
          <a:xfrm>
            <a:off x="457200" y="1700808"/>
            <a:ext cx="6131024" cy="646331"/>
          </a:xfrm>
          <a:prstGeom prst="rect">
            <a:avLst/>
          </a:prstGeom>
          <a:noFill/>
        </p:spPr>
        <p:txBody>
          <a:bodyPr wrap="square" rtlCol="0">
            <a:spAutoFit/>
          </a:bodyPr>
          <a:lstStyle/>
          <a:p>
            <a:r>
              <a:rPr kumimoji="1" lang="en-US" altLang="ja-JP" dirty="0" smtClean="0"/>
              <a:t>Ex) </a:t>
            </a:r>
            <a:r>
              <a:rPr lang="en-US" altLang="ja-JP" dirty="0" err="1" smtClean="0"/>
              <a:t>dmtcp_restart</a:t>
            </a:r>
            <a:r>
              <a:rPr lang="en-US" altLang="ja-JP" dirty="0" smtClean="0"/>
              <a:t>  </a:t>
            </a:r>
            <a:r>
              <a:rPr lang="en-US" altLang="ja-JP" b="1" i="1" dirty="0" smtClean="0"/>
              <a:t>ckpt1_host</a:t>
            </a:r>
            <a:r>
              <a:rPr lang="en-US" altLang="ja-JP" dirty="0" smtClean="0"/>
              <a:t>  </a:t>
            </a:r>
            <a:r>
              <a:rPr lang="en-US" altLang="ja-JP" b="1" i="1" dirty="0" smtClean="0"/>
              <a:t>ckpt2_host</a:t>
            </a:r>
            <a:r>
              <a:rPr lang="ja-JP" altLang="en-US" dirty="0" smtClean="0"/>
              <a:t>  </a:t>
            </a:r>
            <a:r>
              <a:rPr lang="en-US" altLang="ja-JP" b="1" i="1" dirty="0" smtClean="0"/>
              <a:t>ckpt1_A </a:t>
            </a:r>
            <a:endParaRPr lang="ja-JP" altLang="en-US" dirty="0"/>
          </a:p>
          <a:p>
            <a:endParaRPr lang="ja-JP" altLang="en-US" dirty="0"/>
          </a:p>
        </p:txBody>
      </p:sp>
      <p:sp>
        <p:nvSpPr>
          <p:cNvPr id="8" name="テキスト ボックス 7"/>
          <p:cNvSpPr txBox="1"/>
          <p:nvPr/>
        </p:nvSpPr>
        <p:spPr>
          <a:xfrm>
            <a:off x="2123728" y="2227395"/>
            <a:ext cx="1897998" cy="369332"/>
          </a:xfrm>
          <a:prstGeom prst="rect">
            <a:avLst/>
          </a:prstGeom>
          <a:noFill/>
        </p:spPr>
        <p:txBody>
          <a:bodyPr wrap="square" rtlCol="0">
            <a:spAutoFit/>
          </a:bodyPr>
          <a:lstStyle/>
          <a:p>
            <a:r>
              <a:rPr lang="en-US" altLang="ja-JP" b="1" dirty="0" smtClean="0"/>
              <a:t>MPI</a:t>
            </a:r>
            <a:r>
              <a:rPr lang="ja-JP" altLang="en-US" b="1" dirty="0" smtClean="0"/>
              <a:t>管理プロセス</a:t>
            </a:r>
            <a:endParaRPr kumimoji="1" lang="ja-JP" altLang="en-US" b="1" dirty="0"/>
          </a:p>
        </p:txBody>
      </p:sp>
      <p:sp>
        <p:nvSpPr>
          <p:cNvPr id="9" name="正方形/長方形 8"/>
          <p:cNvSpPr/>
          <p:nvPr/>
        </p:nvSpPr>
        <p:spPr>
          <a:xfrm>
            <a:off x="35496" y="2756823"/>
            <a:ext cx="2592288" cy="5281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b="1" dirty="0" smtClean="0"/>
              <a:t>MPI</a:t>
            </a:r>
            <a:r>
              <a:rPr kumimoji="1" lang="ja-JP" altLang="en-US" b="1" dirty="0" smtClean="0"/>
              <a:t>管理プロセス</a:t>
            </a:r>
            <a:endParaRPr kumimoji="1" lang="en-US" altLang="ja-JP" b="1" dirty="0" smtClean="0"/>
          </a:p>
          <a:p>
            <a:pPr algn="ctr"/>
            <a:r>
              <a:rPr lang="ja-JP" altLang="en-US" b="1" dirty="0" smtClean="0"/>
              <a:t>へ復元されるプロセス</a:t>
            </a:r>
            <a:endParaRPr kumimoji="1" lang="ja-JP" altLang="en-US" b="1" dirty="0"/>
          </a:p>
        </p:txBody>
      </p:sp>
      <p:cxnSp>
        <p:nvCxnSpPr>
          <p:cNvPr id="10" name="直線矢印コネクタ 9"/>
          <p:cNvCxnSpPr>
            <a:stCxn id="9" idx="2"/>
          </p:cNvCxnSpPr>
          <p:nvPr/>
        </p:nvCxnSpPr>
        <p:spPr>
          <a:xfrm>
            <a:off x="1331640" y="3284984"/>
            <a:ext cx="0" cy="3384376"/>
          </a:xfrm>
          <a:prstGeom prst="straightConnector1">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1144627" y="3425415"/>
            <a:ext cx="331029" cy="302792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7" name="正方形/長方形 16"/>
          <p:cNvSpPr/>
          <p:nvPr/>
        </p:nvSpPr>
        <p:spPr>
          <a:xfrm>
            <a:off x="1410526" y="3546742"/>
            <a:ext cx="169416" cy="43204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8" name="直線コネクタ 17"/>
          <p:cNvCxnSpPr/>
          <p:nvPr/>
        </p:nvCxnSpPr>
        <p:spPr>
          <a:xfrm>
            <a:off x="1579942" y="3618750"/>
            <a:ext cx="2749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1854925" y="3618750"/>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a:off x="1579942" y="3906782"/>
            <a:ext cx="2749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1834785" y="3380841"/>
            <a:ext cx="1306183" cy="646331"/>
          </a:xfrm>
          <a:prstGeom prst="rect">
            <a:avLst/>
          </a:prstGeom>
          <a:noFill/>
        </p:spPr>
        <p:txBody>
          <a:bodyPr wrap="square" rtlCol="0">
            <a:spAutoFit/>
          </a:bodyPr>
          <a:lstStyle/>
          <a:p>
            <a:r>
              <a:rPr lang="ja-JP" altLang="en-US" b="1" dirty="0" smtClean="0"/>
              <a:t>子プロセス</a:t>
            </a:r>
            <a:endParaRPr lang="en-US" altLang="ja-JP" b="1" dirty="0" smtClean="0"/>
          </a:p>
          <a:p>
            <a:r>
              <a:rPr lang="ja-JP" altLang="en-US" b="1" dirty="0" smtClean="0"/>
              <a:t>であるか</a:t>
            </a:r>
            <a:endParaRPr kumimoji="1" lang="ja-JP" altLang="en-US" b="1" dirty="0"/>
          </a:p>
        </p:txBody>
      </p:sp>
      <p:cxnSp>
        <p:nvCxnSpPr>
          <p:cNvPr id="22" name="直線矢印コネクタ 21"/>
          <p:cNvCxnSpPr/>
          <p:nvPr/>
        </p:nvCxnSpPr>
        <p:spPr>
          <a:xfrm>
            <a:off x="1475656" y="4194813"/>
            <a:ext cx="16653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p:cNvSpPr/>
          <p:nvPr/>
        </p:nvSpPr>
        <p:spPr>
          <a:xfrm>
            <a:off x="3131840" y="3906782"/>
            <a:ext cx="2160240" cy="5281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b="1" dirty="0" smtClean="0"/>
              <a:t>ckpt2_host</a:t>
            </a:r>
            <a:r>
              <a:rPr lang="ja-JP" altLang="en-US" b="1" dirty="0" smtClean="0"/>
              <a:t>復元用プロセス</a:t>
            </a:r>
            <a:endParaRPr kumimoji="1" lang="ja-JP" altLang="en-US" b="1" dirty="0"/>
          </a:p>
        </p:txBody>
      </p:sp>
      <p:cxnSp>
        <p:nvCxnSpPr>
          <p:cNvPr id="26" name="直線矢印コネクタ 25"/>
          <p:cNvCxnSpPr>
            <a:stCxn id="25" idx="2"/>
          </p:cNvCxnSpPr>
          <p:nvPr/>
        </p:nvCxnSpPr>
        <p:spPr>
          <a:xfrm>
            <a:off x="4211960" y="4434943"/>
            <a:ext cx="0" cy="2231157"/>
          </a:xfrm>
          <a:prstGeom prst="straightConnector1">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正方形/長方形 28"/>
          <p:cNvSpPr/>
          <p:nvPr/>
        </p:nvSpPr>
        <p:spPr>
          <a:xfrm>
            <a:off x="4046445" y="4561525"/>
            <a:ext cx="331029" cy="187220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7" name="正方形/長方形 36"/>
          <p:cNvSpPr/>
          <p:nvPr/>
        </p:nvSpPr>
        <p:spPr>
          <a:xfrm>
            <a:off x="5580112" y="3903522"/>
            <a:ext cx="2160240" cy="5281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b="1" dirty="0"/>
              <a:t>c</a:t>
            </a:r>
            <a:r>
              <a:rPr lang="en-US" altLang="ja-JP" b="1" dirty="0" smtClean="0"/>
              <a:t>kpt1_A</a:t>
            </a:r>
            <a:r>
              <a:rPr lang="ja-JP" altLang="en-US" b="1" dirty="0" smtClean="0"/>
              <a:t>復元用</a:t>
            </a:r>
            <a:endParaRPr lang="en-US" altLang="ja-JP" b="1" dirty="0" smtClean="0"/>
          </a:p>
          <a:p>
            <a:pPr algn="ctr"/>
            <a:r>
              <a:rPr lang="ja-JP" altLang="en-US" b="1" dirty="0" smtClean="0"/>
              <a:t>プロセス</a:t>
            </a:r>
            <a:endParaRPr kumimoji="1" lang="ja-JP" altLang="en-US" b="1" dirty="0"/>
          </a:p>
        </p:txBody>
      </p:sp>
      <p:cxnSp>
        <p:nvCxnSpPr>
          <p:cNvPr id="38" name="直線矢印コネクタ 37"/>
          <p:cNvCxnSpPr>
            <a:stCxn id="37" idx="2"/>
          </p:cNvCxnSpPr>
          <p:nvPr/>
        </p:nvCxnSpPr>
        <p:spPr>
          <a:xfrm flipH="1">
            <a:off x="6651105" y="4431683"/>
            <a:ext cx="9127" cy="2234417"/>
          </a:xfrm>
          <a:prstGeom prst="straightConnector1">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6485590" y="4581129"/>
            <a:ext cx="331029" cy="187220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1" name="正方形/長方形 40"/>
          <p:cNvSpPr/>
          <p:nvPr/>
        </p:nvSpPr>
        <p:spPr>
          <a:xfrm>
            <a:off x="6516217" y="1412776"/>
            <a:ext cx="2520280" cy="19680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dirty="0" smtClean="0"/>
          </a:p>
          <a:p>
            <a:pPr algn="ctr"/>
            <a:endParaRPr lang="en-US" altLang="ja-JP" dirty="0" smtClean="0"/>
          </a:p>
          <a:p>
            <a:r>
              <a:rPr lang="ja-JP" altLang="en-US" b="1" dirty="0" smtClean="0"/>
              <a:t>・プロセス名</a:t>
            </a:r>
            <a:endParaRPr lang="en-US" altLang="ja-JP" b="1" dirty="0" smtClean="0"/>
          </a:p>
          <a:p>
            <a:r>
              <a:rPr lang="ja-JP" altLang="en-US" b="1" dirty="0" smtClean="0"/>
              <a:t>・識別子</a:t>
            </a:r>
            <a:r>
              <a:rPr lang="en-US" altLang="ja-JP" b="1" dirty="0" smtClean="0"/>
              <a:t>(ID)</a:t>
            </a:r>
          </a:p>
          <a:p>
            <a:r>
              <a:rPr lang="ja-JP" altLang="en-US" b="1" dirty="0"/>
              <a:t>・</a:t>
            </a:r>
            <a:r>
              <a:rPr kumimoji="1" lang="ja-JP" altLang="en-US" b="1" dirty="0" smtClean="0"/>
              <a:t>セッションリーダー</a:t>
            </a:r>
            <a:r>
              <a:rPr kumimoji="1" lang="en-US" altLang="ja-JP" b="1" dirty="0" smtClean="0"/>
              <a:t>PID</a:t>
            </a:r>
          </a:p>
          <a:p>
            <a:r>
              <a:rPr lang="ja-JP" altLang="en-US" b="1" dirty="0" smtClean="0"/>
              <a:t>・親プロセス</a:t>
            </a:r>
            <a:r>
              <a:rPr lang="en-US" altLang="ja-JP" b="1" dirty="0" smtClean="0"/>
              <a:t>PID</a:t>
            </a:r>
          </a:p>
          <a:p>
            <a:r>
              <a:rPr kumimoji="1" lang="en-US" altLang="ja-JP" b="1" dirty="0" err="1" smtClean="0"/>
              <a:t>etc</a:t>
            </a:r>
            <a:endParaRPr kumimoji="1" lang="ja-JP" altLang="en-US" b="1" dirty="0"/>
          </a:p>
        </p:txBody>
      </p:sp>
      <p:sp>
        <p:nvSpPr>
          <p:cNvPr id="42" name="正方形/長方形 41"/>
          <p:cNvSpPr/>
          <p:nvPr/>
        </p:nvSpPr>
        <p:spPr>
          <a:xfrm>
            <a:off x="6516217" y="1412776"/>
            <a:ext cx="1800199" cy="4910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ja-JP" b="1" dirty="0" err="1">
                <a:solidFill>
                  <a:srgbClr val="FF0000"/>
                </a:solidFill>
              </a:rPr>
              <a:t>c</a:t>
            </a:r>
            <a:r>
              <a:rPr kumimoji="1" lang="en-US" altLang="ja-JP" b="1" dirty="0" err="1" smtClean="0">
                <a:solidFill>
                  <a:srgbClr val="FF0000"/>
                </a:solidFill>
              </a:rPr>
              <a:t>kpt</a:t>
            </a:r>
            <a:r>
              <a:rPr kumimoji="1" lang="ja-JP" altLang="en-US" b="1" dirty="0" smtClean="0">
                <a:solidFill>
                  <a:srgbClr val="FF0000"/>
                </a:solidFill>
              </a:rPr>
              <a:t>内</a:t>
            </a:r>
            <a:r>
              <a:rPr lang="ja-JP" altLang="en-US" b="1" dirty="0" smtClean="0">
                <a:solidFill>
                  <a:srgbClr val="FF0000"/>
                </a:solidFill>
              </a:rPr>
              <a:t>の</a:t>
            </a:r>
            <a:endParaRPr lang="en-US" altLang="ja-JP" b="1" dirty="0" smtClean="0">
              <a:solidFill>
                <a:srgbClr val="FF0000"/>
              </a:solidFill>
            </a:endParaRPr>
          </a:p>
          <a:p>
            <a:r>
              <a:rPr kumimoji="1" lang="ja-JP" altLang="en-US" b="1" dirty="0" smtClean="0">
                <a:solidFill>
                  <a:srgbClr val="FF0000"/>
                </a:solidFill>
              </a:rPr>
              <a:t>プロセス情報</a:t>
            </a:r>
            <a:endParaRPr kumimoji="1" lang="en-US" altLang="ja-JP" b="1" dirty="0" smtClean="0">
              <a:solidFill>
                <a:srgbClr val="FF0000"/>
              </a:solidFill>
            </a:endParaRPr>
          </a:p>
        </p:txBody>
      </p:sp>
      <p:sp>
        <p:nvSpPr>
          <p:cNvPr id="52" name="大波 51"/>
          <p:cNvSpPr/>
          <p:nvPr/>
        </p:nvSpPr>
        <p:spPr>
          <a:xfrm>
            <a:off x="516626" y="4841367"/>
            <a:ext cx="7390666" cy="862861"/>
          </a:xfrm>
          <a:prstGeom prst="wav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b="1" dirty="0" smtClean="0"/>
              <a:t>ユーザースレッドの作成，</a:t>
            </a:r>
            <a:r>
              <a:rPr lang="ja-JP" altLang="en-US" sz="2000" b="1" dirty="0"/>
              <a:t>プロセス間通信の</a:t>
            </a:r>
            <a:r>
              <a:rPr lang="ja-JP" altLang="en-US" sz="2000" b="1" dirty="0" smtClean="0"/>
              <a:t>再構築</a:t>
            </a:r>
            <a:r>
              <a:rPr kumimoji="1" lang="ja-JP" altLang="en-US" sz="2000" b="1" dirty="0" smtClean="0"/>
              <a:t>  </a:t>
            </a:r>
            <a:r>
              <a:rPr kumimoji="1" lang="en-US" altLang="ja-JP" sz="2000" b="1" dirty="0" err="1" smtClean="0"/>
              <a:t>etc</a:t>
            </a:r>
            <a:endParaRPr kumimoji="1" lang="ja-JP" altLang="en-US" sz="2000" b="1" dirty="0"/>
          </a:p>
        </p:txBody>
      </p:sp>
      <p:sp>
        <p:nvSpPr>
          <p:cNvPr id="53" name="円形吹き出し 52"/>
          <p:cNvSpPr/>
          <p:nvPr/>
        </p:nvSpPr>
        <p:spPr>
          <a:xfrm>
            <a:off x="4211960" y="2072345"/>
            <a:ext cx="2085756" cy="1152128"/>
          </a:xfrm>
          <a:prstGeom prst="wedgeEllipseCallout">
            <a:avLst>
              <a:gd name="adj1" fmla="val 65991"/>
              <a:gd name="adj2" fmla="val 2755"/>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同一ノード内の各プロセスにおいて，</a:t>
            </a:r>
            <a:endParaRPr lang="en-US" altLang="ja-JP" b="1" dirty="0" smtClean="0"/>
          </a:p>
          <a:p>
            <a:pPr algn="ctr"/>
            <a:r>
              <a:rPr lang="ja-JP" altLang="en-US" b="1" dirty="0" smtClean="0"/>
              <a:t>共通</a:t>
            </a:r>
            <a:endParaRPr kumimoji="1" lang="ja-JP" altLang="en-US" b="1" dirty="0"/>
          </a:p>
        </p:txBody>
      </p:sp>
      <p:sp>
        <p:nvSpPr>
          <p:cNvPr id="56" name="タイトル 1"/>
          <p:cNvSpPr>
            <a:spLocks noGrp="1"/>
          </p:cNvSpPr>
          <p:nvPr>
            <p:ph type="title"/>
          </p:nvPr>
        </p:nvSpPr>
        <p:spPr>
          <a:xfrm>
            <a:off x="457200" y="533400"/>
            <a:ext cx="8229600" cy="990600"/>
          </a:xfrm>
        </p:spPr>
        <p:txBody>
          <a:bodyPr>
            <a:normAutofit/>
          </a:bodyPr>
          <a:lstStyle/>
          <a:p>
            <a:r>
              <a:rPr lang="ja-JP" altLang="en-US" dirty="0" smtClean="0"/>
              <a:t>要件</a:t>
            </a:r>
            <a:r>
              <a:rPr lang="en-US" altLang="ja-JP" dirty="0" smtClean="0"/>
              <a:t>1:</a:t>
            </a:r>
            <a:r>
              <a:rPr lang="ja-JP" altLang="en-US" dirty="0"/>
              <a:t>プロセス</a:t>
            </a:r>
            <a:r>
              <a:rPr lang="ja-JP" altLang="en-US" dirty="0" smtClean="0"/>
              <a:t>単位での復元処理</a:t>
            </a:r>
            <a:r>
              <a:rPr lang="en-US" altLang="ja-JP" dirty="0" smtClean="0"/>
              <a:t>(2/2)</a:t>
            </a:r>
            <a:endParaRPr kumimoji="1" lang="ja-JP" altLang="en-US" dirty="0"/>
          </a:p>
        </p:txBody>
      </p:sp>
    </p:spTree>
    <p:extLst>
      <p:ext uri="{BB962C8B-B14F-4D97-AF65-F5344CB8AC3E}">
        <p14:creationId xmlns:p14="http://schemas.microsoft.com/office/powerpoint/2010/main" val="6893727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33400"/>
            <a:ext cx="8507288" cy="990600"/>
          </a:xfrm>
        </p:spPr>
        <p:txBody>
          <a:bodyPr>
            <a:normAutofit fontScale="90000"/>
          </a:bodyPr>
          <a:lstStyle/>
          <a:p>
            <a:r>
              <a:rPr lang="en-US" altLang="ja-JP" dirty="0" smtClean="0"/>
              <a:t>DMTCP</a:t>
            </a:r>
            <a:r>
              <a:rPr lang="ja-JP" altLang="en-US" dirty="0" smtClean="0"/>
              <a:t>におけるプロセス間通信の再構築</a:t>
            </a:r>
            <a:endParaRPr kumimoji="1" lang="ja-JP" altLang="en-US" dirty="0"/>
          </a:p>
        </p:txBody>
      </p:sp>
      <p:sp>
        <p:nvSpPr>
          <p:cNvPr id="3" name="日付プレースホルダー 2"/>
          <p:cNvSpPr>
            <a:spLocks noGrp="1"/>
          </p:cNvSpPr>
          <p:nvPr>
            <p:ph type="dt" sz="half" idx="10"/>
          </p:nvPr>
        </p:nvSpPr>
        <p:spPr/>
        <p:txBody>
          <a:bodyPr/>
          <a:lstStyle/>
          <a:p>
            <a:fld id="{FC505628-E5D3-4A0F-A10A-A01DBE849621}" type="datetime1">
              <a:rPr lang="ja-JP" altLang="en-US" smtClean="0"/>
              <a:t>2016/6/2</a:t>
            </a:fld>
            <a:endParaRPr lang="ja-JP" altLang="en-US"/>
          </a:p>
        </p:txBody>
      </p:sp>
      <p:sp>
        <p:nvSpPr>
          <p:cNvPr id="4" name="フッター プレースホルダー 3"/>
          <p:cNvSpPr>
            <a:spLocks noGrp="1"/>
          </p:cNvSpPr>
          <p:nvPr>
            <p:ph type="ftr" sz="quarter" idx="11"/>
          </p:nvPr>
        </p:nvSpPr>
        <p:spPr/>
        <p:txBody>
          <a:bodyPr/>
          <a:lstStyle/>
          <a:p>
            <a:r>
              <a:rPr lang="en-US" altLang="zh-TW" smtClean="0"/>
              <a:t>ARC212@</a:t>
            </a:r>
            <a:r>
              <a:rPr lang="zh-TW" altLang="en-US" smtClean="0"/>
              <a:t>黒部宇奈月温泉 発表練習</a:t>
            </a:r>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16</a:t>
            </a:fld>
            <a:endParaRPr lang="ja-JP" altLang="en-US"/>
          </a:p>
        </p:txBody>
      </p:sp>
      <p:sp>
        <p:nvSpPr>
          <p:cNvPr id="6" name="円/楕円 5"/>
          <p:cNvSpPr/>
          <p:nvPr/>
        </p:nvSpPr>
        <p:spPr>
          <a:xfrm>
            <a:off x="2892026" y="3933056"/>
            <a:ext cx="2412337" cy="2088232"/>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ノード</a:t>
            </a:r>
            <a:r>
              <a:rPr lang="en-US" altLang="ja-JP" sz="2000" b="1" dirty="0" smtClean="0"/>
              <a:t>A</a:t>
            </a:r>
          </a:p>
          <a:p>
            <a:pPr algn="ctr"/>
            <a:endParaRPr lang="en-US" altLang="ja-JP" sz="2000" b="1" dirty="0" smtClean="0"/>
          </a:p>
          <a:p>
            <a:pPr algn="ctr"/>
            <a:endParaRPr kumimoji="1" lang="en-US" altLang="ja-JP" sz="1600" b="1" dirty="0" smtClean="0"/>
          </a:p>
          <a:p>
            <a:pPr algn="ctr"/>
            <a:endParaRPr lang="en-US" altLang="ja-JP" sz="1600" b="1" dirty="0" smtClean="0"/>
          </a:p>
          <a:p>
            <a:pPr algn="ctr"/>
            <a:endParaRPr kumimoji="1" lang="en-US" altLang="ja-JP" sz="1600" b="1" dirty="0"/>
          </a:p>
          <a:p>
            <a:pPr algn="ctr"/>
            <a:endParaRPr kumimoji="1" lang="en-US" altLang="ja-JP" sz="1600" b="1" dirty="0" smtClean="0"/>
          </a:p>
          <a:p>
            <a:pPr algn="ctr"/>
            <a:endParaRPr kumimoji="1" lang="ja-JP" altLang="en-US" sz="1600" b="1" dirty="0"/>
          </a:p>
        </p:txBody>
      </p:sp>
      <p:sp>
        <p:nvSpPr>
          <p:cNvPr id="8" name="円/楕円 7"/>
          <p:cNvSpPr/>
          <p:nvPr/>
        </p:nvSpPr>
        <p:spPr>
          <a:xfrm>
            <a:off x="3518876" y="5178678"/>
            <a:ext cx="586259" cy="38816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cxnSp>
        <p:nvCxnSpPr>
          <p:cNvPr id="11" name="直線矢印コネクタ 10"/>
          <p:cNvCxnSpPr>
            <a:endCxn id="8" idx="5"/>
          </p:cNvCxnSpPr>
          <p:nvPr/>
        </p:nvCxnSpPr>
        <p:spPr>
          <a:xfrm flipH="1">
            <a:off x="4019279" y="5208826"/>
            <a:ext cx="573220" cy="301174"/>
          </a:xfrm>
          <a:prstGeom prst="straightConnector1">
            <a:avLst/>
          </a:prstGeom>
          <a:ln w="38100">
            <a:solidFill>
              <a:srgbClr val="FF0000"/>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2783123" y="6042774"/>
            <a:ext cx="3013013" cy="338554"/>
          </a:xfrm>
          <a:prstGeom prst="rect">
            <a:avLst/>
          </a:prstGeom>
          <a:noFill/>
        </p:spPr>
        <p:txBody>
          <a:bodyPr wrap="square" rtlCol="0">
            <a:spAutoFit/>
          </a:bodyPr>
          <a:lstStyle/>
          <a:p>
            <a:r>
              <a:rPr lang="ja-JP" altLang="en-US" sz="1600" b="1" dirty="0" smtClean="0"/>
              <a:t>図</a:t>
            </a:r>
            <a:r>
              <a:rPr lang="en-US" altLang="ja-JP" sz="1600" b="1" dirty="0" smtClean="0"/>
              <a:t>:</a:t>
            </a:r>
            <a:r>
              <a:rPr lang="ja-JP" altLang="en-US" sz="1600" b="1" dirty="0" smtClean="0"/>
              <a:t>チェックポイント時の</a:t>
            </a:r>
            <a:r>
              <a:rPr lang="ja-JP" altLang="en-US" sz="1600" b="1" dirty="0"/>
              <a:t>接続</a:t>
            </a:r>
            <a:r>
              <a:rPr lang="ja-JP" altLang="en-US" sz="1600" b="1" dirty="0" smtClean="0"/>
              <a:t>状態</a:t>
            </a:r>
            <a:endParaRPr kumimoji="1" lang="ja-JP" altLang="en-US" sz="1600" b="1" dirty="0"/>
          </a:p>
        </p:txBody>
      </p:sp>
      <p:cxnSp>
        <p:nvCxnSpPr>
          <p:cNvPr id="14" name="直線矢印コネクタ 13"/>
          <p:cNvCxnSpPr/>
          <p:nvPr/>
        </p:nvCxnSpPr>
        <p:spPr>
          <a:xfrm flipV="1">
            <a:off x="6289831" y="6327351"/>
            <a:ext cx="276527" cy="3819"/>
          </a:xfrm>
          <a:prstGeom prst="straightConnector1">
            <a:avLst/>
          </a:prstGeom>
          <a:ln w="38100">
            <a:solidFill>
              <a:srgbClr val="0070C0"/>
            </a:solidFill>
            <a:prstDash val="solid"/>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6585449" y="6165304"/>
            <a:ext cx="2368952" cy="307777"/>
          </a:xfrm>
          <a:prstGeom prst="rect">
            <a:avLst/>
          </a:prstGeom>
          <a:noFill/>
        </p:spPr>
        <p:txBody>
          <a:bodyPr wrap="square" rtlCol="0">
            <a:spAutoFit/>
          </a:bodyPr>
          <a:lstStyle/>
          <a:p>
            <a:r>
              <a:rPr lang="en-US" altLang="ja-JP" sz="1400" b="1" dirty="0" smtClean="0"/>
              <a:t>:MPI</a:t>
            </a:r>
            <a:r>
              <a:rPr lang="ja-JP" altLang="en-US" sz="1400" b="1" dirty="0" smtClean="0"/>
              <a:t>並列実行プロセス同士</a:t>
            </a:r>
            <a:endParaRPr kumimoji="1" lang="ja-JP" altLang="en-US" sz="1400" b="1" dirty="0"/>
          </a:p>
        </p:txBody>
      </p:sp>
      <p:cxnSp>
        <p:nvCxnSpPr>
          <p:cNvPr id="16" name="直線矢印コネクタ 15"/>
          <p:cNvCxnSpPr/>
          <p:nvPr/>
        </p:nvCxnSpPr>
        <p:spPr>
          <a:xfrm flipV="1">
            <a:off x="6278511" y="6609330"/>
            <a:ext cx="287847" cy="3440"/>
          </a:xfrm>
          <a:prstGeom prst="straightConnector1">
            <a:avLst/>
          </a:prstGeom>
          <a:ln w="38100">
            <a:solidFill>
              <a:srgbClr val="FF0000"/>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6571250" y="6473081"/>
            <a:ext cx="2393238" cy="307777"/>
          </a:xfrm>
          <a:prstGeom prst="rect">
            <a:avLst/>
          </a:prstGeom>
          <a:noFill/>
        </p:spPr>
        <p:txBody>
          <a:bodyPr wrap="square" rtlCol="0">
            <a:spAutoFit/>
          </a:bodyPr>
          <a:lstStyle/>
          <a:p>
            <a:r>
              <a:rPr lang="en-US" altLang="ja-JP" sz="1400" b="1" dirty="0" smtClean="0"/>
              <a:t>:</a:t>
            </a:r>
            <a:r>
              <a:rPr lang="ja-JP" altLang="en-US" sz="1400" b="1" dirty="0" smtClean="0"/>
              <a:t>親プロセスと子プロセス</a:t>
            </a:r>
            <a:endParaRPr kumimoji="1" lang="ja-JP" altLang="en-US" sz="1400" b="1" dirty="0"/>
          </a:p>
        </p:txBody>
      </p:sp>
      <p:sp>
        <p:nvSpPr>
          <p:cNvPr id="18" name="コンテンツ プレースホルダー 2"/>
          <p:cNvSpPr txBox="1">
            <a:spLocks/>
          </p:cNvSpPr>
          <p:nvPr/>
        </p:nvSpPr>
        <p:spPr>
          <a:xfrm>
            <a:off x="457200" y="1340768"/>
            <a:ext cx="8507288" cy="221095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dirty="0" smtClean="0"/>
              <a:t>チェックポイント時に，プロセス間通信の状態を記録</a:t>
            </a:r>
            <a:endParaRPr lang="en-US" altLang="ja-JP" dirty="0" smtClean="0"/>
          </a:p>
          <a:p>
            <a:pPr lvl="1"/>
            <a:r>
              <a:rPr lang="ja-JP" altLang="en-US" dirty="0" smtClean="0"/>
              <a:t>どのプロセスとどうい</a:t>
            </a:r>
            <a:r>
              <a:rPr lang="ja-JP" altLang="en-US" dirty="0"/>
              <a:t>った</a:t>
            </a:r>
            <a:r>
              <a:rPr lang="ja-JP" altLang="en-US" dirty="0" smtClean="0"/>
              <a:t>プロトコルで通信しているか</a:t>
            </a:r>
            <a:endParaRPr lang="en-US" altLang="ja-JP" dirty="0" smtClean="0"/>
          </a:p>
          <a:p>
            <a:r>
              <a:rPr lang="ja-JP" altLang="en-US" dirty="0" smtClean="0"/>
              <a:t>リスタート時，記録内容を元にプロセス間通信を再構築</a:t>
            </a:r>
            <a:endParaRPr lang="en-US" altLang="ja-JP" dirty="0"/>
          </a:p>
          <a:p>
            <a:pPr lvl="1"/>
            <a:r>
              <a:rPr lang="ja-JP" altLang="en-US" dirty="0" smtClean="0"/>
              <a:t>通信先のアドレス等の情報は</a:t>
            </a:r>
            <a:r>
              <a:rPr lang="en-US" altLang="ja-JP" dirty="0" err="1" smtClean="0"/>
              <a:t>dmtcp_coordinator</a:t>
            </a:r>
            <a:r>
              <a:rPr lang="ja-JP" altLang="en-US" dirty="0" smtClean="0"/>
              <a:t>経由で取得</a:t>
            </a:r>
            <a:endParaRPr lang="en-US" altLang="ja-JP" dirty="0" smtClean="0"/>
          </a:p>
          <a:p>
            <a:pPr lvl="1"/>
            <a:r>
              <a:rPr lang="ja-JP" altLang="en-US" dirty="0" smtClean="0"/>
              <a:t>リスタート時に必要なプロセスがいないと，再構築に失敗</a:t>
            </a:r>
            <a:endParaRPr lang="en-US" altLang="ja-JP" dirty="0" smtClean="0"/>
          </a:p>
        </p:txBody>
      </p:sp>
      <p:sp>
        <p:nvSpPr>
          <p:cNvPr id="19" name="円/楕円 18"/>
          <p:cNvSpPr/>
          <p:nvPr/>
        </p:nvSpPr>
        <p:spPr>
          <a:xfrm>
            <a:off x="3320216" y="4342480"/>
            <a:ext cx="663324" cy="557791"/>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smtClean="0">
                <a:solidFill>
                  <a:srgbClr val="0070C0"/>
                </a:solidFill>
              </a:rPr>
              <a:t>P</a:t>
            </a:r>
            <a:r>
              <a:rPr lang="en-US" altLang="ja-JP" sz="1600" b="1" dirty="0">
                <a:solidFill>
                  <a:srgbClr val="0070C0"/>
                </a:solidFill>
              </a:rPr>
              <a:t>1</a:t>
            </a:r>
            <a:endParaRPr kumimoji="1" lang="ja-JP" altLang="en-US" b="1" dirty="0">
              <a:solidFill>
                <a:srgbClr val="0070C0"/>
              </a:solidFill>
            </a:endParaRPr>
          </a:p>
        </p:txBody>
      </p:sp>
      <p:sp>
        <p:nvSpPr>
          <p:cNvPr id="20" name="円/楕円 19"/>
          <p:cNvSpPr/>
          <p:nvPr/>
        </p:nvSpPr>
        <p:spPr>
          <a:xfrm>
            <a:off x="4470904" y="4642986"/>
            <a:ext cx="663324" cy="557791"/>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smtClean="0">
                <a:solidFill>
                  <a:srgbClr val="0070C0"/>
                </a:solidFill>
              </a:rPr>
              <a:t>P2</a:t>
            </a:r>
            <a:endParaRPr kumimoji="1" lang="ja-JP" altLang="en-US" b="1" dirty="0">
              <a:solidFill>
                <a:srgbClr val="0070C0"/>
              </a:solidFill>
            </a:endParaRPr>
          </a:p>
        </p:txBody>
      </p:sp>
      <p:cxnSp>
        <p:nvCxnSpPr>
          <p:cNvPr id="12" name="直線矢印コネクタ 11"/>
          <p:cNvCxnSpPr>
            <a:stCxn id="19" idx="6"/>
            <a:endCxn id="20" idx="1"/>
          </p:cNvCxnSpPr>
          <p:nvPr/>
        </p:nvCxnSpPr>
        <p:spPr>
          <a:xfrm>
            <a:off x="3983540" y="4621376"/>
            <a:ext cx="584506" cy="103297"/>
          </a:xfrm>
          <a:prstGeom prst="straightConnector1">
            <a:avLst/>
          </a:prstGeom>
          <a:ln w="38100">
            <a:solidFill>
              <a:srgbClr val="0070C0"/>
            </a:solidFill>
            <a:prstDash val="solid"/>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19" idx="4"/>
            <a:endCxn id="8" idx="1"/>
          </p:cNvCxnSpPr>
          <p:nvPr/>
        </p:nvCxnSpPr>
        <p:spPr>
          <a:xfrm flipH="1">
            <a:off x="3604732" y="4900271"/>
            <a:ext cx="47146" cy="335253"/>
          </a:xfrm>
          <a:prstGeom prst="straightConnector1">
            <a:avLst/>
          </a:prstGeom>
          <a:ln w="38100">
            <a:solidFill>
              <a:srgbClr val="FF0000"/>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1210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正方形/長方形 40"/>
          <p:cNvSpPr/>
          <p:nvPr/>
        </p:nvSpPr>
        <p:spPr>
          <a:xfrm>
            <a:off x="4572000" y="2132856"/>
            <a:ext cx="4320480" cy="46085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r>
              <a:rPr kumimoji="1" lang="ja-JP" altLang="en-US" dirty="0" smtClean="0"/>
              <a:t>脱退したノード内プロセスの割り当て方</a:t>
            </a:r>
            <a:endParaRPr kumimoji="1" lang="ja-JP" altLang="en-US" dirty="0"/>
          </a:p>
        </p:txBody>
      </p:sp>
      <p:sp>
        <p:nvSpPr>
          <p:cNvPr id="3" name="コンテンツ プレースホルダー 2"/>
          <p:cNvSpPr>
            <a:spLocks noGrp="1"/>
          </p:cNvSpPr>
          <p:nvPr>
            <p:ph idx="1"/>
          </p:nvPr>
        </p:nvSpPr>
        <p:spPr>
          <a:xfrm>
            <a:off x="457200" y="1600200"/>
            <a:ext cx="8229600" cy="619327"/>
          </a:xfrm>
        </p:spPr>
        <p:txBody>
          <a:bodyPr/>
          <a:lstStyle/>
          <a:p>
            <a:r>
              <a:rPr kumimoji="1" lang="en-US" altLang="ja-JP" dirty="0" smtClean="0"/>
              <a:t>1</a:t>
            </a:r>
            <a:r>
              <a:rPr kumimoji="1" lang="ja-JP" altLang="en-US" dirty="0" smtClean="0"/>
              <a:t>ノードが脱退し，プロセス単位で複数ノードに分配</a:t>
            </a:r>
            <a:endParaRPr kumimoji="1" lang="ja-JP" altLang="en-US" dirty="0"/>
          </a:p>
        </p:txBody>
      </p:sp>
      <p:sp>
        <p:nvSpPr>
          <p:cNvPr id="4" name="日付プレースホルダー 3"/>
          <p:cNvSpPr>
            <a:spLocks noGrp="1"/>
          </p:cNvSpPr>
          <p:nvPr>
            <p:ph type="dt" sz="half" idx="10"/>
          </p:nvPr>
        </p:nvSpPr>
        <p:spPr/>
        <p:txBody>
          <a:bodyPr/>
          <a:lstStyle/>
          <a:p>
            <a:fld id="{802624D8-3722-4949-9F85-16C1BB4B395C}" type="datetime1">
              <a:rPr lang="ja-JP" altLang="en-US" smtClean="0"/>
              <a:t>2016/6/2</a:t>
            </a:fld>
            <a:endParaRPr lang="ja-JP" altLang="en-US"/>
          </a:p>
        </p:txBody>
      </p:sp>
      <p:sp>
        <p:nvSpPr>
          <p:cNvPr id="5" name="フッター プレースホルダー 4"/>
          <p:cNvSpPr>
            <a:spLocks noGrp="1"/>
          </p:cNvSpPr>
          <p:nvPr>
            <p:ph type="ftr" sz="quarter" idx="11"/>
          </p:nvPr>
        </p:nvSpPr>
        <p:spPr/>
        <p:txBody>
          <a:bodyPr/>
          <a:lstStyle/>
          <a:p>
            <a:r>
              <a:rPr lang="en-US" altLang="zh-TW" smtClean="0"/>
              <a:t>ARC212@</a:t>
            </a:r>
            <a:r>
              <a:rPr lang="zh-TW" altLang="en-US" smtClean="0"/>
              <a:t>黒部宇奈月温泉 発表練習</a:t>
            </a:r>
            <a:endParaRPr lang="ja-JP" altLang="en-US"/>
          </a:p>
        </p:txBody>
      </p:sp>
      <p:sp>
        <p:nvSpPr>
          <p:cNvPr id="6" name="スライド番号プレースホルダー 5"/>
          <p:cNvSpPr>
            <a:spLocks noGrp="1"/>
          </p:cNvSpPr>
          <p:nvPr>
            <p:ph type="sldNum" sz="quarter" idx="12"/>
          </p:nvPr>
        </p:nvSpPr>
        <p:spPr/>
        <p:txBody>
          <a:bodyPr/>
          <a:lstStyle/>
          <a:p>
            <a:fld id="{19EFD5C2-C605-44A9-AFF4-CC97E62308AD}" type="slidenum">
              <a:rPr lang="ja-JP" altLang="en-US" smtClean="0"/>
              <a:pPr/>
              <a:t>17</a:t>
            </a:fld>
            <a:endParaRPr lang="ja-JP" altLang="en-US"/>
          </a:p>
        </p:txBody>
      </p:sp>
      <p:sp>
        <p:nvSpPr>
          <p:cNvPr id="7" name="円/楕円 6"/>
          <p:cNvSpPr/>
          <p:nvPr/>
        </p:nvSpPr>
        <p:spPr>
          <a:xfrm>
            <a:off x="60560" y="3789040"/>
            <a:ext cx="2016223" cy="1872208"/>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ノード</a:t>
            </a:r>
            <a:r>
              <a:rPr lang="en-US" altLang="ja-JP" sz="2000" b="1" dirty="0" smtClean="0"/>
              <a:t>A</a:t>
            </a:r>
          </a:p>
          <a:p>
            <a:pPr algn="ctr"/>
            <a:endParaRPr lang="en-US" altLang="ja-JP" sz="2000" b="1" dirty="0" smtClean="0"/>
          </a:p>
          <a:p>
            <a:pPr algn="ctr"/>
            <a:endParaRPr kumimoji="1" lang="en-US" altLang="ja-JP" sz="1600" b="1" dirty="0" smtClean="0"/>
          </a:p>
          <a:p>
            <a:pPr algn="ctr"/>
            <a:endParaRPr lang="en-US" altLang="ja-JP" sz="1600" b="1" dirty="0" smtClean="0"/>
          </a:p>
          <a:p>
            <a:pPr algn="ctr"/>
            <a:endParaRPr kumimoji="1" lang="en-US" altLang="ja-JP" sz="1600" b="1" dirty="0"/>
          </a:p>
          <a:p>
            <a:pPr algn="ctr"/>
            <a:endParaRPr kumimoji="1" lang="en-US" altLang="ja-JP" sz="1600" b="1" dirty="0" smtClean="0"/>
          </a:p>
          <a:p>
            <a:pPr algn="ctr"/>
            <a:endParaRPr kumimoji="1" lang="ja-JP" altLang="en-US" sz="1600" b="1" dirty="0"/>
          </a:p>
        </p:txBody>
      </p:sp>
      <p:sp>
        <p:nvSpPr>
          <p:cNvPr id="8" name="円/楕円 7"/>
          <p:cNvSpPr/>
          <p:nvPr/>
        </p:nvSpPr>
        <p:spPr>
          <a:xfrm>
            <a:off x="687409" y="5034662"/>
            <a:ext cx="586259" cy="38816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sp>
        <p:nvSpPr>
          <p:cNvPr id="10" name="円/楕円 9"/>
          <p:cNvSpPr/>
          <p:nvPr/>
        </p:nvSpPr>
        <p:spPr>
          <a:xfrm>
            <a:off x="503286" y="4260846"/>
            <a:ext cx="663324" cy="557791"/>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smtClean="0">
                <a:solidFill>
                  <a:srgbClr val="0070C0"/>
                </a:solidFill>
              </a:rPr>
              <a:t>P</a:t>
            </a:r>
            <a:r>
              <a:rPr lang="en-US" altLang="ja-JP" sz="1600" b="1" dirty="0">
                <a:solidFill>
                  <a:srgbClr val="0070C0"/>
                </a:solidFill>
              </a:rPr>
              <a:t>1</a:t>
            </a:r>
            <a:endParaRPr kumimoji="1" lang="ja-JP" altLang="en-US" b="1" dirty="0">
              <a:solidFill>
                <a:srgbClr val="0070C0"/>
              </a:solidFill>
            </a:endParaRPr>
          </a:p>
        </p:txBody>
      </p:sp>
      <p:sp>
        <p:nvSpPr>
          <p:cNvPr id="15" name="乗算記号 14"/>
          <p:cNvSpPr/>
          <p:nvPr/>
        </p:nvSpPr>
        <p:spPr>
          <a:xfrm>
            <a:off x="1475656" y="3863156"/>
            <a:ext cx="720080" cy="67139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p:nvSpPr>
        <p:spPr>
          <a:xfrm>
            <a:off x="4663311" y="3309384"/>
            <a:ext cx="2016223" cy="1872208"/>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smtClean="0"/>
              <a:t>ノード</a:t>
            </a:r>
            <a:r>
              <a:rPr lang="en-US" altLang="ja-JP" sz="2000" b="1" dirty="0"/>
              <a:t>B</a:t>
            </a:r>
            <a:endParaRPr lang="en-US" altLang="ja-JP" sz="2000" b="1" dirty="0" smtClean="0"/>
          </a:p>
          <a:p>
            <a:pPr algn="ctr"/>
            <a:endParaRPr lang="en-US" altLang="ja-JP" sz="2000" b="1" dirty="0" smtClean="0"/>
          </a:p>
          <a:p>
            <a:pPr algn="ctr"/>
            <a:endParaRPr kumimoji="1" lang="en-US" altLang="ja-JP" sz="1600" b="1" dirty="0" smtClean="0"/>
          </a:p>
          <a:p>
            <a:pPr algn="ctr"/>
            <a:endParaRPr lang="en-US" altLang="ja-JP" sz="1600" b="1" dirty="0" smtClean="0"/>
          </a:p>
          <a:p>
            <a:pPr algn="ctr"/>
            <a:endParaRPr kumimoji="1" lang="en-US" altLang="ja-JP" sz="1600" b="1" dirty="0"/>
          </a:p>
          <a:p>
            <a:pPr algn="ctr"/>
            <a:endParaRPr kumimoji="1" lang="en-US" altLang="ja-JP" sz="1600" b="1" dirty="0" smtClean="0"/>
          </a:p>
          <a:p>
            <a:pPr algn="ctr"/>
            <a:endParaRPr kumimoji="1" lang="ja-JP" altLang="en-US" sz="1600" b="1" dirty="0"/>
          </a:p>
        </p:txBody>
      </p:sp>
      <p:sp>
        <p:nvSpPr>
          <p:cNvPr id="33" name="円/楕円 32"/>
          <p:cNvSpPr/>
          <p:nvPr/>
        </p:nvSpPr>
        <p:spPr>
          <a:xfrm>
            <a:off x="5242856" y="4507391"/>
            <a:ext cx="586259" cy="38816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sp>
        <p:nvSpPr>
          <p:cNvPr id="34" name="円/楕円 33"/>
          <p:cNvSpPr/>
          <p:nvPr/>
        </p:nvSpPr>
        <p:spPr>
          <a:xfrm>
            <a:off x="5058733" y="3733575"/>
            <a:ext cx="663324" cy="557791"/>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smtClean="0">
                <a:solidFill>
                  <a:srgbClr val="0070C0"/>
                </a:solidFill>
              </a:rPr>
              <a:t>P3</a:t>
            </a:r>
            <a:endParaRPr kumimoji="1" lang="ja-JP" altLang="en-US" b="1" dirty="0">
              <a:solidFill>
                <a:srgbClr val="0070C0"/>
              </a:solidFill>
            </a:endParaRPr>
          </a:p>
        </p:txBody>
      </p:sp>
      <p:sp>
        <p:nvSpPr>
          <p:cNvPr id="35" name="円/楕円 34"/>
          <p:cNvSpPr/>
          <p:nvPr/>
        </p:nvSpPr>
        <p:spPr>
          <a:xfrm>
            <a:off x="5792640" y="4012471"/>
            <a:ext cx="663324" cy="557791"/>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smtClean="0">
                <a:solidFill>
                  <a:srgbClr val="0070C0"/>
                </a:solidFill>
              </a:rPr>
              <a:t>P4</a:t>
            </a:r>
            <a:endParaRPr kumimoji="1" lang="ja-JP" altLang="en-US" b="1" dirty="0">
              <a:solidFill>
                <a:srgbClr val="0070C0"/>
              </a:solidFill>
            </a:endParaRPr>
          </a:p>
        </p:txBody>
      </p:sp>
      <p:sp>
        <p:nvSpPr>
          <p:cNvPr id="37" name="円/楕円 36"/>
          <p:cNvSpPr/>
          <p:nvPr/>
        </p:nvSpPr>
        <p:spPr>
          <a:xfrm>
            <a:off x="5967135" y="4809501"/>
            <a:ext cx="2016223" cy="1872208"/>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ノード</a:t>
            </a:r>
            <a:r>
              <a:rPr lang="en-US" altLang="ja-JP" sz="2000" b="1" dirty="0" smtClean="0"/>
              <a:t>C</a:t>
            </a:r>
          </a:p>
          <a:p>
            <a:pPr algn="ctr"/>
            <a:endParaRPr lang="en-US" altLang="ja-JP" sz="2000" b="1" dirty="0" smtClean="0"/>
          </a:p>
          <a:p>
            <a:pPr algn="ctr"/>
            <a:endParaRPr kumimoji="1" lang="en-US" altLang="ja-JP" sz="1600" b="1" dirty="0" smtClean="0"/>
          </a:p>
          <a:p>
            <a:pPr algn="ctr"/>
            <a:endParaRPr lang="en-US" altLang="ja-JP" sz="1600" b="1" dirty="0" smtClean="0"/>
          </a:p>
          <a:p>
            <a:pPr algn="ctr"/>
            <a:endParaRPr kumimoji="1" lang="en-US" altLang="ja-JP" sz="1600" b="1" dirty="0"/>
          </a:p>
          <a:p>
            <a:pPr algn="ctr"/>
            <a:endParaRPr kumimoji="1" lang="en-US" altLang="ja-JP" sz="1600" b="1" dirty="0" smtClean="0"/>
          </a:p>
          <a:p>
            <a:pPr algn="ctr"/>
            <a:endParaRPr kumimoji="1" lang="ja-JP" altLang="en-US" sz="1600" b="1" dirty="0"/>
          </a:p>
        </p:txBody>
      </p:sp>
      <p:sp>
        <p:nvSpPr>
          <p:cNvPr id="38" name="円/楕円 37"/>
          <p:cNvSpPr/>
          <p:nvPr/>
        </p:nvSpPr>
        <p:spPr>
          <a:xfrm>
            <a:off x="6527244" y="5993160"/>
            <a:ext cx="586259" cy="38816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sp>
        <p:nvSpPr>
          <p:cNvPr id="39" name="円/楕円 38"/>
          <p:cNvSpPr/>
          <p:nvPr/>
        </p:nvSpPr>
        <p:spPr>
          <a:xfrm>
            <a:off x="6343121" y="5219344"/>
            <a:ext cx="663324" cy="557791"/>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smtClean="0">
                <a:solidFill>
                  <a:srgbClr val="0070C0"/>
                </a:solidFill>
              </a:rPr>
              <a:t>P5</a:t>
            </a:r>
            <a:endParaRPr kumimoji="1" lang="ja-JP" altLang="en-US" b="1" dirty="0">
              <a:solidFill>
                <a:srgbClr val="0070C0"/>
              </a:solidFill>
            </a:endParaRPr>
          </a:p>
        </p:txBody>
      </p:sp>
      <p:sp>
        <p:nvSpPr>
          <p:cNvPr id="40" name="円/楕円 39"/>
          <p:cNvSpPr/>
          <p:nvPr/>
        </p:nvSpPr>
        <p:spPr>
          <a:xfrm>
            <a:off x="7077028" y="5498240"/>
            <a:ext cx="663324" cy="557791"/>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smtClean="0">
                <a:solidFill>
                  <a:srgbClr val="0070C0"/>
                </a:solidFill>
              </a:rPr>
              <a:t>P6</a:t>
            </a:r>
            <a:endParaRPr kumimoji="1" lang="ja-JP" altLang="en-US" b="1" dirty="0">
              <a:solidFill>
                <a:srgbClr val="0070C0"/>
              </a:solidFill>
            </a:endParaRPr>
          </a:p>
        </p:txBody>
      </p:sp>
      <p:sp>
        <p:nvSpPr>
          <p:cNvPr id="42" name="正方形/長方形 41"/>
          <p:cNvSpPr/>
          <p:nvPr/>
        </p:nvSpPr>
        <p:spPr>
          <a:xfrm>
            <a:off x="4572000" y="2132856"/>
            <a:ext cx="3048000"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smtClean="0"/>
              <a:t>クラスタに残っているノード</a:t>
            </a:r>
            <a:endParaRPr kumimoji="1" lang="ja-JP" altLang="en-US" sz="2000" b="1" dirty="0"/>
          </a:p>
        </p:txBody>
      </p:sp>
      <p:sp>
        <p:nvSpPr>
          <p:cNvPr id="43" name="円/楕円 42"/>
          <p:cNvSpPr/>
          <p:nvPr/>
        </p:nvSpPr>
        <p:spPr>
          <a:xfrm>
            <a:off x="2164342" y="3369157"/>
            <a:ext cx="1152128" cy="2327926"/>
          </a:xfrm>
          <a:prstGeom prst="ellipse">
            <a:avLst/>
          </a:prstGeom>
          <a:ln>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 name="円/楕円 10"/>
          <p:cNvSpPr/>
          <p:nvPr/>
        </p:nvSpPr>
        <p:spPr>
          <a:xfrm>
            <a:off x="2427041" y="3607121"/>
            <a:ext cx="663324" cy="557791"/>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smtClean="0">
                <a:solidFill>
                  <a:srgbClr val="0070C0"/>
                </a:solidFill>
              </a:rPr>
              <a:t>P1</a:t>
            </a:r>
            <a:endParaRPr kumimoji="1" lang="ja-JP" altLang="en-US" b="1" dirty="0">
              <a:solidFill>
                <a:srgbClr val="0070C0"/>
              </a:solidFill>
            </a:endParaRPr>
          </a:p>
        </p:txBody>
      </p:sp>
      <p:sp>
        <p:nvSpPr>
          <p:cNvPr id="44" name="円/楕円 43"/>
          <p:cNvSpPr/>
          <p:nvPr/>
        </p:nvSpPr>
        <p:spPr>
          <a:xfrm>
            <a:off x="1236042" y="4533120"/>
            <a:ext cx="663324" cy="557791"/>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smtClean="0">
                <a:solidFill>
                  <a:srgbClr val="0070C0"/>
                </a:solidFill>
              </a:rPr>
              <a:t>P2</a:t>
            </a:r>
            <a:endParaRPr kumimoji="1" lang="ja-JP" altLang="en-US" b="1" dirty="0">
              <a:solidFill>
                <a:srgbClr val="0070C0"/>
              </a:solidFill>
            </a:endParaRPr>
          </a:p>
        </p:txBody>
      </p:sp>
      <p:sp>
        <p:nvSpPr>
          <p:cNvPr id="45" name="円/楕円 44"/>
          <p:cNvSpPr/>
          <p:nvPr/>
        </p:nvSpPr>
        <p:spPr>
          <a:xfrm>
            <a:off x="2433728" y="4256469"/>
            <a:ext cx="663324" cy="557791"/>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smtClean="0">
                <a:solidFill>
                  <a:srgbClr val="0070C0"/>
                </a:solidFill>
              </a:rPr>
              <a:t>P2</a:t>
            </a:r>
            <a:endParaRPr kumimoji="1" lang="ja-JP" altLang="en-US" b="1" dirty="0">
              <a:solidFill>
                <a:srgbClr val="0070C0"/>
              </a:solidFill>
            </a:endParaRPr>
          </a:p>
        </p:txBody>
      </p:sp>
      <p:sp>
        <p:nvSpPr>
          <p:cNvPr id="46" name="円/楕円 45"/>
          <p:cNvSpPr/>
          <p:nvPr/>
        </p:nvSpPr>
        <p:spPr>
          <a:xfrm>
            <a:off x="2472373" y="4920747"/>
            <a:ext cx="586259" cy="38816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sp>
        <p:nvSpPr>
          <p:cNvPr id="47" name="テキスト ボックス 46"/>
          <p:cNvSpPr txBox="1"/>
          <p:nvPr/>
        </p:nvSpPr>
        <p:spPr>
          <a:xfrm>
            <a:off x="1763688" y="2708920"/>
            <a:ext cx="1716835" cy="646331"/>
          </a:xfrm>
          <a:prstGeom prst="rect">
            <a:avLst/>
          </a:prstGeom>
          <a:noFill/>
        </p:spPr>
        <p:txBody>
          <a:bodyPr wrap="square" rtlCol="0">
            <a:spAutoFit/>
          </a:bodyPr>
          <a:lstStyle/>
          <a:p>
            <a:r>
              <a:rPr lang="ja-JP" altLang="en-US" b="1" dirty="0" smtClean="0"/>
              <a:t>どうプロセスを割り当てるか</a:t>
            </a:r>
            <a:r>
              <a:rPr lang="en-US" altLang="ja-JP" b="1" dirty="0" smtClean="0"/>
              <a:t>?</a:t>
            </a:r>
            <a:endParaRPr kumimoji="1" lang="ja-JP" altLang="en-US" b="1" dirty="0"/>
          </a:p>
        </p:txBody>
      </p:sp>
      <p:sp>
        <p:nvSpPr>
          <p:cNvPr id="48" name="円/楕円 47"/>
          <p:cNvSpPr/>
          <p:nvPr/>
        </p:nvSpPr>
        <p:spPr>
          <a:xfrm>
            <a:off x="3652648" y="2806813"/>
            <a:ext cx="1152128" cy="1399190"/>
          </a:xfrm>
          <a:prstGeom prst="ellipse">
            <a:avLst/>
          </a:prstGeom>
          <a:ln>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9" name="円/楕円 48"/>
          <p:cNvSpPr/>
          <p:nvPr/>
        </p:nvSpPr>
        <p:spPr>
          <a:xfrm>
            <a:off x="3903851" y="3454498"/>
            <a:ext cx="663324" cy="557791"/>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smtClean="0">
                <a:solidFill>
                  <a:srgbClr val="0070C0"/>
                </a:solidFill>
              </a:rPr>
              <a:t>P1</a:t>
            </a:r>
            <a:endParaRPr kumimoji="1" lang="ja-JP" altLang="en-US" b="1" dirty="0">
              <a:solidFill>
                <a:srgbClr val="0070C0"/>
              </a:solidFill>
            </a:endParaRPr>
          </a:p>
        </p:txBody>
      </p:sp>
      <p:sp>
        <p:nvSpPr>
          <p:cNvPr id="50" name="円/楕円 49"/>
          <p:cNvSpPr/>
          <p:nvPr/>
        </p:nvSpPr>
        <p:spPr>
          <a:xfrm>
            <a:off x="3932101" y="2955986"/>
            <a:ext cx="586259" cy="38816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sp>
        <p:nvSpPr>
          <p:cNvPr id="51" name="円/楕円 50"/>
          <p:cNvSpPr/>
          <p:nvPr/>
        </p:nvSpPr>
        <p:spPr>
          <a:xfrm>
            <a:off x="4059983" y="5368851"/>
            <a:ext cx="1152128" cy="1399190"/>
          </a:xfrm>
          <a:prstGeom prst="ellipse">
            <a:avLst/>
          </a:prstGeom>
          <a:ln>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2" name="円/楕円 51"/>
          <p:cNvSpPr/>
          <p:nvPr/>
        </p:nvSpPr>
        <p:spPr>
          <a:xfrm>
            <a:off x="4311186" y="6016536"/>
            <a:ext cx="663324" cy="557791"/>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smtClean="0">
                <a:solidFill>
                  <a:srgbClr val="0070C0"/>
                </a:solidFill>
              </a:rPr>
              <a:t>P2</a:t>
            </a:r>
            <a:endParaRPr kumimoji="1" lang="ja-JP" altLang="en-US" b="1" dirty="0">
              <a:solidFill>
                <a:srgbClr val="0070C0"/>
              </a:solidFill>
            </a:endParaRPr>
          </a:p>
        </p:txBody>
      </p:sp>
      <p:sp>
        <p:nvSpPr>
          <p:cNvPr id="53" name="円/楕円 52"/>
          <p:cNvSpPr/>
          <p:nvPr/>
        </p:nvSpPr>
        <p:spPr>
          <a:xfrm>
            <a:off x="4339436" y="5518024"/>
            <a:ext cx="586259" cy="38816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cxnSp>
        <p:nvCxnSpPr>
          <p:cNvPr id="58" name="直線矢印コネクタ 57"/>
          <p:cNvCxnSpPr>
            <a:endCxn id="32" idx="2"/>
          </p:cNvCxnSpPr>
          <p:nvPr/>
        </p:nvCxnSpPr>
        <p:spPr>
          <a:xfrm flipV="1">
            <a:off x="3480523" y="4245488"/>
            <a:ext cx="1182788" cy="261903"/>
          </a:xfrm>
          <a:prstGeom prst="straightConnector1">
            <a:avLst/>
          </a:prstGeom>
          <a:ln w="28575">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a:off x="3514330" y="4984640"/>
            <a:ext cx="2406096" cy="596517"/>
          </a:xfrm>
          <a:prstGeom prst="straightConnector1">
            <a:avLst/>
          </a:prstGeom>
          <a:ln w="28575">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1" name="円形吹き出し 60"/>
          <p:cNvSpPr/>
          <p:nvPr/>
        </p:nvSpPr>
        <p:spPr>
          <a:xfrm>
            <a:off x="6577122" y="2908266"/>
            <a:ext cx="2085756" cy="1152128"/>
          </a:xfrm>
          <a:prstGeom prst="wedgeEllipseCallout">
            <a:avLst>
              <a:gd name="adj1" fmla="val -130534"/>
              <a:gd name="adj2" fmla="val -3191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無駄が大きく，再構築の手間も大きい</a:t>
            </a:r>
            <a:endParaRPr lang="en-US" altLang="ja-JP" b="1" dirty="0" smtClean="0"/>
          </a:p>
        </p:txBody>
      </p:sp>
      <p:sp>
        <p:nvSpPr>
          <p:cNvPr id="62" name="円形吹き出し 61"/>
          <p:cNvSpPr/>
          <p:nvPr/>
        </p:nvSpPr>
        <p:spPr>
          <a:xfrm>
            <a:off x="687409" y="5698824"/>
            <a:ext cx="2409643" cy="1152128"/>
          </a:xfrm>
          <a:prstGeom prst="wedgeEllipseCallout">
            <a:avLst>
              <a:gd name="adj1" fmla="val 85351"/>
              <a:gd name="adj2" fmla="val 93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移譲先の</a:t>
            </a:r>
            <a:r>
              <a:rPr lang="en-US" altLang="ja-JP" b="1" dirty="0" smtClean="0"/>
              <a:t>MPI</a:t>
            </a:r>
            <a:r>
              <a:rPr lang="ja-JP" altLang="en-US" b="1" dirty="0" smtClean="0"/>
              <a:t>管理プロセスに管理してもらう</a:t>
            </a:r>
            <a:endParaRPr lang="en-US" altLang="ja-JP" b="1" dirty="0" smtClean="0"/>
          </a:p>
        </p:txBody>
      </p:sp>
    </p:spTree>
    <p:extLst>
      <p:ext uri="{BB962C8B-B14F-4D97-AF65-F5344CB8AC3E}">
        <p14:creationId xmlns:p14="http://schemas.microsoft.com/office/powerpoint/2010/main" val="314540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4"/>
                                        </p:tgtEl>
                                      </p:cBhvr>
                                    </p:animEffect>
                                    <p:set>
                                      <p:cBhvr>
                                        <p:cTn id="10" dur="1" fill="hold">
                                          <p:stCondLst>
                                            <p:cond delay="499"/>
                                          </p:stCondLst>
                                        </p:cTn>
                                        <p:tgtEl>
                                          <p:spTgt spid="44"/>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fade">
                                      <p:cBhvr>
                                        <p:cTn id="35" dur="500"/>
                                        <p:tgtEl>
                                          <p:spTgt spid="58"/>
                                        </p:tgtEl>
                                      </p:cBhvr>
                                    </p:animEffect>
                                  </p:childTnLst>
                                </p:cTn>
                              </p:par>
                              <p:par>
                                <p:cTn id="36" presetID="10" presetClass="entr" presetSubtype="0" fill="hold" nodeType="with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fade">
                                      <p:cBhvr>
                                        <p:cTn id="38" dur="500"/>
                                        <p:tgtEl>
                                          <p:spTgt spid="5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fade">
                                      <p:cBhvr>
                                        <p:cTn id="41" dur="500"/>
                                        <p:tgtEl>
                                          <p:spTgt spid="5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fade">
                                      <p:cBhvr>
                                        <p:cTn id="44" dur="500"/>
                                        <p:tgtEl>
                                          <p:spTgt spid="5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fade">
                                      <p:cBhvr>
                                        <p:cTn id="47" dur="500"/>
                                        <p:tgtEl>
                                          <p:spTgt spid="5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500"/>
                                        <p:tgtEl>
                                          <p:spTgt spid="4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animEffect transition="in" filter="fade">
                                      <p:cBhvr>
                                        <p:cTn id="53" dur="500"/>
                                        <p:tgtEl>
                                          <p:spTgt spid="4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fade">
                                      <p:cBhvr>
                                        <p:cTn id="56" dur="500"/>
                                        <p:tgtEl>
                                          <p:spTgt spid="5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61"/>
                                        </p:tgtEl>
                                        <p:attrNameLst>
                                          <p:attrName>style.visibility</p:attrName>
                                        </p:attrNameLst>
                                      </p:cBhvr>
                                      <p:to>
                                        <p:strVal val="visible"/>
                                      </p:to>
                                    </p:set>
                                    <p:animEffect transition="in" filter="fade">
                                      <p:cBhvr>
                                        <p:cTn id="61" dur="500"/>
                                        <p:tgtEl>
                                          <p:spTgt spid="6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1" nodeType="clickEffect">
                                  <p:stCondLst>
                                    <p:cond delay="0"/>
                                  </p:stCondLst>
                                  <p:childTnLst>
                                    <p:animEffect transition="out" filter="fade">
                                      <p:cBhvr>
                                        <p:cTn id="65" dur="500"/>
                                        <p:tgtEl>
                                          <p:spTgt spid="53"/>
                                        </p:tgtEl>
                                      </p:cBhvr>
                                    </p:animEffect>
                                    <p:set>
                                      <p:cBhvr>
                                        <p:cTn id="66" dur="1" fill="hold">
                                          <p:stCondLst>
                                            <p:cond delay="499"/>
                                          </p:stCondLst>
                                        </p:cTn>
                                        <p:tgtEl>
                                          <p:spTgt spid="53"/>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50"/>
                                        </p:tgtEl>
                                      </p:cBhvr>
                                    </p:animEffect>
                                    <p:set>
                                      <p:cBhvr>
                                        <p:cTn id="69" dur="1" fill="hold">
                                          <p:stCondLst>
                                            <p:cond delay="499"/>
                                          </p:stCondLst>
                                        </p:cTn>
                                        <p:tgtEl>
                                          <p:spTgt spid="50"/>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1" nodeType="clickEffect">
                                  <p:stCondLst>
                                    <p:cond delay="0"/>
                                  </p:stCondLst>
                                  <p:childTnLst>
                                    <p:animEffect transition="out" filter="fade">
                                      <p:cBhvr>
                                        <p:cTn id="73" dur="500"/>
                                        <p:tgtEl>
                                          <p:spTgt spid="61"/>
                                        </p:tgtEl>
                                      </p:cBhvr>
                                    </p:animEffect>
                                    <p:set>
                                      <p:cBhvr>
                                        <p:cTn id="74" dur="1" fill="hold">
                                          <p:stCondLst>
                                            <p:cond delay="499"/>
                                          </p:stCondLst>
                                        </p:cTn>
                                        <p:tgtEl>
                                          <p:spTgt spid="61"/>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fade">
                                      <p:cBhvr>
                                        <p:cTn id="79"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43" grpId="0" animBg="1"/>
      <p:bldP spid="11" grpId="0" animBg="1"/>
      <p:bldP spid="44" grpId="0" animBg="1"/>
      <p:bldP spid="45" grpId="0" animBg="1"/>
      <p:bldP spid="46" grpId="0" animBg="1"/>
      <p:bldP spid="47" grpId="0"/>
      <p:bldP spid="48" grpId="0" animBg="1"/>
      <p:bldP spid="49" grpId="0" animBg="1"/>
      <p:bldP spid="50" grpId="0" animBg="1"/>
      <p:bldP spid="50" grpId="1" animBg="1"/>
      <p:bldP spid="51" grpId="0" animBg="1"/>
      <p:bldP spid="52" grpId="0" animBg="1"/>
      <p:bldP spid="53" grpId="0" animBg="1"/>
      <p:bldP spid="53" grpId="1" animBg="1"/>
      <p:bldP spid="61" grpId="0" animBg="1"/>
      <p:bldP spid="61" grpId="1" animBg="1"/>
      <p:bldP spid="6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39FB47D0-F73D-4DA1-A119-CBC1298E7669}" type="datetime1">
              <a:rPr lang="ja-JP" altLang="en-US" smtClean="0"/>
              <a:t>2016/6/2</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18</a:t>
            </a:fld>
            <a:endParaRPr lang="ja-JP" altLang="en-US"/>
          </a:p>
        </p:txBody>
      </p:sp>
      <p:sp>
        <p:nvSpPr>
          <p:cNvPr id="7" name="タイトル 1"/>
          <p:cNvSpPr txBox="1">
            <a:spLocks/>
          </p:cNvSpPr>
          <p:nvPr/>
        </p:nvSpPr>
        <p:spPr>
          <a:xfrm>
            <a:off x="457199" y="134144"/>
            <a:ext cx="8574709" cy="990600"/>
          </a:xfrm>
          <a:prstGeom prst="rect">
            <a:avLst/>
          </a:prstGeom>
        </p:spPr>
        <p:txBody>
          <a:bodyPr vert="horz" lIns="91440" tIns="45720" rIns="91440" bIns="45720" rtlCol="0" anchor="ctr">
            <a:normAutofit fontScale="92500"/>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ja-JP" altLang="en-US" dirty="0" smtClean="0"/>
              <a:t>プロセス間通信の再構築時における課題</a:t>
            </a:r>
            <a:endParaRPr lang="en-US" altLang="ja-JP" dirty="0"/>
          </a:p>
        </p:txBody>
      </p:sp>
      <p:sp>
        <p:nvSpPr>
          <p:cNvPr id="8" name="円/楕円 7"/>
          <p:cNvSpPr/>
          <p:nvPr/>
        </p:nvSpPr>
        <p:spPr>
          <a:xfrm>
            <a:off x="137609" y="1374220"/>
            <a:ext cx="1986119" cy="1840555"/>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ホスト</a:t>
            </a:r>
            <a:endParaRPr lang="en-US" altLang="ja-JP" sz="2000" b="1" dirty="0" smtClean="0"/>
          </a:p>
          <a:p>
            <a:pPr algn="ctr"/>
            <a:r>
              <a:rPr lang="ja-JP" altLang="en-US" sz="2000" b="1" dirty="0" smtClean="0"/>
              <a:t>ノード</a:t>
            </a:r>
            <a:endParaRPr kumimoji="1" lang="en-US" altLang="ja-JP" sz="2000" b="1" dirty="0" smtClean="0"/>
          </a:p>
          <a:p>
            <a:pPr algn="ctr"/>
            <a:endParaRPr lang="en-US" altLang="ja-JP" sz="1600" b="1" dirty="0"/>
          </a:p>
          <a:p>
            <a:pPr algn="ctr"/>
            <a:endParaRPr kumimoji="1" lang="en-US" altLang="ja-JP" sz="1600" b="1" dirty="0" smtClean="0"/>
          </a:p>
          <a:p>
            <a:pPr algn="ctr"/>
            <a:endParaRPr kumimoji="1" lang="en-US" altLang="ja-JP" sz="1600" b="1" dirty="0" smtClean="0"/>
          </a:p>
          <a:p>
            <a:pPr algn="ctr"/>
            <a:endParaRPr kumimoji="1" lang="ja-JP" altLang="en-US" sz="1600" b="1" dirty="0"/>
          </a:p>
        </p:txBody>
      </p:sp>
      <p:sp>
        <p:nvSpPr>
          <p:cNvPr id="9" name="円/楕円 8"/>
          <p:cNvSpPr/>
          <p:nvPr/>
        </p:nvSpPr>
        <p:spPr>
          <a:xfrm>
            <a:off x="2411760" y="1402623"/>
            <a:ext cx="1843124" cy="1773867"/>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リモートノード</a:t>
            </a:r>
            <a:r>
              <a:rPr lang="en-US" altLang="ja-JP" sz="2000" b="1" dirty="0"/>
              <a:t>A</a:t>
            </a:r>
            <a:endParaRPr kumimoji="1" lang="en-US" altLang="ja-JP" sz="2000" b="1" dirty="0" smtClean="0"/>
          </a:p>
          <a:p>
            <a:pPr algn="ctr"/>
            <a:endParaRPr lang="en-US" altLang="ja-JP" sz="1600" b="1" dirty="0"/>
          </a:p>
          <a:p>
            <a:pPr algn="ctr"/>
            <a:endParaRPr kumimoji="1" lang="en-US" altLang="ja-JP" sz="1600" b="1" dirty="0" smtClean="0"/>
          </a:p>
          <a:p>
            <a:pPr algn="ctr"/>
            <a:endParaRPr kumimoji="1" lang="en-US" altLang="ja-JP" sz="1600" b="1" dirty="0" smtClean="0"/>
          </a:p>
          <a:p>
            <a:pPr algn="ctr"/>
            <a:endParaRPr kumimoji="1" lang="ja-JP" altLang="en-US" sz="1600" b="1" dirty="0"/>
          </a:p>
        </p:txBody>
      </p:sp>
      <p:sp>
        <p:nvSpPr>
          <p:cNvPr id="10" name="円/楕円 9"/>
          <p:cNvSpPr/>
          <p:nvPr/>
        </p:nvSpPr>
        <p:spPr>
          <a:xfrm>
            <a:off x="1171681" y="3176490"/>
            <a:ext cx="2143249" cy="2219351"/>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2000" b="1" dirty="0" smtClean="0"/>
          </a:p>
          <a:p>
            <a:pPr algn="ctr"/>
            <a:endParaRPr lang="en-US" altLang="ja-JP" sz="2000" b="1" dirty="0"/>
          </a:p>
          <a:p>
            <a:pPr algn="ctr"/>
            <a:endParaRPr lang="en-US" altLang="ja-JP" sz="2000" b="1" dirty="0" smtClean="0"/>
          </a:p>
          <a:p>
            <a:pPr algn="ctr"/>
            <a:endParaRPr lang="en-US" altLang="ja-JP" sz="2000" b="1" dirty="0"/>
          </a:p>
          <a:p>
            <a:pPr algn="ctr"/>
            <a:endParaRPr lang="en-US" altLang="ja-JP" sz="2000" b="1" dirty="0"/>
          </a:p>
          <a:p>
            <a:pPr algn="ctr"/>
            <a:r>
              <a:rPr lang="ja-JP" altLang="en-US" sz="2000" b="1" dirty="0" smtClean="0"/>
              <a:t>リモート</a:t>
            </a:r>
            <a:endParaRPr lang="en-US" altLang="ja-JP" sz="2000" b="1" dirty="0" smtClean="0"/>
          </a:p>
          <a:p>
            <a:pPr algn="ctr"/>
            <a:r>
              <a:rPr lang="ja-JP" altLang="en-US" sz="2000" b="1" dirty="0" smtClean="0"/>
              <a:t>ノード</a:t>
            </a:r>
            <a:r>
              <a:rPr lang="en-US" altLang="ja-JP" sz="2000" b="1" dirty="0" smtClean="0"/>
              <a:t>B</a:t>
            </a:r>
            <a:endParaRPr kumimoji="1" lang="en-US" altLang="ja-JP" sz="2000" b="1" dirty="0" smtClean="0"/>
          </a:p>
        </p:txBody>
      </p:sp>
      <p:sp>
        <p:nvSpPr>
          <p:cNvPr id="18" name="正方形/長方形 17"/>
          <p:cNvSpPr/>
          <p:nvPr/>
        </p:nvSpPr>
        <p:spPr>
          <a:xfrm>
            <a:off x="414867" y="2126660"/>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3419872" y="2072006"/>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矢印コネクタ 22"/>
          <p:cNvCxnSpPr>
            <a:stCxn id="78" idx="4"/>
            <a:endCxn id="70" idx="4"/>
          </p:cNvCxnSpPr>
          <p:nvPr/>
        </p:nvCxnSpPr>
        <p:spPr>
          <a:xfrm flipH="1" flipV="1">
            <a:off x="1768657" y="4195464"/>
            <a:ext cx="45834" cy="566554"/>
          </a:xfrm>
          <a:prstGeom prst="straightConnector1">
            <a:avLst/>
          </a:prstGeom>
          <a:ln w="38100">
            <a:solidFill>
              <a:srgbClr val="FF0000"/>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70" idx="0"/>
            <a:endCxn id="72" idx="4"/>
          </p:cNvCxnSpPr>
          <p:nvPr/>
        </p:nvCxnSpPr>
        <p:spPr>
          <a:xfrm flipH="1" flipV="1">
            <a:off x="1417355" y="2833134"/>
            <a:ext cx="351302" cy="974162"/>
          </a:xfrm>
          <a:prstGeom prst="straightConnector1">
            <a:avLst/>
          </a:prstGeom>
          <a:ln w="38100">
            <a:solidFill>
              <a:srgbClr val="00B050"/>
            </a:solidFill>
            <a:prstDash val="dash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74" idx="2"/>
            <a:endCxn id="72" idx="6"/>
          </p:cNvCxnSpPr>
          <p:nvPr/>
        </p:nvCxnSpPr>
        <p:spPr>
          <a:xfrm flipH="1" flipV="1">
            <a:off x="2006301" y="2610221"/>
            <a:ext cx="930245" cy="133860"/>
          </a:xfrm>
          <a:prstGeom prst="straightConnector1">
            <a:avLst/>
          </a:prstGeom>
          <a:ln w="38100">
            <a:solidFill>
              <a:srgbClr val="00B050"/>
            </a:solidFill>
            <a:prstDash val="dash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19" idx="2"/>
            <a:endCxn id="74" idx="0"/>
          </p:cNvCxnSpPr>
          <p:nvPr/>
        </p:nvCxnSpPr>
        <p:spPr>
          <a:xfrm flipH="1">
            <a:off x="3466241" y="2332654"/>
            <a:ext cx="76896" cy="217343"/>
          </a:xfrm>
          <a:prstGeom prst="straightConnector1">
            <a:avLst/>
          </a:prstGeom>
          <a:ln w="38100">
            <a:solidFill>
              <a:srgbClr val="FF0000"/>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a:off x="4269074" y="1340768"/>
            <a:ext cx="0" cy="396044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5" name="右矢印 34"/>
          <p:cNvSpPr/>
          <p:nvPr/>
        </p:nvSpPr>
        <p:spPr>
          <a:xfrm>
            <a:off x="3666401" y="2962750"/>
            <a:ext cx="1532919" cy="1197615"/>
          </a:xfrm>
          <a:prstGeom prst="rightArrow">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通信</a:t>
            </a:r>
            <a:endParaRPr lang="en-US" altLang="ja-JP" b="1" dirty="0" smtClean="0"/>
          </a:p>
          <a:p>
            <a:pPr algn="ctr"/>
            <a:r>
              <a:rPr lang="ja-JP" altLang="en-US" b="1" dirty="0" smtClean="0"/>
              <a:t>再構築時</a:t>
            </a:r>
            <a:endParaRPr kumimoji="1" lang="ja-JP" altLang="en-US" b="1" dirty="0"/>
          </a:p>
        </p:txBody>
      </p:sp>
      <p:sp>
        <p:nvSpPr>
          <p:cNvPr id="36" name="円/楕円 35"/>
          <p:cNvSpPr/>
          <p:nvPr/>
        </p:nvSpPr>
        <p:spPr>
          <a:xfrm>
            <a:off x="4402415" y="1389457"/>
            <a:ext cx="2070839" cy="1944216"/>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ホスト</a:t>
            </a:r>
            <a:endParaRPr lang="en-US" altLang="ja-JP" sz="2000" b="1" dirty="0" smtClean="0"/>
          </a:p>
          <a:p>
            <a:pPr algn="ctr"/>
            <a:r>
              <a:rPr lang="ja-JP" altLang="en-US" sz="2000" b="1" dirty="0" smtClean="0"/>
              <a:t>ノード</a:t>
            </a:r>
            <a:endParaRPr lang="en-US" altLang="ja-JP" sz="2000" b="1" dirty="0" smtClean="0"/>
          </a:p>
          <a:p>
            <a:pPr algn="ctr"/>
            <a:endParaRPr kumimoji="1" lang="en-US" altLang="ja-JP" sz="2000" b="1" dirty="0" smtClean="0"/>
          </a:p>
          <a:p>
            <a:pPr algn="ctr"/>
            <a:endParaRPr lang="en-US" altLang="ja-JP" sz="1600" b="1" dirty="0"/>
          </a:p>
          <a:p>
            <a:pPr algn="ctr"/>
            <a:endParaRPr kumimoji="1" lang="en-US" altLang="ja-JP" sz="1600" b="1" dirty="0" smtClean="0"/>
          </a:p>
          <a:p>
            <a:pPr algn="ctr"/>
            <a:endParaRPr kumimoji="1" lang="en-US" altLang="ja-JP" sz="1600" b="1" dirty="0" smtClean="0"/>
          </a:p>
          <a:p>
            <a:pPr algn="ctr"/>
            <a:endParaRPr kumimoji="1" lang="ja-JP" altLang="en-US" sz="1600" b="1" dirty="0"/>
          </a:p>
        </p:txBody>
      </p:sp>
      <p:sp>
        <p:nvSpPr>
          <p:cNvPr id="37" name="円/楕円 36"/>
          <p:cNvSpPr/>
          <p:nvPr/>
        </p:nvSpPr>
        <p:spPr>
          <a:xfrm>
            <a:off x="6761286" y="1417859"/>
            <a:ext cx="1987178" cy="1915813"/>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リモートノード</a:t>
            </a:r>
            <a:r>
              <a:rPr lang="en-US" altLang="ja-JP" sz="2000" b="1" dirty="0"/>
              <a:t>A</a:t>
            </a:r>
            <a:endParaRPr kumimoji="1" lang="en-US" altLang="ja-JP" sz="2000" b="1" dirty="0" smtClean="0"/>
          </a:p>
          <a:p>
            <a:pPr algn="ctr"/>
            <a:endParaRPr lang="en-US" altLang="ja-JP" sz="1600" b="1" dirty="0"/>
          </a:p>
          <a:p>
            <a:pPr algn="ctr"/>
            <a:endParaRPr kumimoji="1" lang="en-US" altLang="ja-JP" sz="1600" b="1" dirty="0" smtClean="0"/>
          </a:p>
          <a:p>
            <a:pPr algn="ctr"/>
            <a:endParaRPr kumimoji="1" lang="en-US" altLang="ja-JP" sz="1600" b="1" dirty="0" smtClean="0"/>
          </a:p>
          <a:p>
            <a:pPr algn="ctr"/>
            <a:endParaRPr kumimoji="1" lang="ja-JP" altLang="en-US" sz="1600" b="1" dirty="0"/>
          </a:p>
        </p:txBody>
      </p:sp>
      <p:sp>
        <p:nvSpPr>
          <p:cNvPr id="40" name="正方形/長方形 39"/>
          <p:cNvSpPr/>
          <p:nvPr/>
        </p:nvSpPr>
        <p:spPr>
          <a:xfrm>
            <a:off x="4604050" y="2072006"/>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8153400" y="2164915"/>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p:cNvCxnSpPr>
            <a:stCxn id="122" idx="2"/>
            <a:endCxn id="118" idx="6"/>
          </p:cNvCxnSpPr>
          <p:nvPr/>
        </p:nvCxnSpPr>
        <p:spPr>
          <a:xfrm flipH="1" flipV="1">
            <a:off x="6451348" y="2361565"/>
            <a:ext cx="548241" cy="317361"/>
          </a:xfrm>
          <a:prstGeom prst="straightConnector1">
            <a:avLst/>
          </a:prstGeom>
          <a:ln w="38100">
            <a:solidFill>
              <a:srgbClr val="00B050"/>
            </a:solidFill>
            <a:prstDash val="dash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40" idx="3"/>
            <a:endCxn id="118" idx="2"/>
          </p:cNvCxnSpPr>
          <p:nvPr/>
        </p:nvCxnSpPr>
        <p:spPr>
          <a:xfrm>
            <a:off x="4850579" y="2202330"/>
            <a:ext cx="422876" cy="159235"/>
          </a:xfrm>
          <a:prstGeom prst="straightConnector1">
            <a:avLst/>
          </a:prstGeom>
          <a:ln w="38100">
            <a:solidFill>
              <a:srgbClr val="FF0000"/>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二等辺三角形 45"/>
          <p:cNvSpPr/>
          <p:nvPr/>
        </p:nvSpPr>
        <p:spPr>
          <a:xfrm>
            <a:off x="338051" y="6453336"/>
            <a:ext cx="403002" cy="2880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二等辺三角形 47"/>
          <p:cNvSpPr/>
          <p:nvPr/>
        </p:nvSpPr>
        <p:spPr>
          <a:xfrm>
            <a:off x="5392830" y="2858020"/>
            <a:ext cx="403002" cy="2880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二等辺三角形 48"/>
          <p:cNvSpPr/>
          <p:nvPr/>
        </p:nvSpPr>
        <p:spPr>
          <a:xfrm>
            <a:off x="7528415" y="2960396"/>
            <a:ext cx="403002" cy="2880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直線矢印コネクタ 50"/>
          <p:cNvCxnSpPr>
            <a:stCxn id="48" idx="4"/>
          </p:cNvCxnSpPr>
          <p:nvPr/>
        </p:nvCxnSpPr>
        <p:spPr>
          <a:xfrm>
            <a:off x="5795832" y="3146052"/>
            <a:ext cx="101358" cy="726679"/>
          </a:xfrm>
          <a:prstGeom prst="straightConnector1">
            <a:avLst/>
          </a:prstGeom>
          <a:ln w="38100">
            <a:solidFill>
              <a:srgbClr val="FF0000"/>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49" idx="2"/>
          </p:cNvCxnSpPr>
          <p:nvPr/>
        </p:nvCxnSpPr>
        <p:spPr>
          <a:xfrm flipH="1">
            <a:off x="7059026" y="3248428"/>
            <a:ext cx="469389" cy="696240"/>
          </a:xfrm>
          <a:prstGeom prst="straightConnector1">
            <a:avLst/>
          </a:prstGeom>
          <a:ln w="38100">
            <a:solidFill>
              <a:srgbClr val="FF0000"/>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19" idx="1"/>
            <a:endCxn id="18" idx="0"/>
          </p:cNvCxnSpPr>
          <p:nvPr/>
        </p:nvCxnSpPr>
        <p:spPr>
          <a:xfrm flipH="1" flipV="1">
            <a:off x="538132" y="2126660"/>
            <a:ext cx="2881740" cy="75670"/>
          </a:xfrm>
          <a:prstGeom prst="straightConnector1">
            <a:avLst/>
          </a:prstGeom>
          <a:ln w="38100">
            <a:solidFill>
              <a:srgbClr val="0070C0"/>
            </a:solidFill>
            <a:prstDash val="solid"/>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stCxn id="41" idx="1"/>
            <a:endCxn id="40" idx="0"/>
          </p:cNvCxnSpPr>
          <p:nvPr/>
        </p:nvCxnSpPr>
        <p:spPr>
          <a:xfrm flipH="1" flipV="1">
            <a:off x="4727315" y="2072006"/>
            <a:ext cx="3426085" cy="223233"/>
          </a:xfrm>
          <a:prstGeom prst="straightConnector1">
            <a:avLst/>
          </a:prstGeom>
          <a:ln w="38100">
            <a:solidFill>
              <a:srgbClr val="0070C0"/>
            </a:solidFill>
            <a:prstDash val="solid"/>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stCxn id="48" idx="2"/>
            <a:endCxn id="40" idx="2"/>
          </p:cNvCxnSpPr>
          <p:nvPr/>
        </p:nvCxnSpPr>
        <p:spPr>
          <a:xfrm flipH="1" flipV="1">
            <a:off x="4727315" y="2332654"/>
            <a:ext cx="665515" cy="813398"/>
          </a:xfrm>
          <a:prstGeom prst="straightConnector1">
            <a:avLst/>
          </a:prstGeom>
          <a:ln w="38100">
            <a:solidFill>
              <a:srgbClr val="0070C0"/>
            </a:solidFill>
            <a:prstDash val="solid"/>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49" idx="1"/>
            <a:endCxn id="40" idx="2"/>
          </p:cNvCxnSpPr>
          <p:nvPr/>
        </p:nvCxnSpPr>
        <p:spPr>
          <a:xfrm flipH="1" flipV="1">
            <a:off x="4727315" y="2332654"/>
            <a:ext cx="2901851" cy="771758"/>
          </a:xfrm>
          <a:prstGeom prst="straightConnector1">
            <a:avLst/>
          </a:prstGeom>
          <a:ln w="38100">
            <a:solidFill>
              <a:srgbClr val="0070C0"/>
            </a:solidFill>
            <a:prstDash val="solid"/>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p:cNvSpPr txBox="1"/>
          <p:nvPr/>
        </p:nvSpPr>
        <p:spPr>
          <a:xfrm>
            <a:off x="5649158" y="3853413"/>
            <a:ext cx="1894642" cy="369332"/>
          </a:xfrm>
          <a:prstGeom prst="rect">
            <a:avLst/>
          </a:prstGeom>
          <a:noFill/>
        </p:spPr>
        <p:txBody>
          <a:bodyPr wrap="square" rtlCol="0">
            <a:spAutoFit/>
          </a:bodyPr>
          <a:lstStyle/>
          <a:p>
            <a:r>
              <a:rPr lang="en-US" altLang="ja-JP" b="1" dirty="0"/>
              <a:t>o</a:t>
            </a:r>
            <a:r>
              <a:rPr kumimoji="1" lang="en-US" altLang="ja-JP" b="1" dirty="0" smtClean="0"/>
              <a:t>rted2</a:t>
            </a:r>
            <a:r>
              <a:rPr kumimoji="1" lang="ja-JP" altLang="en-US" b="1" dirty="0" smtClean="0"/>
              <a:t>不在</a:t>
            </a:r>
            <a:endParaRPr kumimoji="1" lang="ja-JP" altLang="en-US" b="1" dirty="0"/>
          </a:p>
        </p:txBody>
      </p:sp>
      <p:sp>
        <p:nvSpPr>
          <p:cNvPr id="77" name="乗算記号 76"/>
          <p:cNvSpPr/>
          <p:nvPr/>
        </p:nvSpPr>
        <p:spPr>
          <a:xfrm>
            <a:off x="2728191" y="3148229"/>
            <a:ext cx="720080" cy="67139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二等辺三角形 77"/>
          <p:cNvSpPr/>
          <p:nvPr/>
        </p:nvSpPr>
        <p:spPr>
          <a:xfrm>
            <a:off x="1411489" y="4473986"/>
            <a:ext cx="403002" cy="2880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二等辺三角形 78"/>
          <p:cNvSpPr/>
          <p:nvPr/>
        </p:nvSpPr>
        <p:spPr>
          <a:xfrm>
            <a:off x="2792766" y="4057945"/>
            <a:ext cx="403002" cy="2880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2" name="直線矢印コネクタ 61"/>
          <p:cNvCxnSpPr>
            <a:stCxn id="78" idx="2"/>
          </p:cNvCxnSpPr>
          <p:nvPr/>
        </p:nvCxnSpPr>
        <p:spPr>
          <a:xfrm flipH="1" flipV="1">
            <a:off x="412907" y="2387306"/>
            <a:ext cx="998582" cy="2374712"/>
          </a:xfrm>
          <a:prstGeom prst="straightConnector1">
            <a:avLst/>
          </a:prstGeom>
          <a:ln w="38100">
            <a:solidFill>
              <a:srgbClr val="0070C0"/>
            </a:solidFill>
            <a:prstDash val="solid"/>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79" idx="2"/>
            <a:endCxn id="70" idx="5"/>
          </p:cNvCxnSpPr>
          <p:nvPr/>
        </p:nvCxnSpPr>
        <p:spPr>
          <a:xfrm flipH="1" flipV="1">
            <a:off x="2190783" y="4138618"/>
            <a:ext cx="601983" cy="207359"/>
          </a:xfrm>
          <a:prstGeom prst="straightConnector1">
            <a:avLst/>
          </a:prstGeom>
          <a:ln w="381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a:stCxn id="18" idx="3"/>
          </p:cNvCxnSpPr>
          <p:nvPr/>
        </p:nvCxnSpPr>
        <p:spPr>
          <a:xfrm>
            <a:off x="661396" y="2256984"/>
            <a:ext cx="510285" cy="130324"/>
          </a:xfrm>
          <a:prstGeom prst="straightConnector1">
            <a:avLst/>
          </a:prstGeom>
          <a:ln w="38100">
            <a:solidFill>
              <a:srgbClr val="FF0000"/>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41" idx="2"/>
            <a:endCxn id="122" idx="7"/>
          </p:cNvCxnSpPr>
          <p:nvPr/>
        </p:nvCxnSpPr>
        <p:spPr>
          <a:xfrm flipH="1">
            <a:off x="7903835" y="2425563"/>
            <a:ext cx="372830" cy="116125"/>
          </a:xfrm>
          <a:prstGeom prst="straightConnector1">
            <a:avLst/>
          </a:prstGeom>
          <a:ln w="38100">
            <a:solidFill>
              <a:srgbClr val="FF0000"/>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9" name="雲形吹き出し 88"/>
          <p:cNvSpPr/>
          <p:nvPr/>
        </p:nvSpPr>
        <p:spPr>
          <a:xfrm>
            <a:off x="4727027" y="4654457"/>
            <a:ext cx="4257801" cy="2112892"/>
          </a:xfrm>
          <a:prstGeom prst="cloudCallout">
            <a:avLst>
              <a:gd name="adj1" fmla="val -14890"/>
              <a:gd name="adj2" fmla="val -64135"/>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0" name="テキスト ボックス 89"/>
          <p:cNvSpPr txBox="1"/>
          <p:nvPr/>
        </p:nvSpPr>
        <p:spPr>
          <a:xfrm>
            <a:off x="5223219" y="4909753"/>
            <a:ext cx="3405128" cy="1400383"/>
          </a:xfrm>
          <a:prstGeom prst="rect">
            <a:avLst/>
          </a:prstGeom>
          <a:noFill/>
        </p:spPr>
        <p:txBody>
          <a:bodyPr wrap="square" rtlCol="0">
            <a:spAutoFit/>
          </a:bodyPr>
          <a:lstStyle/>
          <a:p>
            <a:r>
              <a:rPr kumimoji="1" lang="ja-JP" altLang="en-US" b="1" dirty="0" smtClean="0"/>
              <a:t>チェックポインティング時と</a:t>
            </a:r>
            <a:r>
              <a:rPr lang="ja-JP" altLang="en-US" b="1" dirty="0" smtClean="0"/>
              <a:t>通信相手</a:t>
            </a:r>
            <a:r>
              <a:rPr kumimoji="1" lang="ja-JP" altLang="en-US" b="1" dirty="0" smtClean="0"/>
              <a:t>が違う</a:t>
            </a:r>
            <a:r>
              <a:rPr kumimoji="1" lang="en-US" altLang="ja-JP" b="1" dirty="0" smtClean="0"/>
              <a:t>.</a:t>
            </a:r>
            <a:r>
              <a:rPr lang="ja-JP" altLang="en-US" b="1" dirty="0" smtClean="0"/>
              <a:t>リスタート失敗</a:t>
            </a:r>
            <a:r>
              <a:rPr lang="en-US" altLang="ja-JP" b="1" dirty="0" smtClean="0"/>
              <a:t>!</a:t>
            </a:r>
          </a:p>
          <a:p>
            <a:endParaRPr lang="en-US" altLang="ja-JP" sz="900" b="1" dirty="0" smtClean="0"/>
          </a:p>
          <a:p>
            <a:r>
              <a:rPr lang="ja-JP" altLang="en-US" sz="2000" b="1" dirty="0" smtClean="0">
                <a:solidFill>
                  <a:srgbClr val="FF0000"/>
                </a:solidFill>
              </a:rPr>
              <a:t>通信相手</a:t>
            </a:r>
            <a:r>
              <a:rPr lang="ja-JP" altLang="en-US" sz="2000" b="1" dirty="0">
                <a:solidFill>
                  <a:srgbClr val="FF0000"/>
                </a:solidFill>
              </a:rPr>
              <a:t>を</a:t>
            </a:r>
            <a:r>
              <a:rPr lang="ja-JP" altLang="en-US" sz="2000" b="1" dirty="0" smtClean="0">
                <a:solidFill>
                  <a:srgbClr val="FF0000"/>
                </a:solidFill>
              </a:rPr>
              <a:t>変更しても</a:t>
            </a:r>
            <a:r>
              <a:rPr lang="en-US" altLang="ja-JP" sz="2000" b="1" dirty="0" smtClean="0">
                <a:solidFill>
                  <a:srgbClr val="FF0000"/>
                </a:solidFill>
              </a:rPr>
              <a:t>,</a:t>
            </a:r>
            <a:r>
              <a:rPr lang="ja-JP" altLang="en-US" sz="2000" b="1" dirty="0" smtClean="0">
                <a:solidFill>
                  <a:srgbClr val="FF0000"/>
                </a:solidFill>
              </a:rPr>
              <a:t>通信できるようにする必要がある</a:t>
            </a:r>
            <a:endParaRPr lang="en-US" altLang="ja-JP" sz="2000" b="1" dirty="0" smtClean="0">
              <a:solidFill>
                <a:srgbClr val="FF0000"/>
              </a:solidFill>
            </a:endParaRPr>
          </a:p>
        </p:txBody>
      </p:sp>
      <p:sp>
        <p:nvSpPr>
          <p:cNvPr id="6" name="テキスト ボックス 5"/>
          <p:cNvSpPr txBox="1"/>
          <p:nvPr/>
        </p:nvSpPr>
        <p:spPr>
          <a:xfrm>
            <a:off x="179512" y="908720"/>
            <a:ext cx="2730410" cy="369332"/>
          </a:xfrm>
          <a:prstGeom prst="rect">
            <a:avLst/>
          </a:prstGeom>
          <a:noFill/>
        </p:spPr>
        <p:txBody>
          <a:bodyPr wrap="square" rtlCol="0">
            <a:spAutoFit/>
          </a:bodyPr>
          <a:lstStyle/>
          <a:p>
            <a:r>
              <a:rPr kumimoji="1" lang="ja-JP" altLang="en-US" b="1" dirty="0" smtClean="0"/>
              <a:t>例</a:t>
            </a:r>
            <a:r>
              <a:rPr kumimoji="1" lang="en-US" altLang="ja-JP" b="1" dirty="0" smtClean="0"/>
              <a:t>)</a:t>
            </a:r>
            <a:r>
              <a:rPr kumimoji="1" lang="ja-JP" altLang="en-US" b="1" dirty="0" smtClean="0"/>
              <a:t>リモートノード</a:t>
            </a:r>
            <a:r>
              <a:rPr lang="en-US" altLang="ja-JP" b="1" dirty="0"/>
              <a:t>B</a:t>
            </a:r>
            <a:r>
              <a:rPr kumimoji="1" lang="ja-JP" altLang="en-US" b="1" dirty="0" smtClean="0"/>
              <a:t>脱退</a:t>
            </a:r>
            <a:endParaRPr kumimoji="1" lang="en-US" altLang="ja-JP" b="1" dirty="0" smtClean="0"/>
          </a:p>
        </p:txBody>
      </p:sp>
      <p:sp>
        <p:nvSpPr>
          <p:cNvPr id="54" name="フッター プレースホルダー 1"/>
          <p:cNvSpPr>
            <a:spLocks noGrp="1"/>
          </p:cNvSpPr>
          <p:nvPr>
            <p:ph type="ftr" sz="quarter" idx="11"/>
          </p:nvPr>
        </p:nvSpPr>
        <p:spPr>
          <a:xfrm>
            <a:off x="3429000" y="18288"/>
            <a:ext cx="4114800" cy="329184"/>
          </a:xfrm>
        </p:spPr>
        <p:txBody>
          <a:bodyPr/>
          <a:lstStyle/>
          <a:p>
            <a:r>
              <a:rPr lang="en-US" altLang="zh-TW" smtClean="0"/>
              <a:t>ARC212@</a:t>
            </a:r>
            <a:r>
              <a:rPr lang="zh-TW" altLang="en-US" smtClean="0"/>
              <a:t>黒部宇奈月温泉 発表練習</a:t>
            </a:r>
            <a:endParaRPr lang="ja-JP" altLang="en-US" dirty="0"/>
          </a:p>
        </p:txBody>
      </p:sp>
      <p:sp>
        <p:nvSpPr>
          <p:cNvPr id="61" name="正方形/長方形 60"/>
          <p:cNvSpPr/>
          <p:nvPr/>
        </p:nvSpPr>
        <p:spPr>
          <a:xfrm>
            <a:off x="421384" y="6038738"/>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p:cNvSpPr txBox="1"/>
          <p:nvPr/>
        </p:nvSpPr>
        <p:spPr>
          <a:xfrm>
            <a:off x="837779" y="6001543"/>
            <a:ext cx="2537423" cy="307777"/>
          </a:xfrm>
          <a:prstGeom prst="rect">
            <a:avLst/>
          </a:prstGeom>
          <a:noFill/>
        </p:spPr>
        <p:txBody>
          <a:bodyPr wrap="square" rtlCol="0">
            <a:spAutoFit/>
          </a:bodyPr>
          <a:lstStyle/>
          <a:p>
            <a:r>
              <a:rPr kumimoji="1" lang="ja-JP" altLang="en-US" sz="1400" b="1" dirty="0" smtClean="0"/>
              <a:t>：</a:t>
            </a:r>
            <a:r>
              <a:rPr kumimoji="1" lang="en-US" altLang="ja-JP" sz="1400" b="1" dirty="0" smtClean="0"/>
              <a:t>MPI</a:t>
            </a:r>
            <a:r>
              <a:rPr kumimoji="1" lang="ja-JP" altLang="en-US" sz="1400" b="1" dirty="0" smtClean="0"/>
              <a:t>並列プロセス</a:t>
            </a:r>
            <a:endParaRPr kumimoji="1" lang="ja-JP" altLang="en-US" sz="1400" b="1" dirty="0"/>
          </a:p>
        </p:txBody>
      </p:sp>
      <p:sp>
        <p:nvSpPr>
          <p:cNvPr id="66" name="円/楕円 65"/>
          <p:cNvSpPr/>
          <p:nvPr/>
        </p:nvSpPr>
        <p:spPr>
          <a:xfrm>
            <a:off x="251520" y="5530111"/>
            <a:ext cx="586259" cy="38816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sp>
        <p:nvSpPr>
          <p:cNvPr id="67" name="テキスト ボックス 66"/>
          <p:cNvSpPr txBox="1"/>
          <p:nvPr/>
        </p:nvSpPr>
        <p:spPr>
          <a:xfrm>
            <a:off x="837779" y="5596813"/>
            <a:ext cx="2738584" cy="307777"/>
          </a:xfrm>
          <a:prstGeom prst="rect">
            <a:avLst/>
          </a:prstGeom>
          <a:noFill/>
        </p:spPr>
        <p:txBody>
          <a:bodyPr wrap="square" rtlCol="0">
            <a:spAutoFit/>
          </a:bodyPr>
          <a:lstStyle/>
          <a:p>
            <a:r>
              <a:rPr kumimoji="1" lang="ja-JP" altLang="en-US" sz="1400" b="1" dirty="0" smtClean="0"/>
              <a:t>：</a:t>
            </a:r>
            <a:r>
              <a:rPr kumimoji="1" lang="en-US" altLang="ja-JP" sz="1400" b="1" dirty="0" smtClean="0"/>
              <a:t>MPI</a:t>
            </a:r>
            <a:r>
              <a:rPr kumimoji="1" lang="ja-JP" altLang="en-US" sz="1400" b="1" dirty="0" smtClean="0"/>
              <a:t>の</a:t>
            </a:r>
            <a:r>
              <a:rPr lang="ja-JP" altLang="en-US" sz="1400" b="1" dirty="0" smtClean="0"/>
              <a:t>管理デーモンプロセス</a:t>
            </a:r>
            <a:endParaRPr kumimoji="1" lang="ja-JP" altLang="en-US" sz="1400" b="1" dirty="0"/>
          </a:p>
        </p:txBody>
      </p:sp>
      <p:sp>
        <p:nvSpPr>
          <p:cNvPr id="69" name="テキスト ボックス 68"/>
          <p:cNvSpPr txBox="1"/>
          <p:nvPr/>
        </p:nvSpPr>
        <p:spPr>
          <a:xfrm>
            <a:off x="842415" y="6510292"/>
            <a:ext cx="3153521" cy="307777"/>
          </a:xfrm>
          <a:prstGeom prst="rect">
            <a:avLst/>
          </a:prstGeom>
          <a:noFill/>
        </p:spPr>
        <p:txBody>
          <a:bodyPr wrap="square" rtlCol="0">
            <a:spAutoFit/>
          </a:bodyPr>
          <a:lstStyle/>
          <a:p>
            <a:r>
              <a:rPr kumimoji="1" lang="ja-JP" altLang="en-US" sz="1400" b="1" dirty="0" smtClean="0"/>
              <a:t>：負荷分散対象の</a:t>
            </a:r>
            <a:r>
              <a:rPr kumimoji="1" lang="en-US" altLang="ja-JP" sz="1400" b="1" dirty="0" smtClean="0"/>
              <a:t>MPI</a:t>
            </a:r>
            <a:r>
              <a:rPr kumimoji="1" lang="ja-JP" altLang="en-US" sz="1400" b="1" dirty="0" smtClean="0"/>
              <a:t>並列プロセス</a:t>
            </a:r>
            <a:endParaRPr kumimoji="1" lang="ja-JP" altLang="en-US" sz="1400" b="1" dirty="0"/>
          </a:p>
        </p:txBody>
      </p:sp>
      <p:sp>
        <p:nvSpPr>
          <p:cNvPr id="70" name="円/楕円 69"/>
          <p:cNvSpPr/>
          <p:nvPr/>
        </p:nvSpPr>
        <p:spPr>
          <a:xfrm>
            <a:off x="1171681" y="3807296"/>
            <a:ext cx="1193952" cy="38816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b="1" dirty="0" smtClean="0"/>
              <a:t>odrted2</a:t>
            </a:r>
          </a:p>
        </p:txBody>
      </p:sp>
      <p:sp>
        <p:nvSpPr>
          <p:cNvPr id="72" name="円/楕円 71"/>
          <p:cNvSpPr/>
          <p:nvPr/>
        </p:nvSpPr>
        <p:spPr>
          <a:xfrm>
            <a:off x="828408" y="2387307"/>
            <a:ext cx="1177893" cy="445827"/>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b="1" dirty="0" err="1" smtClean="0"/>
              <a:t>orterun</a:t>
            </a:r>
            <a:endParaRPr lang="en-US" altLang="ja-JP" sz="1400" b="1" dirty="0" smtClean="0"/>
          </a:p>
        </p:txBody>
      </p:sp>
      <p:sp>
        <p:nvSpPr>
          <p:cNvPr id="74" name="円/楕円 73"/>
          <p:cNvSpPr/>
          <p:nvPr/>
        </p:nvSpPr>
        <p:spPr>
          <a:xfrm>
            <a:off x="2936546" y="2549997"/>
            <a:ext cx="1059390" cy="38816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b="1" dirty="0" smtClean="0"/>
              <a:t>orted1</a:t>
            </a:r>
          </a:p>
        </p:txBody>
      </p:sp>
      <p:cxnSp>
        <p:nvCxnSpPr>
          <p:cNvPr id="63" name="直線矢印コネクタ 62"/>
          <p:cNvCxnSpPr>
            <a:stCxn id="79" idx="1"/>
            <a:endCxn id="18" idx="2"/>
          </p:cNvCxnSpPr>
          <p:nvPr/>
        </p:nvCxnSpPr>
        <p:spPr>
          <a:xfrm flipH="1" flipV="1">
            <a:off x="538132" y="2387308"/>
            <a:ext cx="2355385" cy="1814653"/>
          </a:xfrm>
          <a:prstGeom prst="straightConnector1">
            <a:avLst/>
          </a:prstGeom>
          <a:ln w="38100">
            <a:solidFill>
              <a:srgbClr val="0070C0"/>
            </a:solidFill>
            <a:prstDash val="solid"/>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8" name="円/楕円 117"/>
          <p:cNvSpPr/>
          <p:nvPr/>
        </p:nvSpPr>
        <p:spPr>
          <a:xfrm>
            <a:off x="5273455" y="2138651"/>
            <a:ext cx="1177893" cy="445827"/>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b="1" dirty="0" err="1" smtClean="0"/>
              <a:t>orterun</a:t>
            </a:r>
            <a:endParaRPr lang="en-US" altLang="ja-JP" sz="1400" b="1" dirty="0" smtClean="0"/>
          </a:p>
        </p:txBody>
      </p:sp>
      <p:sp>
        <p:nvSpPr>
          <p:cNvPr id="122" name="円/楕円 121"/>
          <p:cNvSpPr/>
          <p:nvPr/>
        </p:nvSpPr>
        <p:spPr>
          <a:xfrm>
            <a:off x="6999589" y="2484842"/>
            <a:ext cx="1059390" cy="38816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b="1" dirty="0" smtClean="0"/>
              <a:t>orted1</a:t>
            </a:r>
          </a:p>
        </p:txBody>
      </p:sp>
    </p:spTree>
    <p:extLst>
      <p:ext uri="{BB962C8B-B14F-4D97-AF65-F5344CB8AC3E}">
        <p14:creationId xmlns:p14="http://schemas.microsoft.com/office/powerpoint/2010/main" val="345095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8"/>
                                        </p:tgtEl>
                                        <p:attrNameLst>
                                          <p:attrName>style.visibility</p:attrName>
                                        </p:attrNameLst>
                                      </p:cBhvr>
                                      <p:to>
                                        <p:strVal val="visible"/>
                                      </p:to>
                                    </p:set>
                                    <p:animEffect transition="in" filter="fade">
                                      <p:cBhvr>
                                        <p:cTn id="19" dur="500"/>
                                        <p:tgtEl>
                                          <p:spTgt spid="1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fade">
                                      <p:cBhvr>
                                        <p:cTn id="25" dur="500"/>
                                        <p:tgtEl>
                                          <p:spTgt spid="4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2"/>
                                        </p:tgtEl>
                                        <p:attrNameLst>
                                          <p:attrName>style.visibility</p:attrName>
                                        </p:attrNameLst>
                                      </p:cBhvr>
                                      <p:to>
                                        <p:strVal val="visible"/>
                                      </p:to>
                                    </p:set>
                                    <p:animEffect transition="in" filter="fade">
                                      <p:cBhvr>
                                        <p:cTn id="28" dur="500"/>
                                        <p:tgtEl>
                                          <p:spTgt spid="1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500"/>
                                        <p:tgtEl>
                                          <p:spTgt spid="4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73"/>
                                        </p:tgtEl>
                                        <p:attrNameLst>
                                          <p:attrName>style.visibility</p:attrName>
                                        </p:attrNameLst>
                                      </p:cBhvr>
                                      <p:to>
                                        <p:strVal val="visible"/>
                                      </p:to>
                                    </p:set>
                                    <p:animEffect transition="in" filter="fade">
                                      <p:cBhvr>
                                        <p:cTn id="39" dur="500"/>
                                        <p:tgtEl>
                                          <p:spTgt spid="73"/>
                                        </p:tgtEl>
                                      </p:cBhvr>
                                    </p:animEffect>
                                  </p:childTnLst>
                                </p:cTn>
                              </p:par>
                              <p:par>
                                <p:cTn id="40" presetID="10" presetClass="entr" presetSubtype="0" fill="hold" nodeType="withEffect">
                                  <p:stCondLst>
                                    <p:cond delay="0"/>
                                  </p:stCondLst>
                                  <p:childTnLst>
                                    <p:set>
                                      <p:cBhvr>
                                        <p:cTn id="41" dur="1" fill="hold">
                                          <p:stCondLst>
                                            <p:cond delay="0"/>
                                          </p:stCondLst>
                                        </p:cTn>
                                        <p:tgtEl>
                                          <p:spTgt spid="68"/>
                                        </p:tgtEl>
                                        <p:attrNameLst>
                                          <p:attrName>style.visibility</p:attrName>
                                        </p:attrNameLst>
                                      </p:cBhvr>
                                      <p:to>
                                        <p:strVal val="visible"/>
                                      </p:to>
                                    </p:set>
                                    <p:animEffect transition="in" filter="fade">
                                      <p:cBhvr>
                                        <p:cTn id="42" dur="500"/>
                                        <p:tgtEl>
                                          <p:spTgt spid="68"/>
                                        </p:tgtEl>
                                      </p:cBhvr>
                                    </p:animEffect>
                                  </p:childTnLst>
                                </p:cTn>
                              </p:par>
                              <p:par>
                                <p:cTn id="43" presetID="10" presetClass="entr" presetSubtype="0" fill="hold" nodeType="withEffect">
                                  <p:stCondLst>
                                    <p:cond delay="0"/>
                                  </p:stCondLst>
                                  <p:childTnLst>
                                    <p:set>
                                      <p:cBhvr>
                                        <p:cTn id="44" dur="1" fill="hold">
                                          <p:stCondLst>
                                            <p:cond delay="0"/>
                                          </p:stCondLst>
                                        </p:cTn>
                                        <p:tgtEl>
                                          <p:spTgt spid="71"/>
                                        </p:tgtEl>
                                        <p:attrNameLst>
                                          <p:attrName>style.visibility</p:attrName>
                                        </p:attrNameLst>
                                      </p:cBhvr>
                                      <p:to>
                                        <p:strVal val="visible"/>
                                      </p:to>
                                    </p:set>
                                    <p:animEffect transition="in" filter="fade">
                                      <p:cBhvr>
                                        <p:cTn id="45" dur="500"/>
                                        <p:tgtEl>
                                          <p:spTgt spid="7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fade">
                                      <p:cBhvr>
                                        <p:cTn id="55" dur="500"/>
                                        <p:tgtEl>
                                          <p:spTgt spid="43"/>
                                        </p:tgtEl>
                                      </p:cBhvr>
                                    </p:animEffect>
                                  </p:childTnLst>
                                </p:cTn>
                              </p:par>
                              <p:par>
                                <p:cTn id="56" presetID="10" presetClass="entr" presetSubtype="0" fill="hold"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500"/>
                                        <p:tgtEl>
                                          <p:spTgt spid="4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fade">
                                      <p:cBhvr>
                                        <p:cTn id="63" dur="500"/>
                                        <p:tgtEl>
                                          <p:spTgt spid="51"/>
                                        </p:tgtEl>
                                      </p:cBhvr>
                                    </p:animEffect>
                                  </p:childTnLst>
                                </p:cTn>
                              </p:par>
                              <p:par>
                                <p:cTn id="64" presetID="10" presetClass="entr" presetSubtype="0" fill="hold" nodeType="withEffect">
                                  <p:stCondLst>
                                    <p:cond delay="0"/>
                                  </p:stCondLst>
                                  <p:childTnLst>
                                    <p:set>
                                      <p:cBhvr>
                                        <p:cTn id="65" dur="1" fill="hold">
                                          <p:stCondLst>
                                            <p:cond delay="0"/>
                                          </p:stCondLst>
                                        </p:cTn>
                                        <p:tgtEl>
                                          <p:spTgt spid="53"/>
                                        </p:tgtEl>
                                        <p:attrNameLst>
                                          <p:attrName>style.visibility</p:attrName>
                                        </p:attrNameLst>
                                      </p:cBhvr>
                                      <p:to>
                                        <p:strVal val="visible"/>
                                      </p:to>
                                    </p:set>
                                    <p:animEffect transition="in" filter="fade">
                                      <p:cBhvr>
                                        <p:cTn id="66" dur="500"/>
                                        <p:tgtEl>
                                          <p:spTgt spid="5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76"/>
                                        </p:tgtEl>
                                        <p:attrNameLst>
                                          <p:attrName>style.visibility</p:attrName>
                                        </p:attrNameLst>
                                      </p:cBhvr>
                                      <p:to>
                                        <p:strVal val="visible"/>
                                      </p:to>
                                    </p:set>
                                    <p:animEffect transition="in" filter="fade">
                                      <p:cBhvr>
                                        <p:cTn id="69" dur="500"/>
                                        <p:tgtEl>
                                          <p:spTgt spid="7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90"/>
                                        </p:tgtEl>
                                        <p:attrNameLst>
                                          <p:attrName>style.visibility</p:attrName>
                                        </p:attrNameLst>
                                      </p:cBhvr>
                                      <p:to>
                                        <p:strVal val="visible"/>
                                      </p:to>
                                    </p:set>
                                    <p:animEffect transition="in" filter="fade">
                                      <p:cBhvr>
                                        <p:cTn id="74" dur="500"/>
                                        <p:tgtEl>
                                          <p:spTgt spid="9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89"/>
                                        </p:tgtEl>
                                        <p:attrNameLst>
                                          <p:attrName>style.visibility</p:attrName>
                                        </p:attrNameLst>
                                      </p:cBhvr>
                                      <p:to>
                                        <p:strVal val="visible"/>
                                      </p:to>
                                    </p:set>
                                    <p:animEffect transition="in" filter="fade">
                                      <p:cBhvr>
                                        <p:cTn id="77"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40" grpId="0" animBg="1"/>
      <p:bldP spid="41" grpId="0" animBg="1"/>
      <p:bldP spid="48" grpId="0" animBg="1"/>
      <p:bldP spid="49" grpId="0" animBg="1"/>
      <p:bldP spid="76" grpId="0"/>
      <p:bldP spid="89" grpId="0" animBg="1"/>
      <p:bldP spid="90" grpId="0"/>
      <p:bldP spid="118" grpId="0" animBg="1"/>
      <p:bldP spid="1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DFA226C1-23DC-4701-B7ED-D5FE31AFA577}" type="datetime1">
              <a:rPr lang="ja-JP" altLang="en-US" smtClean="0"/>
              <a:t>2016/6/2</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19</a:t>
            </a:fld>
            <a:endParaRPr lang="ja-JP" altLang="en-US"/>
          </a:p>
        </p:txBody>
      </p:sp>
      <p:sp>
        <p:nvSpPr>
          <p:cNvPr id="7" name="タイトル 1"/>
          <p:cNvSpPr txBox="1">
            <a:spLocks/>
          </p:cNvSpPr>
          <p:nvPr/>
        </p:nvSpPr>
        <p:spPr>
          <a:xfrm>
            <a:off x="457200" y="134144"/>
            <a:ext cx="8229600" cy="990600"/>
          </a:xfrm>
          <a:prstGeom prst="rect">
            <a:avLst/>
          </a:prstGeom>
        </p:spPr>
        <p:txBody>
          <a:bodyPr vert="horz" lIns="91440" tIns="45720" rIns="91440" bIns="45720" rtlCol="0" anchor="ctr">
            <a:normAutofit fontScale="85000" lnSpcReduction="10000"/>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ja-JP" altLang="en-US" dirty="0" smtClean="0"/>
              <a:t>要件</a:t>
            </a:r>
            <a:r>
              <a:rPr lang="en-US" altLang="ja-JP" dirty="0" smtClean="0"/>
              <a:t>2:</a:t>
            </a:r>
            <a:r>
              <a:rPr lang="ja-JP" altLang="en-US" dirty="0" smtClean="0"/>
              <a:t>プロセス間通信の再構築</a:t>
            </a:r>
            <a:r>
              <a:rPr lang="ja-JP" altLang="en-US" dirty="0"/>
              <a:t>処理</a:t>
            </a:r>
            <a:r>
              <a:rPr lang="ja-JP" altLang="en-US" dirty="0" smtClean="0"/>
              <a:t>の</a:t>
            </a:r>
            <a:r>
              <a:rPr lang="ja-JP" altLang="en-US" dirty="0"/>
              <a:t>変更</a:t>
            </a:r>
            <a:endParaRPr lang="ja-JP" altLang="en-US" dirty="0">
              <a:solidFill>
                <a:srgbClr val="D2533C"/>
              </a:solidFill>
            </a:endParaRPr>
          </a:p>
        </p:txBody>
      </p:sp>
      <p:sp>
        <p:nvSpPr>
          <p:cNvPr id="50" name="円/楕円 49"/>
          <p:cNvSpPr/>
          <p:nvPr/>
        </p:nvSpPr>
        <p:spPr>
          <a:xfrm>
            <a:off x="685757" y="2449291"/>
            <a:ext cx="2635250" cy="2491877"/>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a:t>移譲</a:t>
            </a:r>
            <a:r>
              <a:rPr lang="ja-JP" altLang="en-US" sz="2000" b="1" dirty="0" smtClean="0"/>
              <a:t>先ノード</a:t>
            </a:r>
            <a:endParaRPr lang="en-US" altLang="ja-JP" sz="2000" b="1" dirty="0" smtClean="0"/>
          </a:p>
          <a:p>
            <a:pPr algn="ctr"/>
            <a:endParaRPr lang="en-US" altLang="ja-JP" sz="2000" b="1" dirty="0" smtClean="0"/>
          </a:p>
          <a:p>
            <a:pPr algn="ctr"/>
            <a:endParaRPr kumimoji="1" lang="en-US" altLang="ja-JP" sz="2000" b="1" dirty="0"/>
          </a:p>
          <a:p>
            <a:pPr algn="ctr"/>
            <a:endParaRPr kumimoji="1" lang="en-US" altLang="ja-JP" sz="2000" b="1" dirty="0" smtClean="0"/>
          </a:p>
          <a:p>
            <a:pPr algn="ctr"/>
            <a:endParaRPr lang="en-US" altLang="ja-JP" sz="1600" b="1" dirty="0"/>
          </a:p>
          <a:p>
            <a:pPr algn="ctr"/>
            <a:endParaRPr kumimoji="1" lang="en-US" altLang="ja-JP" sz="1600" b="1" dirty="0" smtClean="0"/>
          </a:p>
          <a:p>
            <a:pPr algn="ctr"/>
            <a:endParaRPr kumimoji="1" lang="en-US" altLang="ja-JP" sz="1600" b="1" dirty="0" smtClean="0"/>
          </a:p>
          <a:p>
            <a:pPr algn="ctr"/>
            <a:endParaRPr kumimoji="1" lang="ja-JP" altLang="en-US" sz="1600" b="1" dirty="0"/>
          </a:p>
        </p:txBody>
      </p:sp>
      <p:cxnSp>
        <p:nvCxnSpPr>
          <p:cNvPr id="55" name="直線矢印コネクタ 54"/>
          <p:cNvCxnSpPr/>
          <p:nvPr/>
        </p:nvCxnSpPr>
        <p:spPr>
          <a:xfrm flipV="1">
            <a:off x="1414132" y="3509683"/>
            <a:ext cx="268024" cy="725097"/>
          </a:xfrm>
          <a:prstGeom prst="straightConnector1">
            <a:avLst/>
          </a:prstGeom>
          <a:ln w="57150">
            <a:solidFill>
              <a:srgbClr val="FF0000"/>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二等辺三角形 55"/>
          <p:cNvSpPr/>
          <p:nvPr/>
        </p:nvSpPr>
        <p:spPr>
          <a:xfrm>
            <a:off x="2725651" y="4044491"/>
            <a:ext cx="403002" cy="2880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矢印コネクタ 57"/>
          <p:cNvCxnSpPr>
            <a:stCxn id="56" idx="1"/>
          </p:cNvCxnSpPr>
          <p:nvPr/>
        </p:nvCxnSpPr>
        <p:spPr>
          <a:xfrm flipH="1">
            <a:off x="1537396" y="4188507"/>
            <a:ext cx="1289006" cy="176597"/>
          </a:xfrm>
          <a:prstGeom prst="straightConnector1">
            <a:avLst/>
          </a:prstGeom>
          <a:ln w="38100">
            <a:solidFill>
              <a:srgbClr val="0070C0"/>
            </a:solidFill>
            <a:prstDash val="solid"/>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flipV="1">
            <a:off x="2927153" y="3284984"/>
            <a:ext cx="201500" cy="759507"/>
          </a:xfrm>
          <a:prstGeom prst="straightConnector1">
            <a:avLst/>
          </a:prstGeom>
          <a:ln w="57150">
            <a:solidFill>
              <a:srgbClr val="FF0000"/>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0" name="コンテンツ プレースホルダー 2"/>
          <p:cNvSpPr txBox="1">
            <a:spLocks/>
          </p:cNvSpPr>
          <p:nvPr/>
        </p:nvSpPr>
        <p:spPr>
          <a:xfrm>
            <a:off x="3434680" y="1016152"/>
            <a:ext cx="4593704" cy="450340"/>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marL="0" indent="0">
              <a:buNone/>
            </a:pPr>
            <a:r>
              <a:rPr lang="en-US" altLang="ja-JP" b="1" dirty="0" smtClean="0"/>
              <a:t>DMTCP</a:t>
            </a:r>
            <a:r>
              <a:rPr lang="ja-JP" altLang="en-US" b="1" dirty="0"/>
              <a:t>の</a:t>
            </a:r>
            <a:r>
              <a:rPr lang="ja-JP" altLang="en-US" b="1" dirty="0" smtClean="0"/>
              <a:t>管理プロセス</a:t>
            </a:r>
            <a:endParaRPr lang="en-US" altLang="ja-JP" b="1" dirty="0"/>
          </a:p>
        </p:txBody>
      </p:sp>
      <p:sp>
        <p:nvSpPr>
          <p:cNvPr id="18" name="円/楕円 17"/>
          <p:cNvSpPr/>
          <p:nvPr/>
        </p:nvSpPr>
        <p:spPr>
          <a:xfrm>
            <a:off x="-1" y="1033633"/>
            <a:ext cx="2365200" cy="1415658"/>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b="1" dirty="0" smtClean="0"/>
              <a:t>ホストノード</a:t>
            </a:r>
            <a:endParaRPr lang="en-US" altLang="ja-JP" sz="1600" b="1" dirty="0"/>
          </a:p>
          <a:p>
            <a:pPr algn="ctr"/>
            <a:endParaRPr kumimoji="1" lang="en-US" altLang="ja-JP" sz="1600" b="1" dirty="0" smtClean="0"/>
          </a:p>
          <a:p>
            <a:pPr algn="ctr"/>
            <a:endParaRPr kumimoji="1" lang="en-US" altLang="ja-JP" sz="1600" b="1" dirty="0" smtClean="0"/>
          </a:p>
          <a:p>
            <a:pPr algn="ctr"/>
            <a:endParaRPr kumimoji="1" lang="en-US" altLang="ja-JP" sz="1600" b="1" dirty="0" smtClean="0"/>
          </a:p>
          <a:p>
            <a:pPr algn="ctr"/>
            <a:endParaRPr kumimoji="1" lang="ja-JP" altLang="en-US" sz="1600" b="1" dirty="0"/>
          </a:p>
        </p:txBody>
      </p:sp>
      <p:sp>
        <p:nvSpPr>
          <p:cNvPr id="19" name="円/楕円 18"/>
          <p:cNvSpPr/>
          <p:nvPr/>
        </p:nvSpPr>
        <p:spPr>
          <a:xfrm>
            <a:off x="107503" y="1411907"/>
            <a:ext cx="2074395" cy="795616"/>
          </a:xfrm>
          <a:prstGeom prst="ellipse">
            <a:avLst/>
          </a:prstGeom>
          <a:ln w="57150">
            <a:solidFill>
              <a:srgbClr val="00B05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b="1" dirty="0" err="1" smtClean="0"/>
              <a:t>dmtcp</a:t>
            </a:r>
            <a:r>
              <a:rPr lang="en-US" altLang="ja-JP" b="1" dirty="0" smtClean="0"/>
              <a:t>_</a:t>
            </a:r>
          </a:p>
          <a:p>
            <a:pPr algn="ctr"/>
            <a:r>
              <a:rPr lang="en-US" altLang="ja-JP" b="1" dirty="0" smtClean="0"/>
              <a:t>coordinator</a:t>
            </a:r>
          </a:p>
        </p:txBody>
      </p:sp>
      <p:sp>
        <p:nvSpPr>
          <p:cNvPr id="23" name="フッター プレースホルダー 1"/>
          <p:cNvSpPr>
            <a:spLocks noGrp="1"/>
          </p:cNvSpPr>
          <p:nvPr>
            <p:ph type="ftr" sz="quarter" idx="11"/>
          </p:nvPr>
        </p:nvSpPr>
        <p:spPr>
          <a:xfrm>
            <a:off x="3429000" y="18288"/>
            <a:ext cx="4114800" cy="329184"/>
          </a:xfrm>
        </p:spPr>
        <p:txBody>
          <a:bodyPr/>
          <a:lstStyle/>
          <a:p>
            <a:r>
              <a:rPr lang="en-US" altLang="zh-TW" smtClean="0"/>
              <a:t>ARC212@</a:t>
            </a:r>
            <a:r>
              <a:rPr lang="zh-TW" altLang="en-US" smtClean="0"/>
              <a:t>黒部宇奈月温泉 発表練習</a:t>
            </a:r>
            <a:endParaRPr lang="ja-JP" altLang="en-US" dirty="0"/>
          </a:p>
        </p:txBody>
      </p:sp>
      <p:sp>
        <p:nvSpPr>
          <p:cNvPr id="24" name="テキスト ボックス 23"/>
          <p:cNvSpPr txBox="1"/>
          <p:nvPr/>
        </p:nvSpPr>
        <p:spPr>
          <a:xfrm>
            <a:off x="2821858" y="2638653"/>
            <a:ext cx="740831" cy="646331"/>
          </a:xfrm>
          <a:prstGeom prst="rect">
            <a:avLst/>
          </a:prstGeom>
          <a:noFill/>
        </p:spPr>
        <p:txBody>
          <a:bodyPr wrap="square" rtlCol="0">
            <a:spAutoFit/>
          </a:bodyPr>
          <a:lstStyle/>
          <a:p>
            <a:r>
              <a:rPr kumimoji="1" lang="en-US" altLang="ja-JP" sz="3600" b="1" dirty="0" smtClean="0"/>
              <a:t>?</a:t>
            </a:r>
            <a:endParaRPr kumimoji="1" lang="ja-JP" altLang="en-US" sz="3600" b="1" dirty="0"/>
          </a:p>
        </p:txBody>
      </p:sp>
      <p:cxnSp>
        <p:nvCxnSpPr>
          <p:cNvPr id="25" name="直線矢印コネクタ 24"/>
          <p:cNvCxnSpPr>
            <a:stCxn id="56" idx="0"/>
          </p:cNvCxnSpPr>
          <p:nvPr/>
        </p:nvCxnSpPr>
        <p:spPr>
          <a:xfrm flipH="1" flipV="1">
            <a:off x="2003382" y="3509683"/>
            <a:ext cx="923770" cy="534808"/>
          </a:xfrm>
          <a:prstGeom prst="straightConnector1">
            <a:avLst/>
          </a:prstGeom>
          <a:ln w="57150">
            <a:solidFill>
              <a:srgbClr val="FF0000"/>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コンテンツ プレースホルダー 2"/>
          <p:cNvSpPr txBox="1">
            <a:spLocks/>
          </p:cNvSpPr>
          <p:nvPr/>
        </p:nvSpPr>
        <p:spPr>
          <a:xfrm>
            <a:off x="3312199" y="1556792"/>
            <a:ext cx="5831801" cy="2808312"/>
          </a:xfrm>
          <a:prstGeom prst="rect">
            <a:avLst/>
          </a:prstGeom>
        </p:spPr>
        <p:txBody>
          <a:bodyPr>
            <a:normAutofit fontScale="92500"/>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marL="0" indent="0">
              <a:buNone/>
            </a:pPr>
            <a:r>
              <a:rPr lang="en-US" altLang="ja-JP" sz="2600" b="1" dirty="0"/>
              <a:t>1.</a:t>
            </a:r>
            <a:r>
              <a:rPr lang="ja-JP" altLang="en-US" sz="2600" b="1" dirty="0"/>
              <a:t>元々の</a:t>
            </a:r>
            <a:r>
              <a:rPr lang="en-US" altLang="ja-JP" sz="2600" b="1" dirty="0"/>
              <a:t>MPI</a:t>
            </a:r>
            <a:r>
              <a:rPr lang="ja-JP" altLang="en-US" sz="2600" b="1" dirty="0"/>
              <a:t>管理プロセスへ接続するコネクション</a:t>
            </a:r>
            <a:r>
              <a:rPr lang="ja-JP" altLang="en-US" sz="2600" b="1" dirty="0" smtClean="0"/>
              <a:t>を</a:t>
            </a:r>
            <a:r>
              <a:rPr lang="ja-JP" altLang="en-US" sz="2600" b="1" dirty="0"/>
              <a:t>移譲</a:t>
            </a:r>
            <a:r>
              <a:rPr lang="ja-JP" altLang="en-US" sz="2600" b="1" dirty="0" smtClean="0"/>
              <a:t>先ノード内の</a:t>
            </a:r>
            <a:r>
              <a:rPr lang="en-US" altLang="ja-JP" sz="2600" b="1" dirty="0" smtClean="0"/>
              <a:t>MPI</a:t>
            </a:r>
            <a:r>
              <a:rPr lang="ja-JP" altLang="en-US" sz="2600" b="1" dirty="0" smtClean="0"/>
              <a:t>管理プロセス</a:t>
            </a:r>
            <a:r>
              <a:rPr lang="ja-JP" altLang="en-US" sz="2600" b="1" dirty="0"/>
              <a:t>へ変更</a:t>
            </a:r>
            <a:endParaRPr lang="en-US" altLang="ja-JP" sz="2600" b="1" dirty="0" smtClean="0"/>
          </a:p>
          <a:p>
            <a:pPr lvl="1"/>
            <a:r>
              <a:rPr lang="ja-JP" altLang="en-US" b="1" dirty="0">
                <a:solidFill>
                  <a:srgbClr val="FF0000"/>
                </a:solidFill>
              </a:rPr>
              <a:t>ノード</a:t>
            </a:r>
            <a:r>
              <a:rPr lang="en-US" altLang="ja-JP" b="1" dirty="0">
                <a:solidFill>
                  <a:srgbClr val="FF0000"/>
                </a:solidFill>
              </a:rPr>
              <a:t>(IP</a:t>
            </a:r>
            <a:r>
              <a:rPr lang="ja-JP" altLang="en-US" b="1" dirty="0">
                <a:solidFill>
                  <a:srgbClr val="FF0000"/>
                </a:solidFill>
              </a:rPr>
              <a:t>アドレス</a:t>
            </a:r>
            <a:r>
              <a:rPr lang="en-US" altLang="ja-JP" b="1" dirty="0">
                <a:solidFill>
                  <a:srgbClr val="FF0000"/>
                </a:solidFill>
              </a:rPr>
              <a:t>)</a:t>
            </a:r>
            <a:r>
              <a:rPr lang="ja-JP" altLang="en-US" b="1" dirty="0" smtClean="0">
                <a:solidFill>
                  <a:srgbClr val="FF0000"/>
                </a:solidFill>
              </a:rPr>
              <a:t>ごとに</a:t>
            </a:r>
            <a:r>
              <a:rPr lang="en-US" altLang="ja-JP" b="1" dirty="0" smtClean="0">
                <a:solidFill>
                  <a:srgbClr val="FF0000"/>
                </a:solidFill>
              </a:rPr>
              <a:t>MPI</a:t>
            </a:r>
            <a:r>
              <a:rPr lang="ja-JP" altLang="en-US" b="1" dirty="0" smtClean="0">
                <a:solidFill>
                  <a:srgbClr val="FF0000"/>
                </a:solidFill>
              </a:rPr>
              <a:t>管理プロセスへ</a:t>
            </a:r>
            <a:r>
              <a:rPr lang="en-US" altLang="ja-JP" b="1" dirty="0" smtClean="0">
                <a:solidFill>
                  <a:srgbClr val="FF0000"/>
                </a:solidFill>
              </a:rPr>
              <a:t>*</a:t>
            </a:r>
            <a:r>
              <a:rPr lang="ja-JP" altLang="en-US" b="1" dirty="0" smtClean="0">
                <a:solidFill>
                  <a:srgbClr val="FF0000"/>
                </a:solidFill>
              </a:rPr>
              <a:t>アクセスするための情報</a:t>
            </a:r>
            <a:r>
              <a:rPr lang="en-US" altLang="ja-JP" b="1" dirty="0" smtClean="0">
                <a:solidFill>
                  <a:srgbClr val="FF0000"/>
                </a:solidFill>
              </a:rPr>
              <a:t>(</a:t>
            </a:r>
            <a:r>
              <a:rPr lang="ja-JP" altLang="en-US" b="1" dirty="0" smtClean="0">
                <a:solidFill>
                  <a:srgbClr val="FF0000"/>
                </a:solidFill>
              </a:rPr>
              <a:t>プロトコルやアドレス</a:t>
            </a:r>
            <a:r>
              <a:rPr lang="en-US" altLang="ja-JP" b="1" dirty="0" smtClean="0">
                <a:solidFill>
                  <a:srgbClr val="FF0000"/>
                </a:solidFill>
              </a:rPr>
              <a:t>)</a:t>
            </a:r>
            <a:r>
              <a:rPr lang="ja-JP" altLang="en-US" b="1" dirty="0" smtClean="0">
                <a:solidFill>
                  <a:srgbClr val="FF0000"/>
                </a:solidFill>
              </a:rPr>
              <a:t>を記録</a:t>
            </a:r>
            <a:endParaRPr lang="en-US" altLang="ja-JP" b="1" dirty="0" smtClean="0">
              <a:solidFill>
                <a:srgbClr val="FF0000"/>
              </a:solidFill>
            </a:endParaRPr>
          </a:p>
          <a:p>
            <a:pPr marL="274320" lvl="1" indent="0">
              <a:buNone/>
            </a:pPr>
            <a:endParaRPr lang="en-US" altLang="ja-JP" sz="1100" b="1" dirty="0">
              <a:solidFill>
                <a:srgbClr val="FF0000"/>
              </a:solidFill>
            </a:endParaRPr>
          </a:p>
          <a:p>
            <a:pPr lvl="1"/>
            <a:r>
              <a:rPr lang="ja-JP" altLang="en-US" b="1" dirty="0">
                <a:solidFill>
                  <a:srgbClr val="FF0000"/>
                </a:solidFill>
              </a:rPr>
              <a:t>通信相手情報を見つけられなかった場合</a:t>
            </a:r>
            <a:r>
              <a:rPr lang="en-US" altLang="ja-JP" b="1" dirty="0" smtClean="0">
                <a:solidFill>
                  <a:srgbClr val="FF0000"/>
                </a:solidFill>
              </a:rPr>
              <a:t>,</a:t>
            </a:r>
            <a:r>
              <a:rPr lang="ja-JP" altLang="en-US" b="1" dirty="0">
                <a:solidFill>
                  <a:srgbClr val="FF0000"/>
                </a:solidFill>
              </a:rPr>
              <a:t>移譲</a:t>
            </a:r>
            <a:r>
              <a:rPr lang="ja-JP" altLang="en-US" b="1" dirty="0" smtClean="0">
                <a:solidFill>
                  <a:srgbClr val="FF0000"/>
                </a:solidFill>
              </a:rPr>
              <a:t>先ノードの</a:t>
            </a:r>
            <a:r>
              <a:rPr lang="en-US" altLang="ja-JP" b="1" dirty="0" smtClean="0">
                <a:solidFill>
                  <a:srgbClr val="FF0000"/>
                </a:solidFill>
              </a:rPr>
              <a:t>MPI</a:t>
            </a:r>
            <a:r>
              <a:rPr lang="ja-JP" altLang="en-US" b="1" dirty="0" smtClean="0">
                <a:solidFill>
                  <a:srgbClr val="FF0000"/>
                </a:solidFill>
              </a:rPr>
              <a:t>管理プロセス</a:t>
            </a:r>
            <a:r>
              <a:rPr lang="ja-JP" altLang="en-US" b="1" dirty="0">
                <a:solidFill>
                  <a:srgbClr val="FF0000"/>
                </a:solidFill>
              </a:rPr>
              <a:t>のアドレス情報を渡す</a:t>
            </a:r>
            <a:endParaRPr lang="en-US" altLang="ja-JP" b="1" dirty="0"/>
          </a:p>
          <a:p>
            <a:endParaRPr lang="en-US" altLang="ja-JP" b="1" dirty="0"/>
          </a:p>
          <a:p>
            <a:endParaRPr lang="ja-JP" altLang="en-US" dirty="0"/>
          </a:p>
        </p:txBody>
      </p:sp>
      <p:sp>
        <p:nvSpPr>
          <p:cNvPr id="28" name="円/楕円 27"/>
          <p:cNvSpPr/>
          <p:nvPr/>
        </p:nvSpPr>
        <p:spPr>
          <a:xfrm>
            <a:off x="6732240" y="899162"/>
            <a:ext cx="611066" cy="503187"/>
          </a:xfrm>
          <a:prstGeom prst="ellipse">
            <a:avLst/>
          </a:prstGeom>
          <a:ln w="57150">
            <a:solidFill>
              <a:srgbClr val="00B05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b="1" dirty="0" smtClean="0"/>
          </a:p>
        </p:txBody>
      </p:sp>
      <p:sp>
        <p:nvSpPr>
          <p:cNvPr id="29" name="コンテンツ プレースホルダー 2"/>
          <p:cNvSpPr txBox="1">
            <a:spLocks/>
          </p:cNvSpPr>
          <p:nvPr/>
        </p:nvSpPr>
        <p:spPr>
          <a:xfrm>
            <a:off x="3562689" y="4547005"/>
            <a:ext cx="4753727" cy="538179"/>
          </a:xfrm>
          <a:prstGeom prst="rect">
            <a:avLst/>
          </a:prstGeom>
        </p:spPr>
        <p:txBody>
          <a:bodyPr>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marL="0" indent="0">
              <a:buNone/>
            </a:pPr>
            <a:r>
              <a:rPr lang="ja-JP" altLang="en-US" b="1" dirty="0"/>
              <a:t>移譲</a:t>
            </a:r>
            <a:r>
              <a:rPr lang="ja-JP" altLang="en-US" b="1" dirty="0" smtClean="0"/>
              <a:t>先ノード内の</a:t>
            </a:r>
            <a:r>
              <a:rPr lang="en-US" altLang="ja-JP" b="1" dirty="0" smtClean="0"/>
              <a:t>MPI</a:t>
            </a:r>
            <a:r>
              <a:rPr lang="ja-JP" altLang="en-US" b="1" dirty="0" smtClean="0"/>
              <a:t>管理プロセス</a:t>
            </a:r>
            <a:endParaRPr lang="en-US" altLang="ja-JP" sz="1400" b="1" dirty="0"/>
          </a:p>
          <a:p>
            <a:pPr marL="0" indent="0">
              <a:buNone/>
            </a:pPr>
            <a:endParaRPr lang="ja-JP" altLang="en-US" dirty="0"/>
          </a:p>
        </p:txBody>
      </p:sp>
      <p:sp>
        <p:nvSpPr>
          <p:cNvPr id="30" name="コンテンツ プレースホルダー 5"/>
          <p:cNvSpPr txBox="1">
            <a:spLocks/>
          </p:cNvSpPr>
          <p:nvPr/>
        </p:nvSpPr>
        <p:spPr>
          <a:xfrm>
            <a:off x="3562688" y="5219907"/>
            <a:ext cx="5581312" cy="1017405"/>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marL="0" indent="0">
              <a:buNone/>
            </a:pPr>
            <a:r>
              <a:rPr lang="en-US" altLang="ja-JP" sz="2600" b="1" dirty="0"/>
              <a:t>2.</a:t>
            </a:r>
            <a:r>
              <a:rPr lang="ja-JP" altLang="en-US" sz="2600" b="1" dirty="0"/>
              <a:t>負荷分散プロセスからの接続要求を受け付け</a:t>
            </a:r>
            <a:r>
              <a:rPr lang="en-US" altLang="ja-JP" sz="2600" b="1" dirty="0"/>
              <a:t>,</a:t>
            </a:r>
            <a:r>
              <a:rPr lang="ja-JP" altLang="en-US" sz="2600" b="1" dirty="0"/>
              <a:t>通信を確立</a:t>
            </a:r>
            <a:endParaRPr lang="en-US" altLang="ja-JP" sz="2600" b="1" dirty="0"/>
          </a:p>
          <a:p>
            <a:pPr lvl="1"/>
            <a:r>
              <a:rPr lang="ja-JP" altLang="en-US" b="1" dirty="0">
                <a:solidFill>
                  <a:srgbClr val="FF0000"/>
                </a:solidFill>
              </a:rPr>
              <a:t>新しく通信用ソケットを用意する</a:t>
            </a:r>
            <a:endParaRPr lang="en-US" altLang="ja-JP" dirty="0">
              <a:solidFill>
                <a:srgbClr val="FF0000"/>
              </a:solidFill>
            </a:endParaRPr>
          </a:p>
          <a:p>
            <a:endParaRPr lang="en-US" altLang="ja-JP" b="1" dirty="0" smtClean="0"/>
          </a:p>
        </p:txBody>
      </p:sp>
      <p:sp>
        <p:nvSpPr>
          <p:cNvPr id="8" name="テキスト ボックス 7"/>
          <p:cNvSpPr txBox="1"/>
          <p:nvPr/>
        </p:nvSpPr>
        <p:spPr>
          <a:xfrm>
            <a:off x="2003382" y="3140351"/>
            <a:ext cx="586548" cy="369332"/>
          </a:xfrm>
          <a:prstGeom prst="rect">
            <a:avLst/>
          </a:prstGeom>
          <a:noFill/>
        </p:spPr>
        <p:txBody>
          <a:bodyPr wrap="square" rtlCol="0">
            <a:spAutoFit/>
          </a:bodyPr>
          <a:lstStyle/>
          <a:p>
            <a:r>
              <a:rPr kumimoji="1" lang="en-US" altLang="ja-JP" dirty="0" smtClean="0"/>
              <a:t>OK</a:t>
            </a:r>
            <a:endParaRPr kumimoji="1" lang="ja-JP" altLang="en-US" dirty="0"/>
          </a:p>
        </p:txBody>
      </p:sp>
      <p:sp>
        <p:nvSpPr>
          <p:cNvPr id="32" name="二等辺三角形 31"/>
          <p:cNvSpPr/>
          <p:nvPr/>
        </p:nvSpPr>
        <p:spPr>
          <a:xfrm>
            <a:off x="338051" y="6453336"/>
            <a:ext cx="403002" cy="2880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p:cNvSpPr txBox="1"/>
          <p:nvPr/>
        </p:nvSpPr>
        <p:spPr>
          <a:xfrm>
            <a:off x="837779" y="6001543"/>
            <a:ext cx="2537423" cy="307777"/>
          </a:xfrm>
          <a:prstGeom prst="rect">
            <a:avLst/>
          </a:prstGeom>
          <a:noFill/>
        </p:spPr>
        <p:txBody>
          <a:bodyPr wrap="square" rtlCol="0">
            <a:spAutoFit/>
          </a:bodyPr>
          <a:lstStyle/>
          <a:p>
            <a:r>
              <a:rPr kumimoji="1" lang="ja-JP" altLang="en-US" sz="1400" b="1" dirty="0" smtClean="0"/>
              <a:t>：</a:t>
            </a:r>
            <a:r>
              <a:rPr kumimoji="1" lang="en-US" altLang="ja-JP" sz="1400" b="1" dirty="0" smtClean="0"/>
              <a:t>MPI</a:t>
            </a:r>
            <a:r>
              <a:rPr kumimoji="1" lang="ja-JP" altLang="en-US" sz="1400" b="1" dirty="0" smtClean="0"/>
              <a:t>並列実行プロセス</a:t>
            </a:r>
            <a:endParaRPr kumimoji="1" lang="ja-JP" altLang="en-US" sz="1400" b="1" dirty="0"/>
          </a:p>
        </p:txBody>
      </p:sp>
      <p:sp>
        <p:nvSpPr>
          <p:cNvPr id="35" name="円/楕円 34"/>
          <p:cNvSpPr/>
          <p:nvPr/>
        </p:nvSpPr>
        <p:spPr>
          <a:xfrm>
            <a:off x="251520" y="5530111"/>
            <a:ext cx="586259" cy="38816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sp>
        <p:nvSpPr>
          <p:cNvPr id="36" name="テキスト ボックス 35"/>
          <p:cNvSpPr txBox="1"/>
          <p:nvPr/>
        </p:nvSpPr>
        <p:spPr>
          <a:xfrm>
            <a:off x="837779" y="5596813"/>
            <a:ext cx="2738584" cy="307777"/>
          </a:xfrm>
          <a:prstGeom prst="rect">
            <a:avLst/>
          </a:prstGeom>
          <a:noFill/>
        </p:spPr>
        <p:txBody>
          <a:bodyPr wrap="square" rtlCol="0">
            <a:spAutoFit/>
          </a:bodyPr>
          <a:lstStyle/>
          <a:p>
            <a:r>
              <a:rPr kumimoji="1" lang="ja-JP" altLang="en-US" sz="1400" b="1" dirty="0" smtClean="0"/>
              <a:t>：</a:t>
            </a:r>
            <a:r>
              <a:rPr kumimoji="1" lang="en-US" altLang="ja-JP" sz="1400" b="1" dirty="0" smtClean="0"/>
              <a:t>MPI</a:t>
            </a:r>
            <a:r>
              <a:rPr kumimoji="1" lang="ja-JP" altLang="en-US" sz="1400" b="1" dirty="0" smtClean="0"/>
              <a:t>の</a:t>
            </a:r>
            <a:r>
              <a:rPr lang="ja-JP" altLang="en-US" sz="1400" b="1" dirty="0" smtClean="0"/>
              <a:t>管理プロセス</a:t>
            </a:r>
            <a:endParaRPr kumimoji="1" lang="ja-JP" altLang="en-US" sz="1400" b="1" dirty="0"/>
          </a:p>
        </p:txBody>
      </p:sp>
      <p:sp>
        <p:nvSpPr>
          <p:cNvPr id="37" name="テキスト ボックス 36"/>
          <p:cNvSpPr txBox="1"/>
          <p:nvPr/>
        </p:nvSpPr>
        <p:spPr>
          <a:xfrm>
            <a:off x="842415" y="6510292"/>
            <a:ext cx="3225529" cy="307777"/>
          </a:xfrm>
          <a:prstGeom prst="rect">
            <a:avLst/>
          </a:prstGeom>
          <a:noFill/>
        </p:spPr>
        <p:txBody>
          <a:bodyPr wrap="square" rtlCol="0">
            <a:spAutoFit/>
          </a:bodyPr>
          <a:lstStyle/>
          <a:p>
            <a:r>
              <a:rPr kumimoji="1" lang="ja-JP" altLang="en-US" sz="1400" b="1" dirty="0" smtClean="0"/>
              <a:t>：負荷分散対象の</a:t>
            </a:r>
            <a:r>
              <a:rPr kumimoji="1" lang="en-US" altLang="ja-JP" sz="1400" b="1" dirty="0" smtClean="0"/>
              <a:t>MPI</a:t>
            </a:r>
            <a:r>
              <a:rPr kumimoji="1" lang="ja-JP" altLang="en-US" sz="1400" b="1" dirty="0" smtClean="0"/>
              <a:t>並列実行プロセス</a:t>
            </a:r>
            <a:endParaRPr kumimoji="1" lang="ja-JP" altLang="en-US" sz="1400" b="1" dirty="0"/>
          </a:p>
        </p:txBody>
      </p:sp>
      <p:sp>
        <p:nvSpPr>
          <p:cNvPr id="38" name="円/楕円 37"/>
          <p:cNvSpPr/>
          <p:nvPr/>
        </p:nvSpPr>
        <p:spPr>
          <a:xfrm>
            <a:off x="1360286" y="3133904"/>
            <a:ext cx="586259" cy="38816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sp>
        <p:nvSpPr>
          <p:cNvPr id="39" name="円/楕円 38"/>
          <p:cNvSpPr/>
          <p:nvPr/>
        </p:nvSpPr>
        <p:spPr>
          <a:xfrm>
            <a:off x="8250069" y="4560224"/>
            <a:ext cx="586259" cy="38816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sp>
        <p:nvSpPr>
          <p:cNvPr id="31" name="円/楕円 30"/>
          <p:cNvSpPr/>
          <p:nvPr/>
        </p:nvSpPr>
        <p:spPr>
          <a:xfrm>
            <a:off x="338051" y="5986096"/>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
        <p:nvSpPr>
          <p:cNvPr id="40" name="円/楕円 39"/>
          <p:cNvSpPr/>
          <p:nvPr/>
        </p:nvSpPr>
        <p:spPr>
          <a:xfrm>
            <a:off x="1159168" y="4312537"/>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Tree>
    <p:extLst>
      <p:ext uri="{BB962C8B-B14F-4D97-AF65-F5344CB8AC3E}">
        <p14:creationId xmlns:p14="http://schemas.microsoft.com/office/powerpoint/2010/main" val="355975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500"/>
                                        <p:tgtEl>
                                          <p:spTgt spid="5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fade">
                                      <p:cBhvr>
                                        <p:cTn id="25" dur="500"/>
                                        <p:tgtEl>
                                          <p:spTgt spid="5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fade">
                                      <p:cBhvr>
                                        <p:cTn id="28" dur="500"/>
                                        <p:tgtEl>
                                          <p:spTgt spid="56"/>
                                        </p:tgtEl>
                                      </p:cBhvr>
                                    </p:animEffect>
                                  </p:childTnLst>
                                </p:cTn>
                              </p:par>
                              <p:par>
                                <p:cTn id="29" presetID="10" presetClass="entr" presetSubtype="0" fill="hold" nodeType="with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500"/>
                                        <p:tgtEl>
                                          <p:spTgt spid="5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500"/>
                                        <p:tgtEl>
                                          <p:spTgt spid="6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500"/>
                                        <p:tgtEl>
                                          <p:spTgt spid="2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500"/>
                                        <p:tgtEl>
                                          <p:spTgt spid="2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nodeType="clickEffect">
                                  <p:stCondLst>
                                    <p:cond delay="0"/>
                                  </p:stCondLst>
                                  <p:childTnLst>
                                    <p:animEffect transition="out" filter="fade">
                                      <p:cBhvr>
                                        <p:cTn id="67" dur="500"/>
                                        <p:tgtEl>
                                          <p:spTgt spid="59"/>
                                        </p:tgtEl>
                                      </p:cBhvr>
                                    </p:animEffect>
                                    <p:set>
                                      <p:cBhvr>
                                        <p:cTn id="68" dur="1" fill="hold">
                                          <p:stCondLst>
                                            <p:cond delay="499"/>
                                          </p:stCondLst>
                                        </p:cTn>
                                        <p:tgtEl>
                                          <p:spTgt spid="59"/>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24"/>
                                        </p:tgtEl>
                                      </p:cBhvr>
                                    </p:animEffect>
                                    <p:set>
                                      <p:cBhvr>
                                        <p:cTn id="71" dur="1" fill="hold">
                                          <p:stCondLst>
                                            <p:cond delay="499"/>
                                          </p:stCondLst>
                                        </p:cTn>
                                        <p:tgtEl>
                                          <p:spTgt spid="24"/>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500"/>
                                        <p:tgtEl>
                                          <p:spTgt spid="25"/>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fade">
                                      <p:cBhvr>
                                        <p:cTn id="81" dur="500"/>
                                        <p:tgtEl>
                                          <p:spTgt spid="29"/>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fade">
                                      <p:cBhvr>
                                        <p:cTn id="84" dur="500"/>
                                        <p:tgtEl>
                                          <p:spTgt spid="39"/>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fade">
                                      <p:cBhvr>
                                        <p:cTn id="87" dur="500"/>
                                        <p:tgtEl>
                                          <p:spTgt spid="3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8"/>
                                        </p:tgtEl>
                                        <p:attrNameLst>
                                          <p:attrName>style.visibility</p:attrName>
                                        </p:attrNameLst>
                                      </p:cBhvr>
                                      <p:to>
                                        <p:strVal val="visible"/>
                                      </p:to>
                                    </p:set>
                                    <p:animEffect transition="in" filter="fade">
                                      <p:cBhvr>
                                        <p:cTn id="9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animBg="1"/>
      <p:bldP spid="60" grpId="0"/>
      <p:bldP spid="18" grpId="0" animBg="1"/>
      <p:bldP spid="19" grpId="0" animBg="1"/>
      <p:bldP spid="24" grpId="0"/>
      <p:bldP spid="24" grpId="1"/>
      <p:bldP spid="27" grpId="0"/>
      <p:bldP spid="28" grpId="0" animBg="1"/>
      <p:bldP spid="29" grpId="0"/>
      <p:bldP spid="30" grpId="0"/>
      <p:bldP spid="8" grpId="0"/>
      <p:bldP spid="32" grpId="0" animBg="1"/>
      <p:bldP spid="34" grpId="0"/>
      <p:bldP spid="35" grpId="0" animBg="1"/>
      <p:bldP spid="36" grpId="0"/>
      <p:bldP spid="37" grpId="0"/>
      <p:bldP spid="38" grpId="0" animBg="1"/>
      <p:bldP spid="39" grpId="0" animBg="1"/>
      <p:bldP spid="31" grpId="0" animBg="1"/>
      <p:bldP spid="4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908720"/>
            <a:ext cx="8229600" cy="5141168"/>
          </a:xfrm>
        </p:spPr>
        <p:txBody>
          <a:bodyPr>
            <a:normAutofit/>
          </a:bodyPr>
          <a:lstStyle/>
          <a:p>
            <a:r>
              <a:rPr lang="ja-JP" altLang="en-US" sz="3200" dirty="0" smtClean="0"/>
              <a:t>研究背景・目的</a:t>
            </a:r>
            <a:endParaRPr lang="en-US" altLang="ja-JP" sz="3200" dirty="0" smtClean="0"/>
          </a:p>
          <a:p>
            <a:r>
              <a:rPr lang="en-US" altLang="ja-JP" sz="3200" dirty="0" smtClean="0"/>
              <a:t>Androi</a:t>
            </a:r>
            <a:r>
              <a:rPr lang="en-US" altLang="ja-JP" sz="3200" dirty="0"/>
              <a:t>d</a:t>
            </a:r>
            <a:r>
              <a:rPr lang="ja-JP" altLang="en-US" sz="3200" dirty="0" smtClean="0"/>
              <a:t>クラスタシステム</a:t>
            </a:r>
            <a:endParaRPr lang="en-US" altLang="ja-JP" sz="2800" dirty="0" smtClean="0"/>
          </a:p>
          <a:p>
            <a:r>
              <a:rPr lang="ja-JP" altLang="en-US" sz="3200" dirty="0" smtClean="0"/>
              <a:t>プロセス単位の負荷分散</a:t>
            </a:r>
            <a:r>
              <a:rPr lang="ja-JP" altLang="en-US" sz="3200" dirty="0"/>
              <a:t>機能</a:t>
            </a:r>
            <a:endParaRPr lang="en-US" altLang="ja-JP" sz="3200" dirty="0"/>
          </a:p>
          <a:p>
            <a:r>
              <a:rPr lang="ja-JP" altLang="en-US" sz="3200" dirty="0" smtClean="0"/>
              <a:t>評価</a:t>
            </a:r>
            <a:endParaRPr lang="en-US" altLang="ja-JP" sz="3200" dirty="0" smtClean="0"/>
          </a:p>
          <a:p>
            <a:pPr marL="0" indent="0">
              <a:buNone/>
            </a:pPr>
            <a:endParaRPr kumimoji="1" lang="ja-JP" altLang="en-US" dirty="0"/>
          </a:p>
        </p:txBody>
      </p:sp>
      <p:sp>
        <p:nvSpPr>
          <p:cNvPr id="4" name="日付プレースホルダー 3"/>
          <p:cNvSpPr>
            <a:spLocks noGrp="1"/>
          </p:cNvSpPr>
          <p:nvPr>
            <p:ph type="dt" sz="half" idx="10"/>
          </p:nvPr>
        </p:nvSpPr>
        <p:spPr/>
        <p:txBody>
          <a:bodyPr/>
          <a:lstStyle/>
          <a:p>
            <a:fld id="{EC3251D5-ECF1-4CFF-AD30-7DC2C08CEF6E}" type="datetime1">
              <a:rPr lang="ja-JP" altLang="en-US" smtClean="0"/>
              <a:t>2016/6/2</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2</a:t>
            </a:fld>
            <a:endParaRPr lang="ja-JP" altLang="en-US"/>
          </a:p>
        </p:txBody>
      </p:sp>
      <p:sp>
        <p:nvSpPr>
          <p:cNvPr id="7" name="タイトル 1"/>
          <p:cNvSpPr txBox="1">
            <a:spLocks/>
          </p:cNvSpPr>
          <p:nvPr/>
        </p:nvSpPr>
        <p:spPr>
          <a:xfrm>
            <a:off x="457200" y="134144"/>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en-US" altLang="ja-JP" dirty="0" smtClean="0">
                <a:solidFill>
                  <a:srgbClr val="D2533C"/>
                </a:solidFill>
              </a:rPr>
              <a:t>Outline</a:t>
            </a:r>
            <a:endParaRPr lang="ja-JP" altLang="en-US" dirty="0">
              <a:solidFill>
                <a:srgbClr val="D2533C"/>
              </a:solidFill>
            </a:endParaRPr>
          </a:p>
        </p:txBody>
      </p:sp>
      <p:sp>
        <p:nvSpPr>
          <p:cNvPr id="8" name="フッター プレースホルダー 1"/>
          <p:cNvSpPr>
            <a:spLocks noGrp="1"/>
          </p:cNvSpPr>
          <p:nvPr>
            <p:ph type="ftr" sz="quarter" idx="11"/>
          </p:nvPr>
        </p:nvSpPr>
        <p:spPr>
          <a:xfrm>
            <a:off x="3429000" y="18288"/>
            <a:ext cx="4114800" cy="329184"/>
          </a:xfrm>
        </p:spPr>
        <p:txBody>
          <a:bodyPr/>
          <a:lstStyle/>
          <a:p>
            <a:r>
              <a:rPr lang="en-US" altLang="zh-TW" smtClean="0"/>
              <a:t>ARC212@</a:t>
            </a:r>
            <a:r>
              <a:rPr lang="zh-TW" altLang="en-US" smtClean="0"/>
              <a:t>黒部宇奈月温泉 発表練習</a:t>
            </a:r>
            <a:endParaRPr lang="ja-JP" altLang="en-US" dirty="0"/>
          </a:p>
        </p:txBody>
      </p:sp>
    </p:spTree>
    <p:extLst>
      <p:ext uri="{BB962C8B-B14F-4D97-AF65-F5344CB8AC3E}">
        <p14:creationId xmlns:p14="http://schemas.microsoft.com/office/powerpoint/2010/main" val="39259548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908720"/>
            <a:ext cx="8229600" cy="5141168"/>
          </a:xfrm>
        </p:spPr>
        <p:txBody>
          <a:bodyPr>
            <a:normAutofit/>
          </a:bodyPr>
          <a:lstStyle/>
          <a:p>
            <a:r>
              <a:rPr lang="ja-JP" altLang="en-US" sz="3200" dirty="0" smtClean="0"/>
              <a:t>研究背景・目的</a:t>
            </a:r>
            <a:endParaRPr lang="en-US" altLang="ja-JP" sz="3200" dirty="0" smtClean="0"/>
          </a:p>
          <a:p>
            <a:r>
              <a:rPr lang="en-US" altLang="ja-JP" sz="3200" dirty="0" smtClean="0"/>
              <a:t>Android</a:t>
            </a:r>
            <a:r>
              <a:rPr lang="ja-JP" altLang="en-US" sz="3200" dirty="0" smtClean="0"/>
              <a:t>クラスタシステム</a:t>
            </a:r>
            <a:endParaRPr lang="en-US" altLang="ja-JP" sz="3200" dirty="0" smtClean="0"/>
          </a:p>
          <a:p>
            <a:r>
              <a:rPr lang="ja-JP" altLang="en-US" sz="3200" dirty="0"/>
              <a:t>プロセス単位の負荷</a:t>
            </a:r>
            <a:r>
              <a:rPr lang="ja-JP" altLang="en-US" sz="3200" dirty="0" smtClean="0"/>
              <a:t>分散機能</a:t>
            </a:r>
            <a:endParaRPr lang="en-US" altLang="ja-JP" sz="3200" dirty="0" smtClean="0"/>
          </a:p>
          <a:p>
            <a:r>
              <a:rPr lang="ja-JP" altLang="en-US" sz="3200" b="1" dirty="0" smtClean="0">
                <a:solidFill>
                  <a:srgbClr val="FF0000"/>
                </a:solidFill>
              </a:rPr>
              <a:t>評価</a:t>
            </a:r>
            <a:endParaRPr lang="en-US" altLang="ja-JP" sz="3200" b="1" dirty="0" smtClean="0">
              <a:solidFill>
                <a:srgbClr val="FF0000"/>
              </a:solidFill>
            </a:endParaRPr>
          </a:p>
          <a:p>
            <a:pPr marL="0" indent="0">
              <a:buNone/>
            </a:pPr>
            <a:endParaRPr kumimoji="1" lang="ja-JP" altLang="en-US" dirty="0"/>
          </a:p>
        </p:txBody>
      </p:sp>
      <p:sp>
        <p:nvSpPr>
          <p:cNvPr id="4" name="日付プレースホルダー 3"/>
          <p:cNvSpPr>
            <a:spLocks noGrp="1"/>
          </p:cNvSpPr>
          <p:nvPr>
            <p:ph type="dt" sz="half" idx="10"/>
          </p:nvPr>
        </p:nvSpPr>
        <p:spPr/>
        <p:txBody>
          <a:bodyPr/>
          <a:lstStyle/>
          <a:p>
            <a:fld id="{F5CD399F-315C-48DA-9BF2-179850019CB3}" type="datetime1">
              <a:rPr lang="ja-JP" altLang="en-US" smtClean="0"/>
              <a:t>2016/6/2</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20</a:t>
            </a:fld>
            <a:endParaRPr lang="ja-JP" altLang="en-US"/>
          </a:p>
        </p:txBody>
      </p:sp>
      <p:sp>
        <p:nvSpPr>
          <p:cNvPr id="7" name="タイトル 1"/>
          <p:cNvSpPr txBox="1">
            <a:spLocks/>
          </p:cNvSpPr>
          <p:nvPr/>
        </p:nvSpPr>
        <p:spPr>
          <a:xfrm>
            <a:off x="457200" y="134144"/>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en-US" altLang="ja-JP" dirty="0" smtClean="0">
                <a:solidFill>
                  <a:srgbClr val="D2533C"/>
                </a:solidFill>
              </a:rPr>
              <a:t>Outline</a:t>
            </a:r>
            <a:endParaRPr lang="ja-JP" altLang="en-US" dirty="0">
              <a:solidFill>
                <a:srgbClr val="D2533C"/>
              </a:solidFill>
            </a:endParaRPr>
          </a:p>
        </p:txBody>
      </p:sp>
      <p:sp>
        <p:nvSpPr>
          <p:cNvPr id="8" name="フッター プレースホルダー 1"/>
          <p:cNvSpPr>
            <a:spLocks noGrp="1"/>
          </p:cNvSpPr>
          <p:nvPr>
            <p:ph type="ftr" sz="quarter" idx="11"/>
          </p:nvPr>
        </p:nvSpPr>
        <p:spPr>
          <a:xfrm>
            <a:off x="3429000" y="18288"/>
            <a:ext cx="4114800" cy="329184"/>
          </a:xfrm>
        </p:spPr>
        <p:txBody>
          <a:bodyPr/>
          <a:lstStyle/>
          <a:p>
            <a:r>
              <a:rPr lang="en-US" altLang="zh-TW" smtClean="0"/>
              <a:t>ARC212@</a:t>
            </a:r>
            <a:r>
              <a:rPr lang="zh-TW" altLang="en-US" smtClean="0"/>
              <a:t>黒部宇奈月温泉 発表練習</a:t>
            </a:r>
            <a:endParaRPr lang="ja-JP" altLang="en-US" dirty="0"/>
          </a:p>
        </p:txBody>
      </p:sp>
    </p:spTree>
    <p:extLst>
      <p:ext uri="{BB962C8B-B14F-4D97-AF65-F5344CB8AC3E}">
        <p14:creationId xmlns:p14="http://schemas.microsoft.com/office/powerpoint/2010/main" val="37906734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評価環境</a:t>
            </a:r>
            <a:endParaRPr kumimoji="1" lang="ja-JP" altLang="en-US" dirty="0"/>
          </a:p>
        </p:txBody>
      </p:sp>
      <p:sp>
        <p:nvSpPr>
          <p:cNvPr id="3" name="日付プレースホルダー 2"/>
          <p:cNvSpPr>
            <a:spLocks noGrp="1"/>
          </p:cNvSpPr>
          <p:nvPr>
            <p:ph type="dt" sz="half" idx="10"/>
          </p:nvPr>
        </p:nvSpPr>
        <p:spPr/>
        <p:txBody>
          <a:bodyPr/>
          <a:lstStyle/>
          <a:p>
            <a:fld id="{0A0223D4-9622-4F51-A645-1194F2AD1EEF}" type="datetime1">
              <a:rPr lang="ja-JP" altLang="en-US" smtClean="0"/>
              <a:t>2016/6/2</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21</a:t>
            </a:fld>
            <a:endParaRPr lang="ja-JP" altLang="en-US"/>
          </a:p>
        </p:txBody>
      </p:sp>
      <p:graphicFrame>
        <p:nvGraphicFramePr>
          <p:cNvPr id="6" name="表 5"/>
          <p:cNvGraphicFramePr>
            <a:graphicFrameLocks noGrp="1"/>
          </p:cNvGraphicFramePr>
          <p:nvPr>
            <p:extLst>
              <p:ext uri="{D42A27DB-BD31-4B8C-83A1-F6EECF244321}">
                <p14:modId xmlns:p14="http://schemas.microsoft.com/office/powerpoint/2010/main" val="487456495"/>
              </p:ext>
            </p:extLst>
          </p:nvPr>
        </p:nvGraphicFramePr>
        <p:xfrm>
          <a:off x="107503" y="3645024"/>
          <a:ext cx="3456385" cy="3098551"/>
        </p:xfrm>
        <a:graphic>
          <a:graphicData uri="http://schemas.openxmlformats.org/drawingml/2006/table">
            <a:tbl>
              <a:tblPr firstRow="1" bandRow="1">
                <a:tableStyleId>{69CF1AB2-1976-4502-BF36-3FF5EA218861}</a:tableStyleId>
              </a:tblPr>
              <a:tblGrid>
                <a:gridCol w="1295207"/>
                <a:gridCol w="2161178"/>
              </a:tblGrid>
              <a:tr h="284085">
                <a:tc>
                  <a:txBody>
                    <a:bodyPr/>
                    <a:lstStyle/>
                    <a:p>
                      <a:r>
                        <a:rPr kumimoji="1" lang="en-US" altLang="ja-JP" sz="1600" dirty="0" smtClean="0">
                          <a:solidFill>
                            <a:schemeClr val="tx1"/>
                          </a:solidFill>
                        </a:rPr>
                        <a:t>DMTCP</a:t>
                      </a:r>
                      <a:endParaRPr kumimoji="1" lang="ja-JP" altLang="en-US" sz="1600" dirty="0">
                        <a:solidFill>
                          <a:schemeClr val="tx1"/>
                        </a:solidFill>
                      </a:endParaRPr>
                    </a:p>
                  </a:txBody>
                  <a:tcPr/>
                </a:tc>
                <a:tc>
                  <a:txBody>
                    <a:bodyPr/>
                    <a:lstStyle/>
                    <a:p>
                      <a:pPr algn="l"/>
                      <a:r>
                        <a:rPr kumimoji="1" lang="en-US" altLang="ja-JP" sz="1600" dirty="0" smtClean="0">
                          <a:solidFill>
                            <a:schemeClr val="tx1"/>
                          </a:solidFill>
                        </a:rPr>
                        <a:t>Version</a:t>
                      </a:r>
                      <a:r>
                        <a:rPr kumimoji="1" lang="en-US" altLang="ja-JP" sz="1600" baseline="0" dirty="0" smtClean="0">
                          <a:solidFill>
                            <a:schemeClr val="tx1"/>
                          </a:solidFill>
                        </a:rPr>
                        <a:t> 2.3.1</a:t>
                      </a:r>
                      <a:endParaRPr kumimoji="1" lang="ja-JP" altLang="en-US" sz="1600" dirty="0">
                        <a:solidFill>
                          <a:schemeClr val="tx1"/>
                        </a:solidFill>
                      </a:endParaRPr>
                    </a:p>
                  </a:txBody>
                  <a:tcPr/>
                </a:tc>
              </a:tr>
              <a:tr h="816850">
                <a:tc>
                  <a:txBody>
                    <a:bodyPr/>
                    <a:lstStyle/>
                    <a:p>
                      <a:r>
                        <a:rPr kumimoji="1" lang="ja-JP" altLang="en-US" sz="1600" b="1" dirty="0" smtClean="0">
                          <a:solidFill>
                            <a:schemeClr val="dk1"/>
                          </a:solidFill>
                        </a:rPr>
                        <a:t>クラスタ構成</a:t>
                      </a:r>
                      <a:endParaRPr kumimoji="1" lang="ja-JP" altLang="en-US" sz="1800" b="1" dirty="0">
                        <a:solidFill>
                          <a:srgbClr val="FF0000"/>
                        </a:solidFill>
                      </a:endParaRPr>
                    </a:p>
                  </a:txBody>
                  <a:tcPr/>
                </a:tc>
                <a:tc>
                  <a:txBody>
                    <a:bodyPr/>
                    <a:lstStyle/>
                    <a:p>
                      <a:pPr algn="l"/>
                      <a:r>
                        <a:rPr kumimoji="1" lang="ja-JP" altLang="en-US" sz="1600" b="1" dirty="0" smtClean="0">
                          <a:solidFill>
                            <a:schemeClr val="tx1"/>
                          </a:solidFill>
                        </a:rPr>
                        <a:t>・</a:t>
                      </a:r>
                      <a:r>
                        <a:rPr kumimoji="1" lang="en-US" altLang="ja-JP" sz="1600" b="1" dirty="0" smtClean="0">
                          <a:solidFill>
                            <a:schemeClr val="tx1"/>
                          </a:solidFill>
                        </a:rPr>
                        <a:t>3</a:t>
                      </a:r>
                      <a:r>
                        <a:rPr kumimoji="1" lang="ja-JP" altLang="en-US" sz="1600" b="1" dirty="0" smtClean="0">
                          <a:solidFill>
                            <a:schemeClr val="tx1"/>
                          </a:solidFill>
                        </a:rPr>
                        <a:t>ノード </a:t>
                      </a:r>
                      <a:r>
                        <a:rPr kumimoji="1" lang="en-US" altLang="ja-JP" sz="1600" b="1" dirty="0" smtClean="0">
                          <a:solidFill>
                            <a:schemeClr val="tx1"/>
                          </a:solidFill>
                        </a:rPr>
                        <a:t>(PC</a:t>
                      </a:r>
                      <a:r>
                        <a:rPr kumimoji="1" lang="ja-JP" altLang="en-US" sz="1600" b="1" dirty="0" smtClean="0">
                          <a:solidFill>
                            <a:schemeClr val="tx1"/>
                          </a:solidFill>
                        </a:rPr>
                        <a:t>クラスタ</a:t>
                      </a:r>
                      <a:r>
                        <a:rPr kumimoji="1" lang="en-US" altLang="ja-JP" sz="1600" b="1" dirty="0" smtClean="0">
                          <a:solidFill>
                            <a:schemeClr val="tx1"/>
                          </a:solidFill>
                        </a:rPr>
                        <a:t>)</a:t>
                      </a:r>
                    </a:p>
                    <a:p>
                      <a:pPr algn="l"/>
                      <a:r>
                        <a:rPr kumimoji="1" lang="ja-JP" altLang="en-US" sz="1600" b="1" dirty="0" smtClean="0">
                          <a:solidFill>
                            <a:schemeClr val="tx1"/>
                          </a:solidFill>
                        </a:rPr>
                        <a:t>・各</a:t>
                      </a:r>
                      <a:r>
                        <a:rPr kumimoji="1" lang="en-US" altLang="ja-JP" sz="1600" b="1" dirty="0" smtClean="0">
                          <a:solidFill>
                            <a:schemeClr val="tx1"/>
                          </a:solidFill>
                        </a:rPr>
                        <a:t>4</a:t>
                      </a:r>
                      <a:r>
                        <a:rPr kumimoji="1" lang="ja-JP" altLang="en-US" sz="1600" b="1" dirty="0" smtClean="0">
                          <a:solidFill>
                            <a:schemeClr val="tx1"/>
                          </a:solidFill>
                        </a:rPr>
                        <a:t>プロセス実行</a:t>
                      </a:r>
                      <a:endParaRPr kumimoji="1" lang="en-US" altLang="ja-JP" sz="1600" b="1" dirty="0" smtClean="0">
                        <a:solidFill>
                          <a:schemeClr val="tx1"/>
                        </a:solidFill>
                      </a:endParaRPr>
                    </a:p>
                  </a:txBody>
                  <a:tcPr/>
                </a:tc>
              </a:tr>
              <a:tr h="1121342">
                <a:tc>
                  <a:txBody>
                    <a:bodyPr/>
                    <a:lstStyle/>
                    <a:p>
                      <a:r>
                        <a:rPr kumimoji="1" lang="ja-JP" altLang="en-US" sz="1600" b="1" dirty="0" smtClean="0"/>
                        <a:t>ノード</a:t>
                      </a:r>
                      <a:r>
                        <a:rPr kumimoji="1" lang="en-US" altLang="ja-JP" sz="1600" b="1" dirty="0" smtClean="0"/>
                        <a:t>(PC)</a:t>
                      </a:r>
                      <a:r>
                        <a:rPr kumimoji="1" lang="ja-JP" altLang="en-US" sz="1600" b="1" dirty="0" smtClean="0"/>
                        <a:t>の環境</a:t>
                      </a:r>
                      <a:endParaRPr kumimoji="1" lang="ja-JP" altLang="en-US" sz="1600" b="1" dirty="0"/>
                    </a:p>
                  </a:txBody>
                  <a:tcPr/>
                </a:tc>
                <a:tc>
                  <a:txBody>
                    <a:bodyPr/>
                    <a:lstStyle/>
                    <a:p>
                      <a:pPr algn="l"/>
                      <a:r>
                        <a:rPr kumimoji="1" lang="en-US" altLang="ja-JP" sz="1600" b="1" dirty="0" err="1" smtClean="0"/>
                        <a:t>OS:Cent</a:t>
                      </a:r>
                      <a:r>
                        <a:rPr kumimoji="1" lang="en-US" altLang="ja-JP" sz="1600" b="1" baseline="0" dirty="0" err="1" smtClean="0"/>
                        <a:t>OS</a:t>
                      </a:r>
                      <a:r>
                        <a:rPr kumimoji="1" lang="en-US" altLang="ja-JP" sz="1600" b="1" baseline="0" dirty="0" smtClean="0"/>
                        <a:t> 6</a:t>
                      </a:r>
                    </a:p>
                    <a:p>
                      <a:pPr algn="l"/>
                      <a:r>
                        <a:rPr kumimoji="1" lang="ja-JP" altLang="en-US" sz="1600" b="1" baseline="0" dirty="0" smtClean="0"/>
                        <a:t>動作周波数</a:t>
                      </a:r>
                      <a:r>
                        <a:rPr kumimoji="1" lang="en-US" altLang="ja-JP" sz="1600" b="1" baseline="0" dirty="0" smtClean="0"/>
                        <a:t>:3.4GHz</a:t>
                      </a:r>
                    </a:p>
                    <a:p>
                      <a:pPr algn="l"/>
                      <a:r>
                        <a:rPr kumimoji="1" lang="ja-JP" altLang="en-US" sz="1600" b="1" baseline="0" dirty="0" smtClean="0"/>
                        <a:t>コア数</a:t>
                      </a:r>
                      <a:r>
                        <a:rPr kumimoji="1" lang="en-US" altLang="ja-JP" sz="1600" b="1" baseline="0" dirty="0" smtClean="0"/>
                        <a:t>:4</a:t>
                      </a:r>
                      <a:r>
                        <a:rPr kumimoji="1" lang="ja-JP" altLang="en-US" sz="1600" b="1" baseline="0" dirty="0" smtClean="0"/>
                        <a:t>コア</a:t>
                      </a:r>
                      <a:endParaRPr kumimoji="1" lang="en-US" altLang="ja-JP" sz="1600" b="1" baseline="0" dirty="0" smtClean="0"/>
                    </a:p>
                    <a:p>
                      <a:pPr algn="l"/>
                      <a:r>
                        <a:rPr kumimoji="1" lang="ja-JP" altLang="en-US" sz="1600" b="1" baseline="0" dirty="0" smtClean="0"/>
                        <a:t>メモリ</a:t>
                      </a:r>
                      <a:r>
                        <a:rPr kumimoji="1" lang="en-US" altLang="ja-JP" sz="1600" b="1" baseline="0" dirty="0" smtClean="0"/>
                        <a:t>:32GB</a:t>
                      </a:r>
                      <a:endParaRPr kumimoji="1" lang="en-US" altLang="ja-JP" sz="1600" b="1" dirty="0" smtClean="0"/>
                    </a:p>
                  </a:txBody>
                  <a:tcPr/>
                </a:tc>
              </a:tr>
              <a:tr h="8250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1" dirty="0" smtClean="0"/>
                        <a:t>通信環境</a:t>
                      </a:r>
                      <a:endParaRPr kumimoji="1" lang="en-US" altLang="ja-JP" sz="1600" b="1"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600" b="1" dirty="0" smtClean="0"/>
                        <a:t>ギガビットイーサネット</a:t>
                      </a:r>
                      <a:endParaRPr lang="en-US" altLang="ja-JP" sz="16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1" dirty="0" smtClean="0"/>
                        <a:t>(1000Base-T)</a:t>
                      </a:r>
                      <a:endParaRPr kumimoji="1" lang="ja-JP" altLang="en-US" sz="1600" b="1" dirty="0" smtClean="0"/>
                    </a:p>
                  </a:txBody>
                  <a:tcPr/>
                </a:tc>
              </a:tr>
            </a:tbl>
          </a:graphicData>
        </a:graphic>
      </p:graphicFrame>
      <p:sp>
        <p:nvSpPr>
          <p:cNvPr id="7" name="円/楕円 6"/>
          <p:cNvSpPr/>
          <p:nvPr/>
        </p:nvSpPr>
        <p:spPr>
          <a:xfrm>
            <a:off x="3876997" y="1340767"/>
            <a:ext cx="2089496" cy="2323785"/>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ホストノード</a:t>
            </a:r>
            <a:endParaRPr lang="en-US" altLang="ja-JP" b="1" dirty="0" smtClean="0"/>
          </a:p>
          <a:p>
            <a:pPr algn="ctr"/>
            <a:endParaRPr lang="en-US" altLang="ja-JP" b="1" dirty="0" smtClean="0"/>
          </a:p>
          <a:p>
            <a:pPr algn="ctr"/>
            <a:endParaRPr lang="en-US" altLang="ja-JP" b="1" dirty="0" smtClean="0"/>
          </a:p>
          <a:p>
            <a:pPr algn="ctr"/>
            <a:endParaRPr lang="en-US" altLang="ja-JP" b="1" dirty="0"/>
          </a:p>
          <a:p>
            <a:pPr algn="ctr"/>
            <a:endParaRPr lang="en-US" altLang="ja-JP" b="1" dirty="0" smtClean="0"/>
          </a:p>
          <a:p>
            <a:pPr algn="ctr"/>
            <a:endParaRPr lang="en-US" altLang="ja-JP" b="1" dirty="0" smtClean="0"/>
          </a:p>
          <a:p>
            <a:pPr algn="ctr"/>
            <a:endParaRPr lang="en-US" altLang="ja-JP" b="1" dirty="0" smtClean="0"/>
          </a:p>
        </p:txBody>
      </p:sp>
      <p:sp>
        <p:nvSpPr>
          <p:cNvPr id="10" name="テキスト ボックス 9"/>
          <p:cNvSpPr txBox="1"/>
          <p:nvPr/>
        </p:nvSpPr>
        <p:spPr>
          <a:xfrm>
            <a:off x="5181248" y="6444267"/>
            <a:ext cx="3999264" cy="369332"/>
          </a:xfrm>
          <a:prstGeom prst="rect">
            <a:avLst/>
          </a:prstGeom>
          <a:noFill/>
        </p:spPr>
        <p:txBody>
          <a:bodyPr wrap="square" rtlCol="0">
            <a:spAutoFit/>
          </a:bodyPr>
          <a:lstStyle/>
          <a:p>
            <a:r>
              <a:rPr kumimoji="1" lang="ja-JP" altLang="en-US" b="1" dirty="0" smtClean="0"/>
              <a:t>：</a:t>
            </a:r>
            <a:r>
              <a:rPr kumimoji="1" lang="en-US" altLang="ja-JP" b="1" dirty="0" smtClean="0"/>
              <a:t>MPI</a:t>
            </a:r>
            <a:r>
              <a:rPr kumimoji="1" lang="ja-JP" altLang="en-US" b="1" dirty="0" smtClean="0"/>
              <a:t>並列実行プロセス</a:t>
            </a:r>
            <a:r>
              <a:rPr kumimoji="1" lang="en-US" altLang="ja-JP" b="1" dirty="0" smtClean="0"/>
              <a:t>(</a:t>
            </a:r>
            <a:r>
              <a:rPr lang="ja-JP" altLang="en-US" b="1" dirty="0" smtClean="0">
                <a:solidFill>
                  <a:srgbClr val="FF0000"/>
                </a:solidFill>
              </a:rPr>
              <a:t>計</a:t>
            </a:r>
            <a:r>
              <a:rPr lang="en-US" altLang="ja-JP" b="1" dirty="0" smtClean="0">
                <a:solidFill>
                  <a:srgbClr val="FF0000"/>
                </a:solidFill>
              </a:rPr>
              <a:t>12</a:t>
            </a:r>
            <a:r>
              <a:rPr lang="ja-JP" altLang="en-US" b="1" dirty="0" smtClean="0">
                <a:solidFill>
                  <a:srgbClr val="FF0000"/>
                </a:solidFill>
              </a:rPr>
              <a:t>プロセス</a:t>
            </a:r>
            <a:r>
              <a:rPr kumimoji="1" lang="en-US" altLang="ja-JP" b="1" dirty="0" smtClean="0"/>
              <a:t>)</a:t>
            </a:r>
            <a:endParaRPr kumimoji="1" lang="ja-JP" altLang="en-US" b="1" dirty="0"/>
          </a:p>
        </p:txBody>
      </p:sp>
      <p:sp>
        <p:nvSpPr>
          <p:cNvPr id="31" name="円/楕円 30"/>
          <p:cNvSpPr/>
          <p:nvPr/>
        </p:nvSpPr>
        <p:spPr>
          <a:xfrm>
            <a:off x="4236940" y="2630459"/>
            <a:ext cx="1271164" cy="970595"/>
          </a:xfrm>
          <a:prstGeom prst="ellipse">
            <a:avLst/>
          </a:prstGeom>
          <a:ln>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37" name="直線矢印コネクタ 36"/>
          <p:cNvCxnSpPr/>
          <p:nvPr/>
        </p:nvCxnSpPr>
        <p:spPr>
          <a:xfrm flipH="1" flipV="1">
            <a:off x="5462438" y="3068961"/>
            <a:ext cx="673148" cy="939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テキスト ボックス 38"/>
          <p:cNvSpPr txBox="1"/>
          <p:nvPr/>
        </p:nvSpPr>
        <p:spPr>
          <a:xfrm>
            <a:off x="4550978" y="4487575"/>
            <a:ext cx="1296144" cy="369332"/>
          </a:xfrm>
          <a:prstGeom prst="rect">
            <a:avLst/>
          </a:prstGeom>
          <a:noFill/>
        </p:spPr>
        <p:txBody>
          <a:bodyPr wrap="square" rtlCol="0">
            <a:spAutoFit/>
          </a:bodyPr>
          <a:lstStyle/>
          <a:p>
            <a:r>
              <a:rPr kumimoji="1" lang="ja-JP" altLang="en-US" b="1" dirty="0" smtClean="0"/>
              <a:t>ノード単位</a:t>
            </a:r>
            <a:endParaRPr kumimoji="1" lang="ja-JP" altLang="en-US" b="1" dirty="0"/>
          </a:p>
        </p:txBody>
      </p:sp>
      <p:cxnSp>
        <p:nvCxnSpPr>
          <p:cNvPr id="40" name="直線矢印コネクタ 39"/>
          <p:cNvCxnSpPr/>
          <p:nvPr/>
        </p:nvCxnSpPr>
        <p:spPr>
          <a:xfrm flipH="1" flipV="1">
            <a:off x="5714466" y="3132099"/>
            <a:ext cx="805804" cy="64106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6618890" y="3403827"/>
            <a:ext cx="2561622" cy="369332"/>
          </a:xfrm>
          <a:prstGeom prst="rect">
            <a:avLst/>
          </a:prstGeom>
          <a:noFill/>
        </p:spPr>
        <p:txBody>
          <a:bodyPr wrap="square" rtlCol="0">
            <a:spAutoFit/>
          </a:bodyPr>
          <a:lstStyle/>
          <a:p>
            <a:r>
              <a:rPr lang="ja-JP" altLang="en-US" b="1" dirty="0"/>
              <a:t>プロセス</a:t>
            </a:r>
            <a:r>
              <a:rPr kumimoji="1" lang="ja-JP" altLang="en-US" b="1" dirty="0" smtClean="0"/>
              <a:t>単位</a:t>
            </a:r>
            <a:r>
              <a:rPr kumimoji="1" lang="en-US" altLang="ja-JP" b="1" dirty="0" smtClean="0"/>
              <a:t>(</a:t>
            </a:r>
            <a:r>
              <a:rPr lang="ja-JP" altLang="en-US" b="1" dirty="0" smtClean="0">
                <a:solidFill>
                  <a:srgbClr val="FF0000"/>
                </a:solidFill>
              </a:rPr>
              <a:t>負荷分散</a:t>
            </a:r>
            <a:r>
              <a:rPr kumimoji="1" lang="en-US" altLang="ja-JP" b="1" dirty="0" smtClean="0"/>
              <a:t>)</a:t>
            </a:r>
            <a:endParaRPr kumimoji="1" lang="ja-JP" altLang="en-US" b="1" dirty="0"/>
          </a:p>
        </p:txBody>
      </p:sp>
      <p:cxnSp>
        <p:nvCxnSpPr>
          <p:cNvPr id="42" name="直線矢印コネクタ 41"/>
          <p:cNvCxnSpPr/>
          <p:nvPr/>
        </p:nvCxnSpPr>
        <p:spPr>
          <a:xfrm flipV="1">
            <a:off x="7239780" y="2269410"/>
            <a:ext cx="45897" cy="116391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5401135" y="2437333"/>
            <a:ext cx="1152128" cy="648072"/>
          </a:xfrm>
          <a:prstGeom prst="ellipse">
            <a:avLst/>
          </a:prstGeom>
          <a:ln>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7" name="コンテンツ プレースホルダー 2"/>
          <p:cNvSpPr txBox="1">
            <a:spLocks/>
          </p:cNvSpPr>
          <p:nvPr/>
        </p:nvSpPr>
        <p:spPr>
          <a:xfrm>
            <a:off x="1" y="1412776"/>
            <a:ext cx="3779912" cy="1249760"/>
          </a:xfrm>
          <a:prstGeom prst="rect">
            <a:avLst/>
          </a:prstGeom>
        </p:spPr>
        <p:txBody>
          <a:bodyPr>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sz="2000" b="1" dirty="0" smtClean="0">
                <a:solidFill>
                  <a:srgbClr val="FF0000"/>
                </a:solidFill>
              </a:rPr>
              <a:t>負荷分散</a:t>
            </a:r>
            <a:r>
              <a:rPr lang="ja-JP" altLang="en-US" sz="2000" b="1" dirty="0">
                <a:solidFill>
                  <a:srgbClr val="FF0000"/>
                </a:solidFill>
              </a:rPr>
              <a:t>機能</a:t>
            </a:r>
            <a:r>
              <a:rPr lang="ja-JP" altLang="en-US" sz="2000" b="1" dirty="0" smtClean="0">
                <a:solidFill>
                  <a:srgbClr val="FF0000"/>
                </a:solidFill>
              </a:rPr>
              <a:t>を適用することで，処理性能の低下を緩和できるか</a:t>
            </a:r>
            <a:r>
              <a:rPr lang="ja-JP" altLang="en-US" sz="2000" b="1" dirty="0" smtClean="0"/>
              <a:t>評価する</a:t>
            </a:r>
            <a:endParaRPr lang="en-US" altLang="ja-JP" sz="2000" b="1" dirty="0" smtClean="0"/>
          </a:p>
          <a:p>
            <a:pPr marL="0" indent="0">
              <a:buFont typeface="Arial" pitchFamily="34" charset="0"/>
              <a:buNone/>
            </a:pPr>
            <a:endParaRPr lang="ja-JP" altLang="en-US" sz="3200" dirty="0"/>
          </a:p>
        </p:txBody>
      </p:sp>
      <p:sp>
        <p:nvSpPr>
          <p:cNvPr id="43" name="フッター プレースホルダー 1"/>
          <p:cNvSpPr>
            <a:spLocks noGrp="1"/>
          </p:cNvSpPr>
          <p:nvPr>
            <p:ph type="ftr" sz="quarter" idx="11"/>
          </p:nvPr>
        </p:nvSpPr>
        <p:spPr>
          <a:xfrm>
            <a:off x="3429000" y="18288"/>
            <a:ext cx="4114800" cy="329184"/>
          </a:xfrm>
        </p:spPr>
        <p:txBody>
          <a:bodyPr/>
          <a:lstStyle/>
          <a:p>
            <a:r>
              <a:rPr lang="en-US" altLang="zh-TW" smtClean="0"/>
              <a:t>ARC212@</a:t>
            </a:r>
            <a:r>
              <a:rPr lang="zh-TW" altLang="en-US" smtClean="0"/>
              <a:t>黒部宇奈月温泉 発表練習</a:t>
            </a:r>
            <a:endParaRPr lang="ja-JP" altLang="en-US" dirty="0"/>
          </a:p>
        </p:txBody>
      </p:sp>
      <p:sp>
        <p:nvSpPr>
          <p:cNvPr id="47" name="円/楕円 46"/>
          <p:cNvSpPr/>
          <p:nvPr/>
        </p:nvSpPr>
        <p:spPr>
          <a:xfrm>
            <a:off x="4788024" y="6453336"/>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
        <p:nvSpPr>
          <p:cNvPr id="48" name="円/楕円 47"/>
          <p:cNvSpPr/>
          <p:nvPr/>
        </p:nvSpPr>
        <p:spPr>
          <a:xfrm>
            <a:off x="4416744" y="1876044"/>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
        <p:nvSpPr>
          <p:cNvPr id="49" name="円/楕円 48"/>
          <p:cNvSpPr/>
          <p:nvPr/>
        </p:nvSpPr>
        <p:spPr>
          <a:xfrm>
            <a:off x="5012328" y="1874693"/>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
        <p:nvSpPr>
          <p:cNvPr id="50" name="円/楕円 49"/>
          <p:cNvSpPr/>
          <p:nvPr/>
        </p:nvSpPr>
        <p:spPr>
          <a:xfrm>
            <a:off x="4426798" y="2307235"/>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
        <p:nvSpPr>
          <p:cNvPr id="51" name="円/楕円 50"/>
          <p:cNvSpPr/>
          <p:nvPr/>
        </p:nvSpPr>
        <p:spPr>
          <a:xfrm>
            <a:off x="4989141" y="2308490"/>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
        <p:nvSpPr>
          <p:cNvPr id="52" name="円/楕円 51"/>
          <p:cNvSpPr/>
          <p:nvPr/>
        </p:nvSpPr>
        <p:spPr>
          <a:xfrm>
            <a:off x="5887264" y="349865"/>
            <a:ext cx="1944216" cy="2012576"/>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リモート</a:t>
            </a:r>
            <a:endParaRPr lang="en-US" altLang="ja-JP" b="1" dirty="0" smtClean="0"/>
          </a:p>
          <a:p>
            <a:pPr algn="ctr"/>
            <a:r>
              <a:rPr lang="ja-JP" altLang="en-US" b="1" dirty="0" smtClean="0"/>
              <a:t>ノード</a:t>
            </a:r>
            <a:r>
              <a:rPr lang="en-US" altLang="ja-JP" b="1" dirty="0" smtClean="0"/>
              <a:t>A</a:t>
            </a:r>
          </a:p>
          <a:p>
            <a:pPr algn="ctr"/>
            <a:endParaRPr lang="en-US" altLang="ja-JP" b="1" dirty="0" smtClean="0"/>
          </a:p>
          <a:p>
            <a:pPr algn="ctr"/>
            <a:endParaRPr lang="en-US" altLang="ja-JP" b="1" dirty="0"/>
          </a:p>
          <a:p>
            <a:pPr algn="ctr"/>
            <a:endParaRPr lang="en-US" altLang="ja-JP" b="1" dirty="0" smtClean="0"/>
          </a:p>
          <a:p>
            <a:pPr algn="ctr"/>
            <a:endParaRPr lang="en-US" altLang="ja-JP" b="1" dirty="0" smtClean="0"/>
          </a:p>
          <a:p>
            <a:pPr algn="ctr"/>
            <a:endParaRPr lang="en-US" altLang="ja-JP" b="1" dirty="0" smtClean="0"/>
          </a:p>
        </p:txBody>
      </p:sp>
      <p:sp>
        <p:nvSpPr>
          <p:cNvPr id="53" name="円/楕円 52"/>
          <p:cNvSpPr/>
          <p:nvPr/>
        </p:nvSpPr>
        <p:spPr>
          <a:xfrm>
            <a:off x="6283194" y="916908"/>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
        <p:nvSpPr>
          <p:cNvPr id="54" name="円/楕円 53"/>
          <p:cNvSpPr/>
          <p:nvPr/>
        </p:nvSpPr>
        <p:spPr>
          <a:xfrm>
            <a:off x="6294426" y="1684176"/>
            <a:ext cx="1152128" cy="648072"/>
          </a:xfrm>
          <a:prstGeom prst="ellipse">
            <a:avLst/>
          </a:prstGeom>
          <a:ln>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8" name="円/楕円 57"/>
          <p:cNvSpPr/>
          <p:nvPr/>
        </p:nvSpPr>
        <p:spPr>
          <a:xfrm>
            <a:off x="6837545" y="935364"/>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
        <p:nvSpPr>
          <p:cNvPr id="59" name="円/楕円 58"/>
          <p:cNvSpPr/>
          <p:nvPr/>
        </p:nvSpPr>
        <p:spPr>
          <a:xfrm>
            <a:off x="6291785" y="1316332"/>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
        <p:nvSpPr>
          <p:cNvPr id="60" name="円/楕円 59"/>
          <p:cNvSpPr/>
          <p:nvPr/>
        </p:nvSpPr>
        <p:spPr>
          <a:xfrm>
            <a:off x="6854128" y="1317587"/>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
        <p:nvSpPr>
          <p:cNvPr id="64" name="円/楕円 63"/>
          <p:cNvSpPr/>
          <p:nvPr/>
        </p:nvSpPr>
        <p:spPr>
          <a:xfrm>
            <a:off x="5899080" y="3791385"/>
            <a:ext cx="1944216" cy="1642060"/>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リモート</a:t>
            </a:r>
            <a:endParaRPr lang="en-US" altLang="ja-JP" b="1" dirty="0" smtClean="0"/>
          </a:p>
          <a:p>
            <a:pPr algn="ctr"/>
            <a:r>
              <a:rPr lang="ja-JP" altLang="en-US" b="1" dirty="0" smtClean="0"/>
              <a:t>ノード</a:t>
            </a:r>
            <a:r>
              <a:rPr lang="en-US" altLang="ja-JP" b="1" dirty="0" smtClean="0"/>
              <a:t>A</a:t>
            </a:r>
          </a:p>
          <a:p>
            <a:pPr algn="ctr"/>
            <a:endParaRPr lang="en-US" altLang="ja-JP" b="1" dirty="0"/>
          </a:p>
          <a:p>
            <a:pPr algn="ctr"/>
            <a:endParaRPr lang="en-US" altLang="ja-JP" b="1" dirty="0" smtClean="0"/>
          </a:p>
          <a:p>
            <a:pPr algn="ctr"/>
            <a:endParaRPr lang="en-US" altLang="ja-JP" b="1" dirty="0" smtClean="0"/>
          </a:p>
          <a:p>
            <a:pPr algn="ctr"/>
            <a:endParaRPr lang="en-US" altLang="ja-JP" b="1" dirty="0" smtClean="0"/>
          </a:p>
        </p:txBody>
      </p:sp>
      <p:sp>
        <p:nvSpPr>
          <p:cNvPr id="65" name="円/楕円 64"/>
          <p:cNvSpPr/>
          <p:nvPr/>
        </p:nvSpPr>
        <p:spPr>
          <a:xfrm>
            <a:off x="6321797" y="4433289"/>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
        <p:nvSpPr>
          <p:cNvPr id="66" name="円/楕円 65"/>
          <p:cNvSpPr/>
          <p:nvPr/>
        </p:nvSpPr>
        <p:spPr>
          <a:xfrm>
            <a:off x="6876148" y="4451745"/>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
        <p:nvSpPr>
          <p:cNvPr id="67" name="円/楕円 66"/>
          <p:cNvSpPr/>
          <p:nvPr/>
        </p:nvSpPr>
        <p:spPr>
          <a:xfrm>
            <a:off x="6330388" y="4832713"/>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
        <p:nvSpPr>
          <p:cNvPr id="68" name="円/楕円 67"/>
          <p:cNvSpPr/>
          <p:nvPr/>
        </p:nvSpPr>
        <p:spPr>
          <a:xfrm>
            <a:off x="6892731" y="4833968"/>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
        <p:nvSpPr>
          <p:cNvPr id="29" name="乗算記号 28"/>
          <p:cNvSpPr/>
          <p:nvPr/>
        </p:nvSpPr>
        <p:spPr>
          <a:xfrm>
            <a:off x="5775546" y="4927103"/>
            <a:ext cx="720080" cy="67139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4391568" y="2732675"/>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
        <p:nvSpPr>
          <p:cNvPr id="70" name="円/楕円 69"/>
          <p:cNvSpPr/>
          <p:nvPr/>
        </p:nvSpPr>
        <p:spPr>
          <a:xfrm>
            <a:off x="4945919" y="2751131"/>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
        <p:nvSpPr>
          <p:cNvPr id="71" name="円/楕円 70"/>
          <p:cNvSpPr/>
          <p:nvPr/>
        </p:nvSpPr>
        <p:spPr>
          <a:xfrm>
            <a:off x="4400159" y="3132099"/>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
        <p:nvSpPr>
          <p:cNvPr id="72" name="円/楕円 71"/>
          <p:cNvSpPr/>
          <p:nvPr/>
        </p:nvSpPr>
        <p:spPr>
          <a:xfrm>
            <a:off x="4962502" y="3133354"/>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
        <p:nvSpPr>
          <p:cNvPr id="73" name="円/楕円 72"/>
          <p:cNvSpPr/>
          <p:nvPr/>
        </p:nvSpPr>
        <p:spPr>
          <a:xfrm>
            <a:off x="5509226" y="2556691"/>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
        <p:nvSpPr>
          <p:cNvPr id="74" name="円/楕円 73"/>
          <p:cNvSpPr/>
          <p:nvPr/>
        </p:nvSpPr>
        <p:spPr>
          <a:xfrm>
            <a:off x="6063577" y="2575147"/>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
        <p:nvSpPr>
          <p:cNvPr id="76" name="円/楕円 75"/>
          <p:cNvSpPr/>
          <p:nvPr/>
        </p:nvSpPr>
        <p:spPr>
          <a:xfrm>
            <a:off x="6961445" y="1836855"/>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
        <p:nvSpPr>
          <p:cNvPr id="75" name="円/楕円 74"/>
          <p:cNvSpPr/>
          <p:nvPr/>
        </p:nvSpPr>
        <p:spPr>
          <a:xfrm>
            <a:off x="6407094" y="1818399"/>
            <a:ext cx="402235" cy="32322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rgbClr val="0070C0"/>
              </a:solidFill>
            </a:endParaRPr>
          </a:p>
        </p:txBody>
      </p:sp>
    </p:spTree>
    <p:extLst>
      <p:ext uri="{BB962C8B-B14F-4D97-AF65-F5344CB8AC3E}">
        <p14:creationId xmlns:p14="http://schemas.microsoft.com/office/powerpoint/2010/main" val="115468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65"/>
                                        </p:tgtEl>
                                      </p:cBhvr>
                                    </p:animEffect>
                                    <p:set>
                                      <p:cBhvr>
                                        <p:cTn id="12" dur="1" fill="hold">
                                          <p:stCondLst>
                                            <p:cond delay="499"/>
                                          </p:stCondLst>
                                        </p:cTn>
                                        <p:tgtEl>
                                          <p:spTgt spid="65"/>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66"/>
                                        </p:tgtEl>
                                      </p:cBhvr>
                                    </p:animEffect>
                                    <p:set>
                                      <p:cBhvr>
                                        <p:cTn id="15" dur="1" fill="hold">
                                          <p:stCondLst>
                                            <p:cond delay="499"/>
                                          </p:stCondLst>
                                        </p:cTn>
                                        <p:tgtEl>
                                          <p:spTgt spid="66"/>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67"/>
                                        </p:tgtEl>
                                      </p:cBhvr>
                                    </p:animEffect>
                                    <p:set>
                                      <p:cBhvr>
                                        <p:cTn id="18" dur="1" fill="hold">
                                          <p:stCondLst>
                                            <p:cond delay="499"/>
                                          </p:stCondLst>
                                        </p:cTn>
                                        <p:tgtEl>
                                          <p:spTgt spid="67"/>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500"/>
                                        <p:tgtEl>
                                          <p:spTgt spid="68"/>
                                        </p:tgtEl>
                                      </p:cBhvr>
                                    </p:animEffect>
                                    <p:set>
                                      <p:cBhvr>
                                        <p:cTn id="21" dur="1" fill="hold">
                                          <p:stCondLst>
                                            <p:cond delay="499"/>
                                          </p:stCondLst>
                                        </p:cTn>
                                        <p:tgtEl>
                                          <p:spTgt spid="68"/>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fade">
                                      <p:cBhvr>
                                        <p:cTn id="29" dur="500"/>
                                        <p:tgtEl>
                                          <p:spTgt spid="3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fade">
                                      <p:cBhvr>
                                        <p:cTn id="35" dur="500"/>
                                        <p:tgtEl>
                                          <p:spTgt spid="7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2"/>
                                        </p:tgtEl>
                                        <p:attrNameLst>
                                          <p:attrName>style.visibility</p:attrName>
                                        </p:attrNameLst>
                                      </p:cBhvr>
                                      <p:to>
                                        <p:strVal val="visible"/>
                                      </p:to>
                                    </p:set>
                                    <p:animEffect transition="in" filter="fade">
                                      <p:cBhvr>
                                        <p:cTn id="38" dur="500"/>
                                        <p:tgtEl>
                                          <p:spTgt spid="7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animEffect transition="in" filter="fade">
                                      <p:cBhvr>
                                        <p:cTn id="41" dur="500"/>
                                        <p:tgtEl>
                                          <p:spTgt spid="7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9"/>
                                        </p:tgtEl>
                                        <p:attrNameLst>
                                          <p:attrName>style.visibility</p:attrName>
                                        </p:attrNameLst>
                                      </p:cBhvr>
                                      <p:to>
                                        <p:strVal val="visible"/>
                                      </p:to>
                                    </p:set>
                                    <p:animEffect transition="in" filter="fade">
                                      <p:cBhvr>
                                        <p:cTn id="44" dur="500"/>
                                        <p:tgtEl>
                                          <p:spTgt spid="6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37"/>
                                        </p:tgtEl>
                                      </p:cBhvr>
                                    </p:animEffect>
                                    <p:set>
                                      <p:cBhvr>
                                        <p:cTn id="49" dur="1" fill="hold">
                                          <p:stCondLst>
                                            <p:cond delay="499"/>
                                          </p:stCondLst>
                                        </p:cTn>
                                        <p:tgtEl>
                                          <p:spTgt spid="37"/>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39"/>
                                        </p:tgtEl>
                                      </p:cBhvr>
                                    </p:animEffect>
                                    <p:set>
                                      <p:cBhvr>
                                        <p:cTn id="52" dur="1" fill="hold">
                                          <p:stCondLst>
                                            <p:cond delay="499"/>
                                          </p:stCondLst>
                                        </p:cTn>
                                        <p:tgtEl>
                                          <p:spTgt spid="39"/>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31"/>
                                        </p:tgtEl>
                                      </p:cBhvr>
                                    </p:animEffect>
                                    <p:set>
                                      <p:cBhvr>
                                        <p:cTn id="55" dur="1" fill="hold">
                                          <p:stCondLst>
                                            <p:cond delay="499"/>
                                          </p:stCondLst>
                                        </p:cTn>
                                        <p:tgtEl>
                                          <p:spTgt spid="31"/>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71"/>
                                        </p:tgtEl>
                                      </p:cBhvr>
                                    </p:animEffect>
                                    <p:set>
                                      <p:cBhvr>
                                        <p:cTn id="58" dur="1" fill="hold">
                                          <p:stCondLst>
                                            <p:cond delay="499"/>
                                          </p:stCondLst>
                                        </p:cTn>
                                        <p:tgtEl>
                                          <p:spTgt spid="71"/>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72"/>
                                        </p:tgtEl>
                                      </p:cBhvr>
                                    </p:animEffect>
                                    <p:set>
                                      <p:cBhvr>
                                        <p:cTn id="61" dur="1" fill="hold">
                                          <p:stCondLst>
                                            <p:cond delay="499"/>
                                          </p:stCondLst>
                                        </p:cTn>
                                        <p:tgtEl>
                                          <p:spTgt spid="72"/>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70"/>
                                        </p:tgtEl>
                                      </p:cBhvr>
                                    </p:animEffect>
                                    <p:set>
                                      <p:cBhvr>
                                        <p:cTn id="64" dur="1" fill="hold">
                                          <p:stCondLst>
                                            <p:cond delay="499"/>
                                          </p:stCondLst>
                                        </p:cTn>
                                        <p:tgtEl>
                                          <p:spTgt spid="70"/>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69"/>
                                        </p:tgtEl>
                                      </p:cBhvr>
                                    </p:animEffect>
                                    <p:set>
                                      <p:cBhvr>
                                        <p:cTn id="67" dur="1" fill="hold">
                                          <p:stCondLst>
                                            <p:cond delay="499"/>
                                          </p:stCondLst>
                                        </p:cTn>
                                        <p:tgtEl>
                                          <p:spTgt spid="69"/>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fade">
                                      <p:cBhvr>
                                        <p:cTn id="72" dur="500"/>
                                        <p:tgtEl>
                                          <p:spTgt spid="4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73"/>
                                        </p:tgtEl>
                                        <p:attrNameLst>
                                          <p:attrName>style.visibility</p:attrName>
                                        </p:attrNameLst>
                                      </p:cBhvr>
                                      <p:to>
                                        <p:strVal val="visible"/>
                                      </p:to>
                                    </p:set>
                                    <p:animEffect transition="in" filter="fade">
                                      <p:cBhvr>
                                        <p:cTn id="75" dur="500"/>
                                        <p:tgtEl>
                                          <p:spTgt spid="7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4"/>
                                        </p:tgtEl>
                                        <p:attrNameLst>
                                          <p:attrName>style.visibility</p:attrName>
                                        </p:attrNameLst>
                                      </p:cBhvr>
                                      <p:to>
                                        <p:strVal val="visible"/>
                                      </p:to>
                                    </p:set>
                                    <p:animEffect transition="in" filter="fade">
                                      <p:cBhvr>
                                        <p:cTn id="78" dur="500"/>
                                        <p:tgtEl>
                                          <p:spTgt spid="74"/>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fade">
                                      <p:cBhvr>
                                        <p:cTn id="81" dur="500"/>
                                        <p:tgtEl>
                                          <p:spTgt spid="44"/>
                                        </p:tgtEl>
                                      </p:cBhvr>
                                    </p:animEffect>
                                  </p:childTnLst>
                                </p:cTn>
                              </p:par>
                              <p:par>
                                <p:cTn id="82" presetID="10" presetClass="entr" presetSubtype="0" fill="hold"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500"/>
                                        <p:tgtEl>
                                          <p:spTgt spid="42"/>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fade">
                                      <p:cBhvr>
                                        <p:cTn id="87" dur="500"/>
                                        <p:tgtEl>
                                          <p:spTgt spid="41"/>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76"/>
                                        </p:tgtEl>
                                        <p:attrNameLst>
                                          <p:attrName>style.visibility</p:attrName>
                                        </p:attrNameLst>
                                      </p:cBhvr>
                                      <p:to>
                                        <p:strVal val="visible"/>
                                      </p:to>
                                    </p:set>
                                    <p:animEffect transition="in" filter="fade">
                                      <p:cBhvr>
                                        <p:cTn id="90" dur="500"/>
                                        <p:tgtEl>
                                          <p:spTgt spid="7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75"/>
                                        </p:tgtEl>
                                        <p:attrNameLst>
                                          <p:attrName>style.visibility</p:attrName>
                                        </p:attrNameLst>
                                      </p:cBhvr>
                                      <p:to>
                                        <p:strVal val="visible"/>
                                      </p:to>
                                    </p:set>
                                    <p:animEffect transition="in" filter="fade">
                                      <p:cBhvr>
                                        <p:cTn id="93" dur="500"/>
                                        <p:tgtEl>
                                          <p:spTgt spid="75"/>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54"/>
                                        </p:tgtEl>
                                        <p:attrNameLst>
                                          <p:attrName>style.visibility</p:attrName>
                                        </p:attrNameLst>
                                      </p:cBhvr>
                                      <p:to>
                                        <p:strVal val="visible"/>
                                      </p:to>
                                    </p:set>
                                    <p:animEffect transition="in" filter="fade">
                                      <p:cBhvr>
                                        <p:cTn id="9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9" grpId="0"/>
      <p:bldP spid="39" grpId="1"/>
      <p:bldP spid="41" grpId="0"/>
      <p:bldP spid="44" grpId="0" animBg="1"/>
      <p:bldP spid="54" grpId="0" animBg="1"/>
      <p:bldP spid="65" grpId="0" animBg="1"/>
      <p:bldP spid="66" grpId="0" animBg="1"/>
      <p:bldP spid="67" grpId="0" animBg="1"/>
      <p:bldP spid="68" grpId="0" animBg="1"/>
      <p:bldP spid="29" grpId="0" animBg="1"/>
      <p:bldP spid="69" grpId="0" animBg="1"/>
      <p:bldP spid="69" grpId="1" animBg="1"/>
      <p:bldP spid="70" grpId="0" animBg="1"/>
      <p:bldP spid="70" grpId="1" animBg="1"/>
      <p:bldP spid="71" grpId="0" animBg="1"/>
      <p:bldP spid="71" grpId="1" animBg="1"/>
      <p:bldP spid="72" grpId="0" animBg="1"/>
      <p:bldP spid="72" grpId="1" animBg="1"/>
      <p:bldP spid="73" grpId="0" animBg="1"/>
      <p:bldP spid="74" grpId="0" animBg="1"/>
      <p:bldP spid="76" grpId="0" animBg="1"/>
      <p:bldP spid="7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評価結果</a:t>
            </a:r>
            <a:endParaRPr kumimoji="1" lang="ja-JP" altLang="en-US" dirty="0"/>
          </a:p>
        </p:txBody>
      </p:sp>
      <p:sp>
        <p:nvSpPr>
          <p:cNvPr id="3" name="日付プレースホルダー 2"/>
          <p:cNvSpPr>
            <a:spLocks noGrp="1"/>
          </p:cNvSpPr>
          <p:nvPr>
            <p:ph type="dt" sz="half" idx="10"/>
          </p:nvPr>
        </p:nvSpPr>
        <p:spPr/>
        <p:txBody>
          <a:bodyPr/>
          <a:lstStyle/>
          <a:p>
            <a:fld id="{C09890A9-32B4-485A-B71E-96096526F209}" type="datetime1">
              <a:rPr lang="ja-JP" altLang="en-US" smtClean="0"/>
              <a:t>2016/6/2</a:t>
            </a:fld>
            <a:endParaRPr lang="ja-JP" altLang="en-US" dirty="0"/>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22</a:t>
            </a:fld>
            <a:endParaRPr lang="ja-JP" altLang="en-US"/>
          </a:p>
        </p:txBody>
      </p:sp>
      <p:graphicFrame>
        <p:nvGraphicFramePr>
          <p:cNvPr id="6" name="表 5"/>
          <p:cNvGraphicFramePr>
            <a:graphicFrameLocks noGrp="1"/>
          </p:cNvGraphicFramePr>
          <p:nvPr>
            <p:extLst>
              <p:ext uri="{D42A27DB-BD31-4B8C-83A1-F6EECF244321}">
                <p14:modId xmlns:p14="http://schemas.microsoft.com/office/powerpoint/2010/main" val="797086931"/>
              </p:ext>
            </p:extLst>
          </p:nvPr>
        </p:nvGraphicFramePr>
        <p:xfrm>
          <a:off x="35495" y="4272785"/>
          <a:ext cx="3600401" cy="2296751"/>
        </p:xfrm>
        <a:graphic>
          <a:graphicData uri="http://schemas.openxmlformats.org/drawingml/2006/table">
            <a:tbl>
              <a:tblPr firstRow="1" bandRow="1">
                <a:tableStyleId>{69CF1AB2-1976-4502-BF36-3FF5EA218861}</a:tableStyleId>
              </a:tblPr>
              <a:tblGrid>
                <a:gridCol w="1152129"/>
                <a:gridCol w="2448272"/>
              </a:tblGrid>
              <a:tr h="986111">
                <a:tc>
                  <a:txBody>
                    <a:bodyPr/>
                    <a:lstStyle/>
                    <a:p>
                      <a:r>
                        <a:rPr kumimoji="1" lang="ja-JP" altLang="en-US" sz="1600" b="1" dirty="0" smtClean="0"/>
                        <a:t>テスト</a:t>
                      </a:r>
                      <a:endParaRPr kumimoji="1" lang="en-US" altLang="ja-JP" sz="1600" b="1" dirty="0" smtClean="0"/>
                    </a:p>
                    <a:p>
                      <a:r>
                        <a:rPr kumimoji="1" lang="ja-JP" altLang="en-US" sz="1600" b="1" dirty="0" smtClean="0"/>
                        <a:t>プログラム</a:t>
                      </a:r>
                      <a:endParaRPr kumimoji="1" lang="en-US" altLang="ja-JP" sz="1600" b="1" dirty="0" smtClean="0"/>
                    </a:p>
                  </a:txBody>
                  <a:tcPr/>
                </a:tc>
                <a:tc>
                  <a:txBody>
                    <a:bodyPr/>
                    <a:lstStyle/>
                    <a:p>
                      <a:pPr algn="l"/>
                      <a:r>
                        <a:rPr kumimoji="1" lang="en-US" altLang="ja-JP" sz="1600" b="1" dirty="0" smtClean="0"/>
                        <a:t>MPI</a:t>
                      </a:r>
                      <a:r>
                        <a:rPr kumimoji="1" lang="ja-JP" altLang="en-US" sz="1600" b="1" dirty="0" smtClean="0"/>
                        <a:t>並列版</a:t>
                      </a:r>
                      <a:r>
                        <a:rPr kumimoji="1" lang="en-US" altLang="ja-JP" sz="1600" b="1" dirty="0" smtClean="0"/>
                        <a:t>N</a:t>
                      </a:r>
                      <a:r>
                        <a:rPr kumimoji="1" lang="ja-JP" altLang="en-US" sz="1600" b="1" dirty="0" smtClean="0"/>
                        <a:t>クイーン</a:t>
                      </a:r>
                      <a:endParaRPr kumimoji="1" lang="en-US" altLang="ja-JP" sz="1600" b="1" dirty="0" smtClean="0"/>
                    </a:p>
                    <a:p>
                      <a:pPr algn="l"/>
                      <a:r>
                        <a:rPr kumimoji="1" lang="en-US" altLang="ja-JP" sz="1600" b="1" dirty="0" smtClean="0"/>
                        <a:t>(</a:t>
                      </a:r>
                      <a:r>
                        <a:rPr kumimoji="1" lang="ja-JP" altLang="en-US" sz="1600" b="1" dirty="0" smtClean="0"/>
                        <a:t>クイーン数</a:t>
                      </a:r>
                      <a:r>
                        <a:rPr kumimoji="1" lang="en-US" altLang="ja-JP" sz="1600" b="1" dirty="0" smtClean="0"/>
                        <a:t>:19)</a:t>
                      </a:r>
                    </a:p>
                  </a:txBody>
                  <a:tcPr/>
                </a:tc>
              </a:tr>
              <a:tr h="986111">
                <a:tc>
                  <a:txBody>
                    <a:bodyPr/>
                    <a:lstStyle/>
                    <a:p>
                      <a:r>
                        <a:rPr kumimoji="1" lang="ja-JP" altLang="en-US" sz="1600" b="1" dirty="0" smtClean="0"/>
                        <a:t>評価</a:t>
                      </a:r>
                      <a:endParaRPr kumimoji="1" lang="en-US" altLang="ja-JP" sz="1600" b="1" dirty="0" smtClean="0"/>
                    </a:p>
                    <a:p>
                      <a:r>
                        <a:rPr kumimoji="1" lang="ja-JP" altLang="en-US" sz="1600" b="1" dirty="0" smtClean="0"/>
                        <a:t>パターン</a:t>
                      </a:r>
                      <a:endParaRPr kumimoji="1" lang="en-US" altLang="ja-JP" sz="1600" b="1" dirty="0" smtClean="0"/>
                    </a:p>
                  </a:txBody>
                  <a:tcPr/>
                </a:tc>
                <a:tc>
                  <a:txBody>
                    <a:bodyPr/>
                    <a:lstStyle/>
                    <a:p>
                      <a:pPr algn="l"/>
                      <a:r>
                        <a:rPr kumimoji="1" lang="ja-JP" altLang="en-US" sz="1600" b="1" dirty="0" smtClean="0"/>
                        <a:t>ノード単位の割り当て</a:t>
                      </a:r>
                      <a:r>
                        <a:rPr kumimoji="1" lang="en-US" altLang="ja-JP" sz="1600" b="1" dirty="0" smtClean="0"/>
                        <a:t>:</a:t>
                      </a:r>
                    </a:p>
                    <a:p>
                      <a:pPr algn="l"/>
                      <a:r>
                        <a:rPr kumimoji="1" lang="ja-JP" altLang="en-US" sz="1600" b="1" dirty="0" smtClean="0"/>
                        <a:t> </a:t>
                      </a:r>
                      <a:r>
                        <a:rPr kumimoji="1" lang="en-US" altLang="ja-JP" sz="1600" b="0" dirty="0" smtClean="0"/>
                        <a:t>1</a:t>
                      </a:r>
                      <a:r>
                        <a:rPr kumimoji="1" lang="ja-JP" altLang="en-US" sz="1600" b="0" dirty="0" smtClean="0"/>
                        <a:t>ノードに全プロセス移行</a:t>
                      </a:r>
                      <a:endParaRPr kumimoji="1" lang="en-US" altLang="ja-JP" sz="1600" b="0" dirty="0" smtClean="0"/>
                    </a:p>
                    <a:p>
                      <a:pPr algn="l"/>
                      <a:r>
                        <a:rPr kumimoji="1" lang="en-US" altLang="ja-JP" sz="1600" b="1" dirty="0" smtClean="0"/>
                        <a:t> (4,0),(0,4)</a:t>
                      </a:r>
                      <a:endParaRPr kumimoji="1" lang="en-US" altLang="ja-JP" sz="1400" b="1" dirty="0" smtClean="0"/>
                    </a:p>
                    <a:p>
                      <a:pPr algn="l"/>
                      <a:r>
                        <a:rPr kumimoji="1" lang="ja-JP" altLang="en-US" sz="1600" b="1" dirty="0" smtClean="0"/>
                        <a:t>プロセス単位の割り当て</a:t>
                      </a:r>
                      <a:r>
                        <a:rPr kumimoji="1" lang="en-US" altLang="ja-JP" sz="1600" b="1" dirty="0" smtClean="0"/>
                        <a:t>:</a:t>
                      </a:r>
                      <a:endParaRPr kumimoji="1" lang="en-US" altLang="ja-JP" sz="1600" b="1" dirty="0" smtClean="0">
                        <a:solidFill>
                          <a:srgbClr val="FF0000"/>
                        </a:solidFill>
                      </a:endParaRPr>
                    </a:p>
                    <a:p>
                      <a:pPr algn="l"/>
                      <a:r>
                        <a:rPr kumimoji="1" lang="en-US" altLang="ja-JP" sz="1600" b="1" dirty="0" smtClean="0">
                          <a:solidFill>
                            <a:srgbClr val="FF0000"/>
                          </a:solidFill>
                        </a:rPr>
                        <a:t> (1,3),(2,2).(3,1)</a:t>
                      </a:r>
                      <a:endParaRPr kumimoji="1" lang="ja-JP" altLang="en-US" sz="1600" b="1" dirty="0">
                        <a:solidFill>
                          <a:srgbClr val="FF0000"/>
                        </a:solidFill>
                      </a:endParaRPr>
                    </a:p>
                  </a:txBody>
                  <a:tcPr/>
                </a:tc>
              </a:tr>
            </a:tbl>
          </a:graphicData>
        </a:graphic>
      </p:graphicFrame>
      <p:cxnSp>
        <p:nvCxnSpPr>
          <p:cNvPr id="9" name="直線コネクタ 8"/>
          <p:cNvCxnSpPr/>
          <p:nvPr/>
        </p:nvCxnSpPr>
        <p:spPr>
          <a:xfrm>
            <a:off x="5364088" y="944724"/>
            <a:ext cx="0" cy="5256584"/>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4066049" y="5939698"/>
            <a:ext cx="1324439" cy="523220"/>
          </a:xfrm>
          <a:prstGeom prst="rect">
            <a:avLst/>
          </a:prstGeom>
          <a:noFill/>
        </p:spPr>
        <p:txBody>
          <a:bodyPr wrap="square" rtlCol="0">
            <a:spAutoFit/>
          </a:bodyPr>
          <a:lstStyle/>
          <a:p>
            <a:r>
              <a:rPr kumimoji="1" lang="ja-JP" altLang="en-US" sz="1400" b="1" dirty="0" smtClean="0"/>
              <a:t>ノード単位の</a:t>
            </a:r>
            <a:endParaRPr kumimoji="1" lang="en-US" altLang="ja-JP" sz="1400" b="1" dirty="0" smtClean="0"/>
          </a:p>
          <a:p>
            <a:r>
              <a:rPr kumimoji="1" lang="ja-JP" altLang="en-US" sz="1400" b="1" dirty="0" smtClean="0"/>
              <a:t>割り当て</a:t>
            </a:r>
            <a:endParaRPr kumimoji="1" lang="ja-JP" altLang="en-US" sz="1400" b="1" dirty="0"/>
          </a:p>
        </p:txBody>
      </p:sp>
      <p:sp>
        <p:nvSpPr>
          <p:cNvPr id="12" name="テキスト ボックス 11"/>
          <p:cNvSpPr txBox="1"/>
          <p:nvPr/>
        </p:nvSpPr>
        <p:spPr>
          <a:xfrm>
            <a:off x="5486400" y="5924309"/>
            <a:ext cx="1839318" cy="523220"/>
          </a:xfrm>
          <a:prstGeom prst="rect">
            <a:avLst/>
          </a:prstGeom>
          <a:noFill/>
        </p:spPr>
        <p:txBody>
          <a:bodyPr wrap="square" rtlCol="0">
            <a:spAutoFit/>
          </a:bodyPr>
          <a:lstStyle/>
          <a:p>
            <a:r>
              <a:rPr lang="ja-JP" altLang="en-US" sz="1400" b="1" dirty="0"/>
              <a:t>プロセス</a:t>
            </a:r>
            <a:r>
              <a:rPr kumimoji="1" lang="ja-JP" altLang="en-US" sz="1400" b="1" dirty="0" smtClean="0"/>
              <a:t>単位の</a:t>
            </a:r>
            <a:endParaRPr kumimoji="1" lang="en-US" altLang="ja-JP" sz="1400" b="1" dirty="0" smtClean="0"/>
          </a:p>
          <a:p>
            <a:r>
              <a:rPr kumimoji="1" lang="ja-JP" altLang="en-US" sz="1400" b="1" dirty="0" smtClean="0"/>
              <a:t>割り当て</a:t>
            </a:r>
            <a:endParaRPr kumimoji="1" lang="ja-JP" altLang="en-US" sz="1600" b="1" dirty="0"/>
          </a:p>
        </p:txBody>
      </p:sp>
      <p:sp>
        <p:nvSpPr>
          <p:cNvPr id="13" name="フッター プレースホルダー 1"/>
          <p:cNvSpPr>
            <a:spLocks noGrp="1"/>
          </p:cNvSpPr>
          <p:nvPr>
            <p:ph type="ftr" sz="quarter" idx="11"/>
          </p:nvPr>
        </p:nvSpPr>
        <p:spPr>
          <a:xfrm>
            <a:off x="3429000" y="18288"/>
            <a:ext cx="4114800" cy="329184"/>
          </a:xfrm>
        </p:spPr>
        <p:txBody>
          <a:bodyPr/>
          <a:lstStyle/>
          <a:p>
            <a:r>
              <a:rPr lang="en-US" altLang="zh-TW" smtClean="0"/>
              <a:t>ARC212@</a:t>
            </a:r>
            <a:r>
              <a:rPr lang="zh-TW" altLang="en-US" smtClean="0"/>
              <a:t>黒部宇奈月温泉 発表練習</a:t>
            </a:r>
            <a:endParaRPr lang="ja-JP" altLang="en-US" dirty="0"/>
          </a:p>
        </p:txBody>
      </p:sp>
      <p:cxnSp>
        <p:nvCxnSpPr>
          <p:cNvPr id="14" name="直線矢印コネクタ 13"/>
          <p:cNvCxnSpPr/>
          <p:nvPr/>
        </p:nvCxnSpPr>
        <p:spPr>
          <a:xfrm flipH="1">
            <a:off x="307749" y="2204864"/>
            <a:ext cx="15779" cy="15121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flipV="1">
            <a:off x="-96716" y="2929914"/>
            <a:ext cx="461665" cy="596702"/>
          </a:xfrm>
          <a:prstGeom prst="rect">
            <a:avLst/>
          </a:prstGeom>
          <a:noFill/>
        </p:spPr>
        <p:txBody>
          <a:bodyPr vert="eaVert" wrap="none" rtlCol="0">
            <a:spAutoFit/>
          </a:bodyPr>
          <a:lstStyle/>
          <a:p>
            <a:r>
              <a:rPr kumimoji="1" lang="en-US" altLang="ja-JP" dirty="0" smtClean="0"/>
              <a:t>Time</a:t>
            </a:r>
            <a:endParaRPr kumimoji="1" lang="ja-JP" altLang="en-US" dirty="0"/>
          </a:p>
        </p:txBody>
      </p:sp>
      <p:sp>
        <p:nvSpPr>
          <p:cNvPr id="16" name="正方形/長方形 15"/>
          <p:cNvSpPr/>
          <p:nvPr/>
        </p:nvSpPr>
        <p:spPr>
          <a:xfrm>
            <a:off x="307749" y="1556792"/>
            <a:ext cx="2016224" cy="576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b="1" dirty="0" smtClean="0"/>
              <a:t>テストプログラムをリスタート</a:t>
            </a:r>
            <a:endParaRPr kumimoji="1" lang="ja-JP" altLang="en-US" b="1" dirty="0"/>
          </a:p>
        </p:txBody>
      </p:sp>
      <p:cxnSp>
        <p:nvCxnSpPr>
          <p:cNvPr id="22" name="直線矢印コネクタ 21"/>
          <p:cNvCxnSpPr>
            <a:stCxn id="16" idx="2"/>
          </p:cNvCxnSpPr>
          <p:nvPr/>
        </p:nvCxnSpPr>
        <p:spPr>
          <a:xfrm>
            <a:off x="1315861" y="2132856"/>
            <a:ext cx="0" cy="15841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右中かっこ 24"/>
          <p:cNvSpPr/>
          <p:nvPr/>
        </p:nvSpPr>
        <p:spPr>
          <a:xfrm>
            <a:off x="1459877" y="2132856"/>
            <a:ext cx="504056" cy="1584176"/>
          </a:xfrm>
          <a:prstGeom prst="righ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 name="直線コネクタ 26"/>
          <p:cNvCxnSpPr/>
          <p:nvPr/>
        </p:nvCxnSpPr>
        <p:spPr>
          <a:xfrm>
            <a:off x="595781" y="3717032"/>
            <a:ext cx="144016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2087724" y="3588382"/>
            <a:ext cx="1188132" cy="307777"/>
          </a:xfrm>
          <a:prstGeom prst="rect">
            <a:avLst/>
          </a:prstGeom>
          <a:noFill/>
        </p:spPr>
        <p:txBody>
          <a:bodyPr wrap="square" rtlCol="0">
            <a:spAutoFit/>
          </a:bodyPr>
          <a:lstStyle/>
          <a:p>
            <a:r>
              <a:rPr lang="ja-JP" altLang="en-US" sz="1400" b="1" dirty="0" smtClean="0"/>
              <a:t>計算終了</a:t>
            </a:r>
            <a:endParaRPr kumimoji="1" lang="ja-JP" altLang="en-US" sz="1400" b="1" dirty="0"/>
          </a:p>
        </p:txBody>
      </p:sp>
      <p:sp>
        <p:nvSpPr>
          <p:cNvPr id="30" name="テキスト ボックス 29"/>
          <p:cNvSpPr txBox="1"/>
          <p:nvPr/>
        </p:nvSpPr>
        <p:spPr>
          <a:xfrm>
            <a:off x="2123728" y="2780928"/>
            <a:ext cx="1188132" cy="307777"/>
          </a:xfrm>
          <a:prstGeom prst="rect">
            <a:avLst/>
          </a:prstGeom>
          <a:noFill/>
        </p:spPr>
        <p:txBody>
          <a:bodyPr wrap="square" rtlCol="0">
            <a:spAutoFit/>
          </a:bodyPr>
          <a:lstStyle/>
          <a:p>
            <a:r>
              <a:rPr lang="ja-JP" altLang="en-US" sz="1400" b="1" dirty="0"/>
              <a:t>実行</a:t>
            </a:r>
            <a:r>
              <a:rPr lang="ja-JP" altLang="en-US" sz="1400" b="1" dirty="0" smtClean="0"/>
              <a:t>時間</a:t>
            </a:r>
            <a:endParaRPr kumimoji="1" lang="ja-JP" altLang="en-US" sz="1400" b="1" dirty="0"/>
          </a:p>
        </p:txBody>
      </p:sp>
      <p:sp>
        <p:nvSpPr>
          <p:cNvPr id="31" name="円形吹き出し 30"/>
          <p:cNvSpPr/>
          <p:nvPr/>
        </p:nvSpPr>
        <p:spPr>
          <a:xfrm>
            <a:off x="7092280" y="404664"/>
            <a:ext cx="1872208" cy="1152128"/>
          </a:xfrm>
          <a:prstGeom prst="wedgeEllipseCallout">
            <a:avLst>
              <a:gd name="adj1" fmla="val -2498"/>
              <a:gd name="adj2" fmla="val 6570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b="1" dirty="0" smtClean="0"/>
              <a:t>各ノードに</a:t>
            </a:r>
            <a:r>
              <a:rPr lang="ja-JP" altLang="en-US" b="1" dirty="0"/>
              <a:t>新</a:t>
            </a:r>
            <a:r>
              <a:rPr lang="ja-JP" altLang="en-US" b="1" dirty="0" smtClean="0"/>
              <a:t>た</a:t>
            </a:r>
            <a:r>
              <a:rPr lang="ja-JP" altLang="en-US" b="1" dirty="0"/>
              <a:t>に</a:t>
            </a:r>
            <a:r>
              <a:rPr kumimoji="1" lang="ja-JP" altLang="en-US" b="1" dirty="0" smtClean="0"/>
              <a:t>割り当てたプロセス数</a:t>
            </a:r>
            <a:endParaRPr kumimoji="1" lang="ja-JP" altLang="en-US" b="1" dirty="0"/>
          </a:p>
        </p:txBody>
      </p:sp>
      <p:graphicFrame>
        <p:nvGraphicFramePr>
          <p:cNvPr id="20" name="グラフ 19"/>
          <p:cNvGraphicFramePr>
            <a:graphicFrameLocks/>
          </p:cNvGraphicFramePr>
          <p:nvPr>
            <p:extLst>
              <p:ext uri="{D42A27DB-BD31-4B8C-83A1-F6EECF244321}">
                <p14:modId xmlns:p14="http://schemas.microsoft.com/office/powerpoint/2010/main" val="1826431038"/>
              </p:ext>
            </p:extLst>
          </p:nvPr>
        </p:nvGraphicFramePr>
        <p:xfrm>
          <a:off x="3176511" y="724098"/>
          <a:ext cx="5929808" cy="53613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8043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21455" y="629444"/>
            <a:ext cx="8229600" cy="2871564"/>
          </a:xfrm>
        </p:spPr>
        <p:txBody>
          <a:bodyPr>
            <a:normAutofit/>
          </a:bodyPr>
          <a:lstStyle/>
          <a:p>
            <a:pPr marL="0" indent="0">
              <a:buNone/>
            </a:pPr>
            <a:endParaRPr lang="en-US" altLang="ja-JP" b="1" dirty="0" smtClean="0"/>
          </a:p>
          <a:p>
            <a:r>
              <a:rPr lang="ja-JP" altLang="en-US" sz="2000" b="1" dirty="0" smtClean="0"/>
              <a:t>プロセス単位による並列タスクの割り当てを可能とする負荷分散機能を実装</a:t>
            </a:r>
            <a:endParaRPr lang="en-US" altLang="ja-JP" sz="2000" b="1" dirty="0" smtClean="0"/>
          </a:p>
          <a:p>
            <a:pPr marL="274320" lvl="1" indent="0">
              <a:buNone/>
            </a:pPr>
            <a:endParaRPr lang="en-US" altLang="ja-JP" sz="1000" b="1" dirty="0" smtClean="0"/>
          </a:p>
          <a:p>
            <a:r>
              <a:rPr lang="ja-JP" altLang="en-US" sz="2000" b="1" dirty="0" smtClean="0"/>
              <a:t>ノード脱退後の</a:t>
            </a:r>
            <a:r>
              <a:rPr kumimoji="1" lang="ja-JP" altLang="en-US" sz="2000" b="1" dirty="0" smtClean="0"/>
              <a:t>リスタートにおいて，処理性能の低下を軽減できるか評価</a:t>
            </a:r>
            <a:endParaRPr kumimoji="1" lang="en-US" altLang="ja-JP" sz="2000" b="1" dirty="0" smtClean="0"/>
          </a:p>
          <a:p>
            <a:pPr lvl="1"/>
            <a:r>
              <a:rPr lang="en-US" altLang="ja-JP" sz="1800" b="1" dirty="0" smtClean="0"/>
              <a:t>MPI</a:t>
            </a:r>
            <a:r>
              <a:rPr kumimoji="1" lang="ja-JP" altLang="en-US" sz="1800" b="1" dirty="0" smtClean="0"/>
              <a:t>アプリケーションの</a:t>
            </a:r>
            <a:r>
              <a:rPr lang="ja-JP" altLang="en-US" sz="1800" b="1" dirty="0"/>
              <a:t>実行</a:t>
            </a:r>
            <a:r>
              <a:rPr kumimoji="1" lang="ja-JP" altLang="en-US" sz="1800" b="1" dirty="0" smtClean="0"/>
              <a:t>時間を削減</a:t>
            </a:r>
            <a:endParaRPr kumimoji="1" lang="en-US" altLang="ja-JP" sz="1800" b="1" dirty="0" smtClean="0"/>
          </a:p>
        </p:txBody>
      </p:sp>
      <p:sp>
        <p:nvSpPr>
          <p:cNvPr id="4" name="日付プレースホルダー 3"/>
          <p:cNvSpPr>
            <a:spLocks noGrp="1"/>
          </p:cNvSpPr>
          <p:nvPr>
            <p:ph type="dt" sz="half" idx="10"/>
          </p:nvPr>
        </p:nvSpPr>
        <p:spPr/>
        <p:txBody>
          <a:bodyPr/>
          <a:lstStyle/>
          <a:p>
            <a:fld id="{E08A4545-C89A-41FF-9B72-05F540820E57}" type="datetime1">
              <a:rPr lang="ja-JP" altLang="en-US" smtClean="0"/>
              <a:t>2016/6/2</a:t>
            </a:fld>
            <a:endParaRPr lang="ja-JP" altLang="en-US" dirty="0"/>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23</a:t>
            </a:fld>
            <a:endParaRPr lang="ja-JP" altLang="en-US" dirty="0"/>
          </a:p>
        </p:txBody>
      </p:sp>
      <p:sp>
        <p:nvSpPr>
          <p:cNvPr id="7" name="タイトル 1"/>
          <p:cNvSpPr txBox="1">
            <a:spLocks/>
          </p:cNvSpPr>
          <p:nvPr/>
        </p:nvSpPr>
        <p:spPr>
          <a:xfrm>
            <a:off x="457200" y="134144"/>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ja-JP" altLang="en-US" dirty="0">
                <a:solidFill>
                  <a:srgbClr val="D2533C"/>
                </a:solidFill>
              </a:rPr>
              <a:t>まとめ</a:t>
            </a:r>
            <a:endParaRPr lang="en-US" altLang="ja-JP" dirty="0" smtClean="0">
              <a:solidFill>
                <a:srgbClr val="D2533C"/>
              </a:solidFill>
            </a:endParaRPr>
          </a:p>
        </p:txBody>
      </p:sp>
      <p:sp>
        <p:nvSpPr>
          <p:cNvPr id="8" name="タイトル 1"/>
          <p:cNvSpPr txBox="1">
            <a:spLocks/>
          </p:cNvSpPr>
          <p:nvPr/>
        </p:nvSpPr>
        <p:spPr>
          <a:xfrm>
            <a:off x="472100" y="3374504"/>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ja-JP" altLang="en-US" dirty="0" smtClean="0">
                <a:solidFill>
                  <a:srgbClr val="D2533C"/>
                </a:solidFill>
              </a:rPr>
              <a:t>今後の課題</a:t>
            </a:r>
            <a:endParaRPr lang="en-US" altLang="ja-JP" dirty="0" smtClean="0">
              <a:solidFill>
                <a:srgbClr val="D2533C"/>
              </a:solidFill>
            </a:endParaRPr>
          </a:p>
        </p:txBody>
      </p:sp>
      <p:sp>
        <p:nvSpPr>
          <p:cNvPr id="9" name="コンテンツ プレースホルダー 2"/>
          <p:cNvSpPr txBox="1">
            <a:spLocks/>
          </p:cNvSpPr>
          <p:nvPr/>
        </p:nvSpPr>
        <p:spPr>
          <a:xfrm>
            <a:off x="518864" y="4482772"/>
            <a:ext cx="8229600" cy="213209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sz="2000" b="1" dirty="0" smtClean="0"/>
              <a:t>各ノードの処理性能に応じて</a:t>
            </a:r>
            <a:r>
              <a:rPr lang="en-US" altLang="ja-JP" sz="2000" b="1" dirty="0" smtClean="0"/>
              <a:t>,</a:t>
            </a:r>
            <a:r>
              <a:rPr lang="ja-JP" altLang="en-US" sz="2000" b="1" dirty="0" smtClean="0"/>
              <a:t>割り当てるプロセス数を自動で決定する機構の実現</a:t>
            </a:r>
            <a:endParaRPr lang="en-US" altLang="ja-JP" sz="2000" b="1" dirty="0" smtClean="0"/>
          </a:p>
          <a:p>
            <a:endParaRPr lang="en-US" altLang="ja-JP" sz="1800" b="1" dirty="0" smtClean="0"/>
          </a:p>
          <a:p>
            <a:r>
              <a:rPr lang="ja-JP" altLang="en-US" sz="2000" b="1" dirty="0" smtClean="0"/>
              <a:t>ノード間通信を行っていたプロセス同士が負荷分散により，同一ノードで起動する</a:t>
            </a:r>
            <a:endParaRPr lang="en-US" altLang="ja-JP" sz="2000" b="1" dirty="0" smtClean="0"/>
          </a:p>
          <a:p>
            <a:pPr lvl="1"/>
            <a:r>
              <a:rPr lang="ja-JP" altLang="en-US" sz="1800" b="1" dirty="0" smtClean="0"/>
              <a:t>より高速な通信方法に変更する事で高速化を実現</a:t>
            </a:r>
            <a:endParaRPr lang="en-US" altLang="ja-JP" sz="1800" b="1" dirty="0" smtClean="0"/>
          </a:p>
        </p:txBody>
      </p:sp>
      <p:sp>
        <p:nvSpPr>
          <p:cNvPr id="10" name="フッター プレースホルダー 1"/>
          <p:cNvSpPr>
            <a:spLocks noGrp="1"/>
          </p:cNvSpPr>
          <p:nvPr>
            <p:ph type="ftr" sz="quarter" idx="11"/>
          </p:nvPr>
        </p:nvSpPr>
        <p:spPr>
          <a:xfrm>
            <a:off x="3429000" y="18288"/>
            <a:ext cx="4114800" cy="329184"/>
          </a:xfrm>
        </p:spPr>
        <p:txBody>
          <a:bodyPr/>
          <a:lstStyle/>
          <a:p>
            <a:r>
              <a:rPr lang="en-US" altLang="zh-TW" smtClean="0"/>
              <a:t>ARC212@</a:t>
            </a:r>
            <a:r>
              <a:rPr lang="zh-TW" altLang="en-US" smtClean="0"/>
              <a:t>黒部宇奈月温泉 発表練習</a:t>
            </a:r>
            <a:endParaRPr lang="ja-JP" altLang="en-US" dirty="0"/>
          </a:p>
        </p:txBody>
      </p:sp>
    </p:spTree>
    <p:extLst>
      <p:ext uri="{BB962C8B-B14F-4D97-AF65-F5344CB8AC3E}">
        <p14:creationId xmlns:p14="http://schemas.microsoft.com/office/powerpoint/2010/main" val="18457075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685800" y="3505200"/>
            <a:ext cx="8134672" cy="1752600"/>
          </a:xfrm>
        </p:spPr>
        <p:txBody>
          <a:bodyPr/>
          <a:lstStyle/>
          <a:p>
            <a:r>
              <a:rPr lang="ja-JP" altLang="en-US" b="1" dirty="0" smtClean="0"/>
              <a:t>宇都宮大学大学院工学研究科</a:t>
            </a:r>
            <a:r>
              <a:rPr lang="en-US" altLang="ja-JP" b="1" dirty="0"/>
              <a:t> </a:t>
            </a:r>
            <a:r>
              <a:rPr lang="ja-JP" altLang="en-US" b="1" dirty="0" smtClean="0"/>
              <a:t>情報システム科学専攻</a:t>
            </a:r>
            <a:endParaRPr lang="en-US" altLang="ja-JP" b="1" dirty="0" smtClean="0"/>
          </a:p>
          <a:p>
            <a:endParaRPr lang="en-US" altLang="ja-JP" sz="1100" b="1" dirty="0" smtClean="0"/>
          </a:p>
          <a:p>
            <a:r>
              <a:rPr lang="ja-JP" altLang="en-US" b="1" dirty="0" smtClean="0"/>
              <a:t>澤田祐樹</a:t>
            </a:r>
            <a:r>
              <a:rPr lang="en-US" altLang="ja-JP" dirty="0" smtClean="0"/>
              <a:t>  </a:t>
            </a:r>
            <a:r>
              <a:rPr lang="ja-JP" altLang="en-US" dirty="0" smtClean="0"/>
              <a:t>大津 金光   大川 猛   横田 隆史</a:t>
            </a:r>
            <a:endParaRPr lang="ja-JP" altLang="en-US" dirty="0"/>
          </a:p>
          <a:p>
            <a:endParaRPr kumimoji="1" lang="ja-JP" altLang="en-US" b="1" dirty="0"/>
          </a:p>
        </p:txBody>
      </p:sp>
      <p:sp>
        <p:nvSpPr>
          <p:cNvPr id="4" name="日付プレースホルダー 3"/>
          <p:cNvSpPr>
            <a:spLocks noGrp="1"/>
          </p:cNvSpPr>
          <p:nvPr>
            <p:ph type="dt" sz="half" idx="10"/>
          </p:nvPr>
        </p:nvSpPr>
        <p:spPr/>
        <p:txBody>
          <a:bodyPr/>
          <a:lstStyle/>
          <a:p>
            <a:fld id="{A2447BB0-6D2A-4BE7-AFF1-1BAADF9AB988}" type="datetime1">
              <a:rPr lang="ja-JP" altLang="en-US" smtClean="0"/>
              <a:t>2016/6/2</a:t>
            </a:fld>
            <a:endParaRPr lang="ja-JP" altLang="en-US" dirty="0"/>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24</a:t>
            </a:fld>
            <a:endParaRPr lang="ja-JP" altLang="en-US" dirty="0"/>
          </a:p>
        </p:txBody>
      </p:sp>
      <p:sp>
        <p:nvSpPr>
          <p:cNvPr id="8" name="タイトル 1"/>
          <p:cNvSpPr txBox="1">
            <a:spLocks/>
          </p:cNvSpPr>
          <p:nvPr/>
        </p:nvSpPr>
        <p:spPr>
          <a:xfrm>
            <a:off x="609600" y="286544"/>
            <a:ext cx="8534400" cy="4294584"/>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ja-JP" altLang="en-US" sz="3600" dirty="0" smtClean="0">
                <a:solidFill>
                  <a:srgbClr val="D2533C"/>
                </a:solidFill>
              </a:rPr>
              <a:t>動的</a:t>
            </a:r>
            <a:r>
              <a:rPr lang="ja-JP" altLang="en-US" sz="3600" dirty="0">
                <a:solidFill>
                  <a:srgbClr val="D2533C"/>
                </a:solidFill>
              </a:rPr>
              <a:t>なノード数変更に応じてプロセス単位で負荷分散を行う</a:t>
            </a:r>
            <a:r>
              <a:rPr lang="en-US" altLang="ja-JP" sz="3600" dirty="0">
                <a:solidFill>
                  <a:srgbClr val="D2533C"/>
                </a:solidFill>
              </a:rPr>
              <a:t>MPI</a:t>
            </a:r>
            <a:r>
              <a:rPr lang="ja-JP" altLang="en-US" sz="3600" dirty="0">
                <a:solidFill>
                  <a:srgbClr val="D2533C"/>
                </a:solidFill>
              </a:rPr>
              <a:t>環境の実現</a:t>
            </a:r>
          </a:p>
        </p:txBody>
      </p:sp>
      <p:sp>
        <p:nvSpPr>
          <p:cNvPr id="2" name="フッター プレースホルダー 1"/>
          <p:cNvSpPr>
            <a:spLocks noGrp="1"/>
          </p:cNvSpPr>
          <p:nvPr>
            <p:ph type="ftr" sz="quarter" idx="11"/>
          </p:nvPr>
        </p:nvSpPr>
        <p:spPr/>
        <p:txBody>
          <a:bodyPr/>
          <a:lstStyle/>
          <a:p>
            <a:r>
              <a:rPr lang="en-US" altLang="zh-TW" smtClean="0"/>
              <a:t>ARC212@</a:t>
            </a:r>
            <a:r>
              <a:rPr lang="zh-TW" altLang="en-US" smtClean="0"/>
              <a:t>黒部宇奈月温泉 発表練習</a:t>
            </a:r>
            <a:endParaRPr lang="ja-JP" altLang="en-US" dirty="0"/>
          </a:p>
        </p:txBody>
      </p:sp>
    </p:spTree>
    <p:extLst>
      <p:ext uri="{BB962C8B-B14F-4D97-AF65-F5344CB8AC3E}">
        <p14:creationId xmlns:p14="http://schemas.microsoft.com/office/powerpoint/2010/main" val="24912025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接続の保証</a:t>
            </a:r>
            <a:r>
              <a:rPr lang="en-US" altLang="ja-JP" dirty="0" smtClean="0"/>
              <a:t>(1/2)</a:t>
            </a:r>
            <a:endParaRPr kumimoji="1" lang="ja-JP" altLang="en-US" dirty="0"/>
          </a:p>
        </p:txBody>
      </p:sp>
      <p:sp>
        <p:nvSpPr>
          <p:cNvPr id="3" name="コンテンツ プレースホルダー 2"/>
          <p:cNvSpPr>
            <a:spLocks noGrp="1"/>
          </p:cNvSpPr>
          <p:nvPr>
            <p:ph idx="1"/>
          </p:nvPr>
        </p:nvSpPr>
        <p:spPr>
          <a:xfrm>
            <a:off x="457200" y="1600199"/>
            <a:ext cx="8686800" cy="2879165"/>
          </a:xfrm>
        </p:spPr>
        <p:txBody>
          <a:bodyPr>
            <a:normAutofit/>
          </a:bodyPr>
          <a:lstStyle/>
          <a:p>
            <a:r>
              <a:rPr lang="ja-JP" altLang="en-US" dirty="0" smtClean="0"/>
              <a:t>リスタート時に変更したコネクションは接続に失敗する場合がある</a:t>
            </a:r>
            <a:endParaRPr lang="en-US" altLang="ja-JP" dirty="0" smtClean="0"/>
          </a:p>
          <a:p>
            <a:endParaRPr lang="en-US" altLang="ja-JP" sz="1200" dirty="0" smtClean="0"/>
          </a:p>
          <a:p>
            <a:r>
              <a:rPr lang="en-US" altLang="ja-JP" dirty="0" smtClean="0"/>
              <a:t>DMTCP…</a:t>
            </a:r>
            <a:endParaRPr kumimoji="1" lang="en-US" altLang="ja-JP" dirty="0" smtClean="0"/>
          </a:p>
          <a:p>
            <a:pPr lvl="1"/>
            <a:r>
              <a:rPr kumimoji="1" lang="ja-JP" altLang="en-US" dirty="0" smtClean="0"/>
              <a:t>各プロセスは自身に接続してくるコネクションの数を記録</a:t>
            </a:r>
            <a:endParaRPr kumimoji="1" lang="en-US" altLang="ja-JP" dirty="0" smtClean="0"/>
          </a:p>
          <a:p>
            <a:pPr lvl="1"/>
            <a:r>
              <a:rPr lang="ja-JP" altLang="en-US" dirty="0" smtClean="0"/>
              <a:t>接続を受け付けたコネクション数が記録した数より小さい場合</a:t>
            </a:r>
            <a:endParaRPr lang="en-US" altLang="ja-JP" dirty="0" smtClean="0"/>
          </a:p>
          <a:p>
            <a:pPr lvl="2"/>
            <a:r>
              <a:rPr kumimoji="1" lang="ja-JP" altLang="en-US" b="1" dirty="0" smtClean="0"/>
              <a:t>接続待ちソケットを</a:t>
            </a:r>
            <a:r>
              <a:rPr kumimoji="1" lang="ja-JP" altLang="en-US" b="1" dirty="0" smtClean="0">
                <a:solidFill>
                  <a:srgbClr val="FF0000"/>
                </a:solidFill>
              </a:rPr>
              <a:t>ブロッキングモードへ移行</a:t>
            </a:r>
            <a:endParaRPr lang="en-US" altLang="ja-JP" b="1" dirty="0">
              <a:solidFill>
                <a:srgbClr val="FF0000"/>
              </a:solidFill>
            </a:endParaRPr>
          </a:p>
          <a:p>
            <a:pPr marL="548640" lvl="2" indent="0">
              <a:buNone/>
            </a:pPr>
            <a:endParaRPr kumimoji="1" lang="en-US" altLang="ja-JP" sz="1200" dirty="0" smtClean="0"/>
          </a:p>
          <a:p>
            <a:pPr lvl="1"/>
            <a:r>
              <a:rPr lang="ja-JP" altLang="en-US" dirty="0" smtClean="0"/>
              <a:t>負荷分散したプロセスと移譲先ノードとの間のコネクションは</a:t>
            </a:r>
            <a:r>
              <a:rPr lang="ja-JP" altLang="en-US" dirty="0" smtClean="0">
                <a:solidFill>
                  <a:srgbClr val="FF0000"/>
                </a:solidFill>
              </a:rPr>
              <a:t>記録にな</a:t>
            </a:r>
            <a:r>
              <a:rPr lang="ja-JP" altLang="en-US" dirty="0">
                <a:solidFill>
                  <a:srgbClr val="FF0000"/>
                </a:solidFill>
              </a:rPr>
              <a:t>い</a:t>
            </a:r>
            <a:endParaRPr lang="en-US" altLang="ja-JP" dirty="0" smtClean="0">
              <a:solidFill>
                <a:srgbClr val="FF0000"/>
              </a:solidFill>
            </a:endParaRPr>
          </a:p>
          <a:p>
            <a:pPr marL="0" indent="0">
              <a:buNone/>
            </a:pPr>
            <a:endParaRPr kumimoji="1" lang="ja-JP" altLang="en-US" dirty="0"/>
          </a:p>
        </p:txBody>
      </p:sp>
      <p:sp>
        <p:nvSpPr>
          <p:cNvPr id="4" name="日付プレースホルダー 3"/>
          <p:cNvSpPr>
            <a:spLocks noGrp="1"/>
          </p:cNvSpPr>
          <p:nvPr>
            <p:ph type="dt" sz="half" idx="10"/>
          </p:nvPr>
        </p:nvSpPr>
        <p:spPr/>
        <p:txBody>
          <a:bodyPr/>
          <a:lstStyle/>
          <a:p>
            <a:fld id="{FA117879-A00C-4C01-9CC8-01584A77D65C}" type="datetime1">
              <a:rPr lang="ja-JP" altLang="en-US" smtClean="0"/>
              <a:t>2016/6/2</a:t>
            </a:fld>
            <a:endParaRPr lang="ja-JP" altLang="en-US"/>
          </a:p>
        </p:txBody>
      </p:sp>
      <p:sp>
        <p:nvSpPr>
          <p:cNvPr id="5" name="フッター プレースホルダー 4"/>
          <p:cNvSpPr>
            <a:spLocks noGrp="1"/>
          </p:cNvSpPr>
          <p:nvPr>
            <p:ph type="ftr" sz="quarter" idx="11"/>
          </p:nvPr>
        </p:nvSpPr>
        <p:spPr/>
        <p:txBody>
          <a:bodyPr/>
          <a:lstStyle/>
          <a:p>
            <a:r>
              <a:rPr lang="en-US" altLang="zh-TW" smtClean="0"/>
              <a:t>ARC212@</a:t>
            </a:r>
            <a:r>
              <a:rPr lang="zh-TW" altLang="en-US" smtClean="0"/>
              <a:t>黒部宇奈月温泉 発表練習</a:t>
            </a:r>
            <a:endParaRPr lang="ja-JP" altLang="en-US"/>
          </a:p>
        </p:txBody>
      </p:sp>
      <p:sp>
        <p:nvSpPr>
          <p:cNvPr id="6" name="スライド番号プレースホルダー 5"/>
          <p:cNvSpPr>
            <a:spLocks noGrp="1"/>
          </p:cNvSpPr>
          <p:nvPr>
            <p:ph type="sldNum" sz="quarter" idx="12"/>
          </p:nvPr>
        </p:nvSpPr>
        <p:spPr/>
        <p:txBody>
          <a:bodyPr/>
          <a:lstStyle/>
          <a:p>
            <a:fld id="{19EFD5C2-C605-44A9-AFF4-CC97E62308AD}" type="slidenum">
              <a:rPr lang="ja-JP" altLang="en-US" smtClean="0"/>
              <a:pPr/>
              <a:t>25</a:t>
            </a:fld>
            <a:endParaRPr lang="ja-JP" altLang="en-US"/>
          </a:p>
        </p:txBody>
      </p:sp>
      <p:sp>
        <p:nvSpPr>
          <p:cNvPr id="7" name="円/楕円 6"/>
          <p:cNvSpPr/>
          <p:nvPr/>
        </p:nvSpPr>
        <p:spPr>
          <a:xfrm>
            <a:off x="321248" y="4614001"/>
            <a:ext cx="2410098" cy="1191264"/>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a:t>移譲</a:t>
            </a:r>
            <a:r>
              <a:rPr lang="ja-JP" altLang="en-US" sz="2000" b="1" dirty="0" smtClean="0"/>
              <a:t>先ノード</a:t>
            </a:r>
            <a:endParaRPr kumimoji="1" lang="en-US" altLang="ja-JP" sz="2000" b="1" dirty="0" smtClean="0"/>
          </a:p>
          <a:p>
            <a:pPr algn="ctr"/>
            <a:endParaRPr kumimoji="1" lang="en-US" altLang="ja-JP" sz="2000" b="1" dirty="0" smtClean="0"/>
          </a:p>
          <a:p>
            <a:pPr algn="ctr"/>
            <a:endParaRPr kumimoji="1" lang="en-US" altLang="ja-JP" sz="1600" b="1" dirty="0" smtClean="0"/>
          </a:p>
          <a:p>
            <a:pPr algn="ctr"/>
            <a:endParaRPr kumimoji="1" lang="ja-JP" altLang="en-US" sz="1600" b="1" dirty="0"/>
          </a:p>
        </p:txBody>
      </p:sp>
      <p:sp>
        <p:nvSpPr>
          <p:cNvPr id="10" name="二等辺三角形 9"/>
          <p:cNvSpPr/>
          <p:nvPr/>
        </p:nvSpPr>
        <p:spPr>
          <a:xfrm>
            <a:off x="2024507" y="4984234"/>
            <a:ext cx="403002" cy="2880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p:cNvCxnSpPr>
            <a:stCxn id="10" idx="2"/>
            <a:endCxn id="15" idx="5"/>
          </p:cNvCxnSpPr>
          <p:nvPr/>
        </p:nvCxnSpPr>
        <p:spPr>
          <a:xfrm flipH="1">
            <a:off x="1154997" y="5272266"/>
            <a:ext cx="869510" cy="26055"/>
          </a:xfrm>
          <a:prstGeom prst="straightConnector1">
            <a:avLst/>
          </a:prstGeom>
          <a:ln w="57150">
            <a:solidFill>
              <a:srgbClr val="FF0000"/>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円/楕円 14"/>
          <p:cNvSpPr/>
          <p:nvPr/>
        </p:nvSpPr>
        <p:spPr>
          <a:xfrm>
            <a:off x="654594" y="4966999"/>
            <a:ext cx="586259" cy="38816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sp>
        <p:nvSpPr>
          <p:cNvPr id="19" name="二等辺三角形 18"/>
          <p:cNvSpPr/>
          <p:nvPr/>
        </p:nvSpPr>
        <p:spPr>
          <a:xfrm>
            <a:off x="5750980" y="6483091"/>
            <a:ext cx="403002" cy="2880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5664449" y="6065168"/>
            <a:ext cx="586259" cy="38816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sp>
        <p:nvSpPr>
          <p:cNvPr id="23" name="テキスト ボックス 22"/>
          <p:cNvSpPr txBox="1"/>
          <p:nvPr/>
        </p:nvSpPr>
        <p:spPr>
          <a:xfrm>
            <a:off x="6250708" y="6131870"/>
            <a:ext cx="2738584" cy="307777"/>
          </a:xfrm>
          <a:prstGeom prst="rect">
            <a:avLst/>
          </a:prstGeom>
          <a:noFill/>
        </p:spPr>
        <p:txBody>
          <a:bodyPr wrap="square" rtlCol="0">
            <a:spAutoFit/>
          </a:bodyPr>
          <a:lstStyle/>
          <a:p>
            <a:r>
              <a:rPr kumimoji="1" lang="ja-JP" altLang="en-US" sz="1400" b="1" dirty="0" smtClean="0"/>
              <a:t>：</a:t>
            </a:r>
            <a:r>
              <a:rPr kumimoji="1" lang="en-US" altLang="ja-JP" sz="1400" b="1" dirty="0" smtClean="0"/>
              <a:t>MPI</a:t>
            </a:r>
            <a:r>
              <a:rPr kumimoji="1" lang="ja-JP" altLang="en-US" sz="1400" b="1" dirty="0" smtClean="0"/>
              <a:t>の</a:t>
            </a:r>
            <a:r>
              <a:rPr lang="ja-JP" altLang="en-US" sz="1400" b="1" dirty="0" smtClean="0"/>
              <a:t>管理デーモンプロセス</a:t>
            </a:r>
            <a:endParaRPr kumimoji="1" lang="ja-JP" altLang="en-US" sz="1400" b="1" dirty="0"/>
          </a:p>
        </p:txBody>
      </p:sp>
      <p:sp>
        <p:nvSpPr>
          <p:cNvPr id="24" name="テキスト ボックス 23"/>
          <p:cNvSpPr txBox="1"/>
          <p:nvPr/>
        </p:nvSpPr>
        <p:spPr>
          <a:xfrm>
            <a:off x="6255344" y="6540047"/>
            <a:ext cx="3153521" cy="307777"/>
          </a:xfrm>
          <a:prstGeom prst="rect">
            <a:avLst/>
          </a:prstGeom>
          <a:noFill/>
        </p:spPr>
        <p:txBody>
          <a:bodyPr wrap="square" rtlCol="0">
            <a:spAutoFit/>
          </a:bodyPr>
          <a:lstStyle/>
          <a:p>
            <a:r>
              <a:rPr kumimoji="1" lang="ja-JP" altLang="en-US" sz="1400" b="1" dirty="0" smtClean="0"/>
              <a:t>：負荷分散対象の</a:t>
            </a:r>
            <a:r>
              <a:rPr kumimoji="1" lang="en-US" altLang="ja-JP" sz="1400" b="1" dirty="0" smtClean="0"/>
              <a:t>MPI</a:t>
            </a:r>
            <a:r>
              <a:rPr kumimoji="1" lang="ja-JP" altLang="en-US" sz="1400" b="1" dirty="0" smtClean="0"/>
              <a:t>並列プロセス</a:t>
            </a:r>
            <a:endParaRPr kumimoji="1" lang="ja-JP" altLang="en-US" sz="1400" b="1" dirty="0"/>
          </a:p>
        </p:txBody>
      </p:sp>
      <p:sp>
        <p:nvSpPr>
          <p:cNvPr id="25" name="四角形吹き出し 24"/>
          <p:cNvSpPr/>
          <p:nvPr/>
        </p:nvSpPr>
        <p:spPr>
          <a:xfrm flipV="1">
            <a:off x="3059832" y="5589240"/>
            <a:ext cx="2304256" cy="1181882"/>
          </a:xfrm>
          <a:prstGeom prst="wedgeRectCallout">
            <a:avLst>
              <a:gd name="adj1" fmla="val -101228"/>
              <a:gd name="adj2" fmla="val 69621"/>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6" name="テキスト ボックス 25"/>
          <p:cNvSpPr txBox="1"/>
          <p:nvPr/>
        </p:nvSpPr>
        <p:spPr>
          <a:xfrm>
            <a:off x="3059832" y="5580016"/>
            <a:ext cx="2232248" cy="1200329"/>
          </a:xfrm>
          <a:prstGeom prst="rect">
            <a:avLst/>
          </a:prstGeom>
          <a:noFill/>
        </p:spPr>
        <p:txBody>
          <a:bodyPr wrap="square" rtlCol="0">
            <a:spAutoFit/>
          </a:bodyPr>
          <a:lstStyle/>
          <a:p>
            <a:r>
              <a:rPr lang="ja-JP" altLang="en-US" b="1" dirty="0"/>
              <a:t>動的</a:t>
            </a:r>
            <a:r>
              <a:rPr lang="ja-JP" altLang="en-US" b="1" dirty="0" smtClean="0"/>
              <a:t>に変更したコネクションが</a:t>
            </a:r>
            <a:r>
              <a:rPr lang="ja-JP" altLang="en-US" b="1" dirty="0" smtClean="0">
                <a:solidFill>
                  <a:srgbClr val="FF0000"/>
                </a:solidFill>
              </a:rPr>
              <a:t>接続に失敗してもブロッキング通信しない</a:t>
            </a:r>
            <a:endParaRPr kumimoji="1" lang="ja-JP" altLang="en-US" b="1" dirty="0">
              <a:solidFill>
                <a:srgbClr val="FF0000"/>
              </a:solidFill>
            </a:endParaRPr>
          </a:p>
        </p:txBody>
      </p:sp>
    </p:spTree>
    <p:extLst>
      <p:ext uri="{BB962C8B-B14F-4D97-AF65-F5344CB8AC3E}">
        <p14:creationId xmlns:p14="http://schemas.microsoft.com/office/powerpoint/2010/main" val="11573017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正方形/長方形 39"/>
          <p:cNvSpPr/>
          <p:nvPr/>
        </p:nvSpPr>
        <p:spPr>
          <a:xfrm>
            <a:off x="3425983" y="4196887"/>
            <a:ext cx="4728447" cy="744282"/>
          </a:xfrm>
          <a:prstGeom prst="rect">
            <a:avLst/>
          </a:prstGeom>
          <a:ln w="28575">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58" name="直線コネクタ 57"/>
          <p:cNvCxnSpPr>
            <a:stCxn id="9" idx="2"/>
          </p:cNvCxnSpPr>
          <p:nvPr/>
        </p:nvCxnSpPr>
        <p:spPr>
          <a:xfrm flipH="1">
            <a:off x="4577545" y="4144634"/>
            <a:ext cx="2" cy="10220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H="1" flipV="1">
            <a:off x="2704206" y="4725144"/>
            <a:ext cx="4298662" cy="2"/>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smtClean="0"/>
              <a:t>接続の保証</a:t>
            </a:r>
            <a:r>
              <a:rPr lang="en-US" altLang="ja-JP" dirty="0" smtClean="0"/>
              <a:t>(2/2)</a:t>
            </a:r>
            <a:endParaRPr kumimoji="1" lang="ja-JP" altLang="en-US" dirty="0"/>
          </a:p>
        </p:txBody>
      </p:sp>
      <p:sp>
        <p:nvSpPr>
          <p:cNvPr id="3" name="日付プレースホルダー 2"/>
          <p:cNvSpPr>
            <a:spLocks noGrp="1"/>
          </p:cNvSpPr>
          <p:nvPr>
            <p:ph type="dt" sz="half" idx="10"/>
          </p:nvPr>
        </p:nvSpPr>
        <p:spPr/>
        <p:txBody>
          <a:bodyPr/>
          <a:lstStyle/>
          <a:p>
            <a:fld id="{22F51A1B-F314-489A-BF28-0C2CC9F64F2C}" type="datetime1">
              <a:rPr lang="ja-JP" altLang="en-US" smtClean="0"/>
              <a:t>2016/6/2</a:t>
            </a:fld>
            <a:endParaRPr lang="ja-JP" altLang="en-US"/>
          </a:p>
        </p:txBody>
      </p:sp>
      <p:sp>
        <p:nvSpPr>
          <p:cNvPr id="4" name="フッター プレースホルダー 3"/>
          <p:cNvSpPr>
            <a:spLocks noGrp="1"/>
          </p:cNvSpPr>
          <p:nvPr>
            <p:ph type="ftr" sz="quarter" idx="11"/>
          </p:nvPr>
        </p:nvSpPr>
        <p:spPr/>
        <p:txBody>
          <a:bodyPr/>
          <a:lstStyle/>
          <a:p>
            <a:r>
              <a:rPr lang="en-US" altLang="zh-TW" smtClean="0"/>
              <a:t>ARC212@</a:t>
            </a:r>
            <a:r>
              <a:rPr lang="zh-TW" altLang="en-US" smtClean="0"/>
              <a:t>黒部宇奈月温泉 発表練習</a:t>
            </a:r>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26</a:t>
            </a:fld>
            <a:endParaRPr lang="ja-JP" altLang="en-US"/>
          </a:p>
        </p:txBody>
      </p:sp>
      <p:sp>
        <p:nvSpPr>
          <p:cNvPr id="6" name="コンテンツ プレースホルダー 2"/>
          <p:cNvSpPr txBox="1">
            <a:spLocks/>
          </p:cNvSpPr>
          <p:nvPr/>
        </p:nvSpPr>
        <p:spPr>
          <a:xfrm>
            <a:off x="432794" y="1396517"/>
            <a:ext cx="8747718" cy="1900808"/>
          </a:xfrm>
          <a:prstGeom prst="rect">
            <a:avLst/>
          </a:prstGeom>
        </p:spPr>
        <p:txBody>
          <a:bodyPr>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b="1" dirty="0" smtClean="0"/>
              <a:t>対策</a:t>
            </a:r>
            <a:endParaRPr lang="en-US" altLang="ja-JP" b="1" dirty="0" smtClean="0"/>
          </a:p>
          <a:p>
            <a:pPr lvl="1"/>
            <a:r>
              <a:rPr lang="ja-JP" altLang="en-US" b="1" dirty="0" smtClean="0"/>
              <a:t>新しいコネクションの数</a:t>
            </a:r>
            <a:r>
              <a:rPr lang="en-US" altLang="ja-JP" b="1" dirty="0" smtClean="0"/>
              <a:t>(=N</a:t>
            </a:r>
            <a:r>
              <a:rPr lang="ja-JP" altLang="en-US" b="1" dirty="0" smtClean="0"/>
              <a:t>とする</a:t>
            </a:r>
            <a:r>
              <a:rPr lang="en-US" altLang="ja-JP" b="1" dirty="0" smtClean="0"/>
              <a:t>)</a:t>
            </a:r>
            <a:r>
              <a:rPr lang="ja-JP" altLang="en-US" b="1" dirty="0" smtClean="0"/>
              <a:t>を受信側プロセスが分かるようにする</a:t>
            </a:r>
            <a:endParaRPr lang="en-US" altLang="ja-JP" b="1" dirty="0" smtClean="0"/>
          </a:p>
          <a:p>
            <a:pPr lvl="2"/>
            <a:r>
              <a:rPr lang="en-US" altLang="ja-JP" b="1" dirty="0" smtClean="0"/>
              <a:t>※</a:t>
            </a:r>
            <a:r>
              <a:rPr lang="ja-JP" altLang="en-US" b="1" dirty="0" smtClean="0"/>
              <a:t> </a:t>
            </a:r>
            <a:r>
              <a:rPr lang="en-US" altLang="ja-JP" b="1" dirty="0" smtClean="0"/>
              <a:t>N = </a:t>
            </a:r>
            <a:r>
              <a:rPr lang="ja-JP" altLang="en-US" b="1" dirty="0" smtClean="0"/>
              <a:t>つまりは負荷分散プロセスの数</a:t>
            </a:r>
            <a:endParaRPr lang="en-US" altLang="ja-JP" b="1" dirty="0" smtClean="0"/>
          </a:p>
          <a:p>
            <a:pPr lvl="1"/>
            <a:r>
              <a:rPr lang="ja-JP" altLang="en-US" b="1" dirty="0" smtClean="0"/>
              <a:t>負荷分散プロセスから受け付けたコネクション数</a:t>
            </a:r>
            <a:r>
              <a:rPr lang="en-US" altLang="ja-JP" b="1" dirty="0" smtClean="0"/>
              <a:t>&lt;N</a:t>
            </a:r>
            <a:r>
              <a:rPr lang="ja-JP" altLang="en-US" b="1" dirty="0" smtClean="0"/>
              <a:t>の場合</a:t>
            </a:r>
            <a:endParaRPr lang="en-US" altLang="ja-JP" b="1" dirty="0" smtClean="0"/>
          </a:p>
          <a:p>
            <a:pPr lvl="2"/>
            <a:r>
              <a:rPr lang="ja-JP" altLang="en-US" b="1" dirty="0" smtClean="0">
                <a:solidFill>
                  <a:srgbClr val="FF0000"/>
                </a:solidFill>
              </a:rPr>
              <a:t>ブロッキングモードへ移行し，確実に接続を受け付ける</a:t>
            </a:r>
            <a:endParaRPr lang="en-US" altLang="ja-JP" b="1" dirty="0" smtClean="0">
              <a:solidFill>
                <a:srgbClr val="FF0000"/>
              </a:solidFill>
            </a:endParaRPr>
          </a:p>
          <a:p>
            <a:endParaRPr lang="en-US" altLang="ja-JP" dirty="0" smtClean="0"/>
          </a:p>
        </p:txBody>
      </p:sp>
      <p:sp>
        <p:nvSpPr>
          <p:cNvPr id="8" name="正方形/長方形 7"/>
          <p:cNvSpPr/>
          <p:nvPr/>
        </p:nvSpPr>
        <p:spPr>
          <a:xfrm>
            <a:off x="1840677" y="3501008"/>
            <a:ext cx="1463110" cy="6480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b="1" dirty="0" err="1" smtClean="0"/>
              <a:t>d</a:t>
            </a:r>
            <a:r>
              <a:rPr kumimoji="1" lang="en-US" altLang="ja-JP" sz="1400" b="1" dirty="0" err="1" smtClean="0"/>
              <a:t>mtcp</a:t>
            </a:r>
            <a:r>
              <a:rPr kumimoji="1" lang="en-US" altLang="ja-JP" sz="1400" b="1" dirty="0" smtClean="0"/>
              <a:t>_</a:t>
            </a:r>
          </a:p>
          <a:p>
            <a:pPr algn="ctr"/>
            <a:r>
              <a:rPr lang="en-US" altLang="ja-JP" sz="1400" b="1" dirty="0" smtClean="0"/>
              <a:t>c</a:t>
            </a:r>
            <a:r>
              <a:rPr kumimoji="1" lang="en-US" altLang="ja-JP" sz="1400" b="1" dirty="0" smtClean="0"/>
              <a:t>oordinator</a:t>
            </a:r>
          </a:p>
        </p:txBody>
      </p:sp>
      <p:cxnSp>
        <p:nvCxnSpPr>
          <p:cNvPr id="56" name="直線コネクタ 55"/>
          <p:cNvCxnSpPr>
            <a:stCxn id="8" idx="2"/>
          </p:cNvCxnSpPr>
          <p:nvPr/>
        </p:nvCxnSpPr>
        <p:spPr>
          <a:xfrm>
            <a:off x="2572232" y="4149080"/>
            <a:ext cx="0" cy="10081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正方形/長方形 8"/>
          <p:cNvSpPr/>
          <p:nvPr/>
        </p:nvSpPr>
        <p:spPr>
          <a:xfrm>
            <a:off x="3425984" y="3501008"/>
            <a:ext cx="2303125" cy="6436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b="1" dirty="0" err="1"/>
              <a:t>d</a:t>
            </a:r>
            <a:r>
              <a:rPr lang="en-US" altLang="ja-JP" sz="1400" b="1" dirty="0" err="1" smtClean="0"/>
              <a:t>mtcp_restart</a:t>
            </a:r>
            <a:r>
              <a:rPr lang="ja-JP" altLang="en-US" sz="1400" b="1" dirty="0" smtClean="0"/>
              <a:t>プロセスの複製</a:t>
            </a:r>
            <a:endParaRPr lang="en-US" altLang="ja-JP" sz="1400" b="1" dirty="0" smtClean="0"/>
          </a:p>
          <a:p>
            <a:pPr algn="ctr"/>
            <a:r>
              <a:rPr lang="en-US" altLang="ja-JP" sz="1400" b="1" dirty="0" smtClean="0"/>
              <a:t>(</a:t>
            </a:r>
            <a:r>
              <a:rPr lang="ja-JP" altLang="en-US" sz="1400" b="1" dirty="0" smtClean="0"/>
              <a:t>復元後</a:t>
            </a:r>
            <a:r>
              <a:rPr lang="en-US" altLang="ja-JP" sz="1400" b="1" dirty="0" smtClean="0"/>
              <a:t>:MPI</a:t>
            </a:r>
            <a:r>
              <a:rPr lang="ja-JP" altLang="en-US" sz="1400" b="1" dirty="0" smtClean="0"/>
              <a:t>管理プロセス</a:t>
            </a:r>
            <a:r>
              <a:rPr lang="en-US" altLang="ja-JP" sz="1400" b="1" dirty="0" smtClean="0"/>
              <a:t>)</a:t>
            </a:r>
          </a:p>
        </p:txBody>
      </p:sp>
      <p:sp>
        <p:nvSpPr>
          <p:cNvPr id="12" name="正方形/長方形 11"/>
          <p:cNvSpPr/>
          <p:nvPr/>
        </p:nvSpPr>
        <p:spPr>
          <a:xfrm>
            <a:off x="2450035" y="4255136"/>
            <a:ext cx="254171" cy="60602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8" name="正方形/長方形 17"/>
          <p:cNvSpPr/>
          <p:nvPr/>
        </p:nvSpPr>
        <p:spPr>
          <a:xfrm>
            <a:off x="4458500" y="4620939"/>
            <a:ext cx="238091" cy="240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4" name="直線矢印コネクタ 23"/>
          <p:cNvCxnSpPr>
            <a:stCxn id="18" idx="2"/>
          </p:cNvCxnSpPr>
          <p:nvPr/>
        </p:nvCxnSpPr>
        <p:spPr>
          <a:xfrm flipH="1">
            <a:off x="2704206" y="4861164"/>
            <a:ext cx="187334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a:xfrm>
            <a:off x="5851306" y="3505454"/>
            <a:ext cx="2303125" cy="6436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b="1" dirty="0" err="1" smtClean="0"/>
              <a:t>dmtcp_restart</a:t>
            </a:r>
            <a:r>
              <a:rPr lang="ja-JP" altLang="en-US" sz="1400" b="1" dirty="0" smtClean="0"/>
              <a:t>プロセスの複製</a:t>
            </a:r>
            <a:endParaRPr lang="en-US" altLang="ja-JP" sz="1400" b="1" dirty="0" smtClean="0"/>
          </a:p>
          <a:p>
            <a:pPr algn="ctr"/>
            <a:r>
              <a:rPr lang="en-US" altLang="ja-JP" sz="1400" b="1" dirty="0" smtClean="0"/>
              <a:t>(</a:t>
            </a:r>
            <a:r>
              <a:rPr lang="ja-JP" altLang="en-US" sz="1400" b="1" dirty="0" smtClean="0"/>
              <a:t>復元後</a:t>
            </a:r>
            <a:r>
              <a:rPr lang="en-US" altLang="ja-JP" sz="1400" b="1" dirty="0" smtClean="0"/>
              <a:t>:MPI</a:t>
            </a:r>
            <a:r>
              <a:rPr lang="ja-JP" altLang="en-US" sz="1400" b="1" dirty="0" smtClean="0"/>
              <a:t>並列プロセス</a:t>
            </a:r>
            <a:r>
              <a:rPr lang="en-US" altLang="ja-JP" sz="1400" b="1" dirty="0" smtClean="0"/>
              <a:t>)</a:t>
            </a:r>
          </a:p>
        </p:txBody>
      </p:sp>
      <p:sp>
        <p:nvSpPr>
          <p:cNvPr id="41" name="1 つの角を切り取った四角形 40"/>
          <p:cNvSpPr/>
          <p:nvPr/>
        </p:nvSpPr>
        <p:spPr>
          <a:xfrm flipV="1">
            <a:off x="3425984" y="4193316"/>
            <a:ext cx="2397520" cy="380874"/>
          </a:xfrm>
          <a:prstGeom prst="snip1Rect">
            <a:avLst/>
          </a:prstGeom>
          <a:ln w="28575">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0" name="直線コネクタ 59"/>
          <p:cNvCxnSpPr>
            <a:stCxn id="34" idx="2"/>
          </p:cNvCxnSpPr>
          <p:nvPr/>
        </p:nvCxnSpPr>
        <p:spPr>
          <a:xfrm flipH="1">
            <a:off x="7002868" y="4149080"/>
            <a:ext cx="1" cy="1027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3445160" y="4188670"/>
            <a:ext cx="3269023" cy="369332"/>
          </a:xfrm>
          <a:prstGeom prst="rect">
            <a:avLst/>
          </a:prstGeom>
          <a:noFill/>
        </p:spPr>
        <p:txBody>
          <a:bodyPr wrap="square" rtlCol="0">
            <a:spAutoFit/>
          </a:bodyPr>
          <a:lstStyle/>
          <a:p>
            <a:r>
              <a:rPr lang="ja-JP" altLang="en-US" b="1" dirty="0"/>
              <a:t>基本的</a:t>
            </a:r>
            <a:r>
              <a:rPr lang="ja-JP" altLang="en-US" b="1" dirty="0" smtClean="0"/>
              <a:t>な</a:t>
            </a:r>
            <a:r>
              <a:rPr lang="ja-JP" altLang="en-US" b="1" dirty="0"/>
              <a:t>データ</a:t>
            </a:r>
            <a:r>
              <a:rPr lang="ja-JP" altLang="en-US" b="1" dirty="0" smtClean="0"/>
              <a:t>の伝達</a:t>
            </a:r>
            <a:endParaRPr kumimoji="1" lang="ja-JP" altLang="en-US" b="1" dirty="0"/>
          </a:p>
        </p:txBody>
      </p:sp>
      <p:sp>
        <p:nvSpPr>
          <p:cNvPr id="43" name="正方形/長方形 42"/>
          <p:cNvSpPr/>
          <p:nvPr/>
        </p:nvSpPr>
        <p:spPr>
          <a:xfrm>
            <a:off x="6880672" y="4317777"/>
            <a:ext cx="216590" cy="40736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2" name="テキスト ボックス 51"/>
          <p:cNvSpPr txBox="1"/>
          <p:nvPr/>
        </p:nvSpPr>
        <p:spPr>
          <a:xfrm>
            <a:off x="8244408" y="3819338"/>
            <a:ext cx="864096" cy="369332"/>
          </a:xfrm>
          <a:prstGeom prst="rect">
            <a:avLst/>
          </a:prstGeom>
          <a:noFill/>
        </p:spPr>
        <p:txBody>
          <a:bodyPr wrap="square" rtlCol="0">
            <a:spAutoFit/>
          </a:bodyPr>
          <a:lstStyle/>
          <a:p>
            <a:r>
              <a:rPr kumimoji="1" lang="en-US" altLang="ja-JP" dirty="0" smtClean="0"/>
              <a:t>….</a:t>
            </a:r>
            <a:endParaRPr kumimoji="1" lang="ja-JP" altLang="en-US" dirty="0"/>
          </a:p>
        </p:txBody>
      </p:sp>
      <p:sp>
        <p:nvSpPr>
          <p:cNvPr id="54" name="四角形吹き出し 53"/>
          <p:cNvSpPr/>
          <p:nvPr/>
        </p:nvSpPr>
        <p:spPr>
          <a:xfrm>
            <a:off x="148997" y="3577208"/>
            <a:ext cx="1403648" cy="980794"/>
          </a:xfrm>
          <a:prstGeom prst="wedgeRectCallout">
            <a:avLst>
              <a:gd name="adj1" fmla="val 121977"/>
              <a:gd name="adj2" fmla="val 5489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b="1" dirty="0" smtClean="0"/>
              <a:t>IP</a:t>
            </a:r>
            <a:r>
              <a:rPr kumimoji="1" lang="ja-JP" altLang="en-US" b="1" dirty="0" smtClean="0"/>
              <a:t>アドレスごとにプロセス数をカウント</a:t>
            </a:r>
            <a:endParaRPr kumimoji="1" lang="ja-JP" altLang="en-US" b="1" dirty="0"/>
          </a:p>
        </p:txBody>
      </p:sp>
      <p:sp>
        <p:nvSpPr>
          <p:cNvPr id="63" name="テキスト ボックス 62"/>
          <p:cNvSpPr txBox="1"/>
          <p:nvPr/>
        </p:nvSpPr>
        <p:spPr>
          <a:xfrm rot="5400000">
            <a:off x="4449930" y="5143631"/>
            <a:ext cx="434542" cy="461665"/>
          </a:xfrm>
          <a:prstGeom prst="rect">
            <a:avLst/>
          </a:prstGeom>
          <a:noFill/>
        </p:spPr>
        <p:txBody>
          <a:bodyPr wrap="square" rtlCol="0">
            <a:spAutoFit/>
          </a:bodyPr>
          <a:lstStyle/>
          <a:p>
            <a:r>
              <a:rPr kumimoji="1" lang="en-US" altLang="ja-JP" sz="2400" b="1" dirty="0" smtClean="0"/>
              <a:t>…</a:t>
            </a:r>
            <a:endParaRPr kumimoji="1" lang="ja-JP" altLang="en-US" sz="2400" b="1" dirty="0"/>
          </a:p>
        </p:txBody>
      </p:sp>
      <p:sp>
        <p:nvSpPr>
          <p:cNvPr id="64" name="正方形/長方形 63"/>
          <p:cNvSpPr/>
          <p:nvPr/>
        </p:nvSpPr>
        <p:spPr>
          <a:xfrm>
            <a:off x="3425982" y="5709054"/>
            <a:ext cx="4728447" cy="835584"/>
          </a:xfrm>
          <a:prstGeom prst="rect">
            <a:avLst/>
          </a:prstGeom>
          <a:ln w="28575">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4" name="直線矢印コネクタ 73"/>
          <p:cNvCxnSpPr/>
          <p:nvPr/>
        </p:nvCxnSpPr>
        <p:spPr>
          <a:xfrm>
            <a:off x="4577545" y="5733256"/>
            <a:ext cx="0" cy="1008112"/>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1 つの角を切り取った四角形 64"/>
          <p:cNvSpPr/>
          <p:nvPr/>
        </p:nvSpPr>
        <p:spPr>
          <a:xfrm flipV="1">
            <a:off x="3424853" y="5700321"/>
            <a:ext cx="3096344" cy="420594"/>
          </a:xfrm>
          <a:prstGeom prst="snip1Rect">
            <a:avLst/>
          </a:prstGeom>
          <a:ln w="28575">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7" name="正方形/長方形 66"/>
          <p:cNvSpPr/>
          <p:nvPr/>
        </p:nvSpPr>
        <p:spPr>
          <a:xfrm>
            <a:off x="3424853" y="5711863"/>
            <a:ext cx="3046027" cy="369332"/>
          </a:xfrm>
          <a:prstGeom prst="rect">
            <a:avLst/>
          </a:prstGeom>
        </p:spPr>
        <p:txBody>
          <a:bodyPr wrap="none">
            <a:spAutoFit/>
          </a:bodyPr>
          <a:lstStyle/>
          <a:p>
            <a:r>
              <a:rPr lang="en-US" altLang="ja-JP" b="1" dirty="0"/>
              <a:t>Loop2:</a:t>
            </a:r>
            <a:r>
              <a:rPr lang="ja-JP" altLang="en-US" b="1" dirty="0"/>
              <a:t>通信相手の情報取得</a:t>
            </a:r>
          </a:p>
        </p:txBody>
      </p:sp>
      <p:cxnSp>
        <p:nvCxnSpPr>
          <p:cNvPr id="70" name="直線矢印コネクタ 69"/>
          <p:cNvCxnSpPr/>
          <p:nvPr/>
        </p:nvCxnSpPr>
        <p:spPr>
          <a:xfrm>
            <a:off x="2572232" y="5733256"/>
            <a:ext cx="0" cy="1008112"/>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p:nvPr/>
        </p:nvCxnSpPr>
        <p:spPr>
          <a:xfrm>
            <a:off x="7002868" y="5733256"/>
            <a:ext cx="0" cy="1008112"/>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正方形/長方形 76"/>
          <p:cNvSpPr/>
          <p:nvPr/>
        </p:nvSpPr>
        <p:spPr>
          <a:xfrm>
            <a:off x="2450603" y="5919316"/>
            <a:ext cx="233608" cy="47387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8" name="正方形/長方形 77"/>
          <p:cNvSpPr/>
          <p:nvPr/>
        </p:nvSpPr>
        <p:spPr>
          <a:xfrm>
            <a:off x="4458500" y="6152965"/>
            <a:ext cx="238091" cy="240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9" name="直線矢印コネクタ 78"/>
          <p:cNvCxnSpPr>
            <a:stCxn id="77" idx="2"/>
            <a:endCxn id="78" idx="2"/>
          </p:cNvCxnSpPr>
          <p:nvPr/>
        </p:nvCxnSpPr>
        <p:spPr>
          <a:xfrm>
            <a:off x="2567407" y="6393190"/>
            <a:ext cx="2010139"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四角形吹き出し 82"/>
          <p:cNvSpPr/>
          <p:nvPr/>
        </p:nvSpPr>
        <p:spPr>
          <a:xfrm>
            <a:off x="225843" y="4941169"/>
            <a:ext cx="1743089" cy="1196817"/>
          </a:xfrm>
          <a:prstGeom prst="wedgeRectCallout">
            <a:avLst>
              <a:gd name="adj1" fmla="val 80247"/>
              <a:gd name="adj2" fmla="val 4746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b="1" dirty="0" smtClean="0"/>
              <a:t>MPI</a:t>
            </a:r>
            <a:r>
              <a:rPr lang="ja-JP" altLang="en-US" sz="1600" b="1" dirty="0" smtClean="0"/>
              <a:t>管理プロセスに対して，起動しているプロセス数を</a:t>
            </a:r>
            <a:r>
              <a:rPr lang="ja-JP" altLang="en-US" sz="1600" b="1" dirty="0"/>
              <a:t>伝達</a:t>
            </a:r>
            <a:endParaRPr lang="en-US" altLang="ja-JP" sz="1600" b="1" dirty="0" smtClean="0"/>
          </a:p>
        </p:txBody>
      </p:sp>
    </p:spTree>
    <p:extLst>
      <p:ext uri="{BB962C8B-B14F-4D97-AF65-F5344CB8AC3E}">
        <p14:creationId xmlns:p14="http://schemas.microsoft.com/office/powerpoint/2010/main" val="30262500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 name="正方形/長方形 89"/>
          <p:cNvSpPr/>
          <p:nvPr/>
        </p:nvSpPr>
        <p:spPr>
          <a:xfrm>
            <a:off x="4404563" y="5286075"/>
            <a:ext cx="4631933" cy="1455293"/>
          </a:xfrm>
          <a:prstGeom prst="rect">
            <a:avLst/>
          </a:prstGeom>
          <a:ln w="28575">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0" name="直線矢印コネクタ 99"/>
          <p:cNvCxnSpPr/>
          <p:nvPr/>
        </p:nvCxnSpPr>
        <p:spPr>
          <a:xfrm flipV="1">
            <a:off x="5292191" y="6071730"/>
            <a:ext cx="2847171" cy="285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正方形/長方形 59"/>
          <p:cNvSpPr/>
          <p:nvPr/>
        </p:nvSpPr>
        <p:spPr>
          <a:xfrm>
            <a:off x="4396180" y="3485875"/>
            <a:ext cx="4640316" cy="1311277"/>
          </a:xfrm>
          <a:prstGeom prst="rect">
            <a:avLst/>
          </a:prstGeom>
          <a:ln w="28575">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52" name="直線矢印コネクタ 51"/>
          <p:cNvCxnSpPr>
            <a:stCxn id="6" idx="2"/>
          </p:cNvCxnSpPr>
          <p:nvPr/>
        </p:nvCxnSpPr>
        <p:spPr>
          <a:xfrm>
            <a:off x="3781379" y="1854451"/>
            <a:ext cx="6838" cy="4898836"/>
          </a:xfrm>
          <a:prstGeom prst="straightConnector1">
            <a:avLst/>
          </a:prstGeom>
          <a:ln>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457200" y="188640"/>
            <a:ext cx="8229600" cy="990600"/>
          </a:xfrm>
        </p:spPr>
        <p:txBody>
          <a:bodyPr>
            <a:normAutofit/>
          </a:bodyPr>
          <a:lstStyle/>
          <a:p>
            <a:r>
              <a:rPr lang="ja-JP" altLang="en-US" dirty="0"/>
              <a:t>プロセス間通信の</a:t>
            </a:r>
            <a:r>
              <a:rPr lang="ja-JP" altLang="en-US" dirty="0" smtClean="0"/>
              <a:t>再構築シーケンス</a:t>
            </a:r>
            <a:endParaRPr kumimoji="1" lang="ja-JP" altLang="en-US" dirty="0"/>
          </a:p>
        </p:txBody>
      </p:sp>
      <p:sp>
        <p:nvSpPr>
          <p:cNvPr id="3" name="日付プレースホルダー 2"/>
          <p:cNvSpPr>
            <a:spLocks noGrp="1"/>
          </p:cNvSpPr>
          <p:nvPr>
            <p:ph type="dt" sz="half" idx="10"/>
          </p:nvPr>
        </p:nvSpPr>
        <p:spPr/>
        <p:txBody>
          <a:bodyPr/>
          <a:lstStyle/>
          <a:p>
            <a:fld id="{23C04E96-1CBB-4F49-ACF4-8674D3D13971}" type="datetime1">
              <a:rPr lang="ja-JP" altLang="en-US" smtClean="0"/>
              <a:t>2016/6/2</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27</a:t>
            </a:fld>
            <a:endParaRPr lang="ja-JP" altLang="en-US"/>
          </a:p>
        </p:txBody>
      </p:sp>
      <p:sp>
        <p:nvSpPr>
          <p:cNvPr id="6" name="正方形/長方形 5"/>
          <p:cNvSpPr/>
          <p:nvPr/>
        </p:nvSpPr>
        <p:spPr>
          <a:xfrm>
            <a:off x="3049824" y="1206379"/>
            <a:ext cx="1463110" cy="6480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b="1" dirty="0" err="1" smtClean="0"/>
              <a:t>d</a:t>
            </a:r>
            <a:r>
              <a:rPr kumimoji="1" lang="en-US" altLang="ja-JP" sz="1400" b="1" dirty="0" err="1" smtClean="0"/>
              <a:t>mtcp</a:t>
            </a:r>
            <a:r>
              <a:rPr kumimoji="1" lang="en-US" altLang="ja-JP" sz="1400" b="1" dirty="0" smtClean="0"/>
              <a:t>_</a:t>
            </a:r>
          </a:p>
          <a:p>
            <a:pPr algn="ctr"/>
            <a:r>
              <a:rPr lang="en-US" altLang="ja-JP" sz="1400" b="1" dirty="0" smtClean="0"/>
              <a:t>c</a:t>
            </a:r>
            <a:r>
              <a:rPr kumimoji="1" lang="en-US" altLang="ja-JP" sz="1400" b="1" dirty="0" smtClean="0"/>
              <a:t>oordinator</a:t>
            </a:r>
          </a:p>
        </p:txBody>
      </p:sp>
      <p:sp>
        <p:nvSpPr>
          <p:cNvPr id="7" name="正方形/長方形 6"/>
          <p:cNvSpPr/>
          <p:nvPr/>
        </p:nvSpPr>
        <p:spPr>
          <a:xfrm>
            <a:off x="4604069" y="1201198"/>
            <a:ext cx="1468977" cy="6436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b="1" dirty="0" smtClean="0"/>
              <a:t>dmtcp_restart1</a:t>
            </a:r>
          </a:p>
          <a:p>
            <a:pPr algn="ctr"/>
            <a:endParaRPr lang="en-US" altLang="ja-JP" sz="1000" dirty="0" smtClean="0"/>
          </a:p>
          <a:p>
            <a:pPr algn="ctr"/>
            <a:r>
              <a:rPr lang="en-US" altLang="ja-JP" sz="1400" b="1" dirty="0" smtClean="0"/>
              <a:t>(</a:t>
            </a:r>
            <a:r>
              <a:rPr lang="ja-JP" altLang="en-US" sz="1400" b="1" dirty="0" smtClean="0"/>
              <a:t>復元後</a:t>
            </a:r>
            <a:r>
              <a:rPr lang="en-US" altLang="ja-JP" sz="1400" b="1" dirty="0" smtClean="0"/>
              <a:t>:         )</a:t>
            </a:r>
          </a:p>
        </p:txBody>
      </p:sp>
      <p:cxnSp>
        <p:nvCxnSpPr>
          <p:cNvPr id="47" name="直線矢印コネクタ 46"/>
          <p:cNvCxnSpPr/>
          <p:nvPr/>
        </p:nvCxnSpPr>
        <p:spPr>
          <a:xfrm>
            <a:off x="3049213" y="1898427"/>
            <a:ext cx="0" cy="489654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flipV="1">
            <a:off x="3022601" y="5329444"/>
            <a:ext cx="461665" cy="596702"/>
          </a:xfrm>
          <a:prstGeom prst="rect">
            <a:avLst/>
          </a:prstGeom>
          <a:noFill/>
        </p:spPr>
        <p:txBody>
          <a:bodyPr vert="eaVert" wrap="none" rtlCol="0">
            <a:spAutoFit/>
          </a:bodyPr>
          <a:lstStyle/>
          <a:p>
            <a:r>
              <a:rPr kumimoji="1" lang="en-US" altLang="ja-JP" dirty="0" smtClean="0"/>
              <a:t>Time</a:t>
            </a:r>
            <a:endParaRPr kumimoji="1" lang="ja-JP" altLang="en-US" dirty="0"/>
          </a:p>
        </p:txBody>
      </p:sp>
      <p:sp>
        <p:nvSpPr>
          <p:cNvPr id="68" name="正方形/長方形 67"/>
          <p:cNvSpPr/>
          <p:nvPr/>
        </p:nvSpPr>
        <p:spPr>
          <a:xfrm>
            <a:off x="4355976" y="1901698"/>
            <a:ext cx="4680520" cy="1311277"/>
          </a:xfrm>
          <a:prstGeom prst="rect">
            <a:avLst/>
          </a:prstGeom>
          <a:ln w="28575">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56" name="直線矢印コネクタ 55"/>
          <p:cNvCxnSpPr>
            <a:stCxn id="7" idx="2"/>
          </p:cNvCxnSpPr>
          <p:nvPr/>
        </p:nvCxnSpPr>
        <p:spPr>
          <a:xfrm flipH="1">
            <a:off x="5287972" y="1844824"/>
            <a:ext cx="50586" cy="4908463"/>
          </a:xfrm>
          <a:prstGeom prst="straightConnector1">
            <a:avLst/>
          </a:prstGeom>
          <a:ln>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5189356" y="2316603"/>
            <a:ext cx="196933" cy="427582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59" name="直線矢印コネクタ 58"/>
          <p:cNvCxnSpPr/>
          <p:nvPr/>
        </p:nvCxnSpPr>
        <p:spPr>
          <a:xfrm>
            <a:off x="6870839" y="1844824"/>
            <a:ext cx="17111" cy="4908463"/>
          </a:xfrm>
          <a:prstGeom prst="straightConnector1">
            <a:avLst/>
          </a:prstGeom>
          <a:ln>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p:nvPr/>
        </p:nvCxnSpPr>
        <p:spPr>
          <a:xfrm>
            <a:off x="8228283" y="1832059"/>
            <a:ext cx="10707" cy="4909309"/>
          </a:xfrm>
          <a:prstGeom prst="straightConnector1">
            <a:avLst/>
          </a:prstGeom>
          <a:ln>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5" name="正方形/長方形 84"/>
          <p:cNvSpPr/>
          <p:nvPr/>
        </p:nvSpPr>
        <p:spPr>
          <a:xfrm>
            <a:off x="6799237" y="1988839"/>
            <a:ext cx="225207" cy="460358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6" name="正方形/長方形 65"/>
          <p:cNvSpPr/>
          <p:nvPr/>
        </p:nvSpPr>
        <p:spPr>
          <a:xfrm>
            <a:off x="8130978" y="1980027"/>
            <a:ext cx="221035" cy="451553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9" name="1 つの角を切り取った四角形 68"/>
          <p:cNvSpPr/>
          <p:nvPr/>
        </p:nvSpPr>
        <p:spPr>
          <a:xfrm flipV="1">
            <a:off x="4377003" y="1903486"/>
            <a:ext cx="3743268" cy="380874"/>
          </a:xfrm>
          <a:prstGeom prst="snip1Rect">
            <a:avLst/>
          </a:prstGeom>
          <a:ln w="28575">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0" name="テキスト ボックス 69"/>
          <p:cNvSpPr txBox="1"/>
          <p:nvPr/>
        </p:nvSpPr>
        <p:spPr>
          <a:xfrm>
            <a:off x="4396180" y="1898840"/>
            <a:ext cx="3243318" cy="369332"/>
          </a:xfrm>
          <a:prstGeom prst="rect">
            <a:avLst/>
          </a:prstGeom>
          <a:noFill/>
        </p:spPr>
        <p:txBody>
          <a:bodyPr wrap="square" rtlCol="0">
            <a:spAutoFit/>
          </a:bodyPr>
          <a:lstStyle/>
          <a:p>
            <a:r>
              <a:rPr lang="ja-JP" altLang="en-US" b="1" dirty="0" smtClean="0"/>
              <a:t>コネクション情報の</a:t>
            </a:r>
            <a:r>
              <a:rPr lang="ja-JP" altLang="en-US" b="1" dirty="0"/>
              <a:t>登録</a:t>
            </a:r>
            <a:endParaRPr kumimoji="1" lang="ja-JP" altLang="en-US" b="1" dirty="0"/>
          </a:p>
        </p:txBody>
      </p:sp>
      <p:cxnSp>
        <p:nvCxnSpPr>
          <p:cNvPr id="72" name="直線矢印コネクタ 71"/>
          <p:cNvCxnSpPr/>
          <p:nvPr/>
        </p:nvCxnSpPr>
        <p:spPr>
          <a:xfrm flipH="1" flipV="1">
            <a:off x="3877138" y="2761498"/>
            <a:ext cx="1294521" cy="117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flipH="1">
            <a:off x="3891306" y="2924944"/>
            <a:ext cx="2907931" cy="181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p:nvPr/>
        </p:nvCxnSpPr>
        <p:spPr>
          <a:xfrm flipH="1">
            <a:off x="3891306" y="3068960"/>
            <a:ext cx="4239672"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正方形/長方形 79"/>
          <p:cNvSpPr/>
          <p:nvPr/>
        </p:nvSpPr>
        <p:spPr>
          <a:xfrm>
            <a:off x="3676063" y="2012541"/>
            <a:ext cx="215242" cy="45798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1" name="1 つの角を切り取った四角形 70"/>
          <p:cNvSpPr/>
          <p:nvPr/>
        </p:nvSpPr>
        <p:spPr>
          <a:xfrm flipV="1">
            <a:off x="4404563" y="3487663"/>
            <a:ext cx="3442575" cy="360040"/>
          </a:xfrm>
          <a:prstGeom prst="snip1Rect">
            <a:avLst/>
          </a:prstGeom>
          <a:ln w="28575">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3" name="テキスト ボックス 72"/>
          <p:cNvSpPr txBox="1"/>
          <p:nvPr/>
        </p:nvSpPr>
        <p:spPr>
          <a:xfrm>
            <a:off x="4376534" y="3483017"/>
            <a:ext cx="3334972" cy="369332"/>
          </a:xfrm>
          <a:prstGeom prst="rect">
            <a:avLst/>
          </a:prstGeom>
          <a:noFill/>
        </p:spPr>
        <p:txBody>
          <a:bodyPr wrap="square" rtlCol="0">
            <a:spAutoFit/>
          </a:bodyPr>
          <a:lstStyle/>
          <a:p>
            <a:r>
              <a:rPr kumimoji="1" lang="ja-JP" altLang="en-US" b="1" dirty="0" smtClean="0"/>
              <a:t>通信相手の情報取得</a:t>
            </a:r>
            <a:endParaRPr kumimoji="1" lang="ja-JP" altLang="en-US" b="1" dirty="0"/>
          </a:p>
        </p:txBody>
      </p:sp>
      <p:cxnSp>
        <p:nvCxnSpPr>
          <p:cNvPr id="78" name="直線矢印コネクタ 77"/>
          <p:cNvCxnSpPr>
            <a:stCxn id="64" idx="1"/>
          </p:cNvCxnSpPr>
          <p:nvPr/>
        </p:nvCxnSpPr>
        <p:spPr>
          <a:xfrm flipH="1">
            <a:off x="3885522" y="4454514"/>
            <a:ext cx="1303834" cy="7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flipH="1" flipV="1">
            <a:off x="3891305" y="4581128"/>
            <a:ext cx="2907663" cy="943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p:nvPr/>
        </p:nvCxnSpPr>
        <p:spPr>
          <a:xfrm flipH="1">
            <a:off x="3869642" y="4685538"/>
            <a:ext cx="4248058" cy="287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8" name="1 つの角を切り取った四角形 97"/>
          <p:cNvSpPr/>
          <p:nvPr/>
        </p:nvSpPr>
        <p:spPr>
          <a:xfrm flipV="1">
            <a:off x="4404563" y="5287863"/>
            <a:ext cx="3234935" cy="360040"/>
          </a:xfrm>
          <a:prstGeom prst="snip1Rect">
            <a:avLst/>
          </a:prstGeom>
          <a:ln w="28575">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9" name="テキスト ボックス 98"/>
          <p:cNvSpPr txBox="1"/>
          <p:nvPr/>
        </p:nvSpPr>
        <p:spPr>
          <a:xfrm>
            <a:off x="4436559" y="5274290"/>
            <a:ext cx="2794504" cy="369332"/>
          </a:xfrm>
          <a:prstGeom prst="rect">
            <a:avLst/>
          </a:prstGeom>
          <a:noFill/>
        </p:spPr>
        <p:txBody>
          <a:bodyPr wrap="square" rtlCol="0">
            <a:spAutoFit/>
          </a:bodyPr>
          <a:lstStyle/>
          <a:p>
            <a:r>
              <a:rPr lang="ja-JP" altLang="en-US" b="1" dirty="0" smtClean="0"/>
              <a:t>プロセス間通信を</a:t>
            </a:r>
            <a:r>
              <a:rPr lang="ja-JP" altLang="en-US" b="1" dirty="0"/>
              <a:t>再構築</a:t>
            </a:r>
            <a:endParaRPr kumimoji="1" lang="ja-JP" altLang="en-US" b="1" dirty="0"/>
          </a:p>
        </p:txBody>
      </p:sp>
      <p:cxnSp>
        <p:nvCxnSpPr>
          <p:cNvPr id="101" name="直線矢印コネクタ 100"/>
          <p:cNvCxnSpPr/>
          <p:nvPr/>
        </p:nvCxnSpPr>
        <p:spPr>
          <a:xfrm>
            <a:off x="7024445" y="6327446"/>
            <a:ext cx="1095826" cy="1075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7" name="フッター プレースホルダー 1"/>
          <p:cNvSpPr>
            <a:spLocks noGrp="1"/>
          </p:cNvSpPr>
          <p:nvPr>
            <p:ph type="ftr" sz="quarter" idx="11"/>
          </p:nvPr>
        </p:nvSpPr>
        <p:spPr>
          <a:xfrm>
            <a:off x="3429000" y="18288"/>
            <a:ext cx="4114800" cy="329184"/>
          </a:xfrm>
        </p:spPr>
        <p:txBody>
          <a:bodyPr/>
          <a:lstStyle/>
          <a:p>
            <a:r>
              <a:rPr lang="en-US" altLang="zh-TW" smtClean="0"/>
              <a:t>ARC212@</a:t>
            </a:r>
            <a:r>
              <a:rPr lang="zh-TW" altLang="en-US" smtClean="0"/>
              <a:t>黒部宇奈月温泉 発表練習</a:t>
            </a:r>
            <a:endParaRPr lang="ja-JP" altLang="en-US" dirty="0"/>
          </a:p>
        </p:txBody>
      </p:sp>
      <p:sp>
        <p:nvSpPr>
          <p:cNvPr id="58" name="コンテンツ プレースホルダー 2"/>
          <p:cNvSpPr txBox="1">
            <a:spLocks/>
          </p:cNvSpPr>
          <p:nvPr/>
        </p:nvSpPr>
        <p:spPr>
          <a:xfrm>
            <a:off x="1" y="1412776"/>
            <a:ext cx="2990424" cy="1123252"/>
          </a:xfrm>
          <a:prstGeom prst="rect">
            <a:avLst/>
          </a:prstGeom>
        </p:spPr>
        <p:txBody>
          <a:bodyPr>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sz="2000" b="1" dirty="0" smtClean="0"/>
              <a:t>チェックポイント時にプロセス間通信に関する情報</a:t>
            </a:r>
            <a:r>
              <a:rPr lang="ja-JP" altLang="en-US" sz="2000" b="1" dirty="0"/>
              <a:t>を</a:t>
            </a:r>
            <a:r>
              <a:rPr lang="ja-JP" altLang="en-US" sz="2000" b="1" dirty="0" smtClean="0"/>
              <a:t>記録</a:t>
            </a:r>
            <a:endParaRPr lang="en-US" altLang="ja-JP" sz="2000" b="1" dirty="0" smtClean="0"/>
          </a:p>
          <a:p>
            <a:pPr marL="0" indent="0">
              <a:buFont typeface="Arial" pitchFamily="34" charset="0"/>
              <a:buNone/>
            </a:pPr>
            <a:endParaRPr lang="ja-JP" altLang="en-US" dirty="0"/>
          </a:p>
        </p:txBody>
      </p:sp>
      <p:sp>
        <p:nvSpPr>
          <p:cNvPr id="87" name="正方形/長方形 86"/>
          <p:cNvSpPr/>
          <p:nvPr/>
        </p:nvSpPr>
        <p:spPr>
          <a:xfrm>
            <a:off x="5435402" y="1492500"/>
            <a:ext cx="373805" cy="2831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rgbClr val="0070C0"/>
                </a:solidFill>
              </a:rPr>
              <a:t>P</a:t>
            </a:r>
            <a:r>
              <a:rPr kumimoji="1" lang="en-US" altLang="ja-JP" sz="1200" b="1" dirty="0" smtClean="0">
                <a:solidFill>
                  <a:srgbClr val="0070C0"/>
                </a:solidFill>
              </a:rPr>
              <a:t>1</a:t>
            </a:r>
            <a:endParaRPr kumimoji="1" lang="ja-JP" altLang="en-US" sz="1200" b="1" dirty="0">
              <a:solidFill>
                <a:srgbClr val="0070C0"/>
              </a:solidFill>
            </a:endParaRPr>
          </a:p>
        </p:txBody>
      </p:sp>
      <p:sp>
        <p:nvSpPr>
          <p:cNvPr id="103" name="正方形/長方形 102"/>
          <p:cNvSpPr/>
          <p:nvPr/>
        </p:nvSpPr>
        <p:spPr>
          <a:xfrm>
            <a:off x="7654360" y="1201198"/>
            <a:ext cx="1489640" cy="6436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b="1" dirty="0" smtClean="0"/>
              <a:t>dmtcp_restart3</a:t>
            </a:r>
          </a:p>
          <a:p>
            <a:pPr algn="ctr"/>
            <a:endParaRPr lang="en-US" altLang="ja-JP" sz="1000" dirty="0" smtClean="0"/>
          </a:p>
          <a:p>
            <a:pPr algn="ctr"/>
            <a:r>
              <a:rPr lang="en-US" altLang="ja-JP" sz="1400" b="1" dirty="0" smtClean="0"/>
              <a:t>(</a:t>
            </a:r>
            <a:r>
              <a:rPr lang="ja-JP" altLang="en-US" sz="1400" b="1" dirty="0" smtClean="0"/>
              <a:t>復元後</a:t>
            </a:r>
            <a:r>
              <a:rPr lang="en-US" altLang="ja-JP" sz="1400" b="1" dirty="0" smtClean="0"/>
              <a:t>:        )</a:t>
            </a:r>
          </a:p>
        </p:txBody>
      </p:sp>
      <p:sp>
        <p:nvSpPr>
          <p:cNvPr id="105" name="円/楕円 104"/>
          <p:cNvSpPr/>
          <p:nvPr/>
        </p:nvSpPr>
        <p:spPr>
          <a:xfrm>
            <a:off x="8532412" y="1495357"/>
            <a:ext cx="308775" cy="313791"/>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sp>
        <p:nvSpPr>
          <p:cNvPr id="34" name="テキスト ボックス 33"/>
          <p:cNvSpPr txBox="1"/>
          <p:nvPr/>
        </p:nvSpPr>
        <p:spPr>
          <a:xfrm>
            <a:off x="5370088" y="5727040"/>
            <a:ext cx="1275329" cy="307777"/>
          </a:xfrm>
          <a:prstGeom prst="rect">
            <a:avLst/>
          </a:prstGeom>
          <a:noFill/>
        </p:spPr>
        <p:txBody>
          <a:bodyPr wrap="square" rtlCol="0">
            <a:spAutoFit/>
          </a:bodyPr>
          <a:lstStyle/>
          <a:p>
            <a:r>
              <a:rPr lang="en-US" altLang="ja-JP" sz="1400" b="1" dirty="0"/>
              <a:t>c</a:t>
            </a:r>
            <a:r>
              <a:rPr kumimoji="1" lang="en-US" altLang="ja-JP" sz="1400" b="1" dirty="0" smtClean="0"/>
              <a:t>onnect()</a:t>
            </a:r>
            <a:endParaRPr kumimoji="1" lang="ja-JP" altLang="en-US" sz="1400" b="1" dirty="0"/>
          </a:p>
        </p:txBody>
      </p:sp>
      <p:sp>
        <p:nvSpPr>
          <p:cNvPr id="107" name="テキスト ボックス 106"/>
          <p:cNvSpPr txBox="1"/>
          <p:nvPr/>
        </p:nvSpPr>
        <p:spPr>
          <a:xfrm>
            <a:off x="6959821" y="6007884"/>
            <a:ext cx="1275329" cy="307777"/>
          </a:xfrm>
          <a:prstGeom prst="rect">
            <a:avLst/>
          </a:prstGeom>
          <a:noFill/>
        </p:spPr>
        <p:txBody>
          <a:bodyPr wrap="square" rtlCol="0">
            <a:spAutoFit/>
          </a:bodyPr>
          <a:lstStyle/>
          <a:p>
            <a:r>
              <a:rPr lang="en-US" altLang="ja-JP" sz="1400" b="1" dirty="0"/>
              <a:t>c</a:t>
            </a:r>
            <a:r>
              <a:rPr kumimoji="1" lang="en-US" altLang="ja-JP" sz="1400" b="1" dirty="0" smtClean="0"/>
              <a:t>onnect()</a:t>
            </a:r>
            <a:endParaRPr kumimoji="1" lang="ja-JP" altLang="en-US" sz="1400" b="1" dirty="0"/>
          </a:p>
        </p:txBody>
      </p:sp>
      <p:sp>
        <p:nvSpPr>
          <p:cNvPr id="113" name="円/楕円 112"/>
          <p:cNvSpPr/>
          <p:nvPr/>
        </p:nvSpPr>
        <p:spPr>
          <a:xfrm>
            <a:off x="108902" y="3068960"/>
            <a:ext cx="2412337" cy="2088232"/>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ノード</a:t>
            </a:r>
            <a:endParaRPr lang="en-US" altLang="ja-JP" sz="2000" b="1" dirty="0" smtClean="0"/>
          </a:p>
          <a:p>
            <a:pPr algn="ctr"/>
            <a:endParaRPr lang="en-US" altLang="ja-JP" sz="2000" b="1" dirty="0" smtClean="0"/>
          </a:p>
          <a:p>
            <a:pPr algn="ctr"/>
            <a:endParaRPr kumimoji="1" lang="en-US" altLang="ja-JP" sz="1600" b="1" dirty="0" smtClean="0"/>
          </a:p>
          <a:p>
            <a:pPr algn="ctr"/>
            <a:endParaRPr lang="en-US" altLang="ja-JP" sz="1600" b="1" dirty="0" smtClean="0"/>
          </a:p>
          <a:p>
            <a:pPr algn="ctr"/>
            <a:endParaRPr kumimoji="1" lang="en-US" altLang="ja-JP" sz="1600" b="1" dirty="0"/>
          </a:p>
          <a:p>
            <a:pPr algn="ctr"/>
            <a:endParaRPr kumimoji="1" lang="en-US" altLang="ja-JP" sz="1600" b="1" dirty="0" smtClean="0"/>
          </a:p>
          <a:p>
            <a:pPr algn="ctr"/>
            <a:endParaRPr kumimoji="1" lang="ja-JP" altLang="en-US" sz="1600" b="1" dirty="0"/>
          </a:p>
        </p:txBody>
      </p:sp>
      <p:sp>
        <p:nvSpPr>
          <p:cNvPr id="115" name="正方形/長方形 114"/>
          <p:cNvSpPr/>
          <p:nvPr/>
        </p:nvSpPr>
        <p:spPr>
          <a:xfrm>
            <a:off x="750862" y="3674125"/>
            <a:ext cx="498879" cy="34989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rgbClr val="0070C0"/>
                </a:solidFill>
              </a:rPr>
              <a:t>P1</a:t>
            </a:r>
            <a:endParaRPr kumimoji="1" lang="ja-JP" altLang="en-US" dirty="0">
              <a:solidFill>
                <a:srgbClr val="0070C0"/>
              </a:solidFill>
            </a:endParaRPr>
          </a:p>
        </p:txBody>
      </p:sp>
      <p:sp>
        <p:nvSpPr>
          <p:cNvPr id="118" name="円/楕円 117"/>
          <p:cNvSpPr/>
          <p:nvPr/>
        </p:nvSpPr>
        <p:spPr>
          <a:xfrm>
            <a:off x="735752" y="4293096"/>
            <a:ext cx="586259" cy="38816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sp>
        <p:nvSpPr>
          <p:cNvPr id="125" name="正方形/長方形 124"/>
          <p:cNvSpPr/>
          <p:nvPr/>
        </p:nvSpPr>
        <p:spPr>
          <a:xfrm>
            <a:off x="1644389" y="3849070"/>
            <a:ext cx="498879" cy="34989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rgbClr val="0070C0"/>
                </a:solidFill>
              </a:rPr>
              <a:t>P2</a:t>
            </a:r>
            <a:endParaRPr kumimoji="1" lang="ja-JP" altLang="en-US" dirty="0">
              <a:solidFill>
                <a:srgbClr val="0070C0"/>
              </a:solidFill>
            </a:endParaRPr>
          </a:p>
        </p:txBody>
      </p:sp>
      <p:sp>
        <p:nvSpPr>
          <p:cNvPr id="126" name="正方形/長方形 125"/>
          <p:cNvSpPr/>
          <p:nvPr/>
        </p:nvSpPr>
        <p:spPr>
          <a:xfrm>
            <a:off x="6107406" y="1189931"/>
            <a:ext cx="1512594" cy="6436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b="1" dirty="0" smtClean="0"/>
              <a:t>dmtcp_restart2</a:t>
            </a:r>
          </a:p>
          <a:p>
            <a:pPr algn="ctr"/>
            <a:endParaRPr lang="en-US" altLang="ja-JP" sz="1000" dirty="0" smtClean="0"/>
          </a:p>
          <a:p>
            <a:pPr algn="ctr"/>
            <a:r>
              <a:rPr lang="en-US" altLang="ja-JP" sz="1400" b="1" dirty="0" smtClean="0"/>
              <a:t>(</a:t>
            </a:r>
            <a:r>
              <a:rPr lang="ja-JP" altLang="en-US" sz="1400" b="1" dirty="0" smtClean="0"/>
              <a:t>復元後</a:t>
            </a:r>
            <a:r>
              <a:rPr lang="en-US" altLang="ja-JP" sz="1400" b="1" dirty="0" smtClean="0"/>
              <a:t>:         )</a:t>
            </a:r>
          </a:p>
        </p:txBody>
      </p:sp>
      <p:sp>
        <p:nvSpPr>
          <p:cNvPr id="127" name="正方形/長方形 126"/>
          <p:cNvSpPr/>
          <p:nvPr/>
        </p:nvSpPr>
        <p:spPr>
          <a:xfrm>
            <a:off x="6998515" y="1511701"/>
            <a:ext cx="373805" cy="2831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smtClean="0">
                <a:solidFill>
                  <a:srgbClr val="0070C0"/>
                </a:solidFill>
              </a:rPr>
              <a:t>P</a:t>
            </a:r>
            <a:r>
              <a:rPr lang="en-US" altLang="ja-JP" sz="1200" b="1" dirty="0">
                <a:solidFill>
                  <a:srgbClr val="0070C0"/>
                </a:solidFill>
              </a:rPr>
              <a:t>2</a:t>
            </a:r>
            <a:endParaRPr kumimoji="1" lang="ja-JP" altLang="en-US" sz="1200" b="1" dirty="0">
              <a:solidFill>
                <a:srgbClr val="0070C0"/>
              </a:solidFill>
            </a:endParaRPr>
          </a:p>
        </p:txBody>
      </p:sp>
      <p:cxnSp>
        <p:nvCxnSpPr>
          <p:cNvPr id="128" name="直線矢印コネクタ 127"/>
          <p:cNvCxnSpPr>
            <a:stCxn id="115" idx="2"/>
            <a:endCxn id="118" idx="1"/>
          </p:cNvCxnSpPr>
          <p:nvPr/>
        </p:nvCxnSpPr>
        <p:spPr>
          <a:xfrm flipH="1">
            <a:off x="821608" y="4024015"/>
            <a:ext cx="178694" cy="325927"/>
          </a:xfrm>
          <a:prstGeom prst="straightConnector1">
            <a:avLst/>
          </a:prstGeom>
          <a:ln w="38100">
            <a:solidFill>
              <a:srgbClr val="FF0000"/>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a:stCxn id="125" idx="2"/>
            <a:endCxn id="118" idx="5"/>
          </p:cNvCxnSpPr>
          <p:nvPr/>
        </p:nvCxnSpPr>
        <p:spPr>
          <a:xfrm flipH="1">
            <a:off x="1236155" y="4198960"/>
            <a:ext cx="657674" cy="425458"/>
          </a:xfrm>
          <a:prstGeom prst="straightConnector1">
            <a:avLst/>
          </a:prstGeom>
          <a:ln w="38100">
            <a:solidFill>
              <a:srgbClr val="FF0000"/>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a:stCxn id="115" idx="3"/>
            <a:endCxn id="125" idx="0"/>
          </p:cNvCxnSpPr>
          <p:nvPr/>
        </p:nvCxnSpPr>
        <p:spPr>
          <a:xfrm>
            <a:off x="1249741" y="3849070"/>
            <a:ext cx="644088" cy="0"/>
          </a:xfrm>
          <a:prstGeom prst="straightConnector1">
            <a:avLst/>
          </a:prstGeom>
          <a:ln w="38100">
            <a:solidFill>
              <a:srgbClr val="0070C0"/>
            </a:solidFill>
            <a:prstDash val="solid"/>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p:nvPr/>
        </p:nvCxnSpPr>
        <p:spPr>
          <a:xfrm>
            <a:off x="5423586" y="6495557"/>
            <a:ext cx="137538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0" name="テキスト ボックス 149"/>
          <p:cNvSpPr txBox="1"/>
          <p:nvPr/>
        </p:nvSpPr>
        <p:spPr>
          <a:xfrm>
            <a:off x="5378277" y="6165304"/>
            <a:ext cx="1023288" cy="307777"/>
          </a:xfrm>
          <a:prstGeom prst="rect">
            <a:avLst/>
          </a:prstGeom>
          <a:noFill/>
        </p:spPr>
        <p:txBody>
          <a:bodyPr wrap="square" rtlCol="0">
            <a:spAutoFit/>
          </a:bodyPr>
          <a:lstStyle/>
          <a:p>
            <a:r>
              <a:rPr lang="en-US" altLang="ja-JP" sz="1400" b="1" dirty="0"/>
              <a:t>c</a:t>
            </a:r>
            <a:r>
              <a:rPr kumimoji="1" lang="en-US" altLang="ja-JP" sz="1400" b="1" dirty="0" smtClean="0"/>
              <a:t>onnect()</a:t>
            </a:r>
            <a:endParaRPr kumimoji="1" lang="ja-JP" altLang="en-US" sz="1400" b="1" dirty="0"/>
          </a:p>
        </p:txBody>
      </p:sp>
      <p:sp>
        <p:nvSpPr>
          <p:cNvPr id="151" name="テキスト ボックス 150"/>
          <p:cNvSpPr txBox="1"/>
          <p:nvPr/>
        </p:nvSpPr>
        <p:spPr>
          <a:xfrm>
            <a:off x="-1" y="5157192"/>
            <a:ext cx="3013013" cy="338554"/>
          </a:xfrm>
          <a:prstGeom prst="rect">
            <a:avLst/>
          </a:prstGeom>
          <a:noFill/>
        </p:spPr>
        <p:txBody>
          <a:bodyPr wrap="square" rtlCol="0">
            <a:spAutoFit/>
          </a:bodyPr>
          <a:lstStyle/>
          <a:p>
            <a:r>
              <a:rPr lang="ja-JP" altLang="en-US" sz="1600" b="1" dirty="0" smtClean="0"/>
              <a:t>図</a:t>
            </a:r>
            <a:r>
              <a:rPr lang="en-US" altLang="ja-JP" sz="1600" b="1" dirty="0" smtClean="0"/>
              <a:t>:</a:t>
            </a:r>
            <a:r>
              <a:rPr lang="ja-JP" altLang="en-US" sz="1600" b="1" dirty="0" smtClean="0"/>
              <a:t>チェックポイント時の</a:t>
            </a:r>
            <a:r>
              <a:rPr lang="ja-JP" altLang="en-US" sz="1600" b="1" dirty="0"/>
              <a:t>接続</a:t>
            </a:r>
            <a:r>
              <a:rPr lang="ja-JP" altLang="en-US" sz="1600" b="1" dirty="0" smtClean="0"/>
              <a:t>状態</a:t>
            </a:r>
            <a:endParaRPr kumimoji="1" lang="ja-JP" altLang="en-US" sz="1600" b="1" dirty="0"/>
          </a:p>
        </p:txBody>
      </p:sp>
      <p:cxnSp>
        <p:nvCxnSpPr>
          <p:cNvPr id="75" name="直線矢印コネクタ 74"/>
          <p:cNvCxnSpPr/>
          <p:nvPr/>
        </p:nvCxnSpPr>
        <p:spPr>
          <a:xfrm flipV="1">
            <a:off x="85214" y="6099349"/>
            <a:ext cx="276527" cy="3819"/>
          </a:xfrm>
          <a:prstGeom prst="straightConnector1">
            <a:avLst/>
          </a:prstGeom>
          <a:ln w="38100">
            <a:solidFill>
              <a:srgbClr val="0070C0"/>
            </a:solidFill>
            <a:prstDash val="solid"/>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p:cNvSpPr txBox="1"/>
          <p:nvPr/>
        </p:nvSpPr>
        <p:spPr>
          <a:xfrm>
            <a:off x="380832" y="5937302"/>
            <a:ext cx="2368952" cy="307777"/>
          </a:xfrm>
          <a:prstGeom prst="rect">
            <a:avLst/>
          </a:prstGeom>
          <a:noFill/>
        </p:spPr>
        <p:txBody>
          <a:bodyPr wrap="square" rtlCol="0">
            <a:spAutoFit/>
          </a:bodyPr>
          <a:lstStyle/>
          <a:p>
            <a:r>
              <a:rPr lang="en-US" altLang="ja-JP" sz="1400" b="1" dirty="0" smtClean="0"/>
              <a:t>:</a:t>
            </a:r>
            <a:r>
              <a:rPr lang="ja-JP" altLang="en-US" sz="1400" b="1" dirty="0" smtClean="0"/>
              <a:t>並列実行プロセス同士</a:t>
            </a:r>
            <a:endParaRPr kumimoji="1" lang="ja-JP" altLang="en-US" sz="1400" b="1" dirty="0"/>
          </a:p>
        </p:txBody>
      </p:sp>
      <p:cxnSp>
        <p:nvCxnSpPr>
          <p:cNvPr id="82" name="直線矢印コネクタ 81"/>
          <p:cNvCxnSpPr/>
          <p:nvPr/>
        </p:nvCxnSpPr>
        <p:spPr>
          <a:xfrm flipV="1">
            <a:off x="73894" y="6381328"/>
            <a:ext cx="287847" cy="3440"/>
          </a:xfrm>
          <a:prstGeom prst="straightConnector1">
            <a:avLst/>
          </a:prstGeom>
          <a:ln w="38100">
            <a:solidFill>
              <a:srgbClr val="FF0000"/>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3" name="テキスト ボックス 82"/>
          <p:cNvSpPr txBox="1"/>
          <p:nvPr/>
        </p:nvSpPr>
        <p:spPr>
          <a:xfrm>
            <a:off x="366633" y="6245079"/>
            <a:ext cx="2393238" cy="307777"/>
          </a:xfrm>
          <a:prstGeom prst="rect">
            <a:avLst/>
          </a:prstGeom>
          <a:noFill/>
        </p:spPr>
        <p:txBody>
          <a:bodyPr wrap="square" rtlCol="0">
            <a:spAutoFit/>
          </a:bodyPr>
          <a:lstStyle/>
          <a:p>
            <a:r>
              <a:rPr lang="en-US" altLang="ja-JP" sz="1400" b="1" dirty="0" smtClean="0"/>
              <a:t>:</a:t>
            </a:r>
            <a:r>
              <a:rPr lang="ja-JP" altLang="en-US" sz="1400" b="1" dirty="0" smtClean="0"/>
              <a:t>親プロセスと子プロセス</a:t>
            </a:r>
            <a:endParaRPr kumimoji="1" lang="ja-JP" altLang="en-US" sz="1400" b="1" dirty="0"/>
          </a:p>
        </p:txBody>
      </p:sp>
    </p:spTree>
    <p:extLst>
      <p:ext uri="{BB962C8B-B14F-4D97-AF65-F5344CB8AC3E}">
        <p14:creationId xmlns:p14="http://schemas.microsoft.com/office/powerpoint/2010/main" val="2067195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par>
                                <p:cTn id="8" presetID="10" presetClass="entr" presetSubtype="0" fill="hold" nodeType="withEffect">
                                  <p:stCondLst>
                                    <p:cond delay="0"/>
                                  </p:stCondLst>
                                  <p:childTnLst>
                                    <p:set>
                                      <p:cBhvr>
                                        <p:cTn id="9" dur="1" fill="hold">
                                          <p:stCondLst>
                                            <p:cond delay="0"/>
                                          </p:stCondLst>
                                        </p:cTn>
                                        <p:tgtEl>
                                          <p:spTgt spid="100"/>
                                        </p:tgtEl>
                                        <p:attrNameLst>
                                          <p:attrName>style.visibility</p:attrName>
                                        </p:attrNameLst>
                                      </p:cBhvr>
                                      <p:to>
                                        <p:strVal val="visible"/>
                                      </p:to>
                                    </p:set>
                                    <p:animEffect transition="in" filter="fade">
                                      <p:cBhvr>
                                        <p:cTn id="10" dur="500"/>
                                        <p:tgtEl>
                                          <p:spTgt spid="10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par>
                                <p:cTn id="14" presetID="10" presetClass="entr" presetSubtype="0" fill="hold"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fade">
                                      <p:cBhvr>
                                        <p:cTn id="16" dur="500"/>
                                        <p:tgtEl>
                                          <p:spTgt spid="5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500"/>
                                        <p:tgtEl>
                                          <p:spTgt spid="5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fade">
                                      <p:cBhvr>
                                        <p:cTn id="31" dur="500"/>
                                        <p:tgtEl>
                                          <p:spTgt spid="68"/>
                                        </p:tgtEl>
                                      </p:cBhvr>
                                    </p:animEffect>
                                  </p:childTnLst>
                                </p:cTn>
                              </p:par>
                              <p:par>
                                <p:cTn id="32" presetID="10" presetClass="entr" presetSubtype="0" fill="hold" nodeType="with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fade">
                                      <p:cBhvr>
                                        <p:cTn id="34" dur="500"/>
                                        <p:tgtEl>
                                          <p:spTgt spid="56"/>
                                        </p:tgtEl>
                                      </p:cBhvr>
                                    </p:animEffect>
                                  </p:childTnLst>
                                </p:cTn>
                              </p:par>
                              <p:par>
                                <p:cTn id="35" presetID="10"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500"/>
                                        <p:tgtEl>
                                          <p:spTgt spid="59"/>
                                        </p:tgtEl>
                                      </p:cBhvr>
                                    </p:animEffect>
                                  </p:childTnLst>
                                </p:cTn>
                              </p:par>
                              <p:par>
                                <p:cTn id="38" presetID="10" presetClass="entr" presetSubtype="0" fill="hold" nodeType="with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fade">
                                      <p:cBhvr>
                                        <p:cTn id="40" dur="500"/>
                                        <p:tgtEl>
                                          <p:spTgt spid="6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500"/>
                                        <p:tgtEl>
                                          <p:spTgt spid="6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6"/>
                                        </p:tgtEl>
                                        <p:attrNameLst>
                                          <p:attrName>style.visibility</p:attrName>
                                        </p:attrNameLst>
                                      </p:cBhvr>
                                      <p:to>
                                        <p:strVal val="visible"/>
                                      </p:to>
                                    </p:set>
                                    <p:animEffect transition="in" filter="fade">
                                      <p:cBhvr>
                                        <p:cTn id="46" dur="500"/>
                                        <p:tgtEl>
                                          <p:spTgt spid="6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9"/>
                                        </p:tgtEl>
                                        <p:attrNameLst>
                                          <p:attrName>style.visibility</p:attrName>
                                        </p:attrNameLst>
                                      </p:cBhvr>
                                      <p:to>
                                        <p:strVal val="visible"/>
                                      </p:to>
                                    </p:set>
                                    <p:animEffect transition="in" filter="fade">
                                      <p:cBhvr>
                                        <p:cTn id="49" dur="500"/>
                                        <p:tgtEl>
                                          <p:spTgt spid="6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0"/>
                                        </p:tgtEl>
                                        <p:attrNameLst>
                                          <p:attrName>style.visibility</p:attrName>
                                        </p:attrNameLst>
                                      </p:cBhvr>
                                      <p:to>
                                        <p:strVal val="visible"/>
                                      </p:to>
                                    </p:set>
                                    <p:animEffect transition="in" filter="fade">
                                      <p:cBhvr>
                                        <p:cTn id="52" dur="500"/>
                                        <p:tgtEl>
                                          <p:spTgt spid="70"/>
                                        </p:tgtEl>
                                      </p:cBhvr>
                                    </p:animEffect>
                                  </p:childTnLst>
                                </p:cTn>
                              </p:par>
                              <p:par>
                                <p:cTn id="53" presetID="10" presetClass="entr" presetSubtype="0" fill="hold" nodeType="withEffect">
                                  <p:stCondLst>
                                    <p:cond delay="0"/>
                                  </p:stCondLst>
                                  <p:childTnLst>
                                    <p:set>
                                      <p:cBhvr>
                                        <p:cTn id="54" dur="1" fill="hold">
                                          <p:stCondLst>
                                            <p:cond delay="0"/>
                                          </p:stCondLst>
                                        </p:cTn>
                                        <p:tgtEl>
                                          <p:spTgt spid="72"/>
                                        </p:tgtEl>
                                        <p:attrNameLst>
                                          <p:attrName>style.visibility</p:attrName>
                                        </p:attrNameLst>
                                      </p:cBhvr>
                                      <p:to>
                                        <p:strVal val="visible"/>
                                      </p:to>
                                    </p:set>
                                    <p:animEffect transition="in" filter="fade">
                                      <p:cBhvr>
                                        <p:cTn id="55" dur="500"/>
                                        <p:tgtEl>
                                          <p:spTgt spid="72"/>
                                        </p:tgtEl>
                                      </p:cBhvr>
                                    </p:animEffect>
                                  </p:childTnLst>
                                </p:cTn>
                              </p:par>
                              <p:par>
                                <p:cTn id="56" presetID="10" presetClass="entr" presetSubtype="0" fill="hold" nodeType="withEffect">
                                  <p:stCondLst>
                                    <p:cond delay="0"/>
                                  </p:stCondLst>
                                  <p:childTnLst>
                                    <p:set>
                                      <p:cBhvr>
                                        <p:cTn id="57" dur="1" fill="hold">
                                          <p:stCondLst>
                                            <p:cond delay="0"/>
                                          </p:stCondLst>
                                        </p:cTn>
                                        <p:tgtEl>
                                          <p:spTgt spid="74"/>
                                        </p:tgtEl>
                                        <p:attrNameLst>
                                          <p:attrName>style.visibility</p:attrName>
                                        </p:attrNameLst>
                                      </p:cBhvr>
                                      <p:to>
                                        <p:strVal val="visible"/>
                                      </p:to>
                                    </p:set>
                                    <p:animEffect transition="in" filter="fade">
                                      <p:cBhvr>
                                        <p:cTn id="58" dur="500"/>
                                        <p:tgtEl>
                                          <p:spTgt spid="74"/>
                                        </p:tgtEl>
                                      </p:cBhvr>
                                    </p:animEffect>
                                  </p:childTnLst>
                                </p:cTn>
                              </p:par>
                              <p:par>
                                <p:cTn id="59" presetID="10" presetClass="entr" presetSubtype="0" fill="hold" nodeType="withEffect">
                                  <p:stCondLst>
                                    <p:cond delay="0"/>
                                  </p:stCondLst>
                                  <p:childTnLst>
                                    <p:set>
                                      <p:cBhvr>
                                        <p:cTn id="60" dur="1" fill="hold">
                                          <p:stCondLst>
                                            <p:cond delay="0"/>
                                          </p:stCondLst>
                                        </p:cTn>
                                        <p:tgtEl>
                                          <p:spTgt spid="76"/>
                                        </p:tgtEl>
                                        <p:attrNameLst>
                                          <p:attrName>style.visibility</p:attrName>
                                        </p:attrNameLst>
                                      </p:cBhvr>
                                      <p:to>
                                        <p:strVal val="visible"/>
                                      </p:to>
                                    </p:set>
                                    <p:animEffect transition="in" filter="fade">
                                      <p:cBhvr>
                                        <p:cTn id="61" dur="500"/>
                                        <p:tgtEl>
                                          <p:spTgt spid="7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1"/>
                                        </p:tgtEl>
                                        <p:attrNameLst>
                                          <p:attrName>style.visibility</p:attrName>
                                        </p:attrNameLst>
                                      </p:cBhvr>
                                      <p:to>
                                        <p:strVal val="visible"/>
                                      </p:to>
                                    </p:set>
                                    <p:animEffect transition="in" filter="fade">
                                      <p:cBhvr>
                                        <p:cTn id="67" dur="500"/>
                                        <p:tgtEl>
                                          <p:spTgt spid="7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3"/>
                                        </p:tgtEl>
                                        <p:attrNameLst>
                                          <p:attrName>style.visibility</p:attrName>
                                        </p:attrNameLst>
                                      </p:cBhvr>
                                      <p:to>
                                        <p:strVal val="visible"/>
                                      </p:to>
                                    </p:set>
                                    <p:animEffect transition="in" filter="fade">
                                      <p:cBhvr>
                                        <p:cTn id="70" dur="500"/>
                                        <p:tgtEl>
                                          <p:spTgt spid="73"/>
                                        </p:tgtEl>
                                      </p:cBhvr>
                                    </p:animEffect>
                                  </p:childTnLst>
                                </p:cTn>
                              </p:par>
                              <p:par>
                                <p:cTn id="71" presetID="10" presetClass="entr" presetSubtype="0" fill="hold" nodeType="withEffect">
                                  <p:stCondLst>
                                    <p:cond delay="0"/>
                                  </p:stCondLst>
                                  <p:childTnLst>
                                    <p:set>
                                      <p:cBhvr>
                                        <p:cTn id="72" dur="1" fill="hold">
                                          <p:stCondLst>
                                            <p:cond delay="0"/>
                                          </p:stCondLst>
                                        </p:cTn>
                                        <p:tgtEl>
                                          <p:spTgt spid="78"/>
                                        </p:tgtEl>
                                        <p:attrNameLst>
                                          <p:attrName>style.visibility</p:attrName>
                                        </p:attrNameLst>
                                      </p:cBhvr>
                                      <p:to>
                                        <p:strVal val="visible"/>
                                      </p:to>
                                    </p:set>
                                    <p:animEffect transition="in" filter="fade">
                                      <p:cBhvr>
                                        <p:cTn id="73" dur="500"/>
                                        <p:tgtEl>
                                          <p:spTgt spid="78"/>
                                        </p:tgtEl>
                                      </p:cBhvr>
                                    </p:animEffect>
                                  </p:childTnLst>
                                </p:cTn>
                              </p:par>
                              <p:par>
                                <p:cTn id="74" presetID="10" presetClass="entr" presetSubtype="0" fill="hold" nodeType="withEffect">
                                  <p:stCondLst>
                                    <p:cond delay="0"/>
                                  </p:stCondLst>
                                  <p:childTnLst>
                                    <p:set>
                                      <p:cBhvr>
                                        <p:cTn id="75" dur="1" fill="hold">
                                          <p:stCondLst>
                                            <p:cond delay="0"/>
                                          </p:stCondLst>
                                        </p:cTn>
                                        <p:tgtEl>
                                          <p:spTgt spid="79"/>
                                        </p:tgtEl>
                                        <p:attrNameLst>
                                          <p:attrName>style.visibility</p:attrName>
                                        </p:attrNameLst>
                                      </p:cBhvr>
                                      <p:to>
                                        <p:strVal val="visible"/>
                                      </p:to>
                                    </p:set>
                                    <p:animEffect transition="in" filter="fade">
                                      <p:cBhvr>
                                        <p:cTn id="76" dur="500"/>
                                        <p:tgtEl>
                                          <p:spTgt spid="79"/>
                                        </p:tgtEl>
                                      </p:cBhvr>
                                    </p:animEffect>
                                  </p:childTnLst>
                                </p:cTn>
                              </p:par>
                              <p:par>
                                <p:cTn id="77" presetID="10" presetClass="entr" presetSubtype="0" fill="hold" nodeType="withEffect">
                                  <p:stCondLst>
                                    <p:cond delay="0"/>
                                  </p:stCondLst>
                                  <p:childTnLst>
                                    <p:set>
                                      <p:cBhvr>
                                        <p:cTn id="78" dur="1" fill="hold">
                                          <p:stCondLst>
                                            <p:cond delay="0"/>
                                          </p:stCondLst>
                                        </p:cTn>
                                        <p:tgtEl>
                                          <p:spTgt spid="81"/>
                                        </p:tgtEl>
                                        <p:attrNameLst>
                                          <p:attrName>style.visibility</p:attrName>
                                        </p:attrNameLst>
                                      </p:cBhvr>
                                      <p:to>
                                        <p:strVal val="visible"/>
                                      </p:to>
                                    </p:set>
                                    <p:animEffect transition="in" filter="fade">
                                      <p:cBhvr>
                                        <p:cTn id="79" dur="500"/>
                                        <p:tgtEl>
                                          <p:spTgt spid="8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98"/>
                                        </p:tgtEl>
                                        <p:attrNameLst>
                                          <p:attrName>style.visibility</p:attrName>
                                        </p:attrNameLst>
                                      </p:cBhvr>
                                      <p:to>
                                        <p:strVal val="visible"/>
                                      </p:to>
                                    </p:set>
                                    <p:animEffect transition="in" filter="fade">
                                      <p:cBhvr>
                                        <p:cTn id="82" dur="500"/>
                                        <p:tgtEl>
                                          <p:spTgt spid="98"/>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99"/>
                                        </p:tgtEl>
                                        <p:attrNameLst>
                                          <p:attrName>style.visibility</p:attrName>
                                        </p:attrNameLst>
                                      </p:cBhvr>
                                      <p:to>
                                        <p:strVal val="visible"/>
                                      </p:to>
                                    </p:set>
                                    <p:animEffect transition="in" filter="fade">
                                      <p:cBhvr>
                                        <p:cTn id="85" dur="500"/>
                                        <p:tgtEl>
                                          <p:spTgt spid="99"/>
                                        </p:tgtEl>
                                      </p:cBhvr>
                                    </p:animEffect>
                                  </p:childTnLst>
                                </p:cTn>
                              </p:par>
                              <p:par>
                                <p:cTn id="86" presetID="10" presetClass="entr" presetSubtype="0" fill="hold" nodeType="withEffect">
                                  <p:stCondLst>
                                    <p:cond delay="0"/>
                                  </p:stCondLst>
                                  <p:childTnLst>
                                    <p:set>
                                      <p:cBhvr>
                                        <p:cTn id="87" dur="1" fill="hold">
                                          <p:stCondLst>
                                            <p:cond delay="0"/>
                                          </p:stCondLst>
                                        </p:cTn>
                                        <p:tgtEl>
                                          <p:spTgt spid="101"/>
                                        </p:tgtEl>
                                        <p:attrNameLst>
                                          <p:attrName>style.visibility</p:attrName>
                                        </p:attrNameLst>
                                      </p:cBhvr>
                                      <p:to>
                                        <p:strVal val="visible"/>
                                      </p:to>
                                    </p:set>
                                    <p:animEffect transition="in" filter="fade">
                                      <p:cBhvr>
                                        <p:cTn id="88" dur="500"/>
                                        <p:tgtEl>
                                          <p:spTgt spid="10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87"/>
                                        </p:tgtEl>
                                        <p:attrNameLst>
                                          <p:attrName>style.visibility</p:attrName>
                                        </p:attrNameLst>
                                      </p:cBhvr>
                                      <p:to>
                                        <p:strVal val="visible"/>
                                      </p:to>
                                    </p:set>
                                    <p:animEffect transition="in" filter="fade">
                                      <p:cBhvr>
                                        <p:cTn id="91" dur="500"/>
                                        <p:tgtEl>
                                          <p:spTgt spid="87"/>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03"/>
                                        </p:tgtEl>
                                        <p:attrNameLst>
                                          <p:attrName>style.visibility</p:attrName>
                                        </p:attrNameLst>
                                      </p:cBhvr>
                                      <p:to>
                                        <p:strVal val="visible"/>
                                      </p:to>
                                    </p:set>
                                    <p:animEffect transition="in" filter="fade">
                                      <p:cBhvr>
                                        <p:cTn id="94" dur="500"/>
                                        <p:tgtEl>
                                          <p:spTgt spid="103"/>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05"/>
                                        </p:tgtEl>
                                        <p:attrNameLst>
                                          <p:attrName>style.visibility</p:attrName>
                                        </p:attrNameLst>
                                      </p:cBhvr>
                                      <p:to>
                                        <p:strVal val="visible"/>
                                      </p:to>
                                    </p:set>
                                    <p:animEffect transition="in" filter="fade">
                                      <p:cBhvr>
                                        <p:cTn id="97" dur="500"/>
                                        <p:tgtEl>
                                          <p:spTgt spid="105"/>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fade">
                                      <p:cBhvr>
                                        <p:cTn id="100" dur="500"/>
                                        <p:tgtEl>
                                          <p:spTgt spid="34"/>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07"/>
                                        </p:tgtEl>
                                        <p:attrNameLst>
                                          <p:attrName>style.visibility</p:attrName>
                                        </p:attrNameLst>
                                      </p:cBhvr>
                                      <p:to>
                                        <p:strVal val="visible"/>
                                      </p:to>
                                    </p:set>
                                    <p:animEffect transition="in" filter="fade">
                                      <p:cBhvr>
                                        <p:cTn id="103" dur="500"/>
                                        <p:tgtEl>
                                          <p:spTgt spid="107"/>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6"/>
                                        </p:tgtEl>
                                        <p:attrNameLst>
                                          <p:attrName>style.visibility</p:attrName>
                                        </p:attrNameLst>
                                      </p:cBhvr>
                                      <p:to>
                                        <p:strVal val="visible"/>
                                      </p:to>
                                    </p:set>
                                    <p:animEffect transition="in" filter="fade">
                                      <p:cBhvr>
                                        <p:cTn id="106" dur="500"/>
                                        <p:tgtEl>
                                          <p:spTgt spid="126"/>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7"/>
                                        </p:tgtEl>
                                        <p:attrNameLst>
                                          <p:attrName>style.visibility</p:attrName>
                                        </p:attrNameLst>
                                      </p:cBhvr>
                                      <p:to>
                                        <p:strVal val="visible"/>
                                      </p:to>
                                    </p:set>
                                    <p:animEffect transition="in" filter="fade">
                                      <p:cBhvr>
                                        <p:cTn id="109" dur="500"/>
                                        <p:tgtEl>
                                          <p:spTgt spid="127"/>
                                        </p:tgtEl>
                                      </p:cBhvr>
                                    </p:animEffect>
                                  </p:childTnLst>
                                </p:cTn>
                              </p:par>
                              <p:par>
                                <p:cTn id="110" presetID="10" presetClass="entr" presetSubtype="0" fill="hold" nodeType="withEffect">
                                  <p:stCondLst>
                                    <p:cond delay="0"/>
                                  </p:stCondLst>
                                  <p:childTnLst>
                                    <p:set>
                                      <p:cBhvr>
                                        <p:cTn id="111" dur="1" fill="hold">
                                          <p:stCondLst>
                                            <p:cond delay="0"/>
                                          </p:stCondLst>
                                        </p:cTn>
                                        <p:tgtEl>
                                          <p:spTgt spid="136"/>
                                        </p:tgtEl>
                                        <p:attrNameLst>
                                          <p:attrName>style.visibility</p:attrName>
                                        </p:attrNameLst>
                                      </p:cBhvr>
                                      <p:to>
                                        <p:strVal val="visible"/>
                                      </p:to>
                                    </p:set>
                                    <p:animEffect transition="in" filter="fade">
                                      <p:cBhvr>
                                        <p:cTn id="112" dur="500"/>
                                        <p:tgtEl>
                                          <p:spTgt spid="136"/>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50"/>
                                        </p:tgtEl>
                                        <p:attrNameLst>
                                          <p:attrName>style.visibility</p:attrName>
                                        </p:attrNameLst>
                                      </p:cBhvr>
                                      <p:to>
                                        <p:strVal val="visible"/>
                                      </p:to>
                                    </p:set>
                                    <p:animEffect transition="in" filter="fade">
                                      <p:cBhvr>
                                        <p:cTn id="115" dur="500"/>
                                        <p:tgtEl>
                                          <p:spTgt spid="150"/>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85"/>
                                        </p:tgtEl>
                                        <p:attrNameLst>
                                          <p:attrName>style.visibility</p:attrName>
                                        </p:attrNameLst>
                                      </p:cBhvr>
                                      <p:to>
                                        <p:strVal val="visible"/>
                                      </p:to>
                                    </p:set>
                                    <p:animEffect transition="in" filter="fade">
                                      <p:cBhvr>
                                        <p:cTn id="118" dur="500"/>
                                        <p:tgtEl>
                                          <p:spTgt spid="85"/>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mph" presetSubtype="2" fill="hold" grpId="1" nodeType="clickEffect">
                                  <p:stCondLst>
                                    <p:cond delay="0"/>
                                  </p:stCondLst>
                                  <p:childTnLst>
                                    <p:animClr clrSpc="rgb" dir="cw">
                                      <p:cBhvr override="childStyle">
                                        <p:cTn id="122" dur="500" fill="hold"/>
                                        <p:tgtEl>
                                          <p:spTgt spid="73"/>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60" grpId="0" animBg="1"/>
      <p:bldP spid="6" grpId="0" animBg="1"/>
      <p:bldP spid="7" grpId="0" animBg="1"/>
      <p:bldP spid="50" grpId="0"/>
      <p:bldP spid="68" grpId="0" animBg="1"/>
      <p:bldP spid="64" grpId="0" animBg="1"/>
      <p:bldP spid="85" grpId="0" animBg="1"/>
      <p:bldP spid="66" grpId="0" animBg="1"/>
      <p:bldP spid="69" grpId="0" animBg="1"/>
      <p:bldP spid="70" grpId="0"/>
      <p:bldP spid="80" grpId="0" animBg="1"/>
      <p:bldP spid="71" grpId="0" animBg="1"/>
      <p:bldP spid="73" grpId="0"/>
      <p:bldP spid="73" grpId="1"/>
      <p:bldP spid="98" grpId="0" animBg="1"/>
      <p:bldP spid="99" grpId="0"/>
      <p:bldP spid="87" grpId="0" animBg="1"/>
      <p:bldP spid="103" grpId="0" animBg="1"/>
      <p:bldP spid="105" grpId="0" animBg="1"/>
      <p:bldP spid="34" grpId="0"/>
      <p:bldP spid="107" grpId="0"/>
      <p:bldP spid="126" grpId="0" animBg="1"/>
      <p:bldP spid="127" grpId="0" animBg="1"/>
      <p:bldP spid="150"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76672"/>
            <a:ext cx="8229600" cy="990600"/>
          </a:xfrm>
        </p:spPr>
        <p:txBody>
          <a:bodyPr>
            <a:normAutofit/>
          </a:bodyPr>
          <a:lstStyle/>
          <a:p>
            <a:r>
              <a:rPr kumimoji="1" lang="ja-JP" altLang="en-US" dirty="0" smtClean="0"/>
              <a:t>プロセスの遷移シーケンス</a:t>
            </a:r>
            <a:endParaRPr kumimoji="1" lang="ja-JP" altLang="en-US" dirty="0"/>
          </a:p>
        </p:txBody>
      </p:sp>
      <p:sp>
        <p:nvSpPr>
          <p:cNvPr id="3" name="日付プレースホルダー 2"/>
          <p:cNvSpPr>
            <a:spLocks noGrp="1"/>
          </p:cNvSpPr>
          <p:nvPr>
            <p:ph type="dt" sz="half" idx="10"/>
          </p:nvPr>
        </p:nvSpPr>
        <p:spPr/>
        <p:txBody>
          <a:bodyPr/>
          <a:lstStyle/>
          <a:p>
            <a:fld id="{79993348-806D-4D5F-9149-873EC28CC04A}" type="datetime1">
              <a:rPr lang="ja-JP" altLang="en-US" smtClean="0"/>
              <a:t>2016/6/2</a:t>
            </a:fld>
            <a:endParaRPr lang="ja-JP" altLang="en-US"/>
          </a:p>
        </p:txBody>
      </p:sp>
      <p:sp>
        <p:nvSpPr>
          <p:cNvPr id="4" name="フッター プレースホルダー 3"/>
          <p:cNvSpPr>
            <a:spLocks noGrp="1"/>
          </p:cNvSpPr>
          <p:nvPr>
            <p:ph type="ftr" sz="quarter" idx="11"/>
          </p:nvPr>
        </p:nvSpPr>
        <p:spPr/>
        <p:txBody>
          <a:bodyPr/>
          <a:lstStyle/>
          <a:p>
            <a:r>
              <a:rPr lang="en-US" altLang="zh-TW" smtClean="0"/>
              <a:t>ARC212@</a:t>
            </a:r>
            <a:r>
              <a:rPr lang="zh-TW" altLang="en-US" smtClean="0"/>
              <a:t>黒部宇奈月温泉 発表練習</a:t>
            </a:r>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28</a:t>
            </a:fld>
            <a:endParaRPr lang="ja-JP" altLang="en-US"/>
          </a:p>
        </p:txBody>
      </p:sp>
      <p:sp>
        <p:nvSpPr>
          <p:cNvPr id="7" name="正方形/長方形 6"/>
          <p:cNvSpPr/>
          <p:nvPr/>
        </p:nvSpPr>
        <p:spPr>
          <a:xfrm>
            <a:off x="1219596" y="2060848"/>
            <a:ext cx="2017058" cy="51746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000" b="1" dirty="0" err="1" smtClean="0"/>
              <a:t>dmtcp_restart</a:t>
            </a:r>
            <a:r>
              <a:rPr lang="ja-JP" altLang="en-US" sz="2000" b="1" dirty="0" smtClean="0"/>
              <a:t>プロセス</a:t>
            </a:r>
            <a:r>
              <a:rPr lang="en-US" altLang="ja-JP" sz="2000" b="1" dirty="0" smtClean="0"/>
              <a:t>1</a:t>
            </a:r>
          </a:p>
        </p:txBody>
      </p:sp>
      <p:cxnSp>
        <p:nvCxnSpPr>
          <p:cNvPr id="13" name="直線矢印コネクタ 12"/>
          <p:cNvCxnSpPr/>
          <p:nvPr/>
        </p:nvCxnSpPr>
        <p:spPr>
          <a:xfrm flipH="1">
            <a:off x="2223650" y="2679037"/>
            <a:ext cx="14090" cy="3702291"/>
          </a:xfrm>
          <a:prstGeom prst="straightConnector1">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a:off x="2354918" y="2908451"/>
            <a:ext cx="341770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a:off x="2314095" y="2904907"/>
            <a:ext cx="1006941" cy="70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2079736" y="2643488"/>
            <a:ext cx="316004" cy="35218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7" name="正方形/長方形 16"/>
          <p:cNvSpPr/>
          <p:nvPr/>
        </p:nvSpPr>
        <p:spPr>
          <a:xfrm>
            <a:off x="3342678" y="2615196"/>
            <a:ext cx="2202247" cy="55981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000" b="1" dirty="0" err="1"/>
              <a:t>d</a:t>
            </a:r>
            <a:r>
              <a:rPr lang="en-US" altLang="ja-JP" sz="2000" b="1" dirty="0" err="1" smtClean="0"/>
              <a:t>mtcp_restart</a:t>
            </a:r>
            <a:endParaRPr lang="en-US" altLang="ja-JP" sz="2000" b="1" dirty="0" smtClean="0"/>
          </a:p>
          <a:p>
            <a:pPr algn="ctr"/>
            <a:r>
              <a:rPr lang="ja-JP" altLang="en-US" sz="2000" b="1" dirty="0" smtClean="0"/>
              <a:t>プロセス</a:t>
            </a:r>
            <a:r>
              <a:rPr lang="ja-JP" altLang="en-US" sz="2000" b="1" dirty="0"/>
              <a:t>２</a:t>
            </a:r>
            <a:endParaRPr kumimoji="1" lang="en-US" altLang="ja-JP" sz="2000" b="1" dirty="0" smtClean="0"/>
          </a:p>
        </p:txBody>
      </p:sp>
      <p:cxnSp>
        <p:nvCxnSpPr>
          <p:cNvPr id="23" name="直線矢印コネクタ 22"/>
          <p:cNvCxnSpPr>
            <a:stCxn id="17" idx="2"/>
          </p:cNvCxnSpPr>
          <p:nvPr/>
        </p:nvCxnSpPr>
        <p:spPr>
          <a:xfrm>
            <a:off x="4443802" y="3175009"/>
            <a:ext cx="6832" cy="3206319"/>
          </a:xfrm>
          <a:prstGeom prst="straightConnector1">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1229209" y="5373216"/>
            <a:ext cx="2017058" cy="43478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600" b="1" dirty="0" smtClean="0"/>
              <a:t>MPI</a:t>
            </a:r>
            <a:r>
              <a:rPr lang="ja-JP" altLang="en-US" sz="1600" b="1" dirty="0" smtClean="0"/>
              <a:t>の管理プロセス</a:t>
            </a:r>
            <a:endParaRPr kumimoji="1" lang="en-US" altLang="ja-JP" sz="1600" b="1" dirty="0" smtClean="0"/>
          </a:p>
        </p:txBody>
      </p:sp>
      <p:sp>
        <p:nvSpPr>
          <p:cNvPr id="84" name="正方形/長方形 83"/>
          <p:cNvSpPr/>
          <p:nvPr/>
        </p:nvSpPr>
        <p:spPr>
          <a:xfrm>
            <a:off x="4285799" y="3214741"/>
            <a:ext cx="316004" cy="295056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7" name="正方形/長方形 36"/>
          <p:cNvSpPr/>
          <p:nvPr/>
        </p:nvSpPr>
        <p:spPr>
          <a:xfrm>
            <a:off x="3359148" y="5378484"/>
            <a:ext cx="2499290" cy="43478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b="1" dirty="0" smtClean="0"/>
              <a:t>MPI</a:t>
            </a:r>
            <a:r>
              <a:rPr lang="ja-JP" altLang="en-US" b="1" dirty="0" smtClean="0"/>
              <a:t>並列実行プロセス</a:t>
            </a:r>
            <a:endParaRPr kumimoji="1" lang="ja-JP" altLang="en-US" b="1" dirty="0"/>
          </a:p>
        </p:txBody>
      </p:sp>
      <p:sp>
        <p:nvSpPr>
          <p:cNvPr id="38" name="大波 37"/>
          <p:cNvSpPr/>
          <p:nvPr/>
        </p:nvSpPr>
        <p:spPr>
          <a:xfrm>
            <a:off x="565710" y="3954831"/>
            <a:ext cx="7390666" cy="862861"/>
          </a:xfrm>
          <a:prstGeom prst="wav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b="1" dirty="0" smtClean="0"/>
              <a:t>ユーザースレッドの作成，             </a:t>
            </a:r>
            <a:r>
              <a:rPr lang="ja-JP" altLang="en-US" sz="2000" b="1" dirty="0" smtClean="0"/>
              <a:t>                             </a:t>
            </a:r>
            <a:r>
              <a:rPr kumimoji="1" lang="en-US" altLang="ja-JP" sz="2000" b="1" dirty="0" err="1" smtClean="0"/>
              <a:t>etc</a:t>
            </a:r>
            <a:endParaRPr kumimoji="1" lang="ja-JP" altLang="en-US" sz="2000" b="1" dirty="0"/>
          </a:p>
        </p:txBody>
      </p:sp>
      <p:sp>
        <p:nvSpPr>
          <p:cNvPr id="54" name="雲形吹き出し 53"/>
          <p:cNvSpPr/>
          <p:nvPr/>
        </p:nvSpPr>
        <p:spPr>
          <a:xfrm>
            <a:off x="35496" y="2605185"/>
            <a:ext cx="1892672" cy="1125075"/>
          </a:xfrm>
          <a:prstGeom prst="cloudCallout">
            <a:avLst>
              <a:gd name="adj1" fmla="val 73954"/>
              <a:gd name="adj2" fmla="val -1874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親子関係の有無を判定</a:t>
            </a:r>
            <a:endParaRPr kumimoji="1" lang="ja-JP" altLang="en-US" b="1" dirty="0"/>
          </a:p>
        </p:txBody>
      </p:sp>
      <p:sp>
        <p:nvSpPr>
          <p:cNvPr id="55" name="テキスト ボックス 54"/>
          <p:cNvSpPr txBox="1"/>
          <p:nvPr/>
        </p:nvSpPr>
        <p:spPr>
          <a:xfrm>
            <a:off x="3869058" y="4192266"/>
            <a:ext cx="2987824" cy="400110"/>
          </a:xfrm>
          <a:prstGeom prst="rect">
            <a:avLst/>
          </a:prstGeom>
          <a:noFill/>
        </p:spPr>
        <p:txBody>
          <a:bodyPr wrap="square" rtlCol="0">
            <a:spAutoFit/>
          </a:bodyPr>
          <a:lstStyle/>
          <a:p>
            <a:r>
              <a:rPr lang="ja-JP" altLang="en-US" sz="2000" b="1" dirty="0" smtClean="0"/>
              <a:t>プロセス間通信の再構築</a:t>
            </a:r>
            <a:endParaRPr kumimoji="1" lang="ja-JP" altLang="en-US" sz="2000" b="1" dirty="0"/>
          </a:p>
        </p:txBody>
      </p:sp>
      <p:sp>
        <p:nvSpPr>
          <p:cNvPr id="56" name="テキスト ボックス 55"/>
          <p:cNvSpPr txBox="1"/>
          <p:nvPr/>
        </p:nvSpPr>
        <p:spPr>
          <a:xfrm>
            <a:off x="107504" y="1196752"/>
            <a:ext cx="8136904" cy="646331"/>
          </a:xfrm>
          <a:prstGeom prst="rect">
            <a:avLst/>
          </a:prstGeom>
          <a:noFill/>
        </p:spPr>
        <p:txBody>
          <a:bodyPr wrap="square" rtlCol="0">
            <a:spAutoFit/>
          </a:bodyPr>
          <a:lstStyle/>
          <a:p>
            <a:r>
              <a:rPr kumimoji="1" lang="en-US" altLang="ja-JP" dirty="0" smtClean="0"/>
              <a:t>Ex) </a:t>
            </a:r>
            <a:r>
              <a:rPr lang="en-US" altLang="ja-JP" dirty="0" err="1"/>
              <a:t>dmtcp_restart</a:t>
            </a:r>
            <a:r>
              <a:rPr lang="en-US" altLang="ja-JP" dirty="0"/>
              <a:t> ckpt_Host1 </a:t>
            </a:r>
            <a:r>
              <a:rPr lang="en-US" altLang="ja-JP" dirty="0" smtClean="0"/>
              <a:t>ckpt_Host2 ckpt_A3</a:t>
            </a:r>
            <a:endParaRPr lang="en-US" altLang="ja-JP" dirty="0"/>
          </a:p>
          <a:p>
            <a:endParaRPr kumimoji="1" lang="ja-JP" altLang="en-US" dirty="0"/>
          </a:p>
        </p:txBody>
      </p:sp>
      <p:sp>
        <p:nvSpPr>
          <p:cNvPr id="67" name="正方形/長方形 66"/>
          <p:cNvSpPr/>
          <p:nvPr/>
        </p:nvSpPr>
        <p:spPr>
          <a:xfrm>
            <a:off x="5794261" y="2637128"/>
            <a:ext cx="2306131" cy="53788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000" b="1" dirty="0" err="1">
                <a:solidFill>
                  <a:schemeClr val="tx1"/>
                </a:solidFill>
              </a:rPr>
              <a:t>d</a:t>
            </a:r>
            <a:r>
              <a:rPr lang="en-US" altLang="ja-JP" sz="2000" b="1" dirty="0" err="1" smtClean="0">
                <a:solidFill>
                  <a:schemeClr val="tx1"/>
                </a:solidFill>
              </a:rPr>
              <a:t>mtcp_restart</a:t>
            </a:r>
            <a:endParaRPr lang="en-US" altLang="ja-JP" sz="2000" b="1" dirty="0" smtClean="0">
              <a:solidFill>
                <a:schemeClr val="tx1"/>
              </a:solidFill>
            </a:endParaRPr>
          </a:p>
          <a:p>
            <a:pPr algn="ctr"/>
            <a:r>
              <a:rPr lang="ja-JP" altLang="en-US" sz="2000" b="1" dirty="0" smtClean="0">
                <a:solidFill>
                  <a:schemeClr val="tx1"/>
                </a:solidFill>
              </a:rPr>
              <a:t>プロセス</a:t>
            </a:r>
            <a:r>
              <a:rPr lang="en-US" altLang="ja-JP" sz="2000" b="1" dirty="0" smtClean="0">
                <a:solidFill>
                  <a:schemeClr val="tx1"/>
                </a:solidFill>
              </a:rPr>
              <a:t>3</a:t>
            </a:r>
            <a:endParaRPr kumimoji="1" lang="en-US" altLang="ja-JP" sz="2000" b="1" dirty="0" smtClean="0">
              <a:solidFill>
                <a:schemeClr val="tx1"/>
              </a:solidFill>
            </a:endParaRPr>
          </a:p>
        </p:txBody>
      </p:sp>
      <p:cxnSp>
        <p:nvCxnSpPr>
          <p:cNvPr id="77" name="直線矢印コネクタ 76"/>
          <p:cNvCxnSpPr>
            <a:stCxn id="67" idx="2"/>
          </p:cNvCxnSpPr>
          <p:nvPr/>
        </p:nvCxnSpPr>
        <p:spPr>
          <a:xfrm>
            <a:off x="6947327" y="3175009"/>
            <a:ext cx="937" cy="1017257"/>
          </a:xfrm>
          <a:prstGeom prst="straightConnector1">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0" name="テキスト ボックス 79"/>
          <p:cNvSpPr txBox="1"/>
          <p:nvPr/>
        </p:nvSpPr>
        <p:spPr>
          <a:xfrm>
            <a:off x="1219596" y="1700808"/>
            <a:ext cx="2205212" cy="369332"/>
          </a:xfrm>
          <a:prstGeom prst="rect">
            <a:avLst/>
          </a:prstGeom>
          <a:noFill/>
        </p:spPr>
        <p:txBody>
          <a:bodyPr wrap="square" rtlCol="0">
            <a:spAutoFit/>
          </a:bodyPr>
          <a:lstStyle/>
          <a:p>
            <a:r>
              <a:rPr lang="en-US" altLang="ja-JP" b="1" dirty="0" smtClean="0"/>
              <a:t>ckpt_Host1</a:t>
            </a:r>
            <a:r>
              <a:rPr lang="ja-JP" altLang="en-US" b="1" dirty="0" smtClean="0"/>
              <a:t>用</a:t>
            </a:r>
            <a:endParaRPr lang="en-US" altLang="ja-JP" b="1" dirty="0"/>
          </a:p>
        </p:txBody>
      </p:sp>
      <p:sp>
        <p:nvSpPr>
          <p:cNvPr id="81" name="テキスト ボックス 80"/>
          <p:cNvSpPr txBox="1"/>
          <p:nvPr/>
        </p:nvSpPr>
        <p:spPr>
          <a:xfrm>
            <a:off x="3353764" y="2223997"/>
            <a:ext cx="2237184" cy="369332"/>
          </a:xfrm>
          <a:prstGeom prst="rect">
            <a:avLst/>
          </a:prstGeom>
          <a:noFill/>
        </p:spPr>
        <p:txBody>
          <a:bodyPr wrap="square" rtlCol="0">
            <a:spAutoFit/>
          </a:bodyPr>
          <a:lstStyle/>
          <a:p>
            <a:r>
              <a:rPr lang="en-US" altLang="ja-JP" b="1" dirty="0" smtClean="0"/>
              <a:t>ckpt_Host2</a:t>
            </a:r>
            <a:r>
              <a:rPr lang="ja-JP" altLang="en-US" b="1" dirty="0" smtClean="0"/>
              <a:t>用</a:t>
            </a:r>
            <a:endParaRPr lang="en-US" altLang="ja-JP" b="1" dirty="0"/>
          </a:p>
        </p:txBody>
      </p:sp>
      <p:sp>
        <p:nvSpPr>
          <p:cNvPr id="82" name="テキスト ボックス 81"/>
          <p:cNvSpPr txBox="1"/>
          <p:nvPr/>
        </p:nvSpPr>
        <p:spPr>
          <a:xfrm>
            <a:off x="5828734" y="2216508"/>
            <a:ext cx="2237184" cy="369332"/>
          </a:xfrm>
          <a:prstGeom prst="rect">
            <a:avLst/>
          </a:prstGeom>
          <a:noFill/>
        </p:spPr>
        <p:txBody>
          <a:bodyPr wrap="square" rtlCol="0">
            <a:spAutoFit/>
          </a:bodyPr>
          <a:lstStyle/>
          <a:p>
            <a:r>
              <a:rPr lang="en-US" altLang="ja-JP" b="1" dirty="0" smtClean="0">
                <a:solidFill>
                  <a:srgbClr val="FF0000"/>
                </a:solidFill>
              </a:rPr>
              <a:t>ckpt_A3</a:t>
            </a:r>
            <a:r>
              <a:rPr lang="ja-JP" altLang="en-US" b="1" dirty="0" smtClean="0">
                <a:solidFill>
                  <a:srgbClr val="FF0000"/>
                </a:solidFill>
              </a:rPr>
              <a:t>用</a:t>
            </a:r>
            <a:endParaRPr lang="en-US" altLang="ja-JP" b="1" dirty="0">
              <a:solidFill>
                <a:srgbClr val="FF0000"/>
              </a:solidFill>
            </a:endParaRPr>
          </a:p>
        </p:txBody>
      </p:sp>
      <p:sp>
        <p:nvSpPr>
          <p:cNvPr id="83" name="テキスト ボックス 82"/>
          <p:cNvSpPr txBox="1"/>
          <p:nvPr/>
        </p:nvSpPr>
        <p:spPr>
          <a:xfrm>
            <a:off x="2483511" y="2592473"/>
            <a:ext cx="641462" cy="369332"/>
          </a:xfrm>
          <a:prstGeom prst="rect">
            <a:avLst/>
          </a:prstGeom>
          <a:noFill/>
        </p:spPr>
        <p:txBody>
          <a:bodyPr wrap="square" rtlCol="0">
            <a:spAutoFit/>
          </a:bodyPr>
          <a:lstStyle/>
          <a:p>
            <a:r>
              <a:rPr kumimoji="1" lang="ja-JP" altLang="en-US" dirty="0" smtClean="0"/>
              <a:t>複製</a:t>
            </a:r>
            <a:endParaRPr kumimoji="1" lang="ja-JP" altLang="en-US" dirty="0"/>
          </a:p>
        </p:txBody>
      </p:sp>
      <p:sp>
        <p:nvSpPr>
          <p:cNvPr id="85" name="正方形/長方形 84"/>
          <p:cNvSpPr/>
          <p:nvPr/>
        </p:nvSpPr>
        <p:spPr>
          <a:xfrm>
            <a:off x="6789325" y="3275051"/>
            <a:ext cx="316004" cy="79389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0" name="正方形/長方形 89"/>
          <p:cNvSpPr/>
          <p:nvPr/>
        </p:nvSpPr>
        <p:spPr>
          <a:xfrm>
            <a:off x="2314095" y="4941168"/>
            <a:ext cx="169416" cy="43204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97" name="直線コネクタ 96"/>
          <p:cNvCxnSpPr/>
          <p:nvPr/>
        </p:nvCxnSpPr>
        <p:spPr>
          <a:xfrm>
            <a:off x="2483511" y="5013176"/>
            <a:ext cx="2749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a:off x="2758494" y="5013176"/>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p:nvPr/>
        </p:nvCxnSpPr>
        <p:spPr>
          <a:xfrm flipH="1">
            <a:off x="2483511" y="5301208"/>
            <a:ext cx="2749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テキスト ボックス 102"/>
          <p:cNvSpPr txBox="1"/>
          <p:nvPr/>
        </p:nvSpPr>
        <p:spPr>
          <a:xfrm>
            <a:off x="2709692" y="4670652"/>
            <a:ext cx="1169985" cy="646331"/>
          </a:xfrm>
          <a:prstGeom prst="rect">
            <a:avLst/>
          </a:prstGeom>
          <a:noFill/>
        </p:spPr>
        <p:txBody>
          <a:bodyPr wrap="square" rtlCol="0">
            <a:spAutoFit/>
          </a:bodyPr>
          <a:lstStyle/>
          <a:p>
            <a:r>
              <a:rPr lang="ja-JP" altLang="en-US" dirty="0" smtClean="0"/>
              <a:t>プロセス名変更</a:t>
            </a:r>
            <a:endParaRPr kumimoji="1" lang="ja-JP" altLang="en-US" dirty="0"/>
          </a:p>
        </p:txBody>
      </p:sp>
      <p:sp>
        <p:nvSpPr>
          <p:cNvPr id="105" name="正方形/長方形 104"/>
          <p:cNvSpPr/>
          <p:nvPr/>
        </p:nvSpPr>
        <p:spPr>
          <a:xfrm>
            <a:off x="4487641" y="4943373"/>
            <a:ext cx="169416" cy="43204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06" name="直線コネクタ 105"/>
          <p:cNvCxnSpPr/>
          <p:nvPr/>
        </p:nvCxnSpPr>
        <p:spPr>
          <a:xfrm>
            <a:off x="4657057" y="5015381"/>
            <a:ext cx="2749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a:off x="4932040" y="5015381"/>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p:nvPr/>
        </p:nvCxnSpPr>
        <p:spPr>
          <a:xfrm flipH="1">
            <a:off x="4657057" y="5303413"/>
            <a:ext cx="2749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テキスト ボックス 109"/>
          <p:cNvSpPr txBox="1"/>
          <p:nvPr/>
        </p:nvSpPr>
        <p:spPr>
          <a:xfrm>
            <a:off x="4915754" y="4758795"/>
            <a:ext cx="1169985" cy="646331"/>
          </a:xfrm>
          <a:prstGeom prst="rect">
            <a:avLst/>
          </a:prstGeom>
          <a:noFill/>
        </p:spPr>
        <p:txBody>
          <a:bodyPr wrap="square" rtlCol="0">
            <a:spAutoFit/>
          </a:bodyPr>
          <a:lstStyle/>
          <a:p>
            <a:r>
              <a:rPr lang="ja-JP" altLang="en-US" dirty="0" smtClean="0"/>
              <a:t>プロセス名変更</a:t>
            </a:r>
            <a:endParaRPr kumimoji="1" lang="ja-JP" altLang="en-US" dirty="0"/>
          </a:p>
        </p:txBody>
      </p:sp>
    </p:spTree>
    <p:extLst>
      <p:ext uri="{BB962C8B-B14F-4D97-AF65-F5344CB8AC3E}">
        <p14:creationId xmlns:p14="http://schemas.microsoft.com/office/powerpoint/2010/main" val="3765961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5"/>
                                        </p:tgtEl>
                                        <p:attrNameLst>
                                          <p:attrName>style.visibility</p:attrName>
                                        </p:attrNameLst>
                                      </p:cBhvr>
                                      <p:to>
                                        <p:strVal val="visible"/>
                                      </p:to>
                                    </p:set>
                                    <p:animEffect transition="in" filter="fade">
                                      <p:cBhvr>
                                        <p:cTn id="13" dur="500"/>
                                        <p:tgtEl>
                                          <p:spTgt spid="85"/>
                                        </p:tgtEl>
                                      </p:cBhvr>
                                    </p:animEffect>
                                  </p:childTnLst>
                                </p:cTn>
                              </p:par>
                              <p:par>
                                <p:cTn id="14" presetID="10" presetClass="entr" presetSubtype="0" fill="hold" nodeType="with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fade">
                                      <p:cBhvr>
                                        <p:cTn id="16" dur="500"/>
                                        <p:tgtEl>
                                          <p:spTgt spid="7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fade">
                                      <p:cBhvr>
                                        <p:cTn id="19" dur="500"/>
                                        <p:tgtEl>
                                          <p:spTgt spid="67"/>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mph" presetSubtype="2" fill="hold" nodeType="clickEffect">
                                  <p:stCondLst>
                                    <p:cond delay="0"/>
                                  </p:stCondLst>
                                  <p:childTnLst>
                                    <p:animClr clrSpc="rgb" dir="cw">
                                      <p:cBhvr override="childStyle">
                                        <p:cTn id="23" dur="500" fill="hold"/>
                                        <p:tgtEl>
                                          <p:spTgt spid="55">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82" grpId="0"/>
      <p:bldP spid="85"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76672"/>
            <a:ext cx="8229600" cy="990600"/>
          </a:xfrm>
        </p:spPr>
        <p:txBody>
          <a:bodyPr>
            <a:normAutofit/>
          </a:bodyPr>
          <a:lstStyle/>
          <a:p>
            <a:r>
              <a:rPr kumimoji="1" lang="ja-JP" altLang="en-US" dirty="0" smtClean="0"/>
              <a:t>プロセスの生成</a:t>
            </a:r>
            <a:r>
              <a:rPr kumimoji="1" lang="en-US" altLang="ja-JP" dirty="0" smtClean="0"/>
              <a:t>/</a:t>
            </a:r>
            <a:r>
              <a:rPr kumimoji="1" lang="ja-JP" altLang="en-US" dirty="0" smtClean="0"/>
              <a:t>変化シーケンス</a:t>
            </a:r>
            <a:endParaRPr kumimoji="1" lang="ja-JP" altLang="en-US" dirty="0"/>
          </a:p>
        </p:txBody>
      </p:sp>
      <p:sp>
        <p:nvSpPr>
          <p:cNvPr id="3" name="日付プレースホルダー 2"/>
          <p:cNvSpPr>
            <a:spLocks noGrp="1"/>
          </p:cNvSpPr>
          <p:nvPr>
            <p:ph type="dt" sz="half" idx="10"/>
          </p:nvPr>
        </p:nvSpPr>
        <p:spPr/>
        <p:txBody>
          <a:bodyPr/>
          <a:lstStyle/>
          <a:p>
            <a:fld id="{79993348-806D-4D5F-9149-873EC28CC04A}" type="datetime1">
              <a:rPr lang="ja-JP" altLang="en-US" smtClean="0"/>
              <a:t>2016/6/2</a:t>
            </a:fld>
            <a:endParaRPr lang="ja-JP" altLang="en-US"/>
          </a:p>
        </p:txBody>
      </p:sp>
      <p:sp>
        <p:nvSpPr>
          <p:cNvPr id="4" name="フッター プレースホルダー 3"/>
          <p:cNvSpPr>
            <a:spLocks noGrp="1"/>
          </p:cNvSpPr>
          <p:nvPr>
            <p:ph type="ftr" sz="quarter" idx="11"/>
          </p:nvPr>
        </p:nvSpPr>
        <p:spPr/>
        <p:txBody>
          <a:bodyPr/>
          <a:lstStyle/>
          <a:p>
            <a:r>
              <a:rPr lang="en-US" altLang="zh-TW" smtClean="0"/>
              <a:t>ARC212@</a:t>
            </a:r>
            <a:r>
              <a:rPr lang="zh-TW" altLang="en-US" smtClean="0"/>
              <a:t>黒部宇奈月温泉 発表練習</a:t>
            </a:r>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29</a:t>
            </a:fld>
            <a:endParaRPr lang="ja-JP" altLang="en-US"/>
          </a:p>
        </p:txBody>
      </p:sp>
      <p:sp>
        <p:nvSpPr>
          <p:cNvPr id="6" name="正方形/長方形 5"/>
          <p:cNvSpPr/>
          <p:nvPr/>
        </p:nvSpPr>
        <p:spPr>
          <a:xfrm>
            <a:off x="42237" y="1294134"/>
            <a:ext cx="2051720" cy="3346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b="1" dirty="0"/>
              <a:t>ヘルパ</a:t>
            </a:r>
            <a:r>
              <a:rPr lang="ja-JP" altLang="en-US" sz="1600" b="1" dirty="0" smtClean="0"/>
              <a:t>ースクリプト</a:t>
            </a:r>
            <a:endParaRPr kumimoji="1" lang="ja-JP" altLang="en-US" sz="1600" b="1" dirty="0"/>
          </a:p>
        </p:txBody>
      </p:sp>
      <p:sp>
        <p:nvSpPr>
          <p:cNvPr id="7" name="正方形/長方形 6"/>
          <p:cNvSpPr/>
          <p:nvPr/>
        </p:nvSpPr>
        <p:spPr>
          <a:xfrm>
            <a:off x="2363497" y="1632361"/>
            <a:ext cx="2017058" cy="53788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000" b="1" dirty="0" err="1"/>
              <a:t>d</a:t>
            </a:r>
            <a:r>
              <a:rPr kumimoji="1" lang="en-US" altLang="ja-JP" sz="2000" b="1" dirty="0" err="1" smtClean="0"/>
              <a:t>mtcp_restart</a:t>
            </a:r>
            <a:endParaRPr kumimoji="1" lang="en-US" altLang="ja-JP" sz="2000" b="1" dirty="0" smtClean="0"/>
          </a:p>
          <a:p>
            <a:pPr algn="ctr"/>
            <a:r>
              <a:rPr lang="ja-JP" altLang="en-US" sz="2000" b="1" dirty="0"/>
              <a:t>プロセス</a:t>
            </a:r>
            <a:endParaRPr kumimoji="1" lang="ja-JP" altLang="en-US" sz="2000" b="1" dirty="0"/>
          </a:p>
        </p:txBody>
      </p:sp>
      <p:sp>
        <p:nvSpPr>
          <p:cNvPr id="8" name="正方形/長方形 7"/>
          <p:cNvSpPr/>
          <p:nvPr/>
        </p:nvSpPr>
        <p:spPr>
          <a:xfrm>
            <a:off x="4380555" y="2466074"/>
            <a:ext cx="2017058" cy="53788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000" b="1" dirty="0" err="1" smtClean="0"/>
              <a:t>d</a:t>
            </a:r>
            <a:r>
              <a:rPr kumimoji="1" lang="en-US" altLang="ja-JP" sz="2000" b="1" dirty="0" err="1" smtClean="0"/>
              <a:t>mtcp</a:t>
            </a:r>
            <a:r>
              <a:rPr kumimoji="1" lang="en-US" altLang="ja-JP" sz="2000" b="1" dirty="0" smtClean="0"/>
              <a:t>_</a:t>
            </a:r>
          </a:p>
          <a:p>
            <a:pPr algn="ctr"/>
            <a:r>
              <a:rPr kumimoji="1" lang="en-US" altLang="ja-JP" sz="2000" b="1" dirty="0" smtClean="0"/>
              <a:t>coordinator</a:t>
            </a:r>
          </a:p>
        </p:txBody>
      </p:sp>
      <p:sp>
        <p:nvSpPr>
          <p:cNvPr id="9" name="正方形/長方形 8"/>
          <p:cNvSpPr/>
          <p:nvPr/>
        </p:nvSpPr>
        <p:spPr>
          <a:xfrm>
            <a:off x="910095" y="1709928"/>
            <a:ext cx="316004" cy="19137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 name="直線矢印コネクタ 9"/>
          <p:cNvCxnSpPr>
            <a:stCxn id="9" idx="2"/>
          </p:cNvCxnSpPr>
          <p:nvPr/>
        </p:nvCxnSpPr>
        <p:spPr>
          <a:xfrm>
            <a:off x="1068097" y="1901300"/>
            <a:ext cx="13054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a:stCxn id="6" idx="2"/>
            <a:endCxn id="9" idx="0"/>
          </p:cNvCxnSpPr>
          <p:nvPr/>
        </p:nvCxnSpPr>
        <p:spPr>
          <a:xfrm>
            <a:off x="1068097" y="1628800"/>
            <a:ext cx="0" cy="811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9" idx="2"/>
          </p:cNvCxnSpPr>
          <p:nvPr/>
        </p:nvCxnSpPr>
        <p:spPr>
          <a:xfrm>
            <a:off x="1068097" y="1901300"/>
            <a:ext cx="0" cy="49081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2"/>
          </p:cNvCxnSpPr>
          <p:nvPr/>
        </p:nvCxnSpPr>
        <p:spPr>
          <a:xfrm>
            <a:off x="3372026" y="2170243"/>
            <a:ext cx="0" cy="46392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3214024" y="2466074"/>
            <a:ext cx="316004" cy="26894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5" name="直線矢印コネクタ 14"/>
          <p:cNvCxnSpPr>
            <a:stCxn id="14" idx="2"/>
            <a:endCxn id="8" idx="1"/>
          </p:cNvCxnSpPr>
          <p:nvPr/>
        </p:nvCxnSpPr>
        <p:spPr>
          <a:xfrm>
            <a:off x="3372026" y="2735015"/>
            <a:ext cx="10085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3214027" y="3124976"/>
            <a:ext cx="316004" cy="26894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chemeClr val="tx1"/>
              </a:solidFill>
            </a:endParaRPr>
          </a:p>
        </p:txBody>
      </p:sp>
      <p:sp>
        <p:nvSpPr>
          <p:cNvPr id="17" name="正方形/長方形 16"/>
          <p:cNvSpPr/>
          <p:nvPr/>
        </p:nvSpPr>
        <p:spPr>
          <a:xfrm>
            <a:off x="6491742" y="3129458"/>
            <a:ext cx="2017058" cy="53788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000" b="1" dirty="0" err="1"/>
              <a:t>d</a:t>
            </a:r>
            <a:r>
              <a:rPr kumimoji="1" lang="en-US" altLang="ja-JP" sz="2000" b="1" dirty="0" err="1" smtClean="0"/>
              <a:t>mtcp_restart</a:t>
            </a:r>
            <a:endParaRPr kumimoji="1" lang="en-US" altLang="ja-JP" sz="2000" b="1" dirty="0" smtClean="0"/>
          </a:p>
          <a:p>
            <a:pPr algn="ctr"/>
            <a:r>
              <a:rPr lang="ja-JP" altLang="en-US" sz="2000" b="1" dirty="0" smtClean="0"/>
              <a:t>プロセスの複製</a:t>
            </a:r>
            <a:endParaRPr kumimoji="1" lang="ja-JP" altLang="en-US" sz="2000" b="1" dirty="0"/>
          </a:p>
        </p:txBody>
      </p:sp>
      <p:cxnSp>
        <p:nvCxnSpPr>
          <p:cNvPr id="18" name="直線矢印コネクタ 17"/>
          <p:cNvCxnSpPr>
            <a:stCxn id="16" idx="2"/>
            <a:endCxn id="17" idx="1"/>
          </p:cNvCxnSpPr>
          <p:nvPr/>
        </p:nvCxnSpPr>
        <p:spPr>
          <a:xfrm>
            <a:off x="3372029" y="3393917"/>
            <a:ext cx="3119713" cy="44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8" idx="2"/>
          </p:cNvCxnSpPr>
          <p:nvPr/>
        </p:nvCxnSpPr>
        <p:spPr>
          <a:xfrm>
            <a:off x="5389084" y="3003956"/>
            <a:ext cx="0" cy="38055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5250695" y="3479075"/>
            <a:ext cx="282389" cy="320489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1" name="正方形/長方形 20"/>
          <p:cNvSpPr/>
          <p:nvPr/>
        </p:nvSpPr>
        <p:spPr>
          <a:xfrm>
            <a:off x="3214024" y="3532869"/>
            <a:ext cx="316004" cy="1344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2" name="直線矢印コネクタ 21"/>
          <p:cNvCxnSpPr>
            <a:stCxn id="21" idx="2"/>
          </p:cNvCxnSpPr>
          <p:nvPr/>
        </p:nvCxnSpPr>
        <p:spPr>
          <a:xfrm>
            <a:off x="3372026" y="3667340"/>
            <a:ext cx="18590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17" idx="2"/>
          </p:cNvCxnSpPr>
          <p:nvPr/>
        </p:nvCxnSpPr>
        <p:spPr>
          <a:xfrm>
            <a:off x="7500271" y="3667340"/>
            <a:ext cx="43529" cy="31421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p:cNvSpPr/>
          <p:nvPr/>
        </p:nvSpPr>
        <p:spPr>
          <a:xfrm>
            <a:off x="7342269" y="3815257"/>
            <a:ext cx="316004" cy="1344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5" name="直線矢印コネクタ 24"/>
          <p:cNvCxnSpPr>
            <a:stCxn id="24" idx="2"/>
          </p:cNvCxnSpPr>
          <p:nvPr/>
        </p:nvCxnSpPr>
        <p:spPr>
          <a:xfrm flipH="1" flipV="1">
            <a:off x="5513471" y="3927324"/>
            <a:ext cx="1986800" cy="224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2363497" y="4368832"/>
            <a:ext cx="2017058" cy="53788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000" b="1" dirty="0" err="1" smtClean="0"/>
              <a:t>mtcp_restart</a:t>
            </a:r>
            <a:endParaRPr kumimoji="1" lang="en-US" altLang="ja-JP" sz="2000" b="1" dirty="0" smtClean="0"/>
          </a:p>
          <a:p>
            <a:pPr algn="ctr"/>
            <a:r>
              <a:rPr lang="ja-JP" altLang="en-US" sz="2000" b="1" dirty="0"/>
              <a:t>プロセス</a:t>
            </a:r>
            <a:endParaRPr kumimoji="1" lang="ja-JP" altLang="en-US" sz="2000" b="1" dirty="0"/>
          </a:p>
        </p:txBody>
      </p:sp>
      <p:sp>
        <p:nvSpPr>
          <p:cNvPr id="27" name="正方形/長方形 26"/>
          <p:cNvSpPr/>
          <p:nvPr/>
        </p:nvSpPr>
        <p:spPr>
          <a:xfrm>
            <a:off x="3214024" y="3900433"/>
            <a:ext cx="316004" cy="1344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28" name="カギ線コネクタ 27"/>
          <p:cNvCxnSpPr>
            <a:stCxn id="27" idx="1"/>
            <a:endCxn id="26" idx="1"/>
          </p:cNvCxnSpPr>
          <p:nvPr/>
        </p:nvCxnSpPr>
        <p:spPr>
          <a:xfrm rot="10800000" flipV="1">
            <a:off x="2363498" y="3967669"/>
            <a:ext cx="850527" cy="670104"/>
          </a:xfrm>
          <a:prstGeom prst="bentConnector3">
            <a:avLst>
              <a:gd name="adj1" fmla="val 12687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正方形/長方形 28"/>
          <p:cNvSpPr/>
          <p:nvPr/>
        </p:nvSpPr>
        <p:spPr>
          <a:xfrm>
            <a:off x="7340027" y="4102118"/>
            <a:ext cx="316004" cy="1344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0" name="正方形/長方形 29"/>
          <p:cNvSpPr/>
          <p:nvPr/>
        </p:nvSpPr>
        <p:spPr>
          <a:xfrm>
            <a:off x="6485582" y="4442792"/>
            <a:ext cx="2017058" cy="53788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000" b="1" dirty="0" err="1" smtClean="0"/>
              <a:t>mtcp_restart</a:t>
            </a:r>
            <a:endParaRPr kumimoji="1" lang="en-US" altLang="ja-JP" sz="2000" b="1" dirty="0" smtClean="0"/>
          </a:p>
          <a:p>
            <a:pPr algn="ctr"/>
            <a:r>
              <a:rPr lang="ja-JP" altLang="en-US" sz="2000" b="1" dirty="0"/>
              <a:t>プロセス</a:t>
            </a:r>
            <a:endParaRPr kumimoji="1" lang="ja-JP" altLang="en-US" sz="2000" b="1" dirty="0"/>
          </a:p>
        </p:txBody>
      </p:sp>
      <p:cxnSp>
        <p:nvCxnSpPr>
          <p:cNvPr id="31" name="カギ線コネクタ 30"/>
          <p:cNvCxnSpPr>
            <a:stCxn id="29" idx="3"/>
            <a:endCxn id="30" idx="3"/>
          </p:cNvCxnSpPr>
          <p:nvPr/>
        </p:nvCxnSpPr>
        <p:spPr>
          <a:xfrm>
            <a:off x="7656031" y="4169354"/>
            <a:ext cx="846609" cy="542379"/>
          </a:xfrm>
          <a:prstGeom prst="bentConnector3">
            <a:avLst>
              <a:gd name="adj1" fmla="val 12700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1385226" y="3493601"/>
            <a:ext cx="1270177" cy="400110"/>
          </a:xfrm>
          <a:prstGeom prst="rect">
            <a:avLst/>
          </a:prstGeom>
          <a:noFill/>
        </p:spPr>
        <p:txBody>
          <a:bodyPr wrap="square" rtlCol="0">
            <a:spAutoFit/>
          </a:bodyPr>
          <a:lstStyle/>
          <a:p>
            <a:r>
              <a:rPr lang="en-US" altLang="ja-JP" sz="2000" b="1" dirty="0" err="1" smtClean="0"/>
              <a:t>e</a:t>
            </a:r>
            <a:r>
              <a:rPr kumimoji="1" lang="en-US" altLang="ja-JP" sz="2000" b="1" dirty="0" err="1" smtClean="0"/>
              <a:t>xecve</a:t>
            </a:r>
            <a:r>
              <a:rPr kumimoji="1" lang="en-US" altLang="ja-JP" sz="2000" b="1" dirty="0" smtClean="0"/>
              <a:t>()</a:t>
            </a:r>
            <a:endParaRPr kumimoji="1" lang="ja-JP" altLang="en-US" sz="2000" b="1" dirty="0"/>
          </a:p>
        </p:txBody>
      </p:sp>
      <p:sp>
        <p:nvSpPr>
          <p:cNvPr id="33" name="テキスト ボックス 32"/>
          <p:cNvSpPr txBox="1"/>
          <p:nvPr/>
        </p:nvSpPr>
        <p:spPr>
          <a:xfrm>
            <a:off x="7656030" y="3770897"/>
            <a:ext cx="1270179" cy="400110"/>
          </a:xfrm>
          <a:prstGeom prst="rect">
            <a:avLst/>
          </a:prstGeom>
          <a:noFill/>
        </p:spPr>
        <p:txBody>
          <a:bodyPr wrap="square" rtlCol="0">
            <a:spAutoFit/>
          </a:bodyPr>
          <a:lstStyle/>
          <a:p>
            <a:r>
              <a:rPr lang="en-US" altLang="ja-JP" sz="2000" b="1" dirty="0" err="1"/>
              <a:t>e</a:t>
            </a:r>
            <a:r>
              <a:rPr kumimoji="1" lang="en-US" altLang="ja-JP" sz="2000" b="1" dirty="0" err="1" smtClean="0"/>
              <a:t>xecve</a:t>
            </a:r>
            <a:r>
              <a:rPr kumimoji="1" lang="en-US" altLang="ja-JP" sz="2000" b="1" dirty="0" smtClean="0"/>
              <a:t>()</a:t>
            </a:r>
            <a:endParaRPr kumimoji="1" lang="ja-JP" altLang="en-US" sz="2000" b="1" dirty="0"/>
          </a:p>
        </p:txBody>
      </p:sp>
      <p:sp>
        <p:nvSpPr>
          <p:cNvPr id="34" name="テキスト ボックス 33"/>
          <p:cNvSpPr txBox="1"/>
          <p:nvPr/>
        </p:nvSpPr>
        <p:spPr>
          <a:xfrm>
            <a:off x="4520910" y="3648229"/>
            <a:ext cx="721659" cy="400110"/>
          </a:xfrm>
          <a:prstGeom prst="rect">
            <a:avLst/>
          </a:prstGeom>
          <a:noFill/>
        </p:spPr>
        <p:txBody>
          <a:bodyPr wrap="square" rtlCol="0">
            <a:spAutoFit/>
          </a:bodyPr>
          <a:lstStyle/>
          <a:p>
            <a:r>
              <a:rPr lang="ja-JP" altLang="en-US" sz="2000" b="1" dirty="0"/>
              <a:t>接続</a:t>
            </a:r>
            <a:endParaRPr kumimoji="1" lang="ja-JP" altLang="en-US" sz="2000" b="1" dirty="0"/>
          </a:p>
        </p:txBody>
      </p:sp>
      <p:sp>
        <p:nvSpPr>
          <p:cNvPr id="35" name="テキスト ボックス 34"/>
          <p:cNvSpPr txBox="1"/>
          <p:nvPr/>
        </p:nvSpPr>
        <p:spPr>
          <a:xfrm>
            <a:off x="5508434" y="3973200"/>
            <a:ext cx="721659" cy="400110"/>
          </a:xfrm>
          <a:prstGeom prst="rect">
            <a:avLst/>
          </a:prstGeom>
          <a:noFill/>
        </p:spPr>
        <p:txBody>
          <a:bodyPr wrap="square" rtlCol="0">
            <a:spAutoFit/>
          </a:bodyPr>
          <a:lstStyle/>
          <a:p>
            <a:r>
              <a:rPr lang="ja-JP" altLang="en-US" sz="2000" b="1" dirty="0"/>
              <a:t>接続</a:t>
            </a:r>
            <a:endParaRPr kumimoji="1" lang="ja-JP" altLang="en-US" sz="2000" b="1" dirty="0"/>
          </a:p>
        </p:txBody>
      </p:sp>
      <p:sp>
        <p:nvSpPr>
          <p:cNvPr id="36" name="正方形/長方形 35"/>
          <p:cNvSpPr/>
          <p:nvPr/>
        </p:nvSpPr>
        <p:spPr>
          <a:xfrm>
            <a:off x="2363497" y="6146086"/>
            <a:ext cx="2017058" cy="43478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600" b="1" dirty="0" smtClean="0"/>
              <a:t>MPI</a:t>
            </a:r>
            <a:r>
              <a:rPr lang="ja-JP" altLang="en-US" sz="1600" b="1" dirty="0" smtClean="0"/>
              <a:t>の管理プロセス</a:t>
            </a:r>
            <a:endParaRPr kumimoji="1" lang="en-US" altLang="ja-JP" sz="1600" b="1" dirty="0" smtClean="0"/>
          </a:p>
        </p:txBody>
      </p:sp>
      <p:sp>
        <p:nvSpPr>
          <p:cNvPr id="37" name="正方形/長方形 36"/>
          <p:cNvSpPr/>
          <p:nvPr/>
        </p:nvSpPr>
        <p:spPr>
          <a:xfrm>
            <a:off x="6506871" y="6146086"/>
            <a:ext cx="2017058" cy="40117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b="1" dirty="0" smtClean="0"/>
              <a:t>MPI</a:t>
            </a:r>
            <a:r>
              <a:rPr lang="ja-JP" altLang="en-US" b="1" dirty="0" smtClean="0"/>
              <a:t>並列プロセス</a:t>
            </a:r>
            <a:endParaRPr kumimoji="1" lang="ja-JP" altLang="en-US" b="1" dirty="0"/>
          </a:p>
        </p:txBody>
      </p:sp>
      <p:sp>
        <p:nvSpPr>
          <p:cNvPr id="38" name="大波 37"/>
          <p:cNvSpPr/>
          <p:nvPr/>
        </p:nvSpPr>
        <p:spPr>
          <a:xfrm>
            <a:off x="1484953" y="5045661"/>
            <a:ext cx="7279334" cy="862861"/>
          </a:xfrm>
          <a:prstGeom prst="wav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b="1" dirty="0" smtClean="0"/>
              <a:t>ユーザースレッドの作成，             </a:t>
            </a:r>
            <a:r>
              <a:rPr lang="ja-JP" altLang="en-US" sz="2000" b="1" dirty="0" smtClean="0"/>
              <a:t>                             </a:t>
            </a:r>
            <a:r>
              <a:rPr kumimoji="1" lang="en-US" altLang="ja-JP" sz="2000" b="1" dirty="0" err="1" smtClean="0"/>
              <a:t>etc</a:t>
            </a:r>
            <a:endParaRPr kumimoji="1" lang="ja-JP" altLang="en-US" sz="2000" b="1" dirty="0"/>
          </a:p>
        </p:txBody>
      </p:sp>
      <p:sp>
        <p:nvSpPr>
          <p:cNvPr id="53" name="テキスト ボックス 52"/>
          <p:cNvSpPr txBox="1"/>
          <p:nvPr/>
        </p:nvSpPr>
        <p:spPr>
          <a:xfrm>
            <a:off x="3504877" y="2958481"/>
            <a:ext cx="1270177" cy="400110"/>
          </a:xfrm>
          <a:prstGeom prst="rect">
            <a:avLst/>
          </a:prstGeom>
          <a:noFill/>
        </p:spPr>
        <p:txBody>
          <a:bodyPr wrap="square" rtlCol="0">
            <a:spAutoFit/>
          </a:bodyPr>
          <a:lstStyle/>
          <a:p>
            <a:r>
              <a:rPr lang="en-US" altLang="ja-JP" sz="2000" b="1" dirty="0">
                <a:solidFill>
                  <a:srgbClr val="FF0000"/>
                </a:solidFill>
              </a:rPr>
              <a:t>f</a:t>
            </a:r>
            <a:r>
              <a:rPr lang="en-US" altLang="ja-JP" sz="2000" b="1" dirty="0" smtClean="0">
                <a:solidFill>
                  <a:srgbClr val="FF0000"/>
                </a:solidFill>
              </a:rPr>
              <a:t>ork()</a:t>
            </a:r>
            <a:endParaRPr kumimoji="1" lang="ja-JP" altLang="en-US" sz="2000" b="1" dirty="0">
              <a:solidFill>
                <a:srgbClr val="FF0000"/>
              </a:solidFill>
            </a:endParaRPr>
          </a:p>
        </p:txBody>
      </p:sp>
      <p:sp>
        <p:nvSpPr>
          <p:cNvPr id="54" name="雲形吹き出し 53"/>
          <p:cNvSpPr/>
          <p:nvPr/>
        </p:nvSpPr>
        <p:spPr>
          <a:xfrm>
            <a:off x="1196966" y="2301150"/>
            <a:ext cx="1892672" cy="1125075"/>
          </a:xfrm>
          <a:prstGeom prst="cloudCallout">
            <a:avLst>
              <a:gd name="adj1" fmla="val 50946"/>
              <a:gd name="adj2" fmla="val 32135"/>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親子関係の有無を判定</a:t>
            </a:r>
            <a:endParaRPr kumimoji="1" lang="ja-JP" altLang="en-US" b="1" dirty="0"/>
          </a:p>
        </p:txBody>
      </p:sp>
      <p:sp>
        <p:nvSpPr>
          <p:cNvPr id="55" name="テキスト ボックス 54"/>
          <p:cNvSpPr txBox="1"/>
          <p:nvPr/>
        </p:nvSpPr>
        <p:spPr>
          <a:xfrm>
            <a:off x="4788301" y="5283096"/>
            <a:ext cx="2987824" cy="400110"/>
          </a:xfrm>
          <a:prstGeom prst="rect">
            <a:avLst/>
          </a:prstGeom>
          <a:noFill/>
        </p:spPr>
        <p:txBody>
          <a:bodyPr wrap="square" rtlCol="0">
            <a:spAutoFit/>
          </a:bodyPr>
          <a:lstStyle/>
          <a:p>
            <a:r>
              <a:rPr lang="ja-JP" altLang="en-US" sz="2000" b="1" dirty="0" smtClean="0"/>
              <a:t>プロセス間通信の再構築</a:t>
            </a:r>
            <a:endParaRPr kumimoji="1" lang="ja-JP" altLang="en-US" sz="2000" b="1" dirty="0"/>
          </a:p>
        </p:txBody>
      </p:sp>
    </p:spTree>
    <p:extLst>
      <p:ext uri="{BB962C8B-B14F-4D97-AF65-F5344CB8AC3E}">
        <p14:creationId xmlns:p14="http://schemas.microsoft.com/office/powerpoint/2010/main" val="1496208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500" fill="hold"/>
                                        <p:tgtEl>
                                          <p:spTgt spid="55"/>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animBg="1"/>
      <p:bldP spid="5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35404BD2-53BE-4113-8346-16BB7AE70CE6}" type="datetime1">
              <a:rPr lang="ja-JP" altLang="en-US" smtClean="0"/>
              <a:t>2016/6/2</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3</a:t>
            </a:fld>
            <a:endParaRPr lang="ja-JP" altLang="en-US"/>
          </a:p>
        </p:txBody>
      </p:sp>
      <p:sp>
        <p:nvSpPr>
          <p:cNvPr id="7" name="タイトル 1"/>
          <p:cNvSpPr txBox="1">
            <a:spLocks/>
          </p:cNvSpPr>
          <p:nvPr/>
        </p:nvSpPr>
        <p:spPr>
          <a:xfrm>
            <a:off x="457200" y="134144"/>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ja-JP" altLang="en-US" dirty="0" smtClean="0">
                <a:solidFill>
                  <a:srgbClr val="D2533C"/>
                </a:solidFill>
              </a:rPr>
              <a:t>研究背景</a:t>
            </a:r>
            <a:r>
              <a:rPr lang="en-US" altLang="ja-JP" dirty="0" smtClean="0">
                <a:solidFill>
                  <a:srgbClr val="D2533C"/>
                </a:solidFill>
              </a:rPr>
              <a:t>(1/2)</a:t>
            </a:r>
            <a:endParaRPr lang="ja-JP" altLang="en-US" dirty="0">
              <a:solidFill>
                <a:srgbClr val="D2533C"/>
              </a:solidFill>
            </a:endParaRPr>
          </a:p>
        </p:txBody>
      </p:sp>
      <p:sp>
        <p:nvSpPr>
          <p:cNvPr id="6" name="コンテンツ プレースホルダー 5"/>
          <p:cNvSpPr>
            <a:spLocks noGrp="1"/>
          </p:cNvSpPr>
          <p:nvPr>
            <p:ph idx="1"/>
          </p:nvPr>
        </p:nvSpPr>
        <p:spPr>
          <a:xfrm>
            <a:off x="457200" y="980728"/>
            <a:ext cx="8229600" cy="1800200"/>
          </a:xfrm>
        </p:spPr>
        <p:txBody>
          <a:bodyPr>
            <a:normAutofit/>
          </a:bodyPr>
          <a:lstStyle/>
          <a:p>
            <a:r>
              <a:rPr lang="ja-JP" altLang="en-US" b="1" dirty="0" smtClean="0"/>
              <a:t>メモリ容量の増加や処理性能の向上等</a:t>
            </a:r>
            <a:r>
              <a:rPr lang="ja-JP" altLang="en-US" b="1" dirty="0"/>
              <a:t>，</a:t>
            </a:r>
            <a:r>
              <a:rPr lang="ja-JP" altLang="en-US" b="1" dirty="0" smtClean="0"/>
              <a:t>モバイル端末が高性能化</a:t>
            </a:r>
            <a:endParaRPr lang="en-US" altLang="ja-JP" b="1" dirty="0" smtClean="0"/>
          </a:p>
          <a:p>
            <a:pPr lvl="1"/>
            <a:r>
              <a:rPr lang="ja-JP" altLang="en-US" b="1" dirty="0">
                <a:solidFill>
                  <a:srgbClr val="FF0000"/>
                </a:solidFill>
              </a:rPr>
              <a:t>並列分散処理の新たな計算資源として活用することが</a:t>
            </a:r>
            <a:r>
              <a:rPr lang="ja-JP" altLang="en-US" b="1" dirty="0" smtClean="0">
                <a:solidFill>
                  <a:srgbClr val="FF0000"/>
                </a:solidFill>
              </a:rPr>
              <a:t>可能</a:t>
            </a:r>
            <a:endParaRPr lang="en-US" altLang="ja-JP" b="1" dirty="0">
              <a:solidFill>
                <a:srgbClr val="FF0000"/>
              </a:solidFill>
            </a:endParaRPr>
          </a:p>
          <a:p>
            <a:pPr lvl="1"/>
            <a:r>
              <a:rPr lang="ja-JP" altLang="en-US" b="1" dirty="0" smtClean="0"/>
              <a:t>関連</a:t>
            </a:r>
            <a:r>
              <a:rPr lang="ja-JP" altLang="en-US" b="1" dirty="0"/>
              <a:t>研究</a:t>
            </a:r>
            <a:r>
              <a:rPr lang="en-US" altLang="ja-JP" b="1" dirty="0"/>
              <a:t>(</a:t>
            </a:r>
            <a:r>
              <a:rPr lang="ja-JP" altLang="en-US" b="1" dirty="0"/>
              <a:t>事例</a:t>
            </a:r>
            <a:r>
              <a:rPr lang="en-US" altLang="ja-JP" b="1" dirty="0" smtClean="0"/>
              <a:t>)…PC</a:t>
            </a:r>
            <a:r>
              <a:rPr lang="ja-JP" altLang="en-US" b="1" dirty="0"/>
              <a:t>クラスタの代用</a:t>
            </a:r>
            <a:r>
              <a:rPr lang="en-US" altLang="ja-JP" b="1" dirty="0"/>
              <a:t>[1]</a:t>
            </a:r>
            <a:r>
              <a:rPr lang="ja-JP" altLang="en-US" b="1" dirty="0"/>
              <a:t>やサーバーの代用</a:t>
            </a:r>
            <a:r>
              <a:rPr lang="en-US" altLang="ja-JP" b="1" dirty="0"/>
              <a:t>[2]</a:t>
            </a:r>
            <a:r>
              <a:rPr lang="ja-JP" altLang="en-US" b="1" dirty="0"/>
              <a:t>等</a:t>
            </a:r>
            <a:endParaRPr lang="en-US" altLang="ja-JP" b="1" dirty="0"/>
          </a:p>
          <a:p>
            <a:pPr lvl="1"/>
            <a:endParaRPr lang="ja-JP" altLang="en-US" b="1" dirty="0">
              <a:solidFill>
                <a:srgbClr val="FF0000"/>
              </a:solidFill>
            </a:endParaRPr>
          </a:p>
          <a:p>
            <a:endParaRPr lang="en-US" altLang="ja-JP" b="1" dirty="0" smtClean="0"/>
          </a:p>
          <a:p>
            <a:pPr marL="0" indent="0">
              <a:buNone/>
            </a:pPr>
            <a:endParaRPr kumimoji="1" lang="ja-JP" altLang="en-US" b="1" dirty="0"/>
          </a:p>
        </p:txBody>
      </p:sp>
      <p:sp>
        <p:nvSpPr>
          <p:cNvPr id="14" name="コンテンツ プレースホルダー 5"/>
          <p:cNvSpPr txBox="1">
            <a:spLocks/>
          </p:cNvSpPr>
          <p:nvPr/>
        </p:nvSpPr>
        <p:spPr>
          <a:xfrm>
            <a:off x="457200" y="3861048"/>
            <a:ext cx="8229600" cy="1656184"/>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marL="0" indent="0">
              <a:buNone/>
            </a:pPr>
            <a:endParaRPr lang="en-US" altLang="ja-JP" b="1" dirty="0"/>
          </a:p>
        </p:txBody>
      </p:sp>
      <p:sp>
        <p:nvSpPr>
          <p:cNvPr id="15" name="テキスト ボックス 14"/>
          <p:cNvSpPr txBox="1"/>
          <p:nvPr/>
        </p:nvSpPr>
        <p:spPr>
          <a:xfrm>
            <a:off x="251520" y="6134526"/>
            <a:ext cx="8892480" cy="276999"/>
          </a:xfrm>
          <a:prstGeom prst="rect">
            <a:avLst/>
          </a:prstGeom>
          <a:noFill/>
        </p:spPr>
        <p:txBody>
          <a:bodyPr wrap="square" rtlCol="0">
            <a:spAutoFit/>
          </a:bodyPr>
          <a:lstStyle/>
          <a:p>
            <a:r>
              <a:rPr lang="en-US" altLang="ja-JP" sz="1200" b="1" dirty="0" smtClean="0"/>
              <a:t>[1</a:t>
            </a:r>
            <a:r>
              <a:rPr lang="en-US" altLang="ja-JP" sz="1200" b="1" dirty="0"/>
              <a:t>]  </a:t>
            </a:r>
            <a:r>
              <a:rPr lang="en-US" altLang="ja-JP" sz="1200" b="1" dirty="0" err="1"/>
              <a:t>M.M.juno</a:t>
            </a:r>
            <a:r>
              <a:rPr lang="en-US" altLang="ja-JP" sz="1200" b="1" dirty="0"/>
              <a:t>, </a:t>
            </a:r>
            <a:r>
              <a:rPr lang="en-US" altLang="ja-JP" sz="1200" b="1" dirty="0" err="1"/>
              <a:t>A.R.Bhangwar</a:t>
            </a:r>
            <a:r>
              <a:rPr lang="en-US" altLang="ja-JP" sz="1200" b="1" dirty="0"/>
              <a:t>, and A.A.</a:t>
            </a:r>
            <a:r>
              <a:rPr lang="en-US" altLang="ja-JP" sz="1200" b="1" dirty="0" err="1"/>
              <a:t>Laghari</a:t>
            </a:r>
            <a:r>
              <a:rPr lang="en-US" altLang="ja-JP" sz="1200" b="1" dirty="0" smtClean="0"/>
              <a:t>,“</a:t>
            </a:r>
            <a:r>
              <a:rPr lang="en-US" altLang="ja-JP" sz="1200" b="1" dirty="0"/>
              <a:t>Grids of </a:t>
            </a:r>
            <a:r>
              <a:rPr lang="en-US" altLang="ja-JP" sz="1200" b="1" dirty="0" smtClean="0"/>
              <a:t>Android </a:t>
            </a:r>
            <a:r>
              <a:rPr lang="en-US" altLang="ja-JP" sz="1200" b="1" dirty="0"/>
              <a:t>Mobile Devices</a:t>
            </a:r>
            <a:r>
              <a:rPr lang="en-US" altLang="ja-JP" sz="1200" b="1" dirty="0" smtClean="0"/>
              <a:t>”, </a:t>
            </a:r>
            <a:r>
              <a:rPr lang="en-US" altLang="ja-JP" sz="1200" b="1" dirty="0"/>
              <a:t>ICICTT, pp.1-3, 2013.</a:t>
            </a:r>
            <a:endParaRPr kumimoji="1" lang="ja-JP" altLang="en-US" sz="1200" b="1" dirty="0"/>
          </a:p>
        </p:txBody>
      </p:sp>
      <p:sp>
        <p:nvSpPr>
          <p:cNvPr id="16" name="テキスト ボックス 15"/>
          <p:cNvSpPr txBox="1"/>
          <p:nvPr/>
        </p:nvSpPr>
        <p:spPr>
          <a:xfrm>
            <a:off x="251520" y="6423719"/>
            <a:ext cx="8892480" cy="461665"/>
          </a:xfrm>
          <a:prstGeom prst="rect">
            <a:avLst/>
          </a:prstGeom>
          <a:noFill/>
        </p:spPr>
        <p:txBody>
          <a:bodyPr wrap="square" rtlCol="0">
            <a:spAutoFit/>
          </a:bodyPr>
          <a:lstStyle/>
          <a:p>
            <a:r>
              <a:rPr lang="en-US" altLang="ja-JP" sz="1200" b="1" dirty="0"/>
              <a:t>[2]  F. </a:t>
            </a:r>
            <a:r>
              <a:rPr lang="en-US" altLang="ja-JP" sz="1200" b="1" dirty="0" err="1"/>
              <a:t>Busching</a:t>
            </a:r>
            <a:r>
              <a:rPr lang="en-US" altLang="ja-JP" sz="1200" b="1" dirty="0"/>
              <a:t>, S. </a:t>
            </a:r>
            <a:r>
              <a:rPr lang="en-US" altLang="ja-JP" sz="1200" b="1" dirty="0" err="1"/>
              <a:t>Schildt</a:t>
            </a:r>
            <a:r>
              <a:rPr lang="en-US" altLang="ja-JP" sz="1200" b="1" dirty="0"/>
              <a:t>, and L. Wolf</a:t>
            </a:r>
            <a:r>
              <a:rPr lang="en-US" altLang="ja-JP" sz="1200" b="1" dirty="0" smtClean="0"/>
              <a:t>,“</a:t>
            </a:r>
            <a:r>
              <a:rPr lang="en-US" altLang="ja-JP" sz="1200" b="1" dirty="0" err="1"/>
              <a:t>DroidCluster</a:t>
            </a:r>
            <a:r>
              <a:rPr lang="en-US" altLang="ja-JP" sz="1200" b="1" dirty="0"/>
              <a:t>:  </a:t>
            </a:r>
            <a:r>
              <a:rPr lang="en-US" altLang="ja-JP" sz="1200" b="1" dirty="0" smtClean="0"/>
              <a:t>Towards Smartphone </a:t>
            </a:r>
            <a:r>
              <a:rPr lang="en-US" altLang="ja-JP" sz="1200" b="1" dirty="0"/>
              <a:t>Cluster </a:t>
            </a:r>
            <a:r>
              <a:rPr lang="en-US" altLang="ja-JP" sz="1200" b="1" dirty="0" err="1"/>
              <a:t>ComputingThe</a:t>
            </a:r>
            <a:r>
              <a:rPr lang="en-US" altLang="ja-JP" sz="1200" b="1" dirty="0"/>
              <a:t> Streets are </a:t>
            </a:r>
            <a:r>
              <a:rPr lang="en-US" altLang="ja-JP" sz="1200" b="1" dirty="0" smtClean="0"/>
              <a:t>Paved with Potential Computer </a:t>
            </a:r>
            <a:r>
              <a:rPr lang="en-US" altLang="ja-JP" sz="1200" b="1" dirty="0"/>
              <a:t>Clusters</a:t>
            </a:r>
            <a:r>
              <a:rPr lang="en-US" altLang="ja-JP" sz="1200" b="1" dirty="0" smtClean="0"/>
              <a:t>”, </a:t>
            </a:r>
            <a:r>
              <a:rPr lang="en-US" altLang="ja-JP" sz="1200" b="1" dirty="0"/>
              <a:t>In Distributed </a:t>
            </a:r>
            <a:r>
              <a:rPr lang="en-US" altLang="ja-JP" sz="1200" b="1" dirty="0" smtClean="0"/>
              <a:t>Computing </a:t>
            </a:r>
            <a:r>
              <a:rPr lang="en-US" altLang="ja-JP" sz="1200" b="1" dirty="0"/>
              <a:t>Systems </a:t>
            </a:r>
            <a:r>
              <a:rPr lang="en-US" altLang="ja-JP" sz="1200" b="1" dirty="0" smtClean="0"/>
              <a:t>Workshops (ICDCSW</a:t>
            </a:r>
            <a:r>
              <a:rPr lang="en-US" altLang="ja-JP" sz="1200" b="1" dirty="0"/>
              <a:t>), pp.114-117, 2012</a:t>
            </a:r>
            <a:endParaRPr kumimoji="1" lang="ja-JP" altLang="en-US" sz="1200" b="1" dirty="0"/>
          </a:p>
        </p:txBody>
      </p:sp>
      <p:sp>
        <p:nvSpPr>
          <p:cNvPr id="12" name="フッター プレースホルダー 1"/>
          <p:cNvSpPr>
            <a:spLocks noGrp="1"/>
          </p:cNvSpPr>
          <p:nvPr>
            <p:ph type="ftr" sz="quarter" idx="11"/>
          </p:nvPr>
        </p:nvSpPr>
        <p:spPr>
          <a:xfrm>
            <a:off x="3429000" y="18288"/>
            <a:ext cx="4114800" cy="329184"/>
          </a:xfrm>
        </p:spPr>
        <p:txBody>
          <a:bodyPr/>
          <a:lstStyle/>
          <a:p>
            <a:r>
              <a:rPr lang="en-US" altLang="zh-TW" smtClean="0"/>
              <a:t>ARC212@</a:t>
            </a:r>
            <a:r>
              <a:rPr lang="zh-TW" altLang="en-US" smtClean="0"/>
              <a:t>黒部宇奈月温泉 発表練習</a:t>
            </a:r>
            <a:endParaRPr lang="ja-JP" altLang="en-US" dirty="0"/>
          </a:p>
        </p:txBody>
      </p:sp>
      <p:sp>
        <p:nvSpPr>
          <p:cNvPr id="13" name="コンテンツ プレースホルダー 5"/>
          <p:cNvSpPr txBox="1">
            <a:spLocks/>
          </p:cNvSpPr>
          <p:nvPr/>
        </p:nvSpPr>
        <p:spPr>
          <a:xfrm>
            <a:off x="467544" y="2728664"/>
            <a:ext cx="8542784" cy="1132384"/>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b="1" dirty="0" smtClean="0"/>
              <a:t>モバイル端末を計算ノードとしたクラスタシステムを開発</a:t>
            </a:r>
            <a:endParaRPr lang="en-US" altLang="ja-JP" b="1" dirty="0" smtClean="0"/>
          </a:p>
          <a:p>
            <a:endParaRPr lang="en-US" altLang="ja-JP" sz="1100" b="1" dirty="0" smtClean="0"/>
          </a:p>
          <a:p>
            <a:pPr lvl="1"/>
            <a:r>
              <a:rPr lang="ja-JP" altLang="en-US" b="1" dirty="0" smtClean="0"/>
              <a:t>マルチコア搭載の端末</a:t>
            </a:r>
            <a:r>
              <a:rPr lang="ja-JP" altLang="en-US" b="1" dirty="0"/>
              <a:t>に</a:t>
            </a:r>
            <a:r>
              <a:rPr lang="ja-JP" altLang="en-US" b="1" dirty="0" smtClean="0"/>
              <a:t>おいて</a:t>
            </a:r>
            <a:r>
              <a:rPr lang="en-US" altLang="ja-JP" b="1" dirty="0" smtClean="0"/>
              <a:t>,MPI</a:t>
            </a:r>
            <a:r>
              <a:rPr lang="ja-JP" altLang="en-US" b="1" dirty="0" smtClean="0"/>
              <a:t>により並列プロセスを起動</a:t>
            </a:r>
            <a:r>
              <a:rPr lang="en-US" altLang="ja-JP" b="1" dirty="0" smtClean="0"/>
              <a:t>/</a:t>
            </a:r>
            <a:r>
              <a:rPr lang="ja-JP" altLang="en-US" b="1" dirty="0" smtClean="0"/>
              <a:t>並列処理</a:t>
            </a:r>
            <a:endParaRPr lang="en-US" altLang="ja-JP" b="1" dirty="0" smtClean="0"/>
          </a:p>
          <a:p>
            <a:pPr lvl="1"/>
            <a:endParaRPr lang="en-US" altLang="ja-JP" sz="800" b="1" dirty="0" smtClean="0"/>
          </a:p>
          <a:p>
            <a:pPr marL="0" indent="0">
              <a:buNone/>
            </a:pPr>
            <a:endParaRPr lang="en-US" altLang="ja-JP" b="1" dirty="0"/>
          </a:p>
        </p:txBody>
      </p:sp>
      <p:pic>
        <p:nvPicPr>
          <p:cNvPr id="17" name="Picture 2" descr="C:\Users\SAWADA~1\AppData\Local\Temp\imagesyusei.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3734200"/>
            <a:ext cx="3672408" cy="1909881"/>
          </a:xfrm>
          <a:prstGeom prst="rect">
            <a:avLst/>
          </a:prstGeom>
          <a:noFill/>
          <a:extLst>
            <a:ext uri="{909E8E84-426E-40DD-AFC4-6F175D3DCCD1}">
              <a14:hiddenFill xmlns:a14="http://schemas.microsoft.com/office/drawing/2010/main">
                <a:solidFill>
                  <a:srgbClr val="FFFFFF"/>
                </a:solidFill>
              </a14:hiddenFill>
            </a:ext>
          </a:extLst>
        </p:spPr>
      </p:pic>
      <p:sp>
        <p:nvSpPr>
          <p:cNvPr id="18" name="テキスト ボックス 17"/>
          <p:cNvSpPr txBox="1"/>
          <p:nvPr/>
        </p:nvSpPr>
        <p:spPr>
          <a:xfrm>
            <a:off x="2447763" y="5720026"/>
            <a:ext cx="3888433" cy="338554"/>
          </a:xfrm>
          <a:prstGeom prst="rect">
            <a:avLst/>
          </a:prstGeom>
          <a:noFill/>
        </p:spPr>
        <p:txBody>
          <a:bodyPr wrap="square" rtlCol="0">
            <a:spAutoFit/>
          </a:bodyPr>
          <a:lstStyle/>
          <a:p>
            <a:pPr algn="ctr"/>
            <a:r>
              <a:rPr kumimoji="1" lang="ja-JP" altLang="en-US" sz="1600" b="1" dirty="0" smtClean="0"/>
              <a:t>図</a:t>
            </a:r>
            <a:r>
              <a:rPr kumimoji="1" lang="en-US" altLang="ja-JP" sz="1600" b="1" dirty="0" smtClean="0"/>
              <a:t>:</a:t>
            </a:r>
            <a:r>
              <a:rPr lang="ja-JP" altLang="en-US" sz="1600" b="1" dirty="0"/>
              <a:t>モバイル</a:t>
            </a:r>
            <a:r>
              <a:rPr kumimoji="1" lang="ja-JP" altLang="en-US" sz="1600" b="1" dirty="0" smtClean="0"/>
              <a:t>端末を用いたクラスタシステム</a:t>
            </a:r>
            <a:endParaRPr kumimoji="1" lang="ja-JP" altLang="en-US" sz="1600" b="1" dirty="0"/>
          </a:p>
        </p:txBody>
      </p:sp>
    </p:spTree>
    <p:extLst>
      <p:ext uri="{BB962C8B-B14F-4D97-AF65-F5344CB8AC3E}">
        <p14:creationId xmlns:p14="http://schemas.microsoft.com/office/powerpoint/2010/main" val="42233452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接続</a:t>
            </a:r>
            <a:r>
              <a:rPr lang="ja-JP" altLang="en-US" dirty="0"/>
              <a:t>の保証</a:t>
            </a:r>
            <a:r>
              <a:rPr lang="en-US" altLang="ja-JP" dirty="0" smtClean="0"/>
              <a:t>(3/3</a:t>
            </a:r>
            <a:r>
              <a:rPr lang="en-US" altLang="ja-JP" dirty="0"/>
              <a:t>)</a:t>
            </a:r>
            <a:endParaRPr kumimoji="1" lang="ja-JP" altLang="en-US" dirty="0"/>
          </a:p>
        </p:txBody>
      </p:sp>
      <p:sp>
        <p:nvSpPr>
          <p:cNvPr id="3" name="日付プレースホルダー 2"/>
          <p:cNvSpPr>
            <a:spLocks noGrp="1"/>
          </p:cNvSpPr>
          <p:nvPr>
            <p:ph type="dt" sz="half" idx="10"/>
          </p:nvPr>
        </p:nvSpPr>
        <p:spPr/>
        <p:txBody>
          <a:bodyPr/>
          <a:lstStyle/>
          <a:p>
            <a:fld id="{EED700D7-0CC5-4D67-BFBD-F07CFAA69DCA}" type="datetime1">
              <a:rPr lang="ja-JP" altLang="en-US" smtClean="0"/>
              <a:t>2016/6/2</a:t>
            </a:fld>
            <a:endParaRPr lang="ja-JP" altLang="en-US"/>
          </a:p>
        </p:txBody>
      </p:sp>
      <p:sp>
        <p:nvSpPr>
          <p:cNvPr id="4" name="フッター プレースホルダー 3"/>
          <p:cNvSpPr>
            <a:spLocks noGrp="1"/>
          </p:cNvSpPr>
          <p:nvPr>
            <p:ph type="ftr" sz="quarter" idx="11"/>
          </p:nvPr>
        </p:nvSpPr>
        <p:spPr/>
        <p:txBody>
          <a:bodyPr/>
          <a:lstStyle/>
          <a:p>
            <a:r>
              <a:rPr lang="en-US" altLang="zh-TW" smtClean="0"/>
              <a:t>ARC212@</a:t>
            </a:r>
            <a:r>
              <a:rPr lang="zh-TW" altLang="en-US" smtClean="0"/>
              <a:t>黒部宇奈月温泉 発表練習</a:t>
            </a:r>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30</a:t>
            </a:fld>
            <a:endParaRPr lang="ja-JP" altLang="en-US"/>
          </a:p>
        </p:txBody>
      </p:sp>
      <p:sp>
        <p:nvSpPr>
          <p:cNvPr id="6" name="円/楕円 5"/>
          <p:cNvSpPr/>
          <p:nvPr/>
        </p:nvSpPr>
        <p:spPr>
          <a:xfrm>
            <a:off x="3958175" y="2542973"/>
            <a:ext cx="2635250" cy="2232248"/>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a:t>移譲</a:t>
            </a:r>
            <a:r>
              <a:rPr lang="ja-JP" altLang="en-US" sz="2000" b="1" dirty="0" smtClean="0"/>
              <a:t>先ノード</a:t>
            </a:r>
            <a:endParaRPr lang="en-US" altLang="ja-JP" sz="2000" b="1" dirty="0" smtClean="0"/>
          </a:p>
          <a:p>
            <a:pPr algn="ctr"/>
            <a:endParaRPr lang="en-US" altLang="ja-JP" sz="2000" b="1" dirty="0" smtClean="0"/>
          </a:p>
          <a:p>
            <a:pPr algn="ctr"/>
            <a:endParaRPr kumimoji="1" lang="en-US" altLang="ja-JP" sz="2000" b="1" dirty="0"/>
          </a:p>
          <a:p>
            <a:pPr algn="ctr"/>
            <a:endParaRPr kumimoji="1" lang="en-US" altLang="ja-JP" sz="2000" b="1" dirty="0" smtClean="0"/>
          </a:p>
          <a:p>
            <a:pPr algn="ctr"/>
            <a:endParaRPr lang="en-US" altLang="ja-JP" sz="1600" b="1" dirty="0"/>
          </a:p>
          <a:p>
            <a:pPr algn="ctr"/>
            <a:endParaRPr kumimoji="1" lang="en-US" altLang="ja-JP" sz="1600" b="1" dirty="0" smtClean="0"/>
          </a:p>
          <a:p>
            <a:pPr algn="ctr"/>
            <a:endParaRPr kumimoji="1" lang="en-US" altLang="ja-JP" sz="1600" b="1" dirty="0" smtClean="0"/>
          </a:p>
          <a:p>
            <a:pPr algn="ctr"/>
            <a:endParaRPr kumimoji="1" lang="ja-JP" altLang="en-US" sz="1600" b="1" dirty="0"/>
          </a:p>
        </p:txBody>
      </p:sp>
      <p:sp>
        <p:nvSpPr>
          <p:cNvPr id="7" name="正方形/長方形 6"/>
          <p:cNvSpPr/>
          <p:nvPr/>
        </p:nvSpPr>
        <p:spPr>
          <a:xfrm>
            <a:off x="4534462" y="4192096"/>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p:cNvCxnSpPr>
            <a:stCxn id="7" idx="0"/>
          </p:cNvCxnSpPr>
          <p:nvPr/>
        </p:nvCxnSpPr>
        <p:spPr>
          <a:xfrm flipV="1">
            <a:off x="4657727" y="3466999"/>
            <a:ext cx="268024" cy="725097"/>
          </a:xfrm>
          <a:prstGeom prst="straightConnector1">
            <a:avLst/>
          </a:prstGeom>
          <a:ln w="38100">
            <a:solidFill>
              <a:srgbClr val="FF0000"/>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二等辺三角形 8"/>
          <p:cNvSpPr/>
          <p:nvPr/>
        </p:nvSpPr>
        <p:spPr>
          <a:xfrm>
            <a:off x="6078189" y="3511284"/>
            <a:ext cx="403002" cy="2880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a:stCxn id="9" idx="0"/>
            <a:endCxn id="14" idx="6"/>
          </p:cNvCxnSpPr>
          <p:nvPr/>
        </p:nvCxnSpPr>
        <p:spPr>
          <a:xfrm flipH="1" flipV="1">
            <a:off x="5190140" y="3285304"/>
            <a:ext cx="1089550" cy="225980"/>
          </a:xfrm>
          <a:prstGeom prst="straightConnector1">
            <a:avLst/>
          </a:prstGeom>
          <a:ln w="57150">
            <a:solidFill>
              <a:srgbClr val="FF0000"/>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円/楕円 13"/>
          <p:cNvSpPr/>
          <p:nvPr/>
        </p:nvSpPr>
        <p:spPr>
          <a:xfrm>
            <a:off x="4603881" y="3091220"/>
            <a:ext cx="586259" cy="38816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sp>
        <p:nvSpPr>
          <p:cNvPr id="15" name="二等辺三角形 14"/>
          <p:cNvSpPr/>
          <p:nvPr/>
        </p:nvSpPr>
        <p:spPr>
          <a:xfrm>
            <a:off x="5346763" y="4277048"/>
            <a:ext cx="403002" cy="2880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p:cNvCxnSpPr>
            <a:stCxn id="15" idx="0"/>
            <a:endCxn id="14" idx="5"/>
          </p:cNvCxnSpPr>
          <p:nvPr/>
        </p:nvCxnSpPr>
        <p:spPr>
          <a:xfrm flipH="1" flipV="1">
            <a:off x="5104284" y="3422542"/>
            <a:ext cx="443980" cy="854506"/>
          </a:xfrm>
          <a:prstGeom prst="straightConnector1">
            <a:avLst/>
          </a:prstGeom>
          <a:ln w="57150">
            <a:solidFill>
              <a:srgbClr val="FF0000"/>
            </a:solidFill>
            <a:prstDash val="sys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四角形吹き出し 18"/>
          <p:cNvSpPr/>
          <p:nvPr/>
        </p:nvSpPr>
        <p:spPr>
          <a:xfrm>
            <a:off x="5969247" y="1467802"/>
            <a:ext cx="2954680" cy="1182191"/>
          </a:xfrm>
          <a:prstGeom prst="wedgeRectCallout">
            <a:avLst>
              <a:gd name="adj1" fmla="val -80453"/>
              <a:gd name="adj2" fmla="val 102990"/>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sz="1400" b="1" dirty="0" smtClean="0"/>
              <a:t>・</a:t>
            </a:r>
            <a:endParaRPr lang="en-US" altLang="ja-JP" sz="1400" b="1" dirty="0" smtClean="0"/>
          </a:p>
          <a:p>
            <a:r>
              <a:rPr lang="ja-JP" altLang="en-US" sz="1400" b="1" dirty="0"/>
              <a:t>・</a:t>
            </a:r>
            <a:r>
              <a:rPr lang="ja-JP" altLang="en-US" sz="1400" b="1" dirty="0" smtClean="0"/>
              <a:t>自ノードで起動しているプロセス数</a:t>
            </a:r>
            <a:endParaRPr lang="en-US" altLang="ja-JP" sz="1400" b="1" dirty="0" smtClean="0"/>
          </a:p>
          <a:p>
            <a:r>
              <a:rPr lang="ja-JP" altLang="en-US" sz="1400" b="1" dirty="0" smtClean="0"/>
              <a:t>・チェックポインティング時に記録した子プロセスの数</a:t>
            </a:r>
            <a:endParaRPr kumimoji="1" lang="ja-JP" altLang="en-US" sz="1400" b="1" dirty="0"/>
          </a:p>
        </p:txBody>
      </p:sp>
      <p:sp>
        <p:nvSpPr>
          <p:cNvPr id="20" name="正方形/長方形 19"/>
          <p:cNvSpPr/>
          <p:nvPr/>
        </p:nvSpPr>
        <p:spPr>
          <a:xfrm>
            <a:off x="5969246" y="1467801"/>
            <a:ext cx="1843114" cy="30175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b="1" dirty="0" smtClean="0"/>
              <a:t>持っている情報</a:t>
            </a:r>
            <a:endParaRPr kumimoji="1" lang="ja-JP" altLang="en-US" b="1" dirty="0"/>
          </a:p>
        </p:txBody>
      </p:sp>
      <p:sp>
        <p:nvSpPr>
          <p:cNvPr id="21" name="コンテンツ プレースホルダー 2"/>
          <p:cNvSpPr txBox="1">
            <a:spLocks/>
          </p:cNvSpPr>
          <p:nvPr/>
        </p:nvSpPr>
        <p:spPr>
          <a:xfrm>
            <a:off x="4952" y="1916832"/>
            <a:ext cx="3926300" cy="3168352"/>
          </a:xfrm>
          <a:prstGeom prst="rect">
            <a:avLst/>
          </a:prstGeom>
        </p:spPr>
        <p:txBody>
          <a:bodyPr>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sz="2000" b="1" dirty="0" smtClean="0"/>
              <a:t>負荷分散されたプロセス </a:t>
            </a:r>
            <a:r>
              <a:rPr lang="en-US" altLang="ja-JP" sz="2000" b="1" dirty="0" smtClean="0"/>
              <a:t>= MPI</a:t>
            </a:r>
            <a:r>
              <a:rPr lang="ja-JP" altLang="en-US" sz="2000" b="1" dirty="0" smtClean="0"/>
              <a:t>の管理プロセスが新たに接続を受け付けるコネクション数</a:t>
            </a:r>
            <a:endParaRPr lang="en-US" altLang="ja-JP" sz="2000" b="1" dirty="0" smtClean="0"/>
          </a:p>
          <a:p>
            <a:endParaRPr lang="en-US" altLang="ja-JP" sz="2000" b="1" dirty="0"/>
          </a:p>
          <a:p>
            <a:endParaRPr lang="en-US" altLang="ja-JP" sz="2000" b="1" dirty="0" smtClean="0"/>
          </a:p>
          <a:p>
            <a:pPr marL="0" indent="0">
              <a:buNone/>
            </a:pPr>
            <a:endParaRPr lang="en-US" altLang="ja-JP" sz="2000" b="1" dirty="0" smtClean="0"/>
          </a:p>
          <a:p>
            <a:pPr marL="0" indent="0">
              <a:buFont typeface="Arial" pitchFamily="34" charset="0"/>
              <a:buNone/>
            </a:pPr>
            <a:endParaRPr lang="ja-JP" altLang="en-US" dirty="0"/>
          </a:p>
        </p:txBody>
      </p:sp>
      <p:sp>
        <p:nvSpPr>
          <p:cNvPr id="22" name="四角形吹き出し 21"/>
          <p:cNvSpPr/>
          <p:nvPr/>
        </p:nvSpPr>
        <p:spPr>
          <a:xfrm>
            <a:off x="6438499" y="4504142"/>
            <a:ext cx="2016176" cy="941082"/>
          </a:xfrm>
          <a:prstGeom prst="wedgeRectCallout">
            <a:avLst>
              <a:gd name="adj1" fmla="val -100328"/>
              <a:gd name="adj2" fmla="val -139472"/>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b="1" dirty="0" smtClean="0"/>
              <a:t>この例では新しいコネクションは２つ</a:t>
            </a:r>
            <a:endParaRPr kumimoji="1" lang="ja-JP" altLang="en-US" b="1" dirty="0"/>
          </a:p>
        </p:txBody>
      </p:sp>
      <p:sp>
        <p:nvSpPr>
          <p:cNvPr id="25" name="二等辺三角形 24"/>
          <p:cNvSpPr/>
          <p:nvPr/>
        </p:nvSpPr>
        <p:spPr>
          <a:xfrm>
            <a:off x="5378611" y="6453336"/>
            <a:ext cx="403002" cy="2880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5461944" y="6038738"/>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5878339" y="6001543"/>
            <a:ext cx="2537423" cy="307777"/>
          </a:xfrm>
          <a:prstGeom prst="rect">
            <a:avLst/>
          </a:prstGeom>
          <a:noFill/>
        </p:spPr>
        <p:txBody>
          <a:bodyPr wrap="square" rtlCol="0">
            <a:spAutoFit/>
          </a:bodyPr>
          <a:lstStyle/>
          <a:p>
            <a:r>
              <a:rPr kumimoji="1" lang="ja-JP" altLang="en-US" sz="1400" b="1" dirty="0" smtClean="0"/>
              <a:t>：</a:t>
            </a:r>
            <a:r>
              <a:rPr kumimoji="1" lang="en-US" altLang="ja-JP" sz="1400" b="1" dirty="0" smtClean="0"/>
              <a:t>MPI</a:t>
            </a:r>
            <a:r>
              <a:rPr kumimoji="1" lang="ja-JP" altLang="en-US" sz="1400" b="1" dirty="0" smtClean="0"/>
              <a:t>並列プロセス</a:t>
            </a:r>
            <a:endParaRPr kumimoji="1" lang="ja-JP" altLang="en-US" sz="1400" b="1" dirty="0"/>
          </a:p>
        </p:txBody>
      </p:sp>
      <p:sp>
        <p:nvSpPr>
          <p:cNvPr id="28" name="円/楕円 27"/>
          <p:cNvSpPr/>
          <p:nvPr/>
        </p:nvSpPr>
        <p:spPr>
          <a:xfrm>
            <a:off x="5292080" y="5530111"/>
            <a:ext cx="586259" cy="38816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sp>
        <p:nvSpPr>
          <p:cNvPr id="29" name="テキスト ボックス 28"/>
          <p:cNvSpPr txBox="1"/>
          <p:nvPr/>
        </p:nvSpPr>
        <p:spPr>
          <a:xfrm>
            <a:off x="5878339" y="5596813"/>
            <a:ext cx="2738584" cy="307777"/>
          </a:xfrm>
          <a:prstGeom prst="rect">
            <a:avLst/>
          </a:prstGeom>
          <a:noFill/>
        </p:spPr>
        <p:txBody>
          <a:bodyPr wrap="square" rtlCol="0">
            <a:spAutoFit/>
          </a:bodyPr>
          <a:lstStyle/>
          <a:p>
            <a:r>
              <a:rPr kumimoji="1" lang="ja-JP" altLang="en-US" sz="1400" b="1" dirty="0" smtClean="0"/>
              <a:t>：</a:t>
            </a:r>
            <a:r>
              <a:rPr kumimoji="1" lang="en-US" altLang="ja-JP" sz="1400" b="1" dirty="0" smtClean="0"/>
              <a:t>MPI</a:t>
            </a:r>
            <a:r>
              <a:rPr kumimoji="1" lang="ja-JP" altLang="en-US" sz="1400" b="1" dirty="0" smtClean="0"/>
              <a:t>の</a:t>
            </a:r>
            <a:r>
              <a:rPr lang="ja-JP" altLang="en-US" sz="1400" b="1" dirty="0" smtClean="0"/>
              <a:t>管理デーモンプロセス</a:t>
            </a:r>
            <a:endParaRPr kumimoji="1" lang="ja-JP" altLang="en-US" sz="1400" b="1" dirty="0"/>
          </a:p>
        </p:txBody>
      </p:sp>
      <p:sp>
        <p:nvSpPr>
          <p:cNvPr id="30" name="テキスト ボックス 29"/>
          <p:cNvSpPr txBox="1"/>
          <p:nvPr/>
        </p:nvSpPr>
        <p:spPr>
          <a:xfrm>
            <a:off x="5882975" y="6510292"/>
            <a:ext cx="3153521" cy="307777"/>
          </a:xfrm>
          <a:prstGeom prst="rect">
            <a:avLst/>
          </a:prstGeom>
          <a:noFill/>
        </p:spPr>
        <p:txBody>
          <a:bodyPr wrap="square" rtlCol="0">
            <a:spAutoFit/>
          </a:bodyPr>
          <a:lstStyle/>
          <a:p>
            <a:r>
              <a:rPr kumimoji="1" lang="ja-JP" altLang="en-US" sz="1400" b="1" dirty="0" smtClean="0"/>
              <a:t>：負荷分散対象の</a:t>
            </a:r>
            <a:r>
              <a:rPr kumimoji="1" lang="en-US" altLang="ja-JP" sz="1400" b="1" dirty="0" smtClean="0"/>
              <a:t>MPI</a:t>
            </a:r>
            <a:r>
              <a:rPr kumimoji="1" lang="ja-JP" altLang="en-US" sz="1400" b="1" dirty="0" smtClean="0"/>
              <a:t>並列プロセス</a:t>
            </a:r>
            <a:endParaRPr kumimoji="1" lang="ja-JP" altLang="en-US" sz="1400" b="1" dirty="0"/>
          </a:p>
        </p:txBody>
      </p:sp>
    </p:spTree>
    <p:extLst>
      <p:ext uri="{BB962C8B-B14F-4D97-AF65-F5344CB8AC3E}">
        <p14:creationId xmlns:p14="http://schemas.microsoft.com/office/powerpoint/2010/main" val="6683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5" grpId="0" animBg="1"/>
      <p:bldP spid="2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脱退の検知とリスタート前の準備</a:t>
            </a:r>
            <a:endParaRPr kumimoji="1" lang="ja-JP" altLang="en-US" dirty="0"/>
          </a:p>
        </p:txBody>
      </p:sp>
      <p:sp>
        <p:nvSpPr>
          <p:cNvPr id="3" name="コンテンツ プレースホルダー 2"/>
          <p:cNvSpPr>
            <a:spLocks noGrp="1"/>
          </p:cNvSpPr>
          <p:nvPr>
            <p:ph idx="1"/>
          </p:nvPr>
        </p:nvSpPr>
        <p:spPr>
          <a:xfrm>
            <a:off x="457200" y="1600200"/>
            <a:ext cx="8229600" cy="1612776"/>
          </a:xfrm>
        </p:spPr>
        <p:txBody>
          <a:bodyPr/>
          <a:lstStyle/>
          <a:p>
            <a:r>
              <a:rPr lang="en-US" altLang="ja-JP" dirty="0" smtClean="0">
                <a:solidFill>
                  <a:srgbClr val="FF0000"/>
                </a:solidFill>
              </a:rPr>
              <a:t>Open MPI</a:t>
            </a:r>
            <a:r>
              <a:rPr lang="ja-JP" altLang="en-US" dirty="0" smtClean="0">
                <a:solidFill>
                  <a:srgbClr val="FF0000"/>
                </a:solidFill>
              </a:rPr>
              <a:t>の枠組み</a:t>
            </a:r>
            <a:r>
              <a:rPr lang="ja-JP" altLang="en-US" dirty="0" smtClean="0"/>
              <a:t>を利用</a:t>
            </a:r>
            <a:endParaRPr lang="en-US" altLang="ja-JP" dirty="0" smtClean="0"/>
          </a:p>
          <a:p>
            <a:pPr lvl="1"/>
            <a:r>
              <a:rPr lang="ja-JP" altLang="en-US" dirty="0" smtClean="0"/>
              <a:t>リモートノード内のプロセスとのコネクションにおいて，通信ステータスをチェック</a:t>
            </a:r>
            <a:endParaRPr lang="en-US" altLang="ja-JP" dirty="0" smtClean="0"/>
          </a:p>
          <a:p>
            <a:pPr lvl="1"/>
            <a:r>
              <a:rPr lang="ja-JP" altLang="en-US" dirty="0" smtClean="0"/>
              <a:t>通信途絶を検知したら通信ソケットを閉じる制御</a:t>
            </a:r>
            <a:endParaRPr lang="en-US" altLang="ja-JP" dirty="0" smtClean="0"/>
          </a:p>
        </p:txBody>
      </p:sp>
      <p:sp>
        <p:nvSpPr>
          <p:cNvPr id="4" name="日付プレースホルダー 3"/>
          <p:cNvSpPr>
            <a:spLocks noGrp="1"/>
          </p:cNvSpPr>
          <p:nvPr>
            <p:ph type="dt" sz="half" idx="10"/>
          </p:nvPr>
        </p:nvSpPr>
        <p:spPr/>
        <p:txBody>
          <a:bodyPr/>
          <a:lstStyle/>
          <a:p>
            <a:fld id="{37518766-80BD-4C1F-B7FC-D747C75848E3}" type="datetime1">
              <a:rPr lang="ja-JP" altLang="en-US" smtClean="0"/>
              <a:t>2016/6/2</a:t>
            </a:fld>
            <a:endParaRPr lang="ja-JP" altLang="en-US"/>
          </a:p>
        </p:txBody>
      </p:sp>
      <p:sp>
        <p:nvSpPr>
          <p:cNvPr id="5" name="フッター プレースホルダー 4"/>
          <p:cNvSpPr>
            <a:spLocks noGrp="1"/>
          </p:cNvSpPr>
          <p:nvPr>
            <p:ph type="ftr" sz="quarter" idx="11"/>
          </p:nvPr>
        </p:nvSpPr>
        <p:spPr/>
        <p:txBody>
          <a:bodyPr/>
          <a:lstStyle/>
          <a:p>
            <a:r>
              <a:rPr lang="en-US" altLang="zh-TW" smtClean="0"/>
              <a:t>ARC212@</a:t>
            </a:r>
            <a:r>
              <a:rPr lang="zh-TW" altLang="en-US" smtClean="0"/>
              <a:t>黒部宇奈月温泉 発表練習</a:t>
            </a:r>
            <a:endParaRPr lang="ja-JP" altLang="en-US"/>
          </a:p>
        </p:txBody>
      </p:sp>
      <p:sp>
        <p:nvSpPr>
          <p:cNvPr id="6" name="スライド番号プレースホルダー 5"/>
          <p:cNvSpPr>
            <a:spLocks noGrp="1"/>
          </p:cNvSpPr>
          <p:nvPr>
            <p:ph type="sldNum" sz="quarter" idx="12"/>
          </p:nvPr>
        </p:nvSpPr>
        <p:spPr/>
        <p:txBody>
          <a:bodyPr/>
          <a:lstStyle/>
          <a:p>
            <a:fld id="{19EFD5C2-C605-44A9-AFF4-CC97E62308AD}" type="slidenum">
              <a:rPr lang="ja-JP" altLang="en-US" smtClean="0"/>
              <a:pPr/>
              <a:t>31</a:t>
            </a:fld>
            <a:endParaRPr lang="ja-JP" altLang="en-US"/>
          </a:p>
        </p:txBody>
      </p:sp>
      <p:sp>
        <p:nvSpPr>
          <p:cNvPr id="7" name="下矢印 6"/>
          <p:cNvSpPr/>
          <p:nvPr/>
        </p:nvSpPr>
        <p:spPr>
          <a:xfrm>
            <a:off x="3851920" y="3212976"/>
            <a:ext cx="648072" cy="13261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7"/>
          <p:cNvSpPr txBox="1"/>
          <p:nvPr/>
        </p:nvSpPr>
        <p:spPr>
          <a:xfrm>
            <a:off x="4545089" y="3506714"/>
            <a:ext cx="3638056" cy="369332"/>
          </a:xfrm>
          <a:prstGeom prst="rect">
            <a:avLst/>
          </a:prstGeom>
          <a:noFill/>
        </p:spPr>
        <p:txBody>
          <a:bodyPr wrap="square" rtlCol="0">
            <a:spAutoFit/>
          </a:bodyPr>
          <a:lstStyle/>
          <a:p>
            <a:r>
              <a:rPr kumimoji="1" lang="en-US" altLang="ja-JP" b="1" dirty="0" smtClean="0">
                <a:solidFill>
                  <a:srgbClr val="FF0000"/>
                </a:solidFill>
              </a:rPr>
              <a:t>Open MPI</a:t>
            </a:r>
            <a:r>
              <a:rPr kumimoji="1" lang="ja-JP" altLang="en-US" b="1" dirty="0" smtClean="0">
                <a:solidFill>
                  <a:srgbClr val="FF0000"/>
                </a:solidFill>
              </a:rPr>
              <a:t>に新たな制御を加える</a:t>
            </a:r>
            <a:endParaRPr kumimoji="1" lang="ja-JP" altLang="en-US" b="1" dirty="0">
              <a:solidFill>
                <a:srgbClr val="FF0000"/>
              </a:solidFill>
            </a:endParaRPr>
          </a:p>
        </p:txBody>
      </p:sp>
      <p:sp>
        <p:nvSpPr>
          <p:cNvPr id="9" name="コンテンツ プレースホルダー 2"/>
          <p:cNvSpPr txBox="1">
            <a:spLocks/>
          </p:cNvSpPr>
          <p:nvPr/>
        </p:nvSpPr>
        <p:spPr>
          <a:xfrm>
            <a:off x="446856" y="4624536"/>
            <a:ext cx="8229600" cy="1972816"/>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marL="0" indent="0">
              <a:buNone/>
            </a:pPr>
            <a:r>
              <a:rPr lang="en-US" altLang="ja-JP" dirty="0" smtClean="0"/>
              <a:t>1.</a:t>
            </a:r>
            <a:r>
              <a:rPr lang="ja-JP" altLang="en-US" dirty="0" smtClean="0"/>
              <a:t>ホストノード内の</a:t>
            </a:r>
            <a:r>
              <a:rPr lang="en-US" altLang="ja-JP" dirty="0" smtClean="0"/>
              <a:t>MPI</a:t>
            </a:r>
            <a:r>
              <a:rPr lang="ja-JP" altLang="en-US" dirty="0" smtClean="0"/>
              <a:t>並列プロセスが通信途絶を検知したら</a:t>
            </a:r>
            <a:r>
              <a:rPr lang="en-US" altLang="ja-JP" dirty="0" err="1" smtClean="0"/>
              <a:t>orterun</a:t>
            </a:r>
            <a:r>
              <a:rPr lang="ja-JP" altLang="en-US" dirty="0" smtClean="0"/>
              <a:t>にシグナルを送信</a:t>
            </a:r>
            <a:endParaRPr lang="en-US" altLang="ja-JP" dirty="0" smtClean="0"/>
          </a:p>
          <a:p>
            <a:pPr marL="0" indent="0">
              <a:buNone/>
            </a:pPr>
            <a:endParaRPr lang="en-US" altLang="ja-JP" dirty="0" smtClean="0"/>
          </a:p>
          <a:p>
            <a:pPr marL="0" indent="0">
              <a:buNone/>
            </a:pPr>
            <a:r>
              <a:rPr lang="en-US" altLang="ja-JP" dirty="0" smtClean="0"/>
              <a:t>2.orterun</a:t>
            </a:r>
            <a:r>
              <a:rPr lang="ja-JP" altLang="en-US" dirty="0" smtClean="0"/>
              <a:t>は</a:t>
            </a:r>
            <a:r>
              <a:rPr lang="en-US" altLang="ja-JP" dirty="0" err="1" smtClean="0"/>
              <a:t>dmtcp_coordinator</a:t>
            </a:r>
            <a:r>
              <a:rPr lang="ja-JP" altLang="en-US" dirty="0" smtClean="0"/>
              <a:t>に対して，管理下のプロセスを全て</a:t>
            </a:r>
            <a:r>
              <a:rPr lang="en-US" altLang="ja-JP" dirty="0" smtClean="0"/>
              <a:t>kill</a:t>
            </a:r>
            <a:r>
              <a:rPr lang="ja-JP" altLang="en-US" dirty="0" smtClean="0"/>
              <a:t>するようにコマンドを</a:t>
            </a:r>
            <a:r>
              <a:rPr lang="ja-JP" altLang="en-US" dirty="0"/>
              <a:t>発行</a:t>
            </a:r>
            <a:endParaRPr lang="en-US" altLang="ja-JP" dirty="0" smtClean="0"/>
          </a:p>
        </p:txBody>
      </p:sp>
    </p:spTree>
    <p:extLst>
      <p:ext uri="{BB962C8B-B14F-4D97-AF65-F5344CB8AC3E}">
        <p14:creationId xmlns:p14="http://schemas.microsoft.com/office/powerpoint/2010/main" val="1807387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評価結果</a:t>
            </a:r>
            <a:endParaRPr kumimoji="1" lang="ja-JP" altLang="en-US" dirty="0"/>
          </a:p>
        </p:txBody>
      </p:sp>
      <p:sp>
        <p:nvSpPr>
          <p:cNvPr id="3" name="日付プレースホルダー 2"/>
          <p:cNvSpPr>
            <a:spLocks noGrp="1"/>
          </p:cNvSpPr>
          <p:nvPr>
            <p:ph type="dt" sz="half" idx="10"/>
          </p:nvPr>
        </p:nvSpPr>
        <p:spPr/>
        <p:txBody>
          <a:bodyPr/>
          <a:lstStyle/>
          <a:p>
            <a:fld id="{D6813296-D3CC-46B2-95B2-62E70DEAE022}" type="datetime1">
              <a:rPr lang="ja-JP" altLang="en-US" smtClean="0"/>
              <a:t>2016/6/2</a:t>
            </a:fld>
            <a:endParaRPr lang="ja-JP" altLang="en-US" dirty="0"/>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32</a:t>
            </a:fld>
            <a:endParaRPr lang="ja-JP" altLang="en-US"/>
          </a:p>
        </p:txBody>
      </p:sp>
      <p:graphicFrame>
        <p:nvGraphicFramePr>
          <p:cNvPr id="6" name="表 5"/>
          <p:cNvGraphicFramePr>
            <a:graphicFrameLocks noGrp="1"/>
          </p:cNvGraphicFramePr>
          <p:nvPr>
            <p:extLst>
              <p:ext uri="{D42A27DB-BD31-4B8C-83A1-F6EECF244321}">
                <p14:modId xmlns:p14="http://schemas.microsoft.com/office/powerpoint/2010/main" val="4007680324"/>
              </p:ext>
            </p:extLst>
          </p:nvPr>
        </p:nvGraphicFramePr>
        <p:xfrm>
          <a:off x="35495" y="4644294"/>
          <a:ext cx="3600401" cy="2113871"/>
        </p:xfrm>
        <a:graphic>
          <a:graphicData uri="http://schemas.openxmlformats.org/drawingml/2006/table">
            <a:tbl>
              <a:tblPr firstRow="1" bandRow="1">
                <a:tableStyleId>{69CF1AB2-1976-4502-BF36-3FF5EA218861}</a:tableStyleId>
              </a:tblPr>
              <a:tblGrid>
                <a:gridCol w="1440584"/>
                <a:gridCol w="2159817"/>
              </a:tblGrid>
              <a:tr h="986111">
                <a:tc>
                  <a:txBody>
                    <a:bodyPr/>
                    <a:lstStyle/>
                    <a:p>
                      <a:r>
                        <a:rPr kumimoji="1" lang="ja-JP" altLang="en-US" sz="1600" b="1" dirty="0" smtClean="0"/>
                        <a:t>テスト</a:t>
                      </a:r>
                      <a:endParaRPr kumimoji="1" lang="en-US" altLang="ja-JP" sz="1600" b="1" dirty="0" smtClean="0"/>
                    </a:p>
                    <a:p>
                      <a:r>
                        <a:rPr kumimoji="1" lang="ja-JP" altLang="en-US" sz="1600" b="1" dirty="0" smtClean="0"/>
                        <a:t>プログラム</a:t>
                      </a:r>
                      <a:endParaRPr kumimoji="1" lang="en-US" altLang="ja-JP" sz="1600" b="1" dirty="0" smtClean="0"/>
                    </a:p>
                  </a:txBody>
                  <a:tcPr/>
                </a:tc>
                <a:tc>
                  <a:txBody>
                    <a:bodyPr/>
                    <a:lstStyle/>
                    <a:p>
                      <a:pPr algn="l"/>
                      <a:r>
                        <a:rPr kumimoji="1" lang="en-US" altLang="ja-JP" sz="1600" b="1" dirty="0" smtClean="0"/>
                        <a:t>MPI</a:t>
                      </a:r>
                      <a:r>
                        <a:rPr kumimoji="1" lang="ja-JP" altLang="en-US" sz="1600" b="1" dirty="0" smtClean="0"/>
                        <a:t>並列版</a:t>
                      </a:r>
                      <a:r>
                        <a:rPr kumimoji="1" lang="en-US" altLang="ja-JP" sz="1600" b="1" dirty="0" smtClean="0"/>
                        <a:t>N</a:t>
                      </a:r>
                      <a:r>
                        <a:rPr kumimoji="1" lang="ja-JP" altLang="en-US" sz="1600" b="1" dirty="0" smtClean="0"/>
                        <a:t>クイーン</a:t>
                      </a:r>
                      <a:endParaRPr kumimoji="1" lang="en-US" altLang="ja-JP" sz="1600" b="1" dirty="0" smtClean="0"/>
                    </a:p>
                    <a:p>
                      <a:pPr algn="l"/>
                      <a:r>
                        <a:rPr kumimoji="1" lang="en-US" altLang="ja-JP" sz="1600" b="1" dirty="0" smtClean="0"/>
                        <a:t>(</a:t>
                      </a:r>
                      <a:r>
                        <a:rPr kumimoji="1" lang="ja-JP" altLang="en-US" sz="1600" b="1" dirty="0" smtClean="0"/>
                        <a:t>クイーン数</a:t>
                      </a:r>
                      <a:r>
                        <a:rPr kumimoji="1" lang="en-US" altLang="ja-JP" sz="1600" b="1" dirty="0" smtClean="0"/>
                        <a:t>:19)</a:t>
                      </a:r>
                    </a:p>
                  </a:txBody>
                  <a:tcPr/>
                </a:tc>
              </a:tr>
              <a:tr h="986111">
                <a:tc>
                  <a:txBody>
                    <a:bodyPr/>
                    <a:lstStyle/>
                    <a:p>
                      <a:r>
                        <a:rPr kumimoji="1" lang="ja-JP" altLang="en-US" sz="1600" b="1" dirty="0" smtClean="0"/>
                        <a:t>評価パターン</a:t>
                      </a:r>
                      <a:endParaRPr kumimoji="1" lang="en-US" altLang="ja-JP" sz="1600" b="1" dirty="0" smtClean="0"/>
                    </a:p>
                  </a:txBody>
                  <a:tcPr/>
                </a:tc>
                <a:tc>
                  <a:txBody>
                    <a:bodyPr/>
                    <a:lstStyle/>
                    <a:p>
                      <a:pPr algn="l"/>
                      <a:r>
                        <a:rPr kumimoji="1" lang="ja-JP" altLang="en-US" sz="1800" b="1" dirty="0" smtClean="0"/>
                        <a:t>左</a:t>
                      </a:r>
                      <a:r>
                        <a:rPr kumimoji="1" lang="en-US" altLang="ja-JP" sz="1800" b="1" dirty="0" smtClean="0"/>
                        <a:t>2</a:t>
                      </a:r>
                      <a:r>
                        <a:rPr kumimoji="1" lang="ja-JP" altLang="en-US" sz="1800" b="1" dirty="0" smtClean="0"/>
                        <a:t>本のグラフ</a:t>
                      </a:r>
                      <a:r>
                        <a:rPr kumimoji="1" lang="en-US" altLang="ja-JP" sz="1800" b="1" dirty="0" smtClean="0"/>
                        <a:t>:</a:t>
                      </a:r>
                    </a:p>
                    <a:p>
                      <a:pPr algn="l"/>
                      <a:r>
                        <a:rPr kumimoji="1" lang="ja-JP" altLang="en-US" sz="1600" b="1" dirty="0" smtClean="0"/>
                        <a:t> </a:t>
                      </a:r>
                      <a:r>
                        <a:rPr kumimoji="1" lang="en-US" altLang="ja-JP" sz="1400" b="1" dirty="0" smtClean="0"/>
                        <a:t>1</a:t>
                      </a:r>
                      <a:r>
                        <a:rPr kumimoji="1" lang="ja-JP" altLang="en-US" sz="1400" b="1" dirty="0" smtClean="0"/>
                        <a:t>ノードに全プロセス移行</a:t>
                      </a:r>
                      <a:endParaRPr kumimoji="1" lang="en-US" altLang="ja-JP" sz="1400" b="1" dirty="0" smtClean="0"/>
                    </a:p>
                    <a:p>
                      <a:pPr algn="l"/>
                      <a:r>
                        <a:rPr kumimoji="1" lang="ja-JP" altLang="en-US" sz="1800" b="1" dirty="0" smtClean="0"/>
                        <a:t>右</a:t>
                      </a:r>
                      <a:r>
                        <a:rPr kumimoji="1" lang="en-US" altLang="ja-JP" sz="1800" b="1" dirty="0" smtClean="0"/>
                        <a:t>3</a:t>
                      </a:r>
                      <a:r>
                        <a:rPr kumimoji="1" lang="ja-JP" altLang="en-US" sz="1800" b="1" dirty="0" smtClean="0"/>
                        <a:t>本のグラフ</a:t>
                      </a:r>
                      <a:r>
                        <a:rPr kumimoji="1" lang="en-US" altLang="ja-JP" sz="1800" b="1" dirty="0" smtClean="0"/>
                        <a:t>:</a:t>
                      </a:r>
                    </a:p>
                    <a:p>
                      <a:pPr algn="l"/>
                      <a:r>
                        <a:rPr kumimoji="1" lang="en-US" altLang="ja-JP" sz="1600" b="1" dirty="0" smtClean="0"/>
                        <a:t> </a:t>
                      </a:r>
                      <a:r>
                        <a:rPr kumimoji="1" lang="ja-JP" altLang="en-US" sz="1400" b="1" dirty="0" smtClean="0">
                          <a:solidFill>
                            <a:srgbClr val="FF0000"/>
                          </a:solidFill>
                        </a:rPr>
                        <a:t>負荷分散適用</a:t>
                      </a:r>
                      <a:endParaRPr kumimoji="1" lang="ja-JP" altLang="en-US" sz="1400" b="1" dirty="0">
                        <a:solidFill>
                          <a:srgbClr val="FF0000"/>
                        </a:solidFill>
                      </a:endParaRPr>
                    </a:p>
                  </a:txBody>
                  <a:tcPr/>
                </a:tc>
              </a:tr>
            </a:tbl>
          </a:graphicData>
        </a:graphic>
      </p:graphicFrame>
      <p:graphicFrame>
        <p:nvGraphicFramePr>
          <p:cNvPr id="8" name="グラフ 7"/>
          <p:cNvGraphicFramePr>
            <a:graphicFrameLocks/>
          </p:cNvGraphicFramePr>
          <p:nvPr>
            <p:extLst>
              <p:ext uri="{D42A27DB-BD31-4B8C-83A1-F6EECF244321}">
                <p14:modId xmlns:p14="http://schemas.microsoft.com/office/powerpoint/2010/main" val="1032234394"/>
              </p:ext>
            </p:extLst>
          </p:nvPr>
        </p:nvGraphicFramePr>
        <p:xfrm>
          <a:off x="3491880" y="1484784"/>
          <a:ext cx="5832648" cy="4752528"/>
        </p:xfrm>
        <a:graphic>
          <a:graphicData uri="http://schemas.openxmlformats.org/drawingml/2006/chart">
            <c:chart xmlns:c="http://schemas.openxmlformats.org/drawingml/2006/chart" xmlns:r="http://schemas.openxmlformats.org/officeDocument/2006/relationships" r:id="rId3"/>
          </a:graphicData>
        </a:graphic>
      </p:graphicFrame>
      <p:cxnSp>
        <p:nvCxnSpPr>
          <p:cNvPr id="9" name="直線コネクタ 8"/>
          <p:cNvCxnSpPr/>
          <p:nvPr/>
        </p:nvCxnSpPr>
        <p:spPr>
          <a:xfrm>
            <a:off x="5508104" y="1412776"/>
            <a:ext cx="0" cy="5256584"/>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4211960" y="6093296"/>
            <a:ext cx="1324439" cy="523220"/>
          </a:xfrm>
          <a:prstGeom prst="rect">
            <a:avLst/>
          </a:prstGeom>
          <a:noFill/>
        </p:spPr>
        <p:txBody>
          <a:bodyPr wrap="square" rtlCol="0">
            <a:spAutoFit/>
          </a:bodyPr>
          <a:lstStyle/>
          <a:p>
            <a:r>
              <a:rPr kumimoji="1" lang="ja-JP" altLang="en-US" sz="1400" b="1" dirty="0" smtClean="0"/>
              <a:t>ノード単位の</a:t>
            </a:r>
            <a:endParaRPr kumimoji="1" lang="en-US" altLang="ja-JP" sz="1400" b="1" dirty="0" smtClean="0"/>
          </a:p>
          <a:p>
            <a:r>
              <a:rPr kumimoji="1" lang="ja-JP" altLang="en-US" sz="1400" b="1" dirty="0" smtClean="0"/>
              <a:t>割り当て</a:t>
            </a:r>
            <a:r>
              <a:rPr kumimoji="1" lang="en-US" altLang="ja-JP" sz="1400" b="1" dirty="0" smtClean="0"/>
              <a:t>(</a:t>
            </a:r>
            <a:r>
              <a:rPr kumimoji="1" lang="ja-JP" altLang="en-US" sz="1400" b="1" dirty="0" smtClean="0"/>
              <a:t>従来</a:t>
            </a:r>
            <a:r>
              <a:rPr kumimoji="1" lang="en-US" altLang="ja-JP" sz="1400" b="1" dirty="0" smtClean="0"/>
              <a:t>)</a:t>
            </a:r>
            <a:endParaRPr kumimoji="1" lang="ja-JP" altLang="en-US" sz="1400" b="1" dirty="0"/>
          </a:p>
        </p:txBody>
      </p:sp>
      <p:sp>
        <p:nvSpPr>
          <p:cNvPr id="12" name="テキスト ボックス 11"/>
          <p:cNvSpPr txBox="1"/>
          <p:nvPr/>
        </p:nvSpPr>
        <p:spPr>
          <a:xfrm>
            <a:off x="5685010" y="6093296"/>
            <a:ext cx="1839318" cy="553998"/>
          </a:xfrm>
          <a:prstGeom prst="rect">
            <a:avLst/>
          </a:prstGeom>
          <a:noFill/>
        </p:spPr>
        <p:txBody>
          <a:bodyPr wrap="square" rtlCol="0">
            <a:spAutoFit/>
          </a:bodyPr>
          <a:lstStyle/>
          <a:p>
            <a:r>
              <a:rPr lang="ja-JP" altLang="en-US" sz="1400" b="1" dirty="0"/>
              <a:t>プロセス</a:t>
            </a:r>
            <a:r>
              <a:rPr kumimoji="1" lang="ja-JP" altLang="en-US" sz="1400" b="1" dirty="0" smtClean="0"/>
              <a:t>単位の</a:t>
            </a:r>
            <a:endParaRPr kumimoji="1" lang="en-US" altLang="ja-JP" sz="1400" b="1" dirty="0" smtClean="0"/>
          </a:p>
          <a:p>
            <a:r>
              <a:rPr kumimoji="1" lang="ja-JP" altLang="en-US" sz="1400" b="1" dirty="0" smtClean="0"/>
              <a:t>割り当て</a:t>
            </a:r>
            <a:r>
              <a:rPr kumimoji="1" lang="en-US" altLang="ja-JP" sz="1600" b="1" dirty="0" smtClean="0"/>
              <a:t>(</a:t>
            </a:r>
            <a:r>
              <a:rPr kumimoji="1" lang="ja-JP" altLang="en-US" sz="1600" b="1" dirty="0" smtClean="0">
                <a:solidFill>
                  <a:srgbClr val="FF0000"/>
                </a:solidFill>
              </a:rPr>
              <a:t>負荷分散</a:t>
            </a:r>
            <a:r>
              <a:rPr kumimoji="1" lang="en-US" altLang="ja-JP" sz="1600" b="1" dirty="0" smtClean="0"/>
              <a:t>)</a:t>
            </a:r>
            <a:endParaRPr kumimoji="1" lang="ja-JP" altLang="en-US" sz="1600" b="1" dirty="0"/>
          </a:p>
        </p:txBody>
      </p:sp>
      <p:sp>
        <p:nvSpPr>
          <p:cNvPr id="13" name="フッター プレースホルダー 1"/>
          <p:cNvSpPr>
            <a:spLocks noGrp="1"/>
          </p:cNvSpPr>
          <p:nvPr>
            <p:ph type="ftr" sz="quarter" idx="11"/>
          </p:nvPr>
        </p:nvSpPr>
        <p:spPr>
          <a:xfrm>
            <a:off x="3429000" y="18288"/>
            <a:ext cx="4114800" cy="329184"/>
          </a:xfrm>
        </p:spPr>
        <p:txBody>
          <a:bodyPr/>
          <a:lstStyle/>
          <a:p>
            <a:r>
              <a:rPr lang="en-US" altLang="zh-TW" smtClean="0"/>
              <a:t>ARC212@</a:t>
            </a:r>
            <a:r>
              <a:rPr lang="zh-TW" altLang="en-US" smtClean="0"/>
              <a:t>黒部宇奈月温泉 発表練習</a:t>
            </a:r>
            <a:endParaRPr lang="ja-JP" altLang="en-US" dirty="0"/>
          </a:p>
        </p:txBody>
      </p:sp>
      <p:cxnSp>
        <p:nvCxnSpPr>
          <p:cNvPr id="14" name="直線矢印コネクタ 13"/>
          <p:cNvCxnSpPr/>
          <p:nvPr/>
        </p:nvCxnSpPr>
        <p:spPr>
          <a:xfrm>
            <a:off x="323528" y="2204864"/>
            <a:ext cx="0" cy="223224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flipV="1">
            <a:off x="-66129" y="3573016"/>
            <a:ext cx="461665" cy="596702"/>
          </a:xfrm>
          <a:prstGeom prst="rect">
            <a:avLst/>
          </a:prstGeom>
          <a:noFill/>
        </p:spPr>
        <p:txBody>
          <a:bodyPr vert="eaVert" wrap="none" rtlCol="0">
            <a:spAutoFit/>
          </a:bodyPr>
          <a:lstStyle/>
          <a:p>
            <a:r>
              <a:rPr kumimoji="1" lang="en-US" altLang="ja-JP" dirty="0" smtClean="0"/>
              <a:t>Time</a:t>
            </a:r>
            <a:endParaRPr kumimoji="1" lang="ja-JP" altLang="en-US" dirty="0"/>
          </a:p>
        </p:txBody>
      </p:sp>
      <p:sp>
        <p:nvSpPr>
          <p:cNvPr id="16" name="正方形/長方形 15"/>
          <p:cNvSpPr/>
          <p:nvPr/>
        </p:nvSpPr>
        <p:spPr>
          <a:xfrm>
            <a:off x="307749" y="1556792"/>
            <a:ext cx="2016224" cy="576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b="1" dirty="0" smtClean="0"/>
              <a:t>テストプログラムをリスタート</a:t>
            </a:r>
            <a:endParaRPr kumimoji="1" lang="ja-JP" altLang="en-US" b="1" dirty="0"/>
          </a:p>
        </p:txBody>
      </p:sp>
      <p:cxnSp>
        <p:nvCxnSpPr>
          <p:cNvPr id="22" name="直線矢印コネクタ 21"/>
          <p:cNvCxnSpPr>
            <a:stCxn id="16" idx="2"/>
          </p:cNvCxnSpPr>
          <p:nvPr/>
        </p:nvCxnSpPr>
        <p:spPr>
          <a:xfrm>
            <a:off x="1315861" y="2132856"/>
            <a:ext cx="0" cy="15841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右中かっこ 24"/>
          <p:cNvSpPr/>
          <p:nvPr/>
        </p:nvSpPr>
        <p:spPr>
          <a:xfrm>
            <a:off x="1459877" y="2132856"/>
            <a:ext cx="504056" cy="1584176"/>
          </a:xfrm>
          <a:prstGeom prst="righ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 name="直線コネクタ 26"/>
          <p:cNvCxnSpPr/>
          <p:nvPr/>
        </p:nvCxnSpPr>
        <p:spPr>
          <a:xfrm>
            <a:off x="595781" y="3717032"/>
            <a:ext cx="144016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2087724" y="3588382"/>
            <a:ext cx="1188132" cy="307777"/>
          </a:xfrm>
          <a:prstGeom prst="rect">
            <a:avLst/>
          </a:prstGeom>
          <a:noFill/>
        </p:spPr>
        <p:txBody>
          <a:bodyPr wrap="square" rtlCol="0">
            <a:spAutoFit/>
          </a:bodyPr>
          <a:lstStyle/>
          <a:p>
            <a:r>
              <a:rPr lang="ja-JP" altLang="en-US" sz="1400" b="1" dirty="0" smtClean="0"/>
              <a:t>計算終了</a:t>
            </a:r>
            <a:endParaRPr kumimoji="1" lang="ja-JP" altLang="en-US" sz="1400" b="1" dirty="0"/>
          </a:p>
        </p:txBody>
      </p:sp>
      <p:sp>
        <p:nvSpPr>
          <p:cNvPr id="30" name="テキスト ボックス 29"/>
          <p:cNvSpPr txBox="1"/>
          <p:nvPr/>
        </p:nvSpPr>
        <p:spPr>
          <a:xfrm>
            <a:off x="2123728" y="2780928"/>
            <a:ext cx="1188132" cy="307777"/>
          </a:xfrm>
          <a:prstGeom prst="rect">
            <a:avLst/>
          </a:prstGeom>
          <a:noFill/>
        </p:spPr>
        <p:txBody>
          <a:bodyPr wrap="square" rtlCol="0">
            <a:spAutoFit/>
          </a:bodyPr>
          <a:lstStyle/>
          <a:p>
            <a:r>
              <a:rPr lang="ja-JP" altLang="en-US" sz="1400" b="1" dirty="0" smtClean="0"/>
              <a:t>計算時間</a:t>
            </a:r>
            <a:endParaRPr kumimoji="1" lang="ja-JP" altLang="en-US" sz="1400" b="1" dirty="0"/>
          </a:p>
        </p:txBody>
      </p:sp>
      <p:sp>
        <p:nvSpPr>
          <p:cNvPr id="31" name="円形吹き出し 30"/>
          <p:cNvSpPr/>
          <p:nvPr/>
        </p:nvSpPr>
        <p:spPr>
          <a:xfrm>
            <a:off x="7092280" y="404664"/>
            <a:ext cx="1872208" cy="1152128"/>
          </a:xfrm>
          <a:prstGeom prst="wedgeEllipseCallout">
            <a:avLst>
              <a:gd name="adj1" fmla="val -2498"/>
              <a:gd name="adj2" fmla="val 6570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b="1" dirty="0" smtClean="0"/>
              <a:t>各ノードに割り当てたプロセス数</a:t>
            </a:r>
            <a:endParaRPr kumimoji="1" lang="ja-JP" altLang="en-US" b="1" dirty="0"/>
          </a:p>
        </p:txBody>
      </p:sp>
    </p:spTree>
    <p:extLst>
      <p:ext uri="{BB962C8B-B14F-4D97-AF65-F5344CB8AC3E}">
        <p14:creationId xmlns:p14="http://schemas.microsoft.com/office/powerpoint/2010/main" val="122162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円/楕円 33"/>
          <p:cNvSpPr/>
          <p:nvPr/>
        </p:nvSpPr>
        <p:spPr>
          <a:xfrm>
            <a:off x="194540" y="1033633"/>
            <a:ext cx="2592288" cy="2247484"/>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ホストノード</a:t>
            </a:r>
            <a:endParaRPr lang="en-US" altLang="ja-JP" sz="1600" b="1" dirty="0"/>
          </a:p>
          <a:p>
            <a:pPr algn="ctr"/>
            <a:endParaRPr kumimoji="1" lang="en-US" altLang="ja-JP" sz="1600" b="1" dirty="0" smtClean="0"/>
          </a:p>
          <a:p>
            <a:pPr algn="ctr"/>
            <a:endParaRPr lang="en-US" altLang="ja-JP" sz="1600" b="1" dirty="0"/>
          </a:p>
          <a:p>
            <a:pPr algn="ctr"/>
            <a:endParaRPr kumimoji="1" lang="en-US" altLang="ja-JP" sz="1600" b="1" dirty="0" smtClean="0"/>
          </a:p>
          <a:p>
            <a:pPr algn="ctr"/>
            <a:endParaRPr kumimoji="1" lang="en-US" altLang="ja-JP" sz="1600" b="1" dirty="0" smtClean="0"/>
          </a:p>
          <a:p>
            <a:pPr algn="ctr"/>
            <a:endParaRPr kumimoji="1" lang="en-US" altLang="ja-JP" sz="1600" b="1" dirty="0" smtClean="0"/>
          </a:p>
          <a:p>
            <a:pPr algn="ctr"/>
            <a:endParaRPr kumimoji="1" lang="ja-JP" altLang="en-US" sz="1600" b="1" dirty="0"/>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7732" y="1124744"/>
            <a:ext cx="864096" cy="728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日付プレースホルダー 3"/>
          <p:cNvSpPr>
            <a:spLocks noGrp="1"/>
          </p:cNvSpPr>
          <p:nvPr>
            <p:ph type="dt" sz="half" idx="10"/>
          </p:nvPr>
        </p:nvSpPr>
        <p:spPr/>
        <p:txBody>
          <a:bodyPr/>
          <a:lstStyle/>
          <a:p>
            <a:fld id="{518F840C-1B48-41AA-BF1B-F919F83C7AF5}" type="datetime1">
              <a:rPr lang="ja-JP" altLang="en-US" smtClean="0"/>
              <a:t>2016/6/2</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33</a:t>
            </a:fld>
            <a:endParaRPr lang="ja-JP" altLang="en-US"/>
          </a:p>
        </p:txBody>
      </p:sp>
      <p:sp>
        <p:nvSpPr>
          <p:cNvPr id="7" name="タイトル 1"/>
          <p:cNvSpPr txBox="1">
            <a:spLocks/>
          </p:cNvSpPr>
          <p:nvPr/>
        </p:nvSpPr>
        <p:spPr>
          <a:xfrm>
            <a:off x="457200" y="134144"/>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ja-JP" altLang="en-US" dirty="0" smtClean="0">
                <a:solidFill>
                  <a:srgbClr val="D2533C"/>
                </a:solidFill>
              </a:rPr>
              <a:t>実装内容</a:t>
            </a:r>
            <a:r>
              <a:rPr lang="en-US" altLang="ja-JP" dirty="0" smtClean="0">
                <a:solidFill>
                  <a:srgbClr val="D2533C"/>
                </a:solidFill>
              </a:rPr>
              <a:t>(</a:t>
            </a:r>
            <a:r>
              <a:rPr lang="ja-JP" altLang="en-US" dirty="0" smtClean="0">
                <a:solidFill>
                  <a:srgbClr val="D2533C"/>
                </a:solidFill>
              </a:rPr>
              <a:t>実装</a:t>
            </a:r>
            <a:r>
              <a:rPr lang="en-US" altLang="ja-JP" dirty="0">
                <a:solidFill>
                  <a:srgbClr val="D2533C"/>
                </a:solidFill>
              </a:rPr>
              <a:t>1</a:t>
            </a:r>
            <a:r>
              <a:rPr lang="en-US" altLang="ja-JP" dirty="0" smtClean="0">
                <a:solidFill>
                  <a:srgbClr val="D2533C"/>
                </a:solidFill>
              </a:rPr>
              <a:t>)</a:t>
            </a:r>
            <a:endParaRPr lang="ja-JP" altLang="en-US" dirty="0">
              <a:solidFill>
                <a:srgbClr val="D2533C"/>
              </a:solidFill>
            </a:endParaRPr>
          </a:p>
        </p:txBody>
      </p:sp>
      <p:sp>
        <p:nvSpPr>
          <p:cNvPr id="2" name="フッター プレースホルダー 1"/>
          <p:cNvSpPr>
            <a:spLocks noGrp="1"/>
          </p:cNvSpPr>
          <p:nvPr>
            <p:ph type="ftr" sz="quarter" idx="11"/>
          </p:nvPr>
        </p:nvSpPr>
        <p:spPr/>
        <p:txBody>
          <a:bodyPr/>
          <a:lstStyle/>
          <a:p>
            <a:r>
              <a:rPr lang="en-US" altLang="zh-TW" smtClean="0"/>
              <a:t>ARC212@</a:t>
            </a:r>
            <a:r>
              <a:rPr lang="zh-TW" altLang="en-US" smtClean="0"/>
              <a:t>黒部宇奈月温泉 発表練習</a:t>
            </a:r>
            <a:endParaRPr lang="ja-JP" altLang="en-US"/>
          </a:p>
        </p:txBody>
      </p:sp>
      <p:sp>
        <p:nvSpPr>
          <p:cNvPr id="6" name="AutoShape 2" descr="「テキストファイル」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 name="AutoShape 4" descr="「テキストファイル」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3" name="円/楕円 22"/>
          <p:cNvSpPr/>
          <p:nvPr/>
        </p:nvSpPr>
        <p:spPr>
          <a:xfrm>
            <a:off x="468142" y="1556792"/>
            <a:ext cx="2088231" cy="1140433"/>
          </a:xfrm>
          <a:prstGeom prst="ellipse">
            <a:avLst/>
          </a:prstGeom>
          <a:ln w="57150">
            <a:solidFill>
              <a:srgbClr val="00B05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管理プロセス</a:t>
            </a:r>
            <a:endParaRPr lang="en-US" altLang="ja-JP" b="1" dirty="0" smtClean="0"/>
          </a:p>
        </p:txBody>
      </p:sp>
      <p:sp>
        <p:nvSpPr>
          <p:cNvPr id="3" name="正方形/長方形 2"/>
          <p:cNvSpPr/>
          <p:nvPr/>
        </p:nvSpPr>
        <p:spPr>
          <a:xfrm>
            <a:off x="2915816" y="1700808"/>
            <a:ext cx="3744416" cy="576064"/>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b="1" dirty="0" smtClean="0">
                <a:solidFill>
                  <a:schemeClr val="tx1"/>
                </a:solidFill>
              </a:rPr>
              <a:t>ノード</a:t>
            </a:r>
            <a:r>
              <a:rPr kumimoji="1" lang="en-US" altLang="ja-JP" b="1" dirty="0" smtClean="0">
                <a:solidFill>
                  <a:schemeClr val="tx1"/>
                </a:solidFill>
              </a:rPr>
              <a:t>(IP</a:t>
            </a:r>
            <a:r>
              <a:rPr kumimoji="1" lang="ja-JP" altLang="en-US" b="1" dirty="0" smtClean="0">
                <a:solidFill>
                  <a:schemeClr val="tx1"/>
                </a:solidFill>
              </a:rPr>
              <a:t>アドレス</a:t>
            </a:r>
            <a:r>
              <a:rPr kumimoji="1" lang="en-US" altLang="ja-JP" b="1" dirty="0" smtClean="0">
                <a:solidFill>
                  <a:schemeClr val="tx1"/>
                </a:solidFill>
              </a:rPr>
              <a:t>)</a:t>
            </a:r>
            <a:r>
              <a:rPr kumimoji="1" lang="ja-JP" altLang="en-US" b="1" dirty="0" smtClean="0">
                <a:solidFill>
                  <a:schemeClr val="tx1"/>
                </a:solidFill>
              </a:rPr>
              <a:t>ごとに親プロセスのアドレス情報を記録</a:t>
            </a:r>
            <a:endParaRPr kumimoji="1" lang="ja-JP" altLang="en-US" b="1" dirty="0">
              <a:solidFill>
                <a:schemeClr val="tx1"/>
              </a:solidFill>
            </a:endParaRPr>
          </a:p>
        </p:txBody>
      </p:sp>
      <p:sp>
        <p:nvSpPr>
          <p:cNvPr id="9" name="片側の 2 つの角を切り取った四角形 8"/>
          <p:cNvSpPr/>
          <p:nvPr/>
        </p:nvSpPr>
        <p:spPr>
          <a:xfrm>
            <a:off x="2915816" y="2564904"/>
            <a:ext cx="3744416" cy="576064"/>
          </a:xfrm>
          <a:prstGeom prst="snip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管理下のプロセスから</a:t>
            </a:r>
            <a:r>
              <a:rPr lang="en-US" altLang="ja-JP" b="1" dirty="0" smtClean="0"/>
              <a:t>,</a:t>
            </a:r>
            <a:r>
              <a:rPr lang="ja-JP" altLang="en-US" b="1" dirty="0" smtClean="0"/>
              <a:t>通信相手先の情報取得要求 </a:t>
            </a:r>
            <a:r>
              <a:rPr lang="en-US" altLang="ja-JP" b="1" dirty="0" smtClean="0"/>
              <a:t>(N</a:t>
            </a:r>
            <a:r>
              <a:rPr lang="ja-JP" altLang="en-US" b="1" dirty="0"/>
              <a:t>回</a:t>
            </a:r>
            <a:r>
              <a:rPr lang="en-US" altLang="ja-JP" b="1" dirty="0" smtClean="0"/>
              <a:t>)</a:t>
            </a:r>
            <a:endParaRPr kumimoji="1" lang="ja-JP" altLang="en-US" b="1" dirty="0"/>
          </a:p>
        </p:txBody>
      </p:sp>
      <p:sp>
        <p:nvSpPr>
          <p:cNvPr id="10" name="フローチャート : 判断 9"/>
          <p:cNvSpPr/>
          <p:nvPr/>
        </p:nvSpPr>
        <p:spPr>
          <a:xfrm>
            <a:off x="3635896" y="3421267"/>
            <a:ext cx="2304256" cy="1274834"/>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通信相手の情報の有無</a:t>
            </a:r>
            <a:endParaRPr lang="en-US" altLang="ja-JP" b="1" dirty="0" smtClean="0"/>
          </a:p>
        </p:txBody>
      </p:sp>
      <p:sp>
        <p:nvSpPr>
          <p:cNvPr id="27" name="片側の 2 つの角を切り取った四角形 26"/>
          <p:cNvSpPr/>
          <p:nvPr/>
        </p:nvSpPr>
        <p:spPr>
          <a:xfrm flipV="1">
            <a:off x="2915816" y="5822478"/>
            <a:ext cx="3744416" cy="414834"/>
          </a:xfrm>
          <a:prstGeom prst="snip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b="1" dirty="0"/>
          </a:p>
        </p:txBody>
      </p:sp>
      <p:sp>
        <p:nvSpPr>
          <p:cNvPr id="28" name="正方形/長方形 27"/>
          <p:cNvSpPr/>
          <p:nvPr/>
        </p:nvSpPr>
        <p:spPr>
          <a:xfrm>
            <a:off x="3635896" y="4940892"/>
            <a:ext cx="2302079"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通信相先情報を渡す</a:t>
            </a:r>
            <a:endParaRPr kumimoji="1" lang="ja-JP" altLang="en-US" b="1" dirty="0"/>
          </a:p>
        </p:txBody>
      </p:sp>
      <p:sp>
        <p:nvSpPr>
          <p:cNvPr id="30" name="正方形/長方形 29"/>
          <p:cNvSpPr/>
          <p:nvPr/>
        </p:nvSpPr>
        <p:spPr>
          <a:xfrm>
            <a:off x="6228184" y="4696101"/>
            <a:ext cx="2880320" cy="677115"/>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b="1" dirty="0" smtClean="0"/>
              <a:t>IP</a:t>
            </a:r>
            <a:r>
              <a:rPr kumimoji="1" lang="ja-JP" altLang="en-US" b="1" dirty="0" smtClean="0"/>
              <a:t>アドレスに対応した親プロセスのアドレス情報を渡す</a:t>
            </a:r>
            <a:endParaRPr kumimoji="1" lang="ja-JP" altLang="en-US" b="1" dirty="0"/>
          </a:p>
        </p:txBody>
      </p:sp>
      <p:cxnSp>
        <p:nvCxnSpPr>
          <p:cNvPr id="12" name="直線矢印コネクタ 11"/>
          <p:cNvCxnSpPr>
            <a:stCxn id="3" idx="2"/>
            <a:endCxn id="9" idx="3"/>
          </p:cNvCxnSpPr>
          <p:nvPr/>
        </p:nvCxnSpPr>
        <p:spPr>
          <a:xfrm>
            <a:off x="4788024" y="2276872"/>
            <a:ext cx="0" cy="28803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9" idx="1"/>
            <a:endCxn id="10" idx="0"/>
          </p:cNvCxnSpPr>
          <p:nvPr/>
        </p:nvCxnSpPr>
        <p:spPr>
          <a:xfrm>
            <a:off x="4788024" y="3140968"/>
            <a:ext cx="0" cy="28029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10" idx="2"/>
            <a:endCxn id="28" idx="0"/>
          </p:cNvCxnSpPr>
          <p:nvPr/>
        </p:nvCxnSpPr>
        <p:spPr>
          <a:xfrm flipH="1">
            <a:off x="4786936" y="4696101"/>
            <a:ext cx="1088" cy="24479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10" idx="3"/>
          </p:cNvCxnSpPr>
          <p:nvPr/>
        </p:nvCxnSpPr>
        <p:spPr>
          <a:xfrm>
            <a:off x="5940152" y="4058684"/>
            <a:ext cx="17281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endCxn id="30" idx="0"/>
          </p:cNvCxnSpPr>
          <p:nvPr/>
        </p:nvCxnSpPr>
        <p:spPr>
          <a:xfrm>
            <a:off x="7668344" y="4058684"/>
            <a:ext cx="0" cy="63741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28" idx="2"/>
            <a:endCxn id="27" idx="1"/>
          </p:cNvCxnSpPr>
          <p:nvPr/>
        </p:nvCxnSpPr>
        <p:spPr>
          <a:xfrm>
            <a:off x="4786936" y="5372940"/>
            <a:ext cx="1088" cy="4495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5043971" y="4581128"/>
            <a:ext cx="861919" cy="369332"/>
          </a:xfrm>
          <a:prstGeom prst="rect">
            <a:avLst/>
          </a:prstGeom>
          <a:noFill/>
        </p:spPr>
        <p:txBody>
          <a:bodyPr wrap="square" rtlCol="0">
            <a:spAutoFit/>
          </a:bodyPr>
          <a:lstStyle/>
          <a:p>
            <a:r>
              <a:rPr kumimoji="1" lang="en-US" altLang="ja-JP" dirty="0" smtClean="0"/>
              <a:t>YES</a:t>
            </a:r>
            <a:endParaRPr kumimoji="1" lang="ja-JP" altLang="en-US" dirty="0"/>
          </a:p>
        </p:txBody>
      </p:sp>
      <p:sp>
        <p:nvSpPr>
          <p:cNvPr id="61" name="テキスト ボックス 60"/>
          <p:cNvSpPr txBox="1"/>
          <p:nvPr/>
        </p:nvSpPr>
        <p:spPr>
          <a:xfrm>
            <a:off x="5894203" y="3552192"/>
            <a:ext cx="861919" cy="369332"/>
          </a:xfrm>
          <a:prstGeom prst="rect">
            <a:avLst/>
          </a:prstGeom>
          <a:noFill/>
        </p:spPr>
        <p:txBody>
          <a:bodyPr wrap="square" rtlCol="0">
            <a:spAutoFit/>
          </a:bodyPr>
          <a:lstStyle/>
          <a:p>
            <a:r>
              <a:rPr lang="en-US" altLang="ja-JP" dirty="0" smtClean="0"/>
              <a:t>NO</a:t>
            </a:r>
            <a:endParaRPr kumimoji="1" lang="ja-JP" altLang="en-US" dirty="0"/>
          </a:p>
        </p:txBody>
      </p:sp>
      <p:cxnSp>
        <p:nvCxnSpPr>
          <p:cNvPr id="49" name="直線コネクタ 48"/>
          <p:cNvCxnSpPr>
            <a:stCxn id="30" idx="2"/>
          </p:cNvCxnSpPr>
          <p:nvPr/>
        </p:nvCxnSpPr>
        <p:spPr>
          <a:xfrm>
            <a:off x="7668344" y="5373216"/>
            <a:ext cx="0" cy="2244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p:nvPr/>
        </p:nvCxnSpPr>
        <p:spPr>
          <a:xfrm flipH="1">
            <a:off x="4788024" y="5597709"/>
            <a:ext cx="288032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角丸四角形 61"/>
          <p:cNvSpPr/>
          <p:nvPr/>
        </p:nvSpPr>
        <p:spPr>
          <a:xfrm>
            <a:off x="3742819" y="1052736"/>
            <a:ext cx="2088232" cy="3600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smtClean="0"/>
              <a:t>start</a:t>
            </a:r>
            <a:endParaRPr kumimoji="1" lang="ja-JP" altLang="en-US" dirty="0"/>
          </a:p>
        </p:txBody>
      </p:sp>
      <p:sp>
        <p:nvSpPr>
          <p:cNvPr id="64" name="角丸四角形 63"/>
          <p:cNvSpPr/>
          <p:nvPr/>
        </p:nvSpPr>
        <p:spPr>
          <a:xfrm>
            <a:off x="3742819" y="6525344"/>
            <a:ext cx="2088232" cy="3600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smtClean="0"/>
              <a:t>end</a:t>
            </a:r>
            <a:endParaRPr kumimoji="1" lang="ja-JP" altLang="en-US" dirty="0"/>
          </a:p>
        </p:txBody>
      </p:sp>
      <p:cxnSp>
        <p:nvCxnSpPr>
          <p:cNvPr id="65" name="直線矢印コネクタ 64"/>
          <p:cNvCxnSpPr>
            <a:stCxn id="62" idx="2"/>
            <a:endCxn id="3" idx="0"/>
          </p:cNvCxnSpPr>
          <p:nvPr/>
        </p:nvCxnSpPr>
        <p:spPr>
          <a:xfrm>
            <a:off x="4786935" y="1412776"/>
            <a:ext cx="1089" cy="28803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stCxn id="27" idx="3"/>
            <a:endCxn id="64" idx="0"/>
          </p:cNvCxnSpPr>
          <p:nvPr/>
        </p:nvCxnSpPr>
        <p:spPr>
          <a:xfrm flipH="1">
            <a:off x="4786935" y="6237312"/>
            <a:ext cx="1089" cy="28803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AutoShape 2" descr="http://sozaizchi.com/sozai/line/yajirushi/images2/06.gif"/>
          <p:cNvSpPr>
            <a:spLocks noChangeAspect="1" noChangeArrowheads="1"/>
          </p:cNvSpPr>
          <p:nvPr/>
        </p:nvSpPr>
        <p:spPr bwMode="auto">
          <a:xfrm>
            <a:off x="63500" y="-136525"/>
            <a:ext cx="3781425" cy="30003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7" name="正方形/長方形 76"/>
          <p:cNvSpPr/>
          <p:nvPr/>
        </p:nvSpPr>
        <p:spPr>
          <a:xfrm>
            <a:off x="155575" y="6237312"/>
            <a:ext cx="600001" cy="36004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8" name="テキスト ボックス 77"/>
          <p:cNvSpPr txBox="1"/>
          <p:nvPr/>
        </p:nvSpPr>
        <p:spPr>
          <a:xfrm>
            <a:off x="827583" y="6237312"/>
            <a:ext cx="1728789" cy="369332"/>
          </a:xfrm>
          <a:prstGeom prst="rect">
            <a:avLst/>
          </a:prstGeom>
          <a:noFill/>
        </p:spPr>
        <p:txBody>
          <a:bodyPr wrap="square" rtlCol="0">
            <a:spAutoFit/>
          </a:bodyPr>
          <a:lstStyle/>
          <a:p>
            <a:r>
              <a:rPr kumimoji="1" lang="ja-JP" altLang="en-US" b="1" dirty="0" smtClean="0"/>
              <a:t>：</a:t>
            </a:r>
            <a:r>
              <a:rPr lang="ja-JP" altLang="en-US" b="1" dirty="0" smtClean="0"/>
              <a:t>追加</a:t>
            </a:r>
            <a:r>
              <a:rPr kumimoji="1" lang="ja-JP" altLang="en-US" b="1" dirty="0" smtClean="0"/>
              <a:t>実装</a:t>
            </a:r>
            <a:endParaRPr kumimoji="1" lang="ja-JP" altLang="en-US" b="1" dirty="0"/>
          </a:p>
        </p:txBody>
      </p:sp>
    </p:spTree>
    <p:extLst>
      <p:ext uri="{BB962C8B-B14F-4D97-AF65-F5344CB8AC3E}">
        <p14:creationId xmlns:p14="http://schemas.microsoft.com/office/powerpoint/2010/main" val="2016252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7732" y="1124744"/>
            <a:ext cx="864096" cy="728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title"/>
          </p:nvPr>
        </p:nvSpPr>
        <p:spPr>
          <a:xfrm>
            <a:off x="457200" y="116632"/>
            <a:ext cx="8229600" cy="990600"/>
          </a:xfrm>
        </p:spPr>
        <p:txBody>
          <a:bodyPr>
            <a:normAutofit/>
          </a:bodyPr>
          <a:lstStyle/>
          <a:p>
            <a:r>
              <a:rPr lang="ja-JP" altLang="en-US" dirty="0">
                <a:solidFill>
                  <a:srgbClr val="D2533C"/>
                </a:solidFill>
              </a:rPr>
              <a:t>実装内容</a:t>
            </a:r>
            <a:r>
              <a:rPr lang="en-US" altLang="ja-JP" dirty="0">
                <a:solidFill>
                  <a:srgbClr val="D2533C"/>
                </a:solidFill>
              </a:rPr>
              <a:t>(</a:t>
            </a:r>
            <a:r>
              <a:rPr lang="ja-JP" altLang="en-US" dirty="0" smtClean="0">
                <a:solidFill>
                  <a:srgbClr val="D2533C"/>
                </a:solidFill>
              </a:rPr>
              <a:t>実装</a:t>
            </a:r>
            <a:r>
              <a:rPr lang="en-US" altLang="ja-JP" dirty="0" smtClean="0">
                <a:solidFill>
                  <a:srgbClr val="D2533C"/>
                </a:solidFill>
              </a:rPr>
              <a:t>2)</a:t>
            </a:r>
            <a:endParaRPr kumimoji="1" lang="ja-JP" altLang="en-US" dirty="0"/>
          </a:p>
        </p:txBody>
      </p:sp>
      <p:sp>
        <p:nvSpPr>
          <p:cNvPr id="3" name="日付プレースホルダー 2"/>
          <p:cNvSpPr>
            <a:spLocks noGrp="1"/>
          </p:cNvSpPr>
          <p:nvPr>
            <p:ph type="dt" sz="half" idx="10"/>
          </p:nvPr>
        </p:nvSpPr>
        <p:spPr/>
        <p:txBody>
          <a:bodyPr/>
          <a:lstStyle/>
          <a:p>
            <a:fld id="{3132BF16-E979-4D12-9F0D-28E5AAC22EF9}" type="datetime1">
              <a:rPr lang="ja-JP" altLang="en-US" smtClean="0"/>
              <a:t>2016/6/2</a:t>
            </a:fld>
            <a:endParaRPr lang="ja-JP" altLang="en-US"/>
          </a:p>
        </p:txBody>
      </p:sp>
      <p:sp>
        <p:nvSpPr>
          <p:cNvPr id="4" name="フッター プレースホルダー 3"/>
          <p:cNvSpPr>
            <a:spLocks noGrp="1"/>
          </p:cNvSpPr>
          <p:nvPr>
            <p:ph type="ftr" sz="quarter" idx="11"/>
          </p:nvPr>
        </p:nvSpPr>
        <p:spPr/>
        <p:txBody>
          <a:bodyPr/>
          <a:lstStyle/>
          <a:p>
            <a:r>
              <a:rPr lang="en-US" altLang="zh-TW" smtClean="0"/>
              <a:t>ARC212@</a:t>
            </a:r>
            <a:r>
              <a:rPr lang="zh-TW" altLang="en-US" smtClean="0"/>
              <a:t>黒部宇奈月温泉 発表練習</a:t>
            </a:r>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34</a:t>
            </a:fld>
            <a:endParaRPr lang="ja-JP" altLang="en-US"/>
          </a:p>
        </p:txBody>
      </p:sp>
      <p:sp>
        <p:nvSpPr>
          <p:cNvPr id="10" name="片側の 2 つの角を切り取った四角形 9"/>
          <p:cNvSpPr/>
          <p:nvPr/>
        </p:nvSpPr>
        <p:spPr>
          <a:xfrm>
            <a:off x="2918429" y="1700808"/>
            <a:ext cx="3744416" cy="576064"/>
          </a:xfrm>
          <a:prstGeom prst="snip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b="1" dirty="0" smtClean="0"/>
              <a:t>チェックポインティング時に記録したコネクション数分 </a:t>
            </a:r>
            <a:r>
              <a:rPr kumimoji="1" lang="en-US" altLang="ja-JP" b="1" dirty="0" smtClean="0"/>
              <a:t>(K</a:t>
            </a:r>
            <a:r>
              <a:rPr lang="ja-JP" altLang="en-US" b="1" dirty="0"/>
              <a:t>個</a:t>
            </a:r>
            <a:r>
              <a:rPr kumimoji="1" lang="en-US" altLang="ja-JP" b="1" dirty="0" smtClean="0"/>
              <a:t>)</a:t>
            </a:r>
            <a:endParaRPr kumimoji="1" lang="ja-JP" altLang="en-US" b="1" dirty="0"/>
          </a:p>
        </p:txBody>
      </p:sp>
      <p:sp>
        <p:nvSpPr>
          <p:cNvPr id="11" name="フローチャート : 判断 10"/>
          <p:cNvSpPr/>
          <p:nvPr/>
        </p:nvSpPr>
        <p:spPr>
          <a:xfrm>
            <a:off x="2915816" y="3421267"/>
            <a:ext cx="3747029" cy="1274834"/>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記録されていた</a:t>
            </a:r>
            <a:endParaRPr lang="en-US" altLang="ja-JP" b="1" dirty="0" smtClean="0"/>
          </a:p>
          <a:p>
            <a:pPr algn="ctr"/>
            <a:r>
              <a:rPr lang="ja-JP" altLang="en-US" b="1" dirty="0" smtClean="0"/>
              <a:t>コネクションのうちの１つか</a:t>
            </a:r>
            <a:endParaRPr lang="en-US" altLang="ja-JP" b="1" dirty="0" smtClean="0"/>
          </a:p>
        </p:txBody>
      </p:sp>
      <p:sp>
        <p:nvSpPr>
          <p:cNvPr id="12" name="片側の 2 つの角を切り取った四角形 11"/>
          <p:cNvSpPr/>
          <p:nvPr/>
        </p:nvSpPr>
        <p:spPr>
          <a:xfrm flipV="1">
            <a:off x="2915816" y="5822478"/>
            <a:ext cx="3744416" cy="414834"/>
          </a:xfrm>
          <a:prstGeom prst="snip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b="1" dirty="0"/>
          </a:p>
        </p:txBody>
      </p:sp>
      <p:sp>
        <p:nvSpPr>
          <p:cNvPr id="13" name="正方形/長方形 12"/>
          <p:cNvSpPr/>
          <p:nvPr/>
        </p:nvSpPr>
        <p:spPr>
          <a:xfrm>
            <a:off x="3635896" y="4940892"/>
            <a:ext cx="2302079"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通信を確立</a:t>
            </a:r>
            <a:endParaRPr kumimoji="1" lang="ja-JP" altLang="en-US" b="1" dirty="0"/>
          </a:p>
        </p:txBody>
      </p:sp>
      <p:sp>
        <p:nvSpPr>
          <p:cNvPr id="14" name="正方形/長方形 13"/>
          <p:cNvSpPr/>
          <p:nvPr/>
        </p:nvSpPr>
        <p:spPr>
          <a:xfrm>
            <a:off x="6228184" y="4581129"/>
            <a:ext cx="2880320" cy="792088"/>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新しくソケット通信用のファイルディスクリプタを用意</a:t>
            </a:r>
            <a:r>
              <a:rPr lang="ja-JP" altLang="en-US" b="1" dirty="0"/>
              <a:t> </a:t>
            </a:r>
            <a:r>
              <a:rPr lang="en-US" altLang="ja-JP" b="1" dirty="0" smtClean="0"/>
              <a:t>+ </a:t>
            </a:r>
            <a:r>
              <a:rPr lang="ja-JP" altLang="en-US" b="1" dirty="0" smtClean="0"/>
              <a:t>通信を確立</a:t>
            </a:r>
            <a:endParaRPr kumimoji="1" lang="ja-JP" altLang="en-US" b="1" dirty="0"/>
          </a:p>
        </p:txBody>
      </p:sp>
      <p:cxnSp>
        <p:nvCxnSpPr>
          <p:cNvPr id="16" name="直線矢印コネクタ 15"/>
          <p:cNvCxnSpPr>
            <a:stCxn id="10" idx="1"/>
            <a:endCxn id="31" idx="0"/>
          </p:cNvCxnSpPr>
          <p:nvPr/>
        </p:nvCxnSpPr>
        <p:spPr>
          <a:xfrm flipH="1">
            <a:off x="4786718" y="2276872"/>
            <a:ext cx="3919" cy="3600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stCxn id="11" idx="2"/>
            <a:endCxn id="13" idx="0"/>
          </p:cNvCxnSpPr>
          <p:nvPr/>
        </p:nvCxnSpPr>
        <p:spPr>
          <a:xfrm flipH="1">
            <a:off x="4786936" y="4696101"/>
            <a:ext cx="2395" cy="24479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11" idx="3"/>
          </p:cNvCxnSpPr>
          <p:nvPr/>
        </p:nvCxnSpPr>
        <p:spPr>
          <a:xfrm>
            <a:off x="6662845" y="4058684"/>
            <a:ext cx="10028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endCxn id="14" idx="0"/>
          </p:cNvCxnSpPr>
          <p:nvPr/>
        </p:nvCxnSpPr>
        <p:spPr>
          <a:xfrm>
            <a:off x="7668344" y="4058684"/>
            <a:ext cx="0" cy="52244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13" idx="2"/>
            <a:endCxn id="12" idx="1"/>
          </p:cNvCxnSpPr>
          <p:nvPr/>
        </p:nvCxnSpPr>
        <p:spPr>
          <a:xfrm>
            <a:off x="4786936" y="5372940"/>
            <a:ext cx="1088" cy="4495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5043971" y="4581128"/>
            <a:ext cx="861919" cy="369332"/>
          </a:xfrm>
          <a:prstGeom prst="rect">
            <a:avLst/>
          </a:prstGeom>
          <a:noFill/>
        </p:spPr>
        <p:txBody>
          <a:bodyPr wrap="square" rtlCol="0">
            <a:spAutoFit/>
          </a:bodyPr>
          <a:lstStyle/>
          <a:p>
            <a:r>
              <a:rPr kumimoji="1" lang="en-US" altLang="ja-JP" dirty="0" smtClean="0"/>
              <a:t>YES</a:t>
            </a:r>
            <a:endParaRPr kumimoji="1" lang="ja-JP" altLang="en-US" dirty="0"/>
          </a:p>
        </p:txBody>
      </p:sp>
      <p:sp>
        <p:nvSpPr>
          <p:cNvPr id="22" name="テキスト ボックス 21"/>
          <p:cNvSpPr txBox="1"/>
          <p:nvPr/>
        </p:nvSpPr>
        <p:spPr>
          <a:xfrm>
            <a:off x="6588224" y="3552192"/>
            <a:ext cx="861919" cy="369332"/>
          </a:xfrm>
          <a:prstGeom prst="rect">
            <a:avLst/>
          </a:prstGeom>
          <a:noFill/>
        </p:spPr>
        <p:txBody>
          <a:bodyPr wrap="square" rtlCol="0">
            <a:spAutoFit/>
          </a:bodyPr>
          <a:lstStyle/>
          <a:p>
            <a:r>
              <a:rPr lang="en-US" altLang="ja-JP" dirty="0" smtClean="0"/>
              <a:t>NO</a:t>
            </a:r>
            <a:endParaRPr kumimoji="1" lang="ja-JP" altLang="en-US" dirty="0"/>
          </a:p>
        </p:txBody>
      </p:sp>
      <p:cxnSp>
        <p:nvCxnSpPr>
          <p:cNvPr id="23" name="直線コネクタ 22"/>
          <p:cNvCxnSpPr>
            <a:stCxn id="14" idx="2"/>
          </p:cNvCxnSpPr>
          <p:nvPr/>
        </p:nvCxnSpPr>
        <p:spPr>
          <a:xfrm>
            <a:off x="7668344" y="5373217"/>
            <a:ext cx="0" cy="2244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H="1">
            <a:off x="4788024" y="5597709"/>
            <a:ext cx="288032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角丸四角形 24"/>
          <p:cNvSpPr/>
          <p:nvPr/>
        </p:nvSpPr>
        <p:spPr>
          <a:xfrm>
            <a:off x="3742819" y="1052736"/>
            <a:ext cx="2088232" cy="3600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smtClean="0"/>
              <a:t>start</a:t>
            </a:r>
            <a:endParaRPr kumimoji="1" lang="ja-JP" altLang="en-US" dirty="0"/>
          </a:p>
        </p:txBody>
      </p:sp>
      <p:sp>
        <p:nvSpPr>
          <p:cNvPr id="26" name="角丸四角形 25"/>
          <p:cNvSpPr/>
          <p:nvPr/>
        </p:nvSpPr>
        <p:spPr>
          <a:xfrm>
            <a:off x="3742819" y="6525344"/>
            <a:ext cx="2088232" cy="3600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smtClean="0"/>
              <a:t>end</a:t>
            </a:r>
            <a:endParaRPr kumimoji="1" lang="ja-JP" altLang="en-US" dirty="0"/>
          </a:p>
        </p:txBody>
      </p:sp>
      <p:cxnSp>
        <p:nvCxnSpPr>
          <p:cNvPr id="27" name="直線矢印コネクタ 26"/>
          <p:cNvCxnSpPr>
            <a:stCxn id="25" idx="2"/>
          </p:cNvCxnSpPr>
          <p:nvPr/>
        </p:nvCxnSpPr>
        <p:spPr>
          <a:xfrm>
            <a:off x="4786935" y="1412776"/>
            <a:ext cx="1089" cy="28803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2" idx="3"/>
            <a:endCxn id="26" idx="0"/>
          </p:cNvCxnSpPr>
          <p:nvPr/>
        </p:nvCxnSpPr>
        <p:spPr>
          <a:xfrm flipH="1">
            <a:off x="4786935" y="6237312"/>
            <a:ext cx="1089" cy="28803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2915816" y="2636912"/>
            <a:ext cx="3741803" cy="5641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b="1" dirty="0" smtClean="0"/>
              <a:t>他プロセスからの接続要求を</a:t>
            </a:r>
            <a:r>
              <a:rPr kumimoji="1" lang="en-US" altLang="ja-JP" b="1" dirty="0" smtClean="0"/>
              <a:t>accept</a:t>
            </a:r>
            <a:endParaRPr kumimoji="1" lang="ja-JP" altLang="en-US" b="1" dirty="0"/>
          </a:p>
        </p:txBody>
      </p:sp>
      <p:cxnSp>
        <p:nvCxnSpPr>
          <p:cNvPr id="43" name="直線矢印コネクタ 42"/>
          <p:cNvCxnSpPr>
            <a:stCxn id="31" idx="2"/>
            <a:endCxn id="11" idx="0"/>
          </p:cNvCxnSpPr>
          <p:nvPr/>
        </p:nvCxnSpPr>
        <p:spPr>
          <a:xfrm>
            <a:off x="4786718" y="3201054"/>
            <a:ext cx="2613" cy="22021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107504" y="6444044"/>
            <a:ext cx="600001" cy="36004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7" name="テキスト ボックス 46"/>
          <p:cNvSpPr txBox="1"/>
          <p:nvPr/>
        </p:nvSpPr>
        <p:spPr>
          <a:xfrm>
            <a:off x="779512" y="6444044"/>
            <a:ext cx="1728789" cy="369332"/>
          </a:xfrm>
          <a:prstGeom prst="rect">
            <a:avLst/>
          </a:prstGeom>
          <a:noFill/>
        </p:spPr>
        <p:txBody>
          <a:bodyPr wrap="square" rtlCol="0">
            <a:spAutoFit/>
          </a:bodyPr>
          <a:lstStyle/>
          <a:p>
            <a:r>
              <a:rPr kumimoji="1" lang="ja-JP" altLang="en-US" b="1" dirty="0" smtClean="0"/>
              <a:t>：</a:t>
            </a:r>
            <a:r>
              <a:rPr lang="ja-JP" altLang="en-US" b="1" dirty="0" smtClean="0"/>
              <a:t>追加</a:t>
            </a:r>
            <a:r>
              <a:rPr kumimoji="1" lang="ja-JP" altLang="en-US" b="1" dirty="0" smtClean="0"/>
              <a:t>実装</a:t>
            </a:r>
            <a:endParaRPr kumimoji="1" lang="ja-JP" altLang="en-US" b="1" dirty="0"/>
          </a:p>
        </p:txBody>
      </p:sp>
      <p:sp>
        <p:nvSpPr>
          <p:cNvPr id="49" name="円/楕円 48"/>
          <p:cNvSpPr/>
          <p:nvPr/>
        </p:nvSpPr>
        <p:spPr>
          <a:xfrm>
            <a:off x="468142" y="1424471"/>
            <a:ext cx="2088231" cy="1140433"/>
          </a:xfrm>
          <a:prstGeom prst="ellipse">
            <a:avLst/>
          </a:prstGeom>
          <a:ln w="571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親プロセス</a:t>
            </a:r>
            <a:endParaRPr lang="en-US" altLang="ja-JP" sz="2000" b="1" dirty="0" smtClean="0"/>
          </a:p>
        </p:txBody>
      </p:sp>
    </p:spTree>
    <p:extLst>
      <p:ext uri="{BB962C8B-B14F-4D97-AF65-F5344CB8AC3E}">
        <p14:creationId xmlns:p14="http://schemas.microsoft.com/office/powerpoint/2010/main" val="1558644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6103" y="116632"/>
            <a:ext cx="8229600" cy="990600"/>
          </a:xfrm>
        </p:spPr>
        <p:txBody>
          <a:bodyPr/>
          <a:lstStyle/>
          <a:p>
            <a:r>
              <a:rPr lang="ja-JP" altLang="en-US" dirty="0" smtClean="0"/>
              <a:t>通信の再構築と実装上</a:t>
            </a:r>
            <a:r>
              <a:rPr lang="ja-JP" altLang="en-US" dirty="0"/>
              <a:t>の</a:t>
            </a:r>
            <a:r>
              <a:rPr lang="ja-JP" altLang="en-US" dirty="0" smtClean="0"/>
              <a:t>課題</a:t>
            </a:r>
            <a:endParaRPr kumimoji="1" lang="ja-JP" altLang="en-US" dirty="0"/>
          </a:p>
        </p:txBody>
      </p:sp>
      <p:sp>
        <p:nvSpPr>
          <p:cNvPr id="3" name="日付プレースホルダー 2"/>
          <p:cNvSpPr>
            <a:spLocks noGrp="1"/>
          </p:cNvSpPr>
          <p:nvPr>
            <p:ph type="dt" sz="half" idx="10"/>
          </p:nvPr>
        </p:nvSpPr>
        <p:spPr/>
        <p:txBody>
          <a:bodyPr/>
          <a:lstStyle/>
          <a:p>
            <a:fld id="{DFD20D42-D18C-44E0-A424-973B6D0C15BF}" type="datetime1">
              <a:rPr lang="ja-JP" altLang="en-US" smtClean="0"/>
              <a:t>2016/6/2</a:t>
            </a:fld>
            <a:endParaRPr lang="ja-JP" altLang="en-US"/>
          </a:p>
        </p:txBody>
      </p:sp>
      <p:sp>
        <p:nvSpPr>
          <p:cNvPr id="4" name="フッター プレースホルダー 3"/>
          <p:cNvSpPr>
            <a:spLocks noGrp="1"/>
          </p:cNvSpPr>
          <p:nvPr>
            <p:ph type="ftr" sz="quarter" idx="11"/>
          </p:nvPr>
        </p:nvSpPr>
        <p:spPr/>
        <p:txBody>
          <a:bodyPr/>
          <a:lstStyle/>
          <a:p>
            <a:r>
              <a:rPr lang="en-US" altLang="zh-TW" smtClean="0"/>
              <a:t>ARC212@</a:t>
            </a:r>
            <a:r>
              <a:rPr lang="zh-TW" altLang="en-US" smtClean="0"/>
              <a:t>黒部宇奈月温泉 発表練習</a:t>
            </a:r>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35</a:t>
            </a:fld>
            <a:endParaRPr lang="ja-JP" altLang="en-US"/>
          </a:p>
        </p:txBody>
      </p:sp>
      <p:sp>
        <p:nvSpPr>
          <p:cNvPr id="6" name="コンテンツ プレースホルダー 2"/>
          <p:cNvSpPr txBox="1">
            <a:spLocks/>
          </p:cNvSpPr>
          <p:nvPr/>
        </p:nvSpPr>
        <p:spPr>
          <a:xfrm>
            <a:off x="457200" y="908720"/>
            <a:ext cx="8229600" cy="1656184"/>
          </a:xfrm>
          <a:prstGeom prst="rect">
            <a:avLst/>
          </a:prstGeom>
        </p:spPr>
        <p:txBody>
          <a:bodyPr>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dirty="0" smtClean="0"/>
              <a:t>チェックポインティング時とリスタート時で</a:t>
            </a:r>
            <a:r>
              <a:rPr lang="en-US" altLang="ja-JP" dirty="0" smtClean="0"/>
              <a:t>,</a:t>
            </a:r>
            <a:r>
              <a:rPr lang="ja-JP" altLang="en-US" dirty="0" smtClean="0"/>
              <a:t>一部プロセスの通信相手が変わる</a:t>
            </a:r>
            <a:endParaRPr lang="en-US" altLang="ja-JP" dirty="0" smtClean="0"/>
          </a:p>
          <a:p>
            <a:pPr lvl="1"/>
            <a:r>
              <a:rPr lang="ja-JP" altLang="en-US" b="1" dirty="0" smtClean="0"/>
              <a:t>チェックポインティング時</a:t>
            </a:r>
            <a:r>
              <a:rPr lang="en-US" altLang="ja-JP" b="1" dirty="0"/>
              <a:t>:</a:t>
            </a:r>
            <a:r>
              <a:rPr lang="ja-JP" altLang="en-US" b="1" dirty="0" smtClean="0"/>
              <a:t>各プロセスの通信相手先情報を保存</a:t>
            </a:r>
            <a:endParaRPr lang="en-US" altLang="ja-JP" b="1" dirty="0" smtClean="0"/>
          </a:p>
          <a:p>
            <a:pPr lvl="1"/>
            <a:r>
              <a:rPr lang="ja-JP" altLang="en-US" b="1" dirty="0" smtClean="0">
                <a:solidFill>
                  <a:srgbClr val="FF0000"/>
                </a:solidFill>
              </a:rPr>
              <a:t>リスタート時</a:t>
            </a:r>
            <a:r>
              <a:rPr lang="en-US" altLang="ja-JP" b="1" dirty="0" smtClean="0">
                <a:solidFill>
                  <a:srgbClr val="FF0000"/>
                </a:solidFill>
              </a:rPr>
              <a:t>:</a:t>
            </a:r>
            <a:r>
              <a:rPr lang="ja-JP" altLang="en-US" b="1" dirty="0" smtClean="0">
                <a:solidFill>
                  <a:srgbClr val="FF0000"/>
                </a:solidFill>
              </a:rPr>
              <a:t>チェックポイントファイルを元にプロセス間通信を再構築</a:t>
            </a:r>
            <a:endParaRPr lang="en-US" altLang="ja-JP" b="1" dirty="0" smtClean="0"/>
          </a:p>
          <a:p>
            <a:pPr lvl="1"/>
            <a:endParaRPr lang="en-US" altLang="ja-JP" b="1" dirty="0"/>
          </a:p>
        </p:txBody>
      </p:sp>
      <p:sp>
        <p:nvSpPr>
          <p:cNvPr id="52" name="円/楕円 51"/>
          <p:cNvSpPr/>
          <p:nvPr/>
        </p:nvSpPr>
        <p:spPr>
          <a:xfrm>
            <a:off x="219917" y="3284984"/>
            <a:ext cx="2592288" cy="2247484"/>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ホストノード</a:t>
            </a:r>
            <a:endParaRPr lang="en-US" altLang="ja-JP" sz="1600" b="1" dirty="0"/>
          </a:p>
          <a:p>
            <a:pPr algn="ctr"/>
            <a:endParaRPr kumimoji="1" lang="en-US" altLang="ja-JP" sz="1600" b="1" dirty="0" smtClean="0"/>
          </a:p>
          <a:p>
            <a:pPr algn="ctr"/>
            <a:endParaRPr lang="en-US" altLang="ja-JP" sz="1600" b="1" dirty="0"/>
          </a:p>
          <a:p>
            <a:pPr algn="ctr"/>
            <a:endParaRPr kumimoji="1" lang="en-US" altLang="ja-JP" sz="1600" b="1" dirty="0" smtClean="0"/>
          </a:p>
          <a:p>
            <a:pPr algn="ctr"/>
            <a:endParaRPr kumimoji="1" lang="en-US" altLang="ja-JP" sz="1600" b="1" dirty="0" smtClean="0"/>
          </a:p>
          <a:p>
            <a:pPr algn="ctr"/>
            <a:endParaRPr kumimoji="1" lang="en-US" altLang="ja-JP" sz="1600" b="1" dirty="0" smtClean="0"/>
          </a:p>
          <a:p>
            <a:pPr algn="ctr"/>
            <a:endParaRPr kumimoji="1" lang="ja-JP" altLang="en-US" sz="1600" b="1" dirty="0"/>
          </a:p>
        </p:txBody>
      </p:sp>
      <p:sp>
        <p:nvSpPr>
          <p:cNvPr id="53" name="円/楕円 52"/>
          <p:cNvSpPr/>
          <p:nvPr/>
        </p:nvSpPr>
        <p:spPr>
          <a:xfrm>
            <a:off x="435941" y="4077072"/>
            <a:ext cx="2088231" cy="1140433"/>
          </a:xfrm>
          <a:prstGeom prst="ellipse">
            <a:avLst/>
          </a:prstGeom>
          <a:ln w="571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b="1" dirty="0" err="1" smtClean="0"/>
              <a:t>dmtcp</a:t>
            </a:r>
            <a:endParaRPr lang="en-US" altLang="ja-JP" b="1" dirty="0" smtClean="0"/>
          </a:p>
          <a:p>
            <a:pPr algn="ctr"/>
            <a:r>
              <a:rPr lang="ja-JP" altLang="en-US" b="1" dirty="0" smtClean="0"/>
              <a:t>管理プロセス</a:t>
            </a:r>
            <a:endParaRPr lang="en-US" altLang="ja-JP" b="1" dirty="0" smtClean="0"/>
          </a:p>
        </p:txBody>
      </p:sp>
      <p:sp>
        <p:nvSpPr>
          <p:cNvPr id="54" name="正方形/長方形 53"/>
          <p:cNvSpPr/>
          <p:nvPr/>
        </p:nvSpPr>
        <p:spPr>
          <a:xfrm>
            <a:off x="4100861" y="3424875"/>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6" name="図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7417" y="3793535"/>
            <a:ext cx="290607" cy="364971"/>
          </a:xfrm>
          <a:prstGeom prst="rect">
            <a:avLst/>
          </a:prstGeom>
        </p:spPr>
      </p:pic>
      <p:sp>
        <p:nvSpPr>
          <p:cNvPr id="58" name="正方形/長方形 57"/>
          <p:cNvSpPr/>
          <p:nvPr/>
        </p:nvSpPr>
        <p:spPr>
          <a:xfrm>
            <a:off x="6192855" y="6533658"/>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p:cNvSpPr txBox="1"/>
          <p:nvPr/>
        </p:nvSpPr>
        <p:spPr>
          <a:xfrm>
            <a:off x="6513719" y="6479316"/>
            <a:ext cx="2571481" cy="369332"/>
          </a:xfrm>
          <a:prstGeom prst="rect">
            <a:avLst/>
          </a:prstGeom>
          <a:noFill/>
        </p:spPr>
        <p:txBody>
          <a:bodyPr wrap="square" rtlCol="0">
            <a:spAutoFit/>
          </a:bodyPr>
          <a:lstStyle/>
          <a:p>
            <a:r>
              <a:rPr kumimoji="1" lang="ja-JP" altLang="en-US" b="1" dirty="0" smtClean="0"/>
              <a:t>：</a:t>
            </a:r>
            <a:r>
              <a:rPr kumimoji="1" lang="en-US" altLang="ja-JP" b="1" dirty="0" smtClean="0"/>
              <a:t>MPI</a:t>
            </a:r>
            <a:r>
              <a:rPr kumimoji="1" lang="ja-JP" altLang="en-US" b="1" dirty="0" smtClean="0"/>
              <a:t>並列プロセス</a:t>
            </a:r>
            <a:endParaRPr kumimoji="1" lang="ja-JP" altLang="en-US" b="1" dirty="0"/>
          </a:p>
        </p:txBody>
      </p:sp>
      <p:pic>
        <p:nvPicPr>
          <p:cNvPr id="60" name="図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50032" y="6022565"/>
            <a:ext cx="363687" cy="456751"/>
          </a:xfrm>
          <a:prstGeom prst="rect">
            <a:avLst/>
          </a:prstGeom>
        </p:spPr>
      </p:pic>
      <p:sp>
        <p:nvSpPr>
          <p:cNvPr id="61" name="テキスト ボックス 60"/>
          <p:cNvSpPr txBox="1"/>
          <p:nvPr/>
        </p:nvSpPr>
        <p:spPr>
          <a:xfrm>
            <a:off x="6513719" y="6091214"/>
            <a:ext cx="2571481" cy="369332"/>
          </a:xfrm>
          <a:prstGeom prst="rect">
            <a:avLst/>
          </a:prstGeom>
          <a:noFill/>
        </p:spPr>
        <p:txBody>
          <a:bodyPr wrap="square" rtlCol="0">
            <a:spAutoFit/>
          </a:bodyPr>
          <a:lstStyle/>
          <a:p>
            <a:r>
              <a:rPr kumimoji="1" lang="ja-JP" altLang="en-US" b="1" dirty="0" smtClean="0"/>
              <a:t>：</a:t>
            </a:r>
            <a:r>
              <a:rPr lang="ja-JP" altLang="en-US" b="1" dirty="0" smtClean="0"/>
              <a:t>チェックポイントデータ</a:t>
            </a:r>
            <a:endParaRPr kumimoji="1" lang="ja-JP" altLang="en-US" b="1" dirty="0"/>
          </a:p>
        </p:txBody>
      </p:sp>
      <p:sp>
        <p:nvSpPr>
          <p:cNvPr id="62" name="屈折矢印 61"/>
          <p:cNvSpPr/>
          <p:nvPr/>
        </p:nvSpPr>
        <p:spPr>
          <a:xfrm rot="16200000">
            <a:off x="4389404" y="3555199"/>
            <a:ext cx="216024" cy="26064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4100861" y="4302989"/>
            <a:ext cx="246529"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4" name="図 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7417" y="4671649"/>
            <a:ext cx="290607" cy="364971"/>
          </a:xfrm>
          <a:prstGeom prst="rect">
            <a:avLst/>
          </a:prstGeom>
        </p:spPr>
      </p:pic>
      <p:sp>
        <p:nvSpPr>
          <p:cNvPr id="65" name="屈折矢印 64"/>
          <p:cNvSpPr/>
          <p:nvPr/>
        </p:nvSpPr>
        <p:spPr>
          <a:xfrm rot="16200000">
            <a:off x="4389404" y="4433313"/>
            <a:ext cx="216024" cy="26064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p:cNvSpPr txBox="1"/>
          <p:nvPr/>
        </p:nvSpPr>
        <p:spPr>
          <a:xfrm>
            <a:off x="4059558" y="5085184"/>
            <a:ext cx="461665" cy="576064"/>
          </a:xfrm>
          <a:prstGeom prst="rect">
            <a:avLst/>
          </a:prstGeom>
          <a:noFill/>
        </p:spPr>
        <p:txBody>
          <a:bodyPr vert="eaVert" wrap="square" rtlCol="0">
            <a:spAutoFit/>
          </a:bodyPr>
          <a:lstStyle/>
          <a:p>
            <a:r>
              <a:rPr kumimoji="1" lang="en-US" altLang="ja-JP" dirty="0" smtClean="0"/>
              <a:t>……</a:t>
            </a:r>
            <a:endParaRPr kumimoji="1" lang="ja-JP" altLang="en-US" dirty="0"/>
          </a:p>
        </p:txBody>
      </p:sp>
      <p:cxnSp>
        <p:nvCxnSpPr>
          <p:cNvPr id="67" name="直線矢印コネクタ 66"/>
          <p:cNvCxnSpPr>
            <a:stCxn id="54" idx="1"/>
          </p:cNvCxnSpPr>
          <p:nvPr/>
        </p:nvCxnSpPr>
        <p:spPr>
          <a:xfrm flipH="1">
            <a:off x="2339752" y="3555199"/>
            <a:ext cx="1761109" cy="74779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stCxn id="63" idx="1"/>
            <a:endCxn id="53" idx="6"/>
          </p:cNvCxnSpPr>
          <p:nvPr/>
        </p:nvCxnSpPr>
        <p:spPr>
          <a:xfrm flipH="1">
            <a:off x="2524172" y="4433313"/>
            <a:ext cx="1576689" cy="213976"/>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5" name="正方形/長方形 74"/>
          <p:cNvSpPr/>
          <p:nvPr/>
        </p:nvSpPr>
        <p:spPr>
          <a:xfrm>
            <a:off x="3469715" y="3485396"/>
            <a:ext cx="569387" cy="923330"/>
          </a:xfrm>
          <a:prstGeom prst="rect">
            <a:avLst/>
          </a:prstGeom>
          <a:noFill/>
        </p:spPr>
        <p:txBody>
          <a:bodyPr wrap="none" lIns="91440" tIns="45720" rIns="91440" bIns="45720">
            <a:spAutoFit/>
          </a:bodyPr>
          <a:lstStyle/>
          <a:p>
            <a:pPr algn="ctr"/>
            <a:r>
              <a:rPr lang="en-US" altLang="ja-JP" sz="5400" b="1" cap="none" spc="0" dirty="0" smtClean="0">
                <a:ln w="12700">
                  <a:solidFill>
                    <a:srgbClr val="00B0F0"/>
                  </a:solidFill>
                  <a:prstDash val="solid"/>
                </a:ln>
                <a:solidFill>
                  <a:srgbClr val="0070C0"/>
                </a:solidFill>
                <a:effectLst>
                  <a:outerShdw blurRad="41275" dist="20320" dir="1800000" algn="tl" rotWithShape="0">
                    <a:srgbClr val="000000">
                      <a:alpha val="40000"/>
                    </a:srgbClr>
                  </a:outerShdw>
                </a:effectLst>
              </a:rPr>
              <a:t>1</a:t>
            </a:r>
            <a:endParaRPr lang="ja-JP" altLang="en-US" sz="5400" b="1" cap="none" spc="0" dirty="0">
              <a:ln w="12700">
                <a:solidFill>
                  <a:srgbClr val="00B0F0"/>
                </a:solidFill>
                <a:prstDash val="solid"/>
              </a:ln>
              <a:solidFill>
                <a:srgbClr val="0070C0"/>
              </a:solidFill>
              <a:effectLst>
                <a:outerShdw blurRad="41275" dist="20320" dir="1800000" algn="tl" rotWithShape="0">
                  <a:srgbClr val="000000">
                    <a:alpha val="40000"/>
                  </a:srgbClr>
                </a:outerShdw>
              </a:effectLst>
            </a:endParaRPr>
          </a:p>
        </p:txBody>
      </p:sp>
      <p:sp>
        <p:nvSpPr>
          <p:cNvPr id="78" name="正方形/長方形 77"/>
          <p:cNvSpPr/>
          <p:nvPr/>
        </p:nvSpPr>
        <p:spPr>
          <a:xfrm>
            <a:off x="5292080" y="2708920"/>
            <a:ext cx="3600400" cy="3168352"/>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endParaRPr kumimoji="1" lang="en-US" altLang="ja-JP" b="1" dirty="0" smtClean="0"/>
          </a:p>
          <a:p>
            <a:r>
              <a:rPr kumimoji="1" lang="en-US" altLang="ja-JP" sz="2000" b="1" dirty="0" smtClean="0">
                <a:solidFill>
                  <a:srgbClr val="0070C0"/>
                </a:solidFill>
              </a:rPr>
              <a:t>1 </a:t>
            </a:r>
            <a:r>
              <a:rPr lang="ja-JP" altLang="en-US" sz="2000" b="1" dirty="0" smtClean="0">
                <a:solidFill>
                  <a:srgbClr val="0070C0"/>
                </a:solidFill>
              </a:rPr>
              <a:t>登録フェーズ</a:t>
            </a:r>
            <a:endParaRPr kumimoji="1" lang="en-US" altLang="ja-JP" sz="2000" b="1" dirty="0" smtClean="0">
              <a:solidFill>
                <a:srgbClr val="0070C0"/>
              </a:solidFill>
            </a:endParaRPr>
          </a:p>
          <a:p>
            <a:r>
              <a:rPr kumimoji="1" lang="ja-JP" altLang="en-US" b="1" dirty="0" smtClean="0"/>
              <a:t>・自プロセスのアドレスやポート</a:t>
            </a:r>
            <a:endParaRPr kumimoji="1" lang="en-US" altLang="ja-JP" b="1" dirty="0" smtClean="0"/>
          </a:p>
          <a:p>
            <a:endParaRPr kumimoji="1" lang="en-US" altLang="ja-JP" sz="800" b="1" dirty="0" smtClean="0"/>
          </a:p>
          <a:p>
            <a:r>
              <a:rPr lang="ja-JP" altLang="en-US" b="1" dirty="0" smtClean="0"/>
              <a:t>・通信を受け付けるコネクション</a:t>
            </a:r>
            <a:endParaRPr lang="en-US" altLang="ja-JP" b="1" dirty="0" smtClean="0"/>
          </a:p>
          <a:p>
            <a:endParaRPr kumimoji="1" lang="en-US" altLang="ja-JP" b="1" dirty="0"/>
          </a:p>
          <a:p>
            <a:r>
              <a:rPr lang="en-US" altLang="ja-JP" sz="2000" b="1" dirty="0" smtClean="0">
                <a:solidFill>
                  <a:srgbClr val="0070C0"/>
                </a:solidFill>
              </a:rPr>
              <a:t>2 </a:t>
            </a:r>
            <a:r>
              <a:rPr lang="ja-JP" altLang="en-US" sz="2000" b="1" dirty="0" smtClean="0">
                <a:solidFill>
                  <a:srgbClr val="0070C0"/>
                </a:solidFill>
              </a:rPr>
              <a:t>通信先情報獲得フェーズ</a:t>
            </a:r>
            <a:endParaRPr kumimoji="1" lang="en-US" altLang="ja-JP" sz="800" b="1" dirty="0" smtClean="0"/>
          </a:p>
          <a:p>
            <a:r>
              <a:rPr lang="ja-JP" altLang="en-US" b="1" dirty="0" smtClean="0"/>
              <a:t>・</a:t>
            </a:r>
            <a:r>
              <a:rPr lang="en-US" altLang="ja-JP" b="1" dirty="0" err="1" smtClean="0"/>
              <a:t>dmtcp</a:t>
            </a:r>
            <a:r>
              <a:rPr lang="ja-JP" altLang="en-US" b="1" dirty="0" smtClean="0"/>
              <a:t>管理プロセスは各プロセスの要求に対し</a:t>
            </a:r>
            <a:r>
              <a:rPr lang="en-US" altLang="ja-JP" b="1" dirty="0" smtClean="0"/>
              <a:t>,</a:t>
            </a:r>
            <a:r>
              <a:rPr lang="ja-JP" altLang="en-US" b="1" dirty="0" smtClean="0"/>
              <a:t>通信先の情報を渡す</a:t>
            </a:r>
            <a:endParaRPr kumimoji="1" lang="en-US" altLang="ja-JP" b="1" dirty="0" smtClean="0"/>
          </a:p>
          <a:p>
            <a:endParaRPr kumimoji="1" lang="en-US" altLang="ja-JP" dirty="0" smtClean="0"/>
          </a:p>
          <a:p>
            <a:endParaRPr kumimoji="1" lang="ja-JP" altLang="en-US" dirty="0"/>
          </a:p>
        </p:txBody>
      </p:sp>
      <p:sp>
        <p:nvSpPr>
          <p:cNvPr id="79" name="正方形/長方形 78"/>
          <p:cNvSpPr/>
          <p:nvPr/>
        </p:nvSpPr>
        <p:spPr>
          <a:xfrm>
            <a:off x="1480056" y="4959867"/>
            <a:ext cx="569388" cy="923330"/>
          </a:xfrm>
          <a:prstGeom prst="rect">
            <a:avLst/>
          </a:prstGeom>
          <a:noFill/>
        </p:spPr>
        <p:txBody>
          <a:bodyPr wrap="none" lIns="91440" tIns="45720" rIns="91440" bIns="45720">
            <a:spAutoFit/>
          </a:bodyPr>
          <a:lstStyle/>
          <a:p>
            <a:pPr algn="ctr"/>
            <a:r>
              <a:rPr lang="en-US" altLang="ja-JP" sz="5400" b="1" dirty="0">
                <a:ln w="12700">
                  <a:solidFill>
                    <a:srgbClr val="00B0F0"/>
                  </a:solidFill>
                  <a:prstDash val="solid"/>
                </a:ln>
                <a:solidFill>
                  <a:srgbClr val="0070C0"/>
                </a:solidFill>
                <a:effectLst>
                  <a:outerShdw blurRad="41275" dist="20320" dir="1800000" algn="tl" rotWithShape="0">
                    <a:srgbClr val="000000">
                      <a:alpha val="40000"/>
                    </a:srgbClr>
                  </a:outerShdw>
                </a:effectLst>
              </a:rPr>
              <a:t>2</a:t>
            </a:r>
            <a:endParaRPr lang="ja-JP" altLang="en-US" sz="5400" b="1" cap="none" spc="0" dirty="0">
              <a:ln w="12700">
                <a:solidFill>
                  <a:srgbClr val="00B0F0"/>
                </a:solidFill>
                <a:prstDash val="solid"/>
              </a:ln>
              <a:solidFill>
                <a:srgbClr val="0070C0"/>
              </a:solidFill>
              <a:effectLst>
                <a:outerShdw blurRad="41275" dist="20320" dir="1800000" algn="tl" rotWithShape="0">
                  <a:srgbClr val="000000">
                    <a:alpha val="40000"/>
                  </a:srgbClr>
                </a:outerShdw>
              </a:effectLst>
            </a:endParaRPr>
          </a:p>
        </p:txBody>
      </p:sp>
      <p:sp>
        <p:nvSpPr>
          <p:cNvPr id="80" name="上カーブ矢印 79"/>
          <p:cNvSpPr/>
          <p:nvPr/>
        </p:nvSpPr>
        <p:spPr>
          <a:xfrm rot="-1080000">
            <a:off x="2012448" y="4874104"/>
            <a:ext cx="2114181" cy="661583"/>
          </a:xfrm>
          <a:prstGeom prst="curvedUpArrow">
            <a:avLst>
              <a:gd name="adj1" fmla="val 25000"/>
              <a:gd name="adj2" fmla="val 41445"/>
              <a:gd name="adj3" fmla="val 2500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70C0"/>
              </a:solidFill>
            </a:endParaRPr>
          </a:p>
        </p:txBody>
      </p:sp>
      <p:sp>
        <p:nvSpPr>
          <p:cNvPr id="81" name="正方形/長方形 80"/>
          <p:cNvSpPr/>
          <p:nvPr/>
        </p:nvSpPr>
        <p:spPr>
          <a:xfrm>
            <a:off x="6394451" y="2564904"/>
            <a:ext cx="1368152" cy="404784"/>
          </a:xfrm>
          <a:prstGeom prst="rect">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処理フロー</a:t>
            </a:r>
            <a:endParaRPr kumimoji="1" lang="ja-JP" altLang="en-US" sz="2000" b="1" dirty="0"/>
          </a:p>
        </p:txBody>
      </p:sp>
    </p:spTree>
    <p:extLst>
      <p:ext uri="{BB962C8B-B14F-4D97-AF65-F5344CB8AC3E}">
        <p14:creationId xmlns:p14="http://schemas.microsoft.com/office/powerpoint/2010/main" val="2863840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0E76C302-E26E-4625-9A2D-2FC24CEB8208}" type="datetime1">
              <a:rPr lang="ja-JP" altLang="en-US" smtClean="0"/>
              <a:t>2016/6/2</a:t>
            </a:fld>
            <a:endParaRPr lang="ja-JP" altLang="en-US" dirty="0"/>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36</a:t>
            </a:fld>
            <a:endParaRPr lang="ja-JP" altLang="en-US" dirty="0"/>
          </a:p>
        </p:txBody>
      </p:sp>
      <p:sp>
        <p:nvSpPr>
          <p:cNvPr id="7" name="タイトル 1"/>
          <p:cNvSpPr txBox="1">
            <a:spLocks/>
          </p:cNvSpPr>
          <p:nvPr/>
        </p:nvSpPr>
        <p:spPr>
          <a:xfrm>
            <a:off x="457200" y="134144"/>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ja-JP" altLang="en-US" dirty="0" smtClean="0">
                <a:solidFill>
                  <a:srgbClr val="D2533C"/>
                </a:solidFill>
              </a:rPr>
              <a:t>タブレットの販売台数と国内シェア</a:t>
            </a:r>
            <a:endParaRPr lang="en-US" altLang="ja-JP" dirty="0" smtClean="0">
              <a:solidFill>
                <a:srgbClr val="D2533C"/>
              </a:solidFill>
            </a:endParaRPr>
          </a:p>
        </p:txBody>
      </p:sp>
      <p:sp>
        <p:nvSpPr>
          <p:cNvPr id="2" name="フッター プレースホルダー 1"/>
          <p:cNvSpPr>
            <a:spLocks noGrp="1"/>
          </p:cNvSpPr>
          <p:nvPr>
            <p:ph type="ftr" sz="quarter" idx="11"/>
          </p:nvPr>
        </p:nvSpPr>
        <p:spPr/>
        <p:txBody>
          <a:bodyPr/>
          <a:lstStyle/>
          <a:p>
            <a:r>
              <a:rPr lang="en-US" altLang="zh-TW" smtClean="0"/>
              <a:t>ARC212@</a:t>
            </a:r>
            <a:r>
              <a:rPr lang="zh-TW" altLang="en-US" smtClean="0"/>
              <a:t>黒部宇奈月温泉 発表練習</a:t>
            </a:r>
            <a:endParaRPr lang="ja-JP" altLang="en-US" dirty="0"/>
          </a:p>
        </p:txBody>
      </p:sp>
      <p:graphicFrame>
        <p:nvGraphicFramePr>
          <p:cNvPr id="11" name="グラフ 10"/>
          <p:cNvGraphicFramePr/>
          <p:nvPr>
            <p:extLst>
              <p:ext uri="{D42A27DB-BD31-4B8C-83A1-F6EECF244321}">
                <p14:modId xmlns:p14="http://schemas.microsoft.com/office/powerpoint/2010/main" val="3659188888"/>
              </p:ext>
            </p:extLst>
          </p:nvPr>
        </p:nvGraphicFramePr>
        <p:xfrm>
          <a:off x="683568" y="1206044"/>
          <a:ext cx="7416824" cy="5328592"/>
        </p:xfrm>
        <a:graphic>
          <a:graphicData uri="http://schemas.openxmlformats.org/drawingml/2006/chart">
            <c:chart xmlns:c="http://schemas.openxmlformats.org/drawingml/2006/chart" xmlns:r="http://schemas.openxmlformats.org/officeDocument/2006/relationships" r:id="rId2"/>
          </a:graphicData>
        </a:graphic>
      </p:graphicFrame>
      <p:sp>
        <p:nvSpPr>
          <p:cNvPr id="19" name="テキスト ボックス 18"/>
          <p:cNvSpPr txBox="1"/>
          <p:nvPr/>
        </p:nvSpPr>
        <p:spPr>
          <a:xfrm>
            <a:off x="251520" y="836712"/>
            <a:ext cx="1584176" cy="369332"/>
          </a:xfrm>
          <a:prstGeom prst="rect">
            <a:avLst/>
          </a:prstGeom>
          <a:noFill/>
        </p:spPr>
        <p:txBody>
          <a:bodyPr wrap="square" rtlCol="0">
            <a:spAutoFit/>
          </a:bodyPr>
          <a:lstStyle/>
          <a:p>
            <a:pPr algn="ctr"/>
            <a:r>
              <a:rPr kumimoji="1" lang="en-US" altLang="ja-JP" b="1" dirty="0" smtClean="0"/>
              <a:t>(</a:t>
            </a:r>
            <a:r>
              <a:rPr kumimoji="1" lang="ja-JP" altLang="en-US" b="1" dirty="0" smtClean="0"/>
              <a:t>万台</a:t>
            </a:r>
            <a:r>
              <a:rPr kumimoji="1" lang="en-US" altLang="ja-JP" b="1" dirty="0" smtClean="0"/>
              <a:t>)</a:t>
            </a:r>
            <a:endParaRPr kumimoji="1" lang="ja-JP" altLang="en-US" b="1" dirty="0"/>
          </a:p>
        </p:txBody>
      </p:sp>
      <p:sp>
        <p:nvSpPr>
          <p:cNvPr id="20" name="テキスト ボックス 19"/>
          <p:cNvSpPr txBox="1"/>
          <p:nvPr/>
        </p:nvSpPr>
        <p:spPr>
          <a:xfrm>
            <a:off x="6012160" y="6021288"/>
            <a:ext cx="1584176" cy="369332"/>
          </a:xfrm>
          <a:prstGeom prst="rect">
            <a:avLst/>
          </a:prstGeom>
          <a:noFill/>
        </p:spPr>
        <p:txBody>
          <a:bodyPr wrap="square" rtlCol="0">
            <a:spAutoFit/>
          </a:bodyPr>
          <a:lstStyle/>
          <a:p>
            <a:pPr algn="ctr"/>
            <a:r>
              <a:rPr kumimoji="1" lang="en-US" altLang="ja-JP" b="1" dirty="0" smtClean="0"/>
              <a:t>(</a:t>
            </a:r>
            <a:r>
              <a:rPr lang="ja-JP" altLang="en-US" b="1" dirty="0"/>
              <a:t>年</a:t>
            </a:r>
            <a:r>
              <a:rPr kumimoji="1" lang="en-US" altLang="ja-JP" b="1" dirty="0" smtClean="0"/>
              <a:t>)</a:t>
            </a:r>
            <a:endParaRPr kumimoji="1" lang="ja-JP" altLang="en-US" b="1" dirty="0"/>
          </a:p>
        </p:txBody>
      </p:sp>
      <p:sp>
        <p:nvSpPr>
          <p:cNvPr id="21" name="テキスト ボックス 20"/>
          <p:cNvSpPr txBox="1"/>
          <p:nvPr/>
        </p:nvSpPr>
        <p:spPr>
          <a:xfrm>
            <a:off x="755576" y="6453336"/>
            <a:ext cx="8280920" cy="369332"/>
          </a:xfrm>
          <a:prstGeom prst="rect">
            <a:avLst/>
          </a:prstGeom>
          <a:noFill/>
        </p:spPr>
        <p:txBody>
          <a:bodyPr wrap="square" rtlCol="0">
            <a:spAutoFit/>
          </a:bodyPr>
          <a:lstStyle/>
          <a:p>
            <a:r>
              <a:rPr lang="en-US" altLang="ja-JP" b="1" dirty="0" smtClean="0"/>
              <a:t>2015</a:t>
            </a:r>
            <a:r>
              <a:rPr lang="ja-JP" altLang="en-US" b="1" dirty="0" smtClean="0"/>
              <a:t>年度タブレット端末に関する市場動向調査</a:t>
            </a:r>
            <a:r>
              <a:rPr lang="en-US" altLang="ja-JP" b="1" dirty="0" smtClean="0"/>
              <a:t>(2015/5/25)</a:t>
            </a:r>
            <a:r>
              <a:rPr lang="ja-JP" altLang="en-US" b="1" dirty="0" smtClean="0"/>
              <a:t>     出典</a:t>
            </a:r>
            <a:r>
              <a:rPr lang="en-US" altLang="ja-JP" b="1" dirty="0" smtClean="0"/>
              <a:t>:ICT</a:t>
            </a:r>
            <a:r>
              <a:rPr lang="ja-JP" altLang="en-US" b="1" dirty="0" smtClean="0"/>
              <a:t>総研</a:t>
            </a:r>
            <a:endParaRPr kumimoji="1" lang="ja-JP" altLang="en-US" b="1" dirty="0"/>
          </a:p>
        </p:txBody>
      </p:sp>
      <p:sp>
        <p:nvSpPr>
          <p:cNvPr id="3" name="テキスト ボックス 2"/>
          <p:cNvSpPr txBox="1"/>
          <p:nvPr/>
        </p:nvSpPr>
        <p:spPr>
          <a:xfrm>
            <a:off x="6588224" y="1021378"/>
            <a:ext cx="2448272" cy="646331"/>
          </a:xfrm>
          <a:prstGeom prst="rect">
            <a:avLst/>
          </a:prstGeom>
          <a:noFill/>
        </p:spPr>
        <p:txBody>
          <a:bodyPr wrap="square" rtlCol="0">
            <a:spAutoFit/>
          </a:bodyPr>
          <a:lstStyle/>
          <a:p>
            <a:r>
              <a:rPr lang="en-US" altLang="ja-JP" b="1" dirty="0"/>
              <a:t>OS</a:t>
            </a:r>
            <a:r>
              <a:rPr lang="ja-JP" altLang="en-US" b="1" dirty="0"/>
              <a:t>別出荷台数シェアは</a:t>
            </a:r>
            <a:r>
              <a:rPr lang="en-US" altLang="ja-JP" b="1" dirty="0"/>
              <a:t>67</a:t>
            </a:r>
            <a:r>
              <a:rPr lang="ja-JP" altLang="en-US" b="1" dirty="0"/>
              <a:t>％</a:t>
            </a:r>
            <a:endParaRPr kumimoji="1" lang="ja-JP" altLang="en-US" b="1" dirty="0"/>
          </a:p>
        </p:txBody>
      </p:sp>
      <p:cxnSp>
        <p:nvCxnSpPr>
          <p:cNvPr id="9" name="直線コネクタ 8"/>
          <p:cNvCxnSpPr/>
          <p:nvPr/>
        </p:nvCxnSpPr>
        <p:spPr>
          <a:xfrm>
            <a:off x="4716016" y="3140968"/>
            <a:ext cx="0" cy="165618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5407227" y="3140968"/>
            <a:ext cx="0" cy="165618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4716016" y="3140968"/>
            <a:ext cx="69121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4716016" y="4797152"/>
            <a:ext cx="69121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5407227" y="1344543"/>
            <a:ext cx="604933" cy="17964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endCxn id="3" idx="1"/>
          </p:cNvCxnSpPr>
          <p:nvPr/>
        </p:nvCxnSpPr>
        <p:spPr>
          <a:xfrm>
            <a:off x="6012160" y="1344543"/>
            <a:ext cx="57606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51277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96F44B17-4FA3-4C85-8674-1E497040F0BC}" type="datetime1">
              <a:rPr lang="ja-JP" altLang="en-US" smtClean="0"/>
              <a:t>2016/6/2</a:t>
            </a:fld>
            <a:endParaRPr lang="ja-JP" altLang="en-US"/>
          </a:p>
        </p:txBody>
      </p:sp>
      <p:sp>
        <p:nvSpPr>
          <p:cNvPr id="4" name="スライド番号プレースホルダー 3"/>
          <p:cNvSpPr>
            <a:spLocks noGrp="1"/>
          </p:cNvSpPr>
          <p:nvPr>
            <p:ph type="sldNum" sz="quarter" idx="12"/>
          </p:nvPr>
        </p:nvSpPr>
        <p:spPr/>
        <p:txBody>
          <a:bodyPr/>
          <a:lstStyle/>
          <a:p>
            <a:fld id="{19EFD5C2-C605-44A9-AFF4-CC97E62308AD}" type="slidenum">
              <a:rPr lang="ja-JP" altLang="en-US" smtClean="0"/>
              <a:pPr/>
              <a:t>37</a:t>
            </a:fld>
            <a:endParaRPr lang="ja-JP" altLang="en-US"/>
          </a:p>
        </p:txBody>
      </p:sp>
      <p:sp>
        <p:nvSpPr>
          <p:cNvPr id="34" name="タイトル 1"/>
          <p:cNvSpPr txBox="1">
            <a:spLocks/>
          </p:cNvSpPr>
          <p:nvPr/>
        </p:nvSpPr>
        <p:spPr>
          <a:xfrm>
            <a:off x="457200" y="134144"/>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ja-JP" altLang="en-US" dirty="0" smtClean="0">
                <a:solidFill>
                  <a:srgbClr val="D2533C"/>
                </a:solidFill>
              </a:rPr>
              <a:t>負荷分散の動作確認</a:t>
            </a:r>
            <a:r>
              <a:rPr lang="en-US" altLang="ja-JP" dirty="0" smtClean="0">
                <a:solidFill>
                  <a:srgbClr val="D2533C"/>
                </a:solidFill>
              </a:rPr>
              <a:t>(2/2)</a:t>
            </a:r>
            <a:endParaRPr lang="ja-JP" altLang="en-US" dirty="0">
              <a:solidFill>
                <a:srgbClr val="D2533C"/>
              </a:solidFill>
            </a:endParaRPr>
          </a:p>
        </p:txBody>
      </p:sp>
      <p:sp>
        <p:nvSpPr>
          <p:cNvPr id="2" name="フッター プレースホルダー 1"/>
          <p:cNvSpPr>
            <a:spLocks noGrp="1"/>
          </p:cNvSpPr>
          <p:nvPr>
            <p:ph type="ftr" sz="quarter" idx="11"/>
          </p:nvPr>
        </p:nvSpPr>
        <p:spPr/>
        <p:txBody>
          <a:bodyPr/>
          <a:lstStyle/>
          <a:p>
            <a:r>
              <a:rPr lang="en-US" altLang="zh-TW" smtClean="0"/>
              <a:t>ARC212@</a:t>
            </a:r>
            <a:r>
              <a:rPr lang="zh-TW" altLang="en-US" smtClean="0"/>
              <a:t>黒部宇奈月温泉 発表練習</a:t>
            </a:r>
            <a:endParaRPr lang="ja-JP" altLang="en-US"/>
          </a:p>
        </p:txBody>
      </p:sp>
      <p:sp>
        <p:nvSpPr>
          <p:cNvPr id="21" name="コンテンツ プレースホルダー 5"/>
          <p:cNvSpPr txBox="1">
            <a:spLocks/>
          </p:cNvSpPr>
          <p:nvPr/>
        </p:nvSpPr>
        <p:spPr>
          <a:xfrm>
            <a:off x="179512" y="1412776"/>
            <a:ext cx="8780476" cy="1224136"/>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en-US" altLang="ja-JP" b="1" dirty="0" smtClean="0"/>
              <a:t>4</a:t>
            </a:r>
            <a:r>
              <a:rPr lang="ja-JP" altLang="en-US" b="1" dirty="0" smtClean="0"/>
              <a:t>ノード構成から</a:t>
            </a:r>
            <a:r>
              <a:rPr lang="en-US" altLang="ja-JP" b="1" dirty="0" smtClean="0"/>
              <a:t>1</a:t>
            </a:r>
            <a:r>
              <a:rPr lang="ja-JP" altLang="en-US" b="1" dirty="0" smtClean="0"/>
              <a:t>台が脱退した場合</a:t>
            </a:r>
            <a:r>
              <a:rPr lang="en-US" altLang="ja-JP" b="1" dirty="0" smtClean="0"/>
              <a:t>…3</a:t>
            </a:r>
            <a:r>
              <a:rPr lang="ja-JP" altLang="en-US" b="1" dirty="0" smtClean="0"/>
              <a:t>ノードに負荷分散可能</a:t>
            </a:r>
            <a:endParaRPr lang="en-US" altLang="ja-JP" b="1" dirty="0"/>
          </a:p>
          <a:p>
            <a:r>
              <a:rPr lang="en-US" altLang="ja-JP" b="1" dirty="0" smtClean="0"/>
              <a:t>(※</a:t>
            </a:r>
            <a:r>
              <a:rPr lang="en-US" altLang="ja-JP" b="1" dirty="0" err="1" smtClean="0"/>
              <a:t>OpenMPI</a:t>
            </a:r>
            <a:r>
              <a:rPr lang="en-US" altLang="ja-JP" b="1" dirty="0" smtClean="0"/>
              <a:t>…</a:t>
            </a:r>
            <a:r>
              <a:rPr lang="ja-JP" altLang="en-US" b="1" dirty="0" smtClean="0"/>
              <a:t>クラスタが</a:t>
            </a:r>
            <a:r>
              <a:rPr lang="en-US" altLang="ja-JP" b="1" dirty="0" smtClean="0"/>
              <a:t>4</a:t>
            </a:r>
            <a:r>
              <a:rPr lang="ja-JP" altLang="en-US" b="1" dirty="0" smtClean="0"/>
              <a:t>ノード以上になると通信形態が一部変わる</a:t>
            </a:r>
            <a:r>
              <a:rPr lang="en-US" altLang="ja-JP" b="1" dirty="0" smtClean="0"/>
              <a:t>)</a:t>
            </a:r>
          </a:p>
          <a:p>
            <a:endParaRPr lang="en-US" altLang="ja-JP" b="1" dirty="0" smtClean="0"/>
          </a:p>
        </p:txBody>
      </p:sp>
      <p:sp>
        <p:nvSpPr>
          <p:cNvPr id="23" name="正方形/長方形 22"/>
          <p:cNvSpPr/>
          <p:nvPr/>
        </p:nvSpPr>
        <p:spPr>
          <a:xfrm rot="5400000">
            <a:off x="463022" y="2416369"/>
            <a:ext cx="2817356" cy="35283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4" name="正方形/長方形 23"/>
          <p:cNvSpPr/>
          <p:nvPr/>
        </p:nvSpPr>
        <p:spPr>
          <a:xfrm>
            <a:off x="107504" y="2585283"/>
            <a:ext cx="1298448" cy="9211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クラスタ</a:t>
            </a:r>
            <a:endParaRPr lang="en-US" altLang="ja-JP" b="1" dirty="0" smtClean="0"/>
          </a:p>
          <a:p>
            <a:pPr algn="ctr"/>
            <a:r>
              <a:rPr kumimoji="1" lang="en-US" altLang="ja-JP" b="1" dirty="0" smtClean="0"/>
              <a:t>(3</a:t>
            </a:r>
            <a:r>
              <a:rPr kumimoji="1" lang="ja-JP" altLang="en-US" b="1" dirty="0" smtClean="0"/>
              <a:t>ノード</a:t>
            </a:r>
            <a:r>
              <a:rPr kumimoji="1" lang="en-US" altLang="ja-JP" b="1" dirty="0" smtClean="0"/>
              <a:t>)</a:t>
            </a:r>
            <a:endParaRPr kumimoji="1" lang="ja-JP" altLang="en-US" b="1" dirty="0"/>
          </a:p>
        </p:txBody>
      </p:sp>
      <p:sp>
        <p:nvSpPr>
          <p:cNvPr id="25" name="円/楕円 24"/>
          <p:cNvSpPr/>
          <p:nvPr/>
        </p:nvSpPr>
        <p:spPr>
          <a:xfrm>
            <a:off x="145756" y="3588031"/>
            <a:ext cx="1260196" cy="1429435"/>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600" b="1" dirty="0" smtClean="0"/>
              <a:t>Host node1</a:t>
            </a:r>
          </a:p>
          <a:p>
            <a:pPr algn="ctr"/>
            <a:endParaRPr lang="en-US" altLang="ja-JP" sz="1600" b="1" dirty="0"/>
          </a:p>
          <a:p>
            <a:pPr algn="ctr"/>
            <a:endParaRPr lang="en-US" altLang="ja-JP" sz="1600" b="1" dirty="0" smtClean="0"/>
          </a:p>
          <a:p>
            <a:pPr algn="ctr"/>
            <a:endParaRPr lang="en-US" altLang="ja-JP" sz="1600" b="1" dirty="0" smtClean="0"/>
          </a:p>
        </p:txBody>
      </p:sp>
      <p:sp>
        <p:nvSpPr>
          <p:cNvPr id="26" name="円/楕円 25"/>
          <p:cNvSpPr/>
          <p:nvPr/>
        </p:nvSpPr>
        <p:spPr>
          <a:xfrm>
            <a:off x="1405952" y="4159807"/>
            <a:ext cx="1407212" cy="1429435"/>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600" b="1" dirty="0"/>
              <a:t>R</a:t>
            </a:r>
            <a:r>
              <a:rPr lang="en-US" altLang="ja-JP" sz="1600" b="1" dirty="0" smtClean="0"/>
              <a:t>emote</a:t>
            </a:r>
          </a:p>
          <a:p>
            <a:pPr algn="ctr"/>
            <a:r>
              <a:rPr lang="en-US" altLang="ja-JP" sz="1600" b="1" dirty="0" smtClean="0"/>
              <a:t>node1</a:t>
            </a:r>
          </a:p>
          <a:p>
            <a:pPr algn="ctr"/>
            <a:endParaRPr lang="en-US" altLang="ja-JP" sz="1600" b="1" dirty="0"/>
          </a:p>
          <a:p>
            <a:pPr algn="ctr"/>
            <a:endParaRPr lang="en-US" altLang="ja-JP" sz="1600" b="1" dirty="0" smtClean="0"/>
          </a:p>
          <a:p>
            <a:pPr algn="ctr"/>
            <a:endParaRPr lang="en-US" altLang="ja-JP" sz="1600" b="1" dirty="0" smtClean="0"/>
          </a:p>
        </p:txBody>
      </p:sp>
      <p:sp>
        <p:nvSpPr>
          <p:cNvPr id="27" name="円/楕円 26"/>
          <p:cNvSpPr/>
          <p:nvPr/>
        </p:nvSpPr>
        <p:spPr>
          <a:xfrm>
            <a:off x="2051720" y="2873314"/>
            <a:ext cx="1543671" cy="1429435"/>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600" b="1" dirty="0"/>
              <a:t>R</a:t>
            </a:r>
            <a:r>
              <a:rPr lang="en-US" altLang="ja-JP" sz="1600" b="1" dirty="0" smtClean="0"/>
              <a:t>emote</a:t>
            </a:r>
          </a:p>
          <a:p>
            <a:pPr algn="ctr"/>
            <a:r>
              <a:rPr lang="en-US" altLang="ja-JP" sz="1600" b="1" dirty="0" smtClean="0"/>
              <a:t>node</a:t>
            </a:r>
            <a:r>
              <a:rPr lang="en-US" altLang="ja-JP" sz="1600" b="1" dirty="0"/>
              <a:t>2</a:t>
            </a:r>
            <a:endParaRPr lang="en-US" altLang="ja-JP" sz="1600" b="1" dirty="0" smtClean="0"/>
          </a:p>
          <a:p>
            <a:pPr algn="ctr"/>
            <a:endParaRPr lang="en-US" altLang="ja-JP" sz="1600" b="1" dirty="0"/>
          </a:p>
          <a:p>
            <a:pPr algn="ctr"/>
            <a:endParaRPr lang="en-US" altLang="ja-JP" sz="1600" b="1" dirty="0" smtClean="0"/>
          </a:p>
          <a:p>
            <a:pPr algn="ctr"/>
            <a:endParaRPr lang="en-US" altLang="ja-JP" sz="1600" b="1" dirty="0"/>
          </a:p>
          <a:p>
            <a:pPr algn="ctr"/>
            <a:endParaRPr lang="en-US" altLang="ja-JP" sz="1600" b="1" dirty="0" smtClean="0"/>
          </a:p>
        </p:txBody>
      </p:sp>
      <p:sp>
        <p:nvSpPr>
          <p:cNvPr id="13" name="星 5 12"/>
          <p:cNvSpPr/>
          <p:nvPr/>
        </p:nvSpPr>
        <p:spPr>
          <a:xfrm>
            <a:off x="559830" y="4330779"/>
            <a:ext cx="432048" cy="432048"/>
          </a:xfrm>
          <a:prstGeom prst="star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星 5 13"/>
          <p:cNvSpPr/>
          <p:nvPr/>
        </p:nvSpPr>
        <p:spPr>
          <a:xfrm>
            <a:off x="1609974" y="4742975"/>
            <a:ext cx="432048" cy="432048"/>
          </a:xfrm>
          <a:prstGeom prst="star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星 5 14"/>
          <p:cNvSpPr/>
          <p:nvPr/>
        </p:nvSpPr>
        <p:spPr>
          <a:xfrm>
            <a:off x="2303748" y="3480668"/>
            <a:ext cx="432048" cy="432048"/>
          </a:xfrm>
          <a:prstGeom prst="star5">
            <a:avLst>
              <a:gd name="adj" fmla="val 23603"/>
              <a:gd name="hf" fmla="val 105146"/>
              <a:gd name="vf" fmla="val 110557"/>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p:cNvCxnSpPr>
            <a:stCxn id="15" idx="1"/>
            <a:endCxn id="13" idx="4"/>
          </p:cNvCxnSpPr>
          <p:nvPr/>
        </p:nvCxnSpPr>
        <p:spPr>
          <a:xfrm flipH="1">
            <a:off x="991878" y="3645695"/>
            <a:ext cx="1311870" cy="850111"/>
          </a:xfrm>
          <a:prstGeom prst="straightConnector1">
            <a:avLst/>
          </a:prstGeom>
          <a:ln w="38100">
            <a:solidFill>
              <a:srgbClr val="00B050"/>
            </a:solidFill>
            <a:prstDash val="dash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14" idx="1"/>
            <a:endCxn id="13" idx="3"/>
          </p:cNvCxnSpPr>
          <p:nvPr/>
        </p:nvCxnSpPr>
        <p:spPr>
          <a:xfrm flipH="1" flipV="1">
            <a:off x="909364" y="4762826"/>
            <a:ext cx="700610" cy="145176"/>
          </a:xfrm>
          <a:prstGeom prst="straightConnector1">
            <a:avLst/>
          </a:prstGeom>
          <a:ln w="38100">
            <a:solidFill>
              <a:srgbClr val="00B050"/>
            </a:solidFill>
            <a:prstDash val="dash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正方形/長方形 28"/>
          <p:cNvSpPr/>
          <p:nvPr/>
        </p:nvSpPr>
        <p:spPr>
          <a:xfrm rot="5400000">
            <a:off x="5359565" y="1912311"/>
            <a:ext cx="2817358" cy="4536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0" name="正方形/長方形 29"/>
          <p:cNvSpPr/>
          <p:nvPr/>
        </p:nvSpPr>
        <p:spPr>
          <a:xfrm>
            <a:off x="4499991" y="2585281"/>
            <a:ext cx="1298448" cy="9211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smtClean="0"/>
              <a:t>クラスタ</a:t>
            </a:r>
            <a:endParaRPr lang="en-US" altLang="ja-JP" b="1" dirty="0" smtClean="0"/>
          </a:p>
          <a:p>
            <a:pPr algn="ctr"/>
            <a:r>
              <a:rPr lang="en-US" altLang="ja-JP" b="1" dirty="0" smtClean="0"/>
              <a:t>(4</a:t>
            </a:r>
            <a:r>
              <a:rPr lang="ja-JP" altLang="en-US" b="1" dirty="0" smtClean="0"/>
              <a:t>ノード</a:t>
            </a:r>
            <a:r>
              <a:rPr lang="en-US" altLang="ja-JP" b="1" dirty="0" smtClean="0"/>
              <a:t>)</a:t>
            </a:r>
            <a:endParaRPr kumimoji="1" lang="ja-JP" altLang="en-US" b="1" dirty="0"/>
          </a:p>
        </p:txBody>
      </p:sp>
      <p:sp>
        <p:nvSpPr>
          <p:cNvPr id="31" name="円/楕円 30"/>
          <p:cNvSpPr/>
          <p:nvPr/>
        </p:nvSpPr>
        <p:spPr>
          <a:xfrm>
            <a:off x="4538243" y="3588029"/>
            <a:ext cx="1260196" cy="1429435"/>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600" b="1" dirty="0" smtClean="0"/>
              <a:t>Host node</a:t>
            </a:r>
          </a:p>
          <a:p>
            <a:pPr algn="ctr"/>
            <a:endParaRPr lang="en-US" altLang="ja-JP" sz="1600" b="1" dirty="0"/>
          </a:p>
          <a:p>
            <a:pPr algn="ctr"/>
            <a:endParaRPr lang="en-US" altLang="ja-JP" sz="1600" b="1" dirty="0" smtClean="0"/>
          </a:p>
          <a:p>
            <a:pPr algn="ctr"/>
            <a:endParaRPr lang="en-US" altLang="ja-JP" sz="1600" b="1" dirty="0" smtClean="0"/>
          </a:p>
        </p:txBody>
      </p:sp>
      <p:sp>
        <p:nvSpPr>
          <p:cNvPr id="32" name="円/楕円 31"/>
          <p:cNvSpPr/>
          <p:nvPr/>
        </p:nvSpPr>
        <p:spPr>
          <a:xfrm>
            <a:off x="5798439" y="4159805"/>
            <a:ext cx="1407212" cy="1429435"/>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600" b="1" dirty="0"/>
              <a:t>R</a:t>
            </a:r>
            <a:r>
              <a:rPr lang="en-US" altLang="ja-JP" sz="1600" b="1" dirty="0" smtClean="0"/>
              <a:t>emote</a:t>
            </a:r>
          </a:p>
          <a:p>
            <a:pPr algn="ctr"/>
            <a:r>
              <a:rPr lang="en-US" altLang="ja-JP" sz="1600" b="1" dirty="0" smtClean="0"/>
              <a:t>node1</a:t>
            </a:r>
            <a:endParaRPr lang="en-US" altLang="ja-JP" sz="1600" b="1" dirty="0"/>
          </a:p>
          <a:p>
            <a:pPr algn="ctr"/>
            <a:endParaRPr lang="en-US" altLang="ja-JP" sz="1600" b="1" dirty="0" smtClean="0"/>
          </a:p>
          <a:p>
            <a:pPr algn="ctr"/>
            <a:endParaRPr lang="en-US" altLang="ja-JP" sz="1600" b="1" dirty="0" smtClean="0"/>
          </a:p>
        </p:txBody>
      </p:sp>
      <p:sp>
        <p:nvSpPr>
          <p:cNvPr id="33" name="円/楕円 32"/>
          <p:cNvSpPr/>
          <p:nvPr/>
        </p:nvSpPr>
        <p:spPr>
          <a:xfrm>
            <a:off x="6444207" y="2873313"/>
            <a:ext cx="1543671" cy="1197438"/>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600" b="1" dirty="0"/>
              <a:t>R</a:t>
            </a:r>
            <a:r>
              <a:rPr lang="en-US" altLang="ja-JP" sz="1600" b="1" dirty="0" smtClean="0"/>
              <a:t>emote</a:t>
            </a:r>
          </a:p>
          <a:p>
            <a:pPr algn="ctr"/>
            <a:r>
              <a:rPr lang="en-US" altLang="ja-JP" sz="1600" b="1" dirty="0" smtClean="0"/>
              <a:t>node</a:t>
            </a:r>
            <a:r>
              <a:rPr lang="en-US" altLang="ja-JP" sz="1600" b="1" dirty="0"/>
              <a:t>2</a:t>
            </a:r>
            <a:endParaRPr lang="en-US" altLang="ja-JP" sz="1600" b="1" dirty="0" smtClean="0"/>
          </a:p>
          <a:p>
            <a:pPr algn="ctr"/>
            <a:endParaRPr lang="en-US" altLang="ja-JP" sz="1600" b="1" dirty="0"/>
          </a:p>
          <a:p>
            <a:pPr algn="ctr"/>
            <a:endParaRPr lang="en-US" altLang="ja-JP" sz="1600" b="1" dirty="0" smtClean="0"/>
          </a:p>
        </p:txBody>
      </p:sp>
      <p:sp>
        <p:nvSpPr>
          <p:cNvPr id="35" name="星 5 34"/>
          <p:cNvSpPr/>
          <p:nvPr/>
        </p:nvSpPr>
        <p:spPr>
          <a:xfrm>
            <a:off x="4952317" y="4330777"/>
            <a:ext cx="432048" cy="432048"/>
          </a:xfrm>
          <a:prstGeom prst="star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星 5 35"/>
          <p:cNvSpPr/>
          <p:nvPr/>
        </p:nvSpPr>
        <p:spPr>
          <a:xfrm>
            <a:off x="6358276" y="4947963"/>
            <a:ext cx="432048" cy="432048"/>
          </a:xfrm>
          <a:prstGeom prst="star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星 5 36"/>
          <p:cNvSpPr/>
          <p:nvPr/>
        </p:nvSpPr>
        <p:spPr>
          <a:xfrm>
            <a:off x="6696235" y="3480666"/>
            <a:ext cx="432048" cy="432048"/>
          </a:xfrm>
          <a:prstGeom prst="star5">
            <a:avLst>
              <a:gd name="adj" fmla="val 23603"/>
              <a:gd name="hf" fmla="val 105146"/>
              <a:gd name="vf" fmla="val 110557"/>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矢印コネクタ 37"/>
          <p:cNvCxnSpPr>
            <a:stCxn id="37" idx="1"/>
            <a:endCxn id="35" idx="4"/>
          </p:cNvCxnSpPr>
          <p:nvPr/>
        </p:nvCxnSpPr>
        <p:spPr>
          <a:xfrm flipH="1">
            <a:off x="5384365" y="3645693"/>
            <a:ext cx="1311870" cy="850111"/>
          </a:xfrm>
          <a:prstGeom prst="straightConnector1">
            <a:avLst/>
          </a:prstGeom>
          <a:ln w="38100">
            <a:solidFill>
              <a:srgbClr val="00B050"/>
            </a:solidFill>
            <a:prstDash val="dash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36" idx="1"/>
            <a:endCxn id="35" idx="3"/>
          </p:cNvCxnSpPr>
          <p:nvPr/>
        </p:nvCxnSpPr>
        <p:spPr>
          <a:xfrm flipH="1" flipV="1">
            <a:off x="5301851" y="4762824"/>
            <a:ext cx="1056425" cy="350166"/>
          </a:xfrm>
          <a:prstGeom prst="straightConnector1">
            <a:avLst/>
          </a:prstGeom>
          <a:ln w="38100">
            <a:solidFill>
              <a:srgbClr val="00B050"/>
            </a:solidFill>
            <a:prstDash val="dash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円/楕円 39"/>
          <p:cNvSpPr/>
          <p:nvPr/>
        </p:nvSpPr>
        <p:spPr>
          <a:xfrm>
            <a:off x="7334197" y="3861048"/>
            <a:ext cx="1407212" cy="1429435"/>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600" b="1" dirty="0" smtClean="0"/>
              <a:t>  Remote</a:t>
            </a:r>
          </a:p>
          <a:p>
            <a:pPr algn="ctr"/>
            <a:r>
              <a:rPr lang="en-US" altLang="ja-JP" sz="1600" b="1" dirty="0" smtClean="0"/>
              <a:t>node3</a:t>
            </a:r>
          </a:p>
        </p:txBody>
      </p:sp>
      <p:sp>
        <p:nvSpPr>
          <p:cNvPr id="41" name="星 5 40"/>
          <p:cNvSpPr/>
          <p:nvPr/>
        </p:nvSpPr>
        <p:spPr>
          <a:xfrm>
            <a:off x="7605755" y="3943781"/>
            <a:ext cx="432048" cy="432048"/>
          </a:xfrm>
          <a:prstGeom prst="star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p:cNvCxnSpPr>
            <a:stCxn id="41" idx="0"/>
          </p:cNvCxnSpPr>
          <p:nvPr/>
        </p:nvCxnSpPr>
        <p:spPr>
          <a:xfrm flipH="1">
            <a:off x="5384367" y="3943781"/>
            <a:ext cx="2437412" cy="552026"/>
          </a:xfrm>
          <a:prstGeom prst="straightConnector1">
            <a:avLst/>
          </a:prstGeom>
          <a:ln w="38100">
            <a:solidFill>
              <a:srgbClr val="00B050"/>
            </a:solidFill>
            <a:prstDash val="dash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endCxn id="41" idx="2"/>
          </p:cNvCxnSpPr>
          <p:nvPr/>
        </p:nvCxnSpPr>
        <p:spPr>
          <a:xfrm flipV="1">
            <a:off x="6574300" y="4375828"/>
            <a:ext cx="1113969" cy="819896"/>
          </a:xfrm>
          <a:prstGeom prst="straightConnector1">
            <a:avLst/>
          </a:prstGeom>
          <a:ln w="38100">
            <a:solidFill>
              <a:srgbClr val="00B050"/>
            </a:solidFill>
            <a:prstDash val="dashDot"/>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コンテンツ プレースホルダー 5"/>
          <p:cNvSpPr txBox="1">
            <a:spLocks/>
          </p:cNvSpPr>
          <p:nvPr/>
        </p:nvSpPr>
        <p:spPr>
          <a:xfrm>
            <a:off x="179512" y="5589240"/>
            <a:ext cx="8780476" cy="122413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en-US" altLang="ja-JP" sz="1600" b="1" dirty="0" smtClean="0"/>
              <a:t>5</a:t>
            </a:r>
            <a:r>
              <a:rPr lang="ja-JP" altLang="en-US" sz="1600" b="1" dirty="0" smtClean="0"/>
              <a:t>ノード</a:t>
            </a:r>
            <a:r>
              <a:rPr lang="en-US" altLang="ja-JP" sz="1600" b="1" dirty="0" smtClean="0"/>
              <a:t>… 4</a:t>
            </a:r>
            <a:r>
              <a:rPr lang="ja-JP" altLang="en-US" sz="1600" b="1" dirty="0" smtClean="0"/>
              <a:t>ノードと同じ</a:t>
            </a:r>
            <a:r>
              <a:rPr lang="en-US" altLang="ja-JP" sz="1600" b="1" dirty="0" smtClean="0"/>
              <a:t>host</a:t>
            </a:r>
            <a:r>
              <a:rPr lang="ja-JP" altLang="en-US" sz="1600" b="1" dirty="0" smtClean="0"/>
              <a:t>ファイルに書かれている</a:t>
            </a:r>
            <a:r>
              <a:rPr lang="en-US" altLang="ja-JP" sz="1600" b="1" dirty="0" smtClean="0"/>
              <a:t>2</a:t>
            </a:r>
            <a:r>
              <a:rPr lang="ja-JP" altLang="en-US" sz="1600" b="1" dirty="0" smtClean="0"/>
              <a:t>番目のノードと</a:t>
            </a:r>
            <a:r>
              <a:rPr lang="en-US" altLang="ja-JP" sz="1600" b="1" dirty="0" smtClean="0"/>
              <a:t>4</a:t>
            </a:r>
            <a:r>
              <a:rPr lang="ja-JP" altLang="en-US" sz="1600" b="1" dirty="0" smtClean="0"/>
              <a:t>番目のノード</a:t>
            </a:r>
            <a:endParaRPr lang="en-US" altLang="ja-JP" sz="1600" b="1" dirty="0" smtClean="0"/>
          </a:p>
          <a:p>
            <a:r>
              <a:rPr lang="en-US" altLang="ja-JP" sz="1600" b="1" dirty="0" smtClean="0"/>
              <a:t>6</a:t>
            </a:r>
            <a:r>
              <a:rPr lang="ja-JP" altLang="en-US" sz="1600" b="1" dirty="0" smtClean="0"/>
              <a:t>ノード</a:t>
            </a:r>
            <a:r>
              <a:rPr lang="en-US" altLang="ja-JP" sz="1600" b="1" dirty="0"/>
              <a:t>… host</a:t>
            </a:r>
            <a:r>
              <a:rPr lang="ja-JP" altLang="en-US" sz="1600" b="1" dirty="0"/>
              <a:t>ファイルに書かれている</a:t>
            </a:r>
            <a:r>
              <a:rPr lang="en-US" altLang="ja-JP" sz="1600" b="1" dirty="0"/>
              <a:t>2</a:t>
            </a:r>
            <a:r>
              <a:rPr lang="ja-JP" altLang="en-US" sz="1600" b="1" dirty="0" smtClean="0"/>
              <a:t>番目 </a:t>
            </a:r>
            <a:r>
              <a:rPr lang="en-US" altLang="ja-JP" sz="1600" b="1" dirty="0" smtClean="0"/>
              <a:t>connect=&gt; </a:t>
            </a:r>
            <a:r>
              <a:rPr lang="en-US" altLang="ja-JP" sz="1600" b="1" dirty="0"/>
              <a:t>4</a:t>
            </a:r>
            <a:r>
              <a:rPr lang="ja-JP" altLang="en-US" sz="1600" b="1" dirty="0"/>
              <a:t>番目の</a:t>
            </a:r>
            <a:r>
              <a:rPr lang="ja-JP" altLang="en-US" sz="1600" b="1" dirty="0" smtClean="0"/>
              <a:t>ノードと</a:t>
            </a:r>
            <a:r>
              <a:rPr lang="en-US" altLang="ja-JP" sz="1600" b="1" dirty="0" smtClean="0"/>
              <a:t>6</a:t>
            </a:r>
            <a:r>
              <a:rPr lang="ja-JP" altLang="en-US" sz="1600" b="1" dirty="0" smtClean="0"/>
              <a:t>番目のノード</a:t>
            </a:r>
            <a:endParaRPr lang="en-US" altLang="ja-JP" sz="1600" b="1" dirty="0" smtClean="0"/>
          </a:p>
        </p:txBody>
      </p:sp>
    </p:spTree>
    <p:extLst>
      <p:ext uri="{BB962C8B-B14F-4D97-AF65-F5344CB8AC3E}">
        <p14:creationId xmlns:p14="http://schemas.microsoft.com/office/powerpoint/2010/main" val="1783109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fade">
                                      <p:cBhvr>
                                        <p:cTn id="56" dur="500"/>
                                        <p:tgtEl>
                                          <p:spTgt spid="3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500"/>
                                        <p:tgtEl>
                                          <p:spTgt spid="4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fade">
                                      <p:cBhvr>
                                        <p:cTn id="64" dur="500"/>
                                        <p:tgtEl>
                                          <p:spTgt spid="4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fade">
                                      <p:cBhvr>
                                        <p:cTn id="6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9" grpId="0" animBg="1"/>
      <p:bldP spid="30" grpId="0" animBg="1"/>
      <p:bldP spid="31" grpId="0" animBg="1"/>
      <p:bldP spid="32" grpId="0" animBg="1"/>
      <p:bldP spid="33" grpId="0" animBg="1"/>
      <p:bldP spid="4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memo</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チェックポイントファイル</a:t>
            </a:r>
            <a:r>
              <a:rPr lang="en-US" altLang="ja-JP" dirty="0" smtClean="0"/>
              <a:t>(n-queen: n = 19)</a:t>
            </a:r>
          </a:p>
          <a:p>
            <a:pPr lvl="1"/>
            <a:r>
              <a:rPr kumimoji="1" lang="ja-JP" altLang="en-US" dirty="0" smtClean="0"/>
              <a:t>親プロセス </a:t>
            </a:r>
            <a:r>
              <a:rPr kumimoji="1" lang="en-US" altLang="ja-JP" dirty="0" smtClean="0"/>
              <a:t>3.5MB :</a:t>
            </a:r>
            <a:r>
              <a:rPr kumimoji="1" lang="ja-JP" altLang="en-US" dirty="0" smtClean="0"/>
              <a:t>通信時間</a:t>
            </a:r>
            <a:r>
              <a:rPr kumimoji="1" lang="en-US" altLang="ja-JP" dirty="0" smtClean="0"/>
              <a:t>(Wi-Fi)…2.46sec</a:t>
            </a:r>
          </a:p>
          <a:p>
            <a:pPr lvl="1"/>
            <a:r>
              <a:rPr lang="ja-JP" altLang="en-US" dirty="0" smtClean="0"/>
              <a:t>子プロセス </a:t>
            </a:r>
            <a:r>
              <a:rPr lang="en-US" altLang="ja-JP" dirty="0" smtClean="0"/>
              <a:t>4.5MB :</a:t>
            </a:r>
            <a:r>
              <a:rPr lang="ja-JP" altLang="en-US" dirty="0"/>
              <a:t>通信時間</a:t>
            </a:r>
            <a:r>
              <a:rPr lang="en-US" altLang="ja-JP" dirty="0"/>
              <a:t>(Wi-Fi</a:t>
            </a:r>
            <a:r>
              <a:rPr lang="en-US" altLang="ja-JP" dirty="0" smtClean="0"/>
              <a:t>)…3.49sec</a:t>
            </a:r>
          </a:p>
          <a:p>
            <a:pPr lvl="1"/>
            <a:r>
              <a:rPr lang="ja-JP" altLang="en-US" dirty="0" smtClean="0"/>
              <a:t>一時ファイル</a:t>
            </a:r>
            <a:r>
              <a:rPr lang="en-US" altLang="ja-JP" dirty="0" smtClean="0"/>
              <a:t>(</a:t>
            </a:r>
            <a:r>
              <a:rPr lang="en-US" altLang="ja-JP" dirty="0" err="1" smtClean="0"/>
              <a:t>mpi</a:t>
            </a:r>
            <a:r>
              <a:rPr lang="en-US" altLang="ja-JP" dirty="0" smtClean="0"/>
              <a:t>) 4.0KB </a:t>
            </a:r>
            <a:r>
              <a:rPr lang="en-US" altLang="ja-JP" dirty="0"/>
              <a:t>:</a:t>
            </a:r>
            <a:r>
              <a:rPr lang="ja-JP" altLang="en-US" dirty="0"/>
              <a:t>通信時間</a:t>
            </a:r>
            <a:r>
              <a:rPr lang="en-US" altLang="ja-JP" dirty="0"/>
              <a:t>(Wi-Fi</a:t>
            </a:r>
            <a:r>
              <a:rPr lang="en-US" altLang="ja-JP" dirty="0" smtClean="0"/>
              <a:t>)…1sec</a:t>
            </a:r>
            <a:r>
              <a:rPr lang="ja-JP" altLang="en-US" dirty="0" smtClean="0"/>
              <a:t>未満</a:t>
            </a:r>
            <a:endParaRPr lang="en-US" altLang="ja-JP" dirty="0" smtClean="0"/>
          </a:p>
          <a:p>
            <a:r>
              <a:rPr lang="ja-JP" altLang="en-US" dirty="0" smtClean="0"/>
              <a:t>チェックポイントファイル読み込み時間</a:t>
            </a:r>
            <a:r>
              <a:rPr lang="en-US" altLang="ja-JP" dirty="0" smtClean="0"/>
              <a:t>…</a:t>
            </a:r>
            <a:r>
              <a:rPr lang="ja-JP" altLang="en-US" dirty="0" smtClean="0"/>
              <a:t>平均</a:t>
            </a:r>
            <a:r>
              <a:rPr lang="en-US" altLang="ja-JP" dirty="0" smtClean="0"/>
              <a:t>0.47sec</a:t>
            </a:r>
            <a:r>
              <a:rPr lang="ja-JP" altLang="en-US" dirty="0" smtClean="0"/>
              <a:t>以下</a:t>
            </a:r>
            <a:endParaRPr lang="en-US" altLang="ja-JP" dirty="0" smtClean="0"/>
          </a:p>
          <a:p>
            <a:endParaRPr kumimoji="1" lang="en-US" altLang="ja-JP" dirty="0" smtClean="0"/>
          </a:p>
        </p:txBody>
      </p:sp>
      <p:sp>
        <p:nvSpPr>
          <p:cNvPr id="4" name="日付プレースホルダー 3"/>
          <p:cNvSpPr>
            <a:spLocks noGrp="1"/>
          </p:cNvSpPr>
          <p:nvPr>
            <p:ph type="dt" sz="half" idx="10"/>
          </p:nvPr>
        </p:nvSpPr>
        <p:spPr/>
        <p:txBody>
          <a:bodyPr/>
          <a:lstStyle/>
          <a:p>
            <a:fld id="{C2D25912-86FB-4336-A0C0-722C4F7BE666}" type="datetime1">
              <a:rPr lang="ja-JP" altLang="en-US" smtClean="0"/>
              <a:t>2016/6/2</a:t>
            </a:fld>
            <a:endParaRPr lang="ja-JP" altLang="en-US"/>
          </a:p>
        </p:txBody>
      </p:sp>
      <p:sp>
        <p:nvSpPr>
          <p:cNvPr id="5" name="フッター プレースホルダー 4"/>
          <p:cNvSpPr>
            <a:spLocks noGrp="1"/>
          </p:cNvSpPr>
          <p:nvPr>
            <p:ph type="ftr" sz="quarter" idx="11"/>
          </p:nvPr>
        </p:nvSpPr>
        <p:spPr/>
        <p:txBody>
          <a:bodyPr/>
          <a:lstStyle/>
          <a:p>
            <a:r>
              <a:rPr lang="en-US" altLang="zh-TW" smtClean="0"/>
              <a:t>ARC212@</a:t>
            </a:r>
            <a:r>
              <a:rPr lang="zh-TW" altLang="en-US" smtClean="0"/>
              <a:t>黒部宇奈月温泉 発表練習</a:t>
            </a:r>
            <a:endParaRPr lang="ja-JP" altLang="en-US"/>
          </a:p>
        </p:txBody>
      </p:sp>
      <p:sp>
        <p:nvSpPr>
          <p:cNvPr id="6" name="スライド番号プレースホルダー 5"/>
          <p:cNvSpPr>
            <a:spLocks noGrp="1"/>
          </p:cNvSpPr>
          <p:nvPr>
            <p:ph type="sldNum" sz="quarter" idx="12"/>
          </p:nvPr>
        </p:nvSpPr>
        <p:spPr/>
        <p:txBody>
          <a:bodyPr/>
          <a:lstStyle/>
          <a:p>
            <a:fld id="{19EFD5C2-C605-44A9-AFF4-CC97E62308AD}" type="slidenum">
              <a:rPr lang="ja-JP" altLang="en-US" smtClean="0"/>
              <a:pPr/>
              <a:t>38</a:t>
            </a:fld>
            <a:endParaRPr lang="ja-JP" altLang="en-US"/>
          </a:p>
        </p:txBody>
      </p:sp>
    </p:spTree>
    <p:extLst>
      <p:ext uri="{BB962C8B-B14F-4D97-AF65-F5344CB8AC3E}">
        <p14:creationId xmlns:p14="http://schemas.microsoft.com/office/powerpoint/2010/main" val="38631709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通信環境</a:t>
            </a:r>
            <a:endParaRPr kumimoji="1" lang="ja-JP" altLang="en-US" dirty="0"/>
          </a:p>
        </p:txBody>
      </p:sp>
      <p:sp>
        <p:nvSpPr>
          <p:cNvPr id="3" name="日付プレースホルダー 2"/>
          <p:cNvSpPr>
            <a:spLocks noGrp="1"/>
          </p:cNvSpPr>
          <p:nvPr>
            <p:ph type="dt" sz="half" idx="10"/>
          </p:nvPr>
        </p:nvSpPr>
        <p:spPr/>
        <p:txBody>
          <a:bodyPr/>
          <a:lstStyle/>
          <a:p>
            <a:fld id="{59C2411B-E4A4-4E67-8757-45A737280337}" type="datetime1">
              <a:rPr lang="ja-JP" altLang="en-US" smtClean="0"/>
              <a:t>2016/6/2</a:t>
            </a:fld>
            <a:endParaRPr lang="ja-JP" altLang="en-US"/>
          </a:p>
        </p:txBody>
      </p:sp>
      <p:sp>
        <p:nvSpPr>
          <p:cNvPr id="4" name="フッター プレースホルダー 3"/>
          <p:cNvSpPr>
            <a:spLocks noGrp="1"/>
          </p:cNvSpPr>
          <p:nvPr>
            <p:ph type="ftr" sz="quarter" idx="11"/>
          </p:nvPr>
        </p:nvSpPr>
        <p:spPr/>
        <p:txBody>
          <a:bodyPr/>
          <a:lstStyle/>
          <a:p>
            <a:r>
              <a:rPr lang="en-US" altLang="zh-TW" smtClean="0"/>
              <a:t>ARC212@</a:t>
            </a:r>
            <a:r>
              <a:rPr lang="zh-TW" altLang="en-US" smtClean="0"/>
              <a:t>黒部宇奈月温泉 発表練習</a:t>
            </a:r>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39</a:t>
            </a:fld>
            <a:endParaRPr lang="ja-JP" altLang="en-US"/>
          </a:p>
        </p:txBody>
      </p:sp>
      <p:graphicFrame>
        <p:nvGraphicFramePr>
          <p:cNvPr id="6" name="表 5"/>
          <p:cNvGraphicFramePr>
            <a:graphicFrameLocks noGrp="1"/>
          </p:cNvGraphicFramePr>
          <p:nvPr>
            <p:extLst>
              <p:ext uri="{D42A27DB-BD31-4B8C-83A1-F6EECF244321}">
                <p14:modId xmlns:p14="http://schemas.microsoft.com/office/powerpoint/2010/main" val="3052263856"/>
              </p:ext>
            </p:extLst>
          </p:nvPr>
        </p:nvGraphicFramePr>
        <p:xfrm>
          <a:off x="107503" y="1484783"/>
          <a:ext cx="4611849" cy="3672409"/>
        </p:xfrm>
        <a:graphic>
          <a:graphicData uri="http://schemas.openxmlformats.org/drawingml/2006/table">
            <a:tbl>
              <a:tblPr firstRow="1" bandRow="1">
                <a:tableStyleId>{69CF1AB2-1976-4502-BF36-3FF5EA218861}</a:tableStyleId>
              </a:tblPr>
              <a:tblGrid>
                <a:gridCol w="1264539"/>
                <a:gridCol w="3347310"/>
              </a:tblGrid>
              <a:tr h="420326">
                <a:tc>
                  <a:txBody>
                    <a:bodyPr/>
                    <a:lstStyle/>
                    <a:p>
                      <a:r>
                        <a:rPr kumimoji="1" lang="en-US" altLang="ja-JP" sz="1600" dirty="0" smtClean="0">
                          <a:solidFill>
                            <a:schemeClr val="dk1"/>
                          </a:solidFill>
                        </a:rPr>
                        <a:t>Device</a:t>
                      </a:r>
                      <a:endParaRPr kumimoji="1" lang="ja-JP" altLang="en-US" sz="1600" dirty="0">
                        <a:solidFill>
                          <a:schemeClr val="tx1"/>
                        </a:solidFill>
                      </a:endParaRPr>
                    </a:p>
                  </a:txBody>
                  <a:tcPr/>
                </a:tc>
                <a:tc>
                  <a:txBody>
                    <a:bodyPr/>
                    <a:lstStyle/>
                    <a:p>
                      <a:pPr algn="l"/>
                      <a:r>
                        <a:rPr kumimoji="1" lang="en-US" altLang="ja-JP" sz="1600" dirty="0" smtClean="0">
                          <a:solidFill>
                            <a:schemeClr val="tx1"/>
                          </a:solidFill>
                        </a:rPr>
                        <a:t>TF201 (</a:t>
                      </a:r>
                      <a:r>
                        <a:rPr kumimoji="1" lang="en-US" altLang="ja-JP" sz="1600" dirty="0" err="1" smtClean="0">
                          <a:solidFill>
                            <a:schemeClr val="tx1"/>
                          </a:solidFill>
                        </a:rPr>
                        <a:t>ASUSTek</a:t>
                      </a:r>
                      <a:r>
                        <a:rPr kumimoji="1" lang="en-US" altLang="ja-JP" sz="1600" dirty="0" smtClean="0">
                          <a:solidFill>
                            <a:schemeClr val="tx1"/>
                          </a:solidFill>
                        </a:rPr>
                        <a:t> Computer Inc.)</a:t>
                      </a:r>
                      <a:endParaRPr kumimoji="1" lang="ja-JP" altLang="en-US" sz="1600" dirty="0">
                        <a:solidFill>
                          <a:schemeClr val="tx1"/>
                        </a:solidFill>
                      </a:endParaRPr>
                    </a:p>
                  </a:txBody>
                  <a:tcPr/>
                </a:tc>
              </a:tr>
              <a:tr h="726018">
                <a:tc>
                  <a:txBody>
                    <a:bodyPr/>
                    <a:lstStyle/>
                    <a:p>
                      <a:r>
                        <a:rPr kumimoji="1" lang="en-US" altLang="ja-JP" sz="1600" b="1" dirty="0" smtClean="0"/>
                        <a:t>Android</a:t>
                      </a:r>
                      <a:r>
                        <a:rPr kumimoji="1" lang="ja-JP" altLang="en-US" sz="1600" b="1" baseline="0" dirty="0" smtClean="0"/>
                        <a:t> </a:t>
                      </a:r>
                      <a:r>
                        <a:rPr kumimoji="1" lang="en-US" altLang="ja-JP" sz="1600" b="1" baseline="0" dirty="0" smtClean="0"/>
                        <a:t>version</a:t>
                      </a:r>
                      <a:endParaRPr kumimoji="1" lang="ja-JP" altLang="en-US" sz="1600" b="1" dirty="0"/>
                    </a:p>
                  </a:txBody>
                  <a:tcPr/>
                </a:tc>
                <a:tc>
                  <a:txBody>
                    <a:bodyPr/>
                    <a:lstStyle/>
                    <a:p>
                      <a:pPr algn="l"/>
                      <a:r>
                        <a:rPr kumimoji="1" lang="en-US" altLang="ja-JP" sz="1600" b="1" dirty="0" smtClean="0"/>
                        <a:t>4.0.3</a:t>
                      </a:r>
                      <a:endParaRPr kumimoji="1" lang="ja-JP" altLang="en-US" sz="1600" b="1" dirty="0"/>
                    </a:p>
                  </a:txBody>
                  <a:tcPr/>
                </a:tc>
              </a:tr>
              <a:tr h="991692">
                <a:tc>
                  <a:txBody>
                    <a:bodyPr/>
                    <a:lstStyle/>
                    <a:p>
                      <a:r>
                        <a:rPr kumimoji="1" lang="en-US" altLang="ja-JP" sz="1600" b="1" dirty="0" smtClean="0"/>
                        <a:t>CPU</a:t>
                      </a:r>
                      <a:endParaRPr kumimoji="1" lang="ja-JP" altLang="en-US" sz="1600" b="1" dirty="0"/>
                    </a:p>
                  </a:txBody>
                  <a:tcPr/>
                </a:tc>
                <a:tc>
                  <a:txBody>
                    <a:bodyPr/>
                    <a:lstStyle/>
                    <a:p>
                      <a:pPr algn="l"/>
                      <a:r>
                        <a:rPr kumimoji="1" lang="en-US" altLang="ja-JP" sz="1600" b="1" dirty="0" smtClean="0"/>
                        <a:t>NVIDIA Tegra3</a:t>
                      </a:r>
                    </a:p>
                    <a:p>
                      <a:pPr algn="l"/>
                      <a:r>
                        <a:rPr kumimoji="1" lang="en-US" altLang="ja-JP" sz="1600" b="1" dirty="0" smtClean="0"/>
                        <a:t>Mobile</a:t>
                      </a:r>
                      <a:r>
                        <a:rPr kumimoji="1" lang="en-US" altLang="ja-JP" sz="1600" b="1" baseline="0" dirty="0" smtClean="0"/>
                        <a:t> processor</a:t>
                      </a:r>
                      <a:r>
                        <a:rPr kumimoji="1" lang="ja-JP" altLang="en-US" sz="1600" b="1" dirty="0" smtClean="0"/>
                        <a:t> </a:t>
                      </a:r>
                      <a:r>
                        <a:rPr kumimoji="1" lang="en-US" altLang="ja-JP" sz="1600" b="1" dirty="0" smtClean="0"/>
                        <a:t>:4</a:t>
                      </a:r>
                      <a:r>
                        <a:rPr kumimoji="1" lang="ja-JP" altLang="en-US" sz="1600" b="1" baseline="0" dirty="0" smtClean="0"/>
                        <a:t> </a:t>
                      </a:r>
                      <a:r>
                        <a:rPr kumimoji="1" lang="en-US" altLang="ja-JP" sz="1600" b="1" baseline="0" dirty="0" smtClean="0"/>
                        <a:t>core</a:t>
                      </a:r>
                      <a:endParaRPr kumimoji="1" lang="en-US" altLang="ja-JP" sz="16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t>Operating frequency:</a:t>
                      </a:r>
                      <a:r>
                        <a:rPr kumimoji="1" lang="en-US" altLang="ja-JP" sz="1600" b="1" dirty="0" smtClean="0"/>
                        <a:t>1.3GHz</a:t>
                      </a:r>
                      <a:endParaRPr kumimoji="1" lang="ja-JP" altLang="en-US" sz="1600" b="1" dirty="0" smtClean="0"/>
                    </a:p>
                  </a:txBody>
                  <a:tcPr/>
                </a:tc>
              </a:tr>
              <a:tr h="420326">
                <a:tc>
                  <a:txBody>
                    <a:bodyPr/>
                    <a:lstStyle/>
                    <a:p>
                      <a:r>
                        <a:rPr kumimoji="1" lang="en-US" altLang="ja-JP" sz="1600" b="1" dirty="0" smtClean="0"/>
                        <a:t>Memory</a:t>
                      </a:r>
                      <a:endParaRPr kumimoji="1" lang="ja-JP" altLang="en-US" sz="1600" b="1" dirty="0"/>
                    </a:p>
                  </a:txBody>
                  <a:tcPr/>
                </a:tc>
                <a:tc>
                  <a:txBody>
                    <a:bodyPr/>
                    <a:lstStyle/>
                    <a:p>
                      <a:pPr algn="l"/>
                      <a:r>
                        <a:rPr kumimoji="1" lang="en-US" altLang="ja-JP" sz="1600" b="1" dirty="0" smtClean="0"/>
                        <a:t>1GByte</a:t>
                      </a:r>
                      <a:endParaRPr kumimoji="1" lang="ja-JP" altLang="en-US" sz="1600" b="1" dirty="0"/>
                    </a:p>
                  </a:txBody>
                  <a:tcPr/>
                </a:tc>
              </a:tr>
              <a:tr h="1114047">
                <a:tc>
                  <a:txBody>
                    <a:bodyPr/>
                    <a:lstStyle/>
                    <a:p>
                      <a:r>
                        <a:rPr kumimoji="1" lang="en-US" altLang="ja-JP" sz="1600" b="1" dirty="0" smtClean="0"/>
                        <a:t>Wi-Fi</a:t>
                      </a:r>
                      <a:endParaRPr kumimoji="1" lang="ja-JP" altLang="en-US" sz="1600" b="1" dirty="0"/>
                    </a:p>
                  </a:txBody>
                  <a:tcPr anchor="ctr"/>
                </a:tc>
                <a:tc>
                  <a:txBody>
                    <a:bodyPr/>
                    <a:lstStyle/>
                    <a:p>
                      <a:pPr algn="l"/>
                      <a:r>
                        <a:rPr kumimoji="1" lang="en-US" altLang="ja-JP" sz="1600" b="1" dirty="0" smtClean="0"/>
                        <a:t>IEEE 802.11</a:t>
                      </a:r>
                      <a:r>
                        <a:rPr kumimoji="1" lang="en-US" altLang="ja-JP" sz="1600" b="1" baseline="0" dirty="0" smtClean="0"/>
                        <a:t>/n /g/b</a:t>
                      </a:r>
                    </a:p>
                    <a:p>
                      <a:pPr algn="l"/>
                      <a:r>
                        <a:rPr kumimoji="1" lang="en-US" altLang="ja-JP" sz="1600" b="1" dirty="0" smtClean="0"/>
                        <a:t>Bandwidth:  </a:t>
                      </a:r>
                    </a:p>
                    <a:p>
                      <a:pPr algn="l"/>
                      <a:r>
                        <a:rPr kumimoji="1" lang="en-US" altLang="ja-JP" sz="1600" b="1" dirty="0" smtClean="0"/>
                        <a:t>   10Mbps (measured by</a:t>
                      </a:r>
                      <a:r>
                        <a:rPr kumimoji="1" lang="en-US" altLang="ja-JP" sz="1600" b="1" baseline="0" dirty="0" smtClean="0"/>
                        <a:t> </a:t>
                      </a:r>
                      <a:r>
                        <a:rPr kumimoji="1" lang="en-US" altLang="ja-JP" sz="1600" b="1" baseline="0" dirty="0" err="1" smtClean="0"/>
                        <a:t>iperf</a:t>
                      </a:r>
                      <a:r>
                        <a:rPr kumimoji="1" lang="en-US" altLang="ja-JP" sz="1600" b="1" dirty="0" smtClean="0"/>
                        <a:t>)</a:t>
                      </a:r>
                    </a:p>
                  </a:txBody>
                  <a:tcPr/>
                </a:tc>
              </a:tr>
            </a:tbl>
          </a:graphicData>
        </a:graphic>
      </p:graphicFrame>
      <p:sp>
        <p:nvSpPr>
          <p:cNvPr id="7" name="コンテンツ プレースホルダー 2"/>
          <p:cNvSpPr txBox="1">
            <a:spLocks/>
          </p:cNvSpPr>
          <p:nvPr/>
        </p:nvSpPr>
        <p:spPr>
          <a:xfrm>
            <a:off x="4860032" y="404664"/>
            <a:ext cx="4344726" cy="6453336"/>
          </a:xfrm>
          <a:prstGeom prst="rect">
            <a:avLst/>
          </a:prstGeom>
        </p:spPr>
        <p:txBody>
          <a:bodyPr vert="horz" lIns="91440" tIns="45720" rIns="91440" bIns="45720" rtlCol="0">
            <a:normAutofit fontScale="77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marL="274320" lvl="1" indent="0">
              <a:buNone/>
            </a:pPr>
            <a:endParaRPr lang="en-US" altLang="ja-JP" sz="2400" b="1" dirty="0"/>
          </a:p>
          <a:p>
            <a:r>
              <a:rPr lang="en-US" altLang="ja-JP" b="1" dirty="0" smtClean="0"/>
              <a:t>802.11b</a:t>
            </a:r>
            <a:r>
              <a:rPr lang="en-US" altLang="ja-JP" b="1" dirty="0"/>
              <a:t>(</a:t>
            </a:r>
            <a:r>
              <a:rPr lang="ja-JP" altLang="en-US" b="1" dirty="0" smtClean="0"/>
              <a:t>第</a:t>
            </a:r>
            <a:r>
              <a:rPr lang="en-US" altLang="ja-JP" b="1" dirty="0" smtClean="0"/>
              <a:t>2</a:t>
            </a:r>
            <a:r>
              <a:rPr lang="ja-JP" altLang="en-US" b="1" dirty="0" smtClean="0"/>
              <a:t>世代</a:t>
            </a:r>
            <a:r>
              <a:rPr lang="en-US" altLang="ja-JP" b="1" dirty="0"/>
              <a:t>)</a:t>
            </a:r>
          </a:p>
          <a:p>
            <a:pPr marL="457200" lvl="2"/>
            <a:r>
              <a:rPr lang="ja-JP" altLang="en-US" b="1" dirty="0"/>
              <a:t>周波数帯域</a:t>
            </a:r>
            <a:r>
              <a:rPr lang="en-US" altLang="ja-JP" b="1" dirty="0"/>
              <a:t>:</a:t>
            </a:r>
            <a:r>
              <a:rPr lang="en-US" altLang="ja-JP" b="1" dirty="0" smtClean="0"/>
              <a:t>2.4GHz</a:t>
            </a:r>
            <a:endParaRPr lang="en-US" altLang="ja-JP" b="1" dirty="0"/>
          </a:p>
          <a:p>
            <a:pPr marL="457200" lvl="2"/>
            <a:r>
              <a:rPr lang="ja-JP" altLang="en-US" b="1" dirty="0"/>
              <a:t>帯域</a:t>
            </a:r>
            <a:r>
              <a:rPr lang="en-US" altLang="ja-JP" b="1" dirty="0" smtClean="0"/>
              <a:t>:11Mbps~22Mbps</a:t>
            </a:r>
            <a:endParaRPr lang="en-US" altLang="ja-JP" b="1" dirty="0"/>
          </a:p>
          <a:p>
            <a:pPr marL="457200" lvl="2"/>
            <a:r>
              <a:rPr lang="ja-JP" altLang="en-US" b="1" dirty="0"/>
              <a:t>ストリーム数</a:t>
            </a:r>
            <a:r>
              <a:rPr lang="en-US" altLang="ja-JP" b="1" dirty="0"/>
              <a:t>:</a:t>
            </a:r>
            <a:r>
              <a:rPr lang="en-US" altLang="ja-JP" b="1" dirty="0" smtClean="0"/>
              <a:t>1</a:t>
            </a:r>
          </a:p>
          <a:p>
            <a:pPr marL="457200" lvl="2"/>
            <a:endParaRPr lang="en-US" altLang="ja-JP" b="1" dirty="0" smtClean="0"/>
          </a:p>
          <a:p>
            <a:pPr marL="182880" lvl="1"/>
            <a:r>
              <a:rPr lang="en-US" altLang="ja-JP" b="1" dirty="0" smtClean="0"/>
              <a:t>802.11g</a:t>
            </a:r>
            <a:r>
              <a:rPr lang="en-US" altLang="ja-JP" b="1" dirty="0"/>
              <a:t>(</a:t>
            </a:r>
            <a:r>
              <a:rPr lang="ja-JP" altLang="en-US" b="1" dirty="0" smtClean="0"/>
              <a:t>第</a:t>
            </a:r>
            <a:r>
              <a:rPr lang="en-US" altLang="ja-JP" b="1" dirty="0" smtClean="0"/>
              <a:t>3</a:t>
            </a:r>
            <a:r>
              <a:rPr lang="ja-JP" altLang="en-US" b="1" dirty="0" smtClean="0"/>
              <a:t>世代</a:t>
            </a:r>
            <a:r>
              <a:rPr lang="en-US" altLang="ja-JP" b="1" dirty="0" smtClean="0"/>
              <a:t>)</a:t>
            </a:r>
          </a:p>
          <a:p>
            <a:pPr marL="457200" lvl="2"/>
            <a:r>
              <a:rPr lang="ja-JP" altLang="en-US" b="1" dirty="0"/>
              <a:t>周波数帯域</a:t>
            </a:r>
            <a:r>
              <a:rPr lang="en-US" altLang="ja-JP" b="1" dirty="0"/>
              <a:t>:2.4GHz</a:t>
            </a:r>
          </a:p>
          <a:p>
            <a:pPr marL="457200" lvl="2"/>
            <a:r>
              <a:rPr lang="ja-JP" altLang="en-US" b="1" dirty="0"/>
              <a:t>帯域</a:t>
            </a:r>
            <a:r>
              <a:rPr lang="en-US" altLang="ja-JP" b="1" dirty="0" smtClean="0"/>
              <a:t>:54Mbps</a:t>
            </a:r>
            <a:endParaRPr lang="en-US" altLang="ja-JP" b="1" dirty="0"/>
          </a:p>
          <a:p>
            <a:pPr marL="457200" lvl="2"/>
            <a:r>
              <a:rPr lang="ja-JP" altLang="en-US" b="1" dirty="0"/>
              <a:t>ストリーム数</a:t>
            </a:r>
            <a:r>
              <a:rPr lang="en-US" altLang="ja-JP" b="1" dirty="0"/>
              <a:t>:</a:t>
            </a:r>
            <a:r>
              <a:rPr lang="en-US" altLang="ja-JP" b="1" dirty="0" smtClean="0"/>
              <a:t>1</a:t>
            </a:r>
          </a:p>
          <a:p>
            <a:pPr marL="457200" lvl="2"/>
            <a:endParaRPr lang="en-US" altLang="ja-JP" b="1" dirty="0" smtClean="0"/>
          </a:p>
          <a:p>
            <a:r>
              <a:rPr lang="en-US" altLang="ja-JP" b="1" dirty="0" smtClean="0"/>
              <a:t>802.11n(</a:t>
            </a:r>
            <a:r>
              <a:rPr lang="ja-JP" altLang="en-US" b="1" dirty="0" smtClean="0"/>
              <a:t>第</a:t>
            </a:r>
            <a:r>
              <a:rPr lang="en-US" altLang="ja-JP" b="1" dirty="0" smtClean="0"/>
              <a:t>4</a:t>
            </a:r>
            <a:r>
              <a:rPr lang="ja-JP" altLang="en-US" b="1" dirty="0" smtClean="0"/>
              <a:t>世代</a:t>
            </a:r>
            <a:r>
              <a:rPr lang="en-US" altLang="ja-JP" b="1" dirty="0" smtClean="0"/>
              <a:t>)</a:t>
            </a:r>
          </a:p>
          <a:p>
            <a:pPr lvl="1"/>
            <a:r>
              <a:rPr lang="ja-JP" altLang="en-US" b="1" dirty="0" smtClean="0"/>
              <a:t>周波数帯域</a:t>
            </a:r>
            <a:r>
              <a:rPr lang="en-US" altLang="ja-JP" b="1" dirty="0"/>
              <a:t>:</a:t>
            </a:r>
            <a:r>
              <a:rPr lang="en-US" altLang="ja-JP" b="1" dirty="0" smtClean="0"/>
              <a:t>2.4GHz,5GHz</a:t>
            </a:r>
          </a:p>
          <a:p>
            <a:pPr lvl="1"/>
            <a:r>
              <a:rPr lang="ja-JP" altLang="en-US" b="1" dirty="0" smtClean="0"/>
              <a:t>帯域</a:t>
            </a:r>
            <a:r>
              <a:rPr lang="en-US" altLang="ja-JP" b="1" dirty="0"/>
              <a:t>:</a:t>
            </a:r>
            <a:r>
              <a:rPr lang="en-US" altLang="ja-JP" b="1" dirty="0" smtClean="0"/>
              <a:t>65Mbps~600Mbps</a:t>
            </a:r>
          </a:p>
          <a:p>
            <a:pPr lvl="1"/>
            <a:r>
              <a:rPr lang="ja-JP" altLang="en-US" b="1" dirty="0" smtClean="0"/>
              <a:t>ストリーム数</a:t>
            </a:r>
            <a:r>
              <a:rPr lang="en-US" altLang="ja-JP" b="1" dirty="0" smtClean="0"/>
              <a:t>:1~4</a:t>
            </a:r>
          </a:p>
          <a:p>
            <a:endParaRPr lang="en-US" altLang="ja-JP" b="1" dirty="0" smtClean="0"/>
          </a:p>
          <a:p>
            <a:r>
              <a:rPr lang="en-US" altLang="ja-JP" b="1" dirty="0" smtClean="0"/>
              <a:t>802.11ad</a:t>
            </a:r>
            <a:r>
              <a:rPr lang="en-US" altLang="ja-JP" b="1" dirty="0"/>
              <a:t>(</a:t>
            </a:r>
            <a:r>
              <a:rPr lang="ja-JP" altLang="en-US" b="1" dirty="0" smtClean="0"/>
              <a:t>第</a:t>
            </a:r>
            <a:r>
              <a:rPr lang="en-US" altLang="ja-JP" b="1" dirty="0" smtClean="0"/>
              <a:t>5</a:t>
            </a:r>
            <a:r>
              <a:rPr lang="ja-JP" altLang="en-US" b="1" dirty="0" smtClean="0"/>
              <a:t>世代</a:t>
            </a:r>
            <a:r>
              <a:rPr lang="en-US" altLang="ja-JP" b="1" dirty="0" smtClean="0"/>
              <a:t>)</a:t>
            </a:r>
          </a:p>
          <a:p>
            <a:pPr lvl="1"/>
            <a:r>
              <a:rPr lang="ja-JP" altLang="en-US" b="1" dirty="0"/>
              <a:t>周波数帯域</a:t>
            </a:r>
            <a:r>
              <a:rPr lang="en-US" altLang="ja-JP" b="1" dirty="0" smtClean="0"/>
              <a:t>:57~66GHz</a:t>
            </a:r>
          </a:p>
          <a:p>
            <a:pPr lvl="1"/>
            <a:r>
              <a:rPr lang="ja-JP" altLang="en-US" b="1" dirty="0"/>
              <a:t>帯域</a:t>
            </a:r>
            <a:r>
              <a:rPr lang="en-US" altLang="ja-JP" b="1" dirty="0" smtClean="0"/>
              <a:t>:4.66Gbps~6.8Gbps</a:t>
            </a:r>
          </a:p>
          <a:p>
            <a:pPr lvl="1"/>
            <a:r>
              <a:rPr lang="ja-JP" altLang="en-US" b="1" dirty="0"/>
              <a:t>ストリーム数</a:t>
            </a:r>
            <a:r>
              <a:rPr lang="en-US" altLang="ja-JP" b="1" dirty="0" smtClean="0"/>
              <a:t>:</a:t>
            </a:r>
            <a:r>
              <a:rPr lang="en-US" altLang="ja-JP" b="1" dirty="0"/>
              <a:t>-</a:t>
            </a:r>
            <a:endParaRPr lang="en-US" altLang="ja-JP" b="1" dirty="0" smtClean="0"/>
          </a:p>
          <a:p>
            <a:endParaRPr lang="en-US" altLang="ja-JP" b="1" dirty="0"/>
          </a:p>
          <a:p>
            <a:r>
              <a:rPr lang="en-US" altLang="ja-JP" b="1" dirty="0" smtClean="0"/>
              <a:t>802.11ac</a:t>
            </a:r>
            <a:r>
              <a:rPr lang="en-US" altLang="ja-JP" b="1" dirty="0"/>
              <a:t>(</a:t>
            </a:r>
            <a:r>
              <a:rPr lang="ja-JP" altLang="en-US" b="1" dirty="0" smtClean="0"/>
              <a:t>第</a:t>
            </a:r>
            <a:r>
              <a:rPr lang="en-US" altLang="ja-JP" b="1" dirty="0" smtClean="0"/>
              <a:t>5</a:t>
            </a:r>
            <a:r>
              <a:rPr lang="ja-JP" altLang="en-US" b="1" dirty="0" smtClean="0"/>
              <a:t>世代</a:t>
            </a:r>
            <a:r>
              <a:rPr lang="en-US" altLang="ja-JP" b="1" dirty="0" smtClean="0"/>
              <a:t>)</a:t>
            </a:r>
          </a:p>
          <a:p>
            <a:pPr lvl="1"/>
            <a:r>
              <a:rPr lang="ja-JP" altLang="en-US" b="1" dirty="0"/>
              <a:t>周波数帯域</a:t>
            </a:r>
            <a:r>
              <a:rPr lang="en-US" altLang="ja-JP" b="1" dirty="0"/>
              <a:t>:</a:t>
            </a:r>
            <a:r>
              <a:rPr lang="en-US" altLang="ja-JP" b="1" dirty="0" smtClean="0"/>
              <a:t>5GHz</a:t>
            </a:r>
            <a:endParaRPr lang="en-US" altLang="ja-JP" b="1" dirty="0"/>
          </a:p>
          <a:p>
            <a:pPr lvl="1"/>
            <a:r>
              <a:rPr lang="ja-JP" altLang="en-US" b="1" dirty="0"/>
              <a:t>帯域</a:t>
            </a:r>
            <a:r>
              <a:rPr lang="en-US" altLang="ja-JP" b="1" dirty="0" smtClean="0"/>
              <a:t>:292.5Mbps~6.9Gbps</a:t>
            </a:r>
          </a:p>
          <a:p>
            <a:pPr lvl="1"/>
            <a:r>
              <a:rPr lang="ja-JP" altLang="en-US" b="1" dirty="0"/>
              <a:t>ストリーム数</a:t>
            </a:r>
            <a:r>
              <a:rPr lang="en-US" altLang="ja-JP" b="1" dirty="0"/>
              <a:t>:</a:t>
            </a:r>
            <a:r>
              <a:rPr lang="en-US" altLang="ja-JP" b="1" dirty="0" smtClean="0"/>
              <a:t>1~8</a:t>
            </a:r>
            <a:endParaRPr lang="en-US" altLang="ja-JP" b="1" dirty="0"/>
          </a:p>
        </p:txBody>
      </p:sp>
      <p:sp>
        <p:nvSpPr>
          <p:cNvPr id="8" name="テキスト ボックス 7"/>
          <p:cNvSpPr txBox="1"/>
          <p:nvPr/>
        </p:nvSpPr>
        <p:spPr>
          <a:xfrm>
            <a:off x="179512" y="5301208"/>
            <a:ext cx="4392488" cy="369332"/>
          </a:xfrm>
          <a:prstGeom prst="rect">
            <a:avLst/>
          </a:prstGeom>
          <a:noFill/>
        </p:spPr>
        <p:txBody>
          <a:bodyPr wrap="square" rtlCol="0">
            <a:spAutoFit/>
          </a:bodyPr>
          <a:lstStyle/>
          <a:p>
            <a:r>
              <a:rPr kumimoji="1" lang="en-US" altLang="ja-JP" b="1" dirty="0" smtClean="0"/>
              <a:t>※PC:940Mbps</a:t>
            </a:r>
            <a:endParaRPr kumimoji="1" lang="ja-JP" altLang="en-US" b="1" dirty="0"/>
          </a:p>
        </p:txBody>
      </p:sp>
    </p:spTree>
    <p:extLst>
      <p:ext uri="{BB962C8B-B14F-4D97-AF65-F5344CB8AC3E}">
        <p14:creationId xmlns:p14="http://schemas.microsoft.com/office/powerpoint/2010/main" val="1677805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7EF1ADB4-6DBA-40C1-8032-E5A920003D5B}" type="datetime1">
              <a:rPr lang="ja-JP" altLang="en-US" smtClean="0"/>
              <a:t>2016/6/2</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4</a:t>
            </a:fld>
            <a:endParaRPr lang="ja-JP" altLang="en-US"/>
          </a:p>
        </p:txBody>
      </p:sp>
      <p:sp>
        <p:nvSpPr>
          <p:cNvPr id="7" name="タイトル 1"/>
          <p:cNvSpPr txBox="1">
            <a:spLocks/>
          </p:cNvSpPr>
          <p:nvPr/>
        </p:nvSpPr>
        <p:spPr>
          <a:xfrm>
            <a:off x="457200" y="134144"/>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ja-JP" altLang="en-US" dirty="0" smtClean="0">
                <a:solidFill>
                  <a:srgbClr val="D2533C"/>
                </a:solidFill>
              </a:rPr>
              <a:t>研究背景</a:t>
            </a:r>
            <a:r>
              <a:rPr lang="en-US" altLang="ja-JP" dirty="0" smtClean="0">
                <a:solidFill>
                  <a:srgbClr val="D2533C"/>
                </a:solidFill>
              </a:rPr>
              <a:t>(2/2)</a:t>
            </a:r>
            <a:endParaRPr lang="ja-JP" altLang="en-US" dirty="0">
              <a:solidFill>
                <a:srgbClr val="D2533C"/>
              </a:solidFill>
            </a:endParaRPr>
          </a:p>
        </p:txBody>
      </p:sp>
      <p:sp>
        <p:nvSpPr>
          <p:cNvPr id="6" name="コンテンツ プレースホルダー 5"/>
          <p:cNvSpPr>
            <a:spLocks noGrp="1"/>
          </p:cNvSpPr>
          <p:nvPr>
            <p:ph idx="1"/>
          </p:nvPr>
        </p:nvSpPr>
        <p:spPr>
          <a:xfrm>
            <a:off x="457200" y="1144488"/>
            <a:ext cx="8686800" cy="844352"/>
          </a:xfrm>
        </p:spPr>
        <p:txBody>
          <a:bodyPr>
            <a:normAutofit fontScale="85000" lnSpcReduction="20000"/>
          </a:bodyPr>
          <a:lstStyle/>
          <a:p>
            <a:pPr marL="182880" lvl="1"/>
            <a:r>
              <a:rPr lang="ja-JP" altLang="en-US" sz="2400" b="1" dirty="0" smtClean="0"/>
              <a:t>モバイルクラスタの特徴</a:t>
            </a:r>
            <a:r>
              <a:rPr lang="en-US" altLang="ja-JP" sz="2400" b="1" dirty="0" smtClean="0"/>
              <a:t>:</a:t>
            </a:r>
            <a:r>
              <a:rPr lang="ja-JP" altLang="en-US" sz="2400" b="1" dirty="0" smtClean="0"/>
              <a:t>移動体</a:t>
            </a:r>
            <a:r>
              <a:rPr lang="ja-JP" altLang="en-US" sz="2400" b="1" dirty="0"/>
              <a:t>であるため</a:t>
            </a:r>
            <a:r>
              <a:rPr lang="en-US" altLang="ja-JP" sz="2400" b="1" dirty="0"/>
              <a:t>,</a:t>
            </a:r>
            <a:r>
              <a:rPr lang="ja-JP" altLang="en-US" sz="2400" b="1" dirty="0"/>
              <a:t>並列処理中にノード構成が変化する場合がある</a:t>
            </a:r>
            <a:endParaRPr lang="en-US" altLang="ja-JP" sz="2400" b="1" dirty="0"/>
          </a:p>
          <a:p>
            <a:pPr lvl="1"/>
            <a:r>
              <a:rPr lang="ja-JP" altLang="en-US" b="1" dirty="0" smtClean="0"/>
              <a:t>ノードが脱退した場合</a:t>
            </a:r>
            <a:r>
              <a:rPr lang="ja-JP" altLang="en-US" b="1" dirty="0"/>
              <a:t>，</a:t>
            </a:r>
            <a:r>
              <a:rPr lang="ja-JP" altLang="en-US" b="1" dirty="0" smtClean="0"/>
              <a:t>アプリケーション</a:t>
            </a:r>
            <a:r>
              <a:rPr lang="ja-JP" altLang="en-US" b="1" dirty="0"/>
              <a:t>が</a:t>
            </a:r>
            <a:r>
              <a:rPr lang="ja-JP" altLang="en-US" b="1" dirty="0" smtClean="0"/>
              <a:t>中断</a:t>
            </a:r>
            <a:endParaRPr lang="en-US" altLang="ja-JP" b="1" dirty="0"/>
          </a:p>
        </p:txBody>
      </p:sp>
      <p:sp>
        <p:nvSpPr>
          <p:cNvPr id="8" name="下矢印 7"/>
          <p:cNvSpPr/>
          <p:nvPr/>
        </p:nvSpPr>
        <p:spPr>
          <a:xfrm>
            <a:off x="4269160" y="2032537"/>
            <a:ext cx="648072" cy="8203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テキスト ボックス 8"/>
          <p:cNvSpPr txBox="1"/>
          <p:nvPr/>
        </p:nvSpPr>
        <p:spPr>
          <a:xfrm>
            <a:off x="4917232" y="2032537"/>
            <a:ext cx="3456384" cy="646331"/>
          </a:xfrm>
          <a:prstGeom prst="rect">
            <a:avLst/>
          </a:prstGeom>
          <a:noFill/>
        </p:spPr>
        <p:txBody>
          <a:bodyPr wrap="square" rtlCol="0">
            <a:spAutoFit/>
          </a:bodyPr>
          <a:lstStyle/>
          <a:p>
            <a:r>
              <a:rPr lang="ja-JP" altLang="en-US" b="1" dirty="0" smtClean="0">
                <a:solidFill>
                  <a:srgbClr val="FF0000"/>
                </a:solidFill>
              </a:rPr>
              <a:t>チェックポイント</a:t>
            </a:r>
            <a:r>
              <a:rPr lang="en-US" altLang="ja-JP" b="1" dirty="0" smtClean="0">
                <a:solidFill>
                  <a:srgbClr val="FF0000"/>
                </a:solidFill>
              </a:rPr>
              <a:t>/</a:t>
            </a:r>
            <a:r>
              <a:rPr lang="ja-JP" altLang="en-US" b="1" dirty="0" smtClean="0">
                <a:solidFill>
                  <a:srgbClr val="FF0000"/>
                </a:solidFill>
              </a:rPr>
              <a:t>リスタート機能</a:t>
            </a:r>
            <a:endParaRPr lang="en-US" altLang="ja-JP" b="1" dirty="0" smtClean="0">
              <a:solidFill>
                <a:srgbClr val="FF0000"/>
              </a:solidFill>
            </a:endParaRPr>
          </a:p>
          <a:p>
            <a:r>
              <a:rPr lang="ja-JP" altLang="en-US" b="1" dirty="0" smtClean="0">
                <a:solidFill>
                  <a:srgbClr val="FF0000"/>
                </a:solidFill>
              </a:rPr>
              <a:t>を導入</a:t>
            </a:r>
            <a:r>
              <a:rPr lang="en-US" altLang="ja-JP" b="1" dirty="0" smtClean="0">
                <a:solidFill>
                  <a:srgbClr val="FF0000"/>
                </a:solidFill>
              </a:rPr>
              <a:t>(DMTCP[3]</a:t>
            </a:r>
            <a:r>
              <a:rPr lang="ja-JP" altLang="en-US" b="1" dirty="0" smtClean="0">
                <a:solidFill>
                  <a:srgbClr val="FF0000"/>
                </a:solidFill>
              </a:rPr>
              <a:t>を用いて実現</a:t>
            </a:r>
            <a:r>
              <a:rPr lang="en-US" altLang="ja-JP" b="1" dirty="0" smtClean="0">
                <a:solidFill>
                  <a:srgbClr val="FF0000"/>
                </a:solidFill>
              </a:rPr>
              <a:t>)</a:t>
            </a:r>
            <a:endParaRPr kumimoji="1" lang="ja-JP" altLang="en-US" b="1" dirty="0">
              <a:solidFill>
                <a:srgbClr val="FF0000"/>
              </a:solidFill>
            </a:endParaRPr>
          </a:p>
        </p:txBody>
      </p:sp>
      <p:sp>
        <p:nvSpPr>
          <p:cNvPr id="15" name="コンテンツ プレースホルダー 5"/>
          <p:cNvSpPr txBox="1">
            <a:spLocks/>
          </p:cNvSpPr>
          <p:nvPr/>
        </p:nvSpPr>
        <p:spPr>
          <a:xfrm>
            <a:off x="144016" y="2986449"/>
            <a:ext cx="8999984" cy="845706"/>
          </a:xfrm>
          <a:prstGeom prst="rect">
            <a:avLst/>
          </a:prstGeom>
        </p:spPr>
        <p:txBody>
          <a:bodyPr vert="horz" lIns="91440" tIns="45720" rIns="91440" bIns="45720" rtlCol="0">
            <a:normAutofit fontScale="92500"/>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lvl="1"/>
            <a:r>
              <a:rPr lang="ja-JP" altLang="en-US" sz="2400" b="1" dirty="0" smtClean="0"/>
              <a:t>定期的</a:t>
            </a:r>
            <a:r>
              <a:rPr lang="ja-JP" altLang="en-US" sz="2400" b="1" dirty="0"/>
              <a:t>にチェックポイントを</a:t>
            </a:r>
            <a:r>
              <a:rPr lang="ja-JP" altLang="en-US" sz="2400" b="1" dirty="0" smtClean="0"/>
              <a:t>取り</a:t>
            </a:r>
            <a:r>
              <a:rPr lang="ja-JP" altLang="en-US" sz="2400" b="1" dirty="0"/>
              <a:t>，</a:t>
            </a:r>
            <a:r>
              <a:rPr lang="ja-JP" altLang="en-US" sz="2400" b="1" dirty="0" smtClean="0"/>
              <a:t>途中からリスタート可能</a:t>
            </a:r>
            <a:endParaRPr lang="en-US" altLang="ja-JP" sz="2400" b="1" dirty="0"/>
          </a:p>
          <a:p>
            <a:pPr lvl="1"/>
            <a:r>
              <a:rPr lang="ja-JP" altLang="en-US" sz="2400" b="1" dirty="0"/>
              <a:t>リスタート</a:t>
            </a:r>
            <a:r>
              <a:rPr lang="ja-JP" altLang="en-US" sz="2400" b="1" dirty="0" smtClean="0"/>
              <a:t>時</a:t>
            </a:r>
            <a:r>
              <a:rPr lang="ja-JP" altLang="en-US" sz="2400" b="1" dirty="0"/>
              <a:t>に</a:t>
            </a:r>
            <a:r>
              <a:rPr lang="ja-JP" altLang="en-US" sz="2400" b="1" dirty="0" smtClean="0"/>
              <a:t>脱退したノードが</a:t>
            </a:r>
            <a:r>
              <a:rPr lang="ja-JP" altLang="en-US" sz="2400" b="1" dirty="0"/>
              <a:t>処理していたタスクを他</a:t>
            </a:r>
            <a:r>
              <a:rPr lang="ja-JP" altLang="en-US" sz="2400" b="1" dirty="0" smtClean="0"/>
              <a:t>の</a:t>
            </a:r>
            <a:r>
              <a:rPr lang="ja-JP" altLang="en-US" sz="2400" b="1" dirty="0"/>
              <a:t>ノード</a:t>
            </a:r>
            <a:r>
              <a:rPr lang="ja-JP" altLang="en-US" sz="2400" b="1" dirty="0" smtClean="0"/>
              <a:t>に</a:t>
            </a:r>
            <a:r>
              <a:rPr lang="ja-JP" altLang="en-US" sz="2400" b="1" dirty="0"/>
              <a:t>移譲</a:t>
            </a:r>
            <a:endParaRPr lang="en-US" altLang="ja-JP" b="1" dirty="0"/>
          </a:p>
        </p:txBody>
      </p:sp>
      <p:sp>
        <p:nvSpPr>
          <p:cNvPr id="13" name="フッター プレースホルダー 1"/>
          <p:cNvSpPr>
            <a:spLocks noGrp="1"/>
          </p:cNvSpPr>
          <p:nvPr>
            <p:ph type="ftr" sz="quarter" idx="11"/>
          </p:nvPr>
        </p:nvSpPr>
        <p:spPr>
          <a:xfrm>
            <a:off x="3429000" y="18288"/>
            <a:ext cx="4114800" cy="329184"/>
          </a:xfrm>
        </p:spPr>
        <p:txBody>
          <a:bodyPr/>
          <a:lstStyle/>
          <a:p>
            <a:r>
              <a:rPr lang="en-US" altLang="zh-TW" smtClean="0"/>
              <a:t>ARC212@</a:t>
            </a:r>
            <a:r>
              <a:rPr lang="zh-TW" altLang="en-US" smtClean="0"/>
              <a:t>黒部宇奈月温泉 発表練習</a:t>
            </a:r>
            <a:endParaRPr lang="ja-JP" altLang="en-US" dirty="0"/>
          </a:p>
        </p:txBody>
      </p:sp>
      <p:sp>
        <p:nvSpPr>
          <p:cNvPr id="22" name="円/楕円 21"/>
          <p:cNvSpPr/>
          <p:nvPr/>
        </p:nvSpPr>
        <p:spPr>
          <a:xfrm>
            <a:off x="4860032" y="3904385"/>
            <a:ext cx="1368152" cy="1308598"/>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ノード</a:t>
            </a:r>
            <a:r>
              <a:rPr lang="en-US" altLang="ja-JP" sz="2000" b="1" dirty="0" smtClean="0"/>
              <a:t>B</a:t>
            </a:r>
          </a:p>
          <a:p>
            <a:pPr algn="ctr"/>
            <a:endParaRPr kumimoji="1" lang="en-US" altLang="ja-JP" sz="1600" b="1" dirty="0"/>
          </a:p>
          <a:p>
            <a:pPr algn="ctr"/>
            <a:endParaRPr kumimoji="1" lang="en-US" altLang="ja-JP" sz="1600" b="1" dirty="0" smtClean="0"/>
          </a:p>
          <a:p>
            <a:pPr algn="ctr"/>
            <a:endParaRPr kumimoji="1" lang="ja-JP" altLang="en-US" sz="1600" b="1" dirty="0"/>
          </a:p>
        </p:txBody>
      </p:sp>
      <p:sp>
        <p:nvSpPr>
          <p:cNvPr id="3" name="円/楕円 2"/>
          <p:cNvSpPr/>
          <p:nvPr/>
        </p:nvSpPr>
        <p:spPr>
          <a:xfrm>
            <a:off x="5078459" y="4721689"/>
            <a:ext cx="897697" cy="498677"/>
          </a:xfrm>
          <a:prstGeom prst="ellipse">
            <a:avLst/>
          </a:prstGeom>
          <a:ln>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7" name="円/楕円 26"/>
          <p:cNvSpPr/>
          <p:nvPr/>
        </p:nvSpPr>
        <p:spPr>
          <a:xfrm>
            <a:off x="2483768" y="3906051"/>
            <a:ext cx="1368152" cy="1308598"/>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ノード</a:t>
            </a:r>
            <a:r>
              <a:rPr lang="en-US" altLang="ja-JP" sz="2000" b="1" dirty="0"/>
              <a:t>A</a:t>
            </a:r>
            <a:endParaRPr lang="en-US" altLang="ja-JP" sz="2000" b="1" dirty="0" smtClean="0"/>
          </a:p>
          <a:p>
            <a:pPr algn="ctr"/>
            <a:endParaRPr kumimoji="1" lang="en-US" altLang="ja-JP" sz="1600" b="1" dirty="0"/>
          </a:p>
          <a:p>
            <a:pPr algn="ctr"/>
            <a:endParaRPr kumimoji="1" lang="en-US" altLang="ja-JP" sz="1600" b="1" dirty="0" smtClean="0"/>
          </a:p>
          <a:p>
            <a:pPr algn="ctr"/>
            <a:endParaRPr kumimoji="1" lang="ja-JP" altLang="en-US" sz="1600" b="1" dirty="0"/>
          </a:p>
        </p:txBody>
      </p:sp>
      <p:sp>
        <p:nvSpPr>
          <p:cNvPr id="35" name="円/楕円 34"/>
          <p:cNvSpPr/>
          <p:nvPr/>
        </p:nvSpPr>
        <p:spPr>
          <a:xfrm>
            <a:off x="3710308" y="4721689"/>
            <a:ext cx="1368152" cy="1139366"/>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smtClean="0"/>
              <a:t>ノード</a:t>
            </a:r>
            <a:r>
              <a:rPr lang="en-US" altLang="ja-JP" sz="2000" b="1" dirty="0" smtClean="0"/>
              <a:t>C</a:t>
            </a:r>
            <a:endParaRPr kumimoji="1" lang="en-US" altLang="ja-JP" sz="1600" b="1" dirty="0"/>
          </a:p>
          <a:p>
            <a:pPr algn="ctr"/>
            <a:endParaRPr kumimoji="1" lang="en-US" altLang="ja-JP" sz="1600" b="1" dirty="0" smtClean="0"/>
          </a:p>
          <a:p>
            <a:pPr algn="ctr"/>
            <a:endParaRPr kumimoji="1" lang="ja-JP" altLang="en-US" sz="1600" b="1" dirty="0"/>
          </a:p>
        </p:txBody>
      </p:sp>
      <p:sp>
        <p:nvSpPr>
          <p:cNvPr id="39" name="円/楕円 38"/>
          <p:cNvSpPr/>
          <p:nvPr/>
        </p:nvSpPr>
        <p:spPr>
          <a:xfrm>
            <a:off x="3760362" y="5069989"/>
            <a:ext cx="1268043" cy="774348"/>
          </a:xfrm>
          <a:prstGeom prst="ellipse">
            <a:avLst/>
          </a:prstGeom>
          <a:ln>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8" name="乗算記号 37"/>
          <p:cNvSpPr/>
          <p:nvPr/>
        </p:nvSpPr>
        <p:spPr>
          <a:xfrm>
            <a:off x="3450377" y="5421905"/>
            <a:ext cx="720080" cy="67139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矢印コネクタ 39"/>
          <p:cNvCxnSpPr>
            <a:endCxn id="3" idx="4"/>
          </p:cNvCxnSpPr>
          <p:nvPr/>
        </p:nvCxnSpPr>
        <p:spPr>
          <a:xfrm flipV="1">
            <a:off x="5028405" y="5220366"/>
            <a:ext cx="498903" cy="23679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6248991" y="5589240"/>
            <a:ext cx="2571481" cy="369332"/>
          </a:xfrm>
          <a:prstGeom prst="rect">
            <a:avLst/>
          </a:prstGeom>
          <a:noFill/>
        </p:spPr>
        <p:txBody>
          <a:bodyPr wrap="square" rtlCol="0">
            <a:spAutoFit/>
          </a:bodyPr>
          <a:lstStyle/>
          <a:p>
            <a:r>
              <a:rPr kumimoji="1" lang="ja-JP" altLang="en-US" b="1" dirty="0" smtClean="0"/>
              <a:t>：並列プロセス</a:t>
            </a:r>
            <a:endParaRPr kumimoji="1" lang="ja-JP" altLang="en-US" b="1" dirty="0"/>
          </a:p>
        </p:txBody>
      </p:sp>
      <p:sp>
        <p:nvSpPr>
          <p:cNvPr id="2" name="テキスト ボックス 1"/>
          <p:cNvSpPr txBox="1"/>
          <p:nvPr/>
        </p:nvSpPr>
        <p:spPr>
          <a:xfrm>
            <a:off x="144016" y="6309320"/>
            <a:ext cx="8676456" cy="461665"/>
          </a:xfrm>
          <a:prstGeom prst="rect">
            <a:avLst/>
          </a:prstGeom>
          <a:noFill/>
        </p:spPr>
        <p:txBody>
          <a:bodyPr wrap="square" rtlCol="0">
            <a:spAutoFit/>
          </a:bodyPr>
          <a:lstStyle/>
          <a:p>
            <a:r>
              <a:rPr lang="en-US" altLang="ja-JP" sz="1200" b="1" dirty="0" smtClean="0"/>
              <a:t>[3] J</a:t>
            </a:r>
            <a:r>
              <a:rPr lang="en-US" altLang="ja-JP" sz="1200" b="1" dirty="0"/>
              <a:t>. Ansel, K. Arya, and G. Cooperman, </a:t>
            </a:r>
            <a:r>
              <a:rPr lang="en-US" altLang="ja-JP" sz="1200" b="1" dirty="0" smtClean="0"/>
              <a:t>“DMTCP</a:t>
            </a:r>
            <a:r>
              <a:rPr lang="en-US" altLang="ja-JP" sz="1200" b="1" dirty="0"/>
              <a:t>:  Transparent  </a:t>
            </a:r>
            <a:r>
              <a:rPr lang="en-US" altLang="ja-JP" sz="1200" b="1" dirty="0" err="1"/>
              <a:t>Checkpointing</a:t>
            </a:r>
            <a:r>
              <a:rPr lang="en-US" altLang="ja-JP" sz="1200" b="1" dirty="0"/>
              <a:t>  for  Cluster  Computations  and  the </a:t>
            </a:r>
            <a:r>
              <a:rPr lang="en-US" altLang="ja-JP" sz="1200" b="1" dirty="0" smtClean="0"/>
              <a:t>Desktop’’, </a:t>
            </a:r>
            <a:r>
              <a:rPr lang="en-US" altLang="ja-JP" sz="1200" b="1" dirty="0"/>
              <a:t>23</a:t>
            </a:r>
            <a:r>
              <a:rPr lang="en-US" altLang="ja-JP" sz="1200" b="1" baseline="30000" dirty="0"/>
              <a:t>rd</a:t>
            </a:r>
            <a:r>
              <a:rPr lang="en-US" altLang="ja-JP" sz="1200" b="1" dirty="0"/>
              <a:t> IEEE International Parallel and </a:t>
            </a:r>
            <a:r>
              <a:rPr lang="en-US" altLang="ja-JP" sz="1200" b="1" dirty="0" smtClean="0"/>
              <a:t>Distributed </a:t>
            </a:r>
            <a:r>
              <a:rPr lang="sv-SE" altLang="ja-JP" sz="1200" b="1" dirty="0" smtClean="0"/>
              <a:t>Processing </a:t>
            </a:r>
            <a:r>
              <a:rPr lang="sv-SE" altLang="ja-JP" sz="1200" b="1" dirty="0"/>
              <a:t>Symposium, IPDPS2009, pp.1-12, 2009.</a:t>
            </a:r>
          </a:p>
        </p:txBody>
      </p:sp>
      <p:sp>
        <p:nvSpPr>
          <p:cNvPr id="10" name="円/楕円 9"/>
          <p:cNvSpPr/>
          <p:nvPr/>
        </p:nvSpPr>
        <p:spPr>
          <a:xfrm>
            <a:off x="5868854" y="5610807"/>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p:cNvSpPr/>
          <p:nvPr/>
        </p:nvSpPr>
        <p:spPr>
          <a:xfrm>
            <a:off x="2700402" y="4514689"/>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p:nvSpPr>
        <p:spPr>
          <a:xfrm>
            <a:off x="3155131" y="4748734"/>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p:nvSpPr>
        <p:spPr>
          <a:xfrm>
            <a:off x="3969544" y="5220366"/>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4409495" y="5421905"/>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5028405" y="4284901"/>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p:nvSpPr>
        <p:spPr>
          <a:xfrm>
            <a:off x="5632978" y="4362422"/>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5176372" y="4801404"/>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5586467" y="4810687"/>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75066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par>
                                <p:cTn id="16" presetID="10" presetClass="exit" presetSubtype="0" fill="hold" grpId="0" nodeType="withEffect">
                                  <p:stCondLst>
                                    <p:cond delay="0"/>
                                  </p:stCondLst>
                                  <p:childTnLst>
                                    <p:animEffect transition="out" filter="fade">
                                      <p:cBhvr>
                                        <p:cTn id="17" dur="500"/>
                                        <p:tgtEl>
                                          <p:spTgt spid="35"/>
                                        </p:tgtEl>
                                      </p:cBhvr>
                                    </p:animEffect>
                                    <p:set>
                                      <p:cBhvr>
                                        <p:cTn id="18" dur="1" fill="hold">
                                          <p:stCondLst>
                                            <p:cond delay="499"/>
                                          </p:stCondLst>
                                        </p:cTn>
                                        <p:tgtEl>
                                          <p:spTgt spid="3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38"/>
                                        </p:tgtEl>
                                      </p:cBhvr>
                                    </p:animEffect>
                                    <p:set>
                                      <p:cBhvr>
                                        <p:cTn id="23" dur="1" fill="hold">
                                          <p:stCondLst>
                                            <p:cond delay="499"/>
                                          </p:stCondLst>
                                        </p:cTn>
                                        <p:tgtEl>
                                          <p:spTgt spid="3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39"/>
                                        </p:tgtEl>
                                      </p:cBhvr>
                                    </p:animEffect>
                                    <p:set>
                                      <p:cBhvr>
                                        <p:cTn id="28" dur="1" fill="hold">
                                          <p:stCondLst>
                                            <p:cond delay="499"/>
                                          </p:stCondLst>
                                        </p:cTn>
                                        <p:tgtEl>
                                          <p:spTgt spid="39"/>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40"/>
                                        </p:tgtEl>
                                      </p:cBhvr>
                                    </p:animEffect>
                                    <p:set>
                                      <p:cBhvr>
                                        <p:cTn id="31" dur="1" fill="hold">
                                          <p:stCondLst>
                                            <p:cond delay="499"/>
                                          </p:stCondLst>
                                        </p:cTn>
                                        <p:tgtEl>
                                          <p:spTgt spid="4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5" grpId="0" animBg="1"/>
      <p:bldP spid="39" grpId="0" animBg="1"/>
      <p:bldP spid="39" grpId="1" animBg="1"/>
      <p:bldP spid="38" grpId="0" animBg="1"/>
      <p:bldP spid="38" grpId="1"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 name="雲形吹き出し 29"/>
          <p:cNvSpPr/>
          <p:nvPr/>
        </p:nvSpPr>
        <p:spPr>
          <a:xfrm>
            <a:off x="2273820" y="4341287"/>
            <a:ext cx="3815444" cy="1712793"/>
          </a:xfrm>
          <a:prstGeom prst="cloudCallout">
            <a:avLst>
              <a:gd name="adj1" fmla="val 35311"/>
              <a:gd name="adj2" fmla="val -101606"/>
            </a:avLst>
          </a:prstGeom>
          <a:ln>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b="1" dirty="0"/>
          </a:p>
        </p:txBody>
      </p:sp>
      <p:sp>
        <p:nvSpPr>
          <p:cNvPr id="2" name="タイトル 1"/>
          <p:cNvSpPr>
            <a:spLocks noGrp="1"/>
          </p:cNvSpPr>
          <p:nvPr>
            <p:ph type="title"/>
          </p:nvPr>
        </p:nvSpPr>
        <p:spPr/>
        <p:txBody>
          <a:bodyPr>
            <a:normAutofit/>
          </a:bodyPr>
          <a:lstStyle/>
          <a:p>
            <a:r>
              <a:rPr lang="en-US" altLang="ja-JP" dirty="0" smtClean="0"/>
              <a:t>MPI</a:t>
            </a:r>
            <a:r>
              <a:rPr lang="ja-JP" altLang="en-US" dirty="0" smtClean="0"/>
              <a:t>とプロセスのチェックポイント</a:t>
            </a:r>
            <a:r>
              <a:rPr lang="en-US" altLang="ja-JP" dirty="0" smtClean="0"/>
              <a:t>(1/2)</a:t>
            </a:r>
            <a:endParaRPr kumimoji="1" lang="ja-JP" altLang="en-US" dirty="0"/>
          </a:p>
        </p:txBody>
      </p:sp>
      <p:sp>
        <p:nvSpPr>
          <p:cNvPr id="3" name="日付プレースホルダー 2"/>
          <p:cNvSpPr>
            <a:spLocks noGrp="1"/>
          </p:cNvSpPr>
          <p:nvPr>
            <p:ph type="dt" sz="half" idx="10"/>
          </p:nvPr>
        </p:nvSpPr>
        <p:spPr/>
        <p:txBody>
          <a:bodyPr/>
          <a:lstStyle/>
          <a:p>
            <a:fld id="{485C9EBD-CFF3-4C37-BFC6-15AE219EE9E7}" type="datetime1">
              <a:rPr lang="ja-JP" altLang="en-US" smtClean="0"/>
              <a:t>2016/6/2</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40</a:t>
            </a:fld>
            <a:endParaRPr lang="ja-JP" altLang="en-US"/>
          </a:p>
        </p:txBody>
      </p:sp>
      <p:sp>
        <p:nvSpPr>
          <p:cNvPr id="8" name="フッター プレースホルダー 1"/>
          <p:cNvSpPr>
            <a:spLocks noGrp="1"/>
          </p:cNvSpPr>
          <p:nvPr>
            <p:ph type="ftr" sz="quarter" idx="11"/>
          </p:nvPr>
        </p:nvSpPr>
        <p:spPr>
          <a:xfrm>
            <a:off x="3429000" y="18288"/>
            <a:ext cx="4114800" cy="329184"/>
          </a:xfrm>
        </p:spPr>
        <p:txBody>
          <a:bodyPr/>
          <a:lstStyle/>
          <a:p>
            <a:r>
              <a:rPr lang="en-US" altLang="zh-TW" smtClean="0"/>
              <a:t>ARC212@</a:t>
            </a:r>
            <a:r>
              <a:rPr lang="zh-TW" altLang="en-US" smtClean="0"/>
              <a:t>黒部宇奈月温泉 発表練習</a:t>
            </a:r>
            <a:endParaRPr lang="ja-JP" altLang="en-US" dirty="0"/>
          </a:p>
        </p:txBody>
      </p:sp>
      <p:sp>
        <p:nvSpPr>
          <p:cNvPr id="7" name="円/楕円 6"/>
          <p:cNvSpPr/>
          <p:nvPr/>
        </p:nvSpPr>
        <p:spPr>
          <a:xfrm>
            <a:off x="114217" y="1709928"/>
            <a:ext cx="3312368" cy="3121452"/>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b="1" dirty="0" smtClean="0"/>
              <a:t>ホストノード</a:t>
            </a:r>
            <a:endParaRPr lang="en-US" altLang="ja-JP" sz="2000" b="1" dirty="0"/>
          </a:p>
          <a:p>
            <a:pPr algn="ctr"/>
            <a:endParaRPr lang="en-US" altLang="ja-JP" sz="2000" b="1" dirty="0" smtClean="0"/>
          </a:p>
          <a:p>
            <a:pPr algn="ctr"/>
            <a:endParaRPr lang="en-US" altLang="ja-JP" sz="2000" b="1" dirty="0"/>
          </a:p>
          <a:p>
            <a:pPr algn="ctr"/>
            <a:endParaRPr lang="en-US" altLang="ja-JP" sz="2000" b="1" dirty="0" smtClean="0"/>
          </a:p>
          <a:p>
            <a:pPr algn="ctr"/>
            <a:endParaRPr lang="en-US" altLang="ja-JP" sz="2000" b="1" dirty="0" smtClean="0"/>
          </a:p>
          <a:p>
            <a:pPr algn="ctr"/>
            <a:endParaRPr lang="en-US" altLang="ja-JP" sz="2000" b="1" dirty="0" smtClean="0"/>
          </a:p>
          <a:p>
            <a:pPr algn="ctr"/>
            <a:endParaRPr kumimoji="1" lang="en-US" altLang="ja-JP" sz="2000" b="1" dirty="0"/>
          </a:p>
          <a:p>
            <a:pPr algn="ctr"/>
            <a:endParaRPr kumimoji="1" lang="en-US" altLang="ja-JP" sz="1600" b="1" dirty="0"/>
          </a:p>
          <a:p>
            <a:pPr algn="ctr"/>
            <a:endParaRPr kumimoji="1" lang="en-US" altLang="ja-JP" sz="1600" b="1" dirty="0" smtClean="0"/>
          </a:p>
          <a:p>
            <a:pPr algn="ctr"/>
            <a:endParaRPr kumimoji="1" lang="ja-JP" altLang="en-US" sz="1600" b="1" dirty="0"/>
          </a:p>
        </p:txBody>
      </p:sp>
      <p:sp>
        <p:nvSpPr>
          <p:cNvPr id="13" name="円/楕円 12"/>
          <p:cNvSpPr/>
          <p:nvPr/>
        </p:nvSpPr>
        <p:spPr>
          <a:xfrm>
            <a:off x="942309" y="2497098"/>
            <a:ext cx="1656184" cy="715878"/>
          </a:xfrm>
          <a:prstGeom prst="ellipse">
            <a:avLst/>
          </a:prstGeom>
          <a:ln w="57150">
            <a:solidFill>
              <a:srgbClr val="00B05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b="1" dirty="0" err="1" smtClean="0"/>
              <a:t>dmtcp</a:t>
            </a:r>
            <a:r>
              <a:rPr lang="en-US" altLang="ja-JP" sz="1400" b="1" dirty="0" smtClean="0"/>
              <a:t>_</a:t>
            </a:r>
          </a:p>
          <a:p>
            <a:pPr algn="ctr"/>
            <a:r>
              <a:rPr lang="en-US" altLang="ja-JP" sz="1400" b="1" dirty="0" smtClean="0"/>
              <a:t>coordinator</a:t>
            </a:r>
          </a:p>
        </p:txBody>
      </p:sp>
      <p:sp>
        <p:nvSpPr>
          <p:cNvPr id="15" name="正方形/長方形 14"/>
          <p:cNvSpPr/>
          <p:nvPr/>
        </p:nvSpPr>
        <p:spPr>
          <a:xfrm>
            <a:off x="2105697" y="4075056"/>
            <a:ext cx="492796" cy="4233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5944889" y="6533658"/>
            <a:ext cx="267504"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6388962" y="6451596"/>
            <a:ext cx="2692508" cy="307777"/>
          </a:xfrm>
          <a:prstGeom prst="rect">
            <a:avLst/>
          </a:prstGeom>
          <a:noFill/>
        </p:spPr>
        <p:txBody>
          <a:bodyPr wrap="square" rtlCol="0">
            <a:spAutoFit/>
          </a:bodyPr>
          <a:lstStyle/>
          <a:p>
            <a:r>
              <a:rPr kumimoji="1" lang="ja-JP" altLang="en-US" sz="1400" b="1" dirty="0" smtClean="0"/>
              <a:t>：</a:t>
            </a:r>
            <a:r>
              <a:rPr kumimoji="1" lang="en-US" altLang="ja-JP" sz="1400" b="1" dirty="0" smtClean="0"/>
              <a:t>MPI</a:t>
            </a:r>
            <a:r>
              <a:rPr kumimoji="1" lang="ja-JP" altLang="en-US" sz="1400" b="1" dirty="0" smtClean="0"/>
              <a:t>並列プロセス</a:t>
            </a:r>
            <a:endParaRPr kumimoji="1" lang="ja-JP" altLang="en-US" sz="1400" b="1" dirty="0"/>
          </a:p>
        </p:txBody>
      </p:sp>
      <p:sp>
        <p:nvSpPr>
          <p:cNvPr id="25" name="円/楕円 24"/>
          <p:cNvSpPr/>
          <p:nvPr/>
        </p:nvSpPr>
        <p:spPr>
          <a:xfrm>
            <a:off x="5856651" y="6021288"/>
            <a:ext cx="454929" cy="430308"/>
          </a:xfrm>
          <a:prstGeom prst="ellipse">
            <a:avLst/>
          </a:prstGeom>
          <a:ln w="57150">
            <a:solidFill>
              <a:srgbClr val="00B05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sp>
        <p:nvSpPr>
          <p:cNvPr id="26" name="テキスト ボックス 25"/>
          <p:cNvSpPr txBox="1"/>
          <p:nvPr/>
        </p:nvSpPr>
        <p:spPr>
          <a:xfrm>
            <a:off x="6388962" y="6021288"/>
            <a:ext cx="2755038" cy="307777"/>
          </a:xfrm>
          <a:prstGeom prst="rect">
            <a:avLst/>
          </a:prstGeom>
          <a:noFill/>
        </p:spPr>
        <p:txBody>
          <a:bodyPr wrap="square" rtlCol="0">
            <a:spAutoFit/>
          </a:bodyPr>
          <a:lstStyle/>
          <a:p>
            <a:r>
              <a:rPr kumimoji="1" lang="ja-JP" altLang="en-US" sz="1400" b="1" dirty="0" smtClean="0"/>
              <a:t>：</a:t>
            </a:r>
            <a:r>
              <a:rPr kumimoji="1" lang="en-US" altLang="ja-JP" sz="1400" b="1" dirty="0" smtClean="0"/>
              <a:t>DMTCP</a:t>
            </a:r>
            <a:r>
              <a:rPr kumimoji="1" lang="ja-JP" altLang="en-US" sz="1400" b="1" dirty="0" smtClean="0"/>
              <a:t>の</a:t>
            </a:r>
            <a:r>
              <a:rPr lang="ja-JP" altLang="en-US" sz="1400" b="1" dirty="0" smtClean="0"/>
              <a:t>管理デーモンプロセス</a:t>
            </a:r>
            <a:endParaRPr kumimoji="1" lang="ja-JP" altLang="en-US" sz="1400" b="1" dirty="0"/>
          </a:p>
        </p:txBody>
      </p:sp>
      <p:sp>
        <p:nvSpPr>
          <p:cNvPr id="27" name="正方形/長方形 26"/>
          <p:cNvSpPr/>
          <p:nvPr/>
        </p:nvSpPr>
        <p:spPr>
          <a:xfrm>
            <a:off x="942309" y="4075056"/>
            <a:ext cx="492796" cy="4233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p:nvSpPr>
        <p:spPr>
          <a:xfrm>
            <a:off x="949738" y="3346273"/>
            <a:ext cx="1656184" cy="71587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000" b="1" dirty="0" err="1" smtClean="0"/>
              <a:t>orterun</a:t>
            </a:r>
            <a:endParaRPr lang="en-US" altLang="ja-JP" sz="2000" b="1" dirty="0" smtClean="0"/>
          </a:p>
        </p:txBody>
      </p:sp>
      <p:sp>
        <p:nvSpPr>
          <p:cNvPr id="29" name="円/楕円 28"/>
          <p:cNvSpPr/>
          <p:nvPr/>
        </p:nvSpPr>
        <p:spPr>
          <a:xfrm>
            <a:off x="5364088" y="1575953"/>
            <a:ext cx="3168352" cy="2427545"/>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b="1" dirty="0" smtClean="0"/>
              <a:t>リモートノード</a:t>
            </a:r>
            <a:endParaRPr lang="en-US" altLang="ja-JP" sz="2000" b="1" dirty="0" smtClean="0"/>
          </a:p>
          <a:p>
            <a:pPr algn="ctr"/>
            <a:endParaRPr lang="en-US" altLang="ja-JP" sz="2000" b="1" dirty="0" smtClean="0"/>
          </a:p>
          <a:p>
            <a:pPr algn="ctr"/>
            <a:endParaRPr lang="en-US" altLang="ja-JP" sz="2000" b="1" dirty="0" smtClean="0"/>
          </a:p>
          <a:p>
            <a:pPr algn="ctr"/>
            <a:endParaRPr kumimoji="1" lang="en-US" altLang="ja-JP" sz="2000" b="1" dirty="0"/>
          </a:p>
          <a:p>
            <a:pPr algn="ctr"/>
            <a:endParaRPr kumimoji="1" lang="en-US" altLang="ja-JP" sz="1600" b="1" dirty="0"/>
          </a:p>
          <a:p>
            <a:pPr algn="ctr"/>
            <a:endParaRPr kumimoji="1" lang="en-US" altLang="ja-JP" sz="1600" b="1" dirty="0" smtClean="0"/>
          </a:p>
          <a:p>
            <a:pPr algn="ctr"/>
            <a:endParaRPr kumimoji="1" lang="ja-JP" altLang="en-US" sz="1600" b="1" dirty="0"/>
          </a:p>
        </p:txBody>
      </p:sp>
      <p:sp>
        <p:nvSpPr>
          <p:cNvPr id="31" name="正方形/長方形 30"/>
          <p:cNvSpPr/>
          <p:nvPr/>
        </p:nvSpPr>
        <p:spPr>
          <a:xfrm>
            <a:off x="7242029" y="3224595"/>
            <a:ext cx="492796" cy="4233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6078641" y="3224595"/>
            <a:ext cx="492796" cy="4233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p:cNvSpPr/>
          <p:nvPr/>
        </p:nvSpPr>
        <p:spPr>
          <a:xfrm>
            <a:off x="6078641" y="2338787"/>
            <a:ext cx="1656184" cy="71587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000" b="1" dirty="0" err="1" smtClean="0"/>
              <a:t>orted</a:t>
            </a:r>
            <a:endParaRPr lang="en-US" altLang="ja-JP" sz="2000" b="1" dirty="0" smtClean="0"/>
          </a:p>
        </p:txBody>
      </p:sp>
      <p:sp>
        <p:nvSpPr>
          <p:cNvPr id="34" name="円/楕円 33"/>
          <p:cNvSpPr/>
          <p:nvPr/>
        </p:nvSpPr>
        <p:spPr>
          <a:xfrm>
            <a:off x="5796135" y="5534163"/>
            <a:ext cx="586259" cy="38816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sp>
        <p:nvSpPr>
          <p:cNvPr id="35" name="テキスト ボックス 34"/>
          <p:cNvSpPr txBox="1"/>
          <p:nvPr/>
        </p:nvSpPr>
        <p:spPr>
          <a:xfrm>
            <a:off x="6404126" y="5543581"/>
            <a:ext cx="2738584" cy="307777"/>
          </a:xfrm>
          <a:prstGeom prst="rect">
            <a:avLst/>
          </a:prstGeom>
          <a:noFill/>
        </p:spPr>
        <p:txBody>
          <a:bodyPr wrap="square" rtlCol="0">
            <a:spAutoFit/>
          </a:bodyPr>
          <a:lstStyle/>
          <a:p>
            <a:r>
              <a:rPr kumimoji="1" lang="ja-JP" altLang="en-US" sz="1400" b="1" dirty="0" smtClean="0"/>
              <a:t>：</a:t>
            </a:r>
            <a:r>
              <a:rPr kumimoji="1" lang="en-US" altLang="ja-JP" sz="1400" b="1" dirty="0" smtClean="0"/>
              <a:t>MPI</a:t>
            </a:r>
            <a:r>
              <a:rPr kumimoji="1" lang="ja-JP" altLang="en-US" sz="1400" b="1" dirty="0" smtClean="0"/>
              <a:t>の</a:t>
            </a:r>
            <a:r>
              <a:rPr lang="ja-JP" altLang="en-US" sz="1400" b="1" dirty="0" smtClean="0"/>
              <a:t>管理デーモンプロセス</a:t>
            </a:r>
            <a:endParaRPr kumimoji="1" lang="ja-JP" altLang="en-US" sz="1400" b="1" dirty="0"/>
          </a:p>
        </p:txBody>
      </p:sp>
      <p:sp>
        <p:nvSpPr>
          <p:cNvPr id="6" name="雲形吹き出し 5"/>
          <p:cNvSpPr/>
          <p:nvPr/>
        </p:nvSpPr>
        <p:spPr>
          <a:xfrm>
            <a:off x="2263197" y="4365104"/>
            <a:ext cx="3815444" cy="1712793"/>
          </a:xfrm>
          <a:prstGeom prst="cloudCallout">
            <a:avLst>
              <a:gd name="adj1" fmla="val -28508"/>
              <a:gd name="adj2" fmla="val -71014"/>
            </a:avLst>
          </a:prstGeom>
          <a:ln>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smtClean="0"/>
              <a:t>DMTCP</a:t>
            </a:r>
            <a:r>
              <a:rPr lang="ja-JP" altLang="en-US" sz="2000" b="1" dirty="0" smtClean="0"/>
              <a:t>の管理下のプロセス内には</a:t>
            </a:r>
            <a:r>
              <a:rPr lang="ja-JP" altLang="en-US" sz="2000" b="1" dirty="0" smtClean="0">
                <a:solidFill>
                  <a:srgbClr val="FF0000"/>
                </a:solidFill>
              </a:rPr>
              <a:t>チェックポイントスレッド</a:t>
            </a:r>
            <a:r>
              <a:rPr lang="ja-JP" altLang="en-US" sz="2000" b="1" dirty="0" smtClean="0"/>
              <a:t>が起動</a:t>
            </a:r>
            <a:endParaRPr kumimoji="1" lang="ja-JP" altLang="en-US" sz="2000" b="1" dirty="0"/>
          </a:p>
        </p:txBody>
      </p:sp>
    </p:spTree>
    <p:extLst>
      <p:ext uri="{BB962C8B-B14F-4D97-AF65-F5344CB8AC3E}">
        <p14:creationId xmlns:p14="http://schemas.microsoft.com/office/powerpoint/2010/main" val="1785189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MPI</a:t>
            </a:r>
            <a:r>
              <a:rPr lang="ja-JP" altLang="en-US" dirty="0" smtClean="0"/>
              <a:t>とプロセスのチェックポイント</a:t>
            </a:r>
            <a:r>
              <a:rPr lang="en-US" altLang="ja-JP" dirty="0" smtClean="0"/>
              <a:t>(2/2)</a:t>
            </a:r>
            <a:endParaRPr kumimoji="1" lang="ja-JP" altLang="en-US" dirty="0"/>
          </a:p>
        </p:txBody>
      </p:sp>
      <p:sp>
        <p:nvSpPr>
          <p:cNvPr id="3" name="日付プレースホルダー 2"/>
          <p:cNvSpPr>
            <a:spLocks noGrp="1"/>
          </p:cNvSpPr>
          <p:nvPr>
            <p:ph type="dt" sz="half" idx="10"/>
          </p:nvPr>
        </p:nvSpPr>
        <p:spPr/>
        <p:txBody>
          <a:bodyPr/>
          <a:lstStyle/>
          <a:p>
            <a:fld id="{111555C8-C8DB-498E-BB99-BE5AB3A57EF5}" type="datetime1">
              <a:rPr lang="ja-JP" altLang="en-US" smtClean="0"/>
              <a:t>2016/6/2</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41</a:t>
            </a:fld>
            <a:endParaRPr lang="ja-JP" altLang="en-US"/>
          </a:p>
        </p:txBody>
      </p:sp>
      <p:sp>
        <p:nvSpPr>
          <p:cNvPr id="8" name="フッター プレースホルダー 1"/>
          <p:cNvSpPr>
            <a:spLocks noGrp="1"/>
          </p:cNvSpPr>
          <p:nvPr>
            <p:ph type="ftr" sz="quarter" idx="11"/>
          </p:nvPr>
        </p:nvSpPr>
        <p:spPr>
          <a:xfrm>
            <a:off x="3429000" y="18288"/>
            <a:ext cx="4114800" cy="329184"/>
          </a:xfrm>
        </p:spPr>
        <p:txBody>
          <a:bodyPr/>
          <a:lstStyle/>
          <a:p>
            <a:r>
              <a:rPr lang="en-US" altLang="zh-TW" smtClean="0"/>
              <a:t>ARC212@</a:t>
            </a:r>
            <a:r>
              <a:rPr lang="zh-TW" altLang="en-US" smtClean="0"/>
              <a:t>黒部宇奈月温泉 発表練習</a:t>
            </a:r>
            <a:endParaRPr lang="ja-JP" altLang="en-US" dirty="0"/>
          </a:p>
        </p:txBody>
      </p:sp>
      <p:sp>
        <p:nvSpPr>
          <p:cNvPr id="7" name="円/楕円 6"/>
          <p:cNvSpPr/>
          <p:nvPr/>
        </p:nvSpPr>
        <p:spPr>
          <a:xfrm>
            <a:off x="114217" y="1709928"/>
            <a:ext cx="3312368" cy="3121452"/>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b="1" dirty="0" smtClean="0"/>
              <a:t>ホストノード</a:t>
            </a:r>
            <a:endParaRPr lang="en-US" altLang="ja-JP" sz="2000" b="1" dirty="0"/>
          </a:p>
          <a:p>
            <a:pPr algn="ctr"/>
            <a:endParaRPr lang="en-US" altLang="ja-JP" sz="2000" b="1" dirty="0" smtClean="0"/>
          </a:p>
          <a:p>
            <a:pPr algn="ctr"/>
            <a:endParaRPr lang="en-US" altLang="ja-JP" sz="2000" b="1" dirty="0"/>
          </a:p>
          <a:p>
            <a:pPr algn="ctr"/>
            <a:endParaRPr lang="en-US" altLang="ja-JP" sz="2000" b="1" dirty="0" smtClean="0"/>
          </a:p>
          <a:p>
            <a:pPr algn="ctr"/>
            <a:endParaRPr lang="en-US" altLang="ja-JP" sz="2000" b="1" dirty="0" smtClean="0"/>
          </a:p>
          <a:p>
            <a:pPr algn="ctr"/>
            <a:endParaRPr lang="en-US" altLang="ja-JP" sz="2000" b="1" dirty="0" smtClean="0"/>
          </a:p>
          <a:p>
            <a:pPr algn="ctr"/>
            <a:endParaRPr kumimoji="1" lang="en-US" altLang="ja-JP" sz="2000" b="1" dirty="0"/>
          </a:p>
          <a:p>
            <a:pPr algn="ctr"/>
            <a:endParaRPr kumimoji="1" lang="en-US" altLang="ja-JP" sz="1600" b="1" dirty="0"/>
          </a:p>
          <a:p>
            <a:pPr algn="ctr"/>
            <a:endParaRPr kumimoji="1" lang="en-US" altLang="ja-JP" sz="1600" b="1" dirty="0" smtClean="0"/>
          </a:p>
          <a:p>
            <a:pPr algn="ctr"/>
            <a:endParaRPr kumimoji="1" lang="ja-JP" altLang="en-US" sz="1600" b="1" dirty="0"/>
          </a:p>
        </p:txBody>
      </p:sp>
      <p:sp>
        <p:nvSpPr>
          <p:cNvPr id="13" name="円/楕円 12"/>
          <p:cNvSpPr/>
          <p:nvPr/>
        </p:nvSpPr>
        <p:spPr>
          <a:xfrm>
            <a:off x="942309" y="2497098"/>
            <a:ext cx="1656184" cy="715878"/>
          </a:xfrm>
          <a:prstGeom prst="ellipse">
            <a:avLst/>
          </a:prstGeom>
          <a:ln w="57150">
            <a:solidFill>
              <a:srgbClr val="00B05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b="1" dirty="0" err="1" smtClean="0"/>
              <a:t>dmtcp</a:t>
            </a:r>
            <a:r>
              <a:rPr lang="en-US" altLang="ja-JP" sz="1400" b="1" dirty="0" smtClean="0"/>
              <a:t>_</a:t>
            </a:r>
          </a:p>
          <a:p>
            <a:pPr algn="ctr"/>
            <a:r>
              <a:rPr lang="en-US" altLang="ja-JP" sz="1400" b="1" dirty="0" smtClean="0"/>
              <a:t>coordinator</a:t>
            </a:r>
          </a:p>
        </p:txBody>
      </p:sp>
      <p:sp>
        <p:nvSpPr>
          <p:cNvPr id="15" name="正方形/長方形 14"/>
          <p:cNvSpPr/>
          <p:nvPr/>
        </p:nvSpPr>
        <p:spPr>
          <a:xfrm>
            <a:off x="2105697" y="4075056"/>
            <a:ext cx="492796" cy="4233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5944889" y="6533658"/>
            <a:ext cx="267504" cy="2606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6388962" y="6451596"/>
            <a:ext cx="2692508" cy="307777"/>
          </a:xfrm>
          <a:prstGeom prst="rect">
            <a:avLst/>
          </a:prstGeom>
          <a:noFill/>
        </p:spPr>
        <p:txBody>
          <a:bodyPr wrap="square" rtlCol="0">
            <a:spAutoFit/>
          </a:bodyPr>
          <a:lstStyle/>
          <a:p>
            <a:r>
              <a:rPr kumimoji="1" lang="ja-JP" altLang="en-US" sz="1400" b="1" dirty="0" smtClean="0"/>
              <a:t>：</a:t>
            </a:r>
            <a:r>
              <a:rPr kumimoji="1" lang="en-US" altLang="ja-JP" sz="1400" b="1" dirty="0" smtClean="0"/>
              <a:t>MPI</a:t>
            </a:r>
            <a:r>
              <a:rPr kumimoji="1" lang="ja-JP" altLang="en-US" sz="1400" b="1" dirty="0" smtClean="0"/>
              <a:t>並列プロセス</a:t>
            </a:r>
            <a:endParaRPr kumimoji="1" lang="ja-JP" altLang="en-US" sz="1400" b="1" dirty="0"/>
          </a:p>
        </p:txBody>
      </p:sp>
      <p:sp>
        <p:nvSpPr>
          <p:cNvPr id="25" name="円/楕円 24"/>
          <p:cNvSpPr/>
          <p:nvPr/>
        </p:nvSpPr>
        <p:spPr>
          <a:xfrm>
            <a:off x="5856651" y="6021288"/>
            <a:ext cx="454929" cy="430308"/>
          </a:xfrm>
          <a:prstGeom prst="ellipse">
            <a:avLst/>
          </a:prstGeom>
          <a:ln w="57150">
            <a:solidFill>
              <a:srgbClr val="00B05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sp>
        <p:nvSpPr>
          <p:cNvPr id="26" name="テキスト ボックス 25"/>
          <p:cNvSpPr txBox="1"/>
          <p:nvPr/>
        </p:nvSpPr>
        <p:spPr>
          <a:xfrm>
            <a:off x="6388962" y="6021288"/>
            <a:ext cx="2755038" cy="307777"/>
          </a:xfrm>
          <a:prstGeom prst="rect">
            <a:avLst/>
          </a:prstGeom>
          <a:noFill/>
        </p:spPr>
        <p:txBody>
          <a:bodyPr wrap="square" rtlCol="0">
            <a:spAutoFit/>
          </a:bodyPr>
          <a:lstStyle/>
          <a:p>
            <a:r>
              <a:rPr kumimoji="1" lang="ja-JP" altLang="en-US" sz="1400" b="1" dirty="0" smtClean="0"/>
              <a:t>：</a:t>
            </a:r>
            <a:r>
              <a:rPr kumimoji="1" lang="en-US" altLang="ja-JP" sz="1400" b="1" dirty="0" smtClean="0"/>
              <a:t>DMTCP</a:t>
            </a:r>
            <a:r>
              <a:rPr kumimoji="1" lang="ja-JP" altLang="en-US" sz="1400" b="1" dirty="0" smtClean="0"/>
              <a:t>の</a:t>
            </a:r>
            <a:r>
              <a:rPr lang="ja-JP" altLang="en-US" sz="1400" b="1" dirty="0" smtClean="0"/>
              <a:t>管理デーモンプロセス</a:t>
            </a:r>
            <a:endParaRPr kumimoji="1" lang="ja-JP" altLang="en-US" sz="1400" b="1" dirty="0"/>
          </a:p>
        </p:txBody>
      </p:sp>
      <p:sp>
        <p:nvSpPr>
          <p:cNvPr id="27" name="正方形/長方形 26"/>
          <p:cNvSpPr/>
          <p:nvPr/>
        </p:nvSpPr>
        <p:spPr>
          <a:xfrm>
            <a:off x="942309" y="4075056"/>
            <a:ext cx="492796" cy="4233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p:nvSpPr>
        <p:spPr>
          <a:xfrm>
            <a:off x="949738" y="3346273"/>
            <a:ext cx="1656184" cy="71587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000" b="1" dirty="0" err="1" smtClean="0"/>
              <a:t>orterun</a:t>
            </a:r>
            <a:endParaRPr lang="en-US" altLang="ja-JP" sz="2000" b="1" dirty="0" smtClean="0"/>
          </a:p>
        </p:txBody>
      </p:sp>
      <p:sp>
        <p:nvSpPr>
          <p:cNvPr id="29" name="円/楕円 28"/>
          <p:cNvSpPr/>
          <p:nvPr/>
        </p:nvSpPr>
        <p:spPr>
          <a:xfrm>
            <a:off x="5364088" y="1575953"/>
            <a:ext cx="3168352" cy="2427545"/>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b="1" dirty="0" smtClean="0"/>
              <a:t>リモートノード</a:t>
            </a:r>
            <a:endParaRPr lang="en-US" altLang="ja-JP" sz="2000" b="1" dirty="0" smtClean="0"/>
          </a:p>
          <a:p>
            <a:pPr algn="ctr"/>
            <a:endParaRPr lang="en-US" altLang="ja-JP" sz="2000" b="1" dirty="0" smtClean="0"/>
          </a:p>
          <a:p>
            <a:pPr algn="ctr"/>
            <a:endParaRPr lang="en-US" altLang="ja-JP" sz="2000" b="1" dirty="0" smtClean="0"/>
          </a:p>
          <a:p>
            <a:pPr algn="ctr"/>
            <a:endParaRPr kumimoji="1" lang="en-US" altLang="ja-JP" sz="2000" b="1" dirty="0"/>
          </a:p>
          <a:p>
            <a:pPr algn="ctr"/>
            <a:endParaRPr kumimoji="1" lang="en-US" altLang="ja-JP" sz="1600" b="1" dirty="0"/>
          </a:p>
          <a:p>
            <a:pPr algn="ctr"/>
            <a:endParaRPr kumimoji="1" lang="en-US" altLang="ja-JP" sz="1600" b="1" dirty="0" smtClean="0"/>
          </a:p>
          <a:p>
            <a:pPr algn="ctr"/>
            <a:endParaRPr kumimoji="1" lang="ja-JP" altLang="en-US" sz="1600" b="1" dirty="0"/>
          </a:p>
        </p:txBody>
      </p:sp>
      <p:sp>
        <p:nvSpPr>
          <p:cNvPr id="31" name="正方形/長方形 30"/>
          <p:cNvSpPr/>
          <p:nvPr/>
        </p:nvSpPr>
        <p:spPr>
          <a:xfrm>
            <a:off x="7242029" y="3224595"/>
            <a:ext cx="492796" cy="4233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6078641" y="3224595"/>
            <a:ext cx="492796" cy="4233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p:cNvSpPr/>
          <p:nvPr/>
        </p:nvSpPr>
        <p:spPr>
          <a:xfrm>
            <a:off x="6078641" y="2338787"/>
            <a:ext cx="1656184" cy="71587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000" b="1" dirty="0" err="1" smtClean="0"/>
              <a:t>orted</a:t>
            </a:r>
            <a:endParaRPr lang="en-US" altLang="ja-JP" sz="2000" b="1" dirty="0" smtClean="0"/>
          </a:p>
        </p:txBody>
      </p:sp>
      <p:sp>
        <p:nvSpPr>
          <p:cNvPr id="34" name="円/楕円 33"/>
          <p:cNvSpPr/>
          <p:nvPr/>
        </p:nvSpPr>
        <p:spPr>
          <a:xfrm>
            <a:off x="5796135" y="5534163"/>
            <a:ext cx="586259" cy="38816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sp>
        <p:nvSpPr>
          <p:cNvPr id="35" name="テキスト ボックス 34"/>
          <p:cNvSpPr txBox="1"/>
          <p:nvPr/>
        </p:nvSpPr>
        <p:spPr>
          <a:xfrm>
            <a:off x="6404126" y="5543581"/>
            <a:ext cx="2738584" cy="307777"/>
          </a:xfrm>
          <a:prstGeom prst="rect">
            <a:avLst/>
          </a:prstGeom>
          <a:noFill/>
        </p:spPr>
        <p:txBody>
          <a:bodyPr wrap="square" rtlCol="0">
            <a:spAutoFit/>
          </a:bodyPr>
          <a:lstStyle/>
          <a:p>
            <a:r>
              <a:rPr kumimoji="1" lang="ja-JP" altLang="en-US" sz="1400" b="1" dirty="0" smtClean="0"/>
              <a:t>：</a:t>
            </a:r>
            <a:r>
              <a:rPr kumimoji="1" lang="en-US" altLang="ja-JP" sz="1400" b="1" dirty="0" smtClean="0"/>
              <a:t>MPI</a:t>
            </a:r>
            <a:r>
              <a:rPr kumimoji="1" lang="ja-JP" altLang="en-US" sz="1400" b="1" dirty="0" smtClean="0"/>
              <a:t>の</a:t>
            </a:r>
            <a:r>
              <a:rPr lang="ja-JP" altLang="en-US" sz="1400" b="1" dirty="0" smtClean="0"/>
              <a:t>管理デーモンプロセス</a:t>
            </a:r>
            <a:endParaRPr kumimoji="1" lang="ja-JP" altLang="en-US" sz="1400" b="1" dirty="0"/>
          </a:p>
        </p:txBody>
      </p:sp>
      <p:cxnSp>
        <p:nvCxnSpPr>
          <p:cNvPr id="9" name="カギ線コネクタ 8"/>
          <p:cNvCxnSpPr>
            <a:stCxn id="28" idx="6"/>
            <a:endCxn id="13" idx="6"/>
          </p:cNvCxnSpPr>
          <p:nvPr/>
        </p:nvCxnSpPr>
        <p:spPr>
          <a:xfrm flipH="1" flipV="1">
            <a:off x="2598493" y="2855037"/>
            <a:ext cx="7429" cy="849175"/>
          </a:xfrm>
          <a:prstGeom prst="bentConnector3">
            <a:avLst>
              <a:gd name="adj1" fmla="val -5843088"/>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3031847" y="2956458"/>
            <a:ext cx="1883406" cy="646331"/>
          </a:xfrm>
          <a:prstGeom prst="rect">
            <a:avLst/>
          </a:prstGeom>
          <a:noFill/>
        </p:spPr>
        <p:txBody>
          <a:bodyPr wrap="square" rtlCol="0">
            <a:spAutoFit/>
          </a:bodyPr>
          <a:lstStyle/>
          <a:p>
            <a:r>
              <a:rPr lang="en-US" altLang="ja-JP" b="1" dirty="0" smtClean="0">
                <a:solidFill>
                  <a:srgbClr val="FF0000"/>
                </a:solidFill>
              </a:rPr>
              <a:t>1.</a:t>
            </a:r>
            <a:r>
              <a:rPr lang="ja-JP" altLang="en-US" b="1" dirty="0" smtClean="0">
                <a:solidFill>
                  <a:srgbClr val="FF0000"/>
                </a:solidFill>
              </a:rPr>
              <a:t>チェックポイント取得要求</a:t>
            </a:r>
            <a:endParaRPr kumimoji="1" lang="ja-JP" altLang="en-US" b="1" dirty="0">
              <a:solidFill>
                <a:srgbClr val="FF0000"/>
              </a:solidFill>
            </a:endParaRPr>
          </a:p>
        </p:txBody>
      </p:sp>
      <p:pic>
        <p:nvPicPr>
          <p:cNvPr id="36" name="図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0152" y="4941168"/>
            <a:ext cx="363687" cy="456751"/>
          </a:xfrm>
          <a:prstGeom prst="rect">
            <a:avLst/>
          </a:prstGeom>
        </p:spPr>
      </p:pic>
      <p:sp>
        <p:nvSpPr>
          <p:cNvPr id="37" name="テキスト ボックス 36"/>
          <p:cNvSpPr txBox="1"/>
          <p:nvPr/>
        </p:nvSpPr>
        <p:spPr>
          <a:xfrm>
            <a:off x="6404126" y="5015654"/>
            <a:ext cx="2616439" cy="307777"/>
          </a:xfrm>
          <a:prstGeom prst="rect">
            <a:avLst/>
          </a:prstGeom>
          <a:noFill/>
        </p:spPr>
        <p:txBody>
          <a:bodyPr wrap="square" rtlCol="0">
            <a:spAutoFit/>
          </a:bodyPr>
          <a:lstStyle/>
          <a:p>
            <a:r>
              <a:rPr kumimoji="1" lang="ja-JP" altLang="en-US" sz="1400" b="1" dirty="0" smtClean="0"/>
              <a:t>：</a:t>
            </a:r>
            <a:r>
              <a:rPr lang="ja-JP" altLang="en-US" sz="1400" b="1" dirty="0" smtClean="0"/>
              <a:t>チェックポイントデータ</a:t>
            </a:r>
            <a:r>
              <a:rPr lang="en-US" altLang="ja-JP" sz="1400" b="1" dirty="0" smtClean="0"/>
              <a:t>(</a:t>
            </a:r>
            <a:r>
              <a:rPr lang="en-US" altLang="ja-JP" sz="1400" b="1" dirty="0" err="1" smtClean="0"/>
              <a:t>ckpt</a:t>
            </a:r>
            <a:r>
              <a:rPr lang="en-US" altLang="ja-JP" sz="1400" b="1" dirty="0" smtClean="0"/>
              <a:t>)</a:t>
            </a:r>
            <a:endParaRPr kumimoji="1" lang="ja-JP" altLang="en-US" sz="1400" b="1" dirty="0"/>
          </a:p>
        </p:txBody>
      </p:sp>
      <p:cxnSp>
        <p:nvCxnSpPr>
          <p:cNvPr id="14" name="カギ線コネクタ 13"/>
          <p:cNvCxnSpPr>
            <a:stCxn id="13" idx="2"/>
            <a:endCxn id="28" idx="2"/>
          </p:cNvCxnSpPr>
          <p:nvPr/>
        </p:nvCxnSpPr>
        <p:spPr>
          <a:xfrm rot="10800000" flipH="1" flipV="1">
            <a:off x="942308" y="2855036"/>
            <a:ext cx="7429" cy="849175"/>
          </a:xfrm>
          <a:prstGeom prst="bentConnector3">
            <a:avLst>
              <a:gd name="adj1" fmla="val -3077130"/>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カギ線コネクタ 37"/>
          <p:cNvCxnSpPr>
            <a:stCxn id="13" idx="2"/>
            <a:endCxn id="27" idx="1"/>
          </p:cNvCxnSpPr>
          <p:nvPr/>
        </p:nvCxnSpPr>
        <p:spPr>
          <a:xfrm rot="10800000" flipV="1">
            <a:off x="942309" y="2855036"/>
            <a:ext cx="12700" cy="1431713"/>
          </a:xfrm>
          <a:prstGeom prst="bentConnector3">
            <a:avLst>
              <a:gd name="adj1" fmla="val 1800000"/>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カギ線コネクタ 38"/>
          <p:cNvCxnSpPr>
            <a:stCxn id="13" idx="6"/>
            <a:endCxn id="15" idx="3"/>
          </p:cNvCxnSpPr>
          <p:nvPr/>
        </p:nvCxnSpPr>
        <p:spPr>
          <a:xfrm>
            <a:off x="2598493" y="2855037"/>
            <a:ext cx="12700" cy="1431713"/>
          </a:xfrm>
          <a:prstGeom prst="bentConnector3">
            <a:avLst>
              <a:gd name="adj1" fmla="val 1800000"/>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カギ線コネクタ 39"/>
          <p:cNvCxnSpPr>
            <a:stCxn id="13" idx="6"/>
            <a:endCxn id="33" idx="2"/>
          </p:cNvCxnSpPr>
          <p:nvPr/>
        </p:nvCxnSpPr>
        <p:spPr>
          <a:xfrm flipV="1">
            <a:off x="2598493" y="2696726"/>
            <a:ext cx="3480148" cy="158311"/>
          </a:xfrm>
          <a:prstGeom prst="bentConnector3">
            <a:avLst>
              <a:gd name="adj1" fmla="val 50000"/>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カギ線コネクタ 42"/>
          <p:cNvCxnSpPr/>
          <p:nvPr/>
        </p:nvCxnSpPr>
        <p:spPr>
          <a:xfrm>
            <a:off x="2613354" y="2855035"/>
            <a:ext cx="3465287" cy="369560"/>
          </a:xfrm>
          <a:prstGeom prst="bentConnector3">
            <a:avLst>
              <a:gd name="adj1" fmla="val 50000"/>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カギ線コネクタ 46"/>
          <p:cNvCxnSpPr/>
          <p:nvPr/>
        </p:nvCxnSpPr>
        <p:spPr>
          <a:xfrm>
            <a:off x="2699794" y="2855035"/>
            <a:ext cx="4542235" cy="792948"/>
          </a:xfrm>
          <a:prstGeom prst="bentConnector3">
            <a:avLst>
              <a:gd name="adj1" fmla="val 50000"/>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p:cNvSpPr txBox="1"/>
          <p:nvPr/>
        </p:nvSpPr>
        <p:spPr>
          <a:xfrm>
            <a:off x="2572655" y="1979654"/>
            <a:ext cx="2287377" cy="646331"/>
          </a:xfrm>
          <a:prstGeom prst="rect">
            <a:avLst/>
          </a:prstGeom>
          <a:noFill/>
        </p:spPr>
        <p:txBody>
          <a:bodyPr wrap="square" rtlCol="0">
            <a:spAutoFit/>
          </a:bodyPr>
          <a:lstStyle/>
          <a:p>
            <a:r>
              <a:rPr lang="en-US" altLang="ja-JP" b="1" dirty="0" smtClean="0">
                <a:solidFill>
                  <a:srgbClr val="FF0000"/>
                </a:solidFill>
              </a:rPr>
              <a:t>2.</a:t>
            </a:r>
            <a:r>
              <a:rPr lang="ja-JP" altLang="en-US" b="1" dirty="0" smtClean="0">
                <a:solidFill>
                  <a:srgbClr val="FF0000"/>
                </a:solidFill>
              </a:rPr>
              <a:t>ユーザースレッドの停止</a:t>
            </a:r>
            <a:endParaRPr kumimoji="1" lang="ja-JP" altLang="en-US" b="1" dirty="0">
              <a:solidFill>
                <a:srgbClr val="FF0000"/>
              </a:solidFill>
            </a:endParaRPr>
          </a:p>
        </p:txBody>
      </p:sp>
      <p:pic>
        <p:nvPicPr>
          <p:cNvPr id="52" name="図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6666" y="4248079"/>
            <a:ext cx="363687" cy="456751"/>
          </a:xfrm>
          <a:prstGeom prst="rect">
            <a:avLst/>
          </a:prstGeom>
        </p:spPr>
      </p:pic>
      <p:pic>
        <p:nvPicPr>
          <p:cNvPr id="53" name="図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8749" y="4239218"/>
            <a:ext cx="363687" cy="456751"/>
          </a:xfrm>
          <a:prstGeom prst="rect">
            <a:avLst/>
          </a:prstGeom>
        </p:spPr>
      </p:pic>
      <p:pic>
        <p:nvPicPr>
          <p:cNvPr id="54" name="図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8749" y="3388757"/>
            <a:ext cx="363687" cy="456751"/>
          </a:xfrm>
          <a:prstGeom prst="rect">
            <a:avLst/>
          </a:prstGeom>
        </p:spPr>
      </p:pic>
      <p:pic>
        <p:nvPicPr>
          <p:cNvPr id="55" name="図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6583" y="2224812"/>
            <a:ext cx="363687" cy="456751"/>
          </a:xfrm>
          <a:prstGeom prst="rect">
            <a:avLst/>
          </a:prstGeom>
        </p:spPr>
      </p:pic>
      <p:pic>
        <p:nvPicPr>
          <p:cNvPr id="56" name="図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66036" y="3321633"/>
            <a:ext cx="363687" cy="456751"/>
          </a:xfrm>
          <a:prstGeom prst="rect">
            <a:avLst/>
          </a:prstGeom>
        </p:spPr>
      </p:pic>
      <p:pic>
        <p:nvPicPr>
          <p:cNvPr id="57" name="図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8993" y="3337422"/>
            <a:ext cx="363687" cy="456751"/>
          </a:xfrm>
          <a:prstGeom prst="rect">
            <a:avLst/>
          </a:prstGeom>
        </p:spPr>
      </p:pic>
      <p:sp>
        <p:nvSpPr>
          <p:cNvPr id="58" name="テキスト ボックス 57"/>
          <p:cNvSpPr txBox="1"/>
          <p:nvPr/>
        </p:nvSpPr>
        <p:spPr>
          <a:xfrm>
            <a:off x="910880" y="4890758"/>
            <a:ext cx="1988239" cy="646331"/>
          </a:xfrm>
          <a:prstGeom prst="rect">
            <a:avLst/>
          </a:prstGeom>
          <a:noFill/>
        </p:spPr>
        <p:txBody>
          <a:bodyPr wrap="square" rtlCol="0">
            <a:spAutoFit/>
          </a:bodyPr>
          <a:lstStyle/>
          <a:p>
            <a:r>
              <a:rPr kumimoji="1" lang="en-US" altLang="ja-JP" b="1" dirty="0" smtClean="0">
                <a:solidFill>
                  <a:srgbClr val="FF0000"/>
                </a:solidFill>
              </a:rPr>
              <a:t>3.</a:t>
            </a:r>
            <a:r>
              <a:rPr kumimoji="1" lang="ja-JP" altLang="en-US" b="1" dirty="0" smtClean="0">
                <a:solidFill>
                  <a:srgbClr val="FF0000"/>
                </a:solidFill>
              </a:rPr>
              <a:t>チェックポイントデータの作成</a:t>
            </a:r>
            <a:endParaRPr kumimoji="1" lang="ja-JP" altLang="en-US" b="1" dirty="0">
              <a:solidFill>
                <a:srgbClr val="FF0000"/>
              </a:solidFill>
            </a:endParaRPr>
          </a:p>
        </p:txBody>
      </p:sp>
      <p:sp>
        <p:nvSpPr>
          <p:cNvPr id="59" name="テキスト ボックス 58"/>
          <p:cNvSpPr txBox="1"/>
          <p:nvPr/>
        </p:nvSpPr>
        <p:spPr>
          <a:xfrm>
            <a:off x="5856651" y="4075056"/>
            <a:ext cx="2171733" cy="646331"/>
          </a:xfrm>
          <a:prstGeom prst="rect">
            <a:avLst/>
          </a:prstGeom>
          <a:noFill/>
        </p:spPr>
        <p:txBody>
          <a:bodyPr wrap="square" rtlCol="0">
            <a:spAutoFit/>
          </a:bodyPr>
          <a:lstStyle/>
          <a:p>
            <a:r>
              <a:rPr kumimoji="1" lang="en-US" altLang="ja-JP" b="1" dirty="0" smtClean="0">
                <a:solidFill>
                  <a:srgbClr val="FF0000"/>
                </a:solidFill>
              </a:rPr>
              <a:t>4.</a:t>
            </a:r>
            <a:r>
              <a:rPr kumimoji="1" lang="ja-JP" altLang="en-US" b="1" dirty="0" smtClean="0">
                <a:solidFill>
                  <a:srgbClr val="FF0000"/>
                </a:solidFill>
              </a:rPr>
              <a:t>チェックポイントデータの送信</a:t>
            </a:r>
            <a:endParaRPr kumimoji="1" lang="ja-JP" altLang="en-US" b="1" dirty="0">
              <a:solidFill>
                <a:srgbClr val="FF0000"/>
              </a:solidFill>
            </a:endParaRPr>
          </a:p>
        </p:txBody>
      </p:sp>
    </p:spTree>
    <p:extLst>
      <p:ext uri="{BB962C8B-B14F-4D97-AF65-F5344CB8AC3E}">
        <p14:creationId xmlns:p14="http://schemas.microsoft.com/office/powerpoint/2010/main" val="1810123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1"/>
                                        </p:tgtEl>
                                      </p:cBhvr>
                                    </p:animEffect>
                                    <p:set>
                                      <p:cBhvr>
                                        <p:cTn id="18" dur="1" fill="hold">
                                          <p:stCondLst>
                                            <p:cond delay="499"/>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par>
                                <p:cTn id="27" presetID="10"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fade">
                                      <p:cBhvr>
                                        <p:cTn id="29" dur="500"/>
                                        <p:tgtEl>
                                          <p:spTgt spid="39"/>
                                        </p:tgtEl>
                                      </p:cBhvr>
                                    </p:animEffect>
                                  </p:childTnLst>
                                </p:cTn>
                              </p:par>
                              <p:par>
                                <p:cTn id="30" presetID="10" presetClass="entr" presetSubtype="0" fill="hold"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childTnLst>
                                </p:cTn>
                              </p:par>
                              <p:par>
                                <p:cTn id="33" presetID="10"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fade">
                                      <p:cBhvr>
                                        <p:cTn id="35" dur="500"/>
                                        <p:tgtEl>
                                          <p:spTgt spid="43"/>
                                        </p:tgtEl>
                                      </p:cBhvr>
                                    </p:animEffect>
                                  </p:childTnLst>
                                </p:cTn>
                              </p:par>
                              <p:par>
                                <p:cTn id="36" presetID="10" presetClass="entr" presetSubtype="0" fill="hold" nodeType="with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fade">
                                      <p:cBhvr>
                                        <p:cTn id="41" dur="500"/>
                                        <p:tgtEl>
                                          <p:spTgt spid="5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14"/>
                                        </p:tgtEl>
                                      </p:cBhvr>
                                    </p:animEffect>
                                    <p:set>
                                      <p:cBhvr>
                                        <p:cTn id="46" dur="1" fill="hold">
                                          <p:stCondLst>
                                            <p:cond delay="499"/>
                                          </p:stCondLst>
                                        </p:cTn>
                                        <p:tgtEl>
                                          <p:spTgt spid="14"/>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38"/>
                                        </p:tgtEl>
                                      </p:cBhvr>
                                    </p:animEffect>
                                    <p:set>
                                      <p:cBhvr>
                                        <p:cTn id="49" dur="1" fill="hold">
                                          <p:stCondLst>
                                            <p:cond delay="499"/>
                                          </p:stCondLst>
                                        </p:cTn>
                                        <p:tgtEl>
                                          <p:spTgt spid="38"/>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39"/>
                                        </p:tgtEl>
                                      </p:cBhvr>
                                    </p:animEffect>
                                    <p:set>
                                      <p:cBhvr>
                                        <p:cTn id="52" dur="1" fill="hold">
                                          <p:stCondLst>
                                            <p:cond delay="499"/>
                                          </p:stCondLst>
                                        </p:cTn>
                                        <p:tgtEl>
                                          <p:spTgt spid="39"/>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47"/>
                                        </p:tgtEl>
                                      </p:cBhvr>
                                    </p:animEffect>
                                    <p:set>
                                      <p:cBhvr>
                                        <p:cTn id="55" dur="1" fill="hold">
                                          <p:stCondLst>
                                            <p:cond delay="499"/>
                                          </p:stCondLst>
                                        </p:cTn>
                                        <p:tgtEl>
                                          <p:spTgt spid="47"/>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43"/>
                                        </p:tgtEl>
                                      </p:cBhvr>
                                    </p:animEffect>
                                    <p:set>
                                      <p:cBhvr>
                                        <p:cTn id="58" dur="1" fill="hold">
                                          <p:stCondLst>
                                            <p:cond delay="499"/>
                                          </p:stCondLst>
                                        </p:cTn>
                                        <p:tgtEl>
                                          <p:spTgt spid="43"/>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40"/>
                                        </p:tgtEl>
                                      </p:cBhvr>
                                    </p:animEffect>
                                    <p:set>
                                      <p:cBhvr>
                                        <p:cTn id="61" dur="1" fill="hold">
                                          <p:stCondLst>
                                            <p:cond delay="499"/>
                                          </p:stCondLst>
                                        </p:cTn>
                                        <p:tgtEl>
                                          <p:spTgt spid="40"/>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51"/>
                                        </p:tgtEl>
                                      </p:cBhvr>
                                    </p:animEffect>
                                    <p:set>
                                      <p:cBhvr>
                                        <p:cTn id="64" dur="1" fill="hold">
                                          <p:stCondLst>
                                            <p:cond delay="499"/>
                                          </p:stCondLst>
                                        </p:cTn>
                                        <p:tgtEl>
                                          <p:spTgt spid="51"/>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fade">
                                      <p:cBhvr>
                                        <p:cTn id="69" dur="500"/>
                                        <p:tgtEl>
                                          <p:spTgt spid="58"/>
                                        </p:tgtEl>
                                      </p:cBhvr>
                                    </p:animEffect>
                                  </p:childTnLst>
                                </p:cTn>
                              </p:par>
                              <p:par>
                                <p:cTn id="70" presetID="10" presetClass="entr" presetSubtype="0" fill="hold" nodeType="with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fade">
                                      <p:cBhvr>
                                        <p:cTn id="72" dur="500"/>
                                        <p:tgtEl>
                                          <p:spTgt spid="52"/>
                                        </p:tgtEl>
                                      </p:cBhvr>
                                    </p:animEffect>
                                  </p:childTnLst>
                                </p:cTn>
                              </p:par>
                              <p:par>
                                <p:cTn id="73" presetID="10" presetClass="entr" presetSubtype="0" fill="hold" nodeType="withEffect">
                                  <p:stCondLst>
                                    <p:cond delay="0"/>
                                  </p:stCondLst>
                                  <p:childTnLst>
                                    <p:set>
                                      <p:cBhvr>
                                        <p:cTn id="74" dur="1" fill="hold">
                                          <p:stCondLst>
                                            <p:cond delay="0"/>
                                          </p:stCondLst>
                                        </p:cTn>
                                        <p:tgtEl>
                                          <p:spTgt spid="53"/>
                                        </p:tgtEl>
                                        <p:attrNameLst>
                                          <p:attrName>style.visibility</p:attrName>
                                        </p:attrNameLst>
                                      </p:cBhvr>
                                      <p:to>
                                        <p:strVal val="visible"/>
                                      </p:to>
                                    </p:set>
                                    <p:animEffect transition="in" filter="fade">
                                      <p:cBhvr>
                                        <p:cTn id="75" dur="500"/>
                                        <p:tgtEl>
                                          <p:spTgt spid="53"/>
                                        </p:tgtEl>
                                      </p:cBhvr>
                                    </p:animEffect>
                                  </p:childTnLst>
                                </p:cTn>
                              </p:par>
                              <p:par>
                                <p:cTn id="76" presetID="10" presetClass="entr" presetSubtype="0" fill="hold" nodeType="withEffect">
                                  <p:stCondLst>
                                    <p:cond delay="0"/>
                                  </p:stCondLst>
                                  <p:childTnLst>
                                    <p:set>
                                      <p:cBhvr>
                                        <p:cTn id="77" dur="1" fill="hold">
                                          <p:stCondLst>
                                            <p:cond delay="0"/>
                                          </p:stCondLst>
                                        </p:cTn>
                                        <p:tgtEl>
                                          <p:spTgt spid="54"/>
                                        </p:tgtEl>
                                        <p:attrNameLst>
                                          <p:attrName>style.visibility</p:attrName>
                                        </p:attrNameLst>
                                      </p:cBhvr>
                                      <p:to>
                                        <p:strVal val="visible"/>
                                      </p:to>
                                    </p:set>
                                    <p:animEffect transition="in" filter="fade">
                                      <p:cBhvr>
                                        <p:cTn id="78" dur="500"/>
                                        <p:tgtEl>
                                          <p:spTgt spid="54"/>
                                        </p:tgtEl>
                                      </p:cBhvr>
                                    </p:animEffect>
                                  </p:childTnLst>
                                </p:cTn>
                              </p:par>
                              <p:par>
                                <p:cTn id="79" presetID="10" presetClass="entr" presetSubtype="0" fill="hold" nodeType="withEffect">
                                  <p:stCondLst>
                                    <p:cond delay="0"/>
                                  </p:stCondLst>
                                  <p:childTnLst>
                                    <p:set>
                                      <p:cBhvr>
                                        <p:cTn id="80" dur="1" fill="hold">
                                          <p:stCondLst>
                                            <p:cond delay="0"/>
                                          </p:stCondLst>
                                        </p:cTn>
                                        <p:tgtEl>
                                          <p:spTgt spid="55"/>
                                        </p:tgtEl>
                                        <p:attrNameLst>
                                          <p:attrName>style.visibility</p:attrName>
                                        </p:attrNameLst>
                                      </p:cBhvr>
                                      <p:to>
                                        <p:strVal val="visible"/>
                                      </p:to>
                                    </p:set>
                                    <p:animEffect transition="in" filter="fade">
                                      <p:cBhvr>
                                        <p:cTn id="81" dur="500"/>
                                        <p:tgtEl>
                                          <p:spTgt spid="55"/>
                                        </p:tgtEl>
                                      </p:cBhvr>
                                    </p:animEffect>
                                  </p:childTnLst>
                                </p:cTn>
                              </p:par>
                              <p:par>
                                <p:cTn id="82" presetID="10" presetClass="entr" presetSubtype="0" fill="hold" nodeType="with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fade">
                                      <p:cBhvr>
                                        <p:cTn id="84" dur="500"/>
                                        <p:tgtEl>
                                          <p:spTgt spid="56"/>
                                        </p:tgtEl>
                                      </p:cBhvr>
                                    </p:animEffect>
                                  </p:childTnLst>
                                </p:cTn>
                              </p:par>
                              <p:par>
                                <p:cTn id="85" presetID="10" presetClass="entr" presetSubtype="0" fill="hold" nodeType="withEffect">
                                  <p:stCondLst>
                                    <p:cond delay="0"/>
                                  </p:stCondLst>
                                  <p:childTnLst>
                                    <p:set>
                                      <p:cBhvr>
                                        <p:cTn id="86" dur="1" fill="hold">
                                          <p:stCondLst>
                                            <p:cond delay="0"/>
                                          </p:stCondLst>
                                        </p:cTn>
                                        <p:tgtEl>
                                          <p:spTgt spid="57"/>
                                        </p:tgtEl>
                                        <p:attrNameLst>
                                          <p:attrName>style.visibility</p:attrName>
                                        </p:attrNameLst>
                                      </p:cBhvr>
                                      <p:to>
                                        <p:strVal val="visible"/>
                                      </p:to>
                                    </p:set>
                                    <p:animEffect transition="in" filter="fade">
                                      <p:cBhvr>
                                        <p:cTn id="87" dur="500"/>
                                        <p:tgtEl>
                                          <p:spTgt spid="5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1" nodeType="clickEffect">
                                  <p:stCondLst>
                                    <p:cond delay="0"/>
                                  </p:stCondLst>
                                  <p:childTnLst>
                                    <p:animEffect transition="out" filter="fade">
                                      <p:cBhvr>
                                        <p:cTn id="91" dur="500"/>
                                        <p:tgtEl>
                                          <p:spTgt spid="58"/>
                                        </p:tgtEl>
                                      </p:cBhvr>
                                    </p:animEffect>
                                    <p:set>
                                      <p:cBhvr>
                                        <p:cTn id="92" dur="1" fill="hold">
                                          <p:stCondLst>
                                            <p:cond delay="499"/>
                                          </p:stCondLst>
                                        </p:cTn>
                                        <p:tgtEl>
                                          <p:spTgt spid="58"/>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59"/>
                                        </p:tgtEl>
                                        <p:attrNameLst>
                                          <p:attrName>style.visibility</p:attrName>
                                        </p:attrNameLst>
                                      </p:cBhvr>
                                      <p:to>
                                        <p:strVal val="visible"/>
                                      </p:to>
                                    </p:set>
                                    <p:animEffect transition="in" filter="fade">
                                      <p:cBhvr>
                                        <p:cTn id="97" dur="500"/>
                                        <p:tgtEl>
                                          <p:spTgt spid="59"/>
                                        </p:tgtEl>
                                      </p:cBhvr>
                                    </p:animEffect>
                                  </p:childTnLst>
                                </p:cTn>
                              </p:par>
                            </p:childTnLst>
                          </p:cTn>
                        </p:par>
                      </p:childTnLst>
                    </p:cTn>
                  </p:par>
                  <p:par>
                    <p:cTn id="98" fill="hold">
                      <p:stCondLst>
                        <p:cond delay="indefinite"/>
                      </p:stCondLst>
                      <p:childTnLst>
                        <p:par>
                          <p:cTn id="99" fill="hold">
                            <p:stCondLst>
                              <p:cond delay="0"/>
                            </p:stCondLst>
                            <p:childTnLst>
                              <p:par>
                                <p:cTn id="100" presetID="42" presetClass="path" presetSubtype="0" accel="50000" decel="50000" fill="hold" nodeType="clickEffect">
                                  <p:stCondLst>
                                    <p:cond delay="0"/>
                                  </p:stCondLst>
                                  <p:childTnLst>
                                    <p:animMotion origin="layout" path="M -3.61111E-6 1.11111E-6 L -0.41076 0.2338 " pathEditMode="relative" rAng="0" ptsTypes="AA">
                                      <p:cBhvr>
                                        <p:cTn id="101" dur="2000" fill="hold"/>
                                        <p:tgtEl>
                                          <p:spTgt spid="55"/>
                                        </p:tgtEl>
                                        <p:attrNameLst>
                                          <p:attrName>ppt_x</p:attrName>
                                          <p:attrName>ppt_y</p:attrName>
                                        </p:attrNameLst>
                                      </p:cBhvr>
                                      <p:rCtr x="-20538" y="11690"/>
                                    </p:animMotion>
                                  </p:childTnLst>
                                </p:cTn>
                              </p:par>
                              <p:par>
                                <p:cTn id="102" presetID="42" presetClass="path" presetSubtype="0" accel="50000" decel="50000" fill="hold" nodeType="withEffect">
                                  <p:stCondLst>
                                    <p:cond delay="0"/>
                                  </p:stCondLst>
                                  <p:childTnLst>
                                    <p:animMotion origin="layout" path="M -4.72222E-6 -2.59259E-6 L -0.31961 0.03912 " pathEditMode="relative" rAng="0" ptsTypes="AA">
                                      <p:cBhvr>
                                        <p:cTn id="103" dur="2000" fill="hold"/>
                                        <p:tgtEl>
                                          <p:spTgt spid="56"/>
                                        </p:tgtEl>
                                        <p:attrNameLst>
                                          <p:attrName>ppt_x</p:attrName>
                                          <p:attrName>ppt_y</p:attrName>
                                        </p:attrNameLst>
                                      </p:cBhvr>
                                      <p:rCtr x="-15990" y="1944"/>
                                    </p:animMotion>
                                  </p:childTnLst>
                                </p:cTn>
                              </p:par>
                              <p:par>
                                <p:cTn id="104" presetID="42" presetClass="path" presetSubtype="0" accel="50000" decel="50000" fill="hold" nodeType="withEffect">
                                  <p:stCondLst>
                                    <p:cond delay="0"/>
                                  </p:stCondLst>
                                  <p:childTnLst>
                                    <p:animMotion origin="layout" path="M -2.77778E-7 2.59259E-6 L -0.44948 0.11389 " pathEditMode="relative" rAng="0" ptsTypes="AA">
                                      <p:cBhvr>
                                        <p:cTn id="105" dur="2000" fill="hold"/>
                                        <p:tgtEl>
                                          <p:spTgt spid="57"/>
                                        </p:tgtEl>
                                        <p:attrNameLst>
                                          <p:attrName>ppt_x</p:attrName>
                                          <p:attrName>ppt_y</p:attrName>
                                        </p:attrNameLst>
                                      </p:cBhvr>
                                      <p:rCtr x="-22483" y="56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51" grpId="0"/>
      <p:bldP spid="51" grpId="1"/>
      <p:bldP spid="58" grpId="0"/>
      <p:bldP spid="58" grpId="1"/>
      <p:bldP spid="5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86071360-C6B6-4805-97E6-097725DB8A7B}" type="datetime1">
              <a:rPr lang="ja-JP" altLang="en-US" smtClean="0"/>
              <a:t>2016/6/2</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5</a:t>
            </a:fld>
            <a:endParaRPr lang="ja-JP" altLang="en-US"/>
          </a:p>
        </p:txBody>
      </p:sp>
      <p:sp>
        <p:nvSpPr>
          <p:cNvPr id="9" name="タイトル 1"/>
          <p:cNvSpPr>
            <a:spLocks noGrp="1"/>
          </p:cNvSpPr>
          <p:nvPr>
            <p:ph type="title"/>
          </p:nvPr>
        </p:nvSpPr>
        <p:spPr>
          <a:xfrm>
            <a:off x="457200" y="134144"/>
            <a:ext cx="8229600" cy="990600"/>
          </a:xfrm>
        </p:spPr>
        <p:txBody>
          <a:bodyPr>
            <a:normAutofit/>
          </a:bodyPr>
          <a:lstStyle/>
          <a:p>
            <a:r>
              <a:rPr lang="ja-JP" altLang="en-US" dirty="0" smtClean="0"/>
              <a:t>課題</a:t>
            </a:r>
            <a:endParaRPr kumimoji="1" lang="ja-JP" altLang="en-US" dirty="0"/>
          </a:p>
        </p:txBody>
      </p:sp>
      <p:sp>
        <p:nvSpPr>
          <p:cNvPr id="10" name="コンテンツ プレースホルダー 2"/>
          <p:cNvSpPr txBox="1">
            <a:spLocks/>
          </p:cNvSpPr>
          <p:nvPr/>
        </p:nvSpPr>
        <p:spPr>
          <a:xfrm>
            <a:off x="473529" y="5015516"/>
            <a:ext cx="8229600" cy="158417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endParaRPr lang="en-US" altLang="ja-JP" dirty="0"/>
          </a:p>
        </p:txBody>
      </p:sp>
      <p:sp>
        <p:nvSpPr>
          <p:cNvPr id="11" name="コンテンツ プレースホルダー 5"/>
          <p:cNvSpPr txBox="1">
            <a:spLocks/>
          </p:cNvSpPr>
          <p:nvPr/>
        </p:nvSpPr>
        <p:spPr>
          <a:xfrm>
            <a:off x="359596" y="995543"/>
            <a:ext cx="8784404" cy="1929401"/>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b="1" dirty="0" smtClean="0"/>
              <a:t>（従来のシステムでは）</a:t>
            </a:r>
            <a:r>
              <a:rPr lang="en-US" altLang="ja-JP" b="1" dirty="0" smtClean="0"/>
              <a:t/>
            </a:r>
            <a:br>
              <a:rPr lang="en-US" altLang="ja-JP" b="1" dirty="0" smtClean="0"/>
            </a:br>
            <a:r>
              <a:rPr lang="en-US" altLang="ja-JP" b="1" dirty="0" smtClean="0"/>
              <a:t>1</a:t>
            </a:r>
            <a:r>
              <a:rPr lang="ja-JP" altLang="en-US" b="1" dirty="0" smtClean="0"/>
              <a:t>台のノード内</a:t>
            </a:r>
            <a:r>
              <a:rPr lang="ja-JP" altLang="en-US" b="1" dirty="0"/>
              <a:t>の</a:t>
            </a:r>
            <a:r>
              <a:rPr lang="ja-JP" altLang="en-US" b="1" dirty="0" smtClean="0"/>
              <a:t>複数の並列プロセスをひとまと</a:t>
            </a:r>
            <a:r>
              <a:rPr lang="ja-JP" altLang="en-US" b="1" dirty="0"/>
              <a:t>め</a:t>
            </a:r>
            <a:r>
              <a:rPr lang="ja-JP" altLang="en-US" b="1" dirty="0" smtClean="0"/>
              <a:t>に移動</a:t>
            </a:r>
            <a:r>
              <a:rPr lang="ja-JP" altLang="en-US" b="1" dirty="0"/>
              <a:t>すること</a:t>
            </a:r>
            <a:r>
              <a:rPr lang="ja-JP" altLang="en-US" b="1" dirty="0" smtClean="0"/>
              <a:t>しかできない</a:t>
            </a:r>
            <a:endParaRPr lang="en-US" altLang="ja-JP" b="1" dirty="0" smtClean="0"/>
          </a:p>
          <a:p>
            <a:pPr lvl="1"/>
            <a:r>
              <a:rPr lang="ja-JP" altLang="en-US" b="1" dirty="0" smtClean="0"/>
              <a:t>脱退したノードの並列</a:t>
            </a:r>
            <a:r>
              <a:rPr lang="ja-JP" altLang="en-US" b="1" dirty="0"/>
              <a:t>プロセス</a:t>
            </a:r>
            <a:r>
              <a:rPr lang="ja-JP" altLang="en-US" b="1" dirty="0" smtClean="0"/>
              <a:t>を他の</a:t>
            </a:r>
            <a:r>
              <a:rPr lang="en-US" altLang="ja-JP" b="1" dirty="0" smtClean="0"/>
              <a:t>1</a:t>
            </a:r>
            <a:r>
              <a:rPr lang="ja-JP" altLang="en-US" b="1" dirty="0" smtClean="0"/>
              <a:t>ノードが全て引き継ぐ</a:t>
            </a:r>
            <a:endParaRPr lang="en-US" altLang="ja-JP" b="1" dirty="0"/>
          </a:p>
          <a:p>
            <a:pPr lvl="2"/>
            <a:r>
              <a:rPr lang="ja-JP" altLang="en-US" b="1" dirty="0" smtClean="0"/>
              <a:t>その</a:t>
            </a:r>
            <a:r>
              <a:rPr lang="en-US" altLang="ja-JP" b="1" dirty="0" smtClean="0"/>
              <a:t>1</a:t>
            </a:r>
            <a:r>
              <a:rPr lang="ja-JP" altLang="en-US" b="1" dirty="0"/>
              <a:t>ノード</a:t>
            </a:r>
            <a:r>
              <a:rPr lang="ja-JP" altLang="en-US" b="1" dirty="0" smtClean="0"/>
              <a:t>だけ負荷が</a:t>
            </a:r>
            <a:r>
              <a:rPr lang="ja-JP" altLang="en-US" b="1" dirty="0"/>
              <a:t>高</a:t>
            </a:r>
            <a:r>
              <a:rPr lang="ja-JP" altLang="en-US" b="1" dirty="0" smtClean="0"/>
              <a:t>くなり，クラスタ全体の性能が低下</a:t>
            </a:r>
            <a:endParaRPr lang="en-US" altLang="ja-JP" b="1" dirty="0" smtClean="0"/>
          </a:p>
          <a:p>
            <a:pPr marL="274320" lvl="1" indent="0">
              <a:buNone/>
            </a:pPr>
            <a:endParaRPr lang="en-US" altLang="ja-JP" b="1" dirty="0" smtClean="0"/>
          </a:p>
        </p:txBody>
      </p:sp>
      <p:sp>
        <p:nvSpPr>
          <p:cNvPr id="12" name="下矢印 11"/>
          <p:cNvSpPr/>
          <p:nvPr/>
        </p:nvSpPr>
        <p:spPr>
          <a:xfrm>
            <a:off x="3985574" y="2979440"/>
            <a:ext cx="645473" cy="936104"/>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コンテンツ プレースホルダー 5"/>
          <p:cNvSpPr txBox="1">
            <a:spLocks/>
          </p:cNvSpPr>
          <p:nvPr/>
        </p:nvSpPr>
        <p:spPr>
          <a:xfrm>
            <a:off x="457200" y="4653136"/>
            <a:ext cx="8527976" cy="1512168"/>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b="1" dirty="0"/>
              <a:t>モバイル</a:t>
            </a:r>
            <a:r>
              <a:rPr lang="ja-JP" altLang="en-US" b="1" dirty="0" smtClean="0"/>
              <a:t>クラスタシステム上で効率的な並列処理を行う</a:t>
            </a:r>
            <a:endParaRPr lang="en-US" altLang="ja-JP" b="1" dirty="0" smtClean="0"/>
          </a:p>
          <a:p>
            <a:pPr lvl="1"/>
            <a:r>
              <a:rPr lang="ja-JP" altLang="en-US" sz="2400" b="1" dirty="0" smtClean="0"/>
              <a:t>脱退したノードが持つ複数の並列プロセスを，プロセスごとに任意のノードへ分配する負荷分散機能を</a:t>
            </a:r>
            <a:r>
              <a:rPr lang="ja-JP" altLang="en-US" sz="2400" b="1" dirty="0"/>
              <a:t>実現</a:t>
            </a:r>
            <a:endParaRPr lang="en-US" altLang="ja-JP" sz="2400" b="1" dirty="0" smtClean="0"/>
          </a:p>
        </p:txBody>
      </p:sp>
      <p:sp>
        <p:nvSpPr>
          <p:cNvPr id="14" name="タイトル 1"/>
          <p:cNvSpPr txBox="1">
            <a:spLocks/>
          </p:cNvSpPr>
          <p:nvPr/>
        </p:nvSpPr>
        <p:spPr>
          <a:xfrm>
            <a:off x="467544" y="3861048"/>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kumimoji="1" sz="4000" kern="1200" spc="-100" baseline="0">
                <a:solidFill>
                  <a:schemeClr val="tx2"/>
                </a:solidFill>
                <a:latin typeface="+mj-lt"/>
                <a:ea typeface="+mj-ea"/>
                <a:cs typeface="+mj-cs"/>
              </a:defRPr>
            </a:lvl1pPr>
          </a:lstStyle>
          <a:p>
            <a:r>
              <a:rPr lang="ja-JP" altLang="en-US" dirty="0" smtClean="0"/>
              <a:t>研究目的</a:t>
            </a:r>
            <a:endParaRPr lang="ja-JP" altLang="en-US" dirty="0"/>
          </a:p>
        </p:txBody>
      </p:sp>
      <p:sp>
        <p:nvSpPr>
          <p:cNvPr id="15" name="フッター プレースホルダー 1"/>
          <p:cNvSpPr>
            <a:spLocks noGrp="1"/>
          </p:cNvSpPr>
          <p:nvPr>
            <p:ph type="ftr" sz="quarter" idx="11"/>
          </p:nvPr>
        </p:nvSpPr>
        <p:spPr>
          <a:xfrm>
            <a:off x="3429000" y="18288"/>
            <a:ext cx="4114800" cy="329184"/>
          </a:xfrm>
        </p:spPr>
        <p:txBody>
          <a:bodyPr/>
          <a:lstStyle/>
          <a:p>
            <a:r>
              <a:rPr lang="en-US" altLang="zh-TW" smtClean="0"/>
              <a:t>ARC212@</a:t>
            </a:r>
            <a:r>
              <a:rPr lang="zh-TW" altLang="en-US" smtClean="0"/>
              <a:t>黒部宇奈月温泉 発表練習</a:t>
            </a:r>
            <a:endParaRPr lang="ja-JP" altLang="en-US" dirty="0"/>
          </a:p>
        </p:txBody>
      </p:sp>
    </p:spTree>
    <p:extLst>
      <p:ext uri="{BB962C8B-B14F-4D97-AF65-F5344CB8AC3E}">
        <p14:creationId xmlns:p14="http://schemas.microsoft.com/office/powerpoint/2010/main" val="4051227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Android</a:t>
            </a:r>
            <a:r>
              <a:rPr kumimoji="1" lang="ja-JP" altLang="en-US" dirty="0" smtClean="0"/>
              <a:t>クラスタシステム</a:t>
            </a:r>
            <a:endParaRPr kumimoji="1" lang="ja-JP" altLang="en-US" dirty="0"/>
          </a:p>
        </p:txBody>
      </p:sp>
      <p:sp>
        <p:nvSpPr>
          <p:cNvPr id="3" name="日付プレースホルダー 2"/>
          <p:cNvSpPr>
            <a:spLocks noGrp="1"/>
          </p:cNvSpPr>
          <p:nvPr>
            <p:ph type="dt" sz="half" idx="10"/>
          </p:nvPr>
        </p:nvSpPr>
        <p:spPr/>
        <p:txBody>
          <a:bodyPr/>
          <a:lstStyle/>
          <a:p>
            <a:fld id="{8EC2913A-C184-4A84-BE00-9F603545B214}" type="datetime1">
              <a:rPr lang="ja-JP" altLang="en-US" smtClean="0"/>
              <a:t>2016/6/2</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6</a:t>
            </a:fld>
            <a:endParaRPr lang="ja-JP" altLang="en-US"/>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6600000">
            <a:off x="2298699" y="2904532"/>
            <a:ext cx="600315" cy="403412"/>
          </a:xfrm>
          <a:prstGeom prst="rect">
            <a:avLst/>
          </a:prstGeo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6600000">
            <a:off x="4223851" y="2967674"/>
            <a:ext cx="600315" cy="403412"/>
          </a:xfrm>
          <a:prstGeom prst="rect">
            <a:avLst/>
          </a:prstGeom>
        </p:spPr>
      </p:pic>
      <p:sp>
        <p:nvSpPr>
          <p:cNvPr id="13" name="テキスト ボックス 12"/>
          <p:cNvSpPr txBox="1"/>
          <p:nvPr/>
        </p:nvSpPr>
        <p:spPr>
          <a:xfrm>
            <a:off x="33338" y="1477034"/>
            <a:ext cx="2276681" cy="646331"/>
          </a:xfrm>
          <a:prstGeom prst="rect">
            <a:avLst/>
          </a:prstGeom>
          <a:noFill/>
        </p:spPr>
        <p:txBody>
          <a:bodyPr wrap="square" rtlCol="0">
            <a:spAutoFit/>
          </a:bodyPr>
          <a:lstStyle/>
          <a:p>
            <a:r>
              <a:rPr lang="ja-JP" altLang="en-US" b="1" dirty="0" smtClean="0">
                <a:solidFill>
                  <a:srgbClr val="292934"/>
                </a:solidFill>
              </a:rPr>
              <a:t>例</a:t>
            </a:r>
            <a:r>
              <a:rPr lang="en-US" altLang="ja-JP" b="1" dirty="0" smtClean="0">
                <a:solidFill>
                  <a:srgbClr val="292934"/>
                </a:solidFill>
              </a:rPr>
              <a:t>)</a:t>
            </a:r>
            <a:r>
              <a:rPr lang="ja-JP" altLang="en-US" b="1" dirty="0">
                <a:solidFill>
                  <a:srgbClr val="292934"/>
                </a:solidFill>
              </a:rPr>
              <a:t> </a:t>
            </a:r>
            <a:r>
              <a:rPr lang="en-US" altLang="ja-JP" b="1" dirty="0">
                <a:solidFill>
                  <a:srgbClr val="292934"/>
                </a:solidFill>
              </a:rPr>
              <a:t>5</a:t>
            </a:r>
            <a:r>
              <a:rPr lang="ja-JP" altLang="en-US" b="1" dirty="0" smtClean="0">
                <a:solidFill>
                  <a:srgbClr val="292934"/>
                </a:solidFill>
              </a:rPr>
              <a:t>ノード構成の</a:t>
            </a:r>
            <a:endParaRPr lang="en-US" altLang="ja-JP" b="1" dirty="0">
              <a:solidFill>
                <a:srgbClr val="292934"/>
              </a:solidFill>
            </a:endParaRPr>
          </a:p>
          <a:p>
            <a:r>
              <a:rPr lang="en-US" altLang="ja-JP" b="1" dirty="0" smtClean="0">
                <a:solidFill>
                  <a:srgbClr val="292934"/>
                </a:solidFill>
              </a:rPr>
              <a:t>      Android</a:t>
            </a:r>
            <a:r>
              <a:rPr lang="ja-JP" altLang="en-US" b="1" dirty="0" smtClean="0">
                <a:solidFill>
                  <a:srgbClr val="292934"/>
                </a:solidFill>
              </a:rPr>
              <a:t>クラスタ</a:t>
            </a:r>
            <a:endParaRPr lang="ja-JP" altLang="en-US" b="1" dirty="0">
              <a:solidFill>
                <a:srgbClr val="292934"/>
              </a:solidFill>
            </a:endParaRPr>
          </a:p>
        </p:txBody>
      </p:sp>
      <p:sp>
        <p:nvSpPr>
          <p:cNvPr id="19" name="テキスト ボックス 18"/>
          <p:cNvSpPr txBox="1"/>
          <p:nvPr/>
        </p:nvSpPr>
        <p:spPr>
          <a:xfrm>
            <a:off x="202237" y="5320828"/>
            <a:ext cx="2211038" cy="461665"/>
          </a:xfrm>
          <a:prstGeom prst="rect">
            <a:avLst/>
          </a:prstGeom>
          <a:noFill/>
        </p:spPr>
        <p:txBody>
          <a:bodyPr wrap="square" rtlCol="0">
            <a:spAutoFit/>
          </a:bodyPr>
          <a:lstStyle/>
          <a:p>
            <a:r>
              <a:rPr lang="ja-JP" altLang="en-US" sz="2400" b="1" dirty="0" smtClean="0">
                <a:solidFill>
                  <a:srgbClr val="FF0000"/>
                </a:solidFill>
              </a:rPr>
              <a:t>並列処理基盤</a:t>
            </a:r>
            <a:endParaRPr lang="en-US" altLang="ja-JP" sz="2400" b="1" dirty="0" smtClean="0">
              <a:solidFill>
                <a:srgbClr val="FF0000"/>
              </a:solidFill>
            </a:endParaRPr>
          </a:p>
        </p:txBody>
      </p:sp>
      <p:sp>
        <p:nvSpPr>
          <p:cNvPr id="20" name="コンテンツ プレースホルダー 2"/>
          <p:cNvSpPr txBox="1">
            <a:spLocks/>
          </p:cNvSpPr>
          <p:nvPr/>
        </p:nvSpPr>
        <p:spPr>
          <a:xfrm>
            <a:off x="59433" y="5805264"/>
            <a:ext cx="3483028" cy="1152128"/>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a:buClr>
                <a:srgbClr val="93A299"/>
              </a:buClr>
            </a:pPr>
            <a:r>
              <a:rPr lang="ja-JP" altLang="en-US" dirty="0" smtClean="0">
                <a:solidFill>
                  <a:srgbClr val="292934"/>
                </a:solidFill>
              </a:rPr>
              <a:t>最も一般的なフレームワークである</a:t>
            </a:r>
            <a:r>
              <a:rPr lang="en-US" altLang="ja-JP" dirty="0" smtClean="0">
                <a:solidFill>
                  <a:srgbClr val="292934"/>
                </a:solidFill>
              </a:rPr>
              <a:t>MPI</a:t>
            </a:r>
            <a:r>
              <a:rPr lang="ja-JP" altLang="en-US" dirty="0" smtClean="0">
                <a:solidFill>
                  <a:srgbClr val="292934"/>
                </a:solidFill>
              </a:rPr>
              <a:t>の実装の１つである</a:t>
            </a:r>
            <a:r>
              <a:rPr lang="en-US" altLang="ja-JP" dirty="0" smtClean="0">
                <a:solidFill>
                  <a:srgbClr val="FF0000"/>
                </a:solidFill>
              </a:rPr>
              <a:t>Open MPI</a:t>
            </a:r>
          </a:p>
        </p:txBody>
      </p:sp>
      <p:sp>
        <p:nvSpPr>
          <p:cNvPr id="23" name="円/楕円 22"/>
          <p:cNvSpPr/>
          <p:nvPr/>
        </p:nvSpPr>
        <p:spPr>
          <a:xfrm>
            <a:off x="462694" y="2996952"/>
            <a:ext cx="1805050" cy="778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rgbClr val="FFFFFF"/>
                </a:solidFill>
              </a:rPr>
              <a:t>リモート</a:t>
            </a:r>
            <a:r>
              <a:rPr lang="ja-JP" altLang="en-US" sz="2000" b="1" dirty="0" smtClean="0">
                <a:solidFill>
                  <a:srgbClr val="FFFFFF"/>
                </a:solidFill>
              </a:rPr>
              <a:t>ノード</a:t>
            </a:r>
            <a:r>
              <a:rPr lang="en-US" altLang="ja-JP" sz="2000" b="1" dirty="0">
                <a:solidFill>
                  <a:srgbClr val="FFFFFF"/>
                </a:solidFill>
              </a:rPr>
              <a:t>B</a:t>
            </a:r>
            <a:endParaRPr lang="en-US" altLang="ja-JP" sz="2000" b="1" dirty="0" smtClean="0">
              <a:solidFill>
                <a:srgbClr val="FFFFFF"/>
              </a:solidFill>
            </a:endParaRPr>
          </a:p>
        </p:txBody>
      </p:sp>
      <p:pic>
        <p:nvPicPr>
          <p:cNvPr id="25" name="図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3300492" y="4834909"/>
            <a:ext cx="600315" cy="403412"/>
          </a:xfrm>
          <a:prstGeom prst="rect">
            <a:avLst/>
          </a:prstGeom>
        </p:spPr>
      </p:pic>
      <p:sp>
        <p:nvSpPr>
          <p:cNvPr id="26" name="フッター プレースホルダー 1"/>
          <p:cNvSpPr>
            <a:spLocks noGrp="1"/>
          </p:cNvSpPr>
          <p:nvPr>
            <p:ph type="ftr" sz="quarter" idx="11"/>
          </p:nvPr>
        </p:nvSpPr>
        <p:spPr>
          <a:xfrm>
            <a:off x="3429000" y="18288"/>
            <a:ext cx="4114800" cy="329184"/>
          </a:xfrm>
        </p:spPr>
        <p:txBody>
          <a:bodyPr/>
          <a:lstStyle/>
          <a:p>
            <a:r>
              <a:rPr lang="en-US" altLang="zh-TW" smtClean="0"/>
              <a:t>ARC212@</a:t>
            </a:r>
            <a:r>
              <a:rPr lang="zh-TW" altLang="en-US" smtClean="0"/>
              <a:t>黒部宇奈月温泉 発表練習</a:t>
            </a:r>
            <a:endParaRPr lang="ja-JP" altLang="en-US" dirty="0"/>
          </a:p>
        </p:txBody>
      </p:sp>
      <p:sp>
        <p:nvSpPr>
          <p:cNvPr id="27" name="円/楕円 26"/>
          <p:cNvSpPr/>
          <p:nvPr/>
        </p:nvSpPr>
        <p:spPr>
          <a:xfrm>
            <a:off x="2687720" y="3337072"/>
            <a:ext cx="1805050" cy="1103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rgbClr val="FFFFFF"/>
                </a:solidFill>
              </a:rPr>
              <a:t>ホスト</a:t>
            </a:r>
            <a:endParaRPr lang="en-US" altLang="ja-JP" sz="2000" b="1" dirty="0" smtClean="0">
              <a:solidFill>
                <a:srgbClr val="FFFFFF"/>
              </a:solidFill>
            </a:endParaRPr>
          </a:p>
          <a:p>
            <a:pPr algn="ctr"/>
            <a:r>
              <a:rPr lang="ja-JP" altLang="en-US" sz="2000" b="1" dirty="0" smtClean="0">
                <a:solidFill>
                  <a:srgbClr val="FFFFFF"/>
                </a:solidFill>
              </a:rPr>
              <a:t>ノード</a:t>
            </a:r>
            <a:endParaRPr lang="en-US" altLang="ja-JP" sz="2000" b="1" dirty="0" smtClean="0">
              <a:solidFill>
                <a:srgbClr val="FFFFFF"/>
              </a:solidFill>
            </a:endParaRPr>
          </a:p>
        </p:txBody>
      </p:sp>
      <p:sp>
        <p:nvSpPr>
          <p:cNvPr id="28" name="円/楕円 27"/>
          <p:cNvSpPr/>
          <p:nvPr/>
        </p:nvSpPr>
        <p:spPr>
          <a:xfrm>
            <a:off x="4870184" y="2924944"/>
            <a:ext cx="1805050" cy="778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rgbClr val="FFFFFF"/>
                </a:solidFill>
              </a:rPr>
              <a:t>リモートノード</a:t>
            </a:r>
            <a:r>
              <a:rPr lang="en-US" altLang="ja-JP" sz="2000" b="1" dirty="0">
                <a:solidFill>
                  <a:srgbClr val="FFFFFF"/>
                </a:solidFill>
              </a:rPr>
              <a:t>C</a:t>
            </a:r>
            <a:endParaRPr lang="en-US" altLang="ja-JP" sz="2000" b="1" dirty="0" smtClean="0">
              <a:solidFill>
                <a:srgbClr val="FFFFFF"/>
              </a:solidFill>
            </a:endParaRPr>
          </a:p>
        </p:txBody>
      </p:sp>
      <p:sp>
        <p:nvSpPr>
          <p:cNvPr id="29" name="円/楕円 28"/>
          <p:cNvSpPr/>
          <p:nvPr/>
        </p:nvSpPr>
        <p:spPr>
          <a:xfrm>
            <a:off x="4861546" y="4450937"/>
            <a:ext cx="1805050" cy="778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rgbClr val="FFFFFF"/>
                </a:solidFill>
              </a:rPr>
              <a:t>リモートノード</a:t>
            </a:r>
            <a:r>
              <a:rPr lang="en-US" altLang="ja-JP" sz="2000" b="1" dirty="0" smtClean="0">
                <a:solidFill>
                  <a:srgbClr val="FFFFFF"/>
                </a:solidFill>
              </a:rPr>
              <a:t>E</a:t>
            </a:r>
          </a:p>
        </p:txBody>
      </p:sp>
      <p:sp>
        <p:nvSpPr>
          <p:cNvPr id="30" name="円/楕円 29"/>
          <p:cNvSpPr/>
          <p:nvPr/>
        </p:nvSpPr>
        <p:spPr>
          <a:xfrm>
            <a:off x="467544" y="4450937"/>
            <a:ext cx="1805050" cy="778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rgbClr val="FFFFFF"/>
                </a:solidFill>
              </a:rPr>
              <a:t>リモートノード</a:t>
            </a:r>
            <a:r>
              <a:rPr lang="en-US" altLang="ja-JP" sz="2000" b="1" dirty="0" smtClean="0">
                <a:solidFill>
                  <a:srgbClr val="FFFFFF"/>
                </a:solidFill>
              </a:rPr>
              <a:t>D</a:t>
            </a:r>
          </a:p>
        </p:txBody>
      </p:sp>
      <p:pic>
        <p:nvPicPr>
          <p:cNvPr id="37" name="図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7598" y="3969785"/>
            <a:ext cx="600315" cy="403412"/>
          </a:xfrm>
          <a:prstGeom prst="rect">
            <a:avLst/>
          </a:prstGeom>
        </p:spPr>
      </p:pic>
      <p:pic>
        <p:nvPicPr>
          <p:cNvPr id="38" name="図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3853" y="3961692"/>
            <a:ext cx="600315" cy="403412"/>
          </a:xfrm>
          <a:prstGeom prst="rect">
            <a:avLst/>
          </a:prstGeom>
        </p:spPr>
      </p:pic>
      <p:sp>
        <p:nvSpPr>
          <p:cNvPr id="33" name="テキスト ボックス 32"/>
          <p:cNvSpPr txBox="1"/>
          <p:nvPr/>
        </p:nvSpPr>
        <p:spPr>
          <a:xfrm>
            <a:off x="4823268" y="5284499"/>
            <a:ext cx="3061100" cy="461665"/>
          </a:xfrm>
          <a:prstGeom prst="rect">
            <a:avLst/>
          </a:prstGeom>
          <a:noFill/>
        </p:spPr>
        <p:txBody>
          <a:bodyPr wrap="square" rtlCol="0">
            <a:spAutoFit/>
          </a:bodyPr>
          <a:lstStyle/>
          <a:p>
            <a:r>
              <a:rPr lang="ja-JP" altLang="en-US" sz="2400" b="1" dirty="0" smtClean="0">
                <a:solidFill>
                  <a:srgbClr val="FF0000"/>
                </a:solidFill>
              </a:rPr>
              <a:t>動作アプリケーション </a:t>
            </a:r>
            <a:endParaRPr lang="en-US" altLang="ja-JP" sz="2400" b="1" dirty="0" smtClean="0">
              <a:solidFill>
                <a:srgbClr val="FF0000"/>
              </a:solidFill>
            </a:endParaRPr>
          </a:p>
        </p:txBody>
      </p:sp>
      <p:sp>
        <p:nvSpPr>
          <p:cNvPr id="34" name="コンテンツ プレースホルダー 2"/>
          <p:cNvSpPr txBox="1">
            <a:spLocks/>
          </p:cNvSpPr>
          <p:nvPr/>
        </p:nvSpPr>
        <p:spPr>
          <a:xfrm>
            <a:off x="4670372" y="5704716"/>
            <a:ext cx="4473628" cy="1152128"/>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a:buClr>
                <a:srgbClr val="93A299"/>
              </a:buClr>
            </a:pPr>
            <a:r>
              <a:rPr lang="ja-JP" altLang="en-US" b="1" dirty="0" smtClean="0"/>
              <a:t>ネイティブ実行</a:t>
            </a:r>
            <a:endParaRPr lang="en-US" altLang="ja-JP" b="1" dirty="0" smtClean="0"/>
          </a:p>
          <a:p>
            <a:pPr marL="0" indent="0">
              <a:buClr>
                <a:srgbClr val="93A299"/>
              </a:buClr>
              <a:buNone/>
            </a:pPr>
            <a:r>
              <a:rPr lang="en-US" altLang="ja-JP" dirty="0" smtClean="0"/>
              <a:t>(Android NDK</a:t>
            </a:r>
            <a:r>
              <a:rPr lang="ja-JP" altLang="en-US" dirty="0" smtClean="0"/>
              <a:t>を使用してアプリケーションプログラムを</a:t>
            </a:r>
            <a:r>
              <a:rPr lang="en-US" altLang="ja-JP" dirty="0" smtClean="0"/>
              <a:t>C/</a:t>
            </a:r>
            <a:r>
              <a:rPr lang="en-US" altLang="ja-JP" dirty="0"/>
              <a:t>C</a:t>
            </a:r>
            <a:r>
              <a:rPr lang="en-US" altLang="ja-JP" dirty="0" smtClean="0"/>
              <a:t>++</a:t>
            </a:r>
            <a:r>
              <a:rPr lang="ja-JP" altLang="en-US" dirty="0" smtClean="0"/>
              <a:t>で記述</a:t>
            </a:r>
            <a:r>
              <a:rPr lang="en-US" altLang="ja-JP" dirty="0" smtClean="0"/>
              <a:t>)</a:t>
            </a:r>
          </a:p>
        </p:txBody>
      </p:sp>
      <p:cxnSp>
        <p:nvCxnSpPr>
          <p:cNvPr id="24" name="直線コネクタ 23"/>
          <p:cNvCxnSpPr/>
          <p:nvPr/>
        </p:nvCxnSpPr>
        <p:spPr>
          <a:xfrm flipV="1">
            <a:off x="5134527" y="1628800"/>
            <a:ext cx="115354" cy="15538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5249881" y="1628800"/>
            <a:ext cx="258223"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5508104" y="1387367"/>
            <a:ext cx="1574024" cy="461665"/>
          </a:xfrm>
          <a:prstGeom prst="rect">
            <a:avLst/>
          </a:prstGeom>
          <a:noFill/>
        </p:spPr>
        <p:txBody>
          <a:bodyPr wrap="square" rtlCol="0">
            <a:spAutoFit/>
          </a:bodyPr>
          <a:lstStyle/>
          <a:p>
            <a:r>
              <a:rPr lang="ja-JP" altLang="en-US" sz="2400" b="1" dirty="0" smtClean="0">
                <a:solidFill>
                  <a:srgbClr val="FF0000"/>
                </a:solidFill>
              </a:rPr>
              <a:t>計算ノード</a:t>
            </a:r>
            <a:endParaRPr lang="en-US" altLang="ja-JP" sz="2400" b="1" dirty="0" smtClean="0">
              <a:solidFill>
                <a:srgbClr val="FF0000"/>
              </a:solidFill>
            </a:endParaRPr>
          </a:p>
        </p:txBody>
      </p:sp>
      <p:sp>
        <p:nvSpPr>
          <p:cNvPr id="36" name="コンテンツ プレースホルダー 2"/>
          <p:cNvSpPr txBox="1">
            <a:spLocks/>
          </p:cNvSpPr>
          <p:nvPr/>
        </p:nvSpPr>
        <p:spPr>
          <a:xfrm>
            <a:off x="5332546" y="1787366"/>
            <a:ext cx="3794195" cy="86409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a:buClr>
                <a:srgbClr val="93A299"/>
              </a:buClr>
            </a:pPr>
            <a:r>
              <a:rPr lang="ja-JP" altLang="en-US" dirty="0" smtClean="0">
                <a:solidFill>
                  <a:srgbClr val="292934"/>
                </a:solidFill>
              </a:rPr>
              <a:t>普及率が高い</a:t>
            </a:r>
            <a:r>
              <a:rPr lang="en-US" altLang="ja-JP" dirty="0" smtClean="0">
                <a:solidFill>
                  <a:srgbClr val="FF0000"/>
                </a:solidFill>
              </a:rPr>
              <a:t>Android OS</a:t>
            </a:r>
            <a:r>
              <a:rPr lang="ja-JP" altLang="en-US" dirty="0" smtClean="0">
                <a:solidFill>
                  <a:srgbClr val="292934"/>
                </a:solidFill>
              </a:rPr>
              <a:t>を搭載したモバイル端末</a:t>
            </a:r>
            <a:endParaRPr lang="en-US" altLang="ja-JP" dirty="0" smtClean="0">
              <a:solidFill>
                <a:srgbClr val="FF0000"/>
              </a:solidFill>
            </a:endParaRPr>
          </a:p>
        </p:txBody>
      </p:sp>
      <p:sp>
        <p:nvSpPr>
          <p:cNvPr id="4" name="正方形/長方形 3"/>
          <p:cNvSpPr/>
          <p:nvPr/>
        </p:nvSpPr>
        <p:spPr>
          <a:xfrm>
            <a:off x="2471686" y="4211153"/>
            <a:ext cx="2198686" cy="3772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MPI</a:t>
            </a:r>
            <a:r>
              <a:rPr kumimoji="1" lang="ja-JP" altLang="en-US" dirty="0" smtClean="0"/>
              <a:t>アプリケーション</a:t>
            </a:r>
            <a:endParaRPr kumimoji="1" lang="ja-JP" altLang="en-US" dirty="0"/>
          </a:p>
        </p:txBody>
      </p:sp>
      <p:sp>
        <p:nvSpPr>
          <p:cNvPr id="9" name="爆発 1 8"/>
          <p:cNvSpPr/>
          <p:nvPr/>
        </p:nvSpPr>
        <p:spPr>
          <a:xfrm>
            <a:off x="2094721" y="3325519"/>
            <a:ext cx="1209819" cy="993111"/>
          </a:xfrm>
          <a:prstGeom prst="irregularSeal1">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実行</a:t>
            </a:r>
            <a:endParaRPr kumimoji="1" lang="ja-JP" altLang="en-US" dirty="0"/>
          </a:p>
        </p:txBody>
      </p:sp>
      <p:cxnSp>
        <p:nvCxnSpPr>
          <p:cNvPr id="14" name="直線コネクタ 13"/>
          <p:cNvCxnSpPr>
            <a:stCxn id="19" idx="3"/>
          </p:cNvCxnSpPr>
          <p:nvPr/>
        </p:nvCxnSpPr>
        <p:spPr>
          <a:xfrm flipV="1">
            <a:off x="2413275" y="4566220"/>
            <a:ext cx="510542" cy="9854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直線コネクタ 30"/>
          <p:cNvCxnSpPr>
            <a:stCxn id="33" idx="1"/>
          </p:cNvCxnSpPr>
          <p:nvPr/>
        </p:nvCxnSpPr>
        <p:spPr>
          <a:xfrm flipH="1" flipV="1">
            <a:off x="4231807" y="4521123"/>
            <a:ext cx="591461" cy="994209"/>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40" name="図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3321421" y="2375324"/>
            <a:ext cx="600315" cy="403412"/>
          </a:xfrm>
          <a:prstGeom prst="rect">
            <a:avLst/>
          </a:prstGeom>
        </p:spPr>
      </p:pic>
    </p:spTree>
    <p:extLst>
      <p:ext uri="{BB962C8B-B14F-4D97-AF65-F5344CB8AC3E}">
        <p14:creationId xmlns:p14="http://schemas.microsoft.com/office/powerpoint/2010/main" val="1477120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チェックポイント</a:t>
            </a:r>
            <a:r>
              <a:rPr lang="en-US" altLang="ja-JP" dirty="0"/>
              <a:t>/</a:t>
            </a:r>
            <a:r>
              <a:rPr lang="ja-JP" altLang="en-US" dirty="0"/>
              <a:t>リスタート</a:t>
            </a:r>
            <a:r>
              <a:rPr lang="ja-JP" altLang="en-US" dirty="0" smtClean="0"/>
              <a:t>機能</a:t>
            </a:r>
            <a:endParaRPr kumimoji="1" lang="ja-JP" altLang="en-US" dirty="0"/>
          </a:p>
        </p:txBody>
      </p:sp>
      <p:sp>
        <p:nvSpPr>
          <p:cNvPr id="3" name="日付プレースホルダー 2"/>
          <p:cNvSpPr>
            <a:spLocks noGrp="1"/>
          </p:cNvSpPr>
          <p:nvPr>
            <p:ph type="dt" sz="half" idx="10"/>
          </p:nvPr>
        </p:nvSpPr>
        <p:spPr/>
        <p:txBody>
          <a:bodyPr/>
          <a:lstStyle/>
          <a:p>
            <a:fld id="{B1197FDD-E8FD-4358-AE5E-4DD6E97D040C}" type="datetime1">
              <a:rPr lang="ja-JP" altLang="en-US" smtClean="0"/>
              <a:t>2016/6/2</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7</a:t>
            </a:fld>
            <a:endParaRPr lang="ja-JP" altLang="en-US"/>
          </a:p>
        </p:txBody>
      </p:sp>
      <p:sp>
        <p:nvSpPr>
          <p:cNvPr id="6" name="コンテンツ プレースホルダー 5"/>
          <p:cNvSpPr txBox="1">
            <a:spLocks/>
          </p:cNvSpPr>
          <p:nvPr/>
        </p:nvSpPr>
        <p:spPr>
          <a:xfrm>
            <a:off x="179512" y="1412776"/>
            <a:ext cx="8780476" cy="352839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en-US" altLang="ja-JP" b="1" dirty="0" smtClean="0"/>
              <a:t>DMTCP </a:t>
            </a:r>
            <a:r>
              <a:rPr lang="en-US" altLang="ja-JP" b="1" dirty="0"/>
              <a:t>(</a:t>
            </a:r>
            <a:r>
              <a:rPr lang="en-US" altLang="ja-JP" b="1" dirty="0">
                <a:solidFill>
                  <a:srgbClr val="FF0000"/>
                </a:solidFill>
              </a:rPr>
              <a:t>D</a:t>
            </a:r>
            <a:r>
              <a:rPr lang="en-US" altLang="ja-JP" b="1" dirty="0"/>
              <a:t>istributed </a:t>
            </a:r>
            <a:r>
              <a:rPr lang="en-US" altLang="ja-JP" b="1" dirty="0" err="1">
                <a:solidFill>
                  <a:srgbClr val="FF0000"/>
                </a:solidFill>
              </a:rPr>
              <a:t>M</a:t>
            </a:r>
            <a:r>
              <a:rPr lang="en-US" altLang="ja-JP" b="1" dirty="0" err="1"/>
              <a:t>ulti</a:t>
            </a:r>
            <a:r>
              <a:rPr lang="en-US" altLang="ja-JP" b="1" dirty="0" err="1">
                <a:solidFill>
                  <a:srgbClr val="FF0000"/>
                </a:solidFill>
              </a:rPr>
              <a:t>T</a:t>
            </a:r>
            <a:r>
              <a:rPr lang="en-US" altLang="ja-JP" b="1" dirty="0" err="1"/>
              <a:t>hreaded</a:t>
            </a:r>
            <a:r>
              <a:rPr lang="en-US" altLang="ja-JP" b="1" dirty="0"/>
              <a:t> </a:t>
            </a:r>
            <a:r>
              <a:rPr lang="en-US" altLang="ja-JP" b="1" dirty="0" err="1">
                <a:solidFill>
                  <a:srgbClr val="FF0000"/>
                </a:solidFill>
              </a:rPr>
              <a:t>C</a:t>
            </a:r>
            <a:r>
              <a:rPr lang="en-US" altLang="ja-JP" b="1" dirty="0" err="1"/>
              <a:t>heck</a:t>
            </a:r>
            <a:r>
              <a:rPr lang="en-US" altLang="ja-JP" b="1" dirty="0" err="1">
                <a:solidFill>
                  <a:srgbClr val="FF0000"/>
                </a:solidFill>
              </a:rPr>
              <a:t>P</a:t>
            </a:r>
            <a:r>
              <a:rPr lang="en-US" altLang="ja-JP" b="1" dirty="0" err="1"/>
              <a:t>ointing</a:t>
            </a:r>
            <a:r>
              <a:rPr lang="en-US" altLang="ja-JP" b="1" dirty="0" smtClean="0"/>
              <a:t>)</a:t>
            </a:r>
            <a:r>
              <a:rPr lang="ja-JP" altLang="en-US" b="1" dirty="0" smtClean="0"/>
              <a:t>を使用</a:t>
            </a:r>
            <a:endParaRPr lang="en-US" altLang="ja-JP" b="1" dirty="0" smtClean="0"/>
          </a:p>
          <a:p>
            <a:pPr marL="274320" lvl="2" indent="0">
              <a:buNone/>
            </a:pPr>
            <a:endParaRPr lang="en-US" altLang="ja-JP" sz="2000" b="1" dirty="0" smtClean="0"/>
          </a:p>
          <a:p>
            <a:r>
              <a:rPr lang="en-US" altLang="ja-JP" b="1" dirty="0" smtClean="0"/>
              <a:t>DMTCP</a:t>
            </a:r>
            <a:r>
              <a:rPr lang="ja-JP" altLang="en-US" b="1" dirty="0" smtClean="0"/>
              <a:t>の特徴</a:t>
            </a:r>
            <a:r>
              <a:rPr lang="en-US" altLang="ja-JP" b="1" dirty="0" smtClean="0"/>
              <a:t>…</a:t>
            </a:r>
          </a:p>
          <a:p>
            <a:pPr lvl="1"/>
            <a:r>
              <a:rPr lang="ja-JP" altLang="en-US" b="1" dirty="0" smtClean="0"/>
              <a:t>ユーザーレベルでのチェックポイント</a:t>
            </a:r>
            <a:endParaRPr lang="en-US" altLang="ja-JP" b="1" dirty="0" smtClean="0"/>
          </a:p>
          <a:p>
            <a:pPr lvl="1"/>
            <a:r>
              <a:rPr lang="ja-JP" altLang="en-US" b="1" dirty="0"/>
              <a:t>ア</a:t>
            </a:r>
            <a:r>
              <a:rPr lang="ja-JP" altLang="en-US" b="1" dirty="0" smtClean="0"/>
              <a:t>プリケーション</a:t>
            </a:r>
            <a:r>
              <a:rPr lang="ja-JP" altLang="en-US" b="1" dirty="0"/>
              <a:t>を</a:t>
            </a:r>
            <a:r>
              <a:rPr lang="ja-JP" altLang="en-US" b="1" dirty="0" smtClean="0"/>
              <a:t>変更する</a:t>
            </a:r>
            <a:r>
              <a:rPr lang="ja-JP" altLang="en-US" b="1" dirty="0"/>
              <a:t>こと</a:t>
            </a:r>
            <a:r>
              <a:rPr lang="ja-JP" altLang="en-US" b="1" dirty="0" smtClean="0"/>
              <a:t>なく</a:t>
            </a:r>
            <a:r>
              <a:rPr lang="ja-JP" altLang="en-US" b="1" dirty="0"/>
              <a:t>，</a:t>
            </a:r>
            <a:r>
              <a:rPr lang="ja-JP" altLang="en-US" b="1" dirty="0" smtClean="0"/>
              <a:t>チェックポイント</a:t>
            </a:r>
            <a:r>
              <a:rPr lang="en-US" altLang="ja-JP" b="1" dirty="0"/>
              <a:t>/</a:t>
            </a:r>
            <a:r>
              <a:rPr lang="ja-JP" altLang="en-US" b="1" dirty="0"/>
              <a:t>リスタート</a:t>
            </a:r>
            <a:r>
              <a:rPr lang="ja-JP" altLang="en-US" b="1" dirty="0" smtClean="0"/>
              <a:t>機能が可能</a:t>
            </a:r>
            <a:endParaRPr lang="en-US" altLang="ja-JP" b="1" dirty="0" smtClean="0"/>
          </a:p>
          <a:p>
            <a:pPr lvl="1"/>
            <a:r>
              <a:rPr lang="ja-JP" altLang="en-US" b="1" dirty="0" smtClean="0"/>
              <a:t>プロセス単位で</a:t>
            </a:r>
            <a:r>
              <a:rPr lang="en-US" altLang="ja-JP" b="1" dirty="0" smtClean="0"/>
              <a:t>,</a:t>
            </a:r>
            <a:r>
              <a:rPr lang="ja-JP" altLang="en-US" b="1" dirty="0" smtClean="0"/>
              <a:t>プロセスの状態を記録したチェックポイントデータ</a:t>
            </a:r>
            <a:r>
              <a:rPr lang="ja-JP" altLang="en-US" b="1" dirty="0"/>
              <a:t>を</a:t>
            </a:r>
            <a:r>
              <a:rPr lang="ja-JP" altLang="en-US" b="1" dirty="0" smtClean="0"/>
              <a:t>作成</a:t>
            </a:r>
            <a:endParaRPr lang="en-US" altLang="ja-JP" b="1" dirty="0" smtClean="0"/>
          </a:p>
          <a:p>
            <a:pPr lvl="1"/>
            <a:r>
              <a:rPr lang="ja-JP" altLang="en-US" b="1" dirty="0" smtClean="0"/>
              <a:t>脱退したノードの並列処理を別のノードへ移譲する事が可能</a:t>
            </a:r>
            <a:endParaRPr lang="en-US" altLang="ja-JP" b="1" dirty="0" smtClean="0"/>
          </a:p>
          <a:p>
            <a:pPr lvl="2"/>
            <a:r>
              <a:rPr lang="ja-JP" altLang="en-US" b="1" dirty="0" smtClean="0">
                <a:solidFill>
                  <a:srgbClr val="FF0000"/>
                </a:solidFill>
              </a:rPr>
              <a:t>ただし，並列プロセスをノード単位</a:t>
            </a:r>
            <a:r>
              <a:rPr lang="en-US" altLang="ja-JP" b="1" dirty="0" smtClean="0">
                <a:solidFill>
                  <a:srgbClr val="FF0000"/>
                </a:solidFill>
              </a:rPr>
              <a:t>(</a:t>
            </a:r>
            <a:r>
              <a:rPr lang="ja-JP" altLang="en-US" b="1" dirty="0" smtClean="0">
                <a:solidFill>
                  <a:srgbClr val="FF0000"/>
                </a:solidFill>
              </a:rPr>
              <a:t>ひとまとまり</a:t>
            </a:r>
            <a:r>
              <a:rPr lang="en-US" altLang="ja-JP" b="1" dirty="0" smtClean="0">
                <a:solidFill>
                  <a:srgbClr val="FF0000"/>
                </a:solidFill>
              </a:rPr>
              <a:t>)</a:t>
            </a:r>
            <a:r>
              <a:rPr lang="ja-JP" altLang="en-US" b="1" dirty="0" smtClean="0">
                <a:solidFill>
                  <a:srgbClr val="FF0000"/>
                </a:solidFill>
              </a:rPr>
              <a:t>で移譲することしかできない</a:t>
            </a:r>
            <a:endParaRPr lang="en-US" altLang="ja-JP" b="1" dirty="0" smtClean="0">
              <a:solidFill>
                <a:srgbClr val="FF0000"/>
              </a:solidFill>
            </a:endParaRPr>
          </a:p>
          <a:p>
            <a:pPr lvl="1"/>
            <a:endParaRPr lang="en-US" altLang="ja-JP" b="1" dirty="0" smtClean="0"/>
          </a:p>
          <a:p>
            <a:pPr marL="0" indent="0">
              <a:buNone/>
            </a:pPr>
            <a:endParaRPr lang="en-US" altLang="ja-JP" b="1" dirty="0" smtClean="0"/>
          </a:p>
        </p:txBody>
      </p:sp>
      <p:sp>
        <p:nvSpPr>
          <p:cNvPr id="8" name="フッター プレースホルダー 1"/>
          <p:cNvSpPr>
            <a:spLocks noGrp="1"/>
          </p:cNvSpPr>
          <p:nvPr>
            <p:ph type="ftr" sz="quarter" idx="11"/>
          </p:nvPr>
        </p:nvSpPr>
        <p:spPr>
          <a:xfrm>
            <a:off x="3429000" y="18288"/>
            <a:ext cx="4114800" cy="329184"/>
          </a:xfrm>
        </p:spPr>
        <p:txBody>
          <a:bodyPr/>
          <a:lstStyle/>
          <a:p>
            <a:r>
              <a:rPr lang="en-US" altLang="zh-TW" smtClean="0"/>
              <a:t>ARC212@</a:t>
            </a:r>
            <a:r>
              <a:rPr lang="zh-TW" altLang="en-US" smtClean="0"/>
              <a:t>黒部宇奈月温泉 発表練習</a:t>
            </a:r>
            <a:endParaRPr lang="ja-JP" altLang="en-US" dirty="0"/>
          </a:p>
        </p:txBody>
      </p:sp>
      <p:sp>
        <p:nvSpPr>
          <p:cNvPr id="7" name="テキスト ボックス 6"/>
          <p:cNvSpPr txBox="1"/>
          <p:nvPr/>
        </p:nvSpPr>
        <p:spPr>
          <a:xfrm>
            <a:off x="6388962" y="6505599"/>
            <a:ext cx="2692508" cy="307777"/>
          </a:xfrm>
          <a:prstGeom prst="rect">
            <a:avLst/>
          </a:prstGeom>
          <a:noFill/>
        </p:spPr>
        <p:txBody>
          <a:bodyPr wrap="square" rtlCol="0">
            <a:spAutoFit/>
          </a:bodyPr>
          <a:lstStyle/>
          <a:p>
            <a:r>
              <a:rPr kumimoji="1" lang="ja-JP" altLang="en-US" sz="1400" b="1" dirty="0" smtClean="0"/>
              <a:t>：</a:t>
            </a:r>
            <a:r>
              <a:rPr kumimoji="1" lang="en-US" altLang="ja-JP" sz="1400" b="1" dirty="0" smtClean="0"/>
              <a:t>MPI</a:t>
            </a:r>
            <a:r>
              <a:rPr kumimoji="1" lang="ja-JP" altLang="en-US" sz="1400" b="1" dirty="0" smtClean="0"/>
              <a:t>並列</a:t>
            </a:r>
            <a:r>
              <a:rPr lang="ja-JP" altLang="en-US" sz="1400" b="1" dirty="0"/>
              <a:t>実行</a:t>
            </a:r>
            <a:r>
              <a:rPr kumimoji="1" lang="ja-JP" altLang="en-US" sz="1400" b="1" dirty="0" smtClean="0"/>
              <a:t>プロセス</a:t>
            </a:r>
            <a:endParaRPr kumimoji="1" lang="ja-JP" altLang="en-US" sz="1400" b="1" dirty="0"/>
          </a:p>
        </p:txBody>
      </p:sp>
      <p:sp>
        <p:nvSpPr>
          <p:cNvPr id="11" name="円/楕円 10"/>
          <p:cNvSpPr/>
          <p:nvPr/>
        </p:nvSpPr>
        <p:spPr>
          <a:xfrm>
            <a:off x="5796135" y="6038219"/>
            <a:ext cx="586259" cy="38816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sp>
        <p:nvSpPr>
          <p:cNvPr id="12" name="テキスト ボックス 11"/>
          <p:cNvSpPr txBox="1"/>
          <p:nvPr/>
        </p:nvSpPr>
        <p:spPr>
          <a:xfrm>
            <a:off x="6404126" y="6047637"/>
            <a:ext cx="2738584" cy="307777"/>
          </a:xfrm>
          <a:prstGeom prst="rect">
            <a:avLst/>
          </a:prstGeom>
          <a:noFill/>
        </p:spPr>
        <p:txBody>
          <a:bodyPr wrap="square" rtlCol="0">
            <a:spAutoFit/>
          </a:bodyPr>
          <a:lstStyle/>
          <a:p>
            <a:r>
              <a:rPr kumimoji="1" lang="ja-JP" altLang="en-US" sz="1400" b="1" dirty="0" smtClean="0"/>
              <a:t>：</a:t>
            </a:r>
            <a:r>
              <a:rPr kumimoji="1" lang="en-US" altLang="ja-JP" sz="1400" b="1" dirty="0" smtClean="0"/>
              <a:t>MPI</a:t>
            </a:r>
            <a:r>
              <a:rPr kumimoji="1" lang="ja-JP" altLang="en-US" sz="1400" b="1" dirty="0" smtClean="0"/>
              <a:t>の</a:t>
            </a:r>
            <a:r>
              <a:rPr lang="ja-JP" altLang="en-US" sz="1400" b="1" dirty="0" smtClean="0"/>
              <a:t>管理デーモンプロセス</a:t>
            </a:r>
            <a:endParaRPr kumimoji="1" lang="ja-JP" altLang="en-US" sz="1400" b="1" dirty="0"/>
          </a:p>
        </p:txBody>
      </p:sp>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0152" y="5445224"/>
            <a:ext cx="363687" cy="456751"/>
          </a:xfrm>
          <a:prstGeom prst="rect">
            <a:avLst/>
          </a:prstGeom>
        </p:spPr>
      </p:pic>
      <p:sp>
        <p:nvSpPr>
          <p:cNvPr id="14" name="テキスト ボックス 13"/>
          <p:cNvSpPr txBox="1"/>
          <p:nvPr/>
        </p:nvSpPr>
        <p:spPr>
          <a:xfrm>
            <a:off x="6404126" y="5519710"/>
            <a:ext cx="2616439" cy="307777"/>
          </a:xfrm>
          <a:prstGeom prst="rect">
            <a:avLst/>
          </a:prstGeom>
          <a:noFill/>
        </p:spPr>
        <p:txBody>
          <a:bodyPr wrap="square" rtlCol="0">
            <a:spAutoFit/>
          </a:bodyPr>
          <a:lstStyle/>
          <a:p>
            <a:r>
              <a:rPr kumimoji="1" lang="ja-JP" altLang="en-US" sz="1400" b="1" dirty="0" smtClean="0"/>
              <a:t>：</a:t>
            </a:r>
            <a:r>
              <a:rPr lang="ja-JP" altLang="en-US" sz="1400" b="1" dirty="0" smtClean="0"/>
              <a:t>チェックポイントデータ</a:t>
            </a:r>
            <a:r>
              <a:rPr lang="en-US" altLang="ja-JP" sz="1400" b="1" dirty="0" smtClean="0"/>
              <a:t>(</a:t>
            </a:r>
            <a:r>
              <a:rPr lang="en-US" altLang="ja-JP" sz="1400" b="1" dirty="0" err="1" smtClean="0"/>
              <a:t>ckpt</a:t>
            </a:r>
            <a:r>
              <a:rPr lang="en-US" altLang="ja-JP" sz="1400" b="1" dirty="0" smtClean="0"/>
              <a:t>)</a:t>
            </a:r>
            <a:endParaRPr kumimoji="1" lang="ja-JP" altLang="en-US" sz="1400" b="1" dirty="0"/>
          </a:p>
        </p:txBody>
      </p:sp>
      <p:sp>
        <p:nvSpPr>
          <p:cNvPr id="15" name="円/楕円 14"/>
          <p:cNvSpPr/>
          <p:nvPr/>
        </p:nvSpPr>
        <p:spPr>
          <a:xfrm>
            <a:off x="5909244" y="6483634"/>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9328945" y="3469224"/>
            <a:ext cx="499590" cy="491415"/>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0601" y="3633287"/>
            <a:ext cx="363687" cy="456751"/>
          </a:xfrm>
          <a:prstGeom prst="rect">
            <a:avLst/>
          </a:prstGeom>
        </p:spPr>
      </p:pic>
      <p:sp>
        <p:nvSpPr>
          <p:cNvPr id="18" name="円/楕円 17"/>
          <p:cNvSpPr/>
          <p:nvPr/>
        </p:nvSpPr>
        <p:spPr>
          <a:xfrm>
            <a:off x="10116616" y="3356992"/>
            <a:ext cx="720129" cy="71587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2000" b="1" dirty="0" smtClean="0"/>
          </a:p>
        </p:txBody>
      </p:sp>
      <p:pic>
        <p:nvPicPr>
          <p:cNvPr id="19" name="図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73345" y="3639045"/>
            <a:ext cx="363687" cy="456751"/>
          </a:xfrm>
          <a:prstGeom prst="rect">
            <a:avLst/>
          </a:prstGeom>
        </p:spPr>
      </p:pic>
    </p:spTree>
    <p:extLst>
      <p:ext uri="{BB962C8B-B14F-4D97-AF65-F5344CB8AC3E}">
        <p14:creationId xmlns:p14="http://schemas.microsoft.com/office/powerpoint/2010/main" val="2758099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円/楕円 59"/>
          <p:cNvSpPr/>
          <p:nvPr/>
        </p:nvSpPr>
        <p:spPr>
          <a:xfrm>
            <a:off x="3923589" y="3580906"/>
            <a:ext cx="4445302" cy="31195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b="1" dirty="0" smtClean="0">
                <a:solidFill>
                  <a:srgbClr val="FF0000"/>
                </a:solidFill>
              </a:rPr>
              <a:t>管理対象プロセス</a:t>
            </a:r>
            <a:endParaRPr lang="en-US" altLang="ja-JP" sz="2000" b="1" dirty="0" smtClean="0">
              <a:solidFill>
                <a:srgbClr val="FF0000"/>
              </a:solidFill>
            </a:endParaRPr>
          </a:p>
          <a:p>
            <a:pPr algn="ctr"/>
            <a:r>
              <a:rPr kumimoji="1" lang="en-US" altLang="ja-JP" dirty="0" smtClean="0"/>
              <a:t> </a:t>
            </a:r>
            <a:endParaRPr lang="en-US" altLang="ja-JP" dirty="0" smtClean="0"/>
          </a:p>
          <a:p>
            <a:pPr algn="ctr"/>
            <a:endParaRPr kumimoji="1" lang="en-US" altLang="ja-JP" dirty="0"/>
          </a:p>
          <a:p>
            <a:pPr algn="ctr"/>
            <a:endParaRPr lang="en-US" altLang="ja-JP" dirty="0" smtClean="0"/>
          </a:p>
          <a:p>
            <a:pPr algn="ctr"/>
            <a:endParaRPr kumimoji="1" lang="en-US" altLang="ja-JP" dirty="0"/>
          </a:p>
          <a:p>
            <a:pPr algn="ctr"/>
            <a:endParaRPr lang="en-US" altLang="ja-JP" dirty="0" smtClean="0"/>
          </a:p>
          <a:p>
            <a:pPr algn="ctr"/>
            <a:endParaRPr kumimoji="1" lang="en-US" altLang="ja-JP" dirty="0"/>
          </a:p>
          <a:p>
            <a:pPr algn="ctr"/>
            <a:endParaRPr lang="en-US" altLang="ja-JP" dirty="0" smtClean="0"/>
          </a:p>
          <a:p>
            <a:pPr algn="ctr"/>
            <a:endParaRPr kumimoji="1" lang="en-US" altLang="ja-JP" dirty="0" smtClean="0"/>
          </a:p>
        </p:txBody>
      </p:sp>
      <p:sp>
        <p:nvSpPr>
          <p:cNvPr id="55" name="円/楕円 54"/>
          <p:cNvSpPr/>
          <p:nvPr/>
        </p:nvSpPr>
        <p:spPr>
          <a:xfrm>
            <a:off x="2401825" y="3601362"/>
            <a:ext cx="4445302" cy="31195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b="1" dirty="0" smtClean="0">
                <a:solidFill>
                  <a:srgbClr val="FF0000"/>
                </a:solidFill>
              </a:rPr>
              <a:t>管理対象プロセス</a:t>
            </a:r>
            <a:endParaRPr lang="en-US" altLang="ja-JP" sz="2000" b="1" dirty="0" smtClean="0">
              <a:solidFill>
                <a:srgbClr val="FF0000"/>
              </a:solidFill>
            </a:endParaRPr>
          </a:p>
          <a:p>
            <a:pPr algn="ctr"/>
            <a:r>
              <a:rPr kumimoji="1" lang="en-US" altLang="ja-JP" dirty="0" smtClean="0"/>
              <a:t> </a:t>
            </a:r>
            <a:endParaRPr lang="en-US" altLang="ja-JP" dirty="0" smtClean="0"/>
          </a:p>
          <a:p>
            <a:pPr algn="ctr"/>
            <a:endParaRPr kumimoji="1" lang="en-US" altLang="ja-JP" dirty="0"/>
          </a:p>
          <a:p>
            <a:pPr algn="ctr"/>
            <a:endParaRPr lang="en-US" altLang="ja-JP" dirty="0" smtClean="0"/>
          </a:p>
          <a:p>
            <a:pPr algn="ctr"/>
            <a:endParaRPr kumimoji="1" lang="en-US" altLang="ja-JP" dirty="0"/>
          </a:p>
          <a:p>
            <a:pPr algn="ctr"/>
            <a:endParaRPr lang="en-US" altLang="ja-JP" dirty="0" smtClean="0"/>
          </a:p>
          <a:p>
            <a:pPr algn="ctr"/>
            <a:endParaRPr kumimoji="1" lang="en-US" altLang="ja-JP" dirty="0"/>
          </a:p>
          <a:p>
            <a:pPr algn="ctr"/>
            <a:endParaRPr lang="en-US" altLang="ja-JP" dirty="0" smtClean="0"/>
          </a:p>
          <a:p>
            <a:pPr algn="ctr"/>
            <a:endParaRPr kumimoji="1" lang="en-US" altLang="ja-JP" dirty="0" smtClean="0"/>
          </a:p>
        </p:txBody>
      </p:sp>
      <p:sp>
        <p:nvSpPr>
          <p:cNvPr id="52" name="円/楕円 51"/>
          <p:cNvSpPr/>
          <p:nvPr/>
        </p:nvSpPr>
        <p:spPr>
          <a:xfrm>
            <a:off x="611560" y="3621818"/>
            <a:ext cx="4445302" cy="31195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b="1" dirty="0" smtClean="0">
                <a:solidFill>
                  <a:srgbClr val="FF0000"/>
                </a:solidFill>
              </a:rPr>
              <a:t>管理対象プロセス</a:t>
            </a:r>
            <a:endParaRPr lang="en-US" altLang="ja-JP" sz="2000" b="1" dirty="0" smtClean="0">
              <a:solidFill>
                <a:srgbClr val="FF0000"/>
              </a:solidFill>
            </a:endParaRPr>
          </a:p>
          <a:p>
            <a:pPr algn="ctr"/>
            <a:r>
              <a:rPr kumimoji="1" lang="en-US" altLang="ja-JP" dirty="0" smtClean="0"/>
              <a:t> </a:t>
            </a:r>
            <a:endParaRPr lang="en-US" altLang="ja-JP" dirty="0" smtClean="0"/>
          </a:p>
          <a:p>
            <a:pPr algn="ctr"/>
            <a:endParaRPr kumimoji="1" lang="en-US" altLang="ja-JP" dirty="0"/>
          </a:p>
          <a:p>
            <a:pPr algn="ctr"/>
            <a:endParaRPr lang="en-US" altLang="ja-JP" dirty="0" smtClean="0"/>
          </a:p>
          <a:p>
            <a:pPr algn="ctr"/>
            <a:endParaRPr kumimoji="1" lang="en-US" altLang="ja-JP" dirty="0"/>
          </a:p>
          <a:p>
            <a:pPr algn="ctr"/>
            <a:endParaRPr lang="en-US" altLang="ja-JP" dirty="0" smtClean="0"/>
          </a:p>
          <a:p>
            <a:pPr algn="ctr"/>
            <a:endParaRPr kumimoji="1" lang="en-US" altLang="ja-JP" dirty="0"/>
          </a:p>
          <a:p>
            <a:pPr algn="ctr"/>
            <a:endParaRPr lang="en-US" altLang="ja-JP" dirty="0" smtClean="0"/>
          </a:p>
          <a:p>
            <a:pPr algn="ctr"/>
            <a:endParaRPr kumimoji="1" lang="en-US" altLang="ja-JP" dirty="0" smtClean="0"/>
          </a:p>
        </p:txBody>
      </p:sp>
      <p:sp>
        <p:nvSpPr>
          <p:cNvPr id="2" name="タイトル 1"/>
          <p:cNvSpPr>
            <a:spLocks noGrp="1"/>
          </p:cNvSpPr>
          <p:nvPr>
            <p:ph type="title"/>
          </p:nvPr>
        </p:nvSpPr>
        <p:spPr/>
        <p:txBody>
          <a:bodyPr>
            <a:noAutofit/>
          </a:bodyPr>
          <a:lstStyle/>
          <a:p>
            <a:r>
              <a:rPr kumimoji="1" lang="en-US" altLang="ja-JP" sz="2800" dirty="0" smtClean="0"/>
              <a:t>DMTCP</a:t>
            </a:r>
            <a:r>
              <a:rPr lang="ja-JP" altLang="en-US" sz="2800" dirty="0" smtClean="0"/>
              <a:t>におけるチェックポイント</a:t>
            </a:r>
            <a:r>
              <a:rPr lang="en-US" altLang="ja-JP" sz="2800" dirty="0" smtClean="0"/>
              <a:t>/</a:t>
            </a:r>
            <a:r>
              <a:rPr lang="ja-JP" altLang="en-US" sz="2800" dirty="0" smtClean="0"/>
              <a:t>リスタートの管理</a:t>
            </a:r>
            <a:endParaRPr kumimoji="1" lang="ja-JP" altLang="en-US" sz="2800" dirty="0"/>
          </a:p>
        </p:txBody>
      </p:sp>
      <p:sp>
        <p:nvSpPr>
          <p:cNvPr id="3" name="日付プレースホルダー 2"/>
          <p:cNvSpPr>
            <a:spLocks noGrp="1"/>
          </p:cNvSpPr>
          <p:nvPr>
            <p:ph type="dt" sz="half" idx="10"/>
          </p:nvPr>
        </p:nvSpPr>
        <p:spPr/>
        <p:txBody>
          <a:bodyPr/>
          <a:lstStyle/>
          <a:p>
            <a:fld id="{FC505628-E5D3-4A0F-A10A-A01DBE849621}" type="datetime1">
              <a:rPr lang="ja-JP" altLang="en-US" smtClean="0"/>
              <a:t>2016/6/2</a:t>
            </a:fld>
            <a:endParaRPr lang="ja-JP" altLang="en-US"/>
          </a:p>
        </p:txBody>
      </p:sp>
      <p:sp>
        <p:nvSpPr>
          <p:cNvPr id="4" name="フッター プレースホルダー 3"/>
          <p:cNvSpPr>
            <a:spLocks noGrp="1"/>
          </p:cNvSpPr>
          <p:nvPr>
            <p:ph type="ftr" sz="quarter" idx="11"/>
          </p:nvPr>
        </p:nvSpPr>
        <p:spPr/>
        <p:txBody>
          <a:bodyPr/>
          <a:lstStyle/>
          <a:p>
            <a:r>
              <a:rPr lang="en-US" altLang="zh-TW" smtClean="0"/>
              <a:t>ARC212@</a:t>
            </a:r>
            <a:r>
              <a:rPr lang="zh-TW" altLang="en-US" smtClean="0"/>
              <a:t>黒部宇奈月温泉 発表練習</a:t>
            </a:r>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8</a:t>
            </a:fld>
            <a:endParaRPr lang="ja-JP" altLang="en-US"/>
          </a:p>
        </p:txBody>
      </p:sp>
      <p:sp>
        <p:nvSpPr>
          <p:cNvPr id="6" name="正方形/長方形 5"/>
          <p:cNvSpPr/>
          <p:nvPr/>
        </p:nvSpPr>
        <p:spPr>
          <a:xfrm>
            <a:off x="1312446" y="4365104"/>
            <a:ext cx="3017870" cy="9409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1400" dirty="0" smtClean="0"/>
          </a:p>
          <a:p>
            <a:pPr algn="ctr"/>
            <a:endParaRPr kumimoji="1" lang="en-US" altLang="ja-JP" dirty="0" smtClean="0"/>
          </a:p>
          <a:p>
            <a:r>
              <a:rPr kumimoji="1" lang="ja-JP" altLang="en-US" sz="1600" b="1" dirty="0" smtClean="0"/>
              <a:t>ユーザープログラムの実行</a:t>
            </a:r>
            <a:endParaRPr kumimoji="1" lang="en-US" altLang="ja-JP" sz="1600" b="1" dirty="0" smtClean="0"/>
          </a:p>
          <a:p>
            <a:r>
              <a:rPr lang="ja-JP" altLang="en-US" sz="1600" b="1" dirty="0" smtClean="0"/>
              <a:t>システムコールの記録</a:t>
            </a:r>
            <a:endParaRPr kumimoji="1" lang="ja-JP" altLang="en-US" sz="1600" b="1" dirty="0"/>
          </a:p>
        </p:txBody>
      </p:sp>
      <p:sp>
        <p:nvSpPr>
          <p:cNvPr id="8" name="円/楕円 7"/>
          <p:cNvSpPr/>
          <p:nvPr/>
        </p:nvSpPr>
        <p:spPr>
          <a:xfrm>
            <a:off x="1492466" y="1620727"/>
            <a:ext cx="2232248" cy="1390749"/>
          </a:xfrm>
          <a:prstGeom prst="ellipse">
            <a:avLst/>
          </a:prstGeom>
          <a:ln w="57150">
            <a:solidFill>
              <a:srgbClr val="00B05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b="1" dirty="0" err="1" smtClean="0"/>
              <a:t>dmtcp</a:t>
            </a:r>
            <a:r>
              <a:rPr lang="en-US" altLang="ja-JP" sz="1400" b="1" dirty="0" smtClean="0"/>
              <a:t>_</a:t>
            </a:r>
          </a:p>
          <a:p>
            <a:pPr algn="ctr"/>
            <a:r>
              <a:rPr lang="en-US" altLang="ja-JP" sz="1400" b="1" dirty="0" smtClean="0"/>
              <a:t>coordinator</a:t>
            </a:r>
          </a:p>
        </p:txBody>
      </p:sp>
      <p:sp>
        <p:nvSpPr>
          <p:cNvPr id="23" name="正方形/長方形 22"/>
          <p:cNvSpPr/>
          <p:nvPr/>
        </p:nvSpPr>
        <p:spPr>
          <a:xfrm>
            <a:off x="1315851" y="4384286"/>
            <a:ext cx="2431462" cy="4224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b="1" dirty="0" smtClean="0">
                <a:solidFill>
                  <a:srgbClr val="FF0000"/>
                </a:solidFill>
              </a:rPr>
              <a:t>ユーザースレッド</a:t>
            </a:r>
            <a:endParaRPr kumimoji="1" lang="ja-JP" altLang="en-US" b="1" dirty="0">
              <a:solidFill>
                <a:srgbClr val="FF0000"/>
              </a:solidFill>
            </a:endParaRPr>
          </a:p>
        </p:txBody>
      </p:sp>
      <p:sp>
        <p:nvSpPr>
          <p:cNvPr id="24" name="正方形/長方形 23"/>
          <p:cNvSpPr/>
          <p:nvPr/>
        </p:nvSpPr>
        <p:spPr>
          <a:xfrm>
            <a:off x="1312447" y="5306032"/>
            <a:ext cx="3017870" cy="9823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dirty="0" smtClean="0"/>
          </a:p>
          <a:p>
            <a:pPr algn="ctr"/>
            <a:endParaRPr lang="en-US" altLang="ja-JP" dirty="0"/>
          </a:p>
          <a:p>
            <a:r>
              <a:rPr kumimoji="1" lang="ja-JP" altLang="en-US" dirty="0" smtClean="0"/>
              <a:t>チェックポイント</a:t>
            </a:r>
            <a:r>
              <a:rPr lang="ja-JP" altLang="en-US" dirty="0" smtClean="0"/>
              <a:t>データ作成等</a:t>
            </a:r>
            <a:endParaRPr kumimoji="1" lang="ja-JP" altLang="en-US" dirty="0"/>
          </a:p>
        </p:txBody>
      </p:sp>
      <p:sp>
        <p:nvSpPr>
          <p:cNvPr id="25" name="正方形/長方形 24"/>
          <p:cNvSpPr/>
          <p:nvPr/>
        </p:nvSpPr>
        <p:spPr>
          <a:xfrm>
            <a:off x="1320633" y="5315604"/>
            <a:ext cx="2438756"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b="1" dirty="0" smtClean="0">
                <a:solidFill>
                  <a:srgbClr val="FF0000"/>
                </a:solidFill>
              </a:rPr>
              <a:t>チェックポイントスレッド</a:t>
            </a:r>
            <a:endParaRPr lang="en-US" altLang="ja-JP" b="1" dirty="0" smtClean="0">
              <a:solidFill>
                <a:srgbClr val="FF0000"/>
              </a:solidFill>
            </a:endParaRPr>
          </a:p>
          <a:p>
            <a:pPr algn="ctr"/>
            <a:r>
              <a:rPr kumimoji="1" lang="en-US" altLang="ja-JP" b="1" dirty="0" smtClean="0">
                <a:solidFill>
                  <a:srgbClr val="FF0000"/>
                </a:solidFill>
              </a:rPr>
              <a:t>(DMTCP)</a:t>
            </a:r>
            <a:endParaRPr kumimoji="1" lang="ja-JP" altLang="en-US" b="1" dirty="0">
              <a:solidFill>
                <a:srgbClr val="FF0000"/>
              </a:solidFill>
            </a:endParaRPr>
          </a:p>
        </p:txBody>
      </p:sp>
      <p:cxnSp>
        <p:nvCxnSpPr>
          <p:cNvPr id="26" name="直線コネクタ 25"/>
          <p:cNvCxnSpPr/>
          <p:nvPr/>
        </p:nvCxnSpPr>
        <p:spPr>
          <a:xfrm flipV="1">
            <a:off x="3352800" y="1676998"/>
            <a:ext cx="443922" cy="5612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V="1">
            <a:off x="3779912" y="1671901"/>
            <a:ext cx="260433" cy="509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コンテンツ プレースホルダー 2"/>
          <p:cNvSpPr txBox="1">
            <a:spLocks/>
          </p:cNvSpPr>
          <p:nvPr/>
        </p:nvSpPr>
        <p:spPr>
          <a:xfrm>
            <a:off x="4067944" y="1412776"/>
            <a:ext cx="3794195" cy="86409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marL="0" indent="0">
              <a:buClr>
                <a:srgbClr val="93A299"/>
              </a:buClr>
              <a:buNone/>
            </a:pPr>
            <a:endParaRPr lang="en-US" altLang="ja-JP" dirty="0" smtClean="0">
              <a:solidFill>
                <a:srgbClr val="FF0000"/>
              </a:solidFill>
            </a:endParaRPr>
          </a:p>
        </p:txBody>
      </p:sp>
      <p:sp>
        <p:nvSpPr>
          <p:cNvPr id="41" name="コンテンツ プレースホルダー 2"/>
          <p:cNvSpPr txBox="1">
            <a:spLocks/>
          </p:cNvSpPr>
          <p:nvPr/>
        </p:nvSpPr>
        <p:spPr>
          <a:xfrm>
            <a:off x="4040345" y="1452006"/>
            <a:ext cx="4924143" cy="86409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a:buClr>
                <a:srgbClr val="93A299"/>
              </a:buClr>
            </a:pPr>
            <a:r>
              <a:rPr lang="ja-JP" altLang="en-US" sz="2000" b="1" dirty="0" smtClean="0">
                <a:solidFill>
                  <a:srgbClr val="292934"/>
                </a:solidFill>
              </a:rPr>
              <a:t>チェックポイント</a:t>
            </a:r>
            <a:r>
              <a:rPr lang="en-US" altLang="ja-JP" sz="2000" b="1" dirty="0" smtClean="0">
                <a:solidFill>
                  <a:srgbClr val="292934"/>
                </a:solidFill>
              </a:rPr>
              <a:t>/</a:t>
            </a:r>
            <a:r>
              <a:rPr lang="ja-JP" altLang="en-US" sz="2000" b="1" dirty="0" smtClean="0">
                <a:solidFill>
                  <a:srgbClr val="292934"/>
                </a:solidFill>
              </a:rPr>
              <a:t>リスタート対象のプロセスを管理・制御するプロセス</a:t>
            </a:r>
            <a:endParaRPr lang="en-US" altLang="ja-JP" sz="2000" b="1" dirty="0" smtClean="0">
              <a:solidFill>
                <a:srgbClr val="FF0000"/>
              </a:solidFill>
            </a:endParaRPr>
          </a:p>
        </p:txBody>
      </p:sp>
      <p:cxnSp>
        <p:nvCxnSpPr>
          <p:cNvPr id="47" name="直線矢印コネクタ 46"/>
          <p:cNvCxnSpPr>
            <a:stCxn id="8" idx="4"/>
          </p:cNvCxnSpPr>
          <p:nvPr/>
        </p:nvCxnSpPr>
        <p:spPr>
          <a:xfrm>
            <a:off x="2608590" y="3011476"/>
            <a:ext cx="0" cy="5694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4409728" y="2726936"/>
            <a:ext cx="4392488" cy="646331"/>
          </a:xfrm>
          <a:prstGeom prst="rect">
            <a:avLst/>
          </a:prstGeom>
          <a:noFill/>
        </p:spPr>
        <p:txBody>
          <a:bodyPr wrap="square" rtlCol="0">
            <a:spAutoFit/>
          </a:bodyPr>
          <a:lstStyle/>
          <a:p>
            <a:r>
              <a:rPr kumimoji="1" lang="ja-JP" altLang="en-US" dirty="0" smtClean="0"/>
              <a:t>チェックポイントの取得要求，</a:t>
            </a:r>
            <a:endParaRPr kumimoji="1" lang="en-US" altLang="ja-JP" dirty="0" smtClean="0"/>
          </a:p>
          <a:p>
            <a:r>
              <a:rPr kumimoji="1" lang="ja-JP" altLang="en-US" dirty="0" smtClean="0"/>
              <a:t>チェックポイント</a:t>
            </a:r>
            <a:r>
              <a:rPr kumimoji="1" lang="en-US" altLang="ja-JP" dirty="0" smtClean="0"/>
              <a:t>/</a:t>
            </a:r>
            <a:r>
              <a:rPr kumimoji="1" lang="ja-JP" altLang="en-US" dirty="0" smtClean="0"/>
              <a:t>リスタート処理の管理等</a:t>
            </a:r>
            <a:endParaRPr kumimoji="1" lang="ja-JP" altLang="en-US" dirty="0"/>
          </a:p>
        </p:txBody>
      </p:sp>
      <p:sp>
        <p:nvSpPr>
          <p:cNvPr id="65" name="テキスト ボックス 64"/>
          <p:cNvSpPr txBox="1"/>
          <p:nvPr/>
        </p:nvSpPr>
        <p:spPr>
          <a:xfrm>
            <a:off x="8460432" y="4806762"/>
            <a:ext cx="683568" cy="369332"/>
          </a:xfrm>
          <a:prstGeom prst="rect">
            <a:avLst/>
          </a:prstGeom>
          <a:noFill/>
        </p:spPr>
        <p:txBody>
          <a:bodyPr wrap="square" rtlCol="0">
            <a:spAutoFit/>
          </a:bodyPr>
          <a:lstStyle/>
          <a:p>
            <a:r>
              <a:rPr kumimoji="1" lang="ja-JP" altLang="en-US" dirty="0" smtClean="0"/>
              <a:t>・・・</a:t>
            </a:r>
            <a:endParaRPr kumimoji="1" lang="ja-JP" altLang="en-US" dirty="0"/>
          </a:p>
        </p:txBody>
      </p:sp>
      <p:cxnSp>
        <p:nvCxnSpPr>
          <p:cNvPr id="66" name="直線矢印コネクタ 65"/>
          <p:cNvCxnSpPr>
            <a:stCxn id="8" idx="4"/>
          </p:cNvCxnSpPr>
          <p:nvPr/>
        </p:nvCxnSpPr>
        <p:spPr>
          <a:xfrm>
            <a:off x="2608590" y="3011476"/>
            <a:ext cx="1597985" cy="5694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8" idx="4"/>
          </p:cNvCxnSpPr>
          <p:nvPr/>
        </p:nvCxnSpPr>
        <p:spPr>
          <a:xfrm>
            <a:off x="2608590" y="3011476"/>
            <a:ext cx="2971522" cy="561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テキスト ボックス 72"/>
          <p:cNvSpPr txBox="1"/>
          <p:nvPr/>
        </p:nvSpPr>
        <p:spPr>
          <a:xfrm>
            <a:off x="3542964" y="2818185"/>
            <a:ext cx="683568" cy="369332"/>
          </a:xfrm>
          <a:prstGeom prst="rect">
            <a:avLst/>
          </a:prstGeom>
          <a:noFill/>
        </p:spPr>
        <p:txBody>
          <a:bodyPr wrap="square" rtlCol="0">
            <a:spAutoFit/>
          </a:bodyPr>
          <a:lstStyle/>
          <a:p>
            <a:r>
              <a:rPr kumimoji="1" lang="ja-JP" altLang="en-US" dirty="0" smtClean="0"/>
              <a:t>・・・</a:t>
            </a:r>
            <a:endParaRPr kumimoji="1" lang="ja-JP" altLang="en-US" dirty="0"/>
          </a:p>
        </p:txBody>
      </p:sp>
    </p:spTree>
    <p:extLst>
      <p:ext uri="{BB962C8B-B14F-4D97-AF65-F5344CB8AC3E}">
        <p14:creationId xmlns:p14="http://schemas.microsoft.com/office/powerpoint/2010/main" val="281039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MPI</a:t>
            </a:r>
            <a:r>
              <a:rPr lang="ja-JP" altLang="en-US" dirty="0" smtClean="0"/>
              <a:t>とプロセスのチェックポイント</a:t>
            </a:r>
            <a:endParaRPr kumimoji="1" lang="ja-JP" altLang="en-US" dirty="0"/>
          </a:p>
        </p:txBody>
      </p:sp>
      <p:sp>
        <p:nvSpPr>
          <p:cNvPr id="3" name="日付プレースホルダー 2"/>
          <p:cNvSpPr>
            <a:spLocks noGrp="1"/>
          </p:cNvSpPr>
          <p:nvPr>
            <p:ph type="dt" sz="half" idx="10"/>
          </p:nvPr>
        </p:nvSpPr>
        <p:spPr/>
        <p:txBody>
          <a:bodyPr/>
          <a:lstStyle/>
          <a:p>
            <a:fld id="{111555C8-C8DB-498E-BB99-BE5AB3A57EF5}" type="datetime1">
              <a:rPr lang="ja-JP" altLang="en-US" smtClean="0"/>
              <a:t>2016/6/2</a:t>
            </a:fld>
            <a:endParaRPr lang="ja-JP" altLang="en-US"/>
          </a:p>
        </p:txBody>
      </p:sp>
      <p:sp>
        <p:nvSpPr>
          <p:cNvPr id="5" name="スライド番号プレースホルダー 4"/>
          <p:cNvSpPr>
            <a:spLocks noGrp="1"/>
          </p:cNvSpPr>
          <p:nvPr>
            <p:ph type="sldNum" sz="quarter" idx="12"/>
          </p:nvPr>
        </p:nvSpPr>
        <p:spPr/>
        <p:txBody>
          <a:bodyPr/>
          <a:lstStyle/>
          <a:p>
            <a:fld id="{19EFD5C2-C605-44A9-AFF4-CC97E62308AD}" type="slidenum">
              <a:rPr lang="ja-JP" altLang="en-US" smtClean="0"/>
              <a:pPr/>
              <a:t>9</a:t>
            </a:fld>
            <a:endParaRPr lang="ja-JP" altLang="en-US"/>
          </a:p>
        </p:txBody>
      </p:sp>
      <p:sp>
        <p:nvSpPr>
          <p:cNvPr id="8" name="フッター プレースホルダー 1"/>
          <p:cNvSpPr>
            <a:spLocks noGrp="1"/>
          </p:cNvSpPr>
          <p:nvPr>
            <p:ph type="ftr" sz="quarter" idx="11"/>
          </p:nvPr>
        </p:nvSpPr>
        <p:spPr>
          <a:xfrm>
            <a:off x="3429000" y="18288"/>
            <a:ext cx="4114800" cy="329184"/>
          </a:xfrm>
        </p:spPr>
        <p:txBody>
          <a:bodyPr/>
          <a:lstStyle/>
          <a:p>
            <a:r>
              <a:rPr lang="en-US" altLang="zh-TW" smtClean="0"/>
              <a:t>ARC212@</a:t>
            </a:r>
            <a:r>
              <a:rPr lang="zh-TW" altLang="en-US" smtClean="0"/>
              <a:t>黒部宇奈月温泉 発表練習</a:t>
            </a:r>
            <a:endParaRPr lang="ja-JP" altLang="en-US" dirty="0"/>
          </a:p>
        </p:txBody>
      </p:sp>
      <p:sp>
        <p:nvSpPr>
          <p:cNvPr id="7" name="円/楕円 6"/>
          <p:cNvSpPr/>
          <p:nvPr/>
        </p:nvSpPr>
        <p:spPr>
          <a:xfrm>
            <a:off x="114217" y="1709928"/>
            <a:ext cx="3312368" cy="3121452"/>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b="1" dirty="0" smtClean="0"/>
              <a:t>ホストノード</a:t>
            </a:r>
            <a:endParaRPr lang="en-US" altLang="ja-JP" sz="2000" b="1" dirty="0"/>
          </a:p>
          <a:p>
            <a:pPr algn="ctr"/>
            <a:endParaRPr lang="en-US" altLang="ja-JP" sz="2000" b="1" dirty="0" smtClean="0"/>
          </a:p>
          <a:p>
            <a:pPr algn="ctr"/>
            <a:endParaRPr lang="en-US" altLang="ja-JP" sz="2000" b="1" dirty="0"/>
          </a:p>
          <a:p>
            <a:pPr algn="ctr"/>
            <a:endParaRPr lang="en-US" altLang="ja-JP" sz="2000" b="1" dirty="0" smtClean="0"/>
          </a:p>
          <a:p>
            <a:pPr algn="ctr"/>
            <a:endParaRPr lang="en-US" altLang="ja-JP" sz="2000" b="1" dirty="0" smtClean="0"/>
          </a:p>
          <a:p>
            <a:pPr algn="ctr"/>
            <a:endParaRPr lang="en-US" altLang="ja-JP" sz="2000" b="1" dirty="0" smtClean="0"/>
          </a:p>
          <a:p>
            <a:pPr algn="ctr"/>
            <a:endParaRPr kumimoji="1" lang="en-US" altLang="ja-JP" sz="2000" b="1" dirty="0"/>
          </a:p>
          <a:p>
            <a:pPr algn="ctr"/>
            <a:endParaRPr kumimoji="1" lang="en-US" altLang="ja-JP" sz="1600" b="1" dirty="0"/>
          </a:p>
          <a:p>
            <a:pPr algn="ctr"/>
            <a:endParaRPr kumimoji="1" lang="en-US" altLang="ja-JP" sz="1600" b="1" dirty="0" smtClean="0"/>
          </a:p>
          <a:p>
            <a:pPr algn="ctr"/>
            <a:endParaRPr kumimoji="1" lang="ja-JP" altLang="en-US" sz="1600" b="1" dirty="0"/>
          </a:p>
        </p:txBody>
      </p:sp>
      <p:sp>
        <p:nvSpPr>
          <p:cNvPr id="13" name="円/楕円 12"/>
          <p:cNvSpPr/>
          <p:nvPr/>
        </p:nvSpPr>
        <p:spPr>
          <a:xfrm>
            <a:off x="942309" y="2497098"/>
            <a:ext cx="1656184" cy="715878"/>
          </a:xfrm>
          <a:prstGeom prst="ellipse">
            <a:avLst/>
          </a:prstGeom>
          <a:ln w="57150">
            <a:solidFill>
              <a:srgbClr val="00B05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b="1" dirty="0" err="1" smtClean="0"/>
              <a:t>dmtcp</a:t>
            </a:r>
            <a:r>
              <a:rPr lang="en-US" altLang="ja-JP" sz="1400" b="1" dirty="0" smtClean="0"/>
              <a:t>_</a:t>
            </a:r>
          </a:p>
          <a:p>
            <a:pPr algn="ctr"/>
            <a:r>
              <a:rPr lang="en-US" altLang="ja-JP" sz="1400" b="1" dirty="0" smtClean="0"/>
              <a:t>coordinator</a:t>
            </a:r>
          </a:p>
        </p:txBody>
      </p:sp>
      <p:sp>
        <p:nvSpPr>
          <p:cNvPr id="24" name="テキスト ボックス 23"/>
          <p:cNvSpPr txBox="1"/>
          <p:nvPr/>
        </p:nvSpPr>
        <p:spPr>
          <a:xfrm>
            <a:off x="6388962" y="6505599"/>
            <a:ext cx="2692508" cy="307777"/>
          </a:xfrm>
          <a:prstGeom prst="rect">
            <a:avLst/>
          </a:prstGeom>
          <a:noFill/>
        </p:spPr>
        <p:txBody>
          <a:bodyPr wrap="square" rtlCol="0">
            <a:spAutoFit/>
          </a:bodyPr>
          <a:lstStyle/>
          <a:p>
            <a:r>
              <a:rPr kumimoji="1" lang="ja-JP" altLang="en-US" sz="1400" b="1" dirty="0" smtClean="0"/>
              <a:t>：</a:t>
            </a:r>
            <a:r>
              <a:rPr kumimoji="1" lang="en-US" altLang="ja-JP" sz="1400" b="1" dirty="0" smtClean="0"/>
              <a:t>MPI</a:t>
            </a:r>
            <a:r>
              <a:rPr kumimoji="1" lang="ja-JP" altLang="en-US" sz="1400" b="1" dirty="0" smtClean="0"/>
              <a:t>並列</a:t>
            </a:r>
            <a:r>
              <a:rPr lang="ja-JP" altLang="en-US" sz="1400" b="1" dirty="0"/>
              <a:t>実行</a:t>
            </a:r>
            <a:r>
              <a:rPr kumimoji="1" lang="ja-JP" altLang="en-US" sz="1400" b="1" dirty="0" smtClean="0"/>
              <a:t>プロセス</a:t>
            </a:r>
            <a:endParaRPr kumimoji="1" lang="ja-JP" altLang="en-US" sz="1400" b="1" dirty="0"/>
          </a:p>
        </p:txBody>
      </p:sp>
      <p:sp>
        <p:nvSpPr>
          <p:cNvPr id="25" name="円/楕円 24"/>
          <p:cNvSpPr/>
          <p:nvPr/>
        </p:nvSpPr>
        <p:spPr>
          <a:xfrm>
            <a:off x="5856651" y="6021288"/>
            <a:ext cx="454929" cy="430308"/>
          </a:xfrm>
          <a:prstGeom prst="ellipse">
            <a:avLst/>
          </a:prstGeom>
          <a:ln w="57150">
            <a:solidFill>
              <a:srgbClr val="00B05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sp>
        <p:nvSpPr>
          <p:cNvPr id="26" name="テキスト ボックス 25"/>
          <p:cNvSpPr txBox="1"/>
          <p:nvPr/>
        </p:nvSpPr>
        <p:spPr>
          <a:xfrm>
            <a:off x="6388962" y="6021288"/>
            <a:ext cx="2755038" cy="307777"/>
          </a:xfrm>
          <a:prstGeom prst="rect">
            <a:avLst/>
          </a:prstGeom>
          <a:noFill/>
        </p:spPr>
        <p:txBody>
          <a:bodyPr wrap="square" rtlCol="0">
            <a:spAutoFit/>
          </a:bodyPr>
          <a:lstStyle/>
          <a:p>
            <a:r>
              <a:rPr kumimoji="1" lang="ja-JP" altLang="en-US" sz="1400" b="1" dirty="0" smtClean="0"/>
              <a:t>：</a:t>
            </a:r>
            <a:r>
              <a:rPr kumimoji="1" lang="en-US" altLang="ja-JP" sz="1400" b="1" dirty="0" smtClean="0"/>
              <a:t>DMTCP</a:t>
            </a:r>
            <a:r>
              <a:rPr kumimoji="1" lang="ja-JP" altLang="en-US" sz="1400" b="1" dirty="0" smtClean="0"/>
              <a:t>の</a:t>
            </a:r>
            <a:r>
              <a:rPr lang="ja-JP" altLang="en-US" sz="1400" b="1" dirty="0" smtClean="0"/>
              <a:t>管理デーモンプロセス</a:t>
            </a:r>
            <a:endParaRPr kumimoji="1" lang="ja-JP" altLang="en-US" sz="1400" b="1" dirty="0"/>
          </a:p>
        </p:txBody>
      </p:sp>
      <p:sp>
        <p:nvSpPr>
          <p:cNvPr id="28" name="円/楕円 27"/>
          <p:cNvSpPr/>
          <p:nvPr/>
        </p:nvSpPr>
        <p:spPr>
          <a:xfrm>
            <a:off x="949738" y="3346273"/>
            <a:ext cx="1656184" cy="71587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000" b="1" dirty="0" err="1" smtClean="0"/>
              <a:t>orterun</a:t>
            </a:r>
            <a:endParaRPr lang="en-US" altLang="ja-JP" sz="2000" b="1" dirty="0" smtClean="0"/>
          </a:p>
        </p:txBody>
      </p:sp>
      <p:sp>
        <p:nvSpPr>
          <p:cNvPr id="29" name="円/楕円 28"/>
          <p:cNvSpPr/>
          <p:nvPr/>
        </p:nvSpPr>
        <p:spPr>
          <a:xfrm>
            <a:off x="5364088" y="1575953"/>
            <a:ext cx="3168352" cy="2427545"/>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b="1" dirty="0" smtClean="0"/>
              <a:t>リモートノード</a:t>
            </a:r>
            <a:endParaRPr lang="en-US" altLang="ja-JP" sz="2000" b="1" dirty="0" smtClean="0"/>
          </a:p>
          <a:p>
            <a:pPr algn="ctr"/>
            <a:endParaRPr lang="en-US" altLang="ja-JP" sz="2000" b="1" dirty="0" smtClean="0"/>
          </a:p>
          <a:p>
            <a:pPr algn="ctr"/>
            <a:endParaRPr lang="en-US" altLang="ja-JP" sz="2000" b="1" dirty="0" smtClean="0"/>
          </a:p>
          <a:p>
            <a:pPr algn="ctr"/>
            <a:endParaRPr kumimoji="1" lang="en-US" altLang="ja-JP" sz="2000" b="1" dirty="0"/>
          </a:p>
          <a:p>
            <a:pPr algn="ctr"/>
            <a:endParaRPr kumimoji="1" lang="en-US" altLang="ja-JP" sz="1600" b="1" dirty="0"/>
          </a:p>
          <a:p>
            <a:pPr algn="ctr"/>
            <a:endParaRPr kumimoji="1" lang="en-US" altLang="ja-JP" sz="1600" b="1" dirty="0" smtClean="0"/>
          </a:p>
          <a:p>
            <a:pPr algn="ctr"/>
            <a:endParaRPr kumimoji="1" lang="ja-JP" altLang="en-US" sz="1600" b="1" dirty="0"/>
          </a:p>
        </p:txBody>
      </p:sp>
      <p:sp>
        <p:nvSpPr>
          <p:cNvPr id="33" name="円/楕円 32"/>
          <p:cNvSpPr/>
          <p:nvPr/>
        </p:nvSpPr>
        <p:spPr>
          <a:xfrm>
            <a:off x="6078641" y="2338787"/>
            <a:ext cx="1656184" cy="71587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000" b="1" dirty="0" err="1" smtClean="0"/>
              <a:t>orted</a:t>
            </a:r>
            <a:endParaRPr lang="en-US" altLang="ja-JP" sz="2000" b="1" dirty="0" smtClean="0"/>
          </a:p>
        </p:txBody>
      </p:sp>
      <p:sp>
        <p:nvSpPr>
          <p:cNvPr id="34" name="円/楕円 33"/>
          <p:cNvSpPr/>
          <p:nvPr/>
        </p:nvSpPr>
        <p:spPr>
          <a:xfrm>
            <a:off x="5796135" y="5534163"/>
            <a:ext cx="586259" cy="388168"/>
          </a:xfrm>
          <a:prstGeom prst="ellipse">
            <a:avLst/>
          </a:prstGeom>
          <a:ln w="28575">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400" b="1" dirty="0" smtClean="0"/>
          </a:p>
        </p:txBody>
      </p:sp>
      <p:sp>
        <p:nvSpPr>
          <p:cNvPr id="35" name="テキスト ボックス 34"/>
          <p:cNvSpPr txBox="1"/>
          <p:nvPr/>
        </p:nvSpPr>
        <p:spPr>
          <a:xfrm>
            <a:off x="6404126" y="5543581"/>
            <a:ext cx="2738584" cy="307777"/>
          </a:xfrm>
          <a:prstGeom prst="rect">
            <a:avLst/>
          </a:prstGeom>
          <a:noFill/>
        </p:spPr>
        <p:txBody>
          <a:bodyPr wrap="square" rtlCol="0">
            <a:spAutoFit/>
          </a:bodyPr>
          <a:lstStyle/>
          <a:p>
            <a:r>
              <a:rPr kumimoji="1" lang="ja-JP" altLang="en-US" sz="1400" b="1" dirty="0" smtClean="0"/>
              <a:t>：</a:t>
            </a:r>
            <a:r>
              <a:rPr kumimoji="1" lang="en-US" altLang="ja-JP" sz="1400" b="1" dirty="0" smtClean="0"/>
              <a:t>MPI</a:t>
            </a:r>
            <a:r>
              <a:rPr kumimoji="1" lang="ja-JP" altLang="en-US" sz="1400" b="1" dirty="0" smtClean="0"/>
              <a:t>の</a:t>
            </a:r>
            <a:r>
              <a:rPr lang="ja-JP" altLang="en-US" sz="1400" b="1" dirty="0" smtClean="0"/>
              <a:t>管理デーモンプロセス</a:t>
            </a:r>
            <a:endParaRPr kumimoji="1" lang="ja-JP" altLang="en-US" sz="1400" b="1" dirty="0"/>
          </a:p>
        </p:txBody>
      </p:sp>
      <p:cxnSp>
        <p:nvCxnSpPr>
          <p:cNvPr id="9" name="カギ線コネクタ 8"/>
          <p:cNvCxnSpPr>
            <a:stCxn id="28" idx="6"/>
            <a:endCxn id="13" idx="6"/>
          </p:cNvCxnSpPr>
          <p:nvPr/>
        </p:nvCxnSpPr>
        <p:spPr>
          <a:xfrm flipH="1" flipV="1">
            <a:off x="2598493" y="2855037"/>
            <a:ext cx="7429" cy="849175"/>
          </a:xfrm>
          <a:prstGeom prst="bentConnector3">
            <a:avLst>
              <a:gd name="adj1" fmla="val -5843088"/>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3031847" y="2956458"/>
            <a:ext cx="1883406" cy="646331"/>
          </a:xfrm>
          <a:prstGeom prst="rect">
            <a:avLst/>
          </a:prstGeom>
          <a:noFill/>
        </p:spPr>
        <p:txBody>
          <a:bodyPr wrap="square" rtlCol="0">
            <a:spAutoFit/>
          </a:bodyPr>
          <a:lstStyle/>
          <a:p>
            <a:r>
              <a:rPr lang="en-US" altLang="ja-JP" b="1" dirty="0" smtClean="0">
                <a:solidFill>
                  <a:srgbClr val="FF0000"/>
                </a:solidFill>
              </a:rPr>
              <a:t>1.</a:t>
            </a:r>
            <a:r>
              <a:rPr lang="ja-JP" altLang="en-US" b="1" dirty="0" smtClean="0">
                <a:solidFill>
                  <a:srgbClr val="FF0000"/>
                </a:solidFill>
              </a:rPr>
              <a:t>チェックポイント取得要求</a:t>
            </a:r>
            <a:endParaRPr kumimoji="1" lang="ja-JP" altLang="en-US" b="1" dirty="0">
              <a:solidFill>
                <a:srgbClr val="FF0000"/>
              </a:solidFill>
            </a:endParaRPr>
          </a:p>
        </p:txBody>
      </p:sp>
      <p:pic>
        <p:nvPicPr>
          <p:cNvPr id="36" name="図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0152" y="4941168"/>
            <a:ext cx="363687" cy="456751"/>
          </a:xfrm>
          <a:prstGeom prst="rect">
            <a:avLst/>
          </a:prstGeom>
        </p:spPr>
      </p:pic>
      <p:sp>
        <p:nvSpPr>
          <p:cNvPr id="37" name="テキスト ボックス 36"/>
          <p:cNvSpPr txBox="1"/>
          <p:nvPr/>
        </p:nvSpPr>
        <p:spPr>
          <a:xfrm>
            <a:off x="6404126" y="5015654"/>
            <a:ext cx="2616439" cy="307777"/>
          </a:xfrm>
          <a:prstGeom prst="rect">
            <a:avLst/>
          </a:prstGeom>
          <a:noFill/>
        </p:spPr>
        <p:txBody>
          <a:bodyPr wrap="square" rtlCol="0">
            <a:spAutoFit/>
          </a:bodyPr>
          <a:lstStyle/>
          <a:p>
            <a:r>
              <a:rPr kumimoji="1" lang="ja-JP" altLang="en-US" sz="1400" b="1" dirty="0" smtClean="0"/>
              <a:t>：</a:t>
            </a:r>
            <a:r>
              <a:rPr lang="ja-JP" altLang="en-US" sz="1400" b="1" dirty="0" smtClean="0"/>
              <a:t>チェックポイントデータ</a:t>
            </a:r>
            <a:r>
              <a:rPr lang="en-US" altLang="ja-JP" sz="1400" b="1" dirty="0" smtClean="0"/>
              <a:t>(</a:t>
            </a:r>
            <a:r>
              <a:rPr lang="en-US" altLang="ja-JP" sz="1400" b="1" dirty="0" err="1" smtClean="0"/>
              <a:t>ckpt</a:t>
            </a:r>
            <a:r>
              <a:rPr lang="en-US" altLang="ja-JP" sz="1400" b="1" dirty="0" smtClean="0"/>
              <a:t>)</a:t>
            </a:r>
            <a:endParaRPr kumimoji="1" lang="ja-JP" altLang="en-US" sz="1400" b="1" dirty="0"/>
          </a:p>
        </p:txBody>
      </p:sp>
      <p:cxnSp>
        <p:nvCxnSpPr>
          <p:cNvPr id="14" name="カギ線コネクタ 13"/>
          <p:cNvCxnSpPr>
            <a:stCxn id="13" idx="2"/>
            <a:endCxn id="28" idx="2"/>
          </p:cNvCxnSpPr>
          <p:nvPr/>
        </p:nvCxnSpPr>
        <p:spPr>
          <a:xfrm rot="10800000" flipH="1" flipV="1">
            <a:off x="942308" y="2855036"/>
            <a:ext cx="7429" cy="849175"/>
          </a:xfrm>
          <a:prstGeom prst="bentConnector3">
            <a:avLst>
              <a:gd name="adj1" fmla="val -3077130"/>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カギ線コネクタ 37"/>
          <p:cNvCxnSpPr>
            <a:stCxn id="13" idx="2"/>
          </p:cNvCxnSpPr>
          <p:nvPr/>
        </p:nvCxnSpPr>
        <p:spPr>
          <a:xfrm rot="10800000" flipV="1">
            <a:off x="942309" y="2855036"/>
            <a:ext cx="12700" cy="1431713"/>
          </a:xfrm>
          <a:prstGeom prst="bentConnector3">
            <a:avLst>
              <a:gd name="adj1" fmla="val 1800000"/>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カギ線コネクタ 38"/>
          <p:cNvCxnSpPr>
            <a:stCxn id="13" idx="6"/>
          </p:cNvCxnSpPr>
          <p:nvPr/>
        </p:nvCxnSpPr>
        <p:spPr>
          <a:xfrm>
            <a:off x="2598493" y="2855037"/>
            <a:ext cx="12700" cy="1431713"/>
          </a:xfrm>
          <a:prstGeom prst="bentConnector3">
            <a:avLst>
              <a:gd name="adj1" fmla="val 1800000"/>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9" name="円/楕円 48"/>
          <p:cNvSpPr/>
          <p:nvPr/>
        </p:nvSpPr>
        <p:spPr>
          <a:xfrm>
            <a:off x="955010" y="4084016"/>
            <a:ext cx="499590" cy="491415"/>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ボックス 50"/>
          <p:cNvSpPr txBox="1"/>
          <p:nvPr/>
        </p:nvSpPr>
        <p:spPr>
          <a:xfrm>
            <a:off x="2572655" y="1979654"/>
            <a:ext cx="2287377" cy="646331"/>
          </a:xfrm>
          <a:prstGeom prst="rect">
            <a:avLst/>
          </a:prstGeom>
          <a:noFill/>
        </p:spPr>
        <p:txBody>
          <a:bodyPr wrap="square" rtlCol="0">
            <a:spAutoFit/>
          </a:bodyPr>
          <a:lstStyle/>
          <a:p>
            <a:r>
              <a:rPr lang="en-US" altLang="ja-JP" b="1" dirty="0" smtClean="0">
                <a:solidFill>
                  <a:srgbClr val="FF0000"/>
                </a:solidFill>
              </a:rPr>
              <a:t>2.</a:t>
            </a:r>
            <a:r>
              <a:rPr lang="ja-JP" altLang="en-US" b="1" dirty="0" smtClean="0">
                <a:solidFill>
                  <a:srgbClr val="FF0000"/>
                </a:solidFill>
              </a:rPr>
              <a:t>ユーザースレッドの停止</a:t>
            </a:r>
            <a:endParaRPr kumimoji="1" lang="ja-JP" altLang="en-US" b="1" dirty="0">
              <a:solidFill>
                <a:srgbClr val="FF0000"/>
              </a:solidFill>
            </a:endParaRPr>
          </a:p>
        </p:txBody>
      </p:sp>
      <p:pic>
        <p:nvPicPr>
          <p:cNvPr id="52" name="図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6666" y="4248079"/>
            <a:ext cx="363687" cy="456751"/>
          </a:xfrm>
          <a:prstGeom prst="rect">
            <a:avLst/>
          </a:prstGeom>
        </p:spPr>
      </p:pic>
      <p:sp>
        <p:nvSpPr>
          <p:cNvPr id="50" name="円/楕円 49"/>
          <p:cNvSpPr/>
          <p:nvPr/>
        </p:nvSpPr>
        <p:spPr>
          <a:xfrm>
            <a:off x="1904999" y="4062151"/>
            <a:ext cx="499590" cy="491415"/>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3" name="図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6347" y="4239218"/>
            <a:ext cx="363687" cy="456751"/>
          </a:xfrm>
          <a:prstGeom prst="rect">
            <a:avLst/>
          </a:prstGeom>
        </p:spPr>
      </p:pic>
      <p:pic>
        <p:nvPicPr>
          <p:cNvPr id="54" name="図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8749" y="3388757"/>
            <a:ext cx="363687" cy="456751"/>
          </a:xfrm>
          <a:prstGeom prst="rect">
            <a:avLst/>
          </a:prstGeom>
        </p:spPr>
      </p:pic>
      <p:pic>
        <p:nvPicPr>
          <p:cNvPr id="55" name="図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6583" y="2224812"/>
            <a:ext cx="363687" cy="456751"/>
          </a:xfrm>
          <a:prstGeom prst="rect">
            <a:avLst/>
          </a:prstGeom>
        </p:spPr>
      </p:pic>
      <p:sp>
        <p:nvSpPr>
          <p:cNvPr id="58" name="テキスト ボックス 57"/>
          <p:cNvSpPr txBox="1"/>
          <p:nvPr/>
        </p:nvSpPr>
        <p:spPr>
          <a:xfrm>
            <a:off x="910880" y="4890758"/>
            <a:ext cx="1988239" cy="646331"/>
          </a:xfrm>
          <a:prstGeom prst="rect">
            <a:avLst/>
          </a:prstGeom>
          <a:noFill/>
        </p:spPr>
        <p:txBody>
          <a:bodyPr wrap="square" rtlCol="0">
            <a:spAutoFit/>
          </a:bodyPr>
          <a:lstStyle/>
          <a:p>
            <a:r>
              <a:rPr kumimoji="1" lang="en-US" altLang="ja-JP" b="1" dirty="0" smtClean="0">
                <a:solidFill>
                  <a:srgbClr val="FF0000"/>
                </a:solidFill>
              </a:rPr>
              <a:t>3.</a:t>
            </a:r>
            <a:r>
              <a:rPr kumimoji="1" lang="ja-JP" altLang="en-US" b="1" dirty="0" smtClean="0">
                <a:solidFill>
                  <a:srgbClr val="FF0000"/>
                </a:solidFill>
              </a:rPr>
              <a:t>チェックポイントデータの作成</a:t>
            </a:r>
            <a:endParaRPr kumimoji="1" lang="ja-JP" altLang="en-US" b="1" dirty="0">
              <a:solidFill>
                <a:srgbClr val="FF0000"/>
              </a:solidFill>
            </a:endParaRPr>
          </a:p>
        </p:txBody>
      </p:sp>
      <p:sp>
        <p:nvSpPr>
          <p:cNvPr id="59" name="テキスト ボックス 58"/>
          <p:cNvSpPr txBox="1"/>
          <p:nvPr/>
        </p:nvSpPr>
        <p:spPr>
          <a:xfrm>
            <a:off x="5856651" y="4075056"/>
            <a:ext cx="2171733" cy="646331"/>
          </a:xfrm>
          <a:prstGeom prst="rect">
            <a:avLst/>
          </a:prstGeom>
          <a:noFill/>
        </p:spPr>
        <p:txBody>
          <a:bodyPr wrap="square" rtlCol="0">
            <a:spAutoFit/>
          </a:bodyPr>
          <a:lstStyle/>
          <a:p>
            <a:r>
              <a:rPr kumimoji="1" lang="en-US" altLang="ja-JP" b="1" dirty="0" smtClean="0">
                <a:solidFill>
                  <a:srgbClr val="FF0000"/>
                </a:solidFill>
              </a:rPr>
              <a:t>4.</a:t>
            </a:r>
            <a:r>
              <a:rPr kumimoji="1" lang="ja-JP" altLang="en-US" b="1" dirty="0" smtClean="0">
                <a:solidFill>
                  <a:srgbClr val="FF0000"/>
                </a:solidFill>
              </a:rPr>
              <a:t>チェックポイントデータの送信</a:t>
            </a:r>
            <a:endParaRPr kumimoji="1" lang="ja-JP" altLang="en-US" b="1" dirty="0">
              <a:solidFill>
                <a:srgbClr val="FF0000"/>
              </a:solidFill>
            </a:endParaRPr>
          </a:p>
        </p:txBody>
      </p:sp>
      <p:cxnSp>
        <p:nvCxnSpPr>
          <p:cNvPr id="6" name="直線矢印コネクタ 5"/>
          <p:cNvCxnSpPr>
            <a:stCxn id="13" idx="6"/>
          </p:cNvCxnSpPr>
          <p:nvPr/>
        </p:nvCxnSpPr>
        <p:spPr>
          <a:xfrm flipV="1">
            <a:off x="2598493" y="2625985"/>
            <a:ext cx="3480148" cy="22905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13" idx="6"/>
          </p:cNvCxnSpPr>
          <p:nvPr/>
        </p:nvCxnSpPr>
        <p:spPr>
          <a:xfrm>
            <a:off x="2598493" y="2855037"/>
            <a:ext cx="4643536" cy="357939"/>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13" idx="6"/>
          </p:cNvCxnSpPr>
          <p:nvPr/>
        </p:nvCxnSpPr>
        <p:spPr>
          <a:xfrm>
            <a:off x="2598493" y="2855037"/>
            <a:ext cx="3480148" cy="58125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8" name="円/楕円 47"/>
          <p:cNvSpPr/>
          <p:nvPr/>
        </p:nvSpPr>
        <p:spPr>
          <a:xfrm>
            <a:off x="5909244" y="6483634"/>
            <a:ext cx="360040" cy="33924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6053264" y="3190909"/>
            <a:ext cx="499590" cy="491415"/>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6" name="図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66036" y="3321633"/>
            <a:ext cx="363687" cy="456751"/>
          </a:xfrm>
          <a:prstGeom prst="rect">
            <a:avLst/>
          </a:prstGeom>
        </p:spPr>
      </p:pic>
      <p:sp>
        <p:nvSpPr>
          <p:cNvPr id="61" name="円/楕円 60"/>
          <p:cNvSpPr/>
          <p:nvPr/>
        </p:nvSpPr>
        <p:spPr>
          <a:xfrm>
            <a:off x="7120410" y="3212603"/>
            <a:ext cx="499590" cy="491415"/>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7" name="図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9238" y="3348932"/>
            <a:ext cx="363687" cy="456751"/>
          </a:xfrm>
          <a:prstGeom prst="rect">
            <a:avLst/>
          </a:prstGeom>
        </p:spPr>
      </p:pic>
    </p:spTree>
    <p:extLst>
      <p:ext uri="{BB962C8B-B14F-4D97-AF65-F5344CB8AC3E}">
        <p14:creationId xmlns:p14="http://schemas.microsoft.com/office/powerpoint/2010/main" val="1363963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500"/>
                                        <p:tgtEl>
                                          <p:spTgt spid="51"/>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500"/>
                                        <p:tgtEl>
                                          <p:spTgt spid="38"/>
                                        </p:tgtEl>
                                      </p:cBhvr>
                                    </p:animEffect>
                                  </p:childTnLst>
                                </p:cTn>
                              </p:par>
                              <p:par>
                                <p:cTn id="30" presetID="10"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500"/>
                                        <p:tgtEl>
                                          <p:spTgt spid="45"/>
                                        </p:tgtEl>
                                      </p:cBhvr>
                                    </p:animEffect>
                                  </p:childTnLst>
                                </p:cTn>
                              </p:par>
                              <p:par>
                                <p:cTn id="36" presetID="10" presetClass="entr" presetSubtype="0" fill="hold"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par>
                                <p:cTn id="39" presetID="10"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51"/>
                                        </p:tgtEl>
                                      </p:cBhvr>
                                    </p:animEffect>
                                    <p:set>
                                      <p:cBhvr>
                                        <p:cTn id="46" dur="1" fill="hold">
                                          <p:stCondLst>
                                            <p:cond delay="499"/>
                                          </p:stCondLst>
                                        </p:cTn>
                                        <p:tgtEl>
                                          <p:spTgt spid="51"/>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38"/>
                                        </p:tgtEl>
                                      </p:cBhvr>
                                    </p:animEffect>
                                    <p:set>
                                      <p:cBhvr>
                                        <p:cTn id="52" dur="1" fill="hold">
                                          <p:stCondLst>
                                            <p:cond delay="499"/>
                                          </p:stCondLst>
                                        </p:cTn>
                                        <p:tgtEl>
                                          <p:spTgt spid="38"/>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39"/>
                                        </p:tgtEl>
                                      </p:cBhvr>
                                    </p:animEffect>
                                    <p:set>
                                      <p:cBhvr>
                                        <p:cTn id="55" dur="1" fill="hold">
                                          <p:stCondLst>
                                            <p:cond delay="499"/>
                                          </p:stCondLst>
                                        </p:cTn>
                                        <p:tgtEl>
                                          <p:spTgt spid="39"/>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45"/>
                                        </p:tgtEl>
                                      </p:cBhvr>
                                    </p:animEffect>
                                    <p:set>
                                      <p:cBhvr>
                                        <p:cTn id="58" dur="1" fill="hold">
                                          <p:stCondLst>
                                            <p:cond delay="499"/>
                                          </p:stCondLst>
                                        </p:cTn>
                                        <p:tgtEl>
                                          <p:spTgt spid="45"/>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42"/>
                                        </p:tgtEl>
                                      </p:cBhvr>
                                    </p:animEffect>
                                    <p:set>
                                      <p:cBhvr>
                                        <p:cTn id="61" dur="1" fill="hold">
                                          <p:stCondLst>
                                            <p:cond delay="499"/>
                                          </p:stCondLst>
                                        </p:cTn>
                                        <p:tgtEl>
                                          <p:spTgt spid="42"/>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6"/>
                                        </p:tgtEl>
                                      </p:cBhvr>
                                    </p:animEffect>
                                    <p:set>
                                      <p:cBhvr>
                                        <p:cTn id="64" dur="1" fill="hold">
                                          <p:stCondLst>
                                            <p:cond delay="499"/>
                                          </p:stCondLst>
                                        </p:cTn>
                                        <p:tgtEl>
                                          <p:spTgt spid="6"/>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54"/>
                                        </p:tgtEl>
                                        <p:attrNameLst>
                                          <p:attrName>style.visibility</p:attrName>
                                        </p:attrNameLst>
                                      </p:cBhvr>
                                      <p:to>
                                        <p:strVal val="visible"/>
                                      </p:to>
                                    </p:set>
                                    <p:animEffect transition="in" filter="fade">
                                      <p:cBhvr>
                                        <p:cTn id="69" dur="500"/>
                                        <p:tgtEl>
                                          <p:spTgt spid="54"/>
                                        </p:tgtEl>
                                      </p:cBhvr>
                                    </p:animEffect>
                                  </p:childTnLst>
                                </p:cTn>
                              </p:par>
                              <p:par>
                                <p:cTn id="70" presetID="10" presetClass="entr" presetSubtype="0" fill="hold" nodeType="with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par>
                                <p:cTn id="73" presetID="10" presetClass="entr" presetSubtype="0" fill="hold" nodeType="withEffect">
                                  <p:stCondLst>
                                    <p:cond delay="0"/>
                                  </p:stCondLst>
                                  <p:childTnLst>
                                    <p:set>
                                      <p:cBhvr>
                                        <p:cTn id="74" dur="1" fill="hold">
                                          <p:stCondLst>
                                            <p:cond delay="0"/>
                                          </p:stCondLst>
                                        </p:cTn>
                                        <p:tgtEl>
                                          <p:spTgt spid="52"/>
                                        </p:tgtEl>
                                        <p:attrNameLst>
                                          <p:attrName>style.visibility</p:attrName>
                                        </p:attrNameLst>
                                      </p:cBhvr>
                                      <p:to>
                                        <p:strVal val="visible"/>
                                      </p:to>
                                    </p:set>
                                    <p:animEffect transition="in" filter="fade">
                                      <p:cBhvr>
                                        <p:cTn id="75" dur="500"/>
                                        <p:tgtEl>
                                          <p:spTgt spid="52"/>
                                        </p:tgtEl>
                                      </p:cBhvr>
                                    </p:animEffect>
                                  </p:childTnLst>
                                </p:cTn>
                              </p:par>
                              <p:par>
                                <p:cTn id="76" presetID="10" presetClass="entr" presetSubtype="0" fill="hold" nodeType="withEffect">
                                  <p:stCondLst>
                                    <p:cond delay="0"/>
                                  </p:stCondLst>
                                  <p:childTnLst>
                                    <p:set>
                                      <p:cBhvr>
                                        <p:cTn id="77" dur="1" fill="hold">
                                          <p:stCondLst>
                                            <p:cond delay="0"/>
                                          </p:stCondLst>
                                        </p:cTn>
                                        <p:tgtEl>
                                          <p:spTgt spid="56"/>
                                        </p:tgtEl>
                                        <p:attrNameLst>
                                          <p:attrName>style.visibility</p:attrName>
                                        </p:attrNameLst>
                                      </p:cBhvr>
                                      <p:to>
                                        <p:strVal val="visible"/>
                                      </p:to>
                                    </p:set>
                                    <p:animEffect transition="in" filter="fade">
                                      <p:cBhvr>
                                        <p:cTn id="78" dur="500"/>
                                        <p:tgtEl>
                                          <p:spTgt spid="56"/>
                                        </p:tgtEl>
                                      </p:cBhvr>
                                    </p:animEffect>
                                  </p:childTnLst>
                                </p:cTn>
                              </p:par>
                              <p:par>
                                <p:cTn id="79" presetID="10" presetClass="entr" presetSubtype="0" fill="hold" nodeType="withEffect">
                                  <p:stCondLst>
                                    <p:cond delay="0"/>
                                  </p:stCondLst>
                                  <p:childTnLst>
                                    <p:set>
                                      <p:cBhvr>
                                        <p:cTn id="80" dur="1" fill="hold">
                                          <p:stCondLst>
                                            <p:cond delay="0"/>
                                          </p:stCondLst>
                                        </p:cTn>
                                        <p:tgtEl>
                                          <p:spTgt spid="57"/>
                                        </p:tgtEl>
                                        <p:attrNameLst>
                                          <p:attrName>style.visibility</p:attrName>
                                        </p:attrNameLst>
                                      </p:cBhvr>
                                      <p:to>
                                        <p:strVal val="visible"/>
                                      </p:to>
                                    </p:set>
                                    <p:animEffect transition="in" filter="fade">
                                      <p:cBhvr>
                                        <p:cTn id="81" dur="500"/>
                                        <p:tgtEl>
                                          <p:spTgt spid="57"/>
                                        </p:tgtEl>
                                      </p:cBhvr>
                                    </p:animEffect>
                                  </p:childTnLst>
                                </p:cTn>
                              </p:par>
                              <p:par>
                                <p:cTn id="82" presetID="10" presetClass="entr" presetSubtype="0" fill="hold" nodeType="withEffect">
                                  <p:stCondLst>
                                    <p:cond delay="0"/>
                                  </p:stCondLst>
                                  <p:childTnLst>
                                    <p:set>
                                      <p:cBhvr>
                                        <p:cTn id="83" dur="1" fill="hold">
                                          <p:stCondLst>
                                            <p:cond delay="0"/>
                                          </p:stCondLst>
                                        </p:cTn>
                                        <p:tgtEl>
                                          <p:spTgt spid="55"/>
                                        </p:tgtEl>
                                        <p:attrNameLst>
                                          <p:attrName>style.visibility</p:attrName>
                                        </p:attrNameLst>
                                      </p:cBhvr>
                                      <p:to>
                                        <p:strVal val="visible"/>
                                      </p:to>
                                    </p:set>
                                    <p:animEffect transition="in" filter="fade">
                                      <p:cBhvr>
                                        <p:cTn id="84" dur="500"/>
                                        <p:tgtEl>
                                          <p:spTgt spid="5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58"/>
                                        </p:tgtEl>
                                        <p:attrNameLst>
                                          <p:attrName>style.visibility</p:attrName>
                                        </p:attrNameLst>
                                      </p:cBhvr>
                                      <p:to>
                                        <p:strVal val="visible"/>
                                      </p:to>
                                    </p:set>
                                    <p:animEffect transition="in" filter="fade">
                                      <p:cBhvr>
                                        <p:cTn id="87" dur="500"/>
                                        <p:tgtEl>
                                          <p:spTgt spid="58"/>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1" nodeType="clickEffect">
                                  <p:stCondLst>
                                    <p:cond delay="0"/>
                                  </p:stCondLst>
                                  <p:childTnLst>
                                    <p:animEffect transition="out" filter="fade">
                                      <p:cBhvr>
                                        <p:cTn id="91" dur="500"/>
                                        <p:tgtEl>
                                          <p:spTgt spid="58"/>
                                        </p:tgtEl>
                                      </p:cBhvr>
                                    </p:animEffect>
                                    <p:set>
                                      <p:cBhvr>
                                        <p:cTn id="92" dur="1" fill="hold">
                                          <p:stCondLst>
                                            <p:cond delay="499"/>
                                          </p:stCondLst>
                                        </p:cTn>
                                        <p:tgtEl>
                                          <p:spTgt spid="58"/>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59"/>
                                        </p:tgtEl>
                                        <p:attrNameLst>
                                          <p:attrName>style.visibility</p:attrName>
                                        </p:attrNameLst>
                                      </p:cBhvr>
                                      <p:to>
                                        <p:strVal val="visible"/>
                                      </p:to>
                                    </p:set>
                                    <p:animEffect transition="in" filter="fade">
                                      <p:cBhvr>
                                        <p:cTn id="97" dur="500"/>
                                        <p:tgtEl>
                                          <p:spTgt spid="59"/>
                                        </p:tgtEl>
                                      </p:cBhvr>
                                    </p:animEffect>
                                  </p:childTnLst>
                                </p:cTn>
                              </p:par>
                            </p:childTnLst>
                          </p:cTn>
                        </p:par>
                      </p:childTnLst>
                    </p:cTn>
                  </p:par>
                  <p:par>
                    <p:cTn id="98" fill="hold">
                      <p:stCondLst>
                        <p:cond delay="indefinite"/>
                      </p:stCondLst>
                      <p:childTnLst>
                        <p:par>
                          <p:cTn id="99" fill="hold">
                            <p:stCondLst>
                              <p:cond delay="0"/>
                            </p:stCondLst>
                            <p:childTnLst>
                              <p:par>
                                <p:cTn id="100" presetID="42" presetClass="path" presetSubtype="0" accel="50000" decel="50000" fill="hold" nodeType="clickEffect">
                                  <p:stCondLst>
                                    <p:cond delay="0"/>
                                  </p:stCondLst>
                                  <p:childTnLst>
                                    <p:animMotion origin="layout" path="M -4.72222E-6 -2.59259E-6 L -0.30972 0.06829 " pathEditMode="relative" rAng="0" ptsTypes="AA">
                                      <p:cBhvr>
                                        <p:cTn id="101" dur="2000" fill="hold"/>
                                        <p:tgtEl>
                                          <p:spTgt spid="56"/>
                                        </p:tgtEl>
                                        <p:attrNameLst>
                                          <p:attrName>ppt_x</p:attrName>
                                          <p:attrName>ppt_y</p:attrName>
                                        </p:attrNameLst>
                                      </p:cBhvr>
                                      <p:rCtr x="-15486" y="3403"/>
                                    </p:animMotion>
                                  </p:childTnLst>
                                </p:cTn>
                              </p:par>
                              <p:par>
                                <p:cTn id="102" presetID="42" presetClass="path" presetSubtype="0" accel="50000" decel="50000" fill="hold" nodeType="withEffect">
                                  <p:stCondLst>
                                    <p:cond delay="0"/>
                                  </p:stCondLst>
                                  <p:childTnLst>
                                    <p:animMotion origin="layout" path="M -3.05556E-6 2.22222E-6 L -0.45798 0.02847 " pathEditMode="relative" rAng="0" ptsTypes="AA">
                                      <p:cBhvr>
                                        <p:cTn id="103" dur="2000" fill="hold"/>
                                        <p:tgtEl>
                                          <p:spTgt spid="57"/>
                                        </p:tgtEl>
                                        <p:attrNameLst>
                                          <p:attrName>ppt_x</p:attrName>
                                          <p:attrName>ppt_y</p:attrName>
                                        </p:attrNameLst>
                                      </p:cBhvr>
                                      <p:rCtr x="-22899" y="1412"/>
                                    </p:animMotion>
                                  </p:childTnLst>
                                </p:cTn>
                              </p:par>
                              <p:par>
                                <p:cTn id="104" presetID="42" presetClass="path" presetSubtype="0" accel="50000" decel="50000" fill="hold" nodeType="withEffect">
                                  <p:stCondLst>
                                    <p:cond delay="0"/>
                                  </p:stCondLst>
                                  <p:childTnLst>
                                    <p:animMotion origin="layout" path="M -3.61111E-6 1.11111E-6 L -0.44618 0.2581 " pathEditMode="relative" rAng="0" ptsTypes="AA">
                                      <p:cBhvr>
                                        <p:cTn id="105" dur="2000" fill="hold"/>
                                        <p:tgtEl>
                                          <p:spTgt spid="55"/>
                                        </p:tgtEl>
                                        <p:attrNameLst>
                                          <p:attrName>ppt_x</p:attrName>
                                          <p:attrName>ppt_y</p:attrName>
                                        </p:attrNameLst>
                                      </p:cBhvr>
                                      <p:rCtr x="-22309" y="128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51" grpId="0"/>
      <p:bldP spid="51" grpId="1"/>
      <p:bldP spid="58" grpId="0"/>
      <p:bldP spid="58" grpId="1"/>
      <p:bldP spid="5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クラリティ">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53202</TotalTime>
  <Words>3629</Words>
  <Application>Microsoft Office PowerPoint</Application>
  <PresentationFormat>画面に合わせる (4:3)</PresentationFormat>
  <Paragraphs>936</Paragraphs>
  <Slides>41</Slides>
  <Notes>23</Notes>
  <HiddenSlides>5</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41</vt:i4>
      </vt:variant>
    </vt:vector>
  </HeadingPairs>
  <TitlesOfParts>
    <vt:vector size="46" baseType="lpstr">
      <vt:lpstr>微軟正黑體</vt:lpstr>
      <vt:lpstr>ＭＳ Ｐゴシック</vt:lpstr>
      <vt:lpstr>Arial</vt:lpstr>
      <vt:lpstr>Calibri</vt:lpstr>
      <vt:lpstr>クラリティ</vt:lpstr>
      <vt:lpstr>PowerPoint プレゼンテーション</vt:lpstr>
      <vt:lpstr>PowerPoint プレゼンテーション</vt:lpstr>
      <vt:lpstr>PowerPoint プレゼンテーション</vt:lpstr>
      <vt:lpstr>PowerPoint プレゼンテーション</vt:lpstr>
      <vt:lpstr>課題</vt:lpstr>
      <vt:lpstr>Androidクラスタシステム</vt:lpstr>
      <vt:lpstr>チェックポイント/リスタート機能</vt:lpstr>
      <vt:lpstr>DMTCPにおけるチェックポイント/リスタートの管理</vt:lpstr>
      <vt:lpstr>MPIとプロセスのチェックポイント</vt:lpstr>
      <vt:lpstr>並列処理の移譲を伴うリスタート</vt:lpstr>
      <vt:lpstr>PowerPoint プレゼンテーション</vt:lpstr>
      <vt:lpstr>プロセス単位の負荷分散</vt:lpstr>
      <vt:lpstr>機能実現のための要件</vt:lpstr>
      <vt:lpstr>要件1:プロセス単位での復元処理(1/2)</vt:lpstr>
      <vt:lpstr>要件1:プロセス単位での復元処理(2/2)</vt:lpstr>
      <vt:lpstr>DMTCPにおけるプロセス間通信の再構築</vt:lpstr>
      <vt:lpstr>脱退したノード内プロセスの割り当て方</vt:lpstr>
      <vt:lpstr>PowerPoint プレゼンテーション</vt:lpstr>
      <vt:lpstr>PowerPoint プレゼンテーション</vt:lpstr>
      <vt:lpstr>PowerPoint プレゼンテーション</vt:lpstr>
      <vt:lpstr>評価環境</vt:lpstr>
      <vt:lpstr>評価結果</vt:lpstr>
      <vt:lpstr>PowerPoint プレゼンテーション</vt:lpstr>
      <vt:lpstr>PowerPoint プレゼンテーション</vt:lpstr>
      <vt:lpstr>接続の保証(1/2)</vt:lpstr>
      <vt:lpstr>接続の保証(2/2)</vt:lpstr>
      <vt:lpstr>プロセス間通信の再構築シーケンス</vt:lpstr>
      <vt:lpstr>プロセスの遷移シーケンス</vt:lpstr>
      <vt:lpstr>プロセスの生成/変化シーケンス</vt:lpstr>
      <vt:lpstr>接続の保証(3/3)</vt:lpstr>
      <vt:lpstr>脱退の検知とリスタート前の準備</vt:lpstr>
      <vt:lpstr>評価結果</vt:lpstr>
      <vt:lpstr>PowerPoint プレゼンテーション</vt:lpstr>
      <vt:lpstr>実装内容(実装2)</vt:lpstr>
      <vt:lpstr>通信の再構築と実装上の課題</vt:lpstr>
      <vt:lpstr>PowerPoint プレゼンテーション</vt:lpstr>
      <vt:lpstr>PowerPoint プレゼンテーション</vt:lpstr>
      <vt:lpstr>memo</vt:lpstr>
      <vt:lpstr>通信環境</vt:lpstr>
      <vt:lpstr>MPIとプロセスのチェックポイント(1/2)</vt:lpstr>
      <vt:lpstr>MPIとプロセスのチェックポイント(2/2)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sawada</dc:creator>
  <cp:lastModifiedBy>Sawada Yuki</cp:lastModifiedBy>
  <cp:revision>909</cp:revision>
  <cp:lastPrinted>2015-10-23T01:07:25Z</cp:lastPrinted>
  <dcterms:created xsi:type="dcterms:W3CDTF">2015-04-25T08:59:15Z</dcterms:created>
  <dcterms:modified xsi:type="dcterms:W3CDTF">2016-06-10T08:39:29Z</dcterms:modified>
</cp:coreProperties>
</file>