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FE6B-868F-46D1-A9EC-E8890EBA3619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7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683F-29DB-4140-ABCB-84B82A52D63B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357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42-CE81-4148-BE04-CC74FB32C835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274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2AA9-6DF9-4EB1-B0EB-C0BE37A2A35A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663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40E4-5CE1-42E0-BB22-370748C95580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11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701-1C04-4484-892C-D383E6FE674B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621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6091-2664-460A-8C80-090CD1A816F9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3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10E-5E16-4199-8C3D-8C425E9001D0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613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8A5-7677-4B26-AD39-8F336D5BCD34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025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E016-5092-41FE-ADA9-B23FF5C99575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AF4-EA3E-476A-B3A2-8C5CE41549C2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709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fld id="{67747EAB-002A-411E-A817-26390EDC74F1}" type="datetime1">
              <a:rPr lang="ja-JP" altLang="en-US" smtClean="0"/>
              <a:pPr/>
              <a:t>2016/10/14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横田・大津・大川研　研究室紹介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Rectangle 6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平行四辺形 12"/>
          <p:cNvSpPr/>
          <p:nvPr/>
        </p:nvSpPr>
        <p:spPr>
          <a:xfrm>
            <a:off x="8112224" y="6597352"/>
            <a:ext cx="3384376" cy="260648"/>
          </a:xfrm>
          <a:prstGeom prst="parallelogram">
            <a:avLst>
              <a:gd name="adj" fmla="val 32465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4352" y="6597352"/>
            <a:ext cx="2936012" cy="2606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8280920" y="6652120"/>
            <a:ext cx="4151784" cy="1612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smtClean="0"/>
              <a:t> </a:t>
            </a:r>
            <a:r>
              <a:rPr lang="en-US" altLang="ja-JP" sz="1800" b="1" dirty="0" smtClean="0"/>
              <a:t>PEAR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LAB   </a:t>
            </a:r>
            <a:r>
              <a:rPr lang="en-US" altLang="ja-JP" sz="1800" dirty="0" smtClean="0"/>
              <a:t>Utsunomiya Univ.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1580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368" y="503608"/>
            <a:ext cx="10972800" cy="990600"/>
          </a:xfrm>
        </p:spPr>
        <p:txBody>
          <a:bodyPr/>
          <a:lstStyle/>
          <a:p>
            <a:r>
              <a:rPr lang="en-US" altLang="ja-JP" dirty="0"/>
              <a:t>Android </a:t>
            </a:r>
            <a:r>
              <a:rPr lang="ja-JP" altLang="en-US" dirty="0"/>
              <a:t>端末でも自動並列処理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531" y="1292959"/>
            <a:ext cx="10972800" cy="1421493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b="1" dirty="0" smtClean="0"/>
              <a:t>身近にある</a:t>
            </a:r>
            <a:r>
              <a:rPr kumimoji="1" lang="en-US" altLang="ja-JP" b="1" dirty="0" smtClean="0"/>
              <a:t>Android OS</a:t>
            </a:r>
            <a:r>
              <a:rPr kumimoji="1" lang="ja-JP" altLang="en-US" b="1" dirty="0" smtClean="0"/>
              <a:t>搭載の計算機を並列処理に活用</a:t>
            </a:r>
            <a:endParaRPr kumimoji="1" lang="en-US" altLang="ja-JP" b="1" dirty="0" smtClean="0"/>
          </a:p>
          <a:p>
            <a:pPr lvl="1"/>
            <a:r>
              <a:rPr lang="ja-JP" altLang="en-US" dirty="0"/>
              <a:t>いつでもどこ</a:t>
            </a:r>
            <a:r>
              <a:rPr lang="ja-JP" altLang="en-US" dirty="0" smtClean="0"/>
              <a:t>でも高い演算</a:t>
            </a:r>
            <a:r>
              <a:rPr lang="ja-JP" altLang="en-US" dirty="0"/>
              <a:t>能力を手軽に</a:t>
            </a:r>
            <a:r>
              <a:rPr lang="ja-JP" altLang="en-US" dirty="0" smtClean="0"/>
              <a:t>実現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　</a:t>
            </a:r>
            <a:r>
              <a:rPr lang="ja-JP" altLang="en-US" dirty="0" smtClean="0"/>
              <a:t>用途</a:t>
            </a:r>
            <a:r>
              <a:rPr lang="en-US" altLang="ja-JP" dirty="0" smtClean="0"/>
              <a:t>) </a:t>
            </a:r>
            <a:r>
              <a:rPr lang="ja-JP" altLang="en-US" dirty="0" smtClean="0"/>
              <a:t>災害</a:t>
            </a:r>
            <a:r>
              <a:rPr lang="ja-JP" altLang="en-US" dirty="0"/>
              <a:t>などで</a:t>
            </a:r>
            <a:r>
              <a:rPr lang="en-US" altLang="ja-JP" dirty="0">
                <a:latin typeface="+mn-ea"/>
              </a:rPr>
              <a:t>PC</a:t>
            </a:r>
            <a:r>
              <a:rPr lang="ja-JP" altLang="en-US" dirty="0"/>
              <a:t>やサーバが故障してしまっても代替装置として利用できる 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       </a:t>
            </a:r>
            <a:r>
              <a:rPr lang="ja-JP" altLang="en-US" dirty="0" smtClean="0"/>
              <a:t>次世代アミューズメント系アプリケーションのプラットフォーム </a:t>
            </a:r>
            <a:r>
              <a:rPr lang="en-US" altLang="ja-JP" dirty="0" err="1" smtClean="0"/>
              <a:t>etc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2AA9-6DF9-4EB1-B0EB-C0BE37A2A35A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1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06658">
            <a:off x="3938010" y="3959081"/>
            <a:ext cx="331037" cy="2849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65727" y="4441912"/>
            <a:ext cx="331037" cy="28494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73" y="4470631"/>
            <a:ext cx="331037" cy="2849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43293">
            <a:off x="4225243" y="3242878"/>
            <a:ext cx="331037" cy="28494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60358">
            <a:off x="4254327" y="5604419"/>
            <a:ext cx="331037" cy="24489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4004">
            <a:off x="2694996" y="5806466"/>
            <a:ext cx="331037" cy="28494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0955">
            <a:off x="2570061" y="3137699"/>
            <a:ext cx="331037" cy="28494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11512" y="3753827"/>
            <a:ext cx="331037" cy="28494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82" y="4959893"/>
            <a:ext cx="331037" cy="284943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83784">
            <a:off x="2907456" y="4795540"/>
            <a:ext cx="331037" cy="28494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9395">
            <a:off x="3940175" y="4827807"/>
            <a:ext cx="331037" cy="28494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14867">
            <a:off x="2912271" y="3968061"/>
            <a:ext cx="331037" cy="284943"/>
          </a:xfrm>
          <a:prstGeom prst="rect">
            <a:avLst/>
          </a:prstGeom>
        </p:spPr>
      </p:pic>
      <p:sp>
        <p:nvSpPr>
          <p:cNvPr id="19" name="円形吹き出し 18"/>
          <p:cNvSpPr/>
          <p:nvPr/>
        </p:nvSpPr>
        <p:spPr>
          <a:xfrm>
            <a:off x="22578" y="2639109"/>
            <a:ext cx="2315195" cy="881468"/>
          </a:xfrm>
          <a:prstGeom prst="wedgeEllipseCallout">
            <a:avLst>
              <a:gd name="adj1" fmla="val 26567"/>
              <a:gd name="adj2" fmla="val 6322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prstClr val="black"/>
                </a:solidFill>
              </a:rPr>
              <a:t>端末が</a:t>
            </a:r>
            <a:endParaRPr lang="en-US" altLang="ja-JP" b="1" dirty="0">
              <a:solidFill>
                <a:prstClr val="black"/>
              </a:solidFill>
            </a:endParaRPr>
          </a:p>
          <a:p>
            <a:pPr algn="ctr"/>
            <a:r>
              <a:rPr lang="ja-JP" altLang="en-US" b="1" dirty="0">
                <a:solidFill>
                  <a:prstClr val="black"/>
                </a:solidFill>
              </a:rPr>
              <a:t>増えると性能</a:t>
            </a:r>
            <a:r>
              <a:rPr lang="en-US" altLang="ja-JP" b="1" dirty="0">
                <a:solidFill>
                  <a:prstClr val="black"/>
                </a:solidFill>
              </a:rPr>
              <a:t>UP!</a:t>
            </a:r>
            <a:endParaRPr lang="ja-JP" altLang="en-US" b="1" dirty="0">
              <a:solidFill>
                <a:prstClr val="black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200409" y="2735273"/>
            <a:ext cx="717403" cy="912793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18" y="2884777"/>
            <a:ext cx="545584" cy="613783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3200409" y="5435638"/>
            <a:ext cx="717403" cy="912793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18" y="5585142"/>
            <a:ext cx="545584" cy="613783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4607178" y="3473746"/>
            <a:ext cx="717403" cy="912793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87" y="3623250"/>
            <a:ext cx="545584" cy="613783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4607178" y="4794920"/>
            <a:ext cx="717403" cy="912793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87" y="4944424"/>
            <a:ext cx="545584" cy="613783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2007315" y="3473746"/>
            <a:ext cx="717403" cy="912793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24" y="3623250"/>
            <a:ext cx="545584" cy="613783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2007315" y="4794920"/>
            <a:ext cx="717403" cy="912793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24" y="4944424"/>
            <a:ext cx="545584" cy="613783"/>
          </a:xfrm>
          <a:prstGeom prst="rect">
            <a:avLst/>
          </a:prstGeom>
        </p:spPr>
      </p:pic>
      <p:grpSp>
        <p:nvGrpSpPr>
          <p:cNvPr id="33" name="グループ化 32"/>
          <p:cNvGrpSpPr/>
          <p:nvPr/>
        </p:nvGrpSpPr>
        <p:grpSpPr>
          <a:xfrm flipH="1">
            <a:off x="7118221" y="3129724"/>
            <a:ext cx="2730075" cy="3456404"/>
            <a:chOff x="4108524" y="975815"/>
            <a:chExt cx="6038845" cy="5425425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146" y="975815"/>
              <a:ext cx="3336143" cy="1888435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2925" y="2784267"/>
              <a:ext cx="3336143" cy="1888435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524" y="4512805"/>
              <a:ext cx="3336142" cy="1888435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173" y="4194892"/>
              <a:ext cx="1735196" cy="1735195"/>
            </a:xfrm>
            <a:prstGeom prst="rect">
              <a:avLst/>
            </a:prstGeom>
          </p:spPr>
        </p:pic>
        <p:cxnSp>
          <p:nvCxnSpPr>
            <p:cNvPr id="38" name="直線コネクタ 37"/>
            <p:cNvCxnSpPr>
              <a:stCxn id="34" idx="3"/>
            </p:cNvCxnSpPr>
            <p:nvPr/>
          </p:nvCxnSpPr>
          <p:spPr>
            <a:xfrm>
              <a:off x="7837289" y="1920033"/>
              <a:ext cx="853272" cy="25927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>
              <a:stCxn id="35" idx="3"/>
              <a:endCxn id="37" idx="1"/>
            </p:cNvCxnSpPr>
            <p:nvPr/>
          </p:nvCxnSpPr>
          <p:spPr>
            <a:xfrm>
              <a:off x="7649068" y="3728485"/>
              <a:ext cx="763106" cy="13340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36" idx="3"/>
            </p:cNvCxnSpPr>
            <p:nvPr/>
          </p:nvCxnSpPr>
          <p:spPr>
            <a:xfrm flipV="1">
              <a:off x="7444666" y="5297428"/>
              <a:ext cx="1216177" cy="15959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>
            <a:stCxn id="42" idx="3"/>
            <a:endCxn id="37" idx="3"/>
          </p:cNvCxnSpPr>
          <p:nvPr/>
        </p:nvCxnSpPr>
        <p:spPr>
          <a:xfrm flipV="1">
            <a:off x="6598569" y="5733243"/>
            <a:ext cx="519652" cy="66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03" y="5277371"/>
            <a:ext cx="659966" cy="925118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9395">
            <a:off x="5652634" y="5003722"/>
            <a:ext cx="331037" cy="284943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0" y="6315949"/>
            <a:ext cx="725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prstClr val="black"/>
                </a:solidFill>
              </a:rPr>
              <a:t>画像出典元</a:t>
            </a:r>
            <a:r>
              <a:rPr lang="en-US" altLang="ja-JP" sz="1600" b="1" dirty="0">
                <a:solidFill>
                  <a:prstClr val="black"/>
                </a:solidFill>
              </a:rPr>
              <a:t>:https://developer.android.com, https://www.raspberrypi.org</a:t>
            </a:r>
          </a:p>
        </p:txBody>
      </p:sp>
      <p:sp>
        <p:nvSpPr>
          <p:cNvPr id="45" name="円形吹き出し 44"/>
          <p:cNvSpPr/>
          <p:nvPr/>
        </p:nvSpPr>
        <p:spPr>
          <a:xfrm>
            <a:off x="5560274" y="2634226"/>
            <a:ext cx="1980855" cy="1243420"/>
          </a:xfrm>
          <a:prstGeom prst="wedgeEllipseCallout">
            <a:avLst>
              <a:gd name="adj1" fmla="val -54392"/>
              <a:gd name="adj2" fmla="val 340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prstClr val="black"/>
                </a:solidFill>
              </a:rPr>
              <a:t>並列処理中に抜けても大丈夫</a:t>
            </a:r>
            <a:r>
              <a:rPr lang="en-US" altLang="ja-JP" b="1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46" name="円形吹き出し 45"/>
          <p:cNvSpPr/>
          <p:nvPr/>
        </p:nvSpPr>
        <p:spPr>
          <a:xfrm>
            <a:off x="9794276" y="2681348"/>
            <a:ext cx="2073098" cy="1243420"/>
          </a:xfrm>
          <a:prstGeom prst="wedgeEllipseCallout">
            <a:avLst>
              <a:gd name="adj1" fmla="val -54392"/>
              <a:gd name="adj2" fmla="val 340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prstClr val="black"/>
                </a:solidFill>
              </a:rPr>
              <a:t>私達の計算パワーも使って</a:t>
            </a:r>
            <a:r>
              <a:rPr lang="en-US" altLang="ja-JP" b="1" dirty="0" smtClean="0">
                <a:solidFill>
                  <a:prstClr val="black"/>
                </a:solidFill>
              </a:rPr>
              <a:t>~</a:t>
            </a:r>
            <a:endParaRPr lang="en-US" altLang="ja-JP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10E-5E16-4199-8C3D-8C425E9001D0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173659" y="4028532"/>
            <a:ext cx="4876254" cy="2537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prstClr val="white"/>
                </a:solidFill>
              </a:rPr>
              <a:t>Linux kernel</a:t>
            </a:r>
          </a:p>
          <a:p>
            <a:pPr algn="ctr"/>
            <a:endParaRPr lang="en-US" altLang="ja-JP" sz="2800" b="1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189700" y="4570487"/>
            <a:ext cx="4751874" cy="1812471"/>
          </a:xfrm>
          <a:prstGeom prst="rect">
            <a:avLst/>
          </a:prstGeom>
          <a:solidFill>
            <a:srgbClr val="CC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Drivers</a:t>
            </a: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68019" y="5025741"/>
            <a:ext cx="1706465" cy="577917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Audio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52803" y="5044402"/>
            <a:ext cx="1706465" cy="559256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Display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933867" y="5276667"/>
            <a:ext cx="100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prstClr val="white"/>
                </a:solidFill>
              </a:rPr>
              <a:t>・・・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7368019" y="5704349"/>
            <a:ext cx="1706465" cy="577917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Wi-Fi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9252803" y="5726121"/>
            <a:ext cx="1706465" cy="577917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Camera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921167" y="5844025"/>
            <a:ext cx="100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prstClr val="white"/>
                </a:solidFill>
              </a:rPr>
              <a:t>・・・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80972" y="3590918"/>
            <a:ext cx="430887" cy="9525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600" b="1" dirty="0">
                <a:solidFill>
                  <a:prstClr val="black"/>
                </a:solidFill>
              </a:rPr>
              <a:t>・・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189699" y="1978468"/>
            <a:ext cx="3221627" cy="1638914"/>
          </a:xfrm>
          <a:prstGeom prst="rect">
            <a:avLst/>
          </a:prstGeom>
          <a:solidFill>
            <a:srgbClr val="9C5BCD"/>
          </a:solidFill>
          <a:ln>
            <a:solidFill>
              <a:srgbClr val="9751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prstClr val="white"/>
                </a:solidFill>
              </a:rPr>
              <a:t>Native C/C++ Libraries</a:t>
            </a:r>
          </a:p>
          <a:p>
            <a:pPr algn="ctr"/>
            <a:endParaRPr lang="en-US" altLang="ja-JP" sz="2000" b="1" dirty="0">
              <a:solidFill>
                <a:prstClr val="white"/>
              </a:solidFill>
            </a:endParaRPr>
          </a:p>
          <a:p>
            <a:pPr algn="ctr"/>
            <a:endParaRPr lang="en-US" altLang="ja-JP" sz="2000" b="1" dirty="0">
              <a:solidFill>
                <a:prstClr val="white"/>
              </a:solidFill>
            </a:endParaRPr>
          </a:p>
          <a:p>
            <a:pPr algn="ctr"/>
            <a:endParaRPr lang="en-US" altLang="ja-JP" sz="2000" b="1" dirty="0">
              <a:solidFill>
                <a:prstClr val="white"/>
              </a:solidFill>
            </a:endParaRPr>
          </a:p>
          <a:p>
            <a:pPr algn="ctr"/>
            <a:endParaRPr lang="ja-JP" altLang="en-US" sz="2000" b="1" dirty="0">
              <a:solidFill>
                <a:prstClr val="white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228321" y="2520272"/>
            <a:ext cx="1400376" cy="461371"/>
          </a:xfrm>
          <a:prstGeom prst="rect">
            <a:avLst/>
          </a:prstGeom>
          <a:solidFill>
            <a:srgbClr val="7A34A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prstClr val="white"/>
                </a:solidFill>
              </a:rPr>
              <a:t>Open MPI</a:t>
            </a:r>
            <a:endParaRPr lang="ja-JP" altLang="en-US" sz="2000" b="1" dirty="0">
              <a:solidFill>
                <a:prstClr val="white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228321" y="3060173"/>
            <a:ext cx="1400376" cy="448990"/>
          </a:xfrm>
          <a:prstGeom prst="rect">
            <a:avLst/>
          </a:prstGeom>
          <a:solidFill>
            <a:srgbClr val="7A34A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prstClr val="white"/>
                </a:solidFill>
              </a:rPr>
              <a:t>DMTCP</a:t>
            </a:r>
            <a:endParaRPr lang="ja-JP" altLang="en-US" sz="2000" b="1" dirty="0">
              <a:solidFill>
                <a:prstClr val="white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92425" y="2581831"/>
            <a:ext cx="1007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prstClr val="white"/>
                </a:solidFill>
              </a:rPr>
              <a:t>・・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10520021" y="1978468"/>
            <a:ext cx="1529892" cy="16387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Android Runtime</a:t>
            </a: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613422" y="2838122"/>
            <a:ext cx="1315452" cy="565657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ART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371187" y="1541260"/>
            <a:ext cx="430887" cy="9525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600" b="1" dirty="0">
                <a:solidFill>
                  <a:prstClr val="black"/>
                </a:solidFill>
              </a:rPr>
              <a:t>・・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7173659" y="656839"/>
            <a:ext cx="4876254" cy="88442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System Apps</a:t>
            </a:r>
          </a:p>
          <a:p>
            <a:pPr algn="ctr"/>
            <a:endParaRPr lang="en-US" altLang="ja-JP" sz="1600" b="1" dirty="0">
              <a:solidFill>
                <a:prstClr val="white"/>
              </a:solidFill>
            </a:endParaRPr>
          </a:p>
          <a:p>
            <a:pPr algn="ctr"/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221784" y="1023451"/>
            <a:ext cx="1443790" cy="463442"/>
          </a:xfrm>
          <a:prstGeom prst="rect">
            <a:avLst/>
          </a:prstGeom>
          <a:solidFill>
            <a:srgbClr val="0094C8"/>
          </a:solidFill>
          <a:ln>
            <a:solidFill>
              <a:srgbClr val="00A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Email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702024" y="1033856"/>
            <a:ext cx="1443790" cy="463442"/>
          </a:xfrm>
          <a:prstGeom prst="rect">
            <a:avLst/>
          </a:prstGeom>
          <a:solidFill>
            <a:srgbClr val="0094C8"/>
          </a:solidFill>
          <a:ln>
            <a:solidFill>
              <a:srgbClr val="00A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Camera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509607" y="1033856"/>
            <a:ext cx="100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prstClr val="white"/>
                </a:solidFill>
              </a:rPr>
              <a:t>・・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0199051" y="1025673"/>
            <a:ext cx="1449699" cy="463442"/>
          </a:xfrm>
          <a:prstGeom prst="rect">
            <a:avLst/>
          </a:prstGeom>
          <a:solidFill>
            <a:srgbClr val="0094C8"/>
          </a:solidFill>
          <a:ln>
            <a:solidFill>
              <a:srgbClr val="00A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Calendar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2241" y="6092383"/>
            <a:ext cx="776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prstClr val="black"/>
                </a:solidFill>
              </a:rPr>
              <a:t>右図</a:t>
            </a:r>
            <a:r>
              <a:rPr lang="en-US" altLang="ja-JP" sz="1200" b="1" dirty="0">
                <a:solidFill>
                  <a:prstClr val="black"/>
                </a:solidFill>
              </a:rPr>
              <a:t> Android </a:t>
            </a:r>
            <a:r>
              <a:rPr lang="en-US" altLang="ja-JP" sz="1200" b="1" dirty="0" smtClean="0">
                <a:solidFill>
                  <a:prstClr val="black"/>
                </a:solidFill>
              </a:rPr>
              <a:t> </a:t>
            </a:r>
            <a:r>
              <a:rPr lang="en-US" altLang="ja-JP" sz="1200" b="1" dirty="0">
                <a:solidFill>
                  <a:prstClr val="black"/>
                </a:solidFill>
              </a:rPr>
              <a:t>Platform </a:t>
            </a:r>
            <a:r>
              <a:rPr lang="ja-JP" altLang="en-US" sz="1200" b="1" dirty="0" smtClean="0">
                <a:solidFill>
                  <a:prstClr val="black"/>
                </a:solidFill>
              </a:rPr>
              <a:t>の主要なコンポーネント</a:t>
            </a:r>
            <a:endParaRPr lang="en-US" altLang="ja-JP" sz="1200" b="1" dirty="0">
              <a:solidFill>
                <a:prstClr val="black"/>
              </a:solidFill>
            </a:endParaRPr>
          </a:p>
          <a:p>
            <a:r>
              <a:rPr lang="ja-JP" altLang="en-US" sz="1200" dirty="0">
                <a:solidFill>
                  <a:prstClr val="black"/>
                </a:solidFill>
              </a:rPr>
              <a:t>参考</a:t>
            </a:r>
            <a:r>
              <a:rPr lang="en-US" altLang="ja-JP" sz="1200" dirty="0" smtClean="0">
                <a:solidFill>
                  <a:prstClr val="black"/>
                </a:solidFill>
              </a:rPr>
              <a:t>: Android </a:t>
            </a:r>
            <a:r>
              <a:rPr lang="en-US" altLang="ja-JP" sz="1200" dirty="0">
                <a:solidFill>
                  <a:prstClr val="black"/>
                </a:solidFill>
              </a:rPr>
              <a:t>developers-&gt;[</a:t>
            </a:r>
            <a:r>
              <a:rPr lang="ja-JP" altLang="en-US" sz="1200" dirty="0">
                <a:solidFill>
                  <a:prstClr val="black"/>
                </a:solidFill>
              </a:rPr>
              <a:t>開発</a:t>
            </a:r>
            <a:r>
              <a:rPr lang="en-US" altLang="ja-JP" sz="1200" dirty="0">
                <a:solidFill>
                  <a:prstClr val="black"/>
                </a:solidFill>
              </a:rPr>
              <a:t>]-&gt;[API</a:t>
            </a:r>
            <a:r>
              <a:rPr lang="ja-JP" altLang="en-US" sz="1200" dirty="0">
                <a:solidFill>
                  <a:prstClr val="black"/>
                </a:solidFill>
              </a:rPr>
              <a:t>ガイド</a:t>
            </a:r>
            <a:r>
              <a:rPr lang="en-US" altLang="ja-JP" sz="1200" dirty="0">
                <a:solidFill>
                  <a:prstClr val="black"/>
                </a:solidFill>
              </a:rPr>
              <a:t>]-&gt;[Platform Architecture]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 flipH="1">
            <a:off x="3070578" y="3320718"/>
            <a:ext cx="4103085" cy="707814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8719009" y="3068293"/>
            <a:ext cx="1329861" cy="451594"/>
          </a:xfrm>
          <a:prstGeom prst="rect">
            <a:avLst/>
          </a:prstGeom>
          <a:solidFill>
            <a:srgbClr val="7A34AE"/>
          </a:solidFill>
          <a:ln>
            <a:solidFill>
              <a:srgbClr val="A36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>
                <a:solidFill>
                  <a:prstClr val="white"/>
                </a:solidFill>
              </a:rPr>
              <a:t>Libc</a:t>
            </a:r>
            <a:endParaRPr lang="ja-JP" altLang="en-US" sz="2000" b="1" dirty="0">
              <a:solidFill>
                <a:prstClr val="white"/>
              </a:solidFill>
            </a:endParaRPr>
          </a:p>
        </p:txBody>
      </p:sp>
      <p:cxnSp>
        <p:nvCxnSpPr>
          <p:cNvPr id="40" name="直線コネクタ 39"/>
          <p:cNvCxnSpPr>
            <a:stCxn id="20" idx="1"/>
          </p:cNvCxnSpPr>
          <p:nvPr/>
        </p:nvCxnSpPr>
        <p:spPr>
          <a:xfrm flipH="1" flipV="1">
            <a:off x="3781778" y="2581831"/>
            <a:ext cx="3446543" cy="16912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コンテンツ プレースホルダー 2"/>
          <p:cNvSpPr txBox="1">
            <a:spLocks/>
          </p:cNvSpPr>
          <p:nvPr/>
        </p:nvSpPr>
        <p:spPr>
          <a:xfrm>
            <a:off x="157396" y="2321627"/>
            <a:ext cx="6837943" cy="356425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4A66AC"/>
              </a:buClr>
              <a:buFont typeface="+mj-ea"/>
              <a:buAutoNum type="circleNumDbPlain"/>
            </a:pPr>
            <a:r>
              <a:rPr lang="en-US" altLang="ja-JP" b="1" dirty="0" smtClean="0">
                <a:solidFill>
                  <a:srgbClr val="00B050"/>
                </a:solidFill>
              </a:rPr>
              <a:t>Open MPI</a:t>
            </a:r>
          </a:p>
          <a:p>
            <a:pPr lvl="1">
              <a:buClr>
                <a:srgbClr val="4A66AC"/>
              </a:buClr>
            </a:pPr>
            <a:r>
              <a:rPr lang="ja-JP" altLang="en-US" dirty="0" smtClean="0">
                <a:solidFill>
                  <a:prstClr val="black"/>
                </a:solidFill>
              </a:rPr>
              <a:t>クラスタコンピュータにおける並列分散処理の</a:t>
            </a:r>
            <a:endParaRPr lang="en-US" altLang="ja-JP" dirty="0">
              <a:solidFill>
                <a:prstClr val="black"/>
              </a:solidFill>
            </a:endParaRPr>
          </a:p>
          <a:p>
            <a:pPr marL="274320" lvl="1" indent="0">
              <a:buClr>
                <a:srgbClr val="4A66AC"/>
              </a:buClr>
              <a:buNone/>
            </a:pPr>
            <a:r>
              <a:rPr lang="en-US" altLang="ja-JP" dirty="0" smtClean="0">
                <a:solidFill>
                  <a:prstClr val="black"/>
                </a:solidFill>
              </a:rPr>
              <a:t>   </a:t>
            </a:r>
            <a:r>
              <a:rPr lang="ja-JP" altLang="en-US" dirty="0" smtClean="0">
                <a:solidFill>
                  <a:prstClr val="black"/>
                </a:solidFill>
              </a:rPr>
              <a:t>標準的フレームワーク</a:t>
            </a:r>
            <a:endParaRPr lang="en-US" altLang="ja-JP" dirty="0">
              <a:solidFill>
                <a:prstClr val="black"/>
              </a:solidFill>
            </a:endParaRPr>
          </a:p>
          <a:p>
            <a:pPr marL="274320" lvl="1" indent="0">
              <a:buClr>
                <a:srgbClr val="4A66AC"/>
              </a:buClr>
              <a:buNone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 marL="457200" indent="-457200">
              <a:buClr>
                <a:srgbClr val="4A66AC"/>
              </a:buClr>
              <a:buFont typeface="+mj-ea"/>
              <a:buAutoNum type="circleNumDbPlain"/>
            </a:pPr>
            <a:r>
              <a:rPr lang="en-US" altLang="ja-JP" b="1" dirty="0" smtClean="0">
                <a:solidFill>
                  <a:srgbClr val="00B050"/>
                </a:solidFill>
              </a:rPr>
              <a:t>DMTCP</a:t>
            </a:r>
          </a:p>
          <a:p>
            <a:pPr lvl="1">
              <a:spcBef>
                <a:spcPts val="600"/>
              </a:spcBef>
              <a:buClr>
                <a:srgbClr val="4A66AC"/>
              </a:buClr>
            </a:pPr>
            <a:r>
              <a:rPr lang="ja-JP" altLang="en-US" dirty="0" smtClean="0">
                <a:solidFill>
                  <a:prstClr val="black"/>
                </a:solidFill>
              </a:rPr>
              <a:t>並列分散処理のチェックポイント</a:t>
            </a:r>
            <a:r>
              <a:rPr lang="en-US" altLang="ja-JP" dirty="0" smtClean="0">
                <a:solidFill>
                  <a:prstClr val="black"/>
                </a:solidFill>
              </a:rPr>
              <a:t>/</a:t>
            </a:r>
            <a:r>
              <a:rPr lang="ja-JP" altLang="en-US" dirty="0" smtClean="0">
                <a:solidFill>
                  <a:prstClr val="black"/>
                </a:solidFill>
              </a:rPr>
              <a:t>リスタートを実現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1">
              <a:spcBef>
                <a:spcPts val="600"/>
              </a:spcBef>
              <a:buClr>
                <a:srgbClr val="4A66AC"/>
              </a:buClr>
            </a:pPr>
            <a:r>
              <a:rPr lang="ja-JP" altLang="en-US" dirty="0" smtClean="0">
                <a:solidFill>
                  <a:prstClr val="black"/>
                </a:solidFill>
              </a:rPr>
              <a:t>クラスタ内の計算機の能力に応じた最適なタスク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274320" lvl="1" indent="0">
              <a:spcBef>
                <a:spcPts val="600"/>
              </a:spcBef>
              <a:buClr>
                <a:srgbClr val="4A66AC"/>
              </a:buClr>
              <a:buNone/>
            </a:pPr>
            <a:r>
              <a:rPr lang="en-US" altLang="ja-JP" dirty="0" smtClean="0">
                <a:solidFill>
                  <a:prstClr val="black"/>
                </a:solidFill>
              </a:rPr>
              <a:t>   </a:t>
            </a:r>
            <a:r>
              <a:rPr lang="ja-JP" altLang="en-US" dirty="0" smtClean="0">
                <a:solidFill>
                  <a:prstClr val="black"/>
                </a:solidFill>
              </a:rPr>
              <a:t>再配置が可能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1">
              <a:spcBef>
                <a:spcPts val="600"/>
              </a:spcBef>
              <a:buClr>
                <a:srgbClr val="4A66AC"/>
              </a:buClr>
            </a:pPr>
            <a:r>
              <a:rPr lang="ja-JP" altLang="en-US" dirty="0" smtClean="0">
                <a:solidFill>
                  <a:prstClr val="black"/>
                </a:solidFill>
              </a:rPr>
              <a:t>タスクの配置に応じて最適な通信方式に切り替え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4A66AC"/>
              </a:buClr>
              <a:buFont typeface="Arial" pitchFamily="34" charset="0"/>
              <a:buNone/>
            </a:pP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12241" y="1495088"/>
            <a:ext cx="743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prstClr val="black"/>
                </a:solidFill>
              </a:rPr>
              <a:t>研究では</a:t>
            </a:r>
            <a:r>
              <a:rPr lang="en-US" altLang="ja-JP" sz="2000" b="1" dirty="0" smtClean="0">
                <a:solidFill>
                  <a:prstClr val="black"/>
                </a:solidFill>
              </a:rPr>
              <a:t>…C/C</a:t>
            </a:r>
            <a:r>
              <a:rPr lang="en-US" altLang="ja-JP" sz="2000" b="1" dirty="0">
                <a:solidFill>
                  <a:prstClr val="black"/>
                </a:solidFill>
              </a:rPr>
              <a:t>++</a:t>
            </a:r>
            <a:r>
              <a:rPr lang="ja-JP" altLang="en-US" sz="2000" b="1" dirty="0">
                <a:solidFill>
                  <a:prstClr val="black"/>
                </a:solidFill>
              </a:rPr>
              <a:t>で記述</a:t>
            </a:r>
            <a:r>
              <a:rPr lang="ja-JP" altLang="en-US" sz="2000" b="1" dirty="0" smtClean="0">
                <a:solidFill>
                  <a:prstClr val="black"/>
                </a:solidFill>
              </a:rPr>
              <a:t>されたソフトウェアを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独自に追加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8711675" y="2520273"/>
            <a:ext cx="1337195" cy="451594"/>
          </a:xfrm>
          <a:prstGeom prst="rect">
            <a:avLst/>
          </a:prstGeom>
          <a:solidFill>
            <a:srgbClr val="7A34AE"/>
          </a:solidFill>
          <a:ln>
            <a:solidFill>
              <a:srgbClr val="A36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prstClr val="white"/>
                </a:solidFill>
              </a:rPr>
              <a:t>Open GL</a:t>
            </a:r>
            <a:endParaRPr lang="ja-JP" altLang="en-US" sz="2000" b="1" dirty="0">
              <a:solidFill>
                <a:prstClr val="white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988529" y="3130779"/>
            <a:ext cx="1007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prstClr val="white"/>
                </a:solidFill>
              </a:rPr>
              <a:t>・・</a:t>
            </a:r>
          </a:p>
        </p:txBody>
      </p:sp>
      <p:sp>
        <p:nvSpPr>
          <p:cNvPr id="44" name="タイトル 1"/>
          <p:cNvSpPr>
            <a:spLocks noGrp="1"/>
          </p:cNvSpPr>
          <p:nvPr>
            <p:ph type="title"/>
          </p:nvPr>
        </p:nvSpPr>
        <p:spPr>
          <a:xfrm>
            <a:off x="113368" y="503608"/>
            <a:ext cx="10972800" cy="990600"/>
          </a:xfrm>
        </p:spPr>
        <p:txBody>
          <a:bodyPr/>
          <a:lstStyle/>
          <a:p>
            <a:r>
              <a:rPr lang="ja-JP" altLang="en-US" dirty="0" smtClean="0"/>
              <a:t>システム構成図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71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補足説明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10E-5E16-4199-8C3D-8C425E9001D0}" type="datetime1">
              <a:rPr lang="ja-JP" altLang="en-US" smtClean="0"/>
              <a:pPr/>
              <a:t>2016/10/14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横田・大津・大川研　研究室紹介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87081" y="4011271"/>
            <a:ext cx="4876254" cy="25379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prstClr val="white"/>
                </a:solidFill>
              </a:rPr>
              <a:t>Linux kernel</a:t>
            </a:r>
          </a:p>
          <a:p>
            <a:pPr algn="ctr"/>
            <a:endParaRPr lang="en-US" altLang="ja-JP" sz="2800" b="1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03122" y="4553226"/>
            <a:ext cx="4751874" cy="1812471"/>
          </a:xfrm>
          <a:prstGeom prst="rect">
            <a:avLst/>
          </a:prstGeom>
          <a:solidFill>
            <a:srgbClr val="CC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Drivers</a:t>
            </a: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81441" y="5008480"/>
            <a:ext cx="1706465" cy="577917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Audio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166225" y="5027141"/>
            <a:ext cx="1706465" cy="559256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Display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47289" y="5259406"/>
            <a:ext cx="100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prstClr val="white"/>
                </a:solidFill>
              </a:rPr>
              <a:t>・・・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281441" y="5687088"/>
            <a:ext cx="1706465" cy="577917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Wi-Fi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66225" y="5708860"/>
            <a:ext cx="1706465" cy="577917"/>
          </a:xfrm>
          <a:prstGeom prst="rect">
            <a:avLst/>
          </a:prstGeom>
          <a:solidFill>
            <a:srgbClr val="990033">
              <a:alpha val="80000"/>
            </a:srgbClr>
          </a:solidFill>
          <a:ln>
            <a:solidFill>
              <a:srgbClr val="990033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Camera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34589" y="5826764"/>
            <a:ext cx="100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prstClr val="white"/>
                </a:solidFill>
              </a:rPr>
              <a:t>・・・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94394" y="3573657"/>
            <a:ext cx="430887" cy="9525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600" b="1" dirty="0">
                <a:solidFill>
                  <a:prstClr val="black"/>
                </a:solidFill>
              </a:rPr>
              <a:t>・・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103121" y="1961207"/>
            <a:ext cx="3221627" cy="1638914"/>
          </a:xfrm>
          <a:prstGeom prst="rect">
            <a:avLst/>
          </a:prstGeom>
          <a:solidFill>
            <a:srgbClr val="9C5BCD"/>
          </a:solidFill>
          <a:ln>
            <a:solidFill>
              <a:srgbClr val="9751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prstClr val="white"/>
                </a:solidFill>
              </a:rPr>
              <a:t>Native C/C++ Libraries</a:t>
            </a:r>
          </a:p>
          <a:p>
            <a:pPr algn="ctr"/>
            <a:endParaRPr lang="en-US" altLang="ja-JP" sz="2000" b="1" dirty="0">
              <a:solidFill>
                <a:prstClr val="white"/>
              </a:solidFill>
            </a:endParaRPr>
          </a:p>
          <a:p>
            <a:pPr algn="ctr"/>
            <a:endParaRPr lang="en-US" altLang="ja-JP" sz="2000" b="1" dirty="0">
              <a:solidFill>
                <a:prstClr val="white"/>
              </a:solidFill>
            </a:endParaRPr>
          </a:p>
          <a:p>
            <a:pPr algn="ctr"/>
            <a:endParaRPr lang="en-US" altLang="ja-JP" sz="2000" b="1" dirty="0">
              <a:solidFill>
                <a:prstClr val="white"/>
              </a:solidFill>
            </a:endParaRPr>
          </a:p>
          <a:p>
            <a:pPr algn="ctr"/>
            <a:endParaRPr lang="ja-JP" altLang="en-US" sz="2000" b="1" dirty="0">
              <a:solidFill>
                <a:prstClr val="white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141743" y="2503011"/>
            <a:ext cx="1400376" cy="461371"/>
          </a:xfrm>
          <a:prstGeom prst="rect">
            <a:avLst/>
          </a:prstGeom>
          <a:solidFill>
            <a:srgbClr val="7A34A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prstClr val="white"/>
                </a:solidFill>
              </a:rPr>
              <a:t>Open MPI</a:t>
            </a:r>
            <a:endParaRPr lang="ja-JP" altLang="en-US" sz="2000" b="1" dirty="0">
              <a:solidFill>
                <a:prstClr val="white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41743" y="3042912"/>
            <a:ext cx="1400376" cy="448990"/>
          </a:xfrm>
          <a:prstGeom prst="rect">
            <a:avLst/>
          </a:prstGeom>
          <a:solidFill>
            <a:srgbClr val="7A34A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prstClr val="white"/>
                </a:solidFill>
              </a:rPr>
              <a:t>DMTCP</a:t>
            </a:r>
            <a:endParaRPr lang="ja-JP" altLang="en-US" sz="2000" b="1" dirty="0">
              <a:solidFill>
                <a:prstClr val="white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05847" y="2564570"/>
            <a:ext cx="1007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prstClr val="white"/>
                </a:solidFill>
              </a:rPr>
              <a:t>・・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6433443" y="1961207"/>
            <a:ext cx="1529892" cy="16387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Android Runtime</a:t>
            </a: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en-US" altLang="ja-JP" dirty="0">
              <a:solidFill>
                <a:prstClr val="white"/>
              </a:solidFill>
            </a:endParaRPr>
          </a:p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526844" y="2820861"/>
            <a:ext cx="1315452" cy="565657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ART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84609" y="1523999"/>
            <a:ext cx="430887" cy="9525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600" b="1" dirty="0">
                <a:solidFill>
                  <a:prstClr val="black"/>
                </a:solidFill>
              </a:rPr>
              <a:t>・・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087081" y="639578"/>
            <a:ext cx="4876254" cy="88442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System Apps</a:t>
            </a:r>
          </a:p>
          <a:p>
            <a:pPr algn="ctr"/>
            <a:endParaRPr lang="en-US" altLang="ja-JP" sz="1600" b="1" dirty="0">
              <a:solidFill>
                <a:prstClr val="white"/>
              </a:solidFill>
            </a:endParaRPr>
          </a:p>
          <a:p>
            <a:pPr algn="ctr"/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35206" y="1006190"/>
            <a:ext cx="1443790" cy="463442"/>
          </a:xfrm>
          <a:prstGeom prst="rect">
            <a:avLst/>
          </a:prstGeom>
          <a:solidFill>
            <a:srgbClr val="0094C8"/>
          </a:solidFill>
          <a:ln>
            <a:solidFill>
              <a:srgbClr val="00A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Email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615446" y="1016595"/>
            <a:ext cx="1443790" cy="463442"/>
          </a:xfrm>
          <a:prstGeom prst="rect">
            <a:avLst/>
          </a:prstGeom>
          <a:solidFill>
            <a:srgbClr val="0094C8"/>
          </a:solidFill>
          <a:ln>
            <a:solidFill>
              <a:srgbClr val="00A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Camera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112473" y="1008412"/>
            <a:ext cx="1449699" cy="463442"/>
          </a:xfrm>
          <a:prstGeom prst="rect">
            <a:avLst/>
          </a:prstGeom>
          <a:solidFill>
            <a:srgbClr val="0094C8"/>
          </a:solidFill>
          <a:ln>
            <a:solidFill>
              <a:srgbClr val="00A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prstClr val="white"/>
                </a:solidFill>
              </a:rPr>
              <a:t>Calendar</a:t>
            </a:r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632431" y="3051032"/>
            <a:ext cx="1329861" cy="451594"/>
          </a:xfrm>
          <a:prstGeom prst="rect">
            <a:avLst/>
          </a:prstGeom>
          <a:solidFill>
            <a:srgbClr val="7A34AE"/>
          </a:solidFill>
          <a:ln>
            <a:solidFill>
              <a:srgbClr val="A36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>
                <a:solidFill>
                  <a:prstClr val="white"/>
                </a:solidFill>
              </a:rPr>
              <a:t>Libc</a:t>
            </a:r>
            <a:endParaRPr lang="ja-JP" altLang="en-US" sz="2000" b="1" dirty="0">
              <a:solidFill>
                <a:prstClr val="white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625097" y="2503012"/>
            <a:ext cx="1337195" cy="451594"/>
          </a:xfrm>
          <a:prstGeom prst="rect">
            <a:avLst/>
          </a:prstGeom>
          <a:solidFill>
            <a:srgbClr val="7A34AE"/>
          </a:solidFill>
          <a:ln>
            <a:solidFill>
              <a:srgbClr val="A36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prstClr val="white"/>
                </a:solidFill>
              </a:rPr>
              <a:t>Open GL</a:t>
            </a:r>
            <a:endParaRPr lang="ja-JP" altLang="en-US" sz="2000" b="1" dirty="0">
              <a:solidFill>
                <a:prstClr val="white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901951" y="3113518"/>
            <a:ext cx="1007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prstClr val="white"/>
                </a:solidFill>
              </a:rPr>
              <a:t>・・</a:t>
            </a:r>
          </a:p>
        </p:txBody>
      </p:sp>
      <p:sp>
        <p:nvSpPr>
          <p:cNvPr id="29" name="線吹き出し 1 (枠付き) 28"/>
          <p:cNvSpPr/>
          <p:nvPr/>
        </p:nvSpPr>
        <p:spPr>
          <a:xfrm>
            <a:off x="8123833" y="4473720"/>
            <a:ext cx="4038435" cy="1571371"/>
          </a:xfrm>
          <a:prstGeom prst="borderCallout1">
            <a:avLst>
              <a:gd name="adj1" fmla="val 18750"/>
              <a:gd name="adj2" fmla="val -8333"/>
              <a:gd name="adj3" fmla="val -13188"/>
              <a:gd name="adj4" fmla="val -3562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dirty="0" smtClean="0"/>
              <a:t>・</a:t>
            </a:r>
            <a:r>
              <a:rPr lang="ja-JP" altLang="ja-JP" b="1" dirty="0"/>
              <a:t>アプリケーションからの</a:t>
            </a:r>
            <a:r>
              <a:rPr lang="ja-JP" altLang="ja-JP" b="1" dirty="0" smtClean="0"/>
              <a:t>要求に応える</a:t>
            </a:r>
            <a:endParaRPr lang="en-US" altLang="ja-JP" b="1" dirty="0" smtClean="0"/>
          </a:p>
          <a:p>
            <a:endParaRPr lang="ja-JP" altLang="ja-JP" sz="900" dirty="0"/>
          </a:p>
          <a:p>
            <a:r>
              <a:rPr lang="ja-JP" altLang="ja-JP" dirty="0"/>
              <a:t>・</a:t>
            </a:r>
            <a:r>
              <a:rPr lang="ja-JP" altLang="ja-JP" b="1" dirty="0"/>
              <a:t>ハードウェアからの応答をアプリケーションに伝える</a:t>
            </a:r>
          </a:p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8124101" y="3914410"/>
            <a:ext cx="4038436" cy="54802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ハードウェアとソフトウェア間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の</a:t>
            </a:r>
            <a:endParaRPr lang="en-US" altLang="ja-JP" sz="1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やりとり</a:t>
            </a:r>
            <a:r>
              <a:rPr lang="ja-JP" altLang="en-US" sz="1600" b="1" dirty="0">
                <a:solidFill>
                  <a:schemeClr val="bg1"/>
                </a:solidFill>
              </a:rPr>
              <a:t>を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管理</a:t>
            </a:r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2" name="線吹き出し 1 (枠付き) 31"/>
          <p:cNvSpPr/>
          <p:nvPr/>
        </p:nvSpPr>
        <p:spPr>
          <a:xfrm>
            <a:off x="135466" y="3386518"/>
            <a:ext cx="2842919" cy="1872888"/>
          </a:xfrm>
          <a:prstGeom prst="borderCallout1">
            <a:avLst>
              <a:gd name="adj1" fmla="val 50141"/>
              <a:gd name="adj2" fmla="val 112546"/>
              <a:gd name="adj3" fmla="val 74658"/>
              <a:gd name="adj4" fmla="val 17470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500" dirty="0" smtClean="0"/>
              <a:t>・</a:t>
            </a:r>
            <a:r>
              <a:rPr lang="en-US" altLang="ja-JP" sz="1500" b="1" dirty="0" smtClean="0"/>
              <a:t>OS</a:t>
            </a:r>
            <a:r>
              <a:rPr lang="ja-JP" altLang="en-US" sz="1500" b="1" dirty="0"/>
              <a:t>やアプリケーションソフトに対して</a:t>
            </a:r>
            <a:r>
              <a:rPr lang="ja-JP" altLang="en-US" sz="1500" b="1" dirty="0" smtClean="0"/>
              <a:t>抽象化</a:t>
            </a:r>
            <a:r>
              <a:rPr lang="en-US" altLang="ja-JP" sz="1500" b="1" dirty="0" smtClean="0"/>
              <a:t>/</a:t>
            </a:r>
            <a:r>
              <a:rPr lang="ja-JP" altLang="en-US" sz="1500" b="1" dirty="0" smtClean="0"/>
              <a:t>共通化されたインターフェースを用意</a:t>
            </a:r>
            <a:endParaRPr lang="en-US" altLang="ja-JP" sz="1500" b="1" dirty="0" smtClean="0"/>
          </a:p>
          <a:p>
            <a:pPr algn="ctr"/>
            <a:endParaRPr lang="en-US" altLang="ja-JP" sz="1500" dirty="0" smtClean="0"/>
          </a:p>
          <a:p>
            <a:pPr algn="ctr"/>
            <a:r>
              <a:rPr lang="ja-JP" altLang="en-US" sz="1500" dirty="0" smtClean="0"/>
              <a:t>・</a:t>
            </a:r>
            <a:r>
              <a:rPr lang="ja-JP" altLang="en-US" sz="1500" b="1" dirty="0" smtClean="0"/>
              <a:t>デバイスの機能を扱えるようになる</a:t>
            </a:r>
            <a:endParaRPr kumimoji="1" lang="en-US" altLang="ja-JP" sz="1500" b="1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135467" y="2559457"/>
            <a:ext cx="2842918" cy="8135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</a:rPr>
              <a:t>OS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とデバイス間相互の</a:t>
            </a:r>
            <a:endParaRPr lang="en-US" altLang="ja-JP" sz="1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やり取りを可能とする</a:t>
            </a:r>
            <a:endParaRPr lang="en-US" altLang="ja-JP" sz="1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ソフトウェア</a:t>
            </a:r>
            <a:endParaRPr lang="en-US" altLang="ja-JP" sz="1600" b="1" dirty="0" smtClean="0">
              <a:solidFill>
                <a:schemeClr val="bg1"/>
              </a:solidFill>
            </a:endParaRPr>
          </a:p>
        </p:txBody>
      </p:sp>
      <p:sp>
        <p:nvSpPr>
          <p:cNvPr id="34" name="線吹き出し 1 (枠付き) 33"/>
          <p:cNvSpPr/>
          <p:nvPr/>
        </p:nvSpPr>
        <p:spPr>
          <a:xfrm>
            <a:off x="8160370" y="1551709"/>
            <a:ext cx="4038435" cy="2151047"/>
          </a:xfrm>
          <a:prstGeom prst="borderCallout1">
            <a:avLst>
              <a:gd name="adj1" fmla="val 18750"/>
              <a:gd name="adj2" fmla="val -8333"/>
              <a:gd name="adj3" fmla="val 27160"/>
              <a:gd name="adj4" fmla="val -2109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・</a:t>
            </a:r>
            <a:r>
              <a:rPr lang="ja-JP" altLang="en-US" b="1" dirty="0" smtClean="0"/>
              <a:t>ガーベジコレクション</a:t>
            </a:r>
            <a:endParaRPr lang="en-US" altLang="ja-JP" b="1" dirty="0" smtClean="0"/>
          </a:p>
          <a:p>
            <a:r>
              <a:rPr lang="en-US" altLang="ja-JP" dirty="0" smtClean="0"/>
              <a:t>(</a:t>
            </a:r>
            <a:r>
              <a:rPr lang="ja-JP" altLang="en-US" sz="1000" dirty="0"/>
              <a:t>アプリケーションの終了後も確保されたままになっている領域をクリアして、ほかのアプリケーションソフトで使えるようにする</a:t>
            </a:r>
            <a:r>
              <a:rPr lang="en-US" altLang="ja-JP" dirty="0" smtClean="0"/>
              <a:t>)</a:t>
            </a:r>
          </a:p>
          <a:p>
            <a:endParaRPr lang="en-US" altLang="ja-JP" sz="1050" dirty="0" smtClean="0"/>
          </a:p>
          <a:p>
            <a:r>
              <a:rPr lang="ja-JP" altLang="en-US" dirty="0" smtClean="0"/>
              <a:t>・</a:t>
            </a:r>
            <a:r>
              <a:rPr lang="ja-JP" altLang="en-US" b="1" dirty="0" smtClean="0"/>
              <a:t>デバッグ機能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クラッシュ報告、例外診断</a:t>
            </a:r>
            <a:r>
              <a:rPr lang="en-US" altLang="ja-JP" b="1" dirty="0" err="1" smtClean="0"/>
              <a:t>etc</a:t>
            </a:r>
            <a:r>
              <a:rPr lang="en-US" altLang="ja-JP" b="1" dirty="0" smtClean="0"/>
              <a:t>)</a:t>
            </a:r>
            <a:endParaRPr lang="ja-JP" altLang="ja-JP" b="1" dirty="0"/>
          </a:p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8160370" y="974305"/>
            <a:ext cx="4038436" cy="54802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アプリケーション実行時に必要な機能を提供</a:t>
            </a:r>
            <a:endParaRPr lang="en-US" altLang="ja-JP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81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zushi_temp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ユーザー定義 8">
      <a:majorFont>
        <a:latin typeface="Segoe UI Semibold"/>
        <a:ea typeface="HG創英角ｺﾞｼｯｸUB"/>
        <a:cs typeface=""/>
      </a:majorFont>
      <a:minorFont>
        <a:latin typeface="Segoe UI"/>
        <a:ea typeface="メイリオ"/>
        <a:cs typeface="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zushi_temp" id="{CFD5FCD2-A780-49D2-9DB6-006C3432ABE4}" vid="{A3F75E9B-2F82-4B8D-9669-7CD25B016E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354</Words>
  <Application>Microsoft Office PowerPoint</Application>
  <PresentationFormat>ワイド画面</PresentationFormat>
  <Paragraphs>119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HG創英角ｺﾞｼｯｸUB</vt:lpstr>
      <vt:lpstr>メイリオ</vt:lpstr>
      <vt:lpstr>Arial</vt:lpstr>
      <vt:lpstr>Segoe UI</vt:lpstr>
      <vt:lpstr>Segoe UI Semibold</vt:lpstr>
      <vt:lpstr>kazushi_temp</vt:lpstr>
      <vt:lpstr>Android 端末でも自動並列処理</vt:lpstr>
      <vt:lpstr>システム構成図</vt:lpstr>
      <vt:lpstr>補足説明</vt:lpstr>
    </vt:vector>
  </TitlesOfParts>
  <Company>Utsunomiya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端末でも自動並列処理</dc:title>
  <dc:creator>Sawada Yuki</dc:creator>
  <cp:lastModifiedBy>Sawada Yuki</cp:lastModifiedBy>
  <cp:revision>24</cp:revision>
  <dcterms:created xsi:type="dcterms:W3CDTF">2016-10-13T01:49:47Z</dcterms:created>
  <dcterms:modified xsi:type="dcterms:W3CDTF">2016-10-14T03:50:43Z</dcterms:modified>
</cp:coreProperties>
</file>