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2" r:id="rId2"/>
  </p:sldIdLst>
  <p:sldSz cx="32921575" cy="47086838"/>
  <p:notesSz cx="6735763" cy="9869488"/>
  <p:defaultTextStyle>
    <a:defPPr>
      <a:defRPr lang="ja-JP"/>
    </a:defPPr>
    <a:lvl1pPr marL="0" algn="l" defTabSz="4629150" rtl="0" eaLnBrk="1" latinLnBrk="0" hangingPunct="1">
      <a:defRPr kumimoji="1" sz="9100" kern="1200">
        <a:solidFill>
          <a:schemeClr val="tx1"/>
        </a:solidFill>
        <a:latin typeface="+mn-lt"/>
        <a:ea typeface="+mn-ea"/>
        <a:cs typeface="+mn-cs"/>
      </a:defRPr>
    </a:lvl1pPr>
    <a:lvl2pPr marL="2314575" algn="l" defTabSz="4629150" rtl="0" eaLnBrk="1" latinLnBrk="0" hangingPunct="1">
      <a:defRPr kumimoji="1" sz="9100" kern="1200">
        <a:solidFill>
          <a:schemeClr val="tx1"/>
        </a:solidFill>
        <a:latin typeface="+mn-lt"/>
        <a:ea typeface="+mn-ea"/>
        <a:cs typeface="+mn-cs"/>
      </a:defRPr>
    </a:lvl2pPr>
    <a:lvl3pPr marL="4629150" algn="l" defTabSz="4629150" rtl="0" eaLnBrk="1" latinLnBrk="0" hangingPunct="1">
      <a:defRPr kumimoji="1" sz="9100" kern="1200">
        <a:solidFill>
          <a:schemeClr val="tx1"/>
        </a:solidFill>
        <a:latin typeface="+mn-lt"/>
        <a:ea typeface="+mn-ea"/>
        <a:cs typeface="+mn-cs"/>
      </a:defRPr>
    </a:lvl3pPr>
    <a:lvl4pPr marL="6943725" algn="l" defTabSz="4629150" rtl="0" eaLnBrk="1" latinLnBrk="0" hangingPunct="1">
      <a:defRPr kumimoji="1" sz="9100" kern="1200">
        <a:solidFill>
          <a:schemeClr val="tx1"/>
        </a:solidFill>
        <a:latin typeface="+mn-lt"/>
        <a:ea typeface="+mn-ea"/>
        <a:cs typeface="+mn-cs"/>
      </a:defRPr>
    </a:lvl4pPr>
    <a:lvl5pPr marL="9258300" algn="l" defTabSz="4629150" rtl="0" eaLnBrk="1" latinLnBrk="0" hangingPunct="1">
      <a:defRPr kumimoji="1" sz="9100" kern="1200">
        <a:solidFill>
          <a:schemeClr val="tx1"/>
        </a:solidFill>
        <a:latin typeface="+mn-lt"/>
        <a:ea typeface="+mn-ea"/>
        <a:cs typeface="+mn-cs"/>
      </a:defRPr>
    </a:lvl5pPr>
    <a:lvl6pPr marL="11572875" algn="l" defTabSz="4629150" rtl="0" eaLnBrk="1" latinLnBrk="0" hangingPunct="1">
      <a:defRPr kumimoji="1" sz="9100" kern="1200">
        <a:solidFill>
          <a:schemeClr val="tx1"/>
        </a:solidFill>
        <a:latin typeface="+mn-lt"/>
        <a:ea typeface="+mn-ea"/>
        <a:cs typeface="+mn-cs"/>
      </a:defRPr>
    </a:lvl6pPr>
    <a:lvl7pPr marL="13887450" algn="l" defTabSz="4629150" rtl="0" eaLnBrk="1" latinLnBrk="0" hangingPunct="1">
      <a:defRPr kumimoji="1" sz="9100" kern="1200">
        <a:solidFill>
          <a:schemeClr val="tx1"/>
        </a:solidFill>
        <a:latin typeface="+mn-lt"/>
        <a:ea typeface="+mn-ea"/>
        <a:cs typeface="+mn-cs"/>
      </a:defRPr>
    </a:lvl7pPr>
    <a:lvl8pPr marL="16202025" algn="l" defTabSz="4629150" rtl="0" eaLnBrk="1" latinLnBrk="0" hangingPunct="1">
      <a:defRPr kumimoji="1" sz="9100" kern="1200">
        <a:solidFill>
          <a:schemeClr val="tx1"/>
        </a:solidFill>
        <a:latin typeface="+mn-lt"/>
        <a:ea typeface="+mn-ea"/>
        <a:cs typeface="+mn-cs"/>
      </a:defRPr>
    </a:lvl8pPr>
    <a:lvl9pPr marL="18516600" algn="l" defTabSz="4629150" rtl="0" eaLnBrk="1" latinLnBrk="0" hangingPunct="1">
      <a:defRPr kumimoji="1" sz="9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31">
          <p15:clr>
            <a:srgbClr val="A4A3A4"/>
          </p15:clr>
        </p15:guide>
        <p15:guide id="2" pos="103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2DA"/>
    <a:srgbClr val="EC896A"/>
    <a:srgbClr val="F1A993"/>
    <a:srgbClr val="602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67" autoAdjust="0"/>
  </p:normalViewPr>
  <p:slideViewPr>
    <p:cSldViewPr>
      <p:cViewPr>
        <p:scale>
          <a:sx n="30" d="100"/>
          <a:sy n="30" d="100"/>
        </p:scale>
        <p:origin x="1770" y="132"/>
      </p:cViewPr>
      <p:guideLst>
        <p:guide orient="horz" pos="14831"/>
        <p:guide pos="103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182D9054-EA63-41DB-BAE7-9DD45172996F}" type="datetimeFigureOut">
              <a:rPr kumimoji="1" lang="ja-JP" altLang="en-US" smtClean="0"/>
              <a:t>2017/2/25</a:t>
            </a:fld>
            <a:endParaRPr kumimoji="1" lang="ja-JP" altLang="en-US"/>
          </a:p>
        </p:txBody>
      </p:sp>
      <p:sp>
        <p:nvSpPr>
          <p:cNvPr id="4" name="スライド イメージ プレースホルダー 3"/>
          <p:cNvSpPr>
            <a:spLocks noGrp="1" noRot="1" noChangeAspect="1"/>
          </p:cNvSpPr>
          <p:nvPr>
            <p:ph type="sldImg" idx="2"/>
          </p:nvPr>
        </p:nvSpPr>
        <p:spPr>
          <a:xfrm>
            <a:off x="2073275" y="739775"/>
            <a:ext cx="2589213" cy="37020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7888"/>
            <a:ext cx="5389563" cy="444182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4188"/>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4188"/>
            <a:ext cx="2919412" cy="493712"/>
          </a:xfrm>
          <a:prstGeom prst="rect">
            <a:avLst/>
          </a:prstGeom>
        </p:spPr>
        <p:txBody>
          <a:bodyPr vert="horz" lIns="91440" tIns="45720" rIns="91440" bIns="45720" rtlCol="0" anchor="b"/>
          <a:lstStyle>
            <a:lvl1pPr algn="r">
              <a:defRPr sz="1200"/>
            </a:lvl1pPr>
          </a:lstStyle>
          <a:p>
            <a:fld id="{606802E9-73E1-4169-8B94-28B8F5B0AEAB}" type="slidenum">
              <a:rPr kumimoji="1" lang="ja-JP" altLang="en-US" smtClean="0"/>
              <a:t>‹#›</a:t>
            </a:fld>
            <a:endParaRPr kumimoji="1" lang="ja-JP" altLang="en-US"/>
          </a:p>
        </p:txBody>
      </p:sp>
    </p:spTree>
    <p:extLst>
      <p:ext uri="{BB962C8B-B14F-4D97-AF65-F5344CB8AC3E}">
        <p14:creationId xmlns:p14="http://schemas.microsoft.com/office/powerpoint/2010/main" val="4171377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逐次版バイナリを入力として与えるだけで、並列実行による性能向上が可能</a:t>
            </a:r>
          </a:p>
          <a:p>
            <a:endParaRPr kumimoji="1" lang="ja-JP" altLang="en-US" dirty="0"/>
          </a:p>
        </p:txBody>
      </p:sp>
      <p:sp>
        <p:nvSpPr>
          <p:cNvPr id="4" name="スライド番号プレースホルダー 3"/>
          <p:cNvSpPr>
            <a:spLocks noGrp="1"/>
          </p:cNvSpPr>
          <p:nvPr>
            <p:ph type="sldNum" sz="quarter" idx="10"/>
          </p:nvPr>
        </p:nvSpPr>
        <p:spPr/>
        <p:txBody>
          <a:bodyPr/>
          <a:lstStyle/>
          <a:p>
            <a:fld id="{606802E9-73E1-4169-8B94-28B8F5B0AEAB}" type="slidenum">
              <a:rPr kumimoji="1" lang="ja-JP" altLang="en-US" smtClean="0"/>
              <a:t>1</a:t>
            </a:fld>
            <a:endParaRPr kumimoji="1" lang="ja-JP" altLang="en-US"/>
          </a:p>
        </p:txBody>
      </p:sp>
    </p:spTree>
    <p:extLst>
      <p:ext uri="{BB962C8B-B14F-4D97-AF65-F5344CB8AC3E}">
        <p14:creationId xmlns:p14="http://schemas.microsoft.com/office/powerpoint/2010/main" val="165730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69119" y="14627448"/>
            <a:ext cx="27983339" cy="10093149"/>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4938237" y="26682541"/>
            <a:ext cx="23045102" cy="12033303"/>
          </a:xfrm>
        </p:spPr>
        <p:txBody>
          <a:bodyPr/>
          <a:lstStyle>
            <a:lvl1pPr marL="0" indent="0" algn="ctr">
              <a:buNone/>
              <a:defRPr>
                <a:solidFill>
                  <a:schemeClr val="tx1">
                    <a:tint val="75000"/>
                  </a:schemeClr>
                </a:solidFill>
              </a:defRPr>
            </a:lvl1pPr>
            <a:lvl2pPr marL="2314575" indent="0" algn="ctr">
              <a:buNone/>
              <a:defRPr>
                <a:solidFill>
                  <a:schemeClr val="tx1">
                    <a:tint val="75000"/>
                  </a:schemeClr>
                </a:solidFill>
              </a:defRPr>
            </a:lvl2pPr>
            <a:lvl3pPr marL="4629150" indent="0" algn="ctr">
              <a:buNone/>
              <a:defRPr>
                <a:solidFill>
                  <a:schemeClr val="tx1">
                    <a:tint val="75000"/>
                  </a:schemeClr>
                </a:solidFill>
              </a:defRPr>
            </a:lvl3pPr>
            <a:lvl4pPr marL="6943725" indent="0" algn="ctr">
              <a:buNone/>
              <a:defRPr>
                <a:solidFill>
                  <a:schemeClr val="tx1">
                    <a:tint val="75000"/>
                  </a:schemeClr>
                </a:solidFill>
              </a:defRPr>
            </a:lvl4pPr>
            <a:lvl5pPr marL="9258300" indent="0" algn="ctr">
              <a:buNone/>
              <a:defRPr>
                <a:solidFill>
                  <a:schemeClr val="tx1">
                    <a:tint val="75000"/>
                  </a:schemeClr>
                </a:solidFill>
              </a:defRPr>
            </a:lvl5pPr>
            <a:lvl6pPr marL="11572875" indent="0" algn="ctr">
              <a:buNone/>
              <a:defRPr>
                <a:solidFill>
                  <a:schemeClr val="tx1">
                    <a:tint val="75000"/>
                  </a:schemeClr>
                </a:solidFill>
              </a:defRPr>
            </a:lvl6pPr>
            <a:lvl7pPr marL="13887450" indent="0" algn="ctr">
              <a:buNone/>
              <a:defRPr>
                <a:solidFill>
                  <a:schemeClr val="tx1">
                    <a:tint val="75000"/>
                  </a:schemeClr>
                </a:solidFill>
              </a:defRPr>
            </a:lvl7pPr>
            <a:lvl8pPr marL="16202025" indent="0" algn="ctr">
              <a:buNone/>
              <a:defRPr>
                <a:solidFill>
                  <a:schemeClr val="tx1">
                    <a:tint val="75000"/>
                  </a:schemeClr>
                </a:solidFill>
              </a:defRPr>
            </a:lvl8pPr>
            <a:lvl9pPr marL="18516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32490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293443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7901104" y="2517844"/>
            <a:ext cx="5555518" cy="5356127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234562" y="2517844"/>
            <a:ext cx="16117857" cy="5356127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237431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32265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600579" y="30257655"/>
            <a:ext cx="27983339" cy="9351970"/>
          </a:xfrm>
        </p:spPr>
        <p:txBody>
          <a:bodyPr anchor="t"/>
          <a:lstStyle>
            <a:lvl1pPr algn="l">
              <a:defRPr sz="203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600579" y="19957417"/>
            <a:ext cx="27983339" cy="10300240"/>
          </a:xfrm>
        </p:spPr>
        <p:txBody>
          <a:bodyPr anchor="b"/>
          <a:lstStyle>
            <a:lvl1pPr marL="0" indent="0">
              <a:buNone/>
              <a:defRPr sz="10100">
                <a:solidFill>
                  <a:schemeClr val="tx1">
                    <a:tint val="75000"/>
                  </a:schemeClr>
                </a:solidFill>
              </a:defRPr>
            </a:lvl1pPr>
            <a:lvl2pPr marL="2314575" indent="0">
              <a:buNone/>
              <a:defRPr sz="9100">
                <a:solidFill>
                  <a:schemeClr val="tx1">
                    <a:tint val="75000"/>
                  </a:schemeClr>
                </a:solidFill>
              </a:defRPr>
            </a:lvl2pPr>
            <a:lvl3pPr marL="4629150" indent="0">
              <a:buNone/>
              <a:defRPr sz="8100">
                <a:solidFill>
                  <a:schemeClr val="tx1">
                    <a:tint val="75000"/>
                  </a:schemeClr>
                </a:solidFill>
              </a:defRPr>
            </a:lvl3pPr>
            <a:lvl4pPr marL="6943725" indent="0">
              <a:buNone/>
              <a:defRPr sz="7100">
                <a:solidFill>
                  <a:schemeClr val="tx1">
                    <a:tint val="75000"/>
                  </a:schemeClr>
                </a:solidFill>
              </a:defRPr>
            </a:lvl4pPr>
            <a:lvl5pPr marL="9258300" indent="0">
              <a:buNone/>
              <a:defRPr sz="7100">
                <a:solidFill>
                  <a:schemeClr val="tx1">
                    <a:tint val="75000"/>
                  </a:schemeClr>
                </a:solidFill>
              </a:defRPr>
            </a:lvl5pPr>
            <a:lvl6pPr marL="11572875" indent="0">
              <a:buNone/>
              <a:defRPr sz="7100">
                <a:solidFill>
                  <a:schemeClr val="tx1">
                    <a:tint val="75000"/>
                  </a:schemeClr>
                </a:solidFill>
              </a:defRPr>
            </a:lvl6pPr>
            <a:lvl7pPr marL="13887450" indent="0">
              <a:buNone/>
              <a:defRPr sz="7100">
                <a:solidFill>
                  <a:schemeClr val="tx1">
                    <a:tint val="75000"/>
                  </a:schemeClr>
                </a:solidFill>
              </a:defRPr>
            </a:lvl7pPr>
            <a:lvl8pPr marL="16202025" indent="0">
              <a:buNone/>
              <a:defRPr sz="7100">
                <a:solidFill>
                  <a:schemeClr val="tx1">
                    <a:tint val="75000"/>
                  </a:schemeClr>
                </a:solidFill>
              </a:defRPr>
            </a:lvl8pPr>
            <a:lvl9pPr marL="18516600" indent="0">
              <a:buNone/>
              <a:defRPr sz="71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68247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234562" y="14649241"/>
            <a:ext cx="10836685" cy="41429883"/>
          </a:xfrm>
        </p:spPr>
        <p:txBody>
          <a:bodyPr/>
          <a:lstStyle>
            <a:lvl1pPr>
              <a:defRPr sz="14200"/>
            </a:lvl1pPr>
            <a:lvl2pPr>
              <a:defRPr sz="12200"/>
            </a:lvl2pPr>
            <a:lvl3pPr>
              <a:defRPr sz="10100"/>
            </a:lvl3pPr>
            <a:lvl4pPr>
              <a:defRPr sz="9100"/>
            </a:lvl4pPr>
            <a:lvl5pPr>
              <a:defRPr sz="9100"/>
            </a:lvl5pPr>
            <a:lvl6pPr>
              <a:defRPr sz="9100"/>
            </a:lvl6pPr>
            <a:lvl7pPr>
              <a:defRPr sz="9100"/>
            </a:lvl7pPr>
            <a:lvl8pPr>
              <a:defRPr sz="9100"/>
            </a:lvl8pPr>
            <a:lvl9pPr>
              <a:defRPr sz="9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2619940" y="14649241"/>
            <a:ext cx="10836685" cy="41429883"/>
          </a:xfrm>
        </p:spPr>
        <p:txBody>
          <a:bodyPr/>
          <a:lstStyle>
            <a:lvl1pPr>
              <a:defRPr sz="14200"/>
            </a:lvl1pPr>
            <a:lvl2pPr>
              <a:defRPr sz="12200"/>
            </a:lvl2pPr>
            <a:lvl3pPr>
              <a:defRPr sz="10100"/>
            </a:lvl3pPr>
            <a:lvl4pPr>
              <a:defRPr sz="9100"/>
            </a:lvl4pPr>
            <a:lvl5pPr>
              <a:defRPr sz="9100"/>
            </a:lvl5pPr>
            <a:lvl6pPr>
              <a:defRPr sz="9100"/>
            </a:lvl6pPr>
            <a:lvl7pPr>
              <a:defRPr sz="9100"/>
            </a:lvl7pPr>
            <a:lvl8pPr>
              <a:defRPr sz="9100"/>
            </a:lvl8pPr>
            <a:lvl9pPr>
              <a:defRPr sz="9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60395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646079" y="1885657"/>
            <a:ext cx="29629418" cy="7847806"/>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646081" y="10540041"/>
            <a:ext cx="14546080" cy="4392588"/>
          </a:xfrm>
        </p:spPr>
        <p:txBody>
          <a:bodyPr anchor="b"/>
          <a:lstStyle>
            <a:lvl1pPr marL="0" indent="0">
              <a:buNone/>
              <a:defRPr sz="12200" b="1"/>
            </a:lvl1pPr>
            <a:lvl2pPr marL="2314575" indent="0">
              <a:buNone/>
              <a:defRPr sz="10100" b="1"/>
            </a:lvl2pPr>
            <a:lvl3pPr marL="4629150" indent="0">
              <a:buNone/>
              <a:defRPr sz="9100" b="1"/>
            </a:lvl3pPr>
            <a:lvl4pPr marL="6943725" indent="0">
              <a:buNone/>
              <a:defRPr sz="8100" b="1"/>
            </a:lvl4pPr>
            <a:lvl5pPr marL="9258300" indent="0">
              <a:buNone/>
              <a:defRPr sz="8100" b="1"/>
            </a:lvl5pPr>
            <a:lvl6pPr marL="11572875" indent="0">
              <a:buNone/>
              <a:defRPr sz="8100" b="1"/>
            </a:lvl6pPr>
            <a:lvl7pPr marL="13887450" indent="0">
              <a:buNone/>
              <a:defRPr sz="8100" b="1"/>
            </a:lvl7pPr>
            <a:lvl8pPr marL="16202025" indent="0">
              <a:buNone/>
              <a:defRPr sz="8100" b="1"/>
            </a:lvl8pPr>
            <a:lvl9pPr marL="18516600" indent="0">
              <a:buNone/>
              <a:defRPr sz="81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646081" y="14932630"/>
            <a:ext cx="14546080" cy="27129434"/>
          </a:xfrm>
        </p:spPr>
        <p:txBody>
          <a:bodyPr/>
          <a:lstStyle>
            <a:lvl1pPr>
              <a:defRPr sz="12200"/>
            </a:lvl1pPr>
            <a:lvl2pPr>
              <a:defRPr sz="10100"/>
            </a:lvl2pPr>
            <a:lvl3pPr>
              <a:defRPr sz="9100"/>
            </a:lvl3pPr>
            <a:lvl4pPr>
              <a:defRPr sz="8100"/>
            </a:lvl4pPr>
            <a:lvl5pPr>
              <a:defRPr sz="8100"/>
            </a:lvl5pPr>
            <a:lvl6pPr>
              <a:defRPr sz="8100"/>
            </a:lvl6pPr>
            <a:lvl7pPr>
              <a:defRPr sz="8100"/>
            </a:lvl7pPr>
            <a:lvl8pPr>
              <a:defRPr sz="8100"/>
            </a:lvl8pPr>
            <a:lvl9pPr>
              <a:defRPr sz="8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6723707" y="10540041"/>
            <a:ext cx="14551792" cy="4392588"/>
          </a:xfrm>
        </p:spPr>
        <p:txBody>
          <a:bodyPr anchor="b"/>
          <a:lstStyle>
            <a:lvl1pPr marL="0" indent="0">
              <a:buNone/>
              <a:defRPr sz="12200" b="1"/>
            </a:lvl1pPr>
            <a:lvl2pPr marL="2314575" indent="0">
              <a:buNone/>
              <a:defRPr sz="10100" b="1"/>
            </a:lvl2pPr>
            <a:lvl3pPr marL="4629150" indent="0">
              <a:buNone/>
              <a:defRPr sz="9100" b="1"/>
            </a:lvl3pPr>
            <a:lvl4pPr marL="6943725" indent="0">
              <a:buNone/>
              <a:defRPr sz="8100" b="1"/>
            </a:lvl4pPr>
            <a:lvl5pPr marL="9258300" indent="0">
              <a:buNone/>
              <a:defRPr sz="8100" b="1"/>
            </a:lvl5pPr>
            <a:lvl6pPr marL="11572875" indent="0">
              <a:buNone/>
              <a:defRPr sz="8100" b="1"/>
            </a:lvl6pPr>
            <a:lvl7pPr marL="13887450" indent="0">
              <a:buNone/>
              <a:defRPr sz="8100" b="1"/>
            </a:lvl7pPr>
            <a:lvl8pPr marL="16202025" indent="0">
              <a:buNone/>
              <a:defRPr sz="8100" b="1"/>
            </a:lvl8pPr>
            <a:lvl9pPr marL="18516600" indent="0">
              <a:buNone/>
              <a:defRPr sz="81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6723707" y="14932630"/>
            <a:ext cx="14551792" cy="27129434"/>
          </a:xfrm>
        </p:spPr>
        <p:txBody>
          <a:bodyPr/>
          <a:lstStyle>
            <a:lvl1pPr>
              <a:defRPr sz="12200"/>
            </a:lvl1pPr>
            <a:lvl2pPr>
              <a:defRPr sz="10100"/>
            </a:lvl2pPr>
            <a:lvl3pPr>
              <a:defRPr sz="9100"/>
            </a:lvl3pPr>
            <a:lvl4pPr>
              <a:defRPr sz="8100"/>
            </a:lvl4pPr>
            <a:lvl5pPr>
              <a:defRPr sz="8100"/>
            </a:lvl5pPr>
            <a:lvl6pPr>
              <a:defRPr sz="8100"/>
            </a:lvl6pPr>
            <a:lvl7pPr>
              <a:defRPr sz="8100"/>
            </a:lvl7pPr>
            <a:lvl8pPr>
              <a:defRPr sz="8100"/>
            </a:lvl8pPr>
            <a:lvl9pPr>
              <a:defRPr sz="8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16224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167116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92058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46082" y="1874756"/>
            <a:ext cx="10830972" cy="7978603"/>
          </a:xfrm>
        </p:spPr>
        <p:txBody>
          <a:bodyPr anchor="b"/>
          <a:lstStyle>
            <a:lvl1pPr algn="l">
              <a:defRPr sz="101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12871422" y="1874759"/>
            <a:ext cx="18404077" cy="40187313"/>
          </a:xfrm>
        </p:spPr>
        <p:txBody>
          <a:bodyPr/>
          <a:lstStyle>
            <a:lvl1pPr>
              <a:defRPr sz="16200"/>
            </a:lvl1pPr>
            <a:lvl2pPr>
              <a:defRPr sz="14200"/>
            </a:lvl2pPr>
            <a:lvl3pPr>
              <a:defRPr sz="12200"/>
            </a:lvl3pPr>
            <a:lvl4pPr>
              <a:defRPr sz="10100"/>
            </a:lvl4pPr>
            <a:lvl5pPr>
              <a:defRPr sz="10100"/>
            </a:lvl5pPr>
            <a:lvl6pPr>
              <a:defRPr sz="10100"/>
            </a:lvl6pPr>
            <a:lvl7pPr>
              <a:defRPr sz="10100"/>
            </a:lvl7pPr>
            <a:lvl8pPr>
              <a:defRPr sz="10100"/>
            </a:lvl8pPr>
            <a:lvl9pPr>
              <a:defRPr sz="101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646082" y="9853362"/>
            <a:ext cx="10830972" cy="32208710"/>
          </a:xfrm>
        </p:spPr>
        <p:txBody>
          <a:bodyPr/>
          <a:lstStyle>
            <a:lvl1pPr marL="0" indent="0">
              <a:buNone/>
              <a:defRPr sz="7100"/>
            </a:lvl1pPr>
            <a:lvl2pPr marL="2314575" indent="0">
              <a:buNone/>
              <a:defRPr sz="6100"/>
            </a:lvl2pPr>
            <a:lvl3pPr marL="4629150" indent="0">
              <a:buNone/>
              <a:defRPr sz="5100"/>
            </a:lvl3pPr>
            <a:lvl4pPr marL="6943725" indent="0">
              <a:buNone/>
              <a:defRPr sz="4600"/>
            </a:lvl4pPr>
            <a:lvl5pPr marL="9258300" indent="0">
              <a:buNone/>
              <a:defRPr sz="4600"/>
            </a:lvl5pPr>
            <a:lvl6pPr marL="11572875" indent="0">
              <a:buNone/>
              <a:defRPr sz="4600"/>
            </a:lvl6pPr>
            <a:lvl7pPr marL="13887450" indent="0">
              <a:buNone/>
              <a:defRPr sz="4600"/>
            </a:lvl7pPr>
            <a:lvl8pPr marL="16202025" indent="0">
              <a:buNone/>
              <a:defRPr sz="4600"/>
            </a:lvl8pPr>
            <a:lvl9pPr marL="18516600" indent="0">
              <a:buNone/>
              <a:defRPr sz="46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52345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452859" y="32960790"/>
            <a:ext cx="19752945" cy="3891209"/>
          </a:xfrm>
        </p:spPr>
        <p:txBody>
          <a:bodyPr anchor="b"/>
          <a:lstStyle>
            <a:lvl1pPr algn="l">
              <a:defRPr sz="10100" b="1"/>
            </a:lvl1pPr>
          </a:lstStyle>
          <a:p>
            <a:r>
              <a:rPr kumimoji="1" lang="ja-JP" altLang="en-US"/>
              <a:t>マスター タイトルの書式設定</a:t>
            </a:r>
          </a:p>
        </p:txBody>
      </p:sp>
      <p:sp>
        <p:nvSpPr>
          <p:cNvPr id="3" name="図プレースホルダー 2"/>
          <p:cNvSpPr>
            <a:spLocks noGrp="1"/>
          </p:cNvSpPr>
          <p:nvPr>
            <p:ph type="pic" idx="1"/>
          </p:nvPr>
        </p:nvSpPr>
        <p:spPr>
          <a:xfrm>
            <a:off x="6452859" y="4207294"/>
            <a:ext cx="19752945" cy="28252103"/>
          </a:xfrm>
        </p:spPr>
        <p:txBody>
          <a:bodyPr/>
          <a:lstStyle>
            <a:lvl1pPr marL="0" indent="0">
              <a:buNone/>
              <a:defRPr sz="16200"/>
            </a:lvl1pPr>
            <a:lvl2pPr marL="2314575" indent="0">
              <a:buNone/>
              <a:defRPr sz="14200"/>
            </a:lvl2pPr>
            <a:lvl3pPr marL="4629150" indent="0">
              <a:buNone/>
              <a:defRPr sz="12200"/>
            </a:lvl3pPr>
            <a:lvl4pPr marL="6943725" indent="0">
              <a:buNone/>
              <a:defRPr sz="10100"/>
            </a:lvl4pPr>
            <a:lvl5pPr marL="9258300" indent="0">
              <a:buNone/>
              <a:defRPr sz="10100"/>
            </a:lvl5pPr>
            <a:lvl6pPr marL="11572875" indent="0">
              <a:buNone/>
              <a:defRPr sz="10100"/>
            </a:lvl6pPr>
            <a:lvl7pPr marL="13887450" indent="0">
              <a:buNone/>
              <a:defRPr sz="10100"/>
            </a:lvl7pPr>
            <a:lvl8pPr marL="16202025" indent="0">
              <a:buNone/>
              <a:defRPr sz="10100"/>
            </a:lvl8pPr>
            <a:lvl9pPr marL="18516600" indent="0">
              <a:buNone/>
              <a:defRPr sz="10100"/>
            </a:lvl9pPr>
          </a:lstStyle>
          <a:p>
            <a:endParaRPr kumimoji="1" lang="ja-JP" altLang="en-US"/>
          </a:p>
        </p:txBody>
      </p:sp>
      <p:sp>
        <p:nvSpPr>
          <p:cNvPr id="4" name="テキスト プレースホルダー 3"/>
          <p:cNvSpPr>
            <a:spLocks noGrp="1"/>
          </p:cNvSpPr>
          <p:nvPr>
            <p:ph type="body" sz="half" idx="2"/>
          </p:nvPr>
        </p:nvSpPr>
        <p:spPr>
          <a:xfrm>
            <a:off x="6452859" y="36851999"/>
            <a:ext cx="19752945" cy="5526158"/>
          </a:xfrm>
        </p:spPr>
        <p:txBody>
          <a:bodyPr/>
          <a:lstStyle>
            <a:lvl1pPr marL="0" indent="0">
              <a:buNone/>
              <a:defRPr sz="7100"/>
            </a:lvl1pPr>
            <a:lvl2pPr marL="2314575" indent="0">
              <a:buNone/>
              <a:defRPr sz="6100"/>
            </a:lvl2pPr>
            <a:lvl3pPr marL="4629150" indent="0">
              <a:buNone/>
              <a:defRPr sz="5100"/>
            </a:lvl3pPr>
            <a:lvl4pPr marL="6943725" indent="0">
              <a:buNone/>
              <a:defRPr sz="4600"/>
            </a:lvl4pPr>
            <a:lvl5pPr marL="9258300" indent="0">
              <a:buNone/>
              <a:defRPr sz="4600"/>
            </a:lvl5pPr>
            <a:lvl6pPr marL="11572875" indent="0">
              <a:buNone/>
              <a:defRPr sz="4600"/>
            </a:lvl6pPr>
            <a:lvl7pPr marL="13887450" indent="0">
              <a:buNone/>
              <a:defRPr sz="4600"/>
            </a:lvl7pPr>
            <a:lvl8pPr marL="16202025" indent="0">
              <a:buNone/>
              <a:defRPr sz="4600"/>
            </a:lvl8pPr>
            <a:lvl9pPr marL="18516600" indent="0">
              <a:buNone/>
              <a:defRPr sz="46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78DF5BB-957B-47E9-879F-0E4673FE84A4}" type="datetimeFigureOut">
              <a:rPr kumimoji="1" lang="ja-JP" altLang="en-US" smtClean="0"/>
              <a:t>2017/2/25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53730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646079" y="1885657"/>
            <a:ext cx="29629418" cy="7847806"/>
          </a:xfrm>
          <a:prstGeom prst="rect">
            <a:avLst/>
          </a:prstGeom>
        </p:spPr>
        <p:txBody>
          <a:bodyPr vert="horz" lIns="462915" tIns="231458" rIns="462915" bIns="23145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646079" y="10986937"/>
            <a:ext cx="29629418" cy="31075135"/>
          </a:xfrm>
          <a:prstGeom prst="rect">
            <a:avLst/>
          </a:prstGeom>
        </p:spPr>
        <p:txBody>
          <a:bodyPr vert="horz" lIns="462915" tIns="231458" rIns="462915" bIns="23145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646079" y="43642528"/>
            <a:ext cx="7681701" cy="2506937"/>
          </a:xfrm>
          <a:prstGeom prst="rect">
            <a:avLst/>
          </a:prstGeom>
        </p:spPr>
        <p:txBody>
          <a:bodyPr vert="horz" lIns="462915" tIns="231458" rIns="462915" bIns="231458" rtlCol="0" anchor="ctr"/>
          <a:lstStyle>
            <a:lvl1pPr algn="l">
              <a:defRPr sz="6100">
                <a:solidFill>
                  <a:schemeClr val="tx1">
                    <a:tint val="75000"/>
                  </a:schemeClr>
                </a:solidFill>
              </a:defRPr>
            </a:lvl1pPr>
          </a:lstStyle>
          <a:p>
            <a:fld id="{A78DF5BB-957B-47E9-879F-0E4673FE84A4}" type="datetimeFigureOut">
              <a:rPr kumimoji="1" lang="ja-JP" altLang="en-US" smtClean="0"/>
              <a:t>2017/2/25</a:t>
            </a:fld>
            <a:endParaRPr kumimoji="1" lang="ja-JP" altLang="en-US"/>
          </a:p>
        </p:txBody>
      </p:sp>
      <p:sp>
        <p:nvSpPr>
          <p:cNvPr id="5" name="フッター プレースホルダー 4"/>
          <p:cNvSpPr>
            <a:spLocks noGrp="1"/>
          </p:cNvSpPr>
          <p:nvPr>
            <p:ph type="ftr" sz="quarter" idx="3"/>
          </p:nvPr>
        </p:nvSpPr>
        <p:spPr>
          <a:xfrm>
            <a:off x="11248206" y="43642528"/>
            <a:ext cx="10425165" cy="2506937"/>
          </a:xfrm>
          <a:prstGeom prst="rect">
            <a:avLst/>
          </a:prstGeom>
        </p:spPr>
        <p:txBody>
          <a:bodyPr vert="horz" lIns="462915" tIns="231458" rIns="462915" bIns="231458" rtlCol="0" anchor="ctr"/>
          <a:lstStyle>
            <a:lvl1pPr algn="ctr">
              <a:defRPr sz="61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3593796" y="43642528"/>
            <a:ext cx="7681701" cy="2506937"/>
          </a:xfrm>
          <a:prstGeom prst="rect">
            <a:avLst/>
          </a:prstGeom>
        </p:spPr>
        <p:txBody>
          <a:bodyPr vert="horz" lIns="462915" tIns="231458" rIns="462915" bIns="231458" rtlCol="0" anchor="ctr"/>
          <a:lstStyle>
            <a:lvl1pPr algn="r">
              <a:defRPr sz="6100">
                <a:solidFill>
                  <a:schemeClr val="tx1">
                    <a:tint val="75000"/>
                  </a:schemeClr>
                </a:solidFill>
              </a:defRPr>
            </a:lvl1pPr>
          </a:lstStyle>
          <a:p>
            <a:fld id="{C4C540F3-A223-4234-B29F-E82DA897DEF0}" type="slidenum">
              <a:rPr kumimoji="1" lang="ja-JP" altLang="en-US" smtClean="0"/>
              <a:t>‹#›</a:t>
            </a:fld>
            <a:endParaRPr kumimoji="1" lang="ja-JP" altLang="en-US"/>
          </a:p>
        </p:txBody>
      </p:sp>
    </p:spTree>
    <p:extLst>
      <p:ext uri="{BB962C8B-B14F-4D97-AF65-F5344CB8AC3E}">
        <p14:creationId xmlns:p14="http://schemas.microsoft.com/office/powerpoint/2010/main" val="395281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29150" rtl="0" eaLnBrk="1" latinLnBrk="0" hangingPunct="1">
        <a:spcBef>
          <a:spcPct val="0"/>
        </a:spcBef>
        <a:buNone/>
        <a:defRPr kumimoji="1" sz="22300" kern="1200">
          <a:solidFill>
            <a:schemeClr val="tx1"/>
          </a:solidFill>
          <a:latin typeface="+mj-lt"/>
          <a:ea typeface="+mj-ea"/>
          <a:cs typeface="+mj-cs"/>
        </a:defRPr>
      </a:lvl1pPr>
    </p:titleStyle>
    <p:bodyStyle>
      <a:lvl1pPr marL="1735931" indent="-1735931" algn="l" defTabSz="4629150" rtl="0" eaLnBrk="1" latinLnBrk="0" hangingPunct="1">
        <a:spcBef>
          <a:spcPct val="20000"/>
        </a:spcBef>
        <a:buFont typeface="Arial" pitchFamily="34" charset="0"/>
        <a:buChar char="•"/>
        <a:defRPr kumimoji="1" sz="16200" kern="1200">
          <a:solidFill>
            <a:schemeClr val="tx1"/>
          </a:solidFill>
          <a:latin typeface="+mn-lt"/>
          <a:ea typeface="+mn-ea"/>
          <a:cs typeface="+mn-cs"/>
        </a:defRPr>
      </a:lvl1pPr>
      <a:lvl2pPr marL="3761184" indent="-1446609" algn="l" defTabSz="4629150" rtl="0" eaLnBrk="1" latinLnBrk="0" hangingPunct="1">
        <a:spcBef>
          <a:spcPct val="20000"/>
        </a:spcBef>
        <a:buFont typeface="Arial" pitchFamily="34" charset="0"/>
        <a:buChar char="–"/>
        <a:defRPr kumimoji="1" sz="14200" kern="1200">
          <a:solidFill>
            <a:schemeClr val="tx1"/>
          </a:solidFill>
          <a:latin typeface="+mn-lt"/>
          <a:ea typeface="+mn-ea"/>
          <a:cs typeface="+mn-cs"/>
        </a:defRPr>
      </a:lvl2pPr>
      <a:lvl3pPr marL="5786438" indent="-1157288" algn="l" defTabSz="4629150" rtl="0" eaLnBrk="1" latinLnBrk="0" hangingPunct="1">
        <a:spcBef>
          <a:spcPct val="20000"/>
        </a:spcBef>
        <a:buFont typeface="Arial" pitchFamily="34" charset="0"/>
        <a:buChar char="•"/>
        <a:defRPr kumimoji="1" sz="12200" kern="1200">
          <a:solidFill>
            <a:schemeClr val="tx1"/>
          </a:solidFill>
          <a:latin typeface="+mn-lt"/>
          <a:ea typeface="+mn-ea"/>
          <a:cs typeface="+mn-cs"/>
        </a:defRPr>
      </a:lvl3pPr>
      <a:lvl4pPr marL="8101013"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4pPr>
      <a:lvl5pPr marL="10415588"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5pPr>
      <a:lvl6pPr marL="12730163"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6pPr>
      <a:lvl7pPr marL="15044738"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7pPr>
      <a:lvl8pPr marL="17359313"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8pPr>
      <a:lvl9pPr marL="19673888" indent="-1157288" algn="l" defTabSz="4629150" rtl="0" eaLnBrk="1" latinLnBrk="0" hangingPunct="1">
        <a:spcBef>
          <a:spcPct val="20000"/>
        </a:spcBef>
        <a:buFont typeface="Arial" pitchFamily="34" charset="0"/>
        <a:buChar char="•"/>
        <a:defRPr kumimoji="1" sz="10100" kern="1200">
          <a:solidFill>
            <a:schemeClr val="tx1"/>
          </a:solidFill>
          <a:latin typeface="+mn-lt"/>
          <a:ea typeface="+mn-ea"/>
          <a:cs typeface="+mn-cs"/>
        </a:defRPr>
      </a:lvl9pPr>
    </p:bodyStyle>
    <p:otherStyle>
      <a:defPPr>
        <a:defRPr lang="ja-JP"/>
      </a:defPPr>
      <a:lvl1pPr marL="0" algn="l" defTabSz="4629150" rtl="0" eaLnBrk="1" latinLnBrk="0" hangingPunct="1">
        <a:defRPr kumimoji="1" sz="9100" kern="1200">
          <a:solidFill>
            <a:schemeClr val="tx1"/>
          </a:solidFill>
          <a:latin typeface="+mn-lt"/>
          <a:ea typeface="+mn-ea"/>
          <a:cs typeface="+mn-cs"/>
        </a:defRPr>
      </a:lvl1pPr>
      <a:lvl2pPr marL="2314575" algn="l" defTabSz="4629150" rtl="0" eaLnBrk="1" latinLnBrk="0" hangingPunct="1">
        <a:defRPr kumimoji="1" sz="9100" kern="1200">
          <a:solidFill>
            <a:schemeClr val="tx1"/>
          </a:solidFill>
          <a:latin typeface="+mn-lt"/>
          <a:ea typeface="+mn-ea"/>
          <a:cs typeface="+mn-cs"/>
        </a:defRPr>
      </a:lvl2pPr>
      <a:lvl3pPr marL="4629150" algn="l" defTabSz="4629150" rtl="0" eaLnBrk="1" latinLnBrk="0" hangingPunct="1">
        <a:defRPr kumimoji="1" sz="9100" kern="1200">
          <a:solidFill>
            <a:schemeClr val="tx1"/>
          </a:solidFill>
          <a:latin typeface="+mn-lt"/>
          <a:ea typeface="+mn-ea"/>
          <a:cs typeface="+mn-cs"/>
        </a:defRPr>
      </a:lvl3pPr>
      <a:lvl4pPr marL="6943725" algn="l" defTabSz="4629150" rtl="0" eaLnBrk="1" latinLnBrk="0" hangingPunct="1">
        <a:defRPr kumimoji="1" sz="9100" kern="1200">
          <a:solidFill>
            <a:schemeClr val="tx1"/>
          </a:solidFill>
          <a:latin typeface="+mn-lt"/>
          <a:ea typeface="+mn-ea"/>
          <a:cs typeface="+mn-cs"/>
        </a:defRPr>
      </a:lvl4pPr>
      <a:lvl5pPr marL="9258300" algn="l" defTabSz="4629150" rtl="0" eaLnBrk="1" latinLnBrk="0" hangingPunct="1">
        <a:defRPr kumimoji="1" sz="9100" kern="1200">
          <a:solidFill>
            <a:schemeClr val="tx1"/>
          </a:solidFill>
          <a:latin typeface="+mn-lt"/>
          <a:ea typeface="+mn-ea"/>
          <a:cs typeface="+mn-cs"/>
        </a:defRPr>
      </a:lvl5pPr>
      <a:lvl6pPr marL="11572875" algn="l" defTabSz="4629150" rtl="0" eaLnBrk="1" latinLnBrk="0" hangingPunct="1">
        <a:defRPr kumimoji="1" sz="9100" kern="1200">
          <a:solidFill>
            <a:schemeClr val="tx1"/>
          </a:solidFill>
          <a:latin typeface="+mn-lt"/>
          <a:ea typeface="+mn-ea"/>
          <a:cs typeface="+mn-cs"/>
        </a:defRPr>
      </a:lvl6pPr>
      <a:lvl7pPr marL="13887450" algn="l" defTabSz="4629150" rtl="0" eaLnBrk="1" latinLnBrk="0" hangingPunct="1">
        <a:defRPr kumimoji="1" sz="9100" kern="1200">
          <a:solidFill>
            <a:schemeClr val="tx1"/>
          </a:solidFill>
          <a:latin typeface="+mn-lt"/>
          <a:ea typeface="+mn-ea"/>
          <a:cs typeface="+mn-cs"/>
        </a:defRPr>
      </a:lvl7pPr>
      <a:lvl8pPr marL="16202025" algn="l" defTabSz="4629150" rtl="0" eaLnBrk="1" latinLnBrk="0" hangingPunct="1">
        <a:defRPr kumimoji="1" sz="9100" kern="1200">
          <a:solidFill>
            <a:schemeClr val="tx1"/>
          </a:solidFill>
          <a:latin typeface="+mn-lt"/>
          <a:ea typeface="+mn-ea"/>
          <a:cs typeface="+mn-cs"/>
        </a:defRPr>
      </a:lvl8pPr>
      <a:lvl9pPr marL="18516600" algn="l" defTabSz="4629150" rtl="0" eaLnBrk="1" latinLnBrk="0" hangingPunct="1">
        <a:defRPr kumimoji="1" sz="9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356844"/>
            <a:ext cx="32921575" cy="2664295"/>
          </a:xfrm>
          <a:solidFill>
            <a:schemeClr val="bg1"/>
          </a:solidFill>
        </p:spPr>
        <p:txBody>
          <a:bodyPr vert="horz" lIns="462915" tIns="231458" rIns="462915" bIns="231458" rtlCol="0">
            <a:noAutofit/>
          </a:bodyPr>
          <a:lstStyle/>
          <a:p>
            <a:pPr>
              <a:spcBef>
                <a:spcPct val="20000"/>
              </a:spcBef>
              <a:buFont typeface="Arial" pitchFamily="34" charset="0"/>
            </a:pPr>
            <a:r>
              <a:rPr lang="ja-JP" altLang="en-US" sz="8200" b="1" dirty="0">
                <a:latin typeface="メイリオ" pitchFamily="50" charset="-128"/>
                <a:ea typeface="メイリオ" pitchFamily="50" charset="-128"/>
                <a:cs typeface="メイリオ" pitchFamily="50" charset="-128"/>
              </a:rPr>
              <a:t>高性能計算のための機動的並列分散処理と機械語レベル自動並列化</a:t>
            </a:r>
            <a:endParaRPr lang="ja-JP" altLang="en-US" sz="11500" b="1" dirty="0">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1738065" y="2285689"/>
            <a:ext cx="29240935" cy="1112411"/>
          </a:xfrm>
        </p:spPr>
        <p:txBody>
          <a:bodyPr>
            <a:noAutofit/>
          </a:bodyPr>
          <a:lstStyle/>
          <a:p>
            <a:r>
              <a:rPr lang="ja-JP" altLang="en-US" sz="6000" dirty="0">
                <a:solidFill>
                  <a:schemeClr val="tx1"/>
                </a:solidFill>
                <a:latin typeface="メイリオ" pitchFamily="50" charset="-128"/>
                <a:ea typeface="メイリオ" pitchFamily="50" charset="-128"/>
                <a:cs typeface="メイリオ" pitchFamily="50" charset="-128"/>
              </a:rPr>
              <a:t>工学研究科情報システム科学専攻　横田・大津・大川研究室</a:t>
            </a:r>
            <a:endParaRPr lang="en-US" altLang="ja-JP" sz="6000" dirty="0">
              <a:solidFill>
                <a:schemeClr val="tx1"/>
              </a:solidFill>
              <a:latin typeface="メイリオ" pitchFamily="50" charset="-128"/>
              <a:ea typeface="メイリオ" pitchFamily="50" charset="-128"/>
              <a:cs typeface="メイリオ" pitchFamily="50" charset="-128"/>
            </a:endParaRPr>
          </a:p>
        </p:txBody>
      </p:sp>
      <p:sp>
        <p:nvSpPr>
          <p:cNvPr id="17" name="AutoShape 6" descr="http://img.afreecodec.com/jp/screenshot/c3/c8a05f9a8cb299da89f6c2a29bbaa8be.gif"/>
          <p:cNvSpPr>
            <a:spLocks noChangeAspect="1" noChangeArrowheads="1"/>
          </p:cNvSpPr>
          <p:nvPr/>
        </p:nvSpPr>
        <p:spPr bwMode="auto">
          <a:xfrm>
            <a:off x="304829" y="-703032"/>
            <a:ext cx="1463181" cy="15695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62915" tIns="231458" rIns="462915" bIns="231458" numCol="1" anchor="t" anchorCtr="0" compatLnSpc="1">
            <a:prstTxWarp prst="textNoShape">
              <a:avLst/>
            </a:prstTxWarp>
          </a:bodyPr>
          <a:lstStyle/>
          <a:p>
            <a:endParaRPr lang="ja-JP" altLang="en-US"/>
          </a:p>
        </p:txBody>
      </p:sp>
      <p:sp>
        <p:nvSpPr>
          <p:cNvPr id="11" name="AutoShape 6" descr="http://image.itmedia.co.jp/pcuser/articles/1202/07/l_yk_01_tf201.jpg"/>
          <p:cNvSpPr>
            <a:spLocks noChangeAspect="1" noChangeArrowheads="1"/>
          </p:cNvSpPr>
          <p:nvPr/>
        </p:nvSpPr>
        <p:spPr bwMode="auto">
          <a:xfrm>
            <a:off x="746832" y="-743907"/>
            <a:ext cx="1463181" cy="15695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62915" tIns="231458" rIns="462915" bIns="231458" numCol="1" anchor="t" anchorCtr="0" compatLnSpc="1">
            <a:prstTxWarp prst="textNoShape">
              <a:avLst/>
            </a:prstTxWarp>
          </a:bodyPr>
          <a:lstStyle/>
          <a:p>
            <a:endParaRPr lang="ja-JP" altLang="en-US"/>
          </a:p>
        </p:txBody>
      </p:sp>
      <p:grpSp>
        <p:nvGrpSpPr>
          <p:cNvPr id="5" name="グループ化 4"/>
          <p:cNvGrpSpPr/>
          <p:nvPr/>
        </p:nvGrpSpPr>
        <p:grpSpPr>
          <a:xfrm>
            <a:off x="1772714" y="3673177"/>
            <a:ext cx="13829512" cy="10725226"/>
            <a:chOff x="1772714" y="3644250"/>
            <a:chExt cx="13829512" cy="10725226"/>
          </a:xfrm>
        </p:grpSpPr>
        <p:sp>
          <p:nvSpPr>
            <p:cNvPr id="16" name="TextShape 1"/>
            <p:cNvSpPr txBox="1"/>
            <p:nvPr/>
          </p:nvSpPr>
          <p:spPr>
            <a:xfrm>
              <a:off x="2095858" y="3644250"/>
              <a:ext cx="12959148" cy="1799394"/>
            </a:xfrm>
            <a:prstGeom prst="rect">
              <a:avLst/>
            </a:prstGeom>
            <a:noFill/>
            <a:ln>
              <a:noFill/>
            </a:ln>
          </p:spPr>
          <p:txBody>
            <a:bodyPr anchor="ctr"/>
            <a:lstStyle/>
            <a:p>
              <a:pPr algn="ctr" defTabSz="1439997"/>
              <a:r>
                <a:rPr lang="ja-JP" altLang="en-US" sz="5669" dirty="0">
                  <a:solidFill>
                    <a:srgbClr val="0070C0"/>
                  </a:solidFill>
                  <a:latin typeface="ＭＳ Ｐゴシック" panose="020B0600070205080204" pitchFamily="50" charset="-128"/>
                </a:rPr>
                <a:t>研究開発の背景と目的</a:t>
              </a:r>
              <a:endParaRPr sz="4465" dirty="0">
                <a:solidFill>
                  <a:prstClr val="black"/>
                </a:solidFill>
                <a:latin typeface="ＭＳ Ｐゴシック" panose="020B0600070205080204" pitchFamily="50" charset="-128"/>
                <a:ea typeface="ＭＳ Ｐゴシック" panose="020B0600070205080204" pitchFamily="50" charset="-128"/>
              </a:endParaRPr>
            </a:p>
          </p:txBody>
        </p:sp>
        <p:sp>
          <p:nvSpPr>
            <p:cNvPr id="18" name="TextShape 2"/>
            <p:cNvSpPr txBox="1"/>
            <p:nvPr/>
          </p:nvSpPr>
          <p:spPr>
            <a:xfrm>
              <a:off x="1772714" y="5342462"/>
              <a:ext cx="13829512" cy="9027014"/>
            </a:xfrm>
            <a:prstGeom prst="rect">
              <a:avLst/>
            </a:prstGeom>
            <a:noFill/>
            <a:ln>
              <a:noFill/>
            </a:ln>
          </p:spPr>
          <p:txBody>
            <a:bodyPr/>
            <a:lstStyle/>
            <a:p>
              <a:pPr defTabSz="1439997">
                <a:lnSpc>
                  <a:spcPct val="90000"/>
                </a:lnSpc>
              </a:pPr>
              <a:r>
                <a:rPr lang="ja-JP" altLang="en-US" sz="4409" u="sng" dirty="0">
                  <a:solidFill>
                    <a:srgbClr val="000000"/>
                  </a:solidFill>
                  <a:latin typeface="ＭＳ Ｐゴシック" panose="020B0600070205080204" pitchFamily="50" charset="-128"/>
                </a:rPr>
                <a:t>背景</a:t>
              </a:r>
              <a:endParaRPr sz="4465" dirty="0">
                <a:solidFill>
                  <a:prstClr val="black"/>
                </a:solidFill>
                <a:latin typeface="ＭＳ Ｐゴシック" panose="020B0600070205080204" pitchFamily="50" charset="-128"/>
                <a:ea typeface="ＭＳ Ｐゴシック" panose="020B0600070205080204" pitchFamily="50" charset="-128"/>
              </a:endParaRPr>
            </a:p>
            <a:p>
              <a:pPr indent="145000" defTabSz="1439997">
                <a:lnSpc>
                  <a:spcPct val="90000"/>
                </a:lnSpc>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rPr>
                <a:t>増大する高性能化への要求</a:t>
              </a:r>
              <a:endParaRPr lang="en-US" altLang="ja-JP" sz="4465" dirty="0">
                <a:solidFill>
                  <a:prstClr val="black"/>
                </a:solidFill>
                <a:latin typeface="ＭＳ Ｐゴシック" panose="020B0600070205080204" pitchFamily="50" charset="-128"/>
              </a:endParaRPr>
            </a:p>
            <a:p>
              <a:pPr marL="1259997" lvl="1" indent="-539999" defTabSz="1439997">
                <a:lnSpc>
                  <a:spcPct val="90000"/>
                </a:lnSpc>
                <a:buFontTx/>
                <a:buChar char="—"/>
              </a:pPr>
              <a:r>
                <a:rPr lang="ja-JP" altLang="en-US" sz="3780" dirty="0">
                  <a:solidFill>
                    <a:srgbClr val="000000"/>
                  </a:solidFill>
                  <a:latin typeface="ＭＳ Ｐゴシック" panose="020B0600070205080204" pitchFamily="50" charset="-128"/>
                </a:rPr>
                <a:t>今使っているプログラムの処理時間をもっと短く</a:t>
              </a:r>
              <a:endParaRPr lang="en-US" altLang="ja-JP" sz="4465" dirty="0">
                <a:solidFill>
                  <a:prstClr val="black"/>
                </a:solidFill>
                <a:latin typeface="ＭＳ Ｐゴシック" panose="020B0600070205080204" pitchFamily="50" charset="-128"/>
              </a:endParaRPr>
            </a:p>
            <a:p>
              <a:pPr marL="1259997" lvl="1" indent="-539999" defTabSz="1439997">
                <a:lnSpc>
                  <a:spcPct val="90000"/>
                </a:lnSpc>
                <a:buFontTx/>
                <a:buChar char="—"/>
              </a:pPr>
              <a:r>
                <a:rPr lang="ja-JP" altLang="en-US" sz="3780" dirty="0">
                  <a:solidFill>
                    <a:srgbClr val="000000"/>
                  </a:solidFill>
                  <a:latin typeface="ＭＳ Ｐゴシック" panose="020B0600070205080204" pitchFamily="50" charset="-128"/>
                </a:rPr>
                <a:t>同じ時間ならばより多くの仕事を処理</a:t>
              </a:r>
              <a:endParaRPr lang="en-US" altLang="ja-JP" sz="3780" dirty="0">
                <a:solidFill>
                  <a:srgbClr val="000000"/>
                </a:solidFill>
                <a:latin typeface="ＭＳ Ｐゴシック" panose="020B0600070205080204" pitchFamily="50" charset="-128"/>
              </a:endParaRPr>
            </a:p>
            <a:p>
              <a:pPr indent="145000" defTabSz="1439997">
                <a:lnSpc>
                  <a:spcPct val="90000"/>
                </a:lnSpc>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rPr>
                <a:t>近年のマルチコアプロセッサの普及と発展</a:t>
              </a:r>
              <a:endParaRPr lang="en-US" altLang="ja-JP" sz="4465" dirty="0">
                <a:solidFill>
                  <a:prstClr val="black"/>
                </a:solidFill>
                <a:latin typeface="ＭＳ Ｐゴシック" panose="020B0600070205080204" pitchFamily="50" charset="-128"/>
              </a:endParaRPr>
            </a:p>
            <a:p>
              <a:pPr marL="1259997" lvl="1" indent="-539999" defTabSz="1439997">
                <a:lnSpc>
                  <a:spcPct val="90000"/>
                </a:lnSpc>
                <a:buFontTx/>
                <a:buChar char="—"/>
              </a:pPr>
              <a:r>
                <a:rPr lang="ja-JP" altLang="en-US" sz="3780" dirty="0">
                  <a:solidFill>
                    <a:srgbClr val="000000"/>
                  </a:solidFill>
                  <a:latin typeface="ＭＳ Ｐゴシック" panose="020B0600070205080204" pitchFamily="50" charset="-128"/>
                </a:rPr>
                <a:t>その性能をフルに活かすためにプログラムを自動並列化</a:t>
              </a:r>
              <a:endParaRPr lang="en-US" sz="1890" dirty="0">
                <a:solidFill>
                  <a:prstClr val="black"/>
                </a:solidFill>
                <a:latin typeface="ＭＳ Ｐゴシック" panose="020B0600070205080204" pitchFamily="50" charset="-128"/>
                <a:ea typeface="ＭＳ Ｐゴシック" panose="020B0600070205080204" pitchFamily="50" charset="-128"/>
              </a:endParaRPr>
            </a:p>
            <a:p>
              <a:pPr defTabSz="1439997"/>
              <a:endParaRPr lang="en-US" sz="1890" dirty="0">
                <a:solidFill>
                  <a:prstClr val="black"/>
                </a:solidFill>
                <a:latin typeface="ＭＳ Ｐゴシック" panose="020B0600070205080204" pitchFamily="50" charset="-128"/>
                <a:ea typeface="ＭＳ Ｐゴシック" panose="020B0600070205080204" pitchFamily="50" charset="-128"/>
              </a:endParaRPr>
            </a:p>
            <a:p>
              <a:pPr defTabSz="1439997"/>
              <a:endParaRPr sz="1890" dirty="0">
                <a:solidFill>
                  <a:prstClr val="black"/>
                </a:solidFill>
                <a:latin typeface="ＭＳ Ｐゴシック" panose="020B0600070205080204" pitchFamily="50" charset="-128"/>
                <a:ea typeface="ＭＳ Ｐゴシック" panose="020B0600070205080204" pitchFamily="50" charset="-128"/>
              </a:endParaRPr>
            </a:p>
            <a:p>
              <a:pPr defTabSz="1439997">
                <a:lnSpc>
                  <a:spcPct val="90000"/>
                </a:lnSpc>
              </a:pPr>
              <a:r>
                <a:rPr lang="ja-JP" altLang="en-US" sz="4409" u="sng" dirty="0">
                  <a:solidFill>
                    <a:srgbClr val="000000"/>
                  </a:solidFill>
                  <a:latin typeface="ＭＳ Ｐゴシック" panose="020B0600070205080204" pitchFamily="50" charset="-128"/>
                </a:rPr>
                <a:t>目的</a:t>
              </a:r>
              <a:endParaRPr sz="4465" dirty="0">
                <a:solidFill>
                  <a:prstClr val="black"/>
                </a:solidFill>
                <a:latin typeface="ＭＳ Ｐゴシック" panose="020B0600070205080204" pitchFamily="50" charset="-128"/>
                <a:ea typeface="ＭＳ Ｐゴシック" panose="020B0600070205080204" pitchFamily="50" charset="-128"/>
              </a:endParaRPr>
            </a:p>
            <a:p>
              <a:pPr indent="145000" defTabSz="1439997">
                <a:lnSpc>
                  <a:spcPct val="90000"/>
                </a:lnSpc>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rPr>
                <a:t>身の周りのマルチコアプロセッサ搭載のコンピュータを</a:t>
              </a:r>
              <a:endParaRPr lang="en-US" altLang="ja-JP" sz="4409" dirty="0">
                <a:solidFill>
                  <a:srgbClr val="000000"/>
                </a:solidFill>
                <a:latin typeface="ＭＳ Ｐゴシック" panose="020B0600070205080204" pitchFamily="50" charset="-128"/>
              </a:endParaRPr>
            </a:p>
            <a:p>
              <a:pPr defTabSz="1439997">
                <a:lnSpc>
                  <a:spcPct val="90000"/>
                </a:lnSpc>
                <a:buClr>
                  <a:prstClr val="white"/>
                </a:buClr>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rPr>
                <a:t>有効活用した</a:t>
              </a:r>
              <a:r>
                <a:rPr lang="ja-JP" altLang="en-US" sz="4409" dirty="0">
                  <a:solidFill>
                    <a:srgbClr val="FF0000"/>
                  </a:solidFill>
                  <a:latin typeface="ＭＳ Ｐゴシック" panose="020B0600070205080204" pitchFamily="50" charset="-128"/>
                </a:rPr>
                <a:t>機動的並列分散処理</a:t>
              </a:r>
              <a:r>
                <a:rPr lang="ja-JP" altLang="en-US" sz="4409" dirty="0">
                  <a:solidFill>
                    <a:prstClr val="black"/>
                  </a:solidFill>
                  <a:latin typeface="ＭＳ Ｐゴシック" panose="020B0600070205080204" pitchFamily="50" charset="-128"/>
                </a:rPr>
                <a:t>技術</a:t>
              </a:r>
              <a:r>
                <a:rPr lang="ja-JP" altLang="en-US" sz="4409" dirty="0">
                  <a:solidFill>
                    <a:srgbClr val="000000"/>
                  </a:solidFill>
                  <a:latin typeface="ＭＳ Ｐゴシック" panose="020B0600070205080204" pitchFamily="50" charset="-128"/>
                </a:rPr>
                <a:t>の実現</a:t>
              </a:r>
              <a:endParaRPr lang="en-US" altLang="ja-JP" sz="4409" dirty="0">
                <a:solidFill>
                  <a:srgbClr val="000000"/>
                </a:solidFill>
                <a:latin typeface="ＭＳ Ｐゴシック" panose="020B0600070205080204" pitchFamily="50" charset="-128"/>
              </a:endParaRPr>
            </a:p>
            <a:p>
              <a:pPr marL="719999" lvl="1" defTabSz="1439997">
                <a:lnSpc>
                  <a:spcPct val="90000"/>
                </a:lnSpc>
                <a:buFont typeface="ＭＳ Ｐゴシック" panose="020B0600070205080204" pitchFamily="50" charset="-128"/>
                <a:buChar char="•"/>
              </a:pPr>
              <a:r>
                <a:rPr lang="ja-JP" altLang="en-US" sz="3150" dirty="0">
                  <a:solidFill>
                    <a:srgbClr val="000000"/>
                  </a:solidFill>
                  <a:latin typeface="ＭＳ Ｐゴシック" panose="020B0600070205080204" pitchFamily="50" charset="-128"/>
                </a:rPr>
                <a:t>モバイル端末，シングルボードコンピュータを活用したクラスタシステム</a:t>
              </a:r>
              <a:endParaRPr lang="en-US" altLang="ja-JP" sz="3150" dirty="0">
                <a:solidFill>
                  <a:srgbClr val="000000"/>
                </a:solidFill>
                <a:latin typeface="ＭＳ Ｐゴシック" panose="020B0600070205080204" pitchFamily="50" charset="-128"/>
              </a:endParaRPr>
            </a:p>
            <a:p>
              <a:pPr marL="719999" lvl="1" defTabSz="1439997">
                <a:lnSpc>
                  <a:spcPct val="90000"/>
                </a:lnSpc>
              </a:pPr>
              <a:endParaRPr lang="en-US" altLang="ja-JP" sz="3150" dirty="0">
                <a:solidFill>
                  <a:srgbClr val="000000"/>
                </a:solidFill>
                <a:latin typeface="ＭＳ Ｐゴシック" panose="020B0600070205080204" pitchFamily="50" charset="-128"/>
              </a:endParaRPr>
            </a:p>
            <a:p>
              <a:pPr indent="145000" defTabSz="1439997">
                <a:lnSpc>
                  <a:spcPct val="90000"/>
                </a:lnSpc>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rPr>
                <a:t>世の中に無数に存在するコンピュータプログラムを</a:t>
              </a:r>
              <a:endParaRPr lang="en-US" altLang="ja-JP" sz="4409" dirty="0">
                <a:solidFill>
                  <a:srgbClr val="000000"/>
                </a:solidFill>
                <a:latin typeface="ＭＳ Ｐゴシック" panose="020B0600070205080204" pitchFamily="50" charset="-128"/>
              </a:endParaRPr>
            </a:p>
            <a:p>
              <a:pPr marL="145000" indent="-145000" defTabSz="1439997">
                <a:lnSpc>
                  <a:spcPct val="90000"/>
                </a:lnSpc>
                <a:buClr>
                  <a:prstClr val="white"/>
                </a:buClr>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rPr>
                <a:t>アーテクチャに依らずに</a:t>
              </a:r>
              <a:r>
                <a:rPr lang="ja-JP" altLang="en-US" sz="4409" dirty="0">
                  <a:solidFill>
                    <a:srgbClr val="FF0000"/>
                  </a:solidFill>
                  <a:latin typeface="ＭＳ Ｐゴシック" panose="020B0600070205080204" pitchFamily="50" charset="-128"/>
                </a:rPr>
                <a:t>機械語レベルで自動並列化</a:t>
              </a:r>
              <a:endParaRPr lang="en-US" altLang="ja-JP" sz="4409" dirty="0">
                <a:solidFill>
                  <a:prstClr val="black"/>
                </a:solidFill>
                <a:latin typeface="ＭＳ Ｐゴシック" panose="020B0600070205080204" pitchFamily="50" charset="-128"/>
              </a:endParaRPr>
            </a:p>
            <a:p>
              <a:pPr marL="719999" lvl="1" defTabSz="1439997">
                <a:lnSpc>
                  <a:spcPct val="90000"/>
                </a:lnSpc>
                <a:buFont typeface="ＭＳ Ｐゴシック" panose="020B0600070205080204" pitchFamily="50" charset="-128"/>
                <a:buChar char="•"/>
              </a:pPr>
              <a:r>
                <a:rPr lang="ja-JP" altLang="en-US" sz="3150" dirty="0">
                  <a:solidFill>
                    <a:srgbClr val="000000"/>
                  </a:solidFill>
                  <a:latin typeface="ＭＳ Ｐゴシック" panose="020B0600070205080204" pitchFamily="50" charset="-128"/>
                </a:rPr>
                <a:t>マルチコアプロセッサの性能をフル活用するシステムソフトウェアの開発</a:t>
              </a:r>
              <a:endParaRPr lang="en-US" altLang="ja-JP" sz="2205" dirty="0">
                <a:solidFill>
                  <a:prstClr val="black"/>
                </a:solidFill>
                <a:latin typeface="ＭＳ Ｐゴシック" panose="020B0600070205080204" pitchFamily="50" charset="-128"/>
              </a:endParaRPr>
            </a:p>
            <a:p>
              <a:pPr defTabSz="1439997">
                <a:lnSpc>
                  <a:spcPct val="90000"/>
                </a:lnSpc>
                <a:buFont typeface="Arial"/>
                <a:buChar char="•"/>
              </a:pPr>
              <a:endParaRPr lang="en-US" altLang="ja-JP" sz="4409" dirty="0">
                <a:solidFill>
                  <a:srgbClr val="000000"/>
                </a:solidFill>
                <a:latin typeface="ＭＳ Ｐゴシック" panose="020B0600070205080204" pitchFamily="50" charset="-128"/>
              </a:endParaRPr>
            </a:p>
          </p:txBody>
        </p:sp>
      </p:grpSp>
      <p:grpSp>
        <p:nvGrpSpPr>
          <p:cNvPr id="4" name="グループ化 3"/>
          <p:cNvGrpSpPr/>
          <p:nvPr/>
        </p:nvGrpSpPr>
        <p:grpSpPr>
          <a:xfrm>
            <a:off x="17068627" y="3675135"/>
            <a:ext cx="14132099" cy="10435236"/>
            <a:chOff x="17249139" y="3644250"/>
            <a:chExt cx="14132099" cy="10435236"/>
          </a:xfrm>
        </p:grpSpPr>
        <p:sp>
          <p:nvSpPr>
            <p:cNvPr id="19" name="CustomShape 1"/>
            <p:cNvSpPr/>
            <p:nvPr/>
          </p:nvSpPr>
          <p:spPr>
            <a:xfrm>
              <a:off x="25198444" y="11523825"/>
              <a:ext cx="6145377" cy="2326059"/>
            </a:xfrm>
            <a:prstGeom prst="roundRect">
              <a:avLst>
                <a:gd name="adj" fmla="val 12283"/>
              </a:avLst>
            </a:prstGeom>
            <a:solidFill>
              <a:srgbClr val="4F81BD"/>
            </a:solidFill>
            <a:ln w="25400" cap="flat" cmpd="sng" algn="ctr">
              <a:solidFill>
                <a:srgbClr val="4F81BD">
                  <a:shade val="50000"/>
                </a:srgbClr>
              </a:solidFill>
              <a:prstDash val="solid"/>
              <a:round/>
            </a:ln>
            <a:effectLst/>
          </p:spPr>
        </p:sp>
        <p:sp>
          <p:nvSpPr>
            <p:cNvPr id="20" name="TextShape 2"/>
            <p:cNvSpPr txBox="1"/>
            <p:nvPr/>
          </p:nvSpPr>
          <p:spPr>
            <a:xfrm>
              <a:off x="17872181" y="3644250"/>
              <a:ext cx="12959148" cy="1799394"/>
            </a:xfrm>
            <a:prstGeom prst="rect">
              <a:avLst/>
            </a:prstGeom>
            <a:noFill/>
            <a:ln>
              <a:noFill/>
            </a:ln>
          </p:spPr>
          <p:txBody>
            <a:bodyPr anchor="ctr"/>
            <a:lstStyle/>
            <a:p>
              <a:pPr algn="ctr" defTabSz="1439997"/>
              <a:r>
                <a:rPr lang="ja-JP" altLang="en-US" sz="5669" dirty="0">
                  <a:solidFill>
                    <a:srgbClr val="0070C0"/>
                  </a:solidFill>
                  <a:latin typeface="ＭＳ Ｐゴシック" panose="020B0600070205080204" pitchFamily="50" charset="-128"/>
                </a:rPr>
                <a:t>マルチコアプロセッサによる並列処理</a:t>
              </a:r>
              <a:endParaRPr sz="4465" dirty="0">
                <a:solidFill>
                  <a:prstClr val="black"/>
                </a:solidFill>
                <a:latin typeface="ＭＳ Ｐゴシック" panose="020B0600070205080204" pitchFamily="50" charset="-128"/>
                <a:ea typeface="ＭＳ Ｐゴシック" panose="020B0600070205080204" pitchFamily="50" charset="-128"/>
              </a:endParaRPr>
            </a:p>
          </p:txBody>
        </p:sp>
        <p:sp>
          <p:nvSpPr>
            <p:cNvPr id="21" name="CustomShape 3"/>
            <p:cNvSpPr/>
            <p:nvPr/>
          </p:nvSpPr>
          <p:spPr>
            <a:xfrm>
              <a:off x="17548471" y="5005417"/>
              <a:ext cx="13493751" cy="9027014"/>
            </a:xfrm>
            <a:prstGeom prst="rect">
              <a:avLst/>
            </a:prstGeom>
            <a:noFill/>
            <a:ln w="9360">
              <a:noFill/>
            </a:ln>
            <a:effectLst/>
          </p:spPr>
          <p:txBody>
            <a:bodyPr/>
            <a:lstStyle/>
            <a:p>
              <a:pPr marL="0" marR="0" lvl="0" indent="0" defTabSz="1439997" eaLnBrk="1" fontAlgn="auto" latinLnBrk="0" hangingPunct="1">
                <a:lnSpc>
                  <a:spcPct val="90000"/>
                </a:lnSpc>
                <a:spcBef>
                  <a:spcPts val="0"/>
                </a:spcBef>
                <a:spcAft>
                  <a:spcPts val="0"/>
                </a:spcAft>
                <a:buClrTx/>
                <a:buSzTx/>
                <a:buFontTx/>
                <a:buNone/>
                <a:tabLst/>
                <a:defRPr/>
              </a:pPr>
              <a:r>
                <a:rPr kumimoji="0" lang="en-US" sz="4409"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a:t>
              </a:r>
              <a:r>
                <a:rPr kumimoji="0" lang="en-US" sz="4409" b="0" i="0" u="none" strike="noStrike" kern="0" cap="none" spc="0" normalizeH="0" baseline="0" noProof="0" dirty="0" err="1">
                  <a:ln>
                    <a:noFill/>
                  </a:ln>
                  <a:solidFill>
                    <a:srgbClr val="FF0000"/>
                  </a:solidFill>
                  <a:effectLst/>
                  <a:uLnTx/>
                  <a:uFillTx/>
                  <a:latin typeface="ＭＳ Ｐゴシック" panose="020B0600070205080204" pitchFamily="50" charset="-128"/>
                  <a:ea typeface="ＭＳ Ｐゴシック" panose="020B0600070205080204" pitchFamily="50" charset="-128"/>
                </a:rPr>
                <a:t>スレッドレベル）並列処理</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90000"/>
                </a:lnSpc>
                <a:spcBef>
                  <a:spcPts val="0"/>
                </a:spcBef>
                <a:spcAft>
                  <a:spcPts val="0"/>
                </a:spcAft>
                <a:buClrTx/>
                <a:buSzTx/>
                <a:buFontTx/>
                <a:buNone/>
                <a:tabLst/>
                <a:defRPr/>
              </a:pP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一つのコンピュータプログラム全体の処理を細かい処理に分割し複数のCPUコアを使って分担して処理</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719999" marR="0" lvl="1" indent="0" defTabSz="1439997" eaLnBrk="1" fontAlgn="auto" latinLnBrk="0" hangingPunct="1">
                <a:lnSpc>
                  <a:spcPct val="90000"/>
                </a:lnSpc>
                <a:spcBef>
                  <a:spcPts val="0"/>
                </a:spcBef>
                <a:spcAft>
                  <a:spcPts val="0"/>
                </a:spcAft>
                <a:buClrTx/>
                <a:buSzTx/>
                <a:buFont typeface="StarSymbol"/>
                <a:buChar char=""/>
                <a:tabLst/>
                <a:defRPr/>
              </a:pP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同時並行に処理させることで処理にかかる時間を短縮</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r" defTabSz="1439997" eaLnBrk="1" fontAlgn="auto" latinLnBrk="0" hangingPunct="1">
                <a:lnSpc>
                  <a:spcPct val="90000"/>
                </a:lnSpc>
                <a:spcBef>
                  <a:spcPts val="0"/>
                </a:spcBef>
                <a:spcAft>
                  <a:spcPts val="0"/>
                </a:spcAft>
                <a:buClrTx/>
                <a:buSzTx/>
                <a:buFontTx/>
                <a:buNone/>
                <a:tabLst/>
                <a:defRPr/>
              </a:pP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スレッド</a:t>
              </a:r>
              <a:r>
                <a:rPr kumimoji="0" lang="en-US" sz="378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 ≒ </a:t>
              </a: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分割後のそれぞれの（小さい）処理</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9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2" name="CustomShape 4"/>
            <p:cNvSpPr/>
            <p:nvPr/>
          </p:nvSpPr>
          <p:spPr>
            <a:xfrm>
              <a:off x="18051893" y="9585537"/>
              <a:ext cx="1349262" cy="4491114"/>
            </a:xfrm>
            <a:prstGeom prst="roundRect">
              <a:avLst>
                <a:gd name="adj" fmla="val 16667"/>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A7EBB"/>
              </a:solidFill>
              <a:prstDash val="solid"/>
              <a:round/>
            </a:ln>
            <a:effectLst>
              <a:outerShdw blurRad="40000" dist="20000" dir="5400000" rotWithShape="0">
                <a:srgbClr val="000000">
                  <a:alpha val="38000"/>
                </a:srgbClr>
              </a:outerShdw>
            </a:effectLst>
          </p:spPr>
        </p:sp>
        <p:sp>
          <p:nvSpPr>
            <p:cNvPr id="23" name="CustomShape 5"/>
            <p:cNvSpPr/>
            <p:nvPr/>
          </p:nvSpPr>
          <p:spPr>
            <a:xfrm>
              <a:off x="25476801" y="9666606"/>
              <a:ext cx="1124196" cy="1462078"/>
            </a:xfrm>
            <a:prstGeom prst="roundRect">
              <a:avLst>
                <a:gd name="adj" fmla="val 16667"/>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A7EBB"/>
              </a:solidFill>
              <a:prstDash val="solid"/>
              <a:round/>
            </a:ln>
            <a:effectLst>
              <a:outerShdw blurRad="40000" dist="20000" dir="5400000" rotWithShape="0">
                <a:srgbClr val="000000">
                  <a:alpha val="38000"/>
                </a:srgbClr>
              </a:outerShdw>
            </a:effectLst>
          </p:spPr>
        </p:sp>
        <p:sp>
          <p:nvSpPr>
            <p:cNvPr id="26" name="CustomShape 6"/>
            <p:cNvSpPr/>
            <p:nvPr/>
          </p:nvSpPr>
          <p:spPr>
            <a:xfrm>
              <a:off x="27052262" y="9666606"/>
              <a:ext cx="1124196" cy="1462078"/>
            </a:xfrm>
            <a:prstGeom prst="roundRect">
              <a:avLst>
                <a:gd name="adj" fmla="val 16667"/>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A7EBB"/>
              </a:solidFill>
              <a:prstDash val="solid"/>
              <a:round/>
            </a:ln>
            <a:effectLst>
              <a:outerShdw blurRad="40000" dist="20000" dir="5400000" rotWithShape="0">
                <a:srgbClr val="000000">
                  <a:alpha val="38000"/>
                </a:srgbClr>
              </a:outerShdw>
            </a:effectLst>
          </p:spPr>
        </p:sp>
        <p:sp>
          <p:nvSpPr>
            <p:cNvPr id="27" name="CustomShape 7"/>
            <p:cNvSpPr/>
            <p:nvPr/>
          </p:nvSpPr>
          <p:spPr>
            <a:xfrm>
              <a:off x="28627156" y="9654701"/>
              <a:ext cx="1124196" cy="1462078"/>
            </a:xfrm>
            <a:prstGeom prst="roundRect">
              <a:avLst>
                <a:gd name="adj" fmla="val 16667"/>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A7EBB"/>
              </a:solidFill>
              <a:prstDash val="solid"/>
              <a:round/>
            </a:ln>
            <a:effectLst>
              <a:outerShdw blurRad="40000" dist="20000" dir="5400000" rotWithShape="0">
                <a:srgbClr val="000000">
                  <a:alpha val="38000"/>
                </a:srgbClr>
              </a:outerShdw>
            </a:effectLst>
          </p:spPr>
        </p:sp>
        <p:sp>
          <p:nvSpPr>
            <p:cNvPr id="28" name="CustomShape 8"/>
            <p:cNvSpPr/>
            <p:nvPr/>
          </p:nvSpPr>
          <p:spPr>
            <a:xfrm>
              <a:off x="30202051" y="9654701"/>
              <a:ext cx="1124196" cy="1462078"/>
            </a:xfrm>
            <a:prstGeom prst="roundRect">
              <a:avLst>
                <a:gd name="adj" fmla="val 16667"/>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A7EBB"/>
              </a:solidFill>
              <a:prstDash val="solid"/>
              <a:round/>
            </a:ln>
            <a:effectLst>
              <a:outerShdw blurRad="40000" dist="20000" dir="5400000" rotWithShape="0">
                <a:srgbClr val="000000">
                  <a:alpha val="38000"/>
                </a:srgbClr>
              </a:outerShdw>
            </a:effectLst>
          </p:spPr>
        </p:sp>
        <p:sp>
          <p:nvSpPr>
            <p:cNvPr id="30" name="CustomShape 9"/>
            <p:cNvSpPr/>
            <p:nvPr/>
          </p:nvSpPr>
          <p:spPr>
            <a:xfrm>
              <a:off x="19966937" y="8694344"/>
              <a:ext cx="4724684" cy="1980240"/>
            </a:xfrm>
            <a:prstGeom prst="cloud">
              <a:avLst/>
            </a:prstGeom>
            <a:solidFill>
              <a:srgbClr val="FFCC99"/>
            </a:solidFill>
            <a:ln w="9525" cap="flat" cmpd="sng" algn="ctr">
              <a:solidFill>
                <a:srgbClr val="7D5FA0"/>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例えば</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100個の仕事を４つのコアで分担して処理する場合・・・</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34" name="CustomShape 10"/>
            <p:cNvSpPr/>
            <p:nvPr/>
          </p:nvSpPr>
          <p:spPr>
            <a:xfrm>
              <a:off x="18051893" y="13510301"/>
              <a:ext cx="1349262" cy="56181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0" tIns="70865" rIns="0"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447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100</a:t>
              </a:r>
              <a:endParaRPr kumimoji="0" sz="447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37" name="CustomShape 11"/>
            <p:cNvSpPr/>
            <p:nvPr/>
          </p:nvSpPr>
          <p:spPr>
            <a:xfrm>
              <a:off x="18051893" y="9585537"/>
              <a:ext cx="1349262" cy="56181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446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1</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38" name="CustomShape 12"/>
            <p:cNvSpPr/>
            <p:nvPr/>
          </p:nvSpPr>
          <p:spPr>
            <a:xfrm>
              <a:off x="18051893" y="10147919"/>
              <a:ext cx="1349262" cy="56181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446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2</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39" name="CustomShape 13"/>
            <p:cNvSpPr/>
            <p:nvPr/>
          </p:nvSpPr>
          <p:spPr>
            <a:xfrm>
              <a:off x="18051893" y="10710300"/>
              <a:ext cx="1349262" cy="56181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446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3</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0" name="CustomShape 14"/>
            <p:cNvSpPr/>
            <p:nvPr/>
          </p:nvSpPr>
          <p:spPr>
            <a:xfrm>
              <a:off x="18051893" y="12943385"/>
              <a:ext cx="1349262" cy="56181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4465"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99</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1" name="Line 15"/>
            <p:cNvSpPr/>
            <p:nvPr/>
          </p:nvSpPr>
          <p:spPr>
            <a:xfrm flipH="1">
              <a:off x="18727091" y="11582218"/>
              <a:ext cx="1134" cy="1124196"/>
            </a:xfrm>
            <a:prstGeom prst="line">
              <a:avLst/>
            </a:prstGeom>
            <a:ln>
              <a:custDash>
                <a:ds d="100000" sp="100000"/>
              </a:custDash>
              <a:round/>
            </a:ln>
          </p:spPr>
        </p:sp>
        <p:sp>
          <p:nvSpPr>
            <p:cNvPr id="42" name="CustomShape 16"/>
            <p:cNvSpPr/>
            <p:nvPr/>
          </p:nvSpPr>
          <p:spPr>
            <a:xfrm>
              <a:off x="25476801" y="9666606"/>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1</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3" name="CustomShape 17"/>
            <p:cNvSpPr/>
            <p:nvPr/>
          </p:nvSpPr>
          <p:spPr>
            <a:xfrm>
              <a:off x="25476801" y="10791369"/>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25</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4" name="CustomShape 18"/>
            <p:cNvSpPr/>
            <p:nvPr/>
          </p:nvSpPr>
          <p:spPr>
            <a:xfrm>
              <a:off x="27052262" y="9666606"/>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26</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5" name="CustomShape 19"/>
            <p:cNvSpPr/>
            <p:nvPr/>
          </p:nvSpPr>
          <p:spPr>
            <a:xfrm>
              <a:off x="27052262" y="10791369"/>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50</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6" name="CustomShape 20"/>
            <p:cNvSpPr/>
            <p:nvPr/>
          </p:nvSpPr>
          <p:spPr>
            <a:xfrm>
              <a:off x="28627156" y="9654701"/>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51</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7" name="CustomShape 21"/>
            <p:cNvSpPr/>
            <p:nvPr/>
          </p:nvSpPr>
          <p:spPr>
            <a:xfrm>
              <a:off x="28627156" y="10780030"/>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75</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8" name="CustomShape 22"/>
            <p:cNvSpPr/>
            <p:nvPr/>
          </p:nvSpPr>
          <p:spPr>
            <a:xfrm>
              <a:off x="30202051" y="9654701"/>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76</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49" name="CustomShape 23"/>
            <p:cNvSpPr/>
            <p:nvPr/>
          </p:nvSpPr>
          <p:spPr>
            <a:xfrm>
              <a:off x="30202051" y="10780030"/>
              <a:ext cx="1124196" cy="336749"/>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100</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50" name="Line 24"/>
            <p:cNvSpPr/>
            <p:nvPr/>
          </p:nvSpPr>
          <p:spPr>
            <a:xfrm flipH="1">
              <a:off x="26039182" y="10228421"/>
              <a:ext cx="2268" cy="450132"/>
            </a:xfrm>
            <a:prstGeom prst="line">
              <a:avLst/>
            </a:prstGeom>
            <a:ln>
              <a:custDash>
                <a:ds d="100000" sp="100000"/>
              </a:custDash>
              <a:round/>
            </a:ln>
          </p:spPr>
        </p:sp>
        <p:sp>
          <p:nvSpPr>
            <p:cNvPr id="51" name="Line 25"/>
            <p:cNvSpPr/>
            <p:nvPr/>
          </p:nvSpPr>
          <p:spPr>
            <a:xfrm flipH="1">
              <a:off x="27614076" y="10228421"/>
              <a:ext cx="2835" cy="450132"/>
            </a:xfrm>
            <a:prstGeom prst="line">
              <a:avLst/>
            </a:prstGeom>
            <a:ln>
              <a:custDash>
                <a:ds d="100000" sp="100000"/>
              </a:custDash>
              <a:round/>
            </a:ln>
          </p:spPr>
        </p:sp>
        <p:sp>
          <p:nvSpPr>
            <p:cNvPr id="52" name="Line 26"/>
            <p:cNvSpPr/>
            <p:nvPr/>
          </p:nvSpPr>
          <p:spPr>
            <a:xfrm flipH="1">
              <a:off x="29188971" y="10217082"/>
              <a:ext cx="2835" cy="450132"/>
            </a:xfrm>
            <a:prstGeom prst="line">
              <a:avLst/>
            </a:prstGeom>
            <a:ln>
              <a:custDash>
                <a:ds d="100000" sp="100000"/>
              </a:custDash>
              <a:round/>
            </a:ln>
          </p:spPr>
        </p:sp>
        <p:sp>
          <p:nvSpPr>
            <p:cNvPr id="53" name="Line 27"/>
            <p:cNvSpPr/>
            <p:nvPr/>
          </p:nvSpPr>
          <p:spPr>
            <a:xfrm flipH="1">
              <a:off x="30764432" y="10217082"/>
              <a:ext cx="2268" cy="450132"/>
            </a:xfrm>
            <a:prstGeom prst="line">
              <a:avLst/>
            </a:prstGeom>
            <a:ln>
              <a:custDash>
                <a:ds d="100000" sp="100000"/>
              </a:custDash>
              <a:round/>
            </a:ln>
          </p:spPr>
        </p:sp>
        <p:sp>
          <p:nvSpPr>
            <p:cNvPr id="54" name="Line 28"/>
            <p:cNvSpPr/>
            <p:nvPr/>
          </p:nvSpPr>
          <p:spPr>
            <a:xfrm flipH="1">
              <a:off x="19514538" y="11128684"/>
              <a:ext cx="10685812" cy="1134"/>
            </a:xfrm>
            <a:prstGeom prst="line">
              <a:avLst/>
            </a:prstGeom>
            <a:ln>
              <a:solidFill>
                <a:srgbClr val="0070C0"/>
              </a:solidFill>
              <a:round/>
            </a:ln>
          </p:spPr>
        </p:sp>
        <p:sp>
          <p:nvSpPr>
            <p:cNvPr id="55" name="Line 29"/>
            <p:cNvSpPr/>
            <p:nvPr/>
          </p:nvSpPr>
          <p:spPr>
            <a:xfrm flipH="1">
              <a:off x="19512837" y="14077218"/>
              <a:ext cx="10686379" cy="1134"/>
            </a:xfrm>
            <a:prstGeom prst="line">
              <a:avLst/>
            </a:prstGeom>
            <a:ln>
              <a:solidFill>
                <a:srgbClr val="0070C0"/>
              </a:solidFill>
              <a:round/>
            </a:ln>
          </p:spPr>
        </p:sp>
        <p:sp>
          <p:nvSpPr>
            <p:cNvPr id="56" name="CustomShape 30"/>
            <p:cNvSpPr/>
            <p:nvPr/>
          </p:nvSpPr>
          <p:spPr>
            <a:xfrm>
              <a:off x="22422821" y="11128684"/>
              <a:ext cx="567" cy="2903180"/>
            </a:xfrm>
            <a:prstGeom prst="straightConnector1">
              <a:avLst/>
            </a:prstGeom>
            <a:noFill/>
            <a:ln w="25400" cap="flat" cmpd="sng" algn="ctr">
              <a:solidFill>
                <a:srgbClr val="0070C0"/>
              </a:solidFill>
              <a:prstDash val="solid"/>
              <a:round/>
              <a:headEnd type="arrow" w="med" len="med"/>
              <a:tailEnd type="arrow" w="med" len="med"/>
            </a:ln>
            <a:effectLst>
              <a:outerShdw blurRad="40000" dist="20000" dir="5400000" rotWithShape="0">
                <a:srgbClr val="000000">
                  <a:alpha val="38000"/>
                </a:srgbClr>
              </a:outerShdw>
            </a:effectLst>
          </p:spPr>
        </p:sp>
        <p:sp>
          <p:nvSpPr>
            <p:cNvPr id="57" name="CustomShape 31"/>
            <p:cNvSpPr/>
            <p:nvPr/>
          </p:nvSpPr>
          <p:spPr>
            <a:xfrm>
              <a:off x="19816138" y="11922934"/>
              <a:ext cx="5174248" cy="1280665"/>
            </a:xfrm>
            <a:prstGeom prst="roundRect">
              <a:avLst>
                <a:gd name="adj" fmla="val 16667"/>
              </a:avLst>
            </a:prstGeom>
            <a:solidFill>
              <a:srgbClr val="CCECFF"/>
            </a:solidFill>
            <a:ln w="9525" cap="flat" cmpd="sng" algn="ctr">
              <a:solidFill>
                <a:srgbClr val="BE4B48"/>
              </a:solidFill>
              <a:prstDash val="solid"/>
              <a:round/>
            </a:ln>
            <a:effectLst>
              <a:outerShdw blurRad="40000" dist="20000" dir="5400000" rotWithShape="0">
                <a:srgbClr val="000000">
                  <a:alpha val="38000"/>
                </a:srgbClr>
              </a:outerShdw>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4094" b="0" i="0" u="none" strike="noStrike" kern="0" cap="none" spc="0" normalizeH="0" baseline="0" noProof="0" dirty="0" err="1">
                  <a:ln>
                    <a:noFill/>
                  </a:ln>
                  <a:solidFill>
                    <a:srgbClr val="FF0000"/>
                  </a:solidFill>
                  <a:effectLst/>
                  <a:uLnTx/>
                  <a:uFillTx/>
                  <a:latin typeface="ＭＳ Ｐゴシック" panose="020B0600070205080204" pitchFamily="50" charset="-128"/>
                  <a:ea typeface="ＭＳ Ｐゴシック" panose="020B0600070205080204" pitchFamily="50" charset="-128"/>
                </a:rPr>
                <a:t>処理時間大幅短縮</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58" name="CustomShape 32"/>
            <p:cNvSpPr/>
            <p:nvPr/>
          </p:nvSpPr>
          <p:spPr>
            <a:xfrm flipH="1">
              <a:off x="17826260" y="9585537"/>
              <a:ext cx="1701" cy="4493382"/>
            </a:xfrm>
            <a:prstGeom prst="straightConnector1">
              <a:avLst/>
            </a:prstGeom>
            <a:noFill/>
            <a:ln w="25400" cap="flat" cmpd="sng" algn="ctr">
              <a:solidFill>
                <a:sysClr val="windowText" lastClr="000000"/>
              </a:solidFill>
              <a:prstDash val="solid"/>
              <a:round/>
              <a:tailEnd type="arrow" w="med" len="med"/>
            </a:ln>
            <a:effectLst>
              <a:outerShdw blurRad="40000" dist="20000" dir="5400000" rotWithShape="0">
                <a:srgbClr val="000000">
                  <a:alpha val="38000"/>
                </a:srgbClr>
              </a:outerShdw>
            </a:effectLst>
          </p:spPr>
        </p:sp>
        <p:sp>
          <p:nvSpPr>
            <p:cNvPr id="59" name="CustomShape 33"/>
            <p:cNvSpPr/>
            <p:nvPr/>
          </p:nvSpPr>
          <p:spPr>
            <a:xfrm>
              <a:off x="17249139" y="11160432"/>
              <a:ext cx="629278" cy="1841345"/>
            </a:xfrm>
            <a:prstGeom prst="rect">
              <a:avLst/>
            </a:prstGeom>
            <a:noFill/>
            <a:ln>
              <a:noFill/>
            </a:ln>
            <a:effectLst/>
          </p:spPr>
          <p:txBody>
            <a:bodyPr vert="vert"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2205"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0" lang="en-US" sz="2205"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処理時間</a:t>
              </a:r>
              <a:r>
                <a:rPr kumimoji="0" lang="en-US" sz="2205"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60" name="CustomShape 34"/>
            <p:cNvSpPr/>
            <p:nvPr/>
          </p:nvSpPr>
          <p:spPr>
            <a:xfrm flipH="1">
              <a:off x="25251168" y="9585537"/>
              <a:ext cx="567" cy="1574328"/>
            </a:xfrm>
            <a:prstGeom prst="straightConnector1">
              <a:avLst/>
            </a:prstGeom>
            <a:noFill/>
            <a:ln w="25400" cap="flat" cmpd="sng" algn="ctr">
              <a:solidFill>
                <a:sysClr val="windowText" lastClr="000000"/>
              </a:solidFill>
              <a:prstDash val="solid"/>
              <a:round/>
              <a:tailEnd type="arrow" w="med" len="med"/>
            </a:ln>
            <a:effectLst>
              <a:outerShdw blurRad="40000" dist="20000" dir="5400000" rotWithShape="0">
                <a:srgbClr val="000000">
                  <a:alpha val="38000"/>
                </a:srgbClr>
              </a:outerShdw>
            </a:effectLst>
          </p:spPr>
        </p:sp>
        <p:sp>
          <p:nvSpPr>
            <p:cNvPr id="61" name="Line 35"/>
            <p:cNvSpPr/>
            <p:nvPr/>
          </p:nvSpPr>
          <p:spPr>
            <a:xfrm>
              <a:off x="17714578" y="9585537"/>
              <a:ext cx="224499" cy="2268"/>
            </a:xfrm>
            <a:prstGeom prst="line">
              <a:avLst/>
            </a:prstGeom>
            <a:ln>
              <a:round/>
            </a:ln>
          </p:spPr>
        </p:sp>
        <p:sp>
          <p:nvSpPr>
            <p:cNvPr id="62" name="Line 36"/>
            <p:cNvSpPr/>
            <p:nvPr/>
          </p:nvSpPr>
          <p:spPr>
            <a:xfrm>
              <a:off x="17714578" y="14077218"/>
              <a:ext cx="224499" cy="2268"/>
            </a:xfrm>
            <a:prstGeom prst="line">
              <a:avLst/>
            </a:prstGeom>
            <a:ln>
              <a:round/>
            </a:ln>
          </p:spPr>
        </p:sp>
        <p:sp>
          <p:nvSpPr>
            <p:cNvPr id="63" name="Line 37"/>
            <p:cNvSpPr/>
            <p:nvPr/>
          </p:nvSpPr>
          <p:spPr>
            <a:xfrm>
              <a:off x="25139485" y="9583836"/>
              <a:ext cx="224499" cy="2835"/>
            </a:xfrm>
            <a:prstGeom prst="line">
              <a:avLst/>
            </a:prstGeom>
            <a:ln>
              <a:round/>
            </a:ln>
          </p:spPr>
        </p:sp>
        <p:sp>
          <p:nvSpPr>
            <p:cNvPr id="64" name="Line 38"/>
            <p:cNvSpPr/>
            <p:nvPr/>
          </p:nvSpPr>
          <p:spPr>
            <a:xfrm>
              <a:off x="25139485" y="11128684"/>
              <a:ext cx="224499" cy="2268"/>
            </a:xfrm>
            <a:prstGeom prst="line">
              <a:avLst/>
            </a:prstGeom>
            <a:ln>
              <a:round/>
            </a:ln>
          </p:spPr>
        </p:sp>
        <p:pic>
          <p:nvPicPr>
            <p:cNvPr id="65" name="Picture 2"/>
            <p:cNvPicPr/>
            <p:nvPr/>
          </p:nvPicPr>
          <p:blipFill>
            <a:blip r:embed="rId3"/>
            <a:stretch/>
          </p:blipFill>
          <p:spPr>
            <a:xfrm>
              <a:off x="18110852" y="8180717"/>
              <a:ext cx="1234178" cy="1275563"/>
            </a:xfrm>
            <a:prstGeom prst="rect">
              <a:avLst/>
            </a:prstGeom>
            <a:ln>
              <a:noFill/>
            </a:ln>
          </p:spPr>
        </p:pic>
        <p:pic>
          <p:nvPicPr>
            <p:cNvPr id="66" name="Picture 2"/>
            <p:cNvPicPr/>
            <p:nvPr/>
          </p:nvPicPr>
          <p:blipFill>
            <a:blip r:embed="rId3"/>
            <a:stretch/>
          </p:blipFill>
          <p:spPr>
            <a:xfrm>
              <a:off x="25424644" y="8247047"/>
              <a:ext cx="1234178" cy="1275563"/>
            </a:xfrm>
            <a:prstGeom prst="rect">
              <a:avLst/>
            </a:prstGeom>
            <a:ln>
              <a:noFill/>
            </a:ln>
          </p:spPr>
        </p:pic>
        <p:pic>
          <p:nvPicPr>
            <p:cNvPr id="67" name="Picture 2"/>
            <p:cNvPicPr/>
            <p:nvPr/>
          </p:nvPicPr>
          <p:blipFill>
            <a:blip r:embed="rId3"/>
            <a:stretch/>
          </p:blipFill>
          <p:spPr>
            <a:xfrm>
              <a:off x="26997271" y="8247047"/>
              <a:ext cx="1234178" cy="1275563"/>
            </a:xfrm>
            <a:prstGeom prst="rect">
              <a:avLst/>
            </a:prstGeom>
            <a:ln>
              <a:noFill/>
            </a:ln>
          </p:spPr>
        </p:pic>
        <p:pic>
          <p:nvPicPr>
            <p:cNvPr id="68" name="Picture 2"/>
            <p:cNvPicPr/>
            <p:nvPr/>
          </p:nvPicPr>
          <p:blipFill>
            <a:blip r:embed="rId3"/>
            <a:stretch/>
          </p:blipFill>
          <p:spPr>
            <a:xfrm>
              <a:off x="28572165" y="8228905"/>
              <a:ext cx="1234178" cy="1275563"/>
            </a:xfrm>
            <a:prstGeom prst="rect">
              <a:avLst/>
            </a:prstGeom>
            <a:ln>
              <a:noFill/>
            </a:ln>
          </p:spPr>
        </p:pic>
        <p:pic>
          <p:nvPicPr>
            <p:cNvPr id="69" name="Picture 2"/>
            <p:cNvPicPr/>
            <p:nvPr/>
          </p:nvPicPr>
          <p:blipFill>
            <a:blip r:embed="rId3"/>
            <a:stretch/>
          </p:blipFill>
          <p:spPr>
            <a:xfrm>
              <a:off x="30147060" y="8265755"/>
              <a:ext cx="1234178" cy="1275563"/>
            </a:xfrm>
            <a:prstGeom prst="rect">
              <a:avLst/>
            </a:prstGeom>
            <a:ln>
              <a:noFill/>
            </a:ln>
          </p:spPr>
        </p:pic>
        <p:sp>
          <p:nvSpPr>
            <p:cNvPr id="70" name="CustomShape 39"/>
            <p:cNvSpPr/>
            <p:nvPr/>
          </p:nvSpPr>
          <p:spPr>
            <a:xfrm>
              <a:off x="25198444" y="11523825"/>
              <a:ext cx="6145377" cy="2298847"/>
            </a:xfrm>
            <a:prstGeom prst="rect">
              <a:avLst/>
            </a:prstGeom>
            <a:noFill/>
            <a:ln>
              <a:noFill/>
            </a:ln>
            <a:effectLst/>
          </p:spPr>
          <p:txBody>
            <a:bodyPr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2362" b="0" i="0" u="none" strike="noStrike" kern="0" cap="none" spc="0" normalizeH="0" baseline="0" noProof="0" dirty="0" err="1">
                  <a:ln>
                    <a:noFill/>
                  </a:ln>
                  <a:solidFill>
                    <a:prstClr val="white"/>
                  </a:solidFill>
                  <a:effectLst/>
                  <a:uLnTx/>
                  <a:uFillTx/>
                  <a:latin typeface="ＭＳ Ｐゴシック" panose="020B0600070205080204" pitchFamily="50" charset="-128"/>
                  <a:ea typeface="ＭＳ Ｐゴシック" panose="020B0600070205080204" pitchFamily="50" charset="-128"/>
                </a:rPr>
                <a:t>プログラムの中では並列化が容易な部分と難しい部分がある</a:t>
              </a:r>
              <a:endParaRPr kumimoji="0" sz="4465" b="0" i="0" u="none" strike="noStrike" kern="0" cap="none" spc="0" normalizeH="0" baseline="0" noProof="0" dirty="0">
                <a:ln>
                  <a:noFill/>
                </a:ln>
                <a:solidFill>
                  <a:prstClr val="white"/>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0"/>
                </a:spcBef>
                <a:spcAft>
                  <a:spcPts val="0"/>
                </a:spcAft>
                <a:buClrTx/>
                <a:buSzTx/>
                <a:buFontTx/>
                <a:buNone/>
                <a:tabLst/>
                <a:defRPr/>
              </a:pPr>
              <a:r>
                <a:rPr kumimoji="0" lang="en-US" sz="2362" b="0" i="0" u="none" strike="noStrike" kern="0" cap="none" spc="0" normalizeH="0" baseline="0" noProof="0" dirty="0" err="1">
                  <a:ln>
                    <a:noFill/>
                  </a:ln>
                  <a:solidFill>
                    <a:prstClr val="white"/>
                  </a:solidFill>
                  <a:effectLst/>
                  <a:uLnTx/>
                  <a:uFillTx/>
                  <a:latin typeface="ＭＳ Ｐゴシック" panose="020B0600070205080204" pitchFamily="50" charset="-128"/>
                  <a:ea typeface="ＭＳ Ｐゴシック" panose="020B0600070205080204" pitchFamily="50" charset="-128"/>
                </a:rPr>
                <a:t>全体の処理時間は並列化されない部分により律速（アムダールの法則</a:t>
              </a:r>
              <a:r>
                <a:rPr kumimoji="0" lang="en-US" sz="2362" b="0" i="0" u="none" strike="noStrike" kern="0" cap="none" spc="0" normalizeH="0" baseline="0" noProof="0" dirty="0">
                  <a:ln>
                    <a:noFill/>
                  </a:ln>
                  <a:solidFill>
                    <a:prstClr val="white"/>
                  </a:solidFill>
                  <a:effectLst/>
                  <a:uLnTx/>
                  <a:uFillTx/>
                  <a:latin typeface="ＭＳ Ｐゴシック" panose="020B0600070205080204" pitchFamily="50" charset="-128"/>
                  <a:ea typeface="ＭＳ Ｐゴシック" panose="020B0600070205080204" pitchFamily="50" charset="-128"/>
                </a:rPr>
                <a:t>）</a:t>
              </a:r>
              <a:endParaRPr kumimoji="0" sz="4465" b="0" i="0" u="none" strike="noStrike" kern="0" cap="none" spc="0" normalizeH="0" baseline="0" noProof="0" dirty="0">
                <a:ln>
                  <a:noFill/>
                </a:ln>
                <a:solidFill>
                  <a:prstClr val="white"/>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0"/>
                </a:spcBef>
                <a:spcAft>
                  <a:spcPts val="0"/>
                </a:spcAft>
                <a:buClrTx/>
                <a:buSzTx/>
                <a:buFontTx/>
                <a:buNone/>
                <a:tabLst/>
                <a:defRPr/>
              </a:pPr>
              <a:r>
                <a:rPr kumimoji="0" lang="en-US" sz="2362" b="0" i="0" u="none" strike="noStrike" kern="0" cap="none" spc="0" normalizeH="0" baseline="0" noProof="0" dirty="0">
                  <a:ln>
                    <a:noFill/>
                  </a:ln>
                  <a:solidFill>
                    <a:prstClr val="white"/>
                  </a:solidFill>
                  <a:effectLst/>
                  <a:uLnTx/>
                  <a:uFillTx/>
                  <a:latin typeface="ＭＳ Ｐゴシック" panose="020B0600070205080204" pitchFamily="50" charset="-128"/>
                  <a:ea typeface="ＭＳ Ｐゴシック" panose="020B0600070205080204" pitchFamily="50" charset="-128"/>
                </a:rPr>
                <a:t> → </a:t>
              </a:r>
              <a:r>
                <a:rPr kumimoji="0" lang="en-US" sz="2362" b="0" i="0" u="none" strike="noStrike" kern="0" cap="none" spc="0" normalizeH="0" baseline="0" noProof="0" dirty="0" err="1">
                  <a:ln>
                    <a:noFill/>
                  </a:ln>
                  <a:solidFill>
                    <a:prstClr val="white"/>
                  </a:solidFill>
                  <a:effectLst/>
                  <a:uLnTx/>
                  <a:uFillTx/>
                  <a:latin typeface="ＭＳ Ｐゴシック" panose="020B0600070205080204" pitchFamily="50" charset="-128"/>
                  <a:ea typeface="ＭＳ Ｐゴシック" panose="020B0600070205080204" pitchFamily="50" charset="-128"/>
                </a:rPr>
                <a:t>並列化が難しい部分もなんとかして並列化することが必要</a:t>
              </a:r>
              <a:endParaRPr kumimoji="0" sz="4465" b="0" i="0" u="none" strike="noStrike" kern="0" cap="none" spc="0" normalizeH="0" baseline="0" noProof="0" dirty="0">
                <a:ln>
                  <a:noFill/>
                </a:ln>
                <a:solidFill>
                  <a:prstClr val="white"/>
                </a:solidFill>
                <a:effectLst/>
                <a:uLnTx/>
                <a:uFillTx/>
                <a:latin typeface="ＭＳ Ｐゴシック" panose="020B0600070205080204" pitchFamily="50" charset="-128"/>
                <a:ea typeface="ＭＳ Ｐゴシック" panose="020B0600070205080204" pitchFamily="50" charset="-128"/>
              </a:endParaRPr>
            </a:p>
          </p:txBody>
        </p:sp>
      </p:grpSp>
      <p:grpSp>
        <p:nvGrpSpPr>
          <p:cNvPr id="71" name="グループ化 70"/>
          <p:cNvGrpSpPr/>
          <p:nvPr/>
        </p:nvGrpSpPr>
        <p:grpSpPr>
          <a:xfrm>
            <a:off x="1827724" y="14542419"/>
            <a:ext cx="14417039" cy="10622928"/>
            <a:chOff x="-17090" y="70297"/>
            <a:chExt cx="14417039" cy="10622928"/>
          </a:xfrm>
        </p:grpSpPr>
        <p:sp>
          <p:nvSpPr>
            <p:cNvPr id="72" name="TextShape 4"/>
            <p:cNvSpPr txBox="1"/>
            <p:nvPr/>
          </p:nvSpPr>
          <p:spPr>
            <a:xfrm>
              <a:off x="685667" y="70297"/>
              <a:ext cx="12959148" cy="1799394"/>
            </a:xfrm>
            <a:prstGeom prst="rect">
              <a:avLst/>
            </a:prstGeom>
            <a:noFill/>
            <a:ln>
              <a:noFill/>
            </a:ln>
          </p:spPr>
          <p:txBody>
            <a:bodyPr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altLang="ja-JP" sz="5669" b="0" i="0" u="none" strike="noStrike" kern="0" cap="none" spc="0" normalizeH="0" baseline="0" noProof="0" dirty="0">
                  <a:ln>
                    <a:noFill/>
                  </a:ln>
                  <a:solidFill>
                    <a:srgbClr val="0070C0"/>
                  </a:solidFill>
                  <a:effectLst/>
                  <a:uLnTx/>
                  <a:uFillTx/>
                  <a:latin typeface="ＭＳ Ｐゴシック" panose="020B0600070205080204" pitchFamily="50" charset="-128"/>
                </a:rPr>
                <a:t>Android</a:t>
              </a:r>
              <a:r>
                <a:rPr kumimoji="0" lang="ja-JP" altLang="en-US" sz="5669" b="0" i="0" u="none" strike="noStrike" kern="0" cap="none" spc="0" normalizeH="0" baseline="0" noProof="0" dirty="0">
                  <a:ln>
                    <a:noFill/>
                  </a:ln>
                  <a:solidFill>
                    <a:srgbClr val="0070C0"/>
                  </a:solidFill>
                  <a:effectLst/>
                  <a:uLnTx/>
                  <a:uFillTx/>
                  <a:latin typeface="ＭＳ Ｐゴシック" panose="020B0600070205080204" pitchFamily="50" charset="-128"/>
                </a:rPr>
                <a:t>クラスタシステム</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pic>
          <p:nvPicPr>
            <p:cNvPr id="73" name="図 6"/>
            <p:cNvPicPr/>
            <p:nvPr/>
          </p:nvPicPr>
          <p:blipFill>
            <a:blip r:embed="rId4"/>
            <a:stretch/>
          </p:blipFill>
          <p:spPr>
            <a:xfrm rot="13606800">
              <a:off x="3561815" y="6794372"/>
              <a:ext cx="520996" cy="448431"/>
            </a:xfrm>
            <a:prstGeom prst="rect">
              <a:avLst/>
            </a:prstGeom>
            <a:ln>
              <a:noFill/>
            </a:ln>
          </p:spPr>
        </p:pic>
        <p:pic>
          <p:nvPicPr>
            <p:cNvPr id="74" name="図 8"/>
            <p:cNvPicPr/>
            <p:nvPr/>
          </p:nvPicPr>
          <p:blipFill>
            <a:blip r:embed="rId4"/>
            <a:stretch/>
          </p:blipFill>
          <p:spPr>
            <a:xfrm>
              <a:off x="955699" y="7653294"/>
              <a:ext cx="520996" cy="448431"/>
            </a:xfrm>
            <a:prstGeom prst="rect">
              <a:avLst/>
            </a:prstGeom>
            <a:ln>
              <a:noFill/>
            </a:ln>
          </p:spPr>
        </p:pic>
        <p:pic>
          <p:nvPicPr>
            <p:cNvPr id="75" name="図 9"/>
            <p:cNvPicPr/>
            <p:nvPr/>
          </p:nvPicPr>
          <p:blipFill>
            <a:blip r:embed="rId4"/>
            <a:stretch/>
          </p:blipFill>
          <p:spPr>
            <a:xfrm rot="8143200">
              <a:off x="3893546" y="5348789"/>
              <a:ext cx="520996" cy="448431"/>
            </a:xfrm>
            <a:prstGeom prst="rect">
              <a:avLst/>
            </a:prstGeom>
            <a:ln>
              <a:noFill/>
            </a:ln>
          </p:spPr>
        </p:pic>
        <p:pic>
          <p:nvPicPr>
            <p:cNvPr id="76" name="図 10"/>
            <p:cNvPicPr/>
            <p:nvPr/>
          </p:nvPicPr>
          <p:blipFill>
            <a:blip r:embed="rId5"/>
            <a:stretch/>
          </p:blipFill>
          <p:spPr>
            <a:xfrm rot="14460600">
              <a:off x="4053147" y="10029093"/>
              <a:ext cx="520996" cy="384936"/>
            </a:xfrm>
            <a:prstGeom prst="rect">
              <a:avLst/>
            </a:prstGeom>
            <a:ln>
              <a:noFill/>
            </a:ln>
          </p:spPr>
        </p:pic>
        <p:pic>
          <p:nvPicPr>
            <p:cNvPr id="77" name="図 11"/>
            <p:cNvPicPr/>
            <p:nvPr/>
          </p:nvPicPr>
          <p:blipFill>
            <a:blip r:embed="rId4"/>
            <a:stretch/>
          </p:blipFill>
          <p:spPr>
            <a:xfrm rot="19183800">
              <a:off x="1541601" y="10067574"/>
              <a:ext cx="520996" cy="448431"/>
            </a:xfrm>
            <a:prstGeom prst="rect">
              <a:avLst/>
            </a:prstGeom>
            <a:ln>
              <a:noFill/>
            </a:ln>
          </p:spPr>
        </p:pic>
        <p:pic>
          <p:nvPicPr>
            <p:cNvPr id="78" name="図 12"/>
            <p:cNvPicPr/>
            <p:nvPr/>
          </p:nvPicPr>
          <p:blipFill>
            <a:blip r:embed="rId4"/>
            <a:stretch/>
          </p:blipFill>
          <p:spPr>
            <a:xfrm rot="2950800">
              <a:off x="1632337" y="5378872"/>
              <a:ext cx="520996" cy="448431"/>
            </a:xfrm>
            <a:prstGeom prst="rect">
              <a:avLst/>
            </a:prstGeom>
            <a:ln>
              <a:noFill/>
            </a:ln>
          </p:spPr>
        </p:pic>
        <p:pic>
          <p:nvPicPr>
            <p:cNvPr id="79" name="図 14"/>
            <p:cNvPicPr/>
            <p:nvPr/>
          </p:nvPicPr>
          <p:blipFill>
            <a:blip r:embed="rId4"/>
            <a:stretch/>
          </p:blipFill>
          <p:spPr>
            <a:xfrm>
              <a:off x="2727313" y="8370400"/>
              <a:ext cx="520996" cy="448431"/>
            </a:xfrm>
            <a:prstGeom prst="rect">
              <a:avLst/>
            </a:prstGeom>
            <a:ln>
              <a:noFill/>
            </a:ln>
          </p:spPr>
        </p:pic>
        <p:pic>
          <p:nvPicPr>
            <p:cNvPr id="80" name="図 15"/>
            <p:cNvPicPr/>
            <p:nvPr/>
          </p:nvPicPr>
          <p:blipFill>
            <a:blip r:embed="rId4"/>
            <a:stretch/>
          </p:blipFill>
          <p:spPr>
            <a:xfrm rot="3183600">
              <a:off x="1938732" y="8111319"/>
              <a:ext cx="520996" cy="448431"/>
            </a:xfrm>
            <a:prstGeom prst="rect">
              <a:avLst/>
            </a:prstGeom>
            <a:ln>
              <a:noFill/>
            </a:ln>
          </p:spPr>
        </p:pic>
        <p:pic>
          <p:nvPicPr>
            <p:cNvPr id="81" name="図 16"/>
            <p:cNvPicPr/>
            <p:nvPr/>
          </p:nvPicPr>
          <p:blipFill>
            <a:blip r:embed="rId4"/>
            <a:stretch/>
          </p:blipFill>
          <p:spPr>
            <a:xfrm rot="19129200">
              <a:off x="3564649" y="8162342"/>
              <a:ext cx="520996" cy="448431"/>
            </a:xfrm>
            <a:prstGeom prst="rect">
              <a:avLst/>
            </a:prstGeom>
            <a:ln>
              <a:noFill/>
            </a:ln>
          </p:spPr>
        </p:pic>
        <p:pic>
          <p:nvPicPr>
            <p:cNvPr id="82" name="図 17"/>
            <p:cNvPicPr/>
            <p:nvPr/>
          </p:nvPicPr>
          <p:blipFill>
            <a:blip r:embed="rId4"/>
            <a:stretch/>
          </p:blipFill>
          <p:spPr>
            <a:xfrm rot="8514600">
              <a:off x="1946102" y="6808545"/>
              <a:ext cx="520996" cy="448431"/>
            </a:xfrm>
            <a:prstGeom prst="rect">
              <a:avLst/>
            </a:prstGeom>
            <a:ln>
              <a:noFill/>
            </a:ln>
          </p:spPr>
        </p:pic>
        <p:sp>
          <p:nvSpPr>
            <p:cNvPr id="83" name="CustomShape 6"/>
            <p:cNvSpPr/>
            <p:nvPr/>
          </p:nvSpPr>
          <p:spPr>
            <a:xfrm>
              <a:off x="64195" y="3894659"/>
              <a:ext cx="2265012" cy="1387812"/>
            </a:xfrm>
            <a:prstGeom prst="wedgeEllipseCallout">
              <a:avLst>
                <a:gd name="adj1" fmla="val 41527"/>
                <a:gd name="adj2" fmla="val 45936"/>
              </a:avLst>
            </a:prstGeom>
            <a:solidFill>
              <a:srgbClr val="1F497D">
                <a:lumMod val="20000"/>
                <a:lumOff val="80000"/>
              </a:srgbClr>
            </a:solidFill>
            <a:ln w="25400" cap="flat" cmpd="sng" algn="ctr">
              <a:solidFill>
                <a:srgbClr val="4F81BD">
                  <a:shade val="50000"/>
                </a:srgbClr>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端末が</a:t>
              </a:r>
              <a:endParaRPr kumimoji="0" sz="2520" b="1"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増えると性能UP</a:t>
              </a:r>
              <a:r>
                <a:rPr kumimoji="0" lang="en-US" sz="2520" b="1"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endParaRPr kumimoji="0" sz="2520" b="1"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84" name="CustomShape 7"/>
            <p:cNvSpPr/>
            <p:nvPr/>
          </p:nvSpPr>
          <p:spPr>
            <a:xfrm>
              <a:off x="2400201" y="4867421"/>
              <a:ext cx="1384340" cy="1768460"/>
            </a:xfrm>
            <a:prstGeom prst="rect">
              <a:avLst/>
            </a:prstGeom>
            <a:solidFill>
              <a:srgbClr val="92D050"/>
            </a:solidFill>
            <a:ln w="76320" cap="flat" cmpd="sng" algn="ctr">
              <a:solidFill>
                <a:sysClr val="windowText" lastClr="000000"/>
              </a:solidFill>
              <a:prstDash val="solid"/>
              <a:round/>
            </a:ln>
            <a:effectLst/>
          </p:spPr>
        </p:sp>
        <p:pic>
          <p:nvPicPr>
            <p:cNvPr id="85" name="図 21"/>
            <p:cNvPicPr/>
            <p:nvPr/>
          </p:nvPicPr>
          <p:blipFill>
            <a:blip r:embed="rId6"/>
            <a:stretch/>
          </p:blipFill>
          <p:spPr>
            <a:xfrm>
              <a:off x="2535695" y="4976323"/>
              <a:ext cx="1132586" cy="754966"/>
            </a:xfrm>
            <a:prstGeom prst="rect">
              <a:avLst/>
            </a:prstGeom>
            <a:ln>
              <a:noFill/>
            </a:ln>
          </p:spPr>
        </p:pic>
        <p:pic>
          <p:nvPicPr>
            <p:cNvPr id="86" name="図 25"/>
            <p:cNvPicPr/>
            <p:nvPr/>
          </p:nvPicPr>
          <p:blipFill>
            <a:blip r:embed="rId6"/>
            <a:stretch/>
          </p:blipFill>
          <p:spPr>
            <a:xfrm>
              <a:off x="4750638" y="6266005"/>
              <a:ext cx="858879" cy="966026"/>
            </a:xfrm>
            <a:prstGeom prst="rect">
              <a:avLst/>
            </a:prstGeom>
            <a:ln>
              <a:noFill/>
            </a:ln>
          </p:spPr>
        </p:pic>
        <p:pic>
          <p:nvPicPr>
            <p:cNvPr id="87" name="図 33"/>
            <p:cNvPicPr/>
            <p:nvPr/>
          </p:nvPicPr>
          <p:blipFill>
            <a:blip r:embed="rId7"/>
            <a:stretch/>
          </p:blipFill>
          <p:spPr>
            <a:xfrm>
              <a:off x="10273706" y="4914899"/>
              <a:ext cx="2375948" cy="1894069"/>
            </a:xfrm>
            <a:prstGeom prst="rect">
              <a:avLst/>
            </a:prstGeom>
            <a:ln>
              <a:noFill/>
            </a:ln>
          </p:spPr>
        </p:pic>
        <p:pic>
          <p:nvPicPr>
            <p:cNvPr id="88" name="図 34"/>
            <p:cNvPicPr/>
            <p:nvPr/>
          </p:nvPicPr>
          <p:blipFill>
            <a:blip r:embed="rId7"/>
            <a:stretch/>
          </p:blipFill>
          <p:spPr>
            <a:xfrm>
              <a:off x="10330935" y="6832763"/>
              <a:ext cx="2375948" cy="1894069"/>
            </a:xfrm>
            <a:prstGeom prst="rect">
              <a:avLst/>
            </a:prstGeom>
            <a:ln>
              <a:noFill/>
            </a:ln>
          </p:spPr>
        </p:pic>
        <p:pic>
          <p:nvPicPr>
            <p:cNvPr id="89" name="図 35"/>
            <p:cNvPicPr/>
            <p:nvPr/>
          </p:nvPicPr>
          <p:blipFill>
            <a:blip r:embed="rId7"/>
            <a:stretch/>
          </p:blipFill>
          <p:spPr>
            <a:xfrm>
              <a:off x="10233006" y="8717008"/>
              <a:ext cx="2375948" cy="1894069"/>
            </a:xfrm>
            <a:prstGeom prst="rect">
              <a:avLst/>
            </a:prstGeom>
            <a:ln>
              <a:noFill/>
            </a:ln>
          </p:spPr>
        </p:pic>
        <p:pic>
          <p:nvPicPr>
            <p:cNvPr id="90" name="図 36"/>
            <p:cNvPicPr/>
            <p:nvPr/>
          </p:nvPicPr>
          <p:blipFill>
            <a:blip r:embed="rId8"/>
            <a:stretch/>
          </p:blipFill>
          <p:spPr>
            <a:xfrm>
              <a:off x="8453310" y="7259012"/>
              <a:ext cx="1235878" cy="1740434"/>
            </a:xfrm>
            <a:prstGeom prst="rect">
              <a:avLst/>
            </a:prstGeom>
            <a:ln>
              <a:noFill/>
            </a:ln>
          </p:spPr>
        </p:pic>
        <p:sp>
          <p:nvSpPr>
            <p:cNvPr id="91" name="Line 13"/>
            <p:cNvSpPr/>
            <p:nvPr/>
          </p:nvSpPr>
          <p:spPr>
            <a:xfrm flipH="1">
              <a:off x="11822461" y="5804088"/>
              <a:ext cx="607168" cy="2601014"/>
            </a:xfrm>
            <a:prstGeom prst="line">
              <a:avLst/>
            </a:prstGeom>
            <a:ln w="57240">
              <a:round/>
            </a:ln>
          </p:spPr>
        </p:sp>
        <p:sp>
          <p:nvSpPr>
            <p:cNvPr id="92" name="Line 14"/>
            <p:cNvSpPr/>
            <p:nvPr/>
          </p:nvSpPr>
          <p:spPr>
            <a:xfrm flipH="1">
              <a:off x="9063845" y="7834141"/>
              <a:ext cx="543673" cy="1338490"/>
            </a:xfrm>
            <a:prstGeom prst="line">
              <a:avLst/>
            </a:prstGeom>
            <a:ln w="57240">
              <a:round/>
            </a:ln>
          </p:spPr>
        </p:sp>
        <p:sp>
          <p:nvSpPr>
            <p:cNvPr id="93" name="Line 15"/>
            <p:cNvSpPr/>
            <p:nvPr/>
          </p:nvSpPr>
          <p:spPr>
            <a:xfrm flipH="1" flipV="1">
              <a:off x="11843437" y="9192549"/>
              <a:ext cx="865682" cy="159871"/>
            </a:xfrm>
            <a:prstGeom prst="line">
              <a:avLst/>
            </a:prstGeom>
            <a:ln w="57240">
              <a:round/>
            </a:ln>
          </p:spPr>
        </p:sp>
        <p:sp>
          <p:nvSpPr>
            <p:cNvPr id="94" name="Line 16"/>
            <p:cNvSpPr/>
            <p:nvPr/>
          </p:nvSpPr>
          <p:spPr>
            <a:xfrm flipV="1">
              <a:off x="7285039" y="9745864"/>
              <a:ext cx="818061" cy="10771"/>
            </a:xfrm>
            <a:prstGeom prst="line">
              <a:avLst/>
            </a:prstGeom>
            <a:ln w="57240">
              <a:round/>
            </a:ln>
          </p:spPr>
        </p:sp>
        <p:pic>
          <p:nvPicPr>
            <p:cNvPr id="95" name="図 41"/>
            <p:cNvPicPr/>
            <p:nvPr/>
          </p:nvPicPr>
          <p:blipFill>
            <a:blip r:embed="rId9"/>
            <a:stretch/>
          </p:blipFill>
          <p:spPr>
            <a:xfrm>
              <a:off x="6921137" y="7400188"/>
              <a:ext cx="1038591" cy="1456409"/>
            </a:xfrm>
            <a:prstGeom prst="rect">
              <a:avLst/>
            </a:prstGeom>
            <a:ln>
              <a:noFill/>
            </a:ln>
          </p:spPr>
        </p:pic>
        <p:pic>
          <p:nvPicPr>
            <p:cNvPr id="96" name="図 42"/>
            <p:cNvPicPr/>
            <p:nvPr/>
          </p:nvPicPr>
          <p:blipFill>
            <a:blip r:embed="rId4"/>
            <a:stretch/>
          </p:blipFill>
          <p:spPr>
            <a:xfrm rot="19129200">
              <a:off x="6340749" y="7782101"/>
              <a:ext cx="520996" cy="448431"/>
            </a:xfrm>
            <a:prstGeom prst="rect">
              <a:avLst/>
            </a:prstGeom>
            <a:ln>
              <a:noFill/>
            </a:ln>
          </p:spPr>
        </p:pic>
        <p:sp>
          <p:nvSpPr>
            <p:cNvPr id="97" name="CustomShape 18"/>
            <p:cNvSpPr/>
            <p:nvPr/>
          </p:nvSpPr>
          <p:spPr>
            <a:xfrm>
              <a:off x="5786467" y="3760468"/>
              <a:ext cx="4572282" cy="2179234"/>
            </a:xfrm>
            <a:prstGeom prst="wedgeEllipseCallout">
              <a:avLst>
                <a:gd name="adj1" fmla="val 56018"/>
                <a:gd name="adj2" fmla="val 26964"/>
              </a:avLst>
            </a:prstGeom>
            <a:solidFill>
              <a:srgbClr val="1F497D">
                <a:lumMod val="20000"/>
                <a:lumOff val="80000"/>
              </a:srgbClr>
            </a:solidFill>
            <a:ln w="25400" cap="flat" cmpd="sng" algn="ctr">
              <a:solidFill>
                <a:srgbClr val="4F81BD">
                  <a:shade val="50000"/>
                </a:srgbClr>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ja-JP" altLang="en-US" sz="2520" b="1" i="0" u="none" strike="noStrike" kern="0" cap="none" spc="0" normalizeH="0" baseline="0" noProof="0" dirty="0">
                  <a:ln>
                    <a:noFill/>
                  </a:ln>
                  <a:solidFill>
                    <a:prstClr val="black"/>
                  </a:solidFill>
                  <a:effectLst/>
                  <a:uLnTx/>
                  <a:uFillTx/>
                  <a:latin typeface="ＭＳ Ｐゴシック" panose="020B0600070205080204" pitchFamily="50" charset="-128"/>
                </a:rPr>
                <a:t>携帯端末やシングルボードコンピュータを並列処理に活用可能</a:t>
              </a:r>
              <a:endParaRPr kumimoji="0" sz="2520" b="1"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cxnSp>
          <p:nvCxnSpPr>
            <p:cNvPr id="98" name="直線コネクタ 97"/>
            <p:cNvCxnSpPr>
              <a:stCxn id="87" idx="1"/>
            </p:cNvCxnSpPr>
            <p:nvPr/>
          </p:nvCxnSpPr>
          <p:spPr>
            <a:xfrm flipH="1">
              <a:off x="9534374" y="5861934"/>
              <a:ext cx="739332" cy="1818028"/>
            </a:xfrm>
            <a:prstGeom prst="line">
              <a:avLst/>
            </a:prstGeom>
            <a:noFill/>
            <a:ln w="57150" cap="flat" cmpd="sng" algn="ctr">
              <a:solidFill>
                <a:srgbClr val="4F81BD">
                  <a:shade val="95000"/>
                  <a:satMod val="105000"/>
                </a:srgbClr>
              </a:solidFill>
              <a:prstDash val="solid"/>
            </a:ln>
            <a:effectLst/>
          </p:spPr>
        </p:cxnSp>
        <p:cxnSp>
          <p:nvCxnSpPr>
            <p:cNvPr id="99" name="直線コネクタ 98"/>
            <p:cNvCxnSpPr>
              <a:stCxn id="88" idx="1"/>
              <a:endCxn id="90" idx="3"/>
            </p:cNvCxnSpPr>
            <p:nvPr/>
          </p:nvCxnSpPr>
          <p:spPr>
            <a:xfrm flipH="1">
              <a:off x="9689188" y="7779797"/>
              <a:ext cx="641747" cy="349432"/>
            </a:xfrm>
            <a:prstGeom prst="line">
              <a:avLst/>
            </a:prstGeom>
            <a:noFill/>
            <a:ln w="57150" cap="flat" cmpd="sng" algn="ctr">
              <a:solidFill>
                <a:srgbClr val="4F81BD">
                  <a:shade val="95000"/>
                  <a:satMod val="105000"/>
                </a:srgbClr>
              </a:solidFill>
              <a:prstDash val="solid"/>
            </a:ln>
            <a:effectLst/>
          </p:spPr>
        </p:cxnSp>
        <p:cxnSp>
          <p:nvCxnSpPr>
            <p:cNvPr id="100" name="直線コネクタ 99"/>
            <p:cNvCxnSpPr>
              <a:stCxn id="89" idx="1"/>
            </p:cNvCxnSpPr>
            <p:nvPr/>
          </p:nvCxnSpPr>
          <p:spPr>
            <a:xfrm flipH="1" flipV="1">
              <a:off x="9335608" y="8594616"/>
              <a:ext cx="897398" cy="1069427"/>
            </a:xfrm>
            <a:prstGeom prst="line">
              <a:avLst/>
            </a:prstGeom>
            <a:noFill/>
            <a:ln w="57150" cap="flat" cmpd="sng" algn="ctr">
              <a:solidFill>
                <a:srgbClr val="4F81BD">
                  <a:shade val="95000"/>
                  <a:satMod val="105000"/>
                </a:srgbClr>
              </a:solidFill>
              <a:prstDash val="solid"/>
            </a:ln>
            <a:effectLst/>
          </p:spPr>
        </p:cxnSp>
        <p:cxnSp>
          <p:nvCxnSpPr>
            <p:cNvPr id="101" name="直線コネクタ 100"/>
            <p:cNvCxnSpPr>
              <a:stCxn id="95" idx="3"/>
              <a:endCxn id="90" idx="1"/>
            </p:cNvCxnSpPr>
            <p:nvPr/>
          </p:nvCxnSpPr>
          <p:spPr>
            <a:xfrm>
              <a:off x="7959730" y="8128394"/>
              <a:ext cx="493581" cy="836"/>
            </a:xfrm>
            <a:prstGeom prst="line">
              <a:avLst/>
            </a:prstGeom>
            <a:noFill/>
            <a:ln w="57150" cap="flat" cmpd="sng" algn="ctr">
              <a:solidFill>
                <a:srgbClr val="4F81BD">
                  <a:shade val="95000"/>
                  <a:satMod val="105000"/>
                </a:srgbClr>
              </a:solidFill>
              <a:prstDash val="solid"/>
            </a:ln>
            <a:effectLst/>
          </p:spPr>
        </p:cxnSp>
        <p:sp>
          <p:nvSpPr>
            <p:cNvPr id="102" name="CustomShape 2"/>
            <p:cNvSpPr/>
            <p:nvPr/>
          </p:nvSpPr>
          <p:spPr>
            <a:xfrm>
              <a:off x="-17090" y="1586596"/>
              <a:ext cx="14417039" cy="2461606"/>
            </a:xfrm>
            <a:prstGeom prst="rect">
              <a:avLst/>
            </a:prstGeom>
            <a:noFill/>
            <a:ln w="9360">
              <a:noFill/>
            </a:ln>
            <a:effectLst/>
          </p:spPr>
          <p:txBody>
            <a:bodyPr/>
            <a:lstStyle/>
            <a:p>
              <a:pPr marL="0" marR="0" lvl="0" indent="145000" defTabSz="1439997" eaLnBrk="1" fontAlgn="auto" latinLnBrk="0" hangingPunct="1">
                <a:lnSpc>
                  <a:spcPct val="90000"/>
                </a:lnSpc>
                <a:spcBef>
                  <a:spcPts val="236"/>
                </a:spcBef>
                <a:spcAft>
                  <a:spcPts val="157"/>
                </a:spcAft>
                <a:buClrTx/>
                <a:buSzTx/>
                <a:buFont typeface="ＭＳ Ｐゴシック" panose="020B0600070205080204" pitchFamily="50" charset="-128"/>
                <a:buChar char="•"/>
                <a:tabLst/>
                <a:defRPr/>
              </a:pPr>
              <a:r>
                <a:rPr kumimoji="0" lang="ja-JP" altLang="en-US" sz="3780" b="1" i="0" u="none" strike="noStrike" kern="0" cap="none" spc="0" normalizeH="0" baseline="0" noProof="0" dirty="0">
                  <a:ln>
                    <a:noFill/>
                  </a:ln>
                  <a:solidFill>
                    <a:srgbClr val="000000"/>
                  </a:solidFill>
                  <a:effectLst/>
                  <a:uLnTx/>
                  <a:uFillTx/>
                  <a:latin typeface="ＭＳ Ｐゴシック" panose="020B0600070205080204" pitchFamily="50" charset="-128"/>
                </a:rPr>
                <a:t>身近にある</a:t>
              </a:r>
              <a:r>
                <a:rPr kumimoji="0" lang="en-US" altLang="ja-JP" sz="3780" b="1" i="0" u="none" strike="noStrike" kern="0" cap="none" spc="0" normalizeH="0" baseline="0" noProof="0" dirty="0">
                  <a:ln>
                    <a:noFill/>
                  </a:ln>
                  <a:solidFill>
                    <a:srgbClr val="000000"/>
                  </a:solidFill>
                  <a:effectLst/>
                  <a:uLnTx/>
                  <a:uFillTx/>
                  <a:latin typeface="ＭＳ Ｐゴシック" panose="020B0600070205080204" pitchFamily="50" charset="-128"/>
                </a:rPr>
                <a:t>Android OS</a:t>
              </a:r>
              <a:r>
                <a:rPr kumimoji="0" lang="ja-JP" altLang="en-US" sz="3780" b="1" i="0" u="none" strike="noStrike" kern="0" cap="none" spc="0" normalizeH="0" baseline="0" noProof="0" dirty="0">
                  <a:ln>
                    <a:noFill/>
                  </a:ln>
                  <a:solidFill>
                    <a:srgbClr val="000000"/>
                  </a:solidFill>
                  <a:effectLst/>
                  <a:uLnTx/>
                  <a:uFillTx/>
                  <a:latin typeface="ＭＳ Ｐゴシック" panose="020B0600070205080204" pitchFamily="50" charset="-128"/>
                </a:rPr>
                <a:t>搭載の</a:t>
              </a:r>
              <a:r>
                <a:rPr kumimoji="0" lang="en-US" altLang="ja-JP" sz="3780" b="1" i="0" u="none" strike="noStrike" kern="0" cap="none" spc="0" normalizeH="0" baseline="0" noProof="0" dirty="0">
                  <a:ln>
                    <a:noFill/>
                  </a:ln>
                  <a:solidFill>
                    <a:srgbClr val="000000"/>
                  </a:solidFill>
                  <a:effectLst/>
                  <a:uLnTx/>
                  <a:uFillTx/>
                  <a:latin typeface="ＭＳ Ｐゴシック" panose="020B0600070205080204" pitchFamily="50" charset="-128"/>
                </a:rPr>
                <a:t>(</a:t>
              </a:r>
              <a:r>
                <a:rPr kumimoji="0" lang="ja-JP" altLang="en-US" sz="3780" b="1" i="0" u="none" strike="noStrike" kern="0" cap="none" spc="0" normalizeH="0" baseline="0" noProof="0" dirty="0">
                  <a:ln>
                    <a:noFill/>
                  </a:ln>
                  <a:solidFill>
                    <a:srgbClr val="000000"/>
                  </a:solidFill>
                  <a:effectLst/>
                  <a:uLnTx/>
                  <a:uFillTx/>
                  <a:latin typeface="ＭＳ Ｐゴシック" panose="020B0600070205080204" pitchFamily="50" charset="-128"/>
                </a:rPr>
                <a:t>ノード</a:t>
              </a:r>
              <a:r>
                <a:rPr kumimoji="0" lang="en-US" altLang="ja-JP" sz="3780" b="1" i="0" u="none" strike="noStrike" kern="0" cap="none" spc="0" normalizeH="0" baseline="0" noProof="0" dirty="0">
                  <a:ln>
                    <a:noFill/>
                  </a:ln>
                  <a:solidFill>
                    <a:srgbClr val="000000"/>
                  </a:solidFill>
                  <a:effectLst/>
                  <a:uLnTx/>
                  <a:uFillTx/>
                  <a:latin typeface="ＭＳ Ｐゴシック" panose="020B0600070205080204" pitchFamily="50" charset="-128"/>
                </a:rPr>
                <a:t>)</a:t>
              </a:r>
              <a:r>
                <a:rPr kumimoji="0" lang="ja-JP" altLang="en-US" sz="3780" b="1" i="0" u="none" strike="noStrike" kern="0" cap="none" spc="0" normalizeH="0" baseline="0" noProof="0" dirty="0">
                  <a:ln>
                    <a:noFill/>
                  </a:ln>
                  <a:solidFill>
                    <a:srgbClr val="000000"/>
                  </a:solidFill>
                  <a:effectLst/>
                  <a:uLnTx/>
                  <a:uFillTx/>
                  <a:latin typeface="ＭＳ Ｐゴシック" panose="020B0600070205080204" pitchFamily="50" charset="-128"/>
                </a:rPr>
                <a:t>コンピュータを並列処理に活用</a:t>
              </a:r>
              <a:endParaRPr kumimoji="0" lang="en-US" altLang="ja-JP" sz="3780" b="1"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90000"/>
                </a:lnSpc>
                <a:spcBef>
                  <a:spcPts val="236"/>
                </a:spcBef>
                <a:spcAft>
                  <a:spcPts val="157"/>
                </a:spcAft>
                <a:buClrTx/>
                <a:buSzTx/>
                <a:buFont typeface="ＭＳ Ｐゴシック" panose="020B0600070205080204" pitchFamily="50" charset="-128"/>
                <a:buChar char="•"/>
                <a:tabLst/>
                <a:defRPr/>
              </a:pPr>
              <a:r>
                <a:rPr kumimoji="0" lang="ja-JP" altLang="en-US" sz="3150" b="0" i="0" u="none" strike="noStrike" kern="0" cap="none" spc="0" normalizeH="0" baseline="0" noProof="0" dirty="0">
                  <a:ln>
                    <a:noFill/>
                  </a:ln>
                  <a:solidFill>
                    <a:srgbClr val="000000"/>
                  </a:solidFill>
                  <a:effectLst/>
                  <a:uLnTx/>
                  <a:uFillTx/>
                  <a:latin typeface="ＭＳ Ｐゴシック" panose="020B0600070205080204" pitchFamily="50" charset="-128"/>
                </a:rPr>
                <a:t>いつでもどこでも高い演算能力を手軽に実現</a:t>
              </a:r>
              <a:endParaRPr kumimoji="0" lang="en-US" altLang="ja-JP" sz="3150"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1247242" marR="0" lvl="1" indent="-449999" defTabSz="1439997" eaLnBrk="1" fontAlgn="auto" latinLnBrk="0" hangingPunct="1">
                <a:lnSpc>
                  <a:spcPct val="90000"/>
                </a:lnSpc>
                <a:spcBef>
                  <a:spcPts val="236"/>
                </a:spcBef>
                <a:spcAft>
                  <a:spcPts val="157"/>
                </a:spcAft>
                <a:buClr>
                  <a:prstClr val="white"/>
                </a:buClr>
                <a:buSzTx/>
                <a:buFont typeface="ＭＳ Ｐゴシック" panose="020B0600070205080204" pitchFamily="50" charset="-128"/>
                <a:buChar char="•"/>
                <a:tabLst/>
                <a:defRPr/>
              </a:pP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用途</a:t>
              </a:r>
              <a:r>
                <a:rPr kumimoji="0" lang="en-US" altLang="ja-JP" sz="2800" b="0" i="0" u="none" strike="noStrike" kern="0" cap="none" spc="0" normalizeH="0" baseline="0" noProof="0" dirty="0">
                  <a:ln>
                    <a:noFill/>
                  </a:ln>
                  <a:solidFill>
                    <a:srgbClr val="000000"/>
                  </a:solidFill>
                  <a:effectLst/>
                  <a:uLnTx/>
                  <a:uFillTx/>
                  <a:latin typeface="ＭＳ Ｐゴシック" panose="020B0600070205080204" pitchFamily="50" charset="-128"/>
                </a:rPr>
                <a:t>) </a:t>
              </a:r>
              <a:r>
                <a:rPr kumimoji="0" lang="ja-JP" altLang="ja-JP" sz="2800" b="0" i="0" u="none" strike="noStrike" kern="0" cap="none" spc="0" normalizeH="0" baseline="0" noProof="0" dirty="0">
                  <a:ln>
                    <a:noFill/>
                  </a:ln>
                  <a:solidFill>
                    <a:srgbClr val="000000"/>
                  </a:solidFill>
                  <a:effectLst/>
                  <a:uLnTx/>
                  <a:uFillTx/>
                  <a:latin typeface="ＭＳ Ｐゴシック" panose="020B0600070205080204" pitchFamily="50" charset="-128"/>
                </a:rPr>
                <a:t>災害などでPCやサーバが故障</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したとしても</a:t>
              </a:r>
              <a:r>
                <a:rPr kumimoji="0" lang="ja-JP" altLang="ja-JP" sz="2800" b="0" i="0" u="none" strike="noStrike" kern="0" cap="none" spc="0" normalizeH="0" baseline="0" noProof="0" dirty="0">
                  <a:ln>
                    <a:noFill/>
                  </a:ln>
                  <a:solidFill>
                    <a:srgbClr val="000000"/>
                  </a:solidFill>
                  <a:effectLst/>
                  <a:uLnTx/>
                  <a:uFillTx/>
                  <a:latin typeface="ＭＳ Ｐゴシック" panose="020B0600070205080204" pitchFamily="50" charset="-128"/>
                </a:rPr>
                <a:t>代替装置として利用</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可能</a:t>
              </a:r>
              <a:endParaRPr kumimoji="0"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719999" marR="0" lvl="2" indent="125000" defTabSz="1439997" eaLnBrk="1" fontAlgn="auto" latinLnBrk="0" hangingPunct="1">
                <a:lnSpc>
                  <a:spcPct val="90000"/>
                </a:lnSpc>
                <a:spcBef>
                  <a:spcPts val="236"/>
                </a:spcBef>
                <a:spcAft>
                  <a:spcPts val="157"/>
                </a:spcAft>
                <a:buClrTx/>
                <a:buSzTx/>
                <a:buFont typeface="ＭＳ Ｐゴシック" panose="020B0600070205080204" pitchFamily="50" charset="-128"/>
                <a:buChar char="•"/>
                <a:tabLst/>
                <a:defRPr/>
              </a:pPr>
              <a:r>
                <a:rPr kumimoji="0" lang="ja-JP" altLang="en-US" sz="3150" b="0" i="0" u="none" strike="noStrike" kern="0" cap="none" spc="0" normalizeH="0" baseline="0" noProof="0" dirty="0">
                  <a:ln>
                    <a:noFill/>
                  </a:ln>
                  <a:solidFill>
                    <a:prstClr val="black"/>
                  </a:solidFill>
                  <a:effectLst/>
                  <a:uLnTx/>
                  <a:uFillTx/>
                  <a:latin typeface="ＭＳ Ｐゴシック" panose="020B0600070205080204" pitchFamily="50" charset="-128"/>
                  <a:cs typeface="メイリオ" panose="020B0604030504040204" pitchFamily="50" charset="-128"/>
                  <a:sym typeface="Wingdings" panose="05000000000000000000" pitchFamily="2" charset="2"/>
                </a:rPr>
                <a:t>クラスタを構成するノードが実行中に変更されても並列処理を継続可能</a:t>
              </a:r>
              <a:endParaRPr kumimoji="0" lang="en-US" altLang="ja-JP" sz="3150" b="0" i="0" u="none" strike="noStrike" kern="0" cap="none" spc="0" normalizeH="0" baseline="0" noProof="0" dirty="0">
                <a:ln>
                  <a:noFill/>
                </a:ln>
                <a:solidFill>
                  <a:srgbClr val="000000"/>
                </a:solidFill>
                <a:effectLst/>
                <a:uLnTx/>
                <a:uFillTx/>
                <a:latin typeface="ＭＳ Ｐゴシック" panose="020B0600070205080204" pitchFamily="50" charset="-128"/>
              </a:endParaRPr>
            </a:p>
          </p:txBody>
        </p:sp>
        <p:pic>
          <p:nvPicPr>
            <p:cNvPr id="103" name="Picture 2"/>
            <p:cNvPicPr/>
            <p:nvPr/>
          </p:nvPicPr>
          <p:blipFill>
            <a:blip r:embed="rId3"/>
            <a:stretch/>
          </p:blipFill>
          <p:spPr>
            <a:xfrm>
              <a:off x="12647654" y="5516308"/>
              <a:ext cx="691818" cy="850737"/>
            </a:xfrm>
            <a:prstGeom prst="rect">
              <a:avLst/>
            </a:prstGeom>
            <a:ln>
              <a:noFill/>
            </a:ln>
          </p:spPr>
        </p:pic>
        <p:pic>
          <p:nvPicPr>
            <p:cNvPr id="104" name="Picture 2"/>
            <p:cNvPicPr/>
            <p:nvPr/>
          </p:nvPicPr>
          <p:blipFill>
            <a:blip r:embed="rId3"/>
            <a:stretch/>
          </p:blipFill>
          <p:spPr>
            <a:xfrm>
              <a:off x="12659175" y="7484797"/>
              <a:ext cx="691818" cy="850737"/>
            </a:xfrm>
            <a:prstGeom prst="rect">
              <a:avLst/>
            </a:prstGeom>
            <a:ln>
              <a:noFill/>
            </a:ln>
          </p:spPr>
        </p:pic>
        <p:pic>
          <p:nvPicPr>
            <p:cNvPr id="105" name="Picture 2"/>
            <p:cNvPicPr/>
            <p:nvPr/>
          </p:nvPicPr>
          <p:blipFill>
            <a:blip r:embed="rId3"/>
            <a:stretch/>
          </p:blipFill>
          <p:spPr>
            <a:xfrm>
              <a:off x="12659175" y="9441052"/>
              <a:ext cx="691818" cy="850737"/>
            </a:xfrm>
            <a:prstGeom prst="rect">
              <a:avLst/>
            </a:prstGeom>
            <a:ln>
              <a:noFill/>
            </a:ln>
          </p:spPr>
        </p:pic>
        <p:pic>
          <p:nvPicPr>
            <p:cNvPr id="106" name="Picture 2"/>
            <p:cNvPicPr/>
            <p:nvPr/>
          </p:nvPicPr>
          <p:blipFill>
            <a:blip r:embed="rId3"/>
            <a:stretch/>
          </p:blipFill>
          <p:spPr>
            <a:xfrm>
              <a:off x="2471044" y="5810584"/>
              <a:ext cx="623163" cy="774361"/>
            </a:xfrm>
            <a:prstGeom prst="rect">
              <a:avLst/>
            </a:prstGeom>
            <a:ln>
              <a:noFill/>
            </a:ln>
          </p:spPr>
        </p:pic>
        <p:pic>
          <p:nvPicPr>
            <p:cNvPr id="107" name="Picture 2"/>
            <p:cNvPicPr/>
            <p:nvPr/>
          </p:nvPicPr>
          <p:blipFill>
            <a:blip r:embed="rId3"/>
            <a:stretch/>
          </p:blipFill>
          <p:spPr>
            <a:xfrm>
              <a:off x="3082700" y="5809877"/>
              <a:ext cx="623163" cy="774361"/>
            </a:xfrm>
            <a:prstGeom prst="rect">
              <a:avLst/>
            </a:prstGeom>
            <a:ln>
              <a:noFill/>
            </a:ln>
          </p:spPr>
        </p:pic>
        <p:sp>
          <p:nvSpPr>
            <p:cNvPr id="108" name="CustomShape 7"/>
            <p:cNvSpPr/>
            <p:nvPr/>
          </p:nvSpPr>
          <p:spPr>
            <a:xfrm>
              <a:off x="4643246" y="5831723"/>
              <a:ext cx="1384340" cy="1768460"/>
            </a:xfrm>
            <a:prstGeom prst="rect">
              <a:avLst/>
            </a:prstGeom>
            <a:solidFill>
              <a:srgbClr val="92D050"/>
            </a:solidFill>
            <a:ln w="76320" cap="flat" cmpd="sng" algn="ctr">
              <a:solidFill>
                <a:sysClr val="windowText" lastClr="000000"/>
              </a:solidFill>
              <a:prstDash val="solid"/>
              <a:round/>
            </a:ln>
            <a:effectLst/>
          </p:spPr>
        </p:sp>
        <p:pic>
          <p:nvPicPr>
            <p:cNvPr id="109" name="図 21"/>
            <p:cNvPicPr/>
            <p:nvPr/>
          </p:nvPicPr>
          <p:blipFill>
            <a:blip r:embed="rId6"/>
            <a:stretch/>
          </p:blipFill>
          <p:spPr>
            <a:xfrm>
              <a:off x="4778740" y="5940625"/>
              <a:ext cx="1132586" cy="754966"/>
            </a:xfrm>
            <a:prstGeom prst="rect">
              <a:avLst/>
            </a:prstGeom>
            <a:ln>
              <a:noFill/>
            </a:ln>
          </p:spPr>
        </p:pic>
        <p:pic>
          <p:nvPicPr>
            <p:cNvPr id="110" name="Picture 2"/>
            <p:cNvPicPr/>
            <p:nvPr/>
          </p:nvPicPr>
          <p:blipFill>
            <a:blip r:embed="rId3"/>
            <a:stretch/>
          </p:blipFill>
          <p:spPr>
            <a:xfrm>
              <a:off x="4714089" y="6774885"/>
              <a:ext cx="623163" cy="774361"/>
            </a:xfrm>
            <a:prstGeom prst="rect">
              <a:avLst/>
            </a:prstGeom>
            <a:ln>
              <a:noFill/>
            </a:ln>
          </p:spPr>
        </p:pic>
        <p:pic>
          <p:nvPicPr>
            <p:cNvPr id="111" name="Picture 2"/>
            <p:cNvPicPr/>
            <p:nvPr/>
          </p:nvPicPr>
          <p:blipFill>
            <a:blip r:embed="rId3"/>
            <a:stretch/>
          </p:blipFill>
          <p:spPr>
            <a:xfrm>
              <a:off x="5325745" y="6774178"/>
              <a:ext cx="623163" cy="774361"/>
            </a:xfrm>
            <a:prstGeom prst="rect">
              <a:avLst/>
            </a:prstGeom>
            <a:ln>
              <a:noFill/>
            </a:ln>
          </p:spPr>
        </p:pic>
        <p:sp>
          <p:nvSpPr>
            <p:cNvPr id="112" name="CustomShape 7"/>
            <p:cNvSpPr/>
            <p:nvPr/>
          </p:nvSpPr>
          <p:spPr>
            <a:xfrm>
              <a:off x="282219" y="5825742"/>
              <a:ext cx="1384340" cy="1768460"/>
            </a:xfrm>
            <a:prstGeom prst="rect">
              <a:avLst/>
            </a:prstGeom>
            <a:solidFill>
              <a:srgbClr val="92D050"/>
            </a:solidFill>
            <a:ln w="76320" cap="flat" cmpd="sng" algn="ctr">
              <a:solidFill>
                <a:sysClr val="windowText" lastClr="000000"/>
              </a:solidFill>
              <a:prstDash val="solid"/>
              <a:round/>
            </a:ln>
            <a:effectLst/>
          </p:spPr>
        </p:sp>
        <p:pic>
          <p:nvPicPr>
            <p:cNvPr id="113" name="図 21"/>
            <p:cNvPicPr/>
            <p:nvPr/>
          </p:nvPicPr>
          <p:blipFill>
            <a:blip r:embed="rId6"/>
            <a:stretch/>
          </p:blipFill>
          <p:spPr>
            <a:xfrm>
              <a:off x="417713" y="5934644"/>
              <a:ext cx="1132586" cy="754966"/>
            </a:xfrm>
            <a:prstGeom prst="rect">
              <a:avLst/>
            </a:prstGeom>
            <a:ln>
              <a:noFill/>
            </a:ln>
          </p:spPr>
        </p:pic>
        <p:pic>
          <p:nvPicPr>
            <p:cNvPr id="114" name="Picture 2"/>
            <p:cNvPicPr/>
            <p:nvPr/>
          </p:nvPicPr>
          <p:blipFill>
            <a:blip r:embed="rId3"/>
            <a:stretch/>
          </p:blipFill>
          <p:spPr>
            <a:xfrm>
              <a:off x="353062" y="6768904"/>
              <a:ext cx="623163" cy="774361"/>
            </a:xfrm>
            <a:prstGeom prst="rect">
              <a:avLst/>
            </a:prstGeom>
            <a:ln>
              <a:noFill/>
            </a:ln>
          </p:spPr>
        </p:pic>
        <p:pic>
          <p:nvPicPr>
            <p:cNvPr id="115" name="Picture 2"/>
            <p:cNvPicPr/>
            <p:nvPr/>
          </p:nvPicPr>
          <p:blipFill>
            <a:blip r:embed="rId3"/>
            <a:stretch/>
          </p:blipFill>
          <p:spPr>
            <a:xfrm>
              <a:off x="964719" y="6768197"/>
              <a:ext cx="621287" cy="774361"/>
            </a:xfrm>
            <a:prstGeom prst="rect">
              <a:avLst/>
            </a:prstGeom>
            <a:ln>
              <a:noFill/>
            </a:ln>
          </p:spPr>
        </p:pic>
        <p:sp>
          <p:nvSpPr>
            <p:cNvPr id="116" name="CustomShape 7"/>
            <p:cNvSpPr/>
            <p:nvPr/>
          </p:nvSpPr>
          <p:spPr>
            <a:xfrm>
              <a:off x="289581" y="8207263"/>
              <a:ext cx="1384340" cy="1768460"/>
            </a:xfrm>
            <a:prstGeom prst="rect">
              <a:avLst/>
            </a:prstGeom>
            <a:solidFill>
              <a:srgbClr val="92D050"/>
            </a:solidFill>
            <a:ln w="76320" cap="flat" cmpd="sng" algn="ctr">
              <a:solidFill>
                <a:sysClr val="windowText" lastClr="000000"/>
              </a:solidFill>
              <a:prstDash val="solid"/>
              <a:round/>
            </a:ln>
            <a:effectLst/>
          </p:spPr>
        </p:sp>
        <p:pic>
          <p:nvPicPr>
            <p:cNvPr id="117" name="図 21"/>
            <p:cNvPicPr/>
            <p:nvPr/>
          </p:nvPicPr>
          <p:blipFill>
            <a:blip r:embed="rId6"/>
            <a:stretch/>
          </p:blipFill>
          <p:spPr>
            <a:xfrm>
              <a:off x="425076" y="8316165"/>
              <a:ext cx="1132586" cy="754966"/>
            </a:xfrm>
            <a:prstGeom prst="rect">
              <a:avLst/>
            </a:prstGeom>
            <a:ln>
              <a:noFill/>
            </a:ln>
          </p:spPr>
        </p:pic>
        <p:pic>
          <p:nvPicPr>
            <p:cNvPr id="118" name="Picture 2"/>
            <p:cNvPicPr/>
            <p:nvPr/>
          </p:nvPicPr>
          <p:blipFill>
            <a:blip r:embed="rId3"/>
            <a:stretch/>
          </p:blipFill>
          <p:spPr>
            <a:xfrm>
              <a:off x="360424" y="9150425"/>
              <a:ext cx="623163" cy="774361"/>
            </a:xfrm>
            <a:prstGeom prst="rect">
              <a:avLst/>
            </a:prstGeom>
            <a:ln>
              <a:noFill/>
            </a:ln>
          </p:spPr>
        </p:pic>
        <p:pic>
          <p:nvPicPr>
            <p:cNvPr id="119" name="Picture 2"/>
            <p:cNvPicPr/>
            <p:nvPr/>
          </p:nvPicPr>
          <p:blipFill>
            <a:blip r:embed="rId3"/>
            <a:stretch/>
          </p:blipFill>
          <p:spPr>
            <a:xfrm>
              <a:off x="972081" y="9149718"/>
              <a:ext cx="621287" cy="774361"/>
            </a:xfrm>
            <a:prstGeom prst="rect">
              <a:avLst/>
            </a:prstGeom>
            <a:ln>
              <a:noFill/>
            </a:ln>
          </p:spPr>
        </p:pic>
        <p:sp>
          <p:nvSpPr>
            <p:cNvPr id="120" name="CustomShape 7"/>
            <p:cNvSpPr/>
            <p:nvPr/>
          </p:nvSpPr>
          <p:spPr>
            <a:xfrm>
              <a:off x="2327360" y="8924765"/>
              <a:ext cx="1384340" cy="1768460"/>
            </a:xfrm>
            <a:prstGeom prst="rect">
              <a:avLst/>
            </a:prstGeom>
            <a:solidFill>
              <a:srgbClr val="92D050"/>
            </a:solidFill>
            <a:ln w="76320" cap="flat" cmpd="sng" algn="ctr">
              <a:solidFill>
                <a:sysClr val="windowText" lastClr="000000"/>
              </a:solidFill>
              <a:prstDash val="solid"/>
              <a:round/>
            </a:ln>
            <a:effectLst/>
          </p:spPr>
        </p:sp>
        <p:pic>
          <p:nvPicPr>
            <p:cNvPr id="121" name="図 21"/>
            <p:cNvPicPr/>
            <p:nvPr/>
          </p:nvPicPr>
          <p:blipFill>
            <a:blip r:embed="rId6"/>
            <a:stretch/>
          </p:blipFill>
          <p:spPr>
            <a:xfrm>
              <a:off x="2462854" y="9033667"/>
              <a:ext cx="1132586" cy="754966"/>
            </a:xfrm>
            <a:prstGeom prst="rect">
              <a:avLst/>
            </a:prstGeom>
            <a:ln>
              <a:noFill/>
            </a:ln>
          </p:spPr>
        </p:pic>
        <p:pic>
          <p:nvPicPr>
            <p:cNvPr id="122" name="Picture 2"/>
            <p:cNvPicPr/>
            <p:nvPr/>
          </p:nvPicPr>
          <p:blipFill>
            <a:blip r:embed="rId3"/>
            <a:stretch/>
          </p:blipFill>
          <p:spPr>
            <a:xfrm>
              <a:off x="2398203" y="9867928"/>
              <a:ext cx="623163" cy="774361"/>
            </a:xfrm>
            <a:prstGeom prst="rect">
              <a:avLst/>
            </a:prstGeom>
            <a:ln>
              <a:noFill/>
            </a:ln>
          </p:spPr>
        </p:pic>
        <p:pic>
          <p:nvPicPr>
            <p:cNvPr id="123" name="Picture 2"/>
            <p:cNvPicPr/>
            <p:nvPr/>
          </p:nvPicPr>
          <p:blipFill>
            <a:blip r:embed="rId3"/>
            <a:stretch/>
          </p:blipFill>
          <p:spPr>
            <a:xfrm>
              <a:off x="3009860" y="9867221"/>
              <a:ext cx="621287" cy="774361"/>
            </a:xfrm>
            <a:prstGeom prst="rect">
              <a:avLst/>
            </a:prstGeom>
            <a:ln>
              <a:noFill/>
            </a:ln>
          </p:spPr>
        </p:pic>
        <p:sp>
          <p:nvSpPr>
            <p:cNvPr id="124" name="CustomShape 7"/>
            <p:cNvSpPr/>
            <p:nvPr/>
          </p:nvSpPr>
          <p:spPr>
            <a:xfrm>
              <a:off x="4635850" y="8207263"/>
              <a:ext cx="1384340" cy="1768460"/>
            </a:xfrm>
            <a:prstGeom prst="rect">
              <a:avLst/>
            </a:prstGeom>
            <a:solidFill>
              <a:srgbClr val="92D050"/>
            </a:solidFill>
            <a:ln w="76320" cap="flat" cmpd="sng" algn="ctr">
              <a:solidFill>
                <a:sysClr val="windowText" lastClr="000000"/>
              </a:solidFill>
              <a:prstDash val="solid"/>
              <a:round/>
            </a:ln>
            <a:effectLst/>
          </p:spPr>
        </p:sp>
        <p:pic>
          <p:nvPicPr>
            <p:cNvPr id="125" name="図 21"/>
            <p:cNvPicPr/>
            <p:nvPr/>
          </p:nvPicPr>
          <p:blipFill>
            <a:blip r:embed="rId6"/>
            <a:stretch/>
          </p:blipFill>
          <p:spPr>
            <a:xfrm>
              <a:off x="4771344" y="8316165"/>
              <a:ext cx="1132586" cy="754966"/>
            </a:xfrm>
            <a:prstGeom prst="rect">
              <a:avLst/>
            </a:prstGeom>
            <a:ln>
              <a:noFill/>
            </a:ln>
          </p:spPr>
        </p:pic>
        <p:pic>
          <p:nvPicPr>
            <p:cNvPr id="126" name="Picture 2"/>
            <p:cNvPicPr/>
            <p:nvPr/>
          </p:nvPicPr>
          <p:blipFill>
            <a:blip r:embed="rId3"/>
            <a:stretch/>
          </p:blipFill>
          <p:spPr>
            <a:xfrm>
              <a:off x="4706692" y="9150425"/>
              <a:ext cx="623163" cy="774361"/>
            </a:xfrm>
            <a:prstGeom prst="rect">
              <a:avLst/>
            </a:prstGeom>
            <a:ln>
              <a:noFill/>
            </a:ln>
          </p:spPr>
        </p:pic>
        <p:pic>
          <p:nvPicPr>
            <p:cNvPr id="127" name="Picture 2"/>
            <p:cNvPicPr/>
            <p:nvPr/>
          </p:nvPicPr>
          <p:blipFill>
            <a:blip r:embed="rId3"/>
            <a:stretch/>
          </p:blipFill>
          <p:spPr>
            <a:xfrm>
              <a:off x="5318349" y="9149718"/>
              <a:ext cx="621287" cy="774361"/>
            </a:xfrm>
            <a:prstGeom prst="rect">
              <a:avLst/>
            </a:prstGeom>
            <a:ln>
              <a:noFill/>
            </a:ln>
          </p:spPr>
        </p:pic>
        <p:pic>
          <p:nvPicPr>
            <p:cNvPr id="128" name="図 8"/>
            <p:cNvPicPr/>
            <p:nvPr/>
          </p:nvPicPr>
          <p:blipFill>
            <a:blip r:embed="rId4"/>
            <a:stretch/>
          </p:blipFill>
          <p:spPr>
            <a:xfrm>
              <a:off x="5068422" y="7679962"/>
              <a:ext cx="520996" cy="448431"/>
            </a:xfrm>
            <a:prstGeom prst="rect">
              <a:avLst/>
            </a:prstGeom>
            <a:ln>
              <a:noFill/>
            </a:ln>
          </p:spPr>
        </p:pic>
      </p:grpSp>
      <p:grpSp>
        <p:nvGrpSpPr>
          <p:cNvPr id="129" name="グループ化 128"/>
          <p:cNvGrpSpPr/>
          <p:nvPr/>
        </p:nvGrpSpPr>
        <p:grpSpPr>
          <a:xfrm>
            <a:off x="16964843" y="14542419"/>
            <a:ext cx="14200238" cy="10276271"/>
            <a:chOff x="264" y="70297"/>
            <a:chExt cx="14200238" cy="10276271"/>
          </a:xfrm>
        </p:grpSpPr>
        <p:sp>
          <p:nvSpPr>
            <p:cNvPr id="130" name="TextShape 4"/>
            <p:cNvSpPr txBox="1"/>
            <p:nvPr/>
          </p:nvSpPr>
          <p:spPr>
            <a:xfrm>
              <a:off x="685667" y="70297"/>
              <a:ext cx="12959148" cy="1799394"/>
            </a:xfrm>
            <a:prstGeom prst="rect">
              <a:avLst/>
            </a:prstGeom>
            <a:noFill/>
            <a:ln>
              <a:noFill/>
            </a:ln>
          </p:spPr>
          <p:txBody>
            <a:bodyPr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ja-JP" altLang="en-US" sz="5669" b="0" i="0" u="none" strike="noStrike" kern="0" cap="none" spc="0" normalizeH="0" baseline="0" noProof="0" dirty="0">
                  <a:ln>
                    <a:noFill/>
                  </a:ln>
                  <a:solidFill>
                    <a:srgbClr val="0070C0"/>
                  </a:solidFill>
                  <a:effectLst/>
                  <a:uLnTx/>
                  <a:uFillTx/>
                  <a:latin typeface="ＭＳ Ｐゴシック" panose="020B0600070205080204" pitchFamily="50" charset="-128"/>
                </a:rPr>
                <a:t>システム構成図</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1" name="CustomShape 4"/>
            <p:cNvSpPr/>
            <p:nvPr/>
          </p:nvSpPr>
          <p:spPr>
            <a:xfrm>
              <a:off x="8929570" y="6514855"/>
              <a:ext cx="5270931" cy="3725880"/>
            </a:xfrm>
            <a:prstGeom prst="rect">
              <a:avLst/>
            </a:prstGeom>
            <a:solidFill>
              <a:srgbClr val="FF0000"/>
            </a:solidFill>
            <a:ln w="25400" cap="flat" cmpd="sng" algn="ctr">
              <a:solidFill>
                <a:srgbClr val="FF0000"/>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15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Linux kernel</a:t>
              </a:r>
              <a:endParaRPr kumimoji="0" sz="220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2" name="CustomShape 5"/>
            <p:cNvSpPr/>
            <p:nvPr/>
          </p:nvSpPr>
          <p:spPr>
            <a:xfrm>
              <a:off x="9027363" y="7130720"/>
              <a:ext cx="4671417" cy="2853859"/>
            </a:xfrm>
            <a:prstGeom prst="rect">
              <a:avLst/>
            </a:prstGeom>
            <a:solidFill>
              <a:srgbClr val="CC0000"/>
            </a:solidFill>
            <a:ln w="25400" cap="flat" cmpd="sng" algn="ctr">
              <a:solidFill>
                <a:srgbClr val="FF0000"/>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Drivers</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3" name="CustomShape 6"/>
            <p:cNvSpPr/>
            <p:nvPr/>
          </p:nvSpPr>
          <p:spPr>
            <a:xfrm>
              <a:off x="9308553" y="7847303"/>
              <a:ext cx="1420693" cy="909334"/>
            </a:xfrm>
            <a:prstGeom prst="rect">
              <a:avLst/>
            </a:prstGeom>
            <a:solidFill>
              <a:srgbClr val="990033">
                <a:alpha val="80000"/>
              </a:srgbClr>
            </a:solidFill>
            <a:ln w="25400" cap="flat" cmpd="sng" algn="ctr">
              <a:solidFill>
                <a:srgbClr val="990033"/>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a:ln>
                    <a:noFill/>
                  </a:ln>
                  <a:solidFill>
                    <a:srgbClr val="FFFFFF"/>
                  </a:solidFill>
                  <a:effectLst/>
                  <a:uLnTx/>
                  <a:uFillTx/>
                  <a:latin typeface="ＭＳ Ｐゴシック" panose="020B0600070205080204" pitchFamily="50" charset="-128"/>
                  <a:ea typeface="ＭＳ Ｐゴシック" panose="020B0600070205080204" pitchFamily="50" charset="-128"/>
                </a:rPr>
                <a:t>Audio</a:t>
              </a:r>
              <a:endParaRPr kumimoji="0" sz="189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4" name="CustomShape 7"/>
            <p:cNvSpPr/>
            <p:nvPr/>
          </p:nvSpPr>
          <p:spPr>
            <a:xfrm>
              <a:off x="10879427" y="7847303"/>
              <a:ext cx="1518280" cy="879855"/>
            </a:xfrm>
            <a:prstGeom prst="rect">
              <a:avLst/>
            </a:prstGeom>
            <a:solidFill>
              <a:srgbClr val="990033">
                <a:alpha val="80000"/>
              </a:srgbClr>
            </a:solidFill>
            <a:ln w="25400" cap="flat" cmpd="sng" algn="ctr">
              <a:solidFill>
                <a:srgbClr val="990033"/>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Display</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5" name="CustomShape 8"/>
            <p:cNvSpPr/>
            <p:nvPr/>
          </p:nvSpPr>
          <p:spPr>
            <a:xfrm>
              <a:off x="12317283" y="8089579"/>
              <a:ext cx="1586233" cy="1101519"/>
            </a:xfrm>
            <a:prstGeom prst="rect">
              <a:avLst/>
            </a:prstGeom>
            <a:noFill/>
            <a:ln>
              <a:noFill/>
            </a:ln>
            <a:effectLst/>
          </p:spPr>
          <p:txBody>
            <a:bodyPr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15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6" name="CustomShape 9"/>
            <p:cNvSpPr/>
            <p:nvPr/>
          </p:nvSpPr>
          <p:spPr>
            <a:xfrm>
              <a:off x="9308553" y="8915941"/>
              <a:ext cx="1420693" cy="909334"/>
            </a:xfrm>
            <a:prstGeom prst="rect">
              <a:avLst/>
            </a:prstGeom>
            <a:solidFill>
              <a:srgbClr val="990033">
                <a:alpha val="80000"/>
              </a:srgbClr>
            </a:solidFill>
            <a:ln w="25400" cap="flat" cmpd="sng" algn="ctr">
              <a:solidFill>
                <a:srgbClr val="990033"/>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Wi-Fi</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7" name="CustomShape 10"/>
            <p:cNvSpPr/>
            <p:nvPr/>
          </p:nvSpPr>
          <p:spPr>
            <a:xfrm>
              <a:off x="10893652" y="8928900"/>
              <a:ext cx="1504055" cy="909334"/>
            </a:xfrm>
            <a:prstGeom prst="rect">
              <a:avLst/>
            </a:prstGeom>
            <a:solidFill>
              <a:srgbClr val="990033">
                <a:alpha val="80000"/>
              </a:srgbClr>
            </a:solidFill>
            <a:ln w="25400" cap="flat" cmpd="sng" algn="ctr">
              <a:solidFill>
                <a:srgbClr val="990033"/>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Camera</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8" name="CustomShape 11"/>
            <p:cNvSpPr/>
            <p:nvPr/>
          </p:nvSpPr>
          <p:spPr>
            <a:xfrm>
              <a:off x="12298057" y="9055079"/>
              <a:ext cx="1586233" cy="1101519"/>
            </a:xfrm>
            <a:prstGeom prst="rect">
              <a:avLst/>
            </a:prstGeom>
            <a:noFill/>
            <a:ln>
              <a:noFill/>
            </a:ln>
            <a:effectLst/>
          </p:spPr>
          <p:txBody>
            <a:bodyPr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15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39" name="CustomShape 12"/>
            <p:cNvSpPr/>
            <p:nvPr/>
          </p:nvSpPr>
          <p:spPr>
            <a:xfrm>
              <a:off x="11274915" y="6068576"/>
              <a:ext cx="678032" cy="1499495"/>
            </a:xfrm>
            <a:prstGeom prst="rect">
              <a:avLst/>
            </a:prstGeom>
            <a:noFill/>
            <a:ln>
              <a:noFill/>
            </a:ln>
            <a:effectLst/>
          </p:spPr>
          <p:txBody>
            <a:bodyPr vert="vert"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1890" b="1"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endParaRPr kumimoji="0" sz="220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0" name="CustomShape 13"/>
            <p:cNvSpPr/>
            <p:nvPr/>
          </p:nvSpPr>
          <p:spPr>
            <a:xfrm>
              <a:off x="8961179" y="3175121"/>
              <a:ext cx="3655318" cy="2702271"/>
            </a:xfrm>
            <a:prstGeom prst="rect">
              <a:avLst/>
            </a:prstGeom>
            <a:solidFill>
              <a:srgbClr val="9C5BCD"/>
            </a:solidFill>
            <a:ln w="25400" cap="flat" cmpd="sng" algn="ctr">
              <a:solidFill>
                <a:srgbClr val="9751CB"/>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Native C/C++ </a:t>
              </a:r>
            </a:p>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Libraries</a:t>
              </a: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1" name="CustomShape 14"/>
            <p:cNvSpPr/>
            <p:nvPr/>
          </p:nvSpPr>
          <p:spPr>
            <a:xfrm>
              <a:off x="9022409" y="3991081"/>
              <a:ext cx="1633622" cy="726220"/>
            </a:xfrm>
            <a:prstGeom prst="rect">
              <a:avLst/>
            </a:prstGeom>
            <a:solidFill>
              <a:srgbClr val="7A34AE"/>
            </a:solidFill>
            <a:ln w="25400" cap="flat" cmpd="sng" algn="ctr">
              <a:solidFill>
                <a:srgbClr val="FF0000"/>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a:ln>
                    <a:noFill/>
                  </a:ln>
                  <a:solidFill>
                    <a:srgbClr val="FFFFFF"/>
                  </a:solidFill>
                  <a:effectLst/>
                  <a:uLnTx/>
                  <a:uFillTx/>
                  <a:latin typeface="ＭＳ Ｐゴシック" panose="020B0600070205080204" pitchFamily="50" charset="-128"/>
                  <a:ea typeface="ＭＳ Ｐゴシック" panose="020B0600070205080204" pitchFamily="50" charset="-128"/>
                </a:rPr>
                <a:t>Open MPI</a:t>
              </a:r>
              <a:endParaRPr kumimoji="0" sz="220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2" name="CustomShape 15"/>
            <p:cNvSpPr/>
            <p:nvPr/>
          </p:nvSpPr>
          <p:spPr>
            <a:xfrm>
              <a:off x="9022407" y="5021226"/>
              <a:ext cx="1633622" cy="706378"/>
            </a:xfrm>
            <a:prstGeom prst="rect">
              <a:avLst/>
            </a:prstGeom>
            <a:solidFill>
              <a:srgbClr val="7A34AE"/>
            </a:solidFill>
            <a:ln w="25400" cap="flat" cmpd="sng" algn="ctr">
              <a:solidFill>
                <a:srgbClr val="FF0000"/>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a:ln>
                    <a:noFill/>
                  </a:ln>
                  <a:solidFill>
                    <a:srgbClr val="FFFFFF"/>
                  </a:solidFill>
                  <a:effectLst/>
                  <a:uLnTx/>
                  <a:uFillTx/>
                  <a:latin typeface="ＭＳ Ｐゴシック" panose="020B0600070205080204" pitchFamily="50" charset="-128"/>
                  <a:ea typeface="ＭＳ Ｐゴシック" panose="020B0600070205080204" pitchFamily="50" charset="-128"/>
                </a:rPr>
                <a:t>DMTCP</a:t>
              </a:r>
              <a:endParaRPr kumimoji="0" sz="1890"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3" name="CustomShape 17"/>
            <p:cNvSpPr/>
            <p:nvPr/>
          </p:nvSpPr>
          <p:spPr>
            <a:xfrm>
              <a:off x="12780620" y="3175121"/>
              <a:ext cx="1419882" cy="2702271"/>
            </a:xfrm>
            <a:prstGeom prst="rect">
              <a:avLst/>
            </a:prstGeom>
            <a:solidFill>
              <a:srgbClr val="FFCC00"/>
            </a:solidFill>
            <a:ln w="25400" cap="flat" cmpd="sng" algn="ctr">
              <a:solidFill>
                <a:srgbClr val="FFCC00"/>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Android Runtime</a:t>
              </a:r>
              <a:endParaRPr kumimoji="0" sz="220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lang="en-US"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lang="en-US"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4" name="CustomShape 18"/>
            <p:cNvSpPr/>
            <p:nvPr/>
          </p:nvSpPr>
          <p:spPr>
            <a:xfrm>
              <a:off x="12979709" y="4364228"/>
              <a:ext cx="1024908" cy="890059"/>
            </a:xfrm>
            <a:prstGeom prst="rect">
              <a:avLst/>
            </a:prstGeom>
            <a:solidFill>
              <a:srgbClr val="FF9933"/>
            </a:solidFill>
            <a:ln w="25400" cap="flat" cmpd="sng" algn="ctr">
              <a:solidFill>
                <a:srgbClr val="FF9933"/>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0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ART</a:t>
              </a:r>
              <a:endParaRPr kumimoji="0" sz="25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5" name="CustomShape 19"/>
            <p:cNvSpPr/>
            <p:nvPr/>
          </p:nvSpPr>
          <p:spPr>
            <a:xfrm>
              <a:off x="11254891" y="2791455"/>
              <a:ext cx="678032" cy="1499495"/>
            </a:xfrm>
            <a:prstGeom prst="rect">
              <a:avLst/>
            </a:prstGeom>
            <a:noFill/>
            <a:ln>
              <a:noFill/>
            </a:ln>
            <a:effectLst/>
          </p:spPr>
          <p:txBody>
            <a:bodyPr vert="vert"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1890" b="1"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endParaRPr kumimoji="0" sz="220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6" name="CustomShape 20"/>
            <p:cNvSpPr/>
            <p:nvPr/>
          </p:nvSpPr>
          <p:spPr>
            <a:xfrm>
              <a:off x="9027363" y="1553017"/>
              <a:ext cx="5173137" cy="1186998"/>
            </a:xfrm>
            <a:prstGeom prst="rect">
              <a:avLst/>
            </a:prstGeom>
            <a:solidFill>
              <a:srgbClr val="00B0F0"/>
            </a:solidFill>
            <a:ln w="25400" cap="flat" cmpd="sng" algn="ctr">
              <a:solidFill>
                <a:srgbClr val="00B0F0"/>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15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System Apps</a:t>
              </a:r>
              <a:endParaRPr kumimoji="0" lang="en-US"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1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7" name="CustomShape 21"/>
            <p:cNvSpPr/>
            <p:nvPr/>
          </p:nvSpPr>
          <p:spPr>
            <a:xfrm>
              <a:off x="9110747" y="1989417"/>
              <a:ext cx="1155959" cy="621531"/>
            </a:xfrm>
            <a:prstGeom prst="rect">
              <a:avLst/>
            </a:prstGeom>
            <a:solidFill>
              <a:srgbClr val="0094C8"/>
            </a:solidFill>
            <a:ln w="25400" cap="flat" cmpd="sng" algn="ctr">
              <a:solidFill>
                <a:srgbClr val="00A7E2"/>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Email</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8" name="CustomShape 22"/>
            <p:cNvSpPr/>
            <p:nvPr/>
          </p:nvSpPr>
          <p:spPr>
            <a:xfrm>
              <a:off x="10368588" y="1990697"/>
              <a:ext cx="1570239" cy="621531"/>
            </a:xfrm>
            <a:prstGeom prst="rect">
              <a:avLst/>
            </a:prstGeom>
            <a:solidFill>
              <a:srgbClr val="0094C8"/>
            </a:solidFill>
            <a:ln w="25400" cap="flat" cmpd="sng" algn="ctr">
              <a:solidFill>
                <a:srgbClr val="00A7E2"/>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Camera</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49" name="CustomShape 24"/>
            <p:cNvSpPr/>
            <p:nvPr/>
          </p:nvSpPr>
          <p:spPr>
            <a:xfrm>
              <a:off x="12018233" y="1982855"/>
              <a:ext cx="1680546" cy="621531"/>
            </a:xfrm>
            <a:prstGeom prst="rect">
              <a:avLst/>
            </a:prstGeom>
            <a:solidFill>
              <a:srgbClr val="0094C8"/>
            </a:solidFill>
            <a:ln w="25400" cap="flat" cmpd="sng" algn="ctr">
              <a:solidFill>
                <a:srgbClr val="00A7E2"/>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520"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Calendar</a:t>
              </a:r>
              <a:endParaRPr kumimoji="0" sz="189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50" name="Line 26"/>
            <p:cNvSpPr/>
            <p:nvPr/>
          </p:nvSpPr>
          <p:spPr>
            <a:xfrm flipH="1">
              <a:off x="4629840" y="5727605"/>
              <a:ext cx="5935323" cy="866371"/>
            </a:xfrm>
            <a:prstGeom prst="line">
              <a:avLst/>
            </a:prstGeom>
            <a:ln w="28440">
              <a:solidFill>
                <a:srgbClr val="FF0000"/>
              </a:solidFill>
              <a:round/>
              <a:tailEnd type="arrow" w="med" len="med"/>
            </a:ln>
          </p:spPr>
        </p:sp>
        <p:sp>
          <p:nvSpPr>
            <p:cNvPr id="151" name="CustomShape 27"/>
            <p:cNvSpPr/>
            <p:nvPr/>
          </p:nvSpPr>
          <p:spPr>
            <a:xfrm>
              <a:off x="10729286" y="5027292"/>
              <a:ext cx="1452133" cy="710347"/>
            </a:xfrm>
            <a:prstGeom prst="rect">
              <a:avLst/>
            </a:prstGeom>
            <a:solidFill>
              <a:srgbClr val="7A34AE"/>
            </a:solidFill>
            <a:ln w="25400" cap="flat" cmpd="sng" algn="ctr">
              <a:solidFill>
                <a:srgbClr val="A365D1"/>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dirty="0" err="1">
                  <a:ln>
                    <a:noFill/>
                  </a:ln>
                  <a:solidFill>
                    <a:srgbClr val="FFFFFF"/>
                  </a:solidFill>
                  <a:effectLst/>
                  <a:uLnTx/>
                  <a:uFillTx/>
                  <a:latin typeface="ＭＳ Ｐゴシック" panose="020B0600070205080204" pitchFamily="50" charset="-128"/>
                  <a:ea typeface="ＭＳ Ｐゴシック" panose="020B0600070205080204" pitchFamily="50" charset="-128"/>
                </a:rPr>
                <a:t>Libc</a:t>
              </a:r>
              <a:endParaRPr kumimoji="0" sz="220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52" name="Line 28"/>
            <p:cNvSpPr/>
            <p:nvPr/>
          </p:nvSpPr>
          <p:spPr>
            <a:xfrm flipH="1" flipV="1">
              <a:off x="3552186" y="4030242"/>
              <a:ext cx="5470221" cy="0"/>
            </a:xfrm>
            <a:prstGeom prst="line">
              <a:avLst/>
            </a:prstGeom>
            <a:ln w="28440">
              <a:solidFill>
                <a:srgbClr val="FF0000"/>
              </a:solidFill>
              <a:round/>
              <a:tailEnd type="arrow" w="med" len="med"/>
            </a:ln>
          </p:spPr>
        </p:sp>
        <p:sp>
          <p:nvSpPr>
            <p:cNvPr id="153" name="CustomShape 29"/>
            <p:cNvSpPr/>
            <p:nvPr/>
          </p:nvSpPr>
          <p:spPr>
            <a:xfrm>
              <a:off x="119653" y="3423462"/>
              <a:ext cx="8687177" cy="6923106"/>
            </a:xfrm>
            <a:prstGeom prst="rect">
              <a:avLst/>
            </a:prstGeom>
            <a:noFill/>
            <a:ln>
              <a:noFill/>
            </a:ln>
            <a:effectLst/>
          </p:spPr>
          <p:txBody>
            <a:bodyPr lIns="141729" tIns="70865" rIns="141729" bIns="70865"/>
            <a:lstStyle/>
            <a:p>
              <a:pPr marL="0" marR="0" lvl="0" indent="145000"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3780" b="1" i="0" u="none" strike="noStrike" kern="0" cap="none" spc="0" normalizeH="0" baseline="0" noProof="0" dirty="0">
                  <a:ln>
                    <a:noFill/>
                  </a:ln>
                  <a:solidFill>
                    <a:srgbClr val="00B050"/>
                  </a:solidFill>
                  <a:effectLst/>
                  <a:uLnTx/>
                  <a:uFillTx/>
                  <a:latin typeface="ＭＳ Ｐゴシック" panose="020B0600070205080204" pitchFamily="50" charset="-128"/>
                  <a:ea typeface="ＭＳ Ｐゴシック" panose="020B0600070205080204" pitchFamily="50" charset="-128"/>
                </a:rPr>
                <a:t>Open MPI</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769938" marR="0" lvl="2" indent="-50800"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クラスタ</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システム</a:t>
              </a: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における</a:t>
              </a:r>
              <a:r>
                <a:rPr kumimoji="0" lang="en-US" sz="2800" b="1" i="0" u="sng"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並列分散処理の標準</a:t>
              </a:r>
              <a:r>
                <a:rPr kumimoji="0" lang="ja-JP" altLang="en-US" sz="2800" b="1" i="0" u="sng" strike="noStrike" kern="0" cap="none" spc="0" normalizeH="0" baseline="0" noProof="0" dirty="0">
                  <a:ln>
                    <a:noFill/>
                  </a:ln>
                  <a:solidFill>
                    <a:srgbClr val="000000"/>
                  </a:solidFill>
                  <a:effectLst/>
                  <a:uLnTx/>
                  <a:uFillTx/>
                  <a:latin typeface="ＭＳ Ｐゴシック" panose="020B0600070205080204" pitchFamily="50" charset="-128"/>
                </a:rPr>
                <a:t>的フレームワーク</a:t>
              </a:r>
              <a:endParaRPr kumimoji="0" lang="en-US" sz="2800" b="1"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784225" marR="0" lvl="2" indent="-65088"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rPr>
                <a:t>MPI</a:t>
              </a:r>
              <a:r>
                <a:rPr kumimoji="0"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rPr>
                <a:t>並列アプリケーションを実行することでノードの</a:t>
              </a:r>
              <a:r>
                <a:rPr kumimoji="0"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rPr>
                <a:t>CPU</a:t>
              </a:r>
              <a:r>
                <a:rPr kumimoji="0"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rPr>
                <a:t>コアにタスクを分散し</a:t>
              </a:r>
              <a:r>
                <a:rPr kumimoji="0"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rPr>
                <a:t>,</a:t>
              </a:r>
              <a:r>
                <a:rPr kumimoji="0"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rPr>
                <a:t>並列実行</a:t>
              </a:r>
              <a:endParaRPr kumimoji="0"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145000"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3780" b="1" i="0" u="none" strike="noStrike" kern="0" cap="none" spc="0" normalizeH="0" baseline="0" noProof="0" dirty="0">
                  <a:ln>
                    <a:noFill/>
                  </a:ln>
                  <a:solidFill>
                    <a:srgbClr val="00B050"/>
                  </a:solidFill>
                  <a:effectLst/>
                  <a:uLnTx/>
                  <a:uFillTx/>
                  <a:latin typeface="ＭＳ Ｐゴシック" panose="020B0600070205080204" pitchFamily="50" charset="-128"/>
                  <a:ea typeface="ＭＳ Ｐゴシック" panose="020B0600070205080204" pitchFamily="50" charset="-128"/>
                </a:rPr>
                <a:t>DMTCP</a:t>
              </a:r>
            </a:p>
            <a:p>
              <a:pPr marL="719999" marR="0" lvl="1" indent="0"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並列分散処理の</a:t>
              </a:r>
              <a:r>
                <a:rPr kumimoji="0" lang="en-US" sz="2800" b="1" i="0" u="sng"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チェックポイント</a:t>
              </a:r>
              <a:r>
                <a:rPr kumimoji="0" lang="en-US" sz="2800" b="1"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0" lang="en-US" sz="2800" b="1" i="0" u="sng"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リスタートを実現</a:t>
              </a:r>
              <a:endParaRPr kumimoji="0" lang="en-US" sz="2800" b="1"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145000"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ja-JP" altLang="en-US" sz="3780" b="1" i="0" u="none" strike="noStrike" kern="0" cap="none" spc="0" normalizeH="0" baseline="0" noProof="0" dirty="0">
                  <a:ln>
                    <a:noFill/>
                  </a:ln>
                  <a:solidFill>
                    <a:srgbClr val="00B050"/>
                  </a:solidFill>
                  <a:effectLst/>
                  <a:uLnTx/>
                  <a:uFillTx/>
                  <a:latin typeface="ＭＳ Ｐゴシック" panose="020B0600070205080204" pitchFamily="50" charset="-128"/>
                </a:rPr>
                <a:t>独自の拡張機能により</a:t>
              </a:r>
              <a:endParaRPr kumimoji="0" lang="en-US" altLang="ja-JP" sz="3780" b="1" i="0" u="none" strike="noStrike" kern="0" cap="none" spc="0" normalizeH="0" baseline="0" noProof="0" dirty="0">
                <a:ln>
                  <a:noFill/>
                </a:ln>
                <a:solidFill>
                  <a:srgbClr val="00B050"/>
                </a:solidFill>
                <a:effectLst/>
                <a:uLnTx/>
                <a:uFillTx/>
                <a:latin typeface="ＭＳ Ｐゴシック" panose="020B0600070205080204" pitchFamily="50" charset="-128"/>
              </a:endParaRPr>
            </a:p>
            <a:p>
              <a:pPr marL="754063" marR="0" lvl="1" indent="-34925"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クラスタ内の</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ノード</a:t>
              </a: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の能力に応じた最適な</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　　　　　並列</a:t>
              </a: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タスク</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の</a:t>
              </a: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再配置が可能</a:t>
              </a:r>
              <a:endParaRPr kumimoji="0" 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769938" marR="0" lvl="1" indent="-50800" defTabSz="1439997" eaLnBrk="1" fontAlgn="auto" latinLnBrk="0" hangingPunct="1">
                <a:lnSpc>
                  <a:spcPct val="100000"/>
                </a:lnSpc>
                <a:spcBef>
                  <a:spcPts val="472"/>
                </a:spcBef>
                <a:spcAft>
                  <a:spcPts val="472"/>
                </a:spcAft>
                <a:buClrTx/>
                <a:buSzPct val="100000"/>
                <a:buFont typeface="ＭＳ Ｐゴシック" panose="020B0600070205080204" pitchFamily="50" charset="-128"/>
                <a:buChar char="•"/>
                <a:tabLst/>
                <a:defRPr/>
              </a:pP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タスクの配置に応じて</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より効率的</a:t>
              </a: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な通信方式に</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　　</a:t>
              </a:r>
              <a:r>
                <a:rPr kumimoji="0" lang="en-US" sz="28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切り替え</a:t>
              </a:r>
              <a:r>
                <a:rPr kumimoji="0" lang="ja-JP" altLang="en-US" sz="2800" b="0" i="0" u="none" strike="noStrike" kern="0" cap="none" spc="0" normalizeH="0" baseline="0" noProof="0" dirty="0">
                  <a:ln>
                    <a:noFill/>
                  </a:ln>
                  <a:solidFill>
                    <a:srgbClr val="000000"/>
                  </a:solidFill>
                  <a:effectLst/>
                  <a:uLnTx/>
                  <a:uFillTx/>
                  <a:latin typeface="ＭＳ Ｐゴシック" panose="020B0600070205080204" pitchFamily="50" charset="-128"/>
                </a:rPr>
                <a:t>可能</a:t>
              </a:r>
              <a:endParaRPr kumimoji="0"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472"/>
                </a:spcBef>
                <a:spcAft>
                  <a:spcPts val="472"/>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54" name="CustomShape 31"/>
            <p:cNvSpPr/>
            <p:nvPr/>
          </p:nvSpPr>
          <p:spPr>
            <a:xfrm>
              <a:off x="10698720" y="3991081"/>
              <a:ext cx="1452133" cy="754839"/>
            </a:xfrm>
            <a:prstGeom prst="rect">
              <a:avLst/>
            </a:prstGeom>
            <a:solidFill>
              <a:srgbClr val="7A34AE"/>
            </a:solidFill>
            <a:ln w="25400" cap="flat" cmpd="sng" algn="ctr">
              <a:solidFill>
                <a:srgbClr val="A365D1"/>
              </a:solidFill>
              <a:prstDash val="solid"/>
              <a:round/>
            </a:ln>
            <a:effectLst/>
          </p:spPr>
          <p:txBody>
            <a:bodyPr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a:ln>
                    <a:noFill/>
                  </a:ln>
                  <a:solidFill>
                    <a:srgbClr val="FFFFFF"/>
                  </a:solidFill>
                  <a:effectLst/>
                  <a:uLnTx/>
                  <a:uFillTx/>
                  <a:latin typeface="ＭＳ Ｐゴシック" panose="020B0600070205080204" pitchFamily="50" charset="-128"/>
                  <a:ea typeface="ＭＳ Ｐゴシック" panose="020B0600070205080204" pitchFamily="50" charset="-128"/>
                </a:rPr>
                <a:t>Open GL</a:t>
              </a:r>
              <a:endParaRPr kumimoji="0" sz="220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55" name="CustomShape 16"/>
            <p:cNvSpPr/>
            <p:nvPr/>
          </p:nvSpPr>
          <p:spPr>
            <a:xfrm>
              <a:off x="12031714" y="4142848"/>
              <a:ext cx="947995" cy="477911"/>
            </a:xfrm>
            <a:prstGeom prst="rect">
              <a:avLst/>
            </a:prstGeom>
            <a:noFill/>
            <a:ln>
              <a:noFill/>
            </a:ln>
            <a:effectLst/>
          </p:spPr>
          <p:txBody>
            <a:bodyPr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56" name="CustomShape 16"/>
            <p:cNvSpPr/>
            <p:nvPr/>
          </p:nvSpPr>
          <p:spPr>
            <a:xfrm>
              <a:off x="12031714" y="5160042"/>
              <a:ext cx="947995" cy="477911"/>
            </a:xfrm>
            <a:prstGeom prst="rect">
              <a:avLst/>
            </a:prstGeom>
            <a:noFill/>
            <a:ln>
              <a:noFill/>
            </a:ln>
            <a:effectLst/>
          </p:spPr>
          <p:txBody>
            <a:bodyPr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2205" b="1" i="0" u="none" strike="noStrike" kern="0" cap="none" spc="0" normalizeH="0" baseline="0" noProof="0" dirty="0">
                  <a:ln>
                    <a:noFill/>
                  </a:ln>
                  <a:solidFill>
                    <a:srgbClr val="FFFFFF"/>
                  </a:solidFill>
                  <a:effectLst/>
                  <a:uLnTx/>
                  <a:uFillTx/>
                  <a:latin typeface="ＭＳ Ｐゴシック" panose="020B0600070205080204" pitchFamily="50" charset="-128"/>
                  <a:ea typeface="ＭＳ Ｐゴシック" panose="020B0600070205080204" pitchFamily="50" charset="-128"/>
                </a:rPr>
                <a:t>・・</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57" name="CustomShape 2"/>
            <p:cNvSpPr/>
            <p:nvPr/>
          </p:nvSpPr>
          <p:spPr>
            <a:xfrm>
              <a:off x="264" y="1413669"/>
              <a:ext cx="8925218" cy="2011937"/>
            </a:xfrm>
            <a:prstGeom prst="rect">
              <a:avLst/>
            </a:prstGeom>
            <a:noFill/>
            <a:ln w="9360">
              <a:noFill/>
            </a:ln>
            <a:effectLst/>
          </p:spPr>
          <p:txBody>
            <a:bodyPr/>
            <a:lstStyle/>
            <a:p>
              <a:pPr marL="0" marR="0" lvl="0" indent="14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tab pos="173038" algn="l"/>
                </a:tabLst>
                <a:defRPr/>
              </a:pPr>
              <a:r>
                <a:rPr kumimoji="0" lang="en-US" altLang="ja-JP" sz="3050" b="1" i="0" u="none" strike="noStrike" kern="0" cap="none" spc="0" normalizeH="0" baseline="0" noProof="0" dirty="0">
                  <a:ln>
                    <a:noFill/>
                  </a:ln>
                  <a:solidFill>
                    <a:srgbClr val="000000"/>
                  </a:solidFill>
                  <a:effectLst/>
                  <a:uLnTx/>
                  <a:uFillTx/>
                  <a:latin typeface="ＭＳ Ｐゴシック" panose="020B0600070205080204" pitchFamily="50" charset="-128"/>
                </a:rPr>
                <a:t>Android</a:t>
              </a:r>
              <a:r>
                <a:rPr kumimoji="0" lang="ja-JP" altLang="en-US" sz="3050" b="1" i="0" u="none" strike="noStrike" kern="0" cap="none" spc="0" normalizeH="0" baseline="0" noProof="0" dirty="0">
                  <a:ln>
                    <a:noFill/>
                  </a:ln>
                  <a:solidFill>
                    <a:srgbClr val="000000"/>
                  </a:solidFill>
                  <a:effectLst/>
                  <a:uLnTx/>
                  <a:uFillTx/>
                  <a:latin typeface="ＭＳ Ｐゴシック" panose="020B0600070205080204" pitchFamily="50" charset="-128"/>
                </a:rPr>
                <a:t>プラットフォームに，</a:t>
              </a:r>
              <a:r>
                <a:rPr kumimoji="0" lang="en-US" altLang="ja-JP" sz="3050" b="1" i="0" u="none" strike="noStrike" kern="0" cap="none" spc="0" normalizeH="0" baseline="0" noProof="0" dirty="0">
                  <a:ln>
                    <a:noFill/>
                  </a:ln>
                  <a:solidFill>
                    <a:srgbClr val="000000"/>
                  </a:solidFill>
                  <a:effectLst/>
                  <a:uLnTx/>
                  <a:uFillTx/>
                  <a:latin typeface="ＭＳ Ｐゴシック" panose="020B0600070205080204" pitchFamily="50" charset="-128"/>
                </a:rPr>
                <a:t>C/C++</a:t>
              </a:r>
              <a:r>
                <a:rPr kumimoji="0" lang="ja-JP" altLang="en-US" sz="3050" b="1" i="0" u="none" strike="noStrike" kern="0" cap="none" spc="0" normalizeH="0" baseline="0" noProof="0" dirty="0">
                  <a:ln>
                    <a:noFill/>
                  </a:ln>
                  <a:solidFill>
                    <a:srgbClr val="000000"/>
                  </a:solidFill>
                  <a:effectLst/>
                  <a:uLnTx/>
                  <a:uFillTx/>
                  <a:latin typeface="ＭＳ Ｐゴシック" panose="020B0600070205080204" pitchFamily="50" charset="-128"/>
                </a:rPr>
                <a:t>で記述された</a:t>
              </a:r>
              <a:endParaRPr kumimoji="0" lang="en-US" altLang="ja-JP" sz="3050" b="1"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0" marR="0" lvl="0" indent="85725" defTabSz="1439997" eaLnBrk="1" fontAlgn="auto" latinLnBrk="0" hangingPunct="1">
                <a:lnSpc>
                  <a:spcPct val="90000"/>
                </a:lnSpc>
                <a:spcBef>
                  <a:spcPts val="0"/>
                </a:spcBef>
                <a:spcAft>
                  <a:spcPts val="0"/>
                </a:spcAft>
                <a:buClrTx/>
                <a:buSzTx/>
                <a:buFontTx/>
                <a:buNone/>
                <a:tabLst>
                  <a:tab pos="173038" algn="l"/>
                </a:tabLst>
                <a:defRPr/>
              </a:pPr>
              <a:r>
                <a:rPr kumimoji="0" lang="ja-JP" altLang="en-US" sz="3050" b="1" i="0" u="none" strike="noStrike" kern="0" cap="none" spc="0" normalizeH="0" baseline="0" noProof="0" dirty="0">
                  <a:ln>
                    <a:noFill/>
                  </a:ln>
                  <a:solidFill>
                    <a:srgbClr val="000000"/>
                  </a:solidFill>
                  <a:effectLst/>
                  <a:uLnTx/>
                  <a:uFillTx/>
                  <a:latin typeface="ＭＳ Ｐゴシック" panose="020B0600070205080204" pitchFamily="50" charset="-128"/>
                </a:rPr>
                <a:t>並列ソフトウェアのための開発</a:t>
              </a:r>
              <a:r>
                <a:rPr kumimoji="0" lang="en-US" altLang="ja-JP" sz="3050" b="1" i="0" u="none" strike="noStrike" kern="0" cap="none" spc="0" normalizeH="0" baseline="0" noProof="0" dirty="0">
                  <a:ln>
                    <a:noFill/>
                  </a:ln>
                  <a:solidFill>
                    <a:srgbClr val="000000"/>
                  </a:solidFill>
                  <a:effectLst/>
                  <a:uLnTx/>
                  <a:uFillTx/>
                  <a:latin typeface="ＭＳ Ｐゴシック" panose="020B0600070205080204" pitchFamily="50" charset="-128"/>
                </a:rPr>
                <a:t>/</a:t>
              </a:r>
              <a:r>
                <a:rPr kumimoji="0" lang="ja-JP" altLang="en-US" sz="3050" b="1" i="0" u="none" strike="noStrike" kern="0" cap="none" spc="0" normalizeH="0" baseline="0" noProof="0" dirty="0">
                  <a:ln>
                    <a:noFill/>
                  </a:ln>
                  <a:solidFill>
                    <a:srgbClr val="000000"/>
                  </a:solidFill>
                  <a:effectLst/>
                  <a:uLnTx/>
                  <a:uFillTx/>
                  <a:latin typeface="ＭＳ Ｐゴシック" panose="020B0600070205080204" pitchFamily="50" charset="-128"/>
                </a:rPr>
                <a:t>実行環境を独自追加</a:t>
              </a:r>
              <a:endParaRPr kumimoji="0" lang="en-US" altLang="ja-JP" sz="3050" b="1"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4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ja-JP" altLang="en-US" sz="2800" b="1" i="0" u="none" strike="noStrike" kern="0" cap="none" spc="0" normalizeH="0" baseline="0" noProof="0" dirty="0">
                  <a:ln>
                    <a:noFill/>
                  </a:ln>
                  <a:solidFill>
                    <a:prstClr val="black"/>
                  </a:solidFill>
                  <a:effectLst/>
                  <a:uLnTx/>
                  <a:uFillTx/>
                  <a:latin typeface="ＭＳ Ｐゴシック" panose="020B0600070205080204" pitchFamily="50" charset="-128"/>
                </a:rPr>
                <a:t>以下の</a:t>
              </a:r>
              <a:r>
                <a:rPr kumimoji="0" lang="en-US" altLang="ja-JP" sz="2800" b="1" i="0" u="none" strike="noStrike" kern="0" cap="none" spc="0" normalizeH="0" baseline="0" noProof="0" dirty="0">
                  <a:ln>
                    <a:noFill/>
                  </a:ln>
                  <a:solidFill>
                    <a:prstClr val="black"/>
                  </a:solidFill>
                  <a:effectLst/>
                  <a:uLnTx/>
                  <a:uFillTx/>
                  <a:latin typeface="ＭＳ Ｐゴシック" panose="020B0600070205080204" pitchFamily="50" charset="-128"/>
                </a:rPr>
                <a:t>2</a:t>
              </a:r>
              <a:r>
                <a:rPr kumimoji="0" lang="ja-JP" altLang="en-US" sz="2800" b="1" i="0" u="none" strike="noStrike" kern="0" cap="none" spc="0" normalizeH="0" baseline="0" noProof="0" dirty="0" err="1">
                  <a:ln>
                    <a:noFill/>
                  </a:ln>
                  <a:solidFill>
                    <a:prstClr val="black"/>
                  </a:solidFill>
                  <a:effectLst/>
                  <a:uLnTx/>
                  <a:uFillTx/>
                  <a:latin typeface="ＭＳ Ｐゴシック" panose="020B0600070205080204" pitchFamily="50" charset="-128"/>
                </a:rPr>
                <a:t>つの</a:t>
              </a:r>
              <a:r>
                <a:rPr kumimoji="0" lang="ja-JP" altLang="en-US" sz="2800" b="1" i="0" u="none" strike="noStrike" kern="0" cap="none" spc="0" normalizeH="0" baseline="0" noProof="0" dirty="0">
                  <a:ln>
                    <a:noFill/>
                  </a:ln>
                  <a:solidFill>
                    <a:prstClr val="black"/>
                  </a:solidFill>
                  <a:effectLst/>
                  <a:uLnTx/>
                  <a:uFillTx/>
                  <a:latin typeface="ＭＳ Ｐゴシック" panose="020B0600070205080204" pitchFamily="50" charset="-128"/>
                </a:rPr>
                <a:t>ソフトウェアをベースに機能拡張し</a:t>
              </a:r>
              <a:endParaRPr kumimoji="0" lang="en-US" altLang="ja-JP" sz="2800" b="1"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719138" marR="0" lvl="1" indent="127000" defTabSz="1439997" eaLnBrk="1" fontAlgn="auto" latinLnBrk="0" hangingPunct="1">
                <a:lnSpc>
                  <a:spcPct val="90000"/>
                </a:lnSpc>
                <a:spcBef>
                  <a:spcPts val="0"/>
                </a:spcBef>
                <a:spcAft>
                  <a:spcPts val="0"/>
                </a:spcAft>
                <a:buClrTx/>
                <a:buSzTx/>
                <a:buFontTx/>
                <a:buNone/>
                <a:tabLst>
                  <a:tab pos="862013" algn="l"/>
                </a:tabLst>
                <a:defRPr/>
              </a:pPr>
              <a:r>
                <a:rPr kumimoji="0" lang="ja-JP" altLang="en-US" sz="2800" b="1" i="0" u="none" strike="noStrike" kern="0" cap="none" spc="0" normalizeH="0" baseline="0" noProof="0" dirty="0">
                  <a:ln>
                    <a:noFill/>
                  </a:ln>
                  <a:solidFill>
                    <a:srgbClr val="FF0000"/>
                  </a:solidFill>
                  <a:effectLst/>
                  <a:uLnTx/>
                  <a:uFillTx/>
                  <a:latin typeface="ＭＳ Ｐゴシック" panose="020B0600070205080204" pitchFamily="50" charset="-128"/>
                </a:rPr>
                <a:t>動的にノード構成可変なクラスタシステム</a:t>
              </a:r>
              <a:r>
                <a:rPr kumimoji="0" lang="ja-JP" altLang="en-US" sz="2800" b="1" i="0" u="none" strike="noStrike" kern="0" cap="none" spc="0" normalizeH="0" baseline="0" noProof="0" dirty="0">
                  <a:ln>
                    <a:noFill/>
                  </a:ln>
                  <a:solidFill>
                    <a:prstClr val="black"/>
                  </a:solidFill>
                  <a:effectLst/>
                  <a:uLnTx/>
                  <a:uFillTx/>
                  <a:latin typeface="ＭＳ Ｐゴシック" panose="020B0600070205080204" pitchFamily="50" charset="-128"/>
                </a:rPr>
                <a:t>を実現</a:t>
              </a:r>
              <a:endParaRPr kumimoji="0" lang="ja-JP" altLang="en-US" sz="2400" b="1"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0" marR="0" lvl="0" indent="0" defTabSz="1439997" eaLnBrk="1" fontAlgn="auto" latinLnBrk="0" hangingPunct="1">
                <a:lnSpc>
                  <a:spcPct val="90000"/>
                </a:lnSpc>
                <a:spcBef>
                  <a:spcPts val="0"/>
                </a:spcBef>
                <a:spcAft>
                  <a:spcPts val="0"/>
                </a:spcAft>
                <a:buClrTx/>
                <a:buSzTx/>
                <a:buFont typeface="StarSymbol"/>
                <a:buChar char=""/>
                <a:tabLst/>
                <a:defRPr/>
              </a:pPr>
              <a:endParaRPr kumimoji="0" lang="en-US" altLang="ja-JP" sz="4465" b="0" i="0" u="none" strike="noStrike" kern="0" cap="none" spc="0" normalizeH="0" baseline="0" noProof="0" dirty="0">
                <a:ln>
                  <a:noFill/>
                </a:ln>
                <a:solidFill>
                  <a:prstClr val="black"/>
                </a:solidFill>
                <a:effectLst/>
                <a:uLnTx/>
                <a:uFillTx/>
                <a:latin typeface="ＭＳ Ｐゴシック" panose="020B0600070205080204" pitchFamily="50" charset="-128"/>
              </a:endParaRPr>
            </a:p>
          </p:txBody>
        </p:sp>
      </p:grpSp>
      <p:grpSp>
        <p:nvGrpSpPr>
          <p:cNvPr id="158" name="グループ化 157"/>
          <p:cNvGrpSpPr/>
          <p:nvPr/>
        </p:nvGrpSpPr>
        <p:grpSpPr>
          <a:xfrm>
            <a:off x="1882352" y="25358100"/>
            <a:ext cx="13282291" cy="10714711"/>
            <a:chOff x="397106" y="-114094"/>
            <a:chExt cx="13282291" cy="10714711"/>
          </a:xfrm>
        </p:grpSpPr>
        <p:sp>
          <p:nvSpPr>
            <p:cNvPr id="159" name="TextShape 1"/>
            <p:cNvSpPr txBox="1"/>
            <p:nvPr/>
          </p:nvSpPr>
          <p:spPr>
            <a:xfrm>
              <a:off x="720249" y="-114094"/>
              <a:ext cx="12959148" cy="1799394"/>
            </a:xfrm>
            <a:prstGeom prst="rect">
              <a:avLst/>
            </a:prstGeom>
            <a:noFill/>
            <a:ln>
              <a:noFill/>
            </a:ln>
          </p:spPr>
          <p:txBody>
            <a:bodyPr anchor="ctr"/>
            <a:lstStyle/>
            <a:p>
              <a:pPr algn="ctr">
                <a:lnSpc>
                  <a:spcPct val="100000"/>
                </a:lnSpc>
              </a:pPr>
              <a:r>
                <a:rPr lang="en-US" altLang="ja-JP" sz="5670" dirty="0">
                  <a:solidFill>
                    <a:srgbClr val="0070C0"/>
                  </a:solidFill>
                  <a:latin typeface="ＭＳ Ｐゴシック" panose="020B0600070205080204" pitchFamily="50" charset="-128"/>
                  <a:ea typeface="ＭＳ Ｐゴシック" panose="020B0600070205080204" pitchFamily="50" charset="-128"/>
                </a:rPr>
                <a:t>鋼</a:t>
              </a:r>
              <a:r>
                <a:rPr lang="ja-JP" altLang="en-US" sz="5669" dirty="0">
                  <a:solidFill>
                    <a:srgbClr val="0070C0"/>
                  </a:solidFill>
                  <a:latin typeface="ＭＳ Ｐゴシック" panose="020B0600070205080204" pitchFamily="50" charset="-128"/>
                  <a:ea typeface="ＭＳ Ｐゴシック" panose="020B0600070205080204" pitchFamily="50" charset="-128"/>
                </a:rPr>
                <a:t>システム</a:t>
              </a:r>
              <a:endParaRPr sz="4465" dirty="0">
                <a:latin typeface="ＭＳ Ｐゴシック" panose="020B0600070205080204" pitchFamily="50" charset="-128"/>
                <a:ea typeface="ＭＳ Ｐゴシック" panose="020B0600070205080204" pitchFamily="50" charset="-128"/>
              </a:endParaRPr>
            </a:p>
          </p:txBody>
        </p:sp>
        <p:sp>
          <p:nvSpPr>
            <p:cNvPr id="160" name="TextShape 2"/>
            <p:cNvSpPr txBox="1"/>
            <p:nvPr/>
          </p:nvSpPr>
          <p:spPr>
            <a:xfrm>
              <a:off x="397106" y="1643094"/>
              <a:ext cx="13039083" cy="8957523"/>
            </a:xfrm>
            <a:prstGeom prst="rect">
              <a:avLst/>
            </a:prstGeom>
            <a:noFill/>
            <a:ln>
              <a:noFill/>
            </a:ln>
          </p:spPr>
          <p:txBody>
            <a:bodyPr/>
            <a:lstStyle/>
            <a:p>
              <a:pPr>
                <a:lnSpc>
                  <a:spcPct val="90000"/>
                </a:lnSpc>
                <a:spcBef>
                  <a:spcPts val="945"/>
                </a:spcBef>
                <a:spcAft>
                  <a:spcPts val="315"/>
                </a:spcAft>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ea typeface="ＭＳ Ｐゴシック" panose="020B0600070205080204" pitchFamily="50" charset="-128"/>
                </a:rPr>
                <a:t> </a:t>
              </a:r>
              <a:r>
                <a:rPr lang="ja-JP" altLang="en-US" sz="4409" dirty="0">
                  <a:solidFill>
                    <a:srgbClr val="FF0000"/>
                  </a:solidFill>
                  <a:latin typeface="ＭＳ Ｐゴシック" panose="020B0600070205080204" pitchFamily="50" charset="-128"/>
                  <a:ea typeface="ＭＳ Ｐゴシック" panose="020B0600070205080204" pitchFamily="50" charset="-128"/>
                </a:rPr>
                <a:t>マルチコア向け自動並列化</a:t>
              </a:r>
              <a:endParaRPr lang="en-US" altLang="ja-JP" sz="4465" dirty="0">
                <a:latin typeface="ＭＳ Ｐゴシック" panose="020B0600070205080204" pitchFamily="50" charset="-128"/>
                <a:ea typeface="ＭＳ Ｐゴシック" panose="020B0600070205080204" pitchFamily="50" charset="-128"/>
              </a:endParaRPr>
            </a:p>
            <a:p>
              <a:pPr marL="1259997" lvl="1" indent="-539999">
                <a:lnSpc>
                  <a:spcPct val="90000"/>
                </a:lnSpc>
                <a:spcBef>
                  <a:spcPts val="945"/>
                </a:spcBef>
                <a:spcAft>
                  <a:spcPts val="315"/>
                </a:spcAft>
                <a:buFontTx/>
                <a:buChar char="—"/>
              </a:pPr>
              <a:r>
                <a:rPr lang="ja-JP" altLang="en-US" sz="3780" dirty="0">
                  <a:solidFill>
                    <a:srgbClr val="000000"/>
                  </a:solidFill>
                  <a:latin typeface="ＭＳ Ｐゴシック" panose="020B0600070205080204" pitchFamily="50" charset="-128"/>
                  <a:ea typeface="ＭＳ Ｐゴシック" panose="020B0600070205080204" pitchFamily="50" charset="-128"/>
                </a:rPr>
                <a:t>様々な形態のマルチコアプロセッサの特徴に合わせてその処理能力をフルに活用</a:t>
              </a:r>
              <a:endParaRPr sz="4465" dirty="0">
                <a:latin typeface="ＭＳ Ｐゴシック" panose="020B0600070205080204" pitchFamily="50" charset="-128"/>
                <a:ea typeface="ＭＳ Ｐゴシック" panose="020B0600070205080204" pitchFamily="50" charset="-128"/>
              </a:endParaRPr>
            </a:p>
            <a:p>
              <a:pPr>
                <a:lnSpc>
                  <a:spcPct val="90000"/>
                </a:lnSpc>
                <a:spcBef>
                  <a:spcPts val="945"/>
                </a:spcBef>
                <a:spcAft>
                  <a:spcPts val="315"/>
                </a:spcAft>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ea typeface="ＭＳ Ｐゴシック" panose="020B0600070205080204" pitchFamily="50" charset="-128"/>
                </a:rPr>
                <a:t> </a:t>
              </a:r>
              <a:r>
                <a:rPr lang="ja-JP" altLang="en-US" sz="4409" dirty="0">
                  <a:solidFill>
                    <a:srgbClr val="FF0000"/>
                  </a:solidFill>
                  <a:latin typeface="ＭＳ Ｐゴシック" panose="020B0600070205080204" pitchFamily="50" charset="-128"/>
                  <a:ea typeface="ＭＳ Ｐゴシック" panose="020B0600070205080204" pitchFamily="50" charset="-128"/>
                </a:rPr>
                <a:t>バイナリコード変換</a:t>
              </a:r>
              <a:endParaRPr lang="en-US" altLang="ja-JP" sz="4465" dirty="0">
                <a:latin typeface="ＭＳ Ｐゴシック" panose="020B0600070205080204" pitchFamily="50" charset="-128"/>
                <a:ea typeface="ＭＳ Ｐゴシック" panose="020B0600070205080204" pitchFamily="50" charset="-128"/>
              </a:endParaRPr>
            </a:p>
            <a:p>
              <a:pPr marL="1259997" lvl="1" indent="-539999">
                <a:lnSpc>
                  <a:spcPct val="90000"/>
                </a:lnSpc>
                <a:spcBef>
                  <a:spcPts val="945"/>
                </a:spcBef>
                <a:spcAft>
                  <a:spcPts val="315"/>
                </a:spcAft>
                <a:buFontTx/>
                <a:buChar char="—"/>
              </a:pPr>
              <a:r>
                <a:rPr lang="ja-JP" altLang="en-US" sz="3780" dirty="0">
                  <a:solidFill>
                    <a:srgbClr val="000000"/>
                  </a:solidFill>
                  <a:latin typeface="ＭＳ Ｐゴシック" panose="020B0600070205080204" pitchFamily="50" charset="-128"/>
                  <a:ea typeface="ＭＳ Ｐゴシック" panose="020B0600070205080204" pitchFamily="50" charset="-128"/>
                </a:rPr>
                <a:t>今使っているプログラムファイルをそのまま利用可能</a:t>
              </a:r>
              <a:endParaRPr sz="4465" dirty="0">
                <a:latin typeface="ＭＳ Ｐゴシック" panose="020B0600070205080204" pitchFamily="50" charset="-128"/>
                <a:ea typeface="ＭＳ Ｐゴシック" panose="020B0600070205080204" pitchFamily="50" charset="-128"/>
              </a:endParaRPr>
            </a:p>
            <a:p>
              <a:pPr lvl="2" indent="107501">
                <a:lnSpc>
                  <a:spcPct val="90000"/>
                </a:lnSpc>
                <a:spcBef>
                  <a:spcPts val="945"/>
                </a:spcBef>
                <a:spcAft>
                  <a:spcPts val="315"/>
                </a:spcAft>
                <a:buSzPct val="60000"/>
                <a:buFont typeface="Arial"/>
                <a:buChar char="•"/>
              </a:pPr>
              <a:r>
                <a:rPr lang="ja-JP" altLang="en-US" sz="3150" dirty="0">
                  <a:solidFill>
                    <a:srgbClr val="000000"/>
                  </a:solidFill>
                  <a:latin typeface="ＭＳ Ｐゴシック" panose="020B0600070205080204" pitchFamily="50" charset="-128"/>
                  <a:ea typeface="ＭＳ Ｐゴシック" panose="020B0600070205080204" pitchFamily="50" charset="-128"/>
                </a:rPr>
                <a:t>ソースプログラムが不要な並列化の実現</a:t>
              </a:r>
              <a:endParaRPr sz="4465" dirty="0">
                <a:latin typeface="ＭＳ Ｐゴシック" panose="020B0600070205080204" pitchFamily="50" charset="-128"/>
                <a:ea typeface="ＭＳ Ｐゴシック" panose="020B0600070205080204" pitchFamily="50" charset="-128"/>
              </a:endParaRPr>
            </a:p>
            <a:p>
              <a:pPr>
                <a:lnSpc>
                  <a:spcPct val="90000"/>
                </a:lnSpc>
                <a:spcBef>
                  <a:spcPts val="945"/>
                </a:spcBef>
                <a:spcAft>
                  <a:spcPts val="315"/>
                </a:spcAft>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ea typeface="ＭＳ Ｐゴシック" panose="020B0600070205080204" pitchFamily="50" charset="-128"/>
                </a:rPr>
                <a:t> </a:t>
              </a:r>
              <a:r>
                <a:rPr lang="ja-JP" altLang="en-US" sz="4409" dirty="0">
                  <a:solidFill>
                    <a:srgbClr val="FF0000"/>
                  </a:solidFill>
                  <a:latin typeface="ＭＳ Ｐゴシック" panose="020B0600070205080204" pitchFamily="50" charset="-128"/>
                  <a:ea typeface="ＭＳ Ｐゴシック" panose="020B0600070205080204" pitchFamily="50" charset="-128"/>
                </a:rPr>
                <a:t>プラットフォーム独立</a:t>
              </a:r>
              <a:endParaRPr lang="en-US" altLang="ja-JP" sz="4465" dirty="0">
                <a:latin typeface="ＭＳ Ｐゴシック" panose="020B0600070205080204" pitchFamily="50" charset="-128"/>
                <a:ea typeface="ＭＳ Ｐゴシック" panose="020B0600070205080204" pitchFamily="50" charset="-128"/>
              </a:endParaRPr>
            </a:p>
            <a:p>
              <a:pPr marL="1259997" lvl="1" indent="-539999">
                <a:lnSpc>
                  <a:spcPct val="90000"/>
                </a:lnSpc>
                <a:spcBef>
                  <a:spcPts val="945"/>
                </a:spcBef>
                <a:spcAft>
                  <a:spcPts val="315"/>
                </a:spcAft>
                <a:buFontTx/>
                <a:buChar char="—"/>
              </a:pPr>
              <a:r>
                <a:rPr lang="en-US" altLang="ja-JP" sz="3780" dirty="0">
                  <a:solidFill>
                    <a:srgbClr val="000000"/>
                  </a:solidFill>
                  <a:latin typeface="ＭＳ Ｐゴシック" panose="020B0600070205080204" pitchFamily="50" charset="-128"/>
                  <a:ea typeface="ＭＳ Ｐゴシック" panose="020B0600070205080204" pitchFamily="50" charset="-128"/>
                </a:rPr>
                <a:t>OS</a:t>
              </a:r>
              <a:r>
                <a:rPr lang="ja-JP" altLang="en-US" sz="3780" dirty="0">
                  <a:solidFill>
                    <a:srgbClr val="000000"/>
                  </a:solidFill>
                  <a:latin typeface="ＭＳ Ｐゴシック" panose="020B0600070205080204" pitchFamily="50" charset="-128"/>
                  <a:ea typeface="ＭＳ Ｐゴシック" panose="020B0600070205080204" pitchFamily="50" charset="-128"/>
                </a:rPr>
                <a:t>や</a:t>
              </a:r>
              <a:r>
                <a:rPr lang="en-US" altLang="ja-JP" sz="3780" dirty="0">
                  <a:solidFill>
                    <a:srgbClr val="000000"/>
                  </a:solidFill>
                  <a:latin typeface="ＭＳ Ｐゴシック" panose="020B0600070205080204" pitchFamily="50" charset="-128"/>
                  <a:ea typeface="ＭＳ Ｐゴシック" panose="020B0600070205080204" pitchFamily="50" charset="-128"/>
                </a:rPr>
                <a:t>CPU</a:t>
              </a:r>
              <a:r>
                <a:rPr lang="ja-JP" altLang="en-US" sz="3780" dirty="0">
                  <a:solidFill>
                    <a:srgbClr val="000000"/>
                  </a:solidFill>
                  <a:latin typeface="ＭＳ Ｐゴシック" panose="020B0600070205080204" pitchFamily="50" charset="-128"/>
                  <a:ea typeface="ＭＳ Ｐゴシック" panose="020B0600070205080204" pitchFamily="50" charset="-128"/>
                </a:rPr>
                <a:t>の命令セットに依存しない形で高性能化</a:t>
              </a:r>
              <a:endParaRPr sz="4465" dirty="0">
                <a:latin typeface="ＭＳ Ｐゴシック" panose="020B0600070205080204" pitchFamily="50" charset="-128"/>
                <a:ea typeface="ＭＳ Ｐゴシック" panose="020B0600070205080204" pitchFamily="50" charset="-128"/>
              </a:endParaRPr>
            </a:p>
            <a:p>
              <a:pPr lvl="2" indent="107501">
                <a:lnSpc>
                  <a:spcPct val="90000"/>
                </a:lnSpc>
                <a:spcBef>
                  <a:spcPts val="945"/>
                </a:spcBef>
                <a:spcAft>
                  <a:spcPts val="315"/>
                </a:spcAft>
                <a:buSzPct val="60000"/>
                <a:buFont typeface="Arial"/>
                <a:buChar char="•"/>
              </a:pPr>
              <a:r>
                <a:rPr lang="ja-JP" altLang="en-US" sz="3150" dirty="0">
                  <a:solidFill>
                    <a:srgbClr val="000000"/>
                  </a:solidFill>
                  <a:latin typeface="ＭＳ Ｐゴシック" panose="020B0600070205080204" pitchFamily="50" charset="-128"/>
                  <a:ea typeface="ＭＳ Ｐゴシック" panose="020B0600070205080204" pitchFamily="50" charset="-128"/>
                </a:rPr>
                <a:t>どんな環境でも使用可能</a:t>
              </a:r>
              <a:endParaRPr sz="4465" dirty="0">
                <a:latin typeface="ＭＳ Ｐゴシック" panose="020B0600070205080204" pitchFamily="50" charset="-128"/>
                <a:ea typeface="ＭＳ Ｐゴシック" panose="020B0600070205080204" pitchFamily="50" charset="-128"/>
              </a:endParaRPr>
            </a:p>
            <a:p>
              <a:pPr>
                <a:lnSpc>
                  <a:spcPct val="90000"/>
                </a:lnSpc>
                <a:spcBef>
                  <a:spcPts val="945"/>
                </a:spcBef>
                <a:spcAft>
                  <a:spcPts val="315"/>
                </a:spcAft>
                <a:buFont typeface="ＭＳ Ｐゴシック" panose="020B0600070205080204" pitchFamily="50" charset="-128"/>
                <a:buChar char="•"/>
              </a:pPr>
              <a:r>
                <a:rPr lang="ja-JP" altLang="en-US" sz="4409" dirty="0">
                  <a:solidFill>
                    <a:srgbClr val="000000"/>
                  </a:solidFill>
                  <a:latin typeface="ＭＳ Ｐゴシック" panose="020B0600070205080204" pitchFamily="50" charset="-128"/>
                  <a:ea typeface="ＭＳ Ｐゴシック" panose="020B0600070205080204" pitchFamily="50" charset="-128"/>
                </a:rPr>
                <a:t> </a:t>
              </a:r>
              <a:r>
                <a:rPr lang="ja-JP" altLang="en-US" sz="4409" dirty="0">
                  <a:solidFill>
                    <a:srgbClr val="FF0000"/>
                  </a:solidFill>
                  <a:latin typeface="ＭＳ Ｐゴシック" panose="020B0600070205080204" pitchFamily="50" charset="-128"/>
                  <a:ea typeface="ＭＳ Ｐゴシック" panose="020B0600070205080204" pitchFamily="50" charset="-128"/>
                </a:rPr>
                <a:t>プログラムの特徴に応じた並列処理</a:t>
              </a:r>
              <a:endParaRPr lang="en-US" altLang="ja-JP" sz="4465" dirty="0">
                <a:latin typeface="ＭＳ Ｐゴシック" panose="020B0600070205080204" pitchFamily="50" charset="-128"/>
                <a:ea typeface="ＭＳ Ｐゴシック" panose="020B0600070205080204" pitchFamily="50" charset="-128"/>
              </a:endParaRPr>
            </a:p>
            <a:p>
              <a:pPr marL="1259997" lvl="1" indent="-539999">
                <a:lnSpc>
                  <a:spcPct val="90000"/>
                </a:lnSpc>
                <a:spcBef>
                  <a:spcPts val="945"/>
                </a:spcBef>
                <a:spcAft>
                  <a:spcPts val="315"/>
                </a:spcAft>
                <a:buFontTx/>
                <a:buChar char="—"/>
              </a:pPr>
              <a:r>
                <a:rPr lang="ja-JP" altLang="en-US" sz="3780" dirty="0">
                  <a:solidFill>
                    <a:srgbClr val="000000"/>
                  </a:solidFill>
                  <a:latin typeface="ＭＳ Ｐゴシック" panose="020B0600070205080204" pitchFamily="50" charset="-128"/>
                  <a:ea typeface="ＭＳ Ｐゴシック" panose="020B0600070205080204" pitchFamily="50" charset="-128"/>
                </a:rPr>
                <a:t>繰り返し構造や頻繁に実行される部分に着目して最良の並列化方法を選択して実行</a:t>
              </a:r>
              <a:endParaRPr sz="4465" dirty="0">
                <a:latin typeface="ＭＳ Ｐゴシック" panose="020B0600070205080204" pitchFamily="50" charset="-128"/>
                <a:ea typeface="ＭＳ Ｐゴシック" panose="020B0600070205080204" pitchFamily="50" charset="-128"/>
              </a:endParaRPr>
            </a:p>
            <a:p>
              <a:pPr lvl="2" indent="107501">
                <a:lnSpc>
                  <a:spcPct val="90000"/>
                </a:lnSpc>
                <a:spcBef>
                  <a:spcPts val="945"/>
                </a:spcBef>
                <a:spcAft>
                  <a:spcPts val="315"/>
                </a:spcAft>
                <a:buSzPct val="60000"/>
                <a:buFont typeface="Arial"/>
                <a:buChar char="•"/>
              </a:pPr>
              <a:r>
                <a:rPr lang="ja-JP" altLang="en-US" sz="3150" dirty="0">
                  <a:solidFill>
                    <a:srgbClr val="000000"/>
                  </a:solidFill>
                  <a:latin typeface="ＭＳ Ｐゴシック" panose="020B0600070205080204" pitchFamily="50" charset="-128"/>
                  <a:ea typeface="ＭＳ Ｐゴシック" panose="020B0600070205080204" pitchFamily="50" charset="-128"/>
                </a:rPr>
                <a:t>ループ並列化、データレベル並列化など</a:t>
              </a:r>
              <a:endParaRPr sz="4465" dirty="0">
                <a:latin typeface="ＭＳ Ｐゴシック" panose="020B0600070205080204" pitchFamily="50" charset="-128"/>
                <a:ea typeface="ＭＳ Ｐゴシック" panose="020B0600070205080204" pitchFamily="50" charset="-128"/>
              </a:endParaRPr>
            </a:p>
          </p:txBody>
        </p:sp>
      </p:grpSp>
      <p:grpSp>
        <p:nvGrpSpPr>
          <p:cNvPr id="184" name="グループ化 183"/>
          <p:cNvGrpSpPr/>
          <p:nvPr/>
        </p:nvGrpSpPr>
        <p:grpSpPr>
          <a:xfrm>
            <a:off x="17540907" y="25199603"/>
            <a:ext cx="13211760" cy="10256373"/>
            <a:chOff x="720249" y="-142297"/>
            <a:chExt cx="13211760" cy="10256373"/>
          </a:xfrm>
        </p:grpSpPr>
        <p:sp>
          <p:nvSpPr>
            <p:cNvPr id="185" name="CustomShape 1"/>
            <p:cNvSpPr/>
            <p:nvPr/>
          </p:nvSpPr>
          <p:spPr>
            <a:xfrm>
              <a:off x="1190223" y="1075015"/>
              <a:ext cx="12019200" cy="8731651"/>
            </a:xfrm>
            <a:prstGeom prst="rect">
              <a:avLst/>
            </a:prstGeom>
            <a:solidFill>
              <a:sysClr val="window" lastClr="FFFFFF"/>
            </a:solidFill>
            <a:ln>
              <a:noFill/>
            </a:ln>
            <a:effectLst/>
          </p:spPr>
        </p:sp>
        <p:sp>
          <p:nvSpPr>
            <p:cNvPr id="186" name="CustomShape 2"/>
            <p:cNvSpPr/>
            <p:nvPr/>
          </p:nvSpPr>
          <p:spPr>
            <a:xfrm>
              <a:off x="9591975" y="2002350"/>
              <a:ext cx="4081800" cy="2039199"/>
            </a:xfrm>
            <a:prstGeom prst="ellipse">
              <a:avLst/>
            </a:prstGeom>
            <a:solidFill>
              <a:srgbClr val="FF99CC"/>
            </a:solidFill>
            <a:ln w="28440">
              <a:solidFill>
                <a:sysClr val="windowText" lastClr="000000"/>
              </a:solidFill>
              <a:round/>
            </a:ln>
            <a:effectLst>
              <a:outerShdw dist="107763" dir="2700000" algn="ctr" rotWithShape="0">
                <a:srgbClr val="EEECE1">
                  <a:alpha val="50000"/>
                </a:srgbClr>
              </a:outerShdw>
            </a:effectLst>
          </p:spPr>
          <p:txBody>
            <a:bodyPr wrap="none"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5669" b="0" i="0" u="none" strike="noStrike" kern="0" cap="none" spc="0" normalizeH="0" baseline="0" noProof="0">
                  <a:ln>
                    <a:noFill/>
                  </a:ln>
                  <a:solidFill>
                    <a:srgbClr val="000000"/>
                  </a:solidFill>
                  <a:effectLst/>
                  <a:uLnTx/>
                  <a:uFillTx/>
                  <a:latin typeface="ＭＳ Ｐゴシック" panose="020B0600070205080204" pitchFamily="50" charset="-128"/>
                  <a:ea typeface="ＭＳ Ｐゴシック" panose="020B0600070205080204" pitchFamily="50" charset="-128"/>
                </a:rPr>
                <a:t>DTO</a:t>
              </a:r>
              <a:endParaRPr kumimoji="0" sz="4465" b="0" i="0" u="none" strike="noStrike" kern="0" cap="none" spc="0" normalizeH="0" baseline="0" noProof="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87" name="CustomShape 3"/>
            <p:cNvSpPr/>
            <p:nvPr/>
          </p:nvSpPr>
          <p:spPr>
            <a:xfrm>
              <a:off x="720249" y="5177650"/>
              <a:ext cx="12959148" cy="1814133"/>
            </a:xfrm>
            <a:prstGeom prst="roundRect">
              <a:avLst>
                <a:gd name="adj" fmla="val 14400"/>
              </a:avLst>
            </a:prstGeom>
            <a:solidFill>
              <a:srgbClr val="DDDDDD"/>
            </a:solidFill>
            <a:ln w="28440">
              <a:solidFill>
                <a:sysClr val="windowText" lastClr="000000"/>
              </a:solidFill>
              <a:round/>
            </a:ln>
            <a:effectLst>
              <a:outerShdw dist="107763" dir="2700000" algn="ctr" rotWithShape="0">
                <a:srgbClr val="EEECE1">
                  <a:alpha val="50000"/>
                </a:srgbClr>
              </a:outerShdw>
            </a:effectLst>
          </p:spPr>
        </p:sp>
        <p:sp>
          <p:nvSpPr>
            <p:cNvPr id="188" name="CustomShape 4"/>
            <p:cNvSpPr/>
            <p:nvPr/>
          </p:nvSpPr>
          <p:spPr>
            <a:xfrm>
              <a:off x="7002520" y="5402149"/>
              <a:ext cx="2834583" cy="1361734"/>
            </a:xfrm>
            <a:prstGeom prst="rect">
              <a:avLst/>
            </a:prstGeom>
            <a:solidFill>
              <a:srgbClr val="6699FF"/>
            </a:solidFill>
            <a:ln w="19080">
              <a:solidFill>
                <a:sysClr val="windowText" lastClr="000000"/>
              </a:solidFill>
              <a:miter/>
            </a:ln>
            <a:effectLst/>
          </p:spPr>
          <p:txBody>
            <a:bodyPr wrap="none"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実行前</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変換コード</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89" name="CustomShape 5"/>
            <p:cNvSpPr/>
            <p:nvPr/>
          </p:nvSpPr>
          <p:spPr>
            <a:xfrm>
              <a:off x="10247441" y="5402149"/>
              <a:ext cx="2834583" cy="1361734"/>
            </a:xfrm>
            <a:prstGeom prst="rect">
              <a:avLst/>
            </a:prstGeom>
            <a:solidFill>
              <a:srgbClr val="FF99CC"/>
            </a:solidFill>
            <a:ln w="19080">
              <a:solidFill>
                <a:sysClr val="windowText" lastClr="000000"/>
              </a:solidFill>
              <a:miter/>
            </a:ln>
            <a:effectLst/>
          </p:spPr>
          <p:txBody>
            <a:bodyPr wrap="none"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実行時</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変換コード</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90" name="CustomShape 6"/>
            <p:cNvSpPr/>
            <p:nvPr/>
          </p:nvSpPr>
          <p:spPr>
            <a:xfrm flipV="1">
              <a:off x="3070390" y="4064792"/>
              <a:ext cx="1701" cy="1322050"/>
            </a:xfrm>
            <a:prstGeom prst="straightConnector1">
              <a:avLst/>
            </a:prstGeom>
            <a:noFill/>
            <a:ln w="76320">
              <a:solidFill>
                <a:srgbClr val="0000CC"/>
              </a:solidFill>
              <a:round/>
              <a:tailEnd type="triangle" w="med" len="med"/>
            </a:ln>
            <a:effectLst>
              <a:outerShdw dist="35921" dir="2700000" algn="ctr" rotWithShape="0">
                <a:srgbClr val="EEECE1"/>
              </a:outerShdw>
            </a:effectLst>
          </p:spPr>
        </p:sp>
        <p:sp>
          <p:nvSpPr>
            <p:cNvPr id="191" name="CustomShape 7"/>
            <p:cNvSpPr/>
            <p:nvPr/>
          </p:nvSpPr>
          <p:spPr>
            <a:xfrm flipH="1">
              <a:off x="11654343" y="4064792"/>
              <a:ext cx="0" cy="1322050"/>
            </a:xfrm>
            <a:prstGeom prst="straightConnector1">
              <a:avLst/>
            </a:prstGeom>
            <a:noFill/>
            <a:ln w="76320">
              <a:solidFill>
                <a:srgbClr val="FF0000"/>
              </a:solidFill>
              <a:round/>
              <a:tailEnd type="triangle" w="med" len="med"/>
            </a:ln>
            <a:effectLst>
              <a:outerShdw dist="35921" dir="2700000" algn="ctr" rotWithShape="0">
                <a:srgbClr val="EEECE1"/>
              </a:outerShdw>
            </a:effectLst>
          </p:spPr>
        </p:sp>
        <p:sp>
          <p:nvSpPr>
            <p:cNvPr id="192" name="CustomShape 8"/>
            <p:cNvSpPr/>
            <p:nvPr/>
          </p:nvSpPr>
          <p:spPr>
            <a:xfrm>
              <a:off x="3070391" y="4086442"/>
              <a:ext cx="5396774" cy="1282542"/>
            </a:xfrm>
            <a:prstGeom prst="straightConnector1">
              <a:avLst/>
            </a:prstGeom>
            <a:noFill/>
            <a:ln w="76320">
              <a:solidFill>
                <a:srgbClr val="0000CC"/>
              </a:solidFill>
              <a:round/>
              <a:tailEnd type="triangle" w="med" len="med"/>
            </a:ln>
            <a:effectLst>
              <a:outerShdw dist="35921" dir="2700000" algn="ctr" rotWithShape="0">
                <a:srgbClr val="EEECE1"/>
              </a:outerShdw>
            </a:effectLst>
          </p:spPr>
        </p:sp>
        <p:sp>
          <p:nvSpPr>
            <p:cNvPr id="193" name="CustomShape 9"/>
            <p:cNvSpPr/>
            <p:nvPr/>
          </p:nvSpPr>
          <p:spPr>
            <a:xfrm flipV="1">
              <a:off x="4138755" y="4041549"/>
              <a:ext cx="7515587" cy="1345293"/>
            </a:xfrm>
            <a:prstGeom prst="straightConnector1">
              <a:avLst/>
            </a:prstGeom>
            <a:noFill/>
            <a:ln w="76320">
              <a:solidFill>
                <a:srgbClr val="FF0000"/>
              </a:solidFill>
              <a:round/>
              <a:tailEnd type="triangle" w="med" len="med"/>
            </a:ln>
            <a:effectLst>
              <a:outerShdw dist="35921" dir="2700000" algn="ctr" rotWithShape="0">
                <a:srgbClr val="EEECE1"/>
              </a:outerShdw>
            </a:effectLst>
          </p:spPr>
        </p:sp>
        <p:sp>
          <p:nvSpPr>
            <p:cNvPr id="194" name="CustomShape 10"/>
            <p:cNvSpPr/>
            <p:nvPr/>
          </p:nvSpPr>
          <p:spPr>
            <a:xfrm>
              <a:off x="1391098" y="5402149"/>
              <a:ext cx="5230077" cy="1361734"/>
            </a:xfrm>
            <a:prstGeom prst="rect">
              <a:avLst/>
            </a:prstGeom>
            <a:solidFill>
              <a:sysClr val="window" lastClr="FFFFFF"/>
            </a:solidFill>
            <a:ln w="19080">
              <a:solidFill>
                <a:sysClr val="windowText" lastClr="000000"/>
              </a:solidFill>
              <a:miter/>
            </a:ln>
            <a:effectLst/>
          </p:spPr>
          <p:txBody>
            <a:bodyPr wrap="none"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ユーザープログラム</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オリジナルバイナリコード</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95" name="CustomShape 11"/>
            <p:cNvSpPr/>
            <p:nvPr/>
          </p:nvSpPr>
          <p:spPr>
            <a:xfrm>
              <a:off x="6455774" y="6987248"/>
              <a:ext cx="1586800" cy="1767363"/>
            </a:xfrm>
            <a:prstGeom prst="upDownArrow">
              <a:avLst>
                <a:gd name="adj1" fmla="val 50000"/>
                <a:gd name="adj2" fmla="val 20000"/>
              </a:avLst>
            </a:prstGeom>
            <a:solidFill>
              <a:sysClr val="window" lastClr="FFFFFF"/>
            </a:solidFill>
            <a:ln w="12600">
              <a:solidFill>
                <a:sysClr val="windowText" lastClr="000000"/>
              </a:solidFill>
              <a:miter/>
            </a:ln>
            <a:effectLst>
              <a:outerShdw dist="35921" dir="2700000" algn="ctr" rotWithShape="0">
                <a:srgbClr val="EEECE1"/>
              </a:outerShdw>
            </a:effectLst>
          </p:spPr>
        </p:sp>
        <p:sp>
          <p:nvSpPr>
            <p:cNvPr id="196" name="CustomShape 12"/>
            <p:cNvSpPr/>
            <p:nvPr/>
          </p:nvSpPr>
          <p:spPr>
            <a:xfrm>
              <a:off x="735128" y="4285499"/>
              <a:ext cx="2085120" cy="574287"/>
            </a:xfrm>
            <a:prstGeom prst="rect">
              <a:avLst/>
            </a:prstGeom>
            <a:noFill/>
            <a:ln>
              <a:noFill/>
            </a:ln>
            <a:effectLst/>
          </p:spPr>
          <p:txBody>
            <a:bodyPr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err="1">
                  <a:ln>
                    <a:noFill/>
                  </a:ln>
                  <a:solidFill>
                    <a:srgbClr val="0000CC"/>
                  </a:solidFill>
                  <a:effectLst/>
                  <a:uLnTx/>
                  <a:uFillTx/>
                  <a:latin typeface="ＭＳ Ｐゴシック" panose="020B0600070205080204" pitchFamily="50" charset="-128"/>
                  <a:ea typeface="ＭＳ Ｐゴシック" panose="020B0600070205080204" pitchFamily="50" charset="-128"/>
                </a:rPr>
                <a:t>実行前変換</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97" name="CustomShape 13"/>
            <p:cNvSpPr/>
            <p:nvPr/>
          </p:nvSpPr>
          <p:spPr>
            <a:xfrm>
              <a:off x="11846889" y="4251095"/>
              <a:ext cx="2085120" cy="574287"/>
            </a:xfrm>
            <a:prstGeom prst="rect">
              <a:avLst/>
            </a:prstGeom>
            <a:noFill/>
            <a:ln>
              <a:noFill/>
            </a:ln>
            <a:effectLst/>
          </p:spPr>
          <p:txBody>
            <a:bodyPr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err="1">
                  <a:ln>
                    <a:noFill/>
                  </a:ln>
                  <a:solidFill>
                    <a:srgbClr val="FF0000"/>
                  </a:solidFill>
                  <a:effectLst/>
                  <a:uLnTx/>
                  <a:uFillTx/>
                  <a:latin typeface="ＭＳ Ｐゴシック" panose="020B0600070205080204" pitchFamily="50" charset="-128"/>
                  <a:ea typeface="ＭＳ Ｐゴシック" panose="020B0600070205080204" pitchFamily="50" charset="-128"/>
                </a:rPr>
                <a:t>実行時変換</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98" name="CustomShape 14"/>
            <p:cNvSpPr/>
            <p:nvPr/>
          </p:nvSpPr>
          <p:spPr>
            <a:xfrm>
              <a:off x="6177955" y="3136261"/>
              <a:ext cx="2289210" cy="622475"/>
            </a:xfrm>
            <a:prstGeom prst="rect">
              <a:avLst/>
            </a:prstGeom>
            <a:noFill/>
            <a:ln>
              <a:noFill/>
            </a:ln>
            <a:effectLst/>
          </p:spPr>
          <p:txBody>
            <a:bodyPr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15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実行時情報</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199" name="CustomShape 15"/>
            <p:cNvSpPr/>
            <p:nvPr/>
          </p:nvSpPr>
          <p:spPr>
            <a:xfrm>
              <a:off x="5747949" y="1607306"/>
              <a:ext cx="2903747" cy="622475"/>
            </a:xfrm>
            <a:prstGeom prst="rect">
              <a:avLst/>
            </a:prstGeom>
            <a:noFill/>
            <a:ln>
              <a:noFill/>
            </a:ln>
            <a:effectLst/>
          </p:spPr>
          <p:txBody>
            <a:bodyPr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15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コード解析情報</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0" name="CustomShape 16"/>
            <p:cNvSpPr/>
            <p:nvPr/>
          </p:nvSpPr>
          <p:spPr>
            <a:xfrm>
              <a:off x="2571270" y="7488188"/>
              <a:ext cx="2869732" cy="574287"/>
            </a:xfrm>
            <a:prstGeom prst="rect">
              <a:avLst/>
            </a:prstGeom>
            <a:noFill/>
            <a:ln>
              <a:noFill/>
            </a:ln>
            <a:effectLst/>
          </p:spPr>
          <p:txBody>
            <a:bodyPr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rPr>
                <a:t>マルチ</a:t>
              </a: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スレッド実行</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1" name="CustomShape 18"/>
            <p:cNvSpPr/>
            <p:nvPr/>
          </p:nvSpPr>
          <p:spPr>
            <a:xfrm rot="5400000">
              <a:off x="7364176" y="932294"/>
              <a:ext cx="0" cy="5669167"/>
            </a:xfrm>
            <a:prstGeom prst="curvedConnector3">
              <a:avLst>
                <a:gd name="adj1" fmla="val 25400000"/>
              </a:avLst>
            </a:prstGeom>
            <a:noFill/>
            <a:ln w="57240">
              <a:solidFill>
                <a:sysClr val="windowText" lastClr="000000"/>
              </a:solidFill>
              <a:round/>
              <a:tailEnd type="triangle" w="med" len="med"/>
            </a:ln>
            <a:effectLst>
              <a:outerShdw dist="35921" dir="2700000" algn="ctr" rotWithShape="0">
                <a:srgbClr val="EEECE1"/>
              </a:outerShdw>
            </a:effectLst>
          </p:spPr>
        </p:sp>
        <p:sp>
          <p:nvSpPr>
            <p:cNvPr id="202" name="CustomShape 19"/>
            <p:cNvSpPr/>
            <p:nvPr/>
          </p:nvSpPr>
          <p:spPr>
            <a:xfrm>
              <a:off x="1027790" y="2002350"/>
              <a:ext cx="4081800" cy="2039199"/>
            </a:xfrm>
            <a:prstGeom prst="ellipse">
              <a:avLst/>
            </a:prstGeom>
            <a:solidFill>
              <a:srgbClr val="6699FF"/>
            </a:solidFill>
            <a:ln w="28440">
              <a:solidFill>
                <a:sysClr val="windowText" lastClr="000000"/>
              </a:solidFill>
              <a:round/>
            </a:ln>
            <a:effectLst>
              <a:outerShdw dist="107763" dir="2700000" algn="ctr" rotWithShape="0">
                <a:srgbClr val="EEECE1">
                  <a:alpha val="50000"/>
                </a:srgbClr>
              </a:outerShdw>
            </a:effectLst>
          </p:spPr>
          <p:txBody>
            <a:bodyPr wrap="none"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5669"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STO</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3" name="CustomShape 20"/>
            <p:cNvSpPr/>
            <p:nvPr/>
          </p:nvSpPr>
          <p:spPr>
            <a:xfrm>
              <a:off x="720249" y="8754610"/>
              <a:ext cx="12959148" cy="1359466"/>
            </a:xfrm>
            <a:prstGeom prst="roundRect">
              <a:avLst>
                <a:gd name="adj" fmla="val 14400"/>
              </a:avLst>
            </a:prstGeom>
            <a:solidFill>
              <a:srgbClr val="FF9900"/>
            </a:solidFill>
            <a:ln w="28440">
              <a:solidFill>
                <a:sysClr val="windowText" lastClr="000000"/>
              </a:solidFill>
              <a:round/>
            </a:ln>
            <a:effectLst>
              <a:outerShdw dist="107763" dir="2700000" algn="ctr" rotWithShape="0">
                <a:srgbClr val="EEECE1">
                  <a:alpha val="50000"/>
                </a:srgbClr>
              </a:outerShdw>
            </a:effectLst>
          </p:spPr>
          <p:txBody>
            <a:bodyPr wrap="none" lIns="141729" tIns="70865" rIns="141729" bIns="70865"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5039"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マルチコアプロセッサ</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4" name="CustomShape 21"/>
            <p:cNvSpPr/>
            <p:nvPr/>
          </p:nvSpPr>
          <p:spPr>
            <a:xfrm>
              <a:off x="8091160" y="7264521"/>
              <a:ext cx="4590891" cy="1102653"/>
            </a:xfrm>
            <a:prstGeom prst="rect">
              <a:avLst/>
            </a:prstGeom>
            <a:noFill/>
            <a:ln>
              <a:noFill/>
            </a:ln>
            <a:effectLst/>
          </p:spPr>
          <p:txBody>
            <a:bodyPr wrap="none" lIns="141729" tIns="70865" rIns="141729" bIns="70865"/>
            <a:lstStyle/>
            <a:p>
              <a:pPr marL="0" marR="0" lvl="0" indent="0"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実行とともにプログラムの</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性能向上</a:t>
              </a:r>
              <a:endParaRPr kumimoji="0" sz="36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5" name="CustomShape 22"/>
            <p:cNvSpPr/>
            <p:nvPr/>
          </p:nvSpPr>
          <p:spPr>
            <a:xfrm>
              <a:off x="720249" y="-142297"/>
              <a:ext cx="12959148" cy="1799394"/>
            </a:xfrm>
            <a:prstGeom prst="rect">
              <a:avLst/>
            </a:prstGeom>
            <a:noFill/>
            <a:ln>
              <a:noFill/>
            </a:ln>
            <a:effectLst/>
          </p:spPr>
          <p:txBody>
            <a:bodyPr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en-US" sz="5670" b="0" i="0" u="none" strike="noStrike" kern="0" cap="none" spc="0" normalizeH="0" baseline="0" noProof="0" dirty="0" err="1">
                  <a:ln>
                    <a:noFill/>
                  </a:ln>
                  <a:solidFill>
                    <a:srgbClr val="0070C0"/>
                  </a:solidFill>
                  <a:effectLst/>
                  <a:uLnTx/>
                  <a:uFillTx/>
                  <a:latin typeface="ＭＳ Ｐゴシック" panose="020B0600070205080204" pitchFamily="50" charset="-128"/>
                  <a:ea typeface="ＭＳ Ｐゴシック" panose="020B0600070205080204" pitchFamily="50" charset="-128"/>
                </a:rPr>
                <a:t>鋼システム全体図</a:t>
              </a:r>
              <a:endParaRPr kumimoji="0" sz="567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6" name="CustomShape 18"/>
            <p:cNvSpPr/>
            <p:nvPr/>
          </p:nvSpPr>
          <p:spPr>
            <a:xfrm rot="16200000" flipH="1">
              <a:off x="7369747" y="-550628"/>
              <a:ext cx="0" cy="5669167"/>
            </a:xfrm>
            <a:prstGeom prst="curvedConnector3">
              <a:avLst>
                <a:gd name="adj1" fmla="val 928748"/>
              </a:avLst>
            </a:prstGeom>
            <a:noFill/>
            <a:ln w="57240">
              <a:solidFill>
                <a:sysClr val="windowText" lastClr="000000"/>
              </a:solidFill>
              <a:round/>
              <a:tailEnd type="triangle" w="med" len="med"/>
            </a:ln>
            <a:effectLst>
              <a:outerShdw dist="35921" dir="2700000" algn="ctr" rotWithShape="0">
                <a:srgbClr val="EEECE1"/>
              </a:outerShdw>
            </a:effectLst>
          </p:spPr>
        </p:sp>
      </p:grpSp>
      <p:grpSp>
        <p:nvGrpSpPr>
          <p:cNvPr id="207" name="グループ化 206"/>
          <p:cNvGrpSpPr/>
          <p:nvPr/>
        </p:nvGrpSpPr>
        <p:grpSpPr>
          <a:xfrm>
            <a:off x="1805955" y="35640763"/>
            <a:ext cx="13646720" cy="10586036"/>
            <a:chOff x="397106" y="69730"/>
            <a:chExt cx="13646720" cy="10586036"/>
          </a:xfrm>
        </p:grpSpPr>
        <p:sp>
          <p:nvSpPr>
            <p:cNvPr id="208" name="TextShape 1"/>
            <p:cNvSpPr txBox="1"/>
            <p:nvPr/>
          </p:nvSpPr>
          <p:spPr>
            <a:xfrm>
              <a:off x="720249" y="69730"/>
              <a:ext cx="12959148" cy="1799394"/>
            </a:xfrm>
            <a:prstGeom prst="rect">
              <a:avLst/>
            </a:prstGeom>
            <a:noFill/>
            <a:ln>
              <a:noFill/>
            </a:ln>
          </p:spPr>
          <p:txBody>
            <a:bodyPr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ja-JP" altLang="en-US" sz="5669" b="0" i="0" u="none" strike="noStrike" kern="0" cap="none" spc="0" normalizeH="0" baseline="0" noProof="0" dirty="0">
                  <a:ln>
                    <a:noFill/>
                  </a:ln>
                  <a:solidFill>
                    <a:srgbClr val="0070C0"/>
                  </a:solidFill>
                  <a:effectLst/>
                  <a:uLnTx/>
                  <a:uFillTx/>
                  <a:latin typeface="ＭＳ Ｐゴシック" panose="020B0600070205080204" pitchFamily="50" charset="-128"/>
                </a:rPr>
                <a:t>バイナリレベル自動並列処理システム</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09" name="CustomShape 2"/>
            <p:cNvSpPr/>
            <p:nvPr/>
          </p:nvSpPr>
          <p:spPr>
            <a:xfrm>
              <a:off x="397106" y="1428630"/>
              <a:ext cx="13646720" cy="9227136"/>
            </a:xfrm>
            <a:prstGeom prst="rect">
              <a:avLst/>
            </a:prstGeom>
            <a:noFill/>
            <a:ln w="9360">
              <a:noFill/>
            </a:ln>
            <a:effectLst/>
          </p:spPr>
          <p:txBody>
            <a:bodyPr/>
            <a:lstStyle/>
            <a:p>
              <a:pPr marL="145000" marR="0" lvl="0" indent="-14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en-US" altLang="ja-JP" sz="4409" b="0" i="0" u="none" strike="noStrike" kern="0" cap="none" spc="0" normalizeH="0" baseline="0" noProof="0" dirty="0" err="1">
                  <a:ln>
                    <a:noFill/>
                  </a:ln>
                  <a:solidFill>
                    <a:srgbClr val="000000"/>
                  </a:solidFill>
                  <a:effectLst/>
                  <a:uLnTx/>
                  <a:uFillTx/>
                  <a:latin typeface="ＭＳ Ｐゴシック" panose="020B0600070205080204" pitchFamily="50" charset="-128"/>
                </a:rPr>
                <a:t>Valgrind</a:t>
              </a:r>
              <a:r>
                <a:rPr kumimoji="0" lang="ja-JP" altLang="en-US" sz="4409" b="0" i="0" u="none" strike="noStrike" kern="0" cap="none" spc="0" normalizeH="0" baseline="0" noProof="0" dirty="0">
                  <a:ln>
                    <a:noFill/>
                  </a:ln>
                  <a:solidFill>
                    <a:srgbClr val="000000"/>
                  </a:solidFill>
                  <a:effectLst/>
                  <a:uLnTx/>
                  <a:uFillTx/>
                  <a:latin typeface="ＭＳ Ｐゴシック" panose="020B0600070205080204" pitchFamily="50" charset="-128"/>
                </a:rPr>
                <a:t> </a:t>
              </a:r>
              <a:r>
                <a:rPr kumimoji="0" lang="en-US" altLang="ja-JP" sz="4409" b="0" i="0" u="none" strike="noStrike" kern="0" cap="none" spc="0" normalizeH="0" baseline="0" noProof="0" dirty="0">
                  <a:ln>
                    <a:noFill/>
                  </a:ln>
                  <a:solidFill>
                    <a:srgbClr val="000000"/>
                  </a:solidFill>
                  <a:effectLst/>
                  <a:uLnTx/>
                  <a:uFillTx/>
                  <a:latin typeface="ＭＳ Ｐゴシック" panose="020B0600070205080204" pitchFamily="50" charset="-128"/>
                </a:rPr>
                <a:t>… </a:t>
              </a:r>
              <a:r>
                <a:rPr kumimoji="0" lang="ja-JP" altLang="en-US" sz="4409" b="0" i="0" u="none" strike="noStrike" kern="0" cap="none" spc="0" normalizeH="0" baseline="0" noProof="0" dirty="0">
                  <a:ln>
                    <a:noFill/>
                  </a:ln>
                  <a:solidFill>
                    <a:srgbClr val="000000"/>
                  </a:solidFill>
                  <a:effectLst/>
                  <a:uLnTx/>
                  <a:uFillTx/>
                  <a:latin typeface="ＭＳ Ｐゴシック" panose="020B0600070205080204" pitchFamily="50" charset="-128"/>
                </a:rPr>
                <a:t>デバッグおよびプロファイリングのためのオープンソースフレームワーク</a:t>
              </a:r>
              <a:endParaRPr kumimoji="0" lang="en-US" altLang="ja-JP" sz="4465" b="0"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プラグイン方式により様々なバイナリ変換機能を追加可能</a:t>
              </a:r>
              <a:endParaRPr kumimoji="0" lang="en-US" altLang="ja-JP" sz="4465" b="0"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en-US" altLang="ja-JP" sz="3780" b="0" i="0" u="none" strike="noStrike" kern="0" cap="none" spc="0" normalizeH="0" baseline="0" noProof="0" dirty="0">
                  <a:ln>
                    <a:noFill/>
                  </a:ln>
                  <a:solidFill>
                    <a:prstClr val="black"/>
                  </a:solidFill>
                  <a:effectLst/>
                  <a:uLnTx/>
                  <a:uFillTx/>
                  <a:latin typeface="ＭＳ Ｐゴシック" panose="020B0600070205080204" pitchFamily="50" charset="-128"/>
                </a:rPr>
                <a:t>x</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86, ARM</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等、</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PC</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や携帯端末に使用される</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CPU</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に対応</a:t>
              </a:r>
              <a:endParaRPr kumimoji="0" lang="ja-JP" altLang="en-US" sz="4465" b="0"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0" marR="0" lvl="0" indent="0" defTabSz="1439997" eaLnBrk="1" fontAlgn="auto" latinLnBrk="0" hangingPunct="1">
                <a:lnSpc>
                  <a:spcPct val="90000"/>
                </a:lnSpc>
                <a:spcBef>
                  <a:spcPts val="0"/>
                </a:spcBef>
                <a:spcAft>
                  <a:spcPts val="0"/>
                </a:spcAft>
                <a:buClrTx/>
                <a:buSzTx/>
                <a:buFont typeface="StarSymbol"/>
                <a:buChar char=""/>
                <a:tabLst/>
                <a:defRPr/>
              </a:pPr>
              <a:endParaRPr kumimoji="0" lang="en-US" sz="4409"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145000" marR="0" lvl="0" indent="-14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en-US" sz="4409"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LLVM … </a:t>
              </a:r>
              <a:r>
                <a:rPr kumimoji="0" lang="ja-JP" altLang="en-US" sz="4409" b="0" i="0" u="none" strike="noStrike" kern="0" cap="none" spc="0" normalizeH="0" baseline="0" noProof="0" dirty="0">
                  <a:ln>
                    <a:noFill/>
                  </a:ln>
                  <a:solidFill>
                    <a:srgbClr val="000000"/>
                  </a:solidFill>
                  <a:effectLst/>
                  <a:uLnTx/>
                  <a:uFillTx/>
                  <a:latin typeface="ＭＳ Ｐゴシック" panose="020B0600070205080204" pitchFamily="50" charset="-128"/>
                </a:rPr>
                <a:t>コンパイル時および実行時最適化処理の</a:t>
              </a:r>
              <a:endParaRPr kumimoji="0" lang="en-US" altLang="ja-JP" sz="4409"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145000" marR="0" lvl="0" indent="0" defTabSz="1439997" eaLnBrk="1" fontAlgn="auto" latinLnBrk="0" hangingPunct="1">
                <a:lnSpc>
                  <a:spcPct val="90000"/>
                </a:lnSpc>
                <a:spcBef>
                  <a:spcPts val="0"/>
                </a:spcBef>
                <a:spcAft>
                  <a:spcPts val="0"/>
                </a:spcAft>
                <a:buClr>
                  <a:prstClr val="white"/>
                </a:buClr>
                <a:buSzTx/>
                <a:buFontTx/>
                <a:buNone/>
                <a:tabLst/>
                <a:defRPr/>
              </a:pPr>
              <a:r>
                <a:rPr kumimoji="0" lang="en-US" sz="4409"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オープンソースフレームワーク</a:t>
              </a:r>
              <a:endParaRPr kumimoji="0" lang="en-US" sz="4409"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中間表現 </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LLVM IR</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に対する並列化</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最適化機能を利用可</a:t>
              </a:r>
              <a:endPar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並列化された</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LLVM IR</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から各種</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CPU</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のバイナリコードを生成</a:t>
              </a:r>
              <a:endPar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0" defTabSz="1439997" eaLnBrk="1" fontAlgn="auto" latinLnBrk="0" hangingPunct="1">
                <a:lnSpc>
                  <a:spcPct val="90000"/>
                </a:lnSpc>
                <a:spcBef>
                  <a:spcPts val="0"/>
                </a:spcBef>
                <a:spcAft>
                  <a:spcPts val="0"/>
                </a:spcAft>
                <a:buClrTx/>
                <a:buSzTx/>
                <a:buFontTx/>
                <a:buNone/>
                <a:tabLst/>
                <a:defRPr/>
              </a:pP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14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en-US" sz="4409"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Valgrind</a:t>
              </a:r>
              <a:r>
                <a:rPr kumimoji="0" lang="en-US" sz="4409"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0" lang="en-US" sz="4409"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LLVMをベースとした自動バイナリコード</a:t>
              </a:r>
              <a:endParaRPr kumimoji="0" lang="en-US" sz="4409"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90000"/>
                </a:lnSpc>
                <a:spcBef>
                  <a:spcPts val="0"/>
                </a:spcBef>
                <a:spcAft>
                  <a:spcPts val="0"/>
                </a:spcAft>
                <a:buClr>
                  <a:prstClr val="white"/>
                </a:buClr>
                <a:buSzTx/>
                <a:buFont typeface="ＭＳ Ｐゴシック" panose="020B0600070205080204" pitchFamily="50" charset="-128"/>
                <a:buChar char="•"/>
                <a:tabLst/>
                <a:defRPr/>
              </a:pPr>
              <a:r>
                <a:rPr kumimoji="0" lang="en-US" sz="4409"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並列化</a:t>
              </a:r>
              <a:r>
                <a:rPr kumimoji="0" lang="ja-JP" altLang="en-US" sz="4409" b="0" i="0" u="none" strike="noStrike" kern="0" cap="none" spc="0" normalizeH="0" baseline="0" noProof="0" dirty="0">
                  <a:ln>
                    <a:noFill/>
                  </a:ln>
                  <a:solidFill>
                    <a:srgbClr val="000000"/>
                  </a:solidFill>
                  <a:effectLst/>
                  <a:uLnTx/>
                  <a:uFillTx/>
                  <a:latin typeface="ＭＳ Ｐゴシック" panose="020B0600070205080204" pitchFamily="50" charset="-128"/>
                </a:rPr>
                <a:t>および並列実行支援</a:t>
              </a:r>
              <a:r>
                <a:rPr kumimoji="0" lang="en-US" sz="4409"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システム</a:t>
              </a:r>
              <a:endParaRPr kumimoji="0" lang="en-US"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ソースコードを必要としない自動並列化</a:t>
              </a:r>
              <a:endParaRPr kumimoji="0" lang="en-US" sz="378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defRPr/>
              </a:pP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機械命令セットに独立な形で</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プログラムを改変</a:t>
              </a:r>
              <a:endPar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Tx/>
                <a:buSzTx/>
                <a:buFont typeface="ＭＳ Ｐゴシック" panose="020B0600070205080204" pitchFamily="50" charset="-128"/>
                <a:buChar char="•"/>
                <a:tabLst>
                  <a:tab pos="914400" algn="l"/>
                </a:tabLst>
                <a:defRPr/>
              </a:pPr>
              <a:r>
                <a:rPr kumimoji="0" lang="en-US" altLang="ja-JP" sz="3780" b="0" i="0" u="none" strike="noStrike" kern="0" cap="none" spc="0" normalizeH="0" baseline="0" noProof="0" dirty="0" err="1">
                  <a:ln>
                    <a:noFill/>
                  </a:ln>
                  <a:solidFill>
                    <a:srgbClr val="000000"/>
                  </a:solidFill>
                  <a:effectLst/>
                  <a:uLnTx/>
                  <a:uFillTx/>
                  <a:latin typeface="ＭＳ Ｐゴシック" panose="020B0600070205080204" pitchFamily="50" charset="-128"/>
                </a:rPr>
                <a:t>Valgrind</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のプロファイル情報を活用して</a:t>
              </a:r>
              <a:r>
                <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rPr>
                <a:t>LLVM</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で最適な並列化</a:t>
              </a:r>
              <a:endPar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90000"/>
                </a:lnSpc>
                <a:spcBef>
                  <a:spcPts val="0"/>
                </a:spcBef>
                <a:spcAft>
                  <a:spcPts val="0"/>
                </a:spcAft>
                <a:buClr>
                  <a:prstClr val="white"/>
                </a:buClr>
                <a:buSzTx/>
                <a:buFont typeface="ＭＳ Ｐゴシック" panose="020B0600070205080204" pitchFamily="50" charset="-128"/>
                <a:buChar char="•"/>
                <a:tabLst>
                  <a:tab pos="914400" algn="l"/>
                </a:tabLst>
                <a:defRPr/>
              </a:pP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バイナリコードを生成</a:t>
              </a:r>
            </a:p>
          </p:txBody>
        </p:sp>
      </p:grpSp>
      <p:grpSp>
        <p:nvGrpSpPr>
          <p:cNvPr id="210" name="グループ化 209"/>
          <p:cNvGrpSpPr/>
          <p:nvPr/>
        </p:nvGrpSpPr>
        <p:grpSpPr>
          <a:xfrm>
            <a:off x="16964843" y="35712771"/>
            <a:ext cx="13559702" cy="10356749"/>
            <a:chOff x="280258" y="83412"/>
            <a:chExt cx="13559702" cy="10356749"/>
          </a:xfrm>
        </p:grpSpPr>
        <p:sp>
          <p:nvSpPr>
            <p:cNvPr id="211" name="TextShape 1"/>
            <p:cNvSpPr txBox="1"/>
            <p:nvPr/>
          </p:nvSpPr>
          <p:spPr>
            <a:xfrm>
              <a:off x="280258" y="83412"/>
              <a:ext cx="12959148" cy="1799394"/>
            </a:xfrm>
            <a:prstGeom prst="rect">
              <a:avLst/>
            </a:prstGeom>
            <a:noFill/>
            <a:ln>
              <a:noFill/>
            </a:ln>
          </p:spPr>
          <p:txBody>
            <a:bodyPr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ja-JP" altLang="en-US" sz="5669" b="0" i="0" u="none" strike="noStrike" kern="0" cap="none" spc="0" normalizeH="0" baseline="0" noProof="0" dirty="0">
                  <a:ln>
                    <a:noFill/>
                  </a:ln>
                  <a:solidFill>
                    <a:srgbClr val="0070C0"/>
                  </a:solidFill>
                  <a:effectLst/>
                  <a:uLnTx/>
                  <a:uFillTx/>
                  <a:latin typeface="ＭＳ Ｐゴシック" panose="020B0600070205080204" pitchFamily="50" charset="-128"/>
                </a:rPr>
                <a:t>現状</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sp>
          <p:nvSpPr>
            <p:cNvPr id="212" name="CustomShape 2"/>
            <p:cNvSpPr/>
            <p:nvPr/>
          </p:nvSpPr>
          <p:spPr>
            <a:xfrm>
              <a:off x="397106" y="1413147"/>
              <a:ext cx="13442854" cy="9027014"/>
            </a:xfrm>
            <a:prstGeom prst="rect">
              <a:avLst/>
            </a:prstGeom>
            <a:noFill/>
            <a:ln w="9360">
              <a:noFill/>
            </a:ln>
            <a:effectLst/>
          </p:spPr>
          <p:txBody>
            <a:bodyPr/>
            <a:lstStyle/>
            <a:p>
              <a:pPr marL="0" marR="0" lvl="0" indent="14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ja-JP" altLang="en-US" sz="3780" b="0" i="0" u="none" strike="noStrike" kern="0" cap="none" spc="0" normalizeH="0" baseline="0" noProof="0" dirty="0">
                  <a:ln>
                    <a:noFill/>
                  </a:ln>
                  <a:solidFill>
                    <a:srgbClr val="FF0000"/>
                  </a:solidFill>
                  <a:effectLst/>
                  <a:uLnTx/>
                  <a:uFillTx/>
                  <a:latin typeface="ＭＳ Ｐゴシック" panose="020B0600070205080204" pitchFamily="50" charset="-128"/>
                </a:rPr>
                <a:t>動的にノード構成可変な</a:t>
              </a:r>
              <a:r>
                <a:rPr kumimoji="0" lang="en-US" altLang="ja-JP" sz="3780" b="0" i="0" u="none" strike="noStrike" kern="0" cap="none" spc="0" normalizeH="0" baseline="0" noProof="0" dirty="0">
                  <a:ln>
                    <a:noFill/>
                  </a:ln>
                  <a:solidFill>
                    <a:srgbClr val="FF0000"/>
                  </a:solidFill>
                  <a:effectLst/>
                  <a:uLnTx/>
                  <a:uFillTx/>
                  <a:latin typeface="ＭＳ Ｐゴシック" panose="020B0600070205080204" pitchFamily="50" charset="-128"/>
                </a:rPr>
                <a:t>Android</a:t>
              </a:r>
              <a:r>
                <a:rPr kumimoji="0" lang="ja-JP" altLang="en-US" sz="3780" b="0" i="0" u="none" strike="noStrike" kern="0" cap="none" spc="0" normalizeH="0" baseline="0" noProof="0" dirty="0">
                  <a:ln>
                    <a:noFill/>
                  </a:ln>
                  <a:solidFill>
                    <a:srgbClr val="FF0000"/>
                  </a:solidFill>
                  <a:effectLst/>
                  <a:uLnTx/>
                  <a:uFillTx/>
                  <a:latin typeface="ＭＳ Ｐゴシック" panose="020B0600070205080204" pitchFamily="50" charset="-128"/>
                </a:rPr>
                <a:t>クラスタシステム</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を開発中</a:t>
              </a:r>
              <a:endParaRPr kumimoji="0" lang="en-US" altLang="ja-JP" sz="3780"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クラスタシステムに利用できるノードを管理</a:t>
              </a:r>
              <a:r>
                <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rPr>
                <a:t>/</a:t>
              </a: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把握する機能の実現</a:t>
              </a:r>
              <a:endPar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プロセス単位による並列タスクの負荷分散機能を実現</a:t>
              </a:r>
              <a:endPar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通信の効率化機能を実現</a:t>
              </a:r>
              <a:endPar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0" defTabSz="1439997" eaLnBrk="1" fontAlgn="auto" latinLnBrk="0" hangingPunct="1">
                <a:lnSpc>
                  <a:spcPct val="100000"/>
                </a:lnSpc>
                <a:spcBef>
                  <a:spcPts val="157"/>
                </a:spcBef>
                <a:spcAft>
                  <a:spcPts val="157"/>
                </a:spcAft>
                <a:buClrTx/>
                <a:buSzTx/>
                <a:buFontTx/>
                <a:buNone/>
                <a:tabLst/>
                <a:defRPr/>
              </a:pPr>
              <a:endParaRPr kumimoji="0" lang="en-US" altLang="ja-JP" sz="4465" b="0"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0" marR="0" lvl="0" indent="14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en-US" sz="3780" b="0" i="0" u="none" strike="noStrike" kern="0" cap="none" spc="0" normalizeH="0" baseline="0" noProof="0" dirty="0" err="1">
                  <a:ln>
                    <a:noFill/>
                  </a:ln>
                  <a:solidFill>
                    <a:srgbClr val="FF0000"/>
                  </a:solidFill>
                  <a:effectLst/>
                  <a:uLnTx/>
                  <a:uFillTx/>
                  <a:latin typeface="ＭＳ Ｐゴシック" panose="020B0600070205080204" pitchFamily="50" charset="-128"/>
                  <a:ea typeface="ＭＳ Ｐゴシック" panose="020B0600070205080204" pitchFamily="50" charset="-128"/>
                </a:rPr>
                <a:t>自動並列</a:t>
              </a:r>
              <a:r>
                <a:rPr kumimoji="0" lang="ja-JP" altLang="en-US" sz="3780" b="0" i="0" u="none" strike="noStrike" kern="0" cap="none" spc="0" normalizeH="0" baseline="0" noProof="0" dirty="0">
                  <a:ln>
                    <a:noFill/>
                  </a:ln>
                  <a:solidFill>
                    <a:srgbClr val="FF0000"/>
                  </a:solidFill>
                  <a:effectLst/>
                  <a:uLnTx/>
                  <a:uFillTx/>
                  <a:latin typeface="ＭＳ Ｐゴシック" panose="020B0600070205080204" pitchFamily="50" charset="-128"/>
                </a:rPr>
                <a:t>処理</a:t>
              </a:r>
              <a:r>
                <a:rPr kumimoji="0" lang="en-US" sz="3780" b="0" i="0" u="none" strike="noStrike" kern="0" cap="none" spc="0" normalizeH="0" baseline="0" noProof="0" dirty="0" err="1">
                  <a:ln>
                    <a:noFill/>
                  </a:ln>
                  <a:solidFill>
                    <a:srgbClr val="FF0000"/>
                  </a:solidFill>
                  <a:effectLst/>
                  <a:uLnTx/>
                  <a:uFillTx/>
                  <a:latin typeface="ＭＳ Ｐゴシック" panose="020B0600070205080204" pitchFamily="50" charset="-128"/>
                  <a:ea typeface="ＭＳ Ｐゴシック" panose="020B0600070205080204" pitchFamily="50" charset="-128"/>
                </a:rPr>
                <a:t>システム</a:t>
              </a: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を開発中</a:t>
              </a:r>
              <a:endParaRPr kumimoji="0" lang="en-US" sz="252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719999" marR="0" lvl="1" indent="12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en-US" sz="3465"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Linux / x86_64(Intel, AMD), </a:t>
              </a:r>
              <a:r>
                <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rPr>
                <a:t>Android OS / ARM</a:t>
              </a: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をターゲット</a:t>
              </a:r>
              <a:endPar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en-US" sz="3465"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Valgrind</a:t>
              </a: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ベースの並列実行環境の実現</a:t>
              </a:r>
              <a:r>
                <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rPr>
                <a:t>/</a:t>
              </a: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プロファイラ機能の実現</a:t>
              </a:r>
              <a:endParaRPr kumimoji="0" lang="en-US" altLang="ja-JP" sz="3465" b="0" i="0" u="none" strike="noStrike" kern="0" cap="none" spc="0" normalizeH="0" baseline="0" noProof="0" dirty="0">
                <a:ln>
                  <a:noFill/>
                </a:ln>
                <a:solidFill>
                  <a:srgbClr val="000000"/>
                </a:solidFill>
                <a:effectLst/>
                <a:uLnTx/>
                <a:uFillTx/>
                <a:latin typeface="ＭＳ Ｐゴシック" panose="020B0600070205080204" pitchFamily="50" charset="-128"/>
              </a:endParaRPr>
            </a:p>
            <a:p>
              <a:pPr marL="719999" marR="0" lvl="1" indent="12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en-US" sz="3465"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LLVM</a:t>
              </a:r>
              <a:r>
                <a:rPr kumimoji="0" lang="ja-JP" altLang="en-US" sz="3465" b="0" i="0" u="none" strike="noStrike" kern="0" cap="none" spc="0" normalizeH="0" baseline="0" noProof="0" dirty="0">
                  <a:ln>
                    <a:noFill/>
                  </a:ln>
                  <a:solidFill>
                    <a:srgbClr val="000000"/>
                  </a:solidFill>
                  <a:effectLst/>
                  <a:uLnTx/>
                  <a:uFillTx/>
                  <a:latin typeface="ＭＳ Ｐゴシック" panose="020B0600070205080204" pitchFamily="50" charset="-128"/>
                </a:rPr>
                <a:t>ベースのスレッドレベル並列化処理を開発中</a:t>
              </a:r>
              <a:endParaRPr kumimoji="0" lang="en-US" sz="3465"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0"/>
                </a:spcBef>
                <a:spcAft>
                  <a:spcPts val="0"/>
                </a:spcAft>
                <a:buClrTx/>
                <a:buSzTx/>
                <a:buFontTx/>
                <a:buNone/>
                <a:tabLst/>
                <a:defRPr/>
              </a:pPr>
              <a:endParaRPr kumimoji="0" lang="en-US"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0" marR="0" lvl="0" indent="0" defTabSz="1439997" eaLnBrk="1" fontAlgn="auto" latinLnBrk="0" hangingPunct="1">
                <a:lnSpc>
                  <a:spcPct val="100000"/>
                </a:lnSpc>
                <a:spcBef>
                  <a:spcPts val="0"/>
                </a:spcBef>
                <a:spcAft>
                  <a:spcPts val="0"/>
                </a:spcAft>
                <a:buClrTx/>
                <a:buSzTx/>
                <a:buFontTx/>
                <a:buNone/>
                <a:tabLst/>
                <a:defRPr/>
              </a:pPr>
              <a:endParaRPr kumimoji="0" sz="10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a:p>
              <a:pPr marL="145000" marR="0" lvl="0" indent="-14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ヘテロジニアスメニコアを最大限活用し，高い演算能力を　　　　維持可能な</a:t>
              </a:r>
              <a:r>
                <a:rPr kumimoji="0" lang="ja-JP" altLang="en-US" sz="3780" b="0" i="0" u="none" strike="noStrike" kern="0" cap="none" spc="0" normalizeH="0" baseline="0" noProof="0" dirty="0">
                  <a:ln>
                    <a:noFill/>
                  </a:ln>
                  <a:solidFill>
                    <a:prstClr val="black"/>
                  </a:solidFill>
                  <a:effectLst/>
                  <a:uLnTx/>
                  <a:uFillTx/>
                  <a:latin typeface="ＭＳ Ｐゴシック" panose="020B0600070205080204" pitchFamily="50" charset="-128"/>
                </a:rPr>
                <a:t>機動的並列分散処理環境</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の実現</a:t>
              </a:r>
              <a:endParaRPr kumimoji="0" lang="ja-JP" altLang="en-US" sz="3780" b="0" i="0" u="none" strike="noStrike" kern="0" cap="none" spc="0" normalizeH="0" baseline="0" noProof="0" dirty="0">
                <a:ln>
                  <a:noFill/>
                </a:ln>
                <a:solidFill>
                  <a:prstClr val="black"/>
                </a:solidFill>
                <a:effectLst/>
                <a:uLnTx/>
                <a:uFillTx/>
                <a:latin typeface="ＭＳ Ｐゴシック" panose="020B0600070205080204" pitchFamily="50" charset="-128"/>
              </a:endParaRPr>
            </a:p>
            <a:p>
              <a:pPr marL="145000" marR="0" lvl="0" indent="-145000" defTabSz="1439997" eaLnBrk="1" fontAlgn="auto" latinLnBrk="0" hangingPunct="1">
                <a:lnSpc>
                  <a:spcPct val="100000"/>
                </a:lnSpc>
                <a:spcBef>
                  <a:spcPts val="315"/>
                </a:spcBef>
                <a:spcAft>
                  <a:spcPts val="315"/>
                </a:spcAft>
                <a:buClrTx/>
                <a:buSzTx/>
                <a:buFont typeface="ＭＳ Ｐゴシック" panose="020B0600070205080204" pitchFamily="50" charset="-128"/>
                <a:buChar char="•"/>
                <a:tabLst/>
                <a:defRPr/>
              </a:pP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今まで使っていたプログラムを新しい時代のシステムに向けて再構成することで最高性能</a:t>
              </a:r>
              <a:r>
                <a:rPr kumimoji="0" lang="ja-JP" altLang="en-US" sz="3780" b="0" i="0" u="none" strike="noStrike" kern="0" cap="none" spc="0" normalizeH="0" baseline="0" noProof="0" dirty="0">
                  <a:ln>
                    <a:noFill/>
                  </a:ln>
                  <a:solidFill>
                    <a:srgbClr val="000000"/>
                  </a:solidFill>
                  <a:effectLst/>
                  <a:uLnTx/>
                  <a:uFillTx/>
                  <a:latin typeface="ＭＳ Ｐゴシック" panose="020B0600070205080204" pitchFamily="50" charset="-128"/>
                </a:rPr>
                <a:t>を</a:t>
              </a:r>
              <a:r>
                <a:rPr kumimoji="0" lang="en-US" sz="3780" b="0" i="0" u="none" strike="noStrike" kern="0" cap="none" spc="0" normalizeH="0" baseline="0" noProof="0" dirty="0" err="1">
                  <a:ln>
                    <a:noFill/>
                  </a:ln>
                  <a:solidFill>
                    <a:srgbClr val="000000"/>
                  </a:solidFill>
                  <a:effectLst/>
                  <a:uLnTx/>
                  <a:uFillTx/>
                  <a:latin typeface="ＭＳ Ｐゴシック" panose="020B0600070205080204" pitchFamily="50" charset="-128"/>
                  <a:ea typeface="ＭＳ Ｐゴシック" panose="020B0600070205080204" pitchFamily="50" charset="-128"/>
                </a:rPr>
                <a:t>達成</a:t>
              </a:r>
              <a:endParaRPr kumimoji="0" lang="en-US" sz="378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p:txBody>
        </p:sp>
        <p:sp>
          <p:nvSpPr>
            <p:cNvPr id="213" name="TextShape 1"/>
            <p:cNvSpPr txBox="1"/>
            <p:nvPr/>
          </p:nvSpPr>
          <p:spPr>
            <a:xfrm>
              <a:off x="397106" y="6635465"/>
              <a:ext cx="12959148" cy="1799394"/>
            </a:xfrm>
            <a:prstGeom prst="rect">
              <a:avLst/>
            </a:prstGeom>
            <a:noFill/>
            <a:ln>
              <a:noFill/>
            </a:ln>
          </p:spPr>
          <p:txBody>
            <a:bodyPr anchor="ctr"/>
            <a:lstStyle/>
            <a:p>
              <a:pPr marL="0" marR="0" lvl="0" indent="0" algn="ctr" defTabSz="1439997" eaLnBrk="1" fontAlgn="auto" latinLnBrk="0" hangingPunct="1">
                <a:lnSpc>
                  <a:spcPct val="100000"/>
                </a:lnSpc>
                <a:spcBef>
                  <a:spcPts val="0"/>
                </a:spcBef>
                <a:spcAft>
                  <a:spcPts val="0"/>
                </a:spcAft>
                <a:buClrTx/>
                <a:buSzTx/>
                <a:buFontTx/>
                <a:buNone/>
                <a:tabLst/>
                <a:defRPr/>
              </a:pPr>
              <a:r>
                <a:rPr kumimoji="0" lang="ja-JP" altLang="en-US" sz="5669" b="0" i="0" u="none" strike="noStrike" kern="0" cap="none" spc="0" normalizeH="0" baseline="0" noProof="0" dirty="0">
                  <a:ln>
                    <a:noFill/>
                  </a:ln>
                  <a:solidFill>
                    <a:srgbClr val="0070C0"/>
                  </a:solidFill>
                  <a:effectLst/>
                  <a:uLnTx/>
                  <a:uFillTx/>
                  <a:latin typeface="ＭＳ Ｐゴシック" panose="020B0600070205080204" pitchFamily="50" charset="-128"/>
                </a:rPr>
                <a:t>今後の展望</a:t>
              </a:r>
              <a:endParaRPr kumimoji="0" sz="4465"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979581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6239</TotalTime>
  <Words>694</Words>
  <Application>Microsoft Office PowerPoint</Application>
  <PresentationFormat>ユーザー設定</PresentationFormat>
  <Paragraphs>162</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Ｐゴシック</vt:lpstr>
      <vt:lpstr>StarSymbol</vt:lpstr>
      <vt:lpstr>メイリオ</vt:lpstr>
      <vt:lpstr>Arial</vt:lpstr>
      <vt:lpstr>Calibri</vt:lpstr>
      <vt:lpstr>Wingdings</vt:lpstr>
      <vt:lpstr>Office ​​テーマ</vt:lpstr>
      <vt:lpstr>高性能計算のための機動的並列分散処理と機械語レベル自動並列化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IP for checking Connect6 board status with AXI interface for Xilinx FPGA/EDK tool</dc:title>
  <dc:creator>ohkawa</dc:creator>
  <cp:lastModifiedBy>rolle</cp:lastModifiedBy>
  <cp:revision>216</cp:revision>
  <cp:lastPrinted>2017-02-24T07:25:58Z</cp:lastPrinted>
  <dcterms:created xsi:type="dcterms:W3CDTF">2012-05-25T20:39:44Z</dcterms:created>
  <dcterms:modified xsi:type="dcterms:W3CDTF">2017-02-24T17:41:23Z</dcterms:modified>
</cp:coreProperties>
</file>