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8" r:id="rId3"/>
    <p:sldId id="263" r:id="rId4"/>
    <p:sldId id="266" r:id="rId5"/>
    <p:sldId id="257" r:id="rId6"/>
    <p:sldId id="270" r:id="rId7"/>
    <p:sldId id="269" r:id="rId8"/>
    <p:sldId id="262" r:id="rId9"/>
  </p:sldIdLst>
  <p:sldSz cx="9144000" cy="6858000" type="screen4x3"/>
  <p:notesSz cx="6735763" cy="98694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42525" y="5481451"/>
            <a:ext cx="5939847" cy="5192750"/>
          </a:xfrm>
          <a:prstGeom prst="rect">
            <a:avLst/>
          </a:prstGeom>
        </p:spPr>
        <p:txBody>
          <a:bodyPr lIns="0" tIns="0" rIns="0" bIns="0"/>
          <a:lstStyle/>
          <a:p>
            <a:r>
              <a:rPr lang="en-US" sz="2000">
                <a:latin typeface="Arial"/>
              </a:rPr>
              <a:t>クリックしてノート書式の編集</a:t>
            </a:r>
            <a:endParaRPr/>
          </a:p>
        </p:txBody>
      </p:sp>
      <p:sp>
        <p:nvSpPr>
          <p:cNvPr id="79" name="PlaceHolder 2"/>
          <p:cNvSpPr>
            <a:spLocks noGrp="1"/>
          </p:cNvSpPr>
          <p:nvPr>
            <p:ph type="hdr"/>
          </p:nvPr>
        </p:nvSpPr>
        <p:spPr>
          <a:xfrm>
            <a:off x="0" y="0"/>
            <a:ext cx="3222205" cy="576627"/>
          </a:xfrm>
          <a:prstGeom prst="rect">
            <a:avLst/>
          </a:prstGeom>
        </p:spPr>
        <p:txBody>
          <a:bodyPr lIns="0" tIns="0" rIns="0" bIns="0"/>
          <a:lstStyle/>
          <a:p>
            <a:r>
              <a:rPr lang="en-US" sz="1400">
                <a:latin typeface="Times New Roman"/>
              </a:rPr>
              <a:t>&lt;ヘッダー&gt;</a:t>
            </a:r>
            <a:endParaRPr/>
          </a:p>
        </p:txBody>
      </p:sp>
      <p:sp>
        <p:nvSpPr>
          <p:cNvPr id="80" name="PlaceHolder 3"/>
          <p:cNvSpPr>
            <a:spLocks noGrp="1"/>
          </p:cNvSpPr>
          <p:nvPr>
            <p:ph type="dt"/>
          </p:nvPr>
        </p:nvSpPr>
        <p:spPr>
          <a:xfrm>
            <a:off x="4202692" y="0"/>
            <a:ext cx="3222205" cy="576627"/>
          </a:xfrm>
          <a:prstGeom prst="rect">
            <a:avLst/>
          </a:prstGeom>
        </p:spPr>
        <p:txBody>
          <a:bodyPr lIns="0" tIns="0" rIns="0" bIns="0"/>
          <a:lstStyle/>
          <a:p>
            <a:pPr algn="r"/>
            <a:r>
              <a:rPr lang="en-US" sz="1400">
                <a:latin typeface="Times New Roman"/>
              </a:rPr>
              <a:t>&lt;日付/時刻&gt;</a:t>
            </a:r>
            <a:endParaRPr/>
          </a:p>
        </p:txBody>
      </p:sp>
      <p:sp>
        <p:nvSpPr>
          <p:cNvPr id="81" name="PlaceHolder 4"/>
          <p:cNvSpPr>
            <a:spLocks noGrp="1"/>
          </p:cNvSpPr>
          <p:nvPr>
            <p:ph type="ftr"/>
          </p:nvPr>
        </p:nvSpPr>
        <p:spPr>
          <a:xfrm>
            <a:off x="0" y="10963291"/>
            <a:ext cx="3222205" cy="576627"/>
          </a:xfrm>
          <a:prstGeom prst="rect">
            <a:avLst/>
          </a:prstGeom>
        </p:spPr>
        <p:txBody>
          <a:bodyPr lIns="0" tIns="0" rIns="0" bIns="0" anchor="b"/>
          <a:lstStyle/>
          <a:p>
            <a:r>
              <a:rPr lang="en-US" sz="1400">
                <a:latin typeface="Times New Roman"/>
              </a:rPr>
              <a:t>&lt;フッター&gt;</a:t>
            </a:r>
            <a:endParaRPr/>
          </a:p>
        </p:txBody>
      </p:sp>
      <p:sp>
        <p:nvSpPr>
          <p:cNvPr id="82" name="PlaceHolder 5"/>
          <p:cNvSpPr>
            <a:spLocks noGrp="1"/>
          </p:cNvSpPr>
          <p:nvPr>
            <p:ph type="sldNum"/>
          </p:nvPr>
        </p:nvSpPr>
        <p:spPr>
          <a:xfrm>
            <a:off x="4202692" y="10963291"/>
            <a:ext cx="3222205" cy="576627"/>
          </a:xfrm>
          <a:prstGeom prst="rect">
            <a:avLst/>
          </a:prstGeom>
        </p:spPr>
        <p:txBody>
          <a:bodyPr lIns="0" tIns="0" rIns="0" bIns="0" anchor="b"/>
          <a:lstStyle/>
          <a:p>
            <a:pPr algn="r"/>
            <a:fld id="{B59B57B6-58E1-41A5-B97D-C0765DFE71BE}" type="slidenum">
              <a:rPr lang="en-US" sz="1400">
                <a:latin typeface="Times New Roman"/>
              </a:rPr>
              <a:t>‹#›</a:t>
            </a:fld>
            <a:endParaRPr/>
          </a:p>
        </p:txBody>
      </p:sp>
    </p:spTree>
    <p:extLst>
      <p:ext uri="{BB962C8B-B14F-4D97-AF65-F5344CB8AC3E}">
        <p14:creationId xmlns:p14="http://schemas.microsoft.com/office/powerpoint/2010/main" val="10542110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73576" y="4688007"/>
            <a:ext cx="5388257" cy="4440881"/>
          </a:xfrm>
          <a:prstGeom prst="rect">
            <a:avLst/>
          </a:prstGeom>
        </p:spPr>
        <p:txBody>
          <a:bodyPr/>
          <a:lstStyle/>
          <a:p>
            <a:endParaRPr/>
          </a:p>
        </p:txBody>
      </p:sp>
      <p:sp>
        <p:nvSpPr>
          <p:cNvPr id="236" name="TextShape 2"/>
          <p:cNvSpPr txBox="1"/>
          <p:nvPr/>
        </p:nvSpPr>
        <p:spPr>
          <a:xfrm>
            <a:off x="3815518" y="9374459"/>
            <a:ext cx="2918477" cy="493086"/>
          </a:xfrm>
          <a:prstGeom prst="rect">
            <a:avLst/>
          </a:prstGeom>
          <a:noFill/>
          <a:ln>
            <a:noFill/>
          </a:ln>
        </p:spPr>
        <p:txBody>
          <a:bodyPr anchor="b"/>
          <a:lstStyle/>
          <a:p>
            <a:pPr algn="r">
              <a:lnSpc>
                <a:spcPct val="100000"/>
              </a:lnSpc>
            </a:pPr>
            <a:fld id="{44DCC10A-DD4F-498F-9559-405E43ECAE95}" type="slidenum">
              <a:rPr lang="en-US" sz="1200" strike="noStrike">
                <a:solidFill>
                  <a:srgbClr val="000000"/>
                </a:solidFill>
                <a:latin typeface="+mn-lt"/>
                <a:ea typeface="+mn-ea"/>
              </a:rPr>
              <a:t>1</a:t>
            </a:fld>
            <a:endParaRPr/>
          </a:p>
        </p:txBody>
      </p:sp>
    </p:spTree>
    <p:extLst>
      <p:ext uri="{BB962C8B-B14F-4D97-AF65-F5344CB8AC3E}">
        <p14:creationId xmlns:p14="http://schemas.microsoft.com/office/powerpoint/2010/main" val="3603659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73576" y="4688007"/>
            <a:ext cx="5388257" cy="4440881"/>
          </a:xfrm>
          <a:prstGeom prst="rect">
            <a:avLst/>
          </a:prstGeom>
        </p:spPr>
        <p:txBody>
          <a:bodyPr/>
          <a:lstStyle/>
          <a:p>
            <a:endParaRPr/>
          </a:p>
        </p:txBody>
      </p:sp>
      <p:sp>
        <p:nvSpPr>
          <p:cNvPr id="238" name="TextShape 2"/>
          <p:cNvSpPr txBox="1"/>
          <p:nvPr/>
        </p:nvSpPr>
        <p:spPr>
          <a:xfrm>
            <a:off x="3815518" y="9374459"/>
            <a:ext cx="2918477" cy="493086"/>
          </a:xfrm>
          <a:prstGeom prst="rect">
            <a:avLst/>
          </a:prstGeom>
          <a:noFill/>
          <a:ln>
            <a:noFill/>
          </a:ln>
        </p:spPr>
        <p:txBody>
          <a:bodyPr anchor="b"/>
          <a:lstStyle/>
          <a:p>
            <a:pPr algn="r">
              <a:lnSpc>
                <a:spcPct val="100000"/>
              </a:lnSpc>
            </a:pPr>
            <a:fld id="{E6877DA6-FBF3-4195-917B-EE0814E35B87}" type="slidenum">
              <a:rPr lang="en-US" sz="1200" strike="noStrike">
                <a:solidFill>
                  <a:srgbClr val="000000"/>
                </a:solidFill>
                <a:latin typeface="+mn-lt"/>
                <a:ea typeface="+mn-ea"/>
              </a:rPr>
              <a:t>2</a:t>
            </a:fld>
            <a:endParaRPr/>
          </a:p>
        </p:txBody>
      </p:sp>
    </p:spTree>
    <p:extLst>
      <p:ext uri="{BB962C8B-B14F-4D97-AF65-F5344CB8AC3E}">
        <p14:creationId xmlns:p14="http://schemas.microsoft.com/office/powerpoint/2010/main" val="4026799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a:prstGeom prst="rect">
            <a:avLst/>
          </a:prstGeom>
          <a:noFill/>
          <a:ln w="12700">
            <a:solidFill>
              <a:prstClr val="black"/>
            </a:solidFill>
          </a:ln>
        </p:spPr>
      </p:sp>
      <p:sp>
        <p:nvSpPr>
          <p:cNvPr id="3" name="ノート プレースホルダー 2"/>
          <p:cNvSpPr>
            <a:spLocks noGrp="1"/>
          </p:cNvSpPr>
          <p:nvPr>
            <p:ph type="body" idx="1"/>
          </p:nvPr>
        </p:nvSpPr>
        <p:spPr/>
        <p:txBody>
          <a:bodyPr/>
          <a:lstStyle/>
          <a:p>
            <a:r>
              <a:rPr kumimoji="1" lang="en-US" altLang="ja-JP" dirty="0" err="1" smtClean="0"/>
              <a:t>valgring</a:t>
            </a:r>
            <a:r>
              <a:rPr kumimoji="1" lang="ja-JP" altLang="en-US" dirty="0" smtClean="0"/>
              <a:t>と</a:t>
            </a:r>
            <a:r>
              <a:rPr kumimoji="1" lang="en-US" altLang="ja-JP" dirty="0" err="1" smtClean="0"/>
              <a:t>llvm</a:t>
            </a:r>
            <a:endParaRPr kumimoji="1" lang="en-US" altLang="ja-JP" dirty="0" smtClean="0"/>
          </a:p>
          <a:p>
            <a:r>
              <a:rPr kumimoji="1" lang="en-US" altLang="ja-JP" dirty="0" smtClean="0"/>
              <a:t>-</a:t>
            </a:r>
            <a:r>
              <a:rPr kumimoji="1" lang="ja-JP" altLang="en-US" dirty="0" smtClean="0"/>
              <a:t>二つの特徴が被るので説明しづらい</a:t>
            </a:r>
            <a:endParaRPr kumimoji="1" lang="en-US" altLang="ja-JP" dirty="0" smtClean="0"/>
          </a:p>
          <a:p>
            <a:r>
              <a:rPr kumimoji="1" lang="en-US" altLang="ja-JP" dirty="0" smtClean="0"/>
              <a:t>-</a:t>
            </a:r>
            <a:r>
              <a:rPr kumimoji="1" lang="en-US" altLang="ja-JP" dirty="0" err="1" smtClean="0"/>
              <a:t>Valgring</a:t>
            </a:r>
            <a:r>
              <a:rPr kumimoji="1" lang="ja-JP" altLang="en-US" dirty="0" smtClean="0"/>
              <a:t>と</a:t>
            </a:r>
            <a:r>
              <a:rPr kumimoji="1" lang="en-US" altLang="ja-JP" dirty="0" smtClean="0"/>
              <a:t>LLVM</a:t>
            </a:r>
            <a:r>
              <a:rPr kumimoji="1" lang="ja-JP" altLang="en-US" dirty="0" smtClean="0"/>
              <a:t>の特徴を明らかにして，整理する必要がある</a:t>
            </a:r>
            <a:endParaRPr kumimoji="1" lang="ja-JP" altLang="en-US" dirty="0"/>
          </a:p>
        </p:txBody>
      </p:sp>
      <p:sp>
        <p:nvSpPr>
          <p:cNvPr id="4" name="スライド番号プレースホルダー 3"/>
          <p:cNvSpPr>
            <a:spLocks noGrp="1"/>
          </p:cNvSpPr>
          <p:nvPr>
            <p:ph type="sldNum" idx="10"/>
          </p:nvPr>
        </p:nvSpPr>
        <p:spPr/>
        <p:txBody>
          <a:bodyPr/>
          <a:lstStyle/>
          <a:p>
            <a:pPr algn="r"/>
            <a:fld id="{B59B57B6-58E1-41A5-B97D-C0765DFE71BE}" type="slidenum">
              <a:rPr lang="en-US" sz="1400" smtClean="0">
                <a:latin typeface="Times New Roman"/>
              </a:rPr>
              <a:t>7</a:t>
            </a:fld>
            <a:endParaRPr lang="en-US"/>
          </a:p>
        </p:txBody>
      </p:sp>
    </p:spTree>
    <p:extLst>
      <p:ext uri="{BB962C8B-B14F-4D97-AF65-F5344CB8AC3E}">
        <p14:creationId xmlns:p14="http://schemas.microsoft.com/office/powerpoint/2010/main" val="2819008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lstStyle/>
          <a:p>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32" name="PlaceHolder 4"/>
          <p:cNvSpPr>
            <a:spLocks noGrp="1"/>
          </p:cNvSpPr>
          <p:nvPr>
            <p:ph type="body"/>
          </p:nvPr>
        </p:nvSpPr>
        <p:spPr>
          <a:xfrm>
            <a:off x="4674240" y="3964320"/>
            <a:ext cx="4015800" cy="2158560"/>
          </a:xfrm>
          <a:prstGeom prst="rect">
            <a:avLst/>
          </a:prstGeom>
        </p:spPr>
        <p:txBody>
          <a:bodyPr lIns="0" tIns="0" rIns="0" bIns="0"/>
          <a:lstStyle/>
          <a:p>
            <a:endParaRPr/>
          </a:p>
        </p:txBody>
      </p:sp>
      <p:sp>
        <p:nvSpPr>
          <p:cNvPr id="33" name="PlaceHolder 5"/>
          <p:cNvSpPr>
            <a:spLocks noGrp="1"/>
          </p:cNvSpPr>
          <p:nvPr>
            <p:ph type="body"/>
          </p:nvPr>
        </p:nvSpPr>
        <p:spPr>
          <a:xfrm>
            <a:off x="457200" y="3964320"/>
            <a:ext cx="4015800" cy="21585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35" name="PlaceHolder 2"/>
          <p:cNvSpPr>
            <a:spLocks noGrp="1"/>
          </p:cNvSpPr>
          <p:nvPr>
            <p:ph type="body"/>
          </p:nvPr>
        </p:nvSpPr>
        <p:spPr>
          <a:xfrm>
            <a:off x="457200" y="1600200"/>
            <a:ext cx="8229240" cy="4525560"/>
          </a:xfrm>
          <a:prstGeom prst="rect">
            <a:avLst/>
          </a:prstGeom>
        </p:spPr>
        <p:txBody>
          <a:bodyPr lIns="0" tIns="0" rIns="0" bIns="0"/>
          <a:lstStyle/>
          <a:p>
            <a:endParaRPr/>
          </a:p>
        </p:txBody>
      </p:sp>
      <p:sp>
        <p:nvSpPr>
          <p:cNvPr id="36" name="PlaceHolder 3"/>
          <p:cNvSpPr>
            <a:spLocks noGrp="1"/>
          </p:cNvSpPr>
          <p:nvPr>
            <p:ph type="body"/>
          </p:nvPr>
        </p:nvSpPr>
        <p:spPr>
          <a:xfrm>
            <a:off x="457200" y="1600200"/>
            <a:ext cx="8229240" cy="4525560"/>
          </a:xfrm>
          <a:prstGeom prst="rect">
            <a:avLst/>
          </a:prstGeom>
        </p:spPr>
        <p:txBody>
          <a:bodyPr lIns="0" tIns="0" rIns="0" bIns="0"/>
          <a:lstStyle/>
          <a:p>
            <a:endParaRPr/>
          </a:p>
        </p:txBody>
      </p:sp>
      <p:pic>
        <p:nvPicPr>
          <p:cNvPr id="37" name="図 36"/>
          <p:cNvPicPr/>
          <p:nvPr/>
        </p:nvPicPr>
        <p:blipFill>
          <a:blip r:embed="rId2"/>
          <a:stretch/>
        </p:blipFill>
        <p:spPr>
          <a:xfrm>
            <a:off x="1735560" y="1599840"/>
            <a:ext cx="5671800" cy="4525560"/>
          </a:xfrm>
          <a:prstGeom prst="rect">
            <a:avLst/>
          </a:prstGeom>
          <a:ln>
            <a:noFill/>
          </a:ln>
        </p:spPr>
      </p:pic>
      <p:pic>
        <p:nvPicPr>
          <p:cNvPr id="38" name="図 37"/>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16" name="PlaceHolder 3"/>
          <p:cNvSpPr>
            <a:spLocks noGrp="1"/>
          </p:cNvSpPr>
          <p:nvPr>
            <p:ph type="body"/>
          </p:nvPr>
        </p:nvSpPr>
        <p:spPr>
          <a:xfrm>
            <a:off x="457200" y="3964320"/>
            <a:ext cx="4015800" cy="2158560"/>
          </a:xfrm>
          <a:prstGeom prst="rect">
            <a:avLst/>
          </a:prstGeom>
        </p:spPr>
        <p:txBody>
          <a:bodyPr lIns="0" tIns="0" rIns="0" bIns="0"/>
          <a:lstStyle/>
          <a:p>
            <a:endParaRPr/>
          </a:p>
        </p:txBody>
      </p:sp>
      <p:sp>
        <p:nvSpPr>
          <p:cNvPr id="17" name="PlaceHolder 4"/>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ja-JP" sz="4400" strike="noStrike">
                <a:solidFill>
                  <a:srgbClr val="000000"/>
                </a:solidFill>
                <a:latin typeface="Calibri"/>
              </a:rPr>
              <a:t>タイトルテキストの書式を編集するにはクリックします。マスター タイトルの書式設定</a:t>
            </a:r>
            <a:endParaRPr/>
          </a:p>
        </p:txBody>
      </p:sp>
      <p:sp>
        <p:nvSpPr>
          <p:cNvPr id="6" name="PlaceHolder 2"/>
          <p:cNvSpPr>
            <a:spLocks noGrp="1"/>
          </p:cNvSpPr>
          <p:nvPr>
            <p:ph type="body"/>
          </p:nvPr>
        </p:nvSpPr>
        <p:spPr>
          <a:xfrm>
            <a:off x="457200" y="1600200"/>
            <a:ext cx="8229240" cy="4525560"/>
          </a:xfrm>
          <a:prstGeom prst="rect">
            <a:avLst/>
          </a:prstGeom>
        </p:spPr>
        <p:txBody>
          <a:bodyPr/>
          <a:lstStyle/>
          <a:p>
            <a:pPr>
              <a:buSzPct val="45000"/>
              <a:buFont typeface="StarSymbol"/>
              <a:buChar char=""/>
            </a:pPr>
            <a:r>
              <a:rPr lang="ja-JP" sz="3200" strike="noStrike">
                <a:solidFill>
                  <a:srgbClr val="000000"/>
                </a:solidFill>
                <a:latin typeface="Calibri"/>
              </a:rPr>
              <a:t>アウトラインテキストの書式を編集するにはクリックします。</a:t>
            </a:r>
            <a:endParaRPr/>
          </a:p>
          <a:p>
            <a:pPr lvl="1">
              <a:buSzPct val="75000"/>
              <a:buFont typeface="StarSymbol"/>
              <a:buChar char=""/>
            </a:pPr>
            <a:r>
              <a:rPr lang="ja-JP" sz="3200" strike="noStrike">
                <a:solidFill>
                  <a:srgbClr val="000000"/>
                </a:solidFill>
                <a:latin typeface="Calibri"/>
              </a:rPr>
              <a:t>2レベル目のアウトライン</a:t>
            </a:r>
            <a:endParaRPr/>
          </a:p>
          <a:p>
            <a:pPr lvl="2">
              <a:buSzPct val="45000"/>
              <a:buFont typeface="StarSymbol"/>
              <a:buChar char=""/>
            </a:pPr>
            <a:r>
              <a:rPr lang="ja-JP" sz="3200" strike="noStrike">
                <a:solidFill>
                  <a:srgbClr val="000000"/>
                </a:solidFill>
                <a:latin typeface="Calibri"/>
              </a:rPr>
              <a:t>3レベル目のアウトライン</a:t>
            </a:r>
            <a:endParaRPr/>
          </a:p>
          <a:p>
            <a:pPr lvl="3">
              <a:buSzPct val="75000"/>
              <a:buFont typeface="StarSymbol"/>
              <a:buChar char=""/>
            </a:pPr>
            <a:r>
              <a:rPr lang="ja-JP" sz="3200" strike="noStrike">
                <a:solidFill>
                  <a:srgbClr val="000000"/>
                </a:solidFill>
                <a:latin typeface="Calibri"/>
              </a:rPr>
              <a:t>4レベル目のアウトライン</a:t>
            </a:r>
            <a:endParaRPr/>
          </a:p>
          <a:p>
            <a:pPr lvl="4">
              <a:buSzPct val="45000"/>
              <a:buFont typeface="StarSymbol"/>
              <a:buChar char=""/>
            </a:pPr>
            <a:r>
              <a:rPr lang="ja-JP" sz="3200" strike="noStrike">
                <a:solidFill>
                  <a:srgbClr val="000000"/>
                </a:solidFill>
                <a:latin typeface="Calibri"/>
              </a:rPr>
              <a:t>5レベル目のアウトライン</a:t>
            </a:r>
            <a:endParaRPr/>
          </a:p>
          <a:p>
            <a:pPr lvl="5">
              <a:buSzPct val="45000"/>
              <a:buFont typeface="StarSymbol"/>
              <a:buChar char=""/>
            </a:pPr>
            <a:r>
              <a:rPr lang="ja-JP" sz="3200" strike="noStrike">
                <a:solidFill>
                  <a:srgbClr val="000000"/>
                </a:solidFill>
                <a:latin typeface="Calibri"/>
              </a:rPr>
              <a:t>6レベル目のアウトライン</a:t>
            </a:r>
            <a:endParaRPr/>
          </a:p>
          <a:p>
            <a:pPr>
              <a:lnSpc>
                <a:spcPct val="100000"/>
              </a:lnSpc>
              <a:buFont typeface="Arial"/>
              <a:buChar char="•"/>
            </a:pPr>
            <a:r>
              <a:rPr lang="ja-JP" sz="3200" strike="noStrike">
                <a:solidFill>
                  <a:srgbClr val="000000"/>
                </a:solidFill>
                <a:latin typeface="Calibri"/>
              </a:rPr>
              <a:t>7レベル目のアウトラインマスター テキストの書式設定</a:t>
            </a:r>
            <a:endParaRPr/>
          </a:p>
          <a:p>
            <a:pPr lvl="1">
              <a:lnSpc>
                <a:spcPct val="100000"/>
              </a:lnSpc>
              <a:buFont typeface="Arial"/>
              <a:buChar char="–"/>
            </a:pPr>
            <a:r>
              <a:rPr lang="ja-JP" sz="2800" strike="noStrike">
                <a:solidFill>
                  <a:srgbClr val="000000"/>
                </a:solidFill>
                <a:latin typeface="Calibri"/>
              </a:rPr>
              <a:t>第 2 レベル</a:t>
            </a:r>
            <a:endParaRPr/>
          </a:p>
          <a:p>
            <a:pPr lvl="2">
              <a:lnSpc>
                <a:spcPct val="100000"/>
              </a:lnSpc>
              <a:buFont typeface="Arial"/>
              <a:buChar char="•"/>
            </a:pPr>
            <a:r>
              <a:rPr lang="ja-JP" sz="2400" strike="noStrike">
                <a:solidFill>
                  <a:srgbClr val="000000"/>
                </a:solidFill>
                <a:latin typeface="Calibri"/>
              </a:rPr>
              <a:t>第 3 レベル</a:t>
            </a:r>
            <a:endParaRPr/>
          </a:p>
          <a:p>
            <a:pPr lvl="3">
              <a:lnSpc>
                <a:spcPct val="100000"/>
              </a:lnSpc>
              <a:buFont typeface="Arial"/>
              <a:buChar char="–"/>
            </a:pPr>
            <a:r>
              <a:rPr lang="ja-JP" sz="2000" strike="noStrike">
                <a:solidFill>
                  <a:srgbClr val="000000"/>
                </a:solidFill>
                <a:latin typeface="Calibri"/>
              </a:rPr>
              <a:t>第 4 レベル</a:t>
            </a:r>
            <a:endParaRPr/>
          </a:p>
          <a:p>
            <a:pPr lvl="4">
              <a:lnSpc>
                <a:spcPct val="100000"/>
              </a:lnSpc>
              <a:buFont typeface="Arial"/>
              <a:buChar char="»"/>
            </a:pPr>
            <a:r>
              <a:rPr lang="ja-JP" sz="2000" strike="noStrike">
                <a:solidFill>
                  <a:srgbClr val="000000"/>
                </a:solidFill>
                <a:latin typeface="Calibri"/>
              </a:rPr>
              <a:t>第 5 レベル</a:t>
            </a:r>
            <a:endParaRPr/>
          </a:p>
        </p:txBody>
      </p:sp>
      <p:sp>
        <p:nvSpPr>
          <p:cNvPr id="2"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US" sz="1200" strike="noStrike">
                <a:solidFill>
                  <a:srgbClr val="8B8B8B"/>
                </a:solidFill>
                <a:latin typeface="Calibri"/>
              </a:rPr>
              <a:t>2/20/17</a:t>
            </a:r>
            <a:endParaRPr/>
          </a:p>
        </p:txBody>
      </p:sp>
      <p:sp>
        <p:nvSpPr>
          <p:cNvPr id="3" name="PlaceHolder 4"/>
          <p:cNvSpPr>
            <a:spLocks noGrp="1"/>
          </p:cNvSpPr>
          <p:nvPr>
            <p:ph type="ftr"/>
          </p:nvPr>
        </p:nvSpPr>
        <p:spPr>
          <a:xfrm>
            <a:off x="3124080" y="6356520"/>
            <a:ext cx="2895120" cy="364680"/>
          </a:xfrm>
          <a:prstGeom prst="rect">
            <a:avLst/>
          </a:prstGeom>
        </p:spPr>
        <p:txBody>
          <a:bodyPr anchor="ctr"/>
          <a:lstStyle/>
          <a:p>
            <a:endParaRPr/>
          </a:p>
        </p:txBody>
      </p:sp>
      <p:sp>
        <p:nvSpPr>
          <p:cNvPr id="4"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E229DD03-F73B-4FD1-B6A7-EEB1843609F2}" type="slidenum">
              <a:rPr lang="en-US" sz="1200" strike="noStrike">
                <a:solidFill>
                  <a:srgbClr val="8B8B8B"/>
                </a:solidFill>
                <a:latin typeface="Calibri"/>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457200" y="44280"/>
            <a:ext cx="8229240" cy="1142640"/>
          </a:xfrm>
          <a:prstGeom prst="rect">
            <a:avLst/>
          </a:prstGeom>
          <a:noFill/>
          <a:ln>
            <a:noFill/>
          </a:ln>
        </p:spPr>
        <p:txBody>
          <a:bodyPr anchor="ctr"/>
          <a:lstStyle/>
          <a:p>
            <a:pPr algn="ctr">
              <a:lnSpc>
                <a:spcPct val="100000"/>
              </a:lnSpc>
            </a:pPr>
            <a:r>
              <a:rPr lang="ja-JP" sz="3600" strike="noStrike">
                <a:solidFill>
                  <a:srgbClr val="0070C0"/>
                </a:solidFill>
                <a:latin typeface="EPSON 太丸ゴシック体Ｂ"/>
                <a:ea typeface="EPSON 太丸ゴシック体Ｂ"/>
              </a:rPr>
              <a:t>研究開発の背景と目的</a:t>
            </a:r>
            <a:endParaRPr/>
          </a:p>
        </p:txBody>
      </p:sp>
      <p:sp>
        <p:nvSpPr>
          <p:cNvPr id="84" name="TextShape 2"/>
          <p:cNvSpPr txBox="1"/>
          <p:nvPr/>
        </p:nvSpPr>
        <p:spPr>
          <a:xfrm>
            <a:off x="251999" y="916928"/>
            <a:ext cx="8781933" cy="5732280"/>
          </a:xfrm>
          <a:prstGeom prst="rect">
            <a:avLst/>
          </a:prstGeom>
          <a:noFill/>
          <a:ln>
            <a:noFill/>
          </a:ln>
        </p:spPr>
        <p:txBody>
          <a:bodyPr/>
          <a:lstStyle/>
          <a:p>
            <a:pPr>
              <a:lnSpc>
                <a:spcPct val="90000"/>
              </a:lnSpc>
            </a:pPr>
            <a:r>
              <a:rPr lang="ja-JP" sz="2800" u="sng" strike="noStrike" dirty="0">
                <a:solidFill>
                  <a:srgbClr val="000000"/>
                </a:solidFill>
                <a:latin typeface="EPSON 太丸ゴシック体Ｂ"/>
                <a:ea typeface="EPSON 太丸ゴシック体Ｂ"/>
              </a:rPr>
              <a:t>背景</a:t>
            </a:r>
            <a:endParaRPr dirty="0"/>
          </a:p>
          <a:p>
            <a:pPr>
              <a:lnSpc>
                <a:spcPct val="90000"/>
              </a:lnSpc>
              <a:buFont typeface="Arial"/>
              <a:buChar char="•"/>
            </a:pPr>
            <a:r>
              <a:rPr lang="ja-JP" sz="2800" strike="noStrike" dirty="0" smtClean="0">
                <a:solidFill>
                  <a:srgbClr val="000000"/>
                </a:solidFill>
                <a:latin typeface="EPSON 太丸ゴシック体Ｂ"/>
                <a:ea typeface="EPSON 太丸ゴシック体Ｂ"/>
              </a:rPr>
              <a:t>増大</a:t>
            </a:r>
            <a:r>
              <a:rPr lang="ja-JP" sz="2800" strike="noStrike" dirty="0">
                <a:solidFill>
                  <a:srgbClr val="000000"/>
                </a:solidFill>
                <a:latin typeface="EPSON 太丸ゴシック体Ｂ"/>
                <a:ea typeface="EPSON 太丸ゴシック体Ｂ"/>
              </a:rPr>
              <a:t>する高性能化への要求</a:t>
            </a:r>
            <a:endParaRPr dirty="0"/>
          </a:p>
          <a:p>
            <a:pPr lvl="1">
              <a:lnSpc>
                <a:spcPct val="90000"/>
              </a:lnSpc>
              <a:buFont typeface="Arial"/>
              <a:buChar char="–"/>
            </a:pPr>
            <a:r>
              <a:rPr lang="ja-JP" sz="2400" strike="noStrike" dirty="0">
                <a:solidFill>
                  <a:srgbClr val="000000"/>
                </a:solidFill>
                <a:latin typeface="EPSON 太丸ゴシック体Ｂ"/>
                <a:ea typeface="EPSON 太丸ゴシック体Ｂ"/>
              </a:rPr>
              <a:t>今使っているプログラムの処理時間をもっと短く</a:t>
            </a:r>
            <a:endParaRPr dirty="0"/>
          </a:p>
          <a:p>
            <a:pPr lvl="1">
              <a:lnSpc>
                <a:spcPct val="90000"/>
              </a:lnSpc>
              <a:buFont typeface="Arial"/>
              <a:buChar char="–"/>
            </a:pPr>
            <a:r>
              <a:rPr lang="ja-JP" sz="2400" strike="noStrike" dirty="0">
                <a:solidFill>
                  <a:srgbClr val="000000"/>
                </a:solidFill>
                <a:latin typeface="EPSON 太丸ゴシック体Ｂ"/>
                <a:ea typeface="EPSON 太丸ゴシック体Ｂ"/>
              </a:rPr>
              <a:t>同じ時間ならばより多くの仕事を</a:t>
            </a:r>
            <a:r>
              <a:rPr lang="ja-JP" sz="2400" strike="noStrike" dirty="0" smtClean="0">
                <a:solidFill>
                  <a:srgbClr val="000000"/>
                </a:solidFill>
                <a:latin typeface="EPSON 太丸ゴシック体Ｂ"/>
                <a:ea typeface="EPSON 太丸ゴシック体Ｂ"/>
              </a:rPr>
              <a:t>処理</a:t>
            </a:r>
            <a:endParaRPr lang="en-US" altLang="ja-JP" sz="2400" strike="noStrike" dirty="0" smtClean="0">
              <a:solidFill>
                <a:srgbClr val="000000"/>
              </a:solidFill>
              <a:latin typeface="EPSON 太丸ゴシック体Ｂ"/>
              <a:ea typeface="EPSON 太丸ゴシック体Ｂ"/>
            </a:endParaRPr>
          </a:p>
          <a:p>
            <a:pPr>
              <a:lnSpc>
                <a:spcPct val="90000"/>
              </a:lnSpc>
              <a:buFont typeface="Arial"/>
              <a:buChar char="•"/>
            </a:pPr>
            <a:r>
              <a:rPr lang="ja-JP" altLang="en-US" sz="2800" strike="noStrike" dirty="0" smtClean="0">
                <a:solidFill>
                  <a:srgbClr val="000000"/>
                </a:solidFill>
                <a:latin typeface="EPSON 太丸ゴシック体Ｂ"/>
                <a:ea typeface="EPSON 太丸ゴシック体Ｂ"/>
              </a:rPr>
              <a:t>近年のマルチコアプロセッサの普及と発展</a:t>
            </a:r>
            <a:endParaRPr lang="ja-JP" altLang="en-US" dirty="0" smtClean="0"/>
          </a:p>
          <a:p>
            <a:pPr lvl="1">
              <a:lnSpc>
                <a:spcPct val="90000"/>
              </a:lnSpc>
              <a:buFont typeface="Arial"/>
              <a:buChar char="–"/>
            </a:pPr>
            <a:r>
              <a:rPr lang="ja-JP" altLang="en-US" sz="2400" strike="noStrike" dirty="0" smtClean="0">
                <a:solidFill>
                  <a:srgbClr val="000000"/>
                </a:solidFill>
                <a:latin typeface="EPSON 太丸ゴシック体Ｂ"/>
                <a:ea typeface="EPSON 太丸ゴシック体Ｂ"/>
              </a:rPr>
              <a:t>その性能をフルに活かすためにプログラムを自動並列化</a:t>
            </a:r>
            <a:endParaRPr dirty="0"/>
          </a:p>
          <a:p>
            <a:endParaRPr dirty="0"/>
          </a:p>
          <a:p>
            <a:pPr>
              <a:lnSpc>
                <a:spcPct val="90000"/>
              </a:lnSpc>
            </a:pPr>
            <a:r>
              <a:rPr lang="ja-JP" sz="2800" u="sng" strike="noStrike" dirty="0">
                <a:solidFill>
                  <a:srgbClr val="000000"/>
                </a:solidFill>
                <a:latin typeface="EPSON 太丸ゴシック体Ｂ"/>
                <a:ea typeface="EPSON 太丸ゴシック体Ｂ"/>
              </a:rPr>
              <a:t>目的</a:t>
            </a:r>
            <a:endParaRPr dirty="0"/>
          </a:p>
          <a:p>
            <a:pPr>
              <a:lnSpc>
                <a:spcPct val="90000"/>
              </a:lnSpc>
              <a:buFont typeface="Arial"/>
              <a:buChar char="•"/>
            </a:pPr>
            <a:r>
              <a:rPr lang="ja-JP" altLang="en-US" sz="2800" dirty="0" smtClean="0">
                <a:solidFill>
                  <a:srgbClr val="000000"/>
                </a:solidFill>
                <a:latin typeface="EPSON 太丸ゴシック体Ｂ"/>
                <a:ea typeface="EPSON 太丸ゴシック体Ｂ"/>
              </a:rPr>
              <a:t>身の周りのマルチコアプロセッサ搭載のコンピュータを有効活用した</a:t>
            </a:r>
            <a:r>
              <a:rPr lang="ja-JP" altLang="en-US" sz="2800" dirty="0" smtClean="0">
                <a:solidFill>
                  <a:srgbClr val="FF0000"/>
                </a:solidFill>
                <a:latin typeface="EPSON 太丸ゴシック体Ｂ"/>
                <a:ea typeface="EPSON 太丸ゴシック体Ｂ"/>
              </a:rPr>
              <a:t>機動的並列分散</a:t>
            </a:r>
            <a:r>
              <a:rPr lang="ja-JP" altLang="en-US" sz="2800" dirty="0" smtClean="0">
                <a:solidFill>
                  <a:srgbClr val="FF0000"/>
                </a:solidFill>
                <a:latin typeface="EPSON 太丸ゴシック体Ｂ"/>
                <a:ea typeface="EPSON 太丸ゴシック体Ｂ"/>
              </a:rPr>
              <a:t>処理</a:t>
            </a:r>
            <a:r>
              <a:rPr lang="ja-JP" altLang="en-US" sz="2800" dirty="0">
                <a:latin typeface="EPSON 太丸ゴシック体Ｂ"/>
                <a:ea typeface="EPSON 太丸ゴシック体Ｂ"/>
              </a:rPr>
              <a:t>技術</a:t>
            </a:r>
            <a:r>
              <a:rPr lang="ja-JP" altLang="en-US" sz="2800" dirty="0" smtClean="0">
                <a:solidFill>
                  <a:srgbClr val="000000"/>
                </a:solidFill>
                <a:latin typeface="EPSON 太丸ゴシック体Ｂ"/>
                <a:ea typeface="EPSON 太丸ゴシック体Ｂ"/>
              </a:rPr>
              <a:t>の</a:t>
            </a:r>
            <a:r>
              <a:rPr lang="ja-JP" altLang="en-US" sz="2800" dirty="0" smtClean="0">
                <a:solidFill>
                  <a:srgbClr val="000000"/>
                </a:solidFill>
                <a:latin typeface="EPSON 太丸ゴシック体Ｂ"/>
                <a:ea typeface="EPSON 太丸ゴシック体Ｂ"/>
              </a:rPr>
              <a:t>実現</a:t>
            </a:r>
            <a:endParaRPr lang="en-US" altLang="ja-JP" sz="2800" dirty="0" smtClean="0">
              <a:solidFill>
                <a:srgbClr val="000000"/>
              </a:solidFill>
              <a:latin typeface="EPSON 太丸ゴシック体Ｂ"/>
              <a:ea typeface="EPSON 太丸ゴシック体Ｂ"/>
            </a:endParaRPr>
          </a:p>
          <a:p>
            <a:pPr lvl="1">
              <a:lnSpc>
                <a:spcPct val="90000"/>
              </a:lnSpc>
              <a:buFont typeface="Arial"/>
              <a:buChar char="•"/>
            </a:pPr>
            <a:r>
              <a:rPr lang="ja-JP" altLang="en-US" sz="2000" dirty="0" smtClean="0">
                <a:solidFill>
                  <a:srgbClr val="000000"/>
                </a:solidFill>
                <a:latin typeface="EPSON 太丸ゴシック体Ｂ"/>
                <a:ea typeface="EPSON 太丸ゴシック体Ｂ"/>
              </a:rPr>
              <a:t>モバイル端末，シングルボードコンピュータを活用したクラスタシステム</a:t>
            </a:r>
            <a:endParaRPr lang="en-US" altLang="ja-JP" sz="2000" dirty="0" smtClean="0">
              <a:solidFill>
                <a:srgbClr val="000000"/>
              </a:solidFill>
              <a:latin typeface="EPSON 太丸ゴシック体Ｂ"/>
              <a:ea typeface="EPSON 太丸ゴシック体Ｂ"/>
            </a:endParaRPr>
          </a:p>
          <a:p>
            <a:pPr lvl="1">
              <a:lnSpc>
                <a:spcPct val="90000"/>
              </a:lnSpc>
            </a:pPr>
            <a:endParaRPr lang="en-US" altLang="ja-JP" sz="2000" strike="noStrike" dirty="0" smtClean="0">
              <a:solidFill>
                <a:srgbClr val="000000"/>
              </a:solidFill>
              <a:latin typeface="EPSON 太丸ゴシック体Ｂ"/>
              <a:ea typeface="EPSON 太丸ゴシック体Ｂ"/>
            </a:endParaRPr>
          </a:p>
          <a:p>
            <a:pPr>
              <a:lnSpc>
                <a:spcPct val="90000"/>
              </a:lnSpc>
              <a:buFont typeface="Arial"/>
              <a:buChar char="•"/>
            </a:pPr>
            <a:r>
              <a:rPr lang="ja-JP" sz="2800" strike="noStrike" dirty="0" smtClean="0">
                <a:solidFill>
                  <a:srgbClr val="000000"/>
                </a:solidFill>
                <a:latin typeface="EPSON 太丸ゴシック体Ｂ"/>
                <a:ea typeface="EPSON 太丸ゴシック体Ｂ"/>
              </a:rPr>
              <a:t>世の中</a:t>
            </a:r>
            <a:r>
              <a:rPr lang="ja-JP" sz="2800" strike="noStrike" dirty="0">
                <a:solidFill>
                  <a:srgbClr val="000000"/>
                </a:solidFill>
                <a:latin typeface="EPSON 太丸ゴシック体Ｂ"/>
                <a:ea typeface="EPSON 太丸ゴシック体Ｂ"/>
              </a:rPr>
              <a:t>に無数に存在するコンピュータプログラムをアーキテクチャに</a:t>
            </a:r>
            <a:r>
              <a:rPr lang="ja-JP" sz="2800" strike="noStrike" dirty="0" smtClean="0">
                <a:solidFill>
                  <a:srgbClr val="000000"/>
                </a:solidFill>
                <a:latin typeface="EPSON 太丸ゴシック体Ｂ"/>
                <a:ea typeface="EPSON 太丸ゴシック体Ｂ"/>
              </a:rPr>
              <a:t>依らず</a:t>
            </a:r>
            <a:r>
              <a:rPr lang="ja-JP" altLang="en-US" sz="2800" dirty="0" smtClean="0">
                <a:solidFill>
                  <a:srgbClr val="000000"/>
                </a:solidFill>
                <a:latin typeface="EPSON 太丸ゴシック体Ｂ"/>
                <a:ea typeface="EPSON 太丸ゴシック体Ｂ"/>
              </a:rPr>
              <a:t>に</a:t>
            </a:r>
            <a:r>
              <a:rPr lang="ja-JP" altLang="en-US" sz="2800" dirty="0" smtClean="0">
                <a:solidFill>
                  <a:srgbClr val="FF0000"/>
                </a:solidFill>
                <a:latin typeface="EPSON 太丸ゴシック体Ｂ"/>
                <a:ea typeface="EPSON 太丸ゴシック体Ｂ"/>
              </a:rPr>
              <a:t>機械語レベルで自動並列化</a:t>
            </a:r>
            <a:endParaRPr lang="en-US" altLang="ja-JP" sz="2800" dirty="0">
              <a:latin typeface="EPSON 太丸ゴシック体Ｂ"/>
              <a:ea typeface="EPSON 太丸ゴシック体Ｂ"/>
            </a:endParaRPr>
          </a:p>
          <a:p>
            <a:pPr lvl="1">
              <a:lnSpc>
                <a:spcPct val="90000"/>
              </a:lnSpc>
              <a:buFont typeface="Arial"/>
              <a:buChar char="•"/>
            </a:pPr>
            <a:r>
              <a:rPr lang="ja-JP" sz="2000" strike="noStrike" dirty="0" smtClean="0">
                <a:solidFill>
                  <a:srgbClr val="000000"/>
                </a:solidFill>
                <a:latin typeface="EPSON 太丸ゴシック体Ｂ"/>
                <a:ea typeface="EPSON 太丸ゴシック体Ｂ"/>
              </a:rPr>
              <a:t>マルチコアプロセッサ</a:t>
            </a:r>
            <a:r>
              <a:rPr lang="ja-JP" sz="2000" strike="noStrike" dirty="0">
                <a:solidFill>
                  <a:srgbClr val="000000"/>
                </a:solidFill>
                <a:latin typeface="EPSON 太丸ゴシック体Ｂ"/>
                <a:ea typeface="EPSON 太丸ゴシック体Ｂ"/>
              </a:rPr>
              <a:t>の性能をフル活用する</a:t>
            </a:r>
            <a:r>
              <a:rPr lang="ja-JP" sz="2000" strike="noStrike" dirty="0" smtClean="0">
                <a:solidFill>
                  <a:srgbClr val="000000"/>
                </a:solidFill>
                <a:latin typeface="EPSON 太丸ゴシック体Ｂ"/>
                <a:ea typeface="EPSON 太丸ゴシック体Ｂ"/>
              </a:rPr>
              <a:t>システムソフトウェアの開発</a:t>
            </a:r>
            <a:endParaRPr lang="en-US" altLang="ja-JP" sz="1400" dirty="0"/>
          </a:p>
          <a:p>
            <a:pPr>
              <a:lnSpc>
                <a:spcPct val="90000"/>
              </a:lnSpc>
              <a:buFont typeface="Arial"/>
              <a:buChar char="•"/>
            </a:pPr>
            <a:endParaRPr lang="en-US" altLang="ja-JP" sz="2800" dirty="0" smtClean="0">
              <a:solidFill>
                <a:srgbClr val="000000"/>
              </a:solidFill>
              <a:latin typeface="EPSON 太丸ゴシック体Ｂ"/>
              <a:ea typeface="EPSON 太丸ゴシック体Ｂ"/>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5109480" y="5047920"/>
            <a:ext cx="3902400" cy="1477080"/>
          </a:xfrm>
          <a:prstGeom prst="roundRect">
            <a:avLst>
              <a:gd name="adj" fmla="val 12283"/>
            </a:avLst>
          </a:prstGeom>
          <a:ln>
            <a:round/>
          </a:ln>
        </p:spPr>
        <p:style>
          <a:lnRef idx="2">
            <a:schemeClr val="accent1">
              <a:shade val="50000"/>
            </a:schemeClr>
          </a:lnRef>
          <a:fillRef idx="1">
            <a:schemeClr val="accent1"/>
          </a:fillRef>
          <a:effectRef idx="0">
            <a:schemeClr val="accent1"/>
          </a:effectRef>
          <a:fontRef idx="minor"/>
        </p:style>
      </p:sp>
      <p:sp>
        <p:nvSpPr>
          <p:cNvPr id="88" name="TextShape 2"/>
          <p:cNvSpPr txBox="1"/>
          <p:nvPr/>
        </p:nvSpPr>
        <p:spPr>
          <a:xfrm>
            <a:off x="457200" y="44280"/>
            <a:ext cx="8229240" cy="1142640"/>
          </a:xfrm>
          <a:prstGeom prst="rect">
            <a:avLst/>
          </a:prstGeom>
          <a:noFill/>
          <a:ln>
            <a:noFill/>
          </a:ln>
        </p:spPr>
        <p:txBody>
          <a:bodyPr anchor="ctr"/>
          <a:lstStyle/>
          <a:p>
            <a:pPr algn="ctr">
              <a:lnSpc>
                <a:spcPct val="100000"/>
              </a:lnSpc>
            </a:pPr>
            <a:r>
              <a:rPr lang="ja-JP" sz="3600" strike="noStrike">
                <a:solidFill>
                  <a:srgbClr val="0070C0"/>
                </a:solidFill>
                <a:latin typeface="EPSON 太丸ゴシック体Ｂ"/>
                <a:ea typeface="EPSON 太丸ゴシック体Ｂ"/>
              </a:rPr>
              <a:t>マルチコアプロセッサによる並列処理</a:t>
            </a:r>
            <a:endParaRPr/>
          </a:p>
        </p:txBody>
      </p:sp>
      <p:sp>
        <p:nvSpPr>
          <p:cNvPr id="89" name="CustomShape 3"/>
          <p:cNvSpPr/>
          <p:nvPr/>
        </p:nvSpPr>
        <p:spPr>
          <a:xfrm>
            <a:off x="251640" y="908640"/>
            <a:ext cx="8568720" cy="57322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strike="noStrike" dirty="0" smtClean="0">
                <a:solidFill>
                  <a:srgbClr val="FF0000"/>
                </a:solidFill>
                <a:latin typeface="EPSON 太丸ゴシック体Ｂ"/>
                <a:ea typeface="EPSON 太丸ゴシック体Ｂ"/>
              </a:rPr>
              <a:t>（</a:t>
            </a:r>
            <a:r>
              <a:rPr lang="en-US" sz="2800" strike="noStrike" dirty="0" err="1" smtClean="0">
                <a:solidFill>
                  <a:srgbClr val="FF0000"/>
                </a:solidFill>
                <a:latin typeface="EPSON 太丸ゴシック体Ｂ"/>
                <a:ea typeface="EPSON 太丸ゴシック体Ｂ"/>
              </a:rPr>
              <a:t>スレッドレベル）並列処理</a:t>
            </a:r>
            <a:endParaRPr dirty="0"/>
          </a:p>
          <a:p>
            <a:pPr>
              <a:lnSpc>
                <a:spcPct val="90000"/>
              </a:lnSpc>
            </a:pPr>
            <a:r>
              <a:rPr lang="en-US" sz="2400" strike="noStrike" dirty="0" err="1">
                <a:solidFill>
                  <a:srgbClr val="000000"/>
                </a:solidFill>
                <a:latin typeface="EPSON 太丸ゴシック体Ｂ"/>
                <a:ea typeface="EPSON 太丸ゴシック体Ｂ"/>
              </a:rPr>
              <a:t>一つのコンピュータプログラム全体の処理を細かい処理に分割し、複数のCPUコアを使って分担して処理</a:t>
            </a:r>
            <a:endParaRPr dirty="0"/>
          </a:p>
          <a:p>
            <a:pPr lvl="1">
              <a:lnSpc>
                <a:spcPct val="90000"/>
              </a:lnSpc>
              <a:buFont typeface="StarSymbol"/>
              <a:buChar char=""/>
            </a:pPr>
            <a:r>
              <a:rPr lang="en-US" sz="2400" strike="noStrike" dirty="0" err="1">
                <a:solidFill>
                  <a:srgbClr val="000000"/>
                </a:solidFill>
                <a:latin typeface="EPSON 太丸ゴシック体Ｂ"/>
                <a:ea typeface="EPSON 太丸ゴシック体Ｂ"/>
              </a:rPr>
              <a:t>同時並行に処理させることで処理にかかる時間を短縮</a:t>
            </a:r>
            <a:endParaRPr dirty="0"/>
          </a:p>
          <a:p>
            <a:pPr algn="r">
              <a:lnSpc>
                <a:spcPct val="90000"/>
              </a:lnSpc>
            </a:pPr>
            <a:r>
              <a:rPr lang="en-US" sz="2400" strike="noStrike" dirty="0" err="1" smtClean="0">
                <a:solidFill>
                  <a:srgbClr val="000000"/>
                </a:solidFill>
                <a:latin typeface="EPSON 太丸ゴシック体Ｂ"/>
                <a:ea typeface="EPSON 太丸ゴシック体Ｂ"/>
              </a:rPr>
              <a:t>スレッド</a:t>
            </a:r>
            <a:r>
              <a:rPr lang="en-US" sz="2400" strike="noStrike" dirty="0" smtClean="0">
                <a:solidFill>
                  <a:srgbClr val="000000"/>
                </a:solidFill>
                <a:latin typeface="EPSON 太丸ゴシック体Ｂ"/>
                <a:ea typeface="EPSON 太丸ゴシック体Ｂ"/>
              </a:rPr>
              <a:t> ≒ </a:t>
            </a:r>
            <a:r>
              <a:rPr lang="en-US" sz="2400" strike="noStrike" dirty="0" err="1" smtClean="0">
                <a:solidFill>
                  <a:srgbClr val="000000"/>
                </a:solidFill>
                <a:latin typeface="EPSON 太丸ゴシック体Ｂ"/>
                <a:ea typeface="EPSON 太丸ゴシック体Ｂ"/>
              </a:rPr>
              <a:t>分割後のそれぞれの（小さい）処理</a:t>
            </a:r>
            <a:endParaRPr dirty="0" smtClean="0"/>
          </a:p>
          <a:p>
            <a:pPr>
              <a:lnSpc>
                <a:spcPct val="90000"/>
              </a:lnSpc>
            </a:pPr>
            <a:endParaRPr dirty="0"/>
          </a:p>
        </p:txBody>
      </p:sp>
      <p:sp>
        <p:nvSpPr>
          <p:cNvPr id="90" name="CustomShape 4"/>
          <p:cNvSpPr/>
          <p:nvPr/>
        </p:nvSpPr>
        <p:spPr>
          <a:xfrm>
            <a:off x="571320" y="3817080"/>
            <a:ext cx="856800" cy="2851920"/>
          </a:xfrm>
          <a:prstGeom prst="roundRect">
            <a:avLst>
              <a:gd name="adj" fmla="val 16667"/>
            </a:avLst>
          </a:prstGeom>
          <a:ln>
            <a:solidFill>
              <a:srgbClr val="4A7EBB"/>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91" name="CustomShape 5"/>
          <p:cNvSpPr/>
          <p:nvPr/>
        </p:nvSpPr>
        <p:spPr>
          <a:xfrm>
            <a:off x="5286240" y="3868560"/>
            <a:ext cx="713880" cy="928440"/>
          </a:xfrm>
          <a:prstGeom prst="roundRect">
            <a:avLst>
              <a:gd name="adj" fmla="val 16667"/>
            </a:avLst>
          </a:prstGeom>
          <a:ln>
            <a:solidFill>
              <a:srgbClr val="4A7EBB"/>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92" name="CustomShape 6"/>
          <p:cNvSpPr/>
          <p:nvPr/>
        </p:nvSpPr>
        <p:spPr>
          <a:xfrm>
            <a:off x="6286680" y="3868560"/>
            <a:ext cx="713880" cy="928440"/>
          </a:xfrm>
          <a:prstGeom prst="roundRect">
            <a:avLst>
              <a:gd name="adj" fmla="val 16667"/>
            </a:avLst>
          </a:prstGeom>
          <a:ln>
            <a:solidFill>
              <a:srgbClr val="4A7EBB"/>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93" name="CustomShape 7"/>
          <p:cNvSpPr/>
          <p:nvPr/>
        </p:nvSpPr>
        <p:spPr>
          <a:xfrm>
            <a:off x="7286760" y="3861000"/>
            <a:ext cx="713880" cy="928440"/>
          </a:xfrm>
          <a:prstGeom prst="roundRect">
            <a:avLst>
              <a:gd name="adj" fmla="val 16667"/>
            </a:avLst>
          </a:prstGeom>
          <a:ln>
            <a:solidFill>
              <a:srgbClr val="4A7EBB"/>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94" name="CustomShape 8"/>
          <p:cNvSpPr/>
          <p:nvPr/>
        </p:nvSpPr>
        <p:spPr>
          <a:xfrm>
            <a:off x="8286840" y="3861000"/>
            <a:ext cx="713880" cy="928440"/>
          </a:xfrm>
          <a:prstGeom prst="roundRect">
            <a:avLst>
              <a:gd name="adj" fmla="val 16667"/>
            </a:avLst>
          </a:prstGeom>
          <a:ln>
            <a:solidFill>
              <a:srgbClr val="4A7EBB"/>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95" name="CustomShape 9"/>
          <p:cNvSpPr/>
          <p:nvPr/>
        </p:nvSpPr>
        <p:spPr>
          <a:xfrm>
            <a:off x="1787400" y="3251160"/>
            <a:ext cx="3000240" cy="1257480"/>
          </a:xfrm>
          <a:prstGeom prst="cloud">
            <a:avLst/>
          </a:prstGeom>
          <a:solidFill>
            <a:srgbClr val="FFCC99"/>
          </a:solidFill>
          <a:ln>
            <a:solidFill>
              <a:srgbClr val="7D5FA0"/>
            </a:solidFill>
            <a:round/>
          </a:ln>
          <a:effectLst>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lstStyle/>
          <a:p>
            <a:pPr algn="ctr">
              <a:lnSpc>
                <a:spcPct val="100000"/>
              </a:lnSpc>
            </a:pPr>
            <a:r>
              <a:rPr lang="en-US" sz="1400" strike="noStrike">
                <a:solidFill>
                  <a:srgbClr val="000000"/>
                </a:solidFill>
                <a:latin typeface="EPSON 太丸ゴシック体Ｂ"/>
                <a:ea typeface="EPSON 太丸ゴシック体Ｂ"/>
              </a:rPr>
              <a:t>例えば</a:t>
            </a:r>
            <a:endParaRPr/>
          </a:p>
          <a:p>
            <a:pPr algn="ctr">
              <a:lnSpc>
                <a:spcPct val="100000"/>
              </a:lnSpc>
            </a:pPr>
            <a:r>
              <a:rPr lang="en-US" sz="1400" strike="noStrike">
                <a:solidFill>
                  <a:srgbClr val="000000"/>
                </a:solidFill>
                <a:latin typeface="EPSON 太丸ゴシック体Ｂ"/>
                <a:ea typeface="EPSON 太丸ゴシック体Ｂ"/>
              </a:rPr>
              <a:t>100個の仕事を４つのコアで分担して処理する場合・・・</a:t>
            </a:r>
            <a:endParaRPr/>
          </a:p>
        </p:txBody>
      </p:sp>
      <p:sp>
        <p:nvSpPr>
          <p:cNvPr id="96" name="CustomShape 10"/>
          <p:cNvSpPr/>
          <p:nvPr/>
        </p:nvSpPr>
        <p:spPr>
          <a:xfrm>
            <a:off x="571320" y="6309360"/>
            <a:ext cx="856800" cy="35676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trike="noStrike">
                <a:solidFill>
                  <a:srgbClr val="000000"/>
                </a:solidFill>
                <a:latin typeface="Calibri"/>
              </a:rPr>
              <a:t>100</a:t>
            </a:r>
            <a:endParaRPr/>
          </a:p>
        </p:txBody>
      </p:sp>
      <p:sp>
        <p:nvSpPr>
          <p:cNvPr id="97" name="CustomShape 11"/>
          <p:cNvSpPr/>
          <p:nvPr/>
        </p:nvSpPr>
        <p:spPr>
          <a:xfrm>
            <a:off x="571320" y="3817080"/>
            <a:ext cx="856800" cy="35676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trike="noStrike">
                <a:solidFill>
                  <a:srgbClr val="000000"/>
                </a:solidFill>
                <a:latin typeface="Calibri"/>
              </a:rPr>
              <a:t>1</a:t>
            </a:r>
            <a:endParaRPr/>
          </a:p>
        </p:txBody>
      </p:sp>
      <p:sp>
        <p:nvSpPr>
          <p:cNvPr id="98" name="CustomShape 12"/>
          <p:cNvSpPr/>
          <p:nvPr/>
        </p:nvSpPr>
        <p:spPr>
          <a:xfrm>
            <a:off x="571320" y="4174200"/>
            <a:ext cx="856800" cy="35676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trike="noStrike">
                <a:solidFill>
                  <a:srgbClr val="000000"/>
                </a:solidFill>
                <a:latin typeface="Calibri"/>
              </a:rPr>
              <a:t>2</a:t>
            </a:r>
            <a:endParaRPr/>
          </a:p>
        </p:txBody>
      </p:sp>
      <p:sp>
        <p:nvSpPr>
          <p:cNvPr id="99" name="CustomShape 13"/>
          <p:cNvSpPr/>
          <p:nvPr/>
        </p:nvSpPr>
        <p:spPr>
          <a:xfrm>
            <a:off x="571320" y="4531320"/>
            <a:ext cx="856800" cy="35676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trike="noStrike">
                <a:solidFill>
                  <a:srgbClr val="000000"/>
                </a:solidFill>
                <a:latin typeface="Calibri"/>
              </a:rPr>
              <a:t>3</a:t>
            </a:r>
            <a:endParaRPr/>
          </a:p>
        </p:txBody>
      </p:sp>
      <p:sp>
        <p:nvSpPr>
          <p:cNvPr id="100" name="CustomShape 14"/>
          <p:cNvSpPr/>
          <p:nvPr/>
        </p:nvSpPr>
        <p:spPr>
          <a:xfrm>
            <a:off x="571320" y="5949360"/>
            <a:ext cx="856800" cy="35676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trike="noStrike">
                <a:solidFill>
                  <a:srgbClr val="000000"/>
                </a:solidFill>
                <a:latin typeface="Calibri"/>
              </a:rPr>
              <a:t>99</a:t>
            </a:r>
            <a:endParaRPr/>
          </a:p>
        </p:txBody>
      </p:sp>
      <p:sp>
        <p:nvSpPr>
          <p:cNvPr id="101" name="Line 15"/>
          <p:cNvSpPr/>
          <p:nvPr/>
        </p:nvSpPr>
        <p:spPr>
          <a:xfrm flipH="1">
            <a:off x="1000080" y="5085000"/>
            <a:ext cx="720" cy="713880"/>
          </a:xfrm>
          <a:prstGeom prst="line">
            <a:avLst/>
          </a:prstGeom>
          <a:ln>
            <a:custDash>
              <a:ds d="100000" sp="100000"/>
            </a:custDash>
            <a:round/>
          </a:ln>
        </p:spPr>
      </p:sp>
      <p:sp>
        <p:nvSpPr>
          <p:cNvPr id="102" name="CustomShape 16"/>
          <p:cNvSpPr/>
          <p:nvPr/>
        </p:nvSpPr>
        <p:spPr>
          <a:xfrm>
            <a:off x="5286240" y="3868560"/>
            <a:ext cx="713880" cy="21384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z="1400" strike="noStrike">
                <a:solidFill>
                  <a:srgbClr val="000000"/>
                </a:solidFill>
                <a:latin typeface="Calibri"/>
              </a:rPr>
              <a:t>1</a:t>
            </a:r>
            <a:endParaRPr/>
          </a:p>
        </p:txBody>
      </p:sp>
      <p:sp>
        <p:nvSpPr>
          <p:cNvPr id="103" name="CustomShape 17"/>
          <p:cNvSpPr/>
          <p:nvPr/>
        </p:nvSpPr>
        <p:spPr>
          <a:xfrm>
            <a:off x="5286240" y="4582800"/>
            <a:ext cx="713880" cy="21384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z="1400" strike="noStrike">
                <a:solidFill>
                  <a:srgbClr val="000000"/>
                </a:solidFill>
                <a:latin typeface="Calibri"/>
              </a:rPr>
              <a:t>25</a:t>
            </a:r>
            <a:endParaRPr/>
          </a:p>
        </p:txBody>
      </p:sp>
      <p:sp>
        <p:nvSpPr>
          <p:cNvPr id="104" name="CustomShape 18"/>
          <p:cNvSpPr/>
          <p:nvPr/>
        </p:nvSpPr>
        <p:spPr>
          <a:xfrm>
            <a:off x="6286680" y="3868560"/>
            <a:ext cx="713880" cy="21384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z="1400" strike="noStrike">
                <a:solidFill>
                  <a:srgbClr val="000000"/>
                </a:solidFill>
                <a:latin typeface="Calibri"/>
              </a:rPr>
              <a:t>26</a:t>
            </a:r>
            <a:endParaRPr/>
          </a:p>
        </p:txBody>
      </p:sp>
      <p:sp>
        <p:nvSpPr>
          <p:cNvPr id="105" name="CustomShape 19"/>
          <p:cNvSpPr/>
          <p:nvPr/>
        </p:nvSpPr>
        <p:spPr>
          <a:xfrm>
            <a:off x="6286680" y="4582800"/>
            <a:ext cx="713880" cy="21384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z="1400" strike="noStrike">
                <a:solidFill>
                  <a:srgbClr val="000000"/>
                </a:solidFill>
                <a:latin typeface="Calibri"/>
              </a:rPr>
              <a:t>50</a:t>
            </a:r>
            <a:endParaRPr/>
          </a:p>
        </p:txBody>
      </p:sp>
      <p:sp>
        <p:nvSpPr>
          <p:cNvPr id="106" name="CustomShape 20"/>
          <p:cNvSpPr/>
          <p:nvPr/>
        </p:nvSpPr>
        <p:spPr>
          <a:xfrm>
            <a:off x="7286760" y="3861000"/>
            <a:ext cx="713880" cy="21384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z="1400" strike="noStrike">
                <a:solidFill>
                  <a:srgbClr val="000000"/>
                </a:solidFill>
                <a:latin typeface="Calibri"/>
              </a:rPr>
              <a:t>51</a:t>
            </a:r>
            <a:endParaRPr/>
          </a:p>
        </p:txBody>
      </p:sp>
      <p:sp>
        <p:nvSpPr>
          <p:cNvPr id="107" name="CustomShape 21"/>
          <p:cNvSpPr/>
          <p:nvPr/>
        </p:nvSpPr>
        <p:spPr>
          <a:xfrm>
            <a:off x="7286760" y="4575600"/>
            <a:ext cx="713880" cy="21384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z="1400" strike="noStrike">
                <a:solidFill>
                  <a:srgbClr val="000000"/>
                </a:solidFill>
                <a:latin typeface="Calibri"/>
              </a:rPr>
              <a:t>75</a:t>
            </a:r>
            <a:endParaRPr/>
          </a:p>
        </p:txBody>
      </p:sp>
      <p:sp>
        <p:nvSpPr>
          <p:cNvPr id="108" name="CustomShape 22"/>
          <p:cNvSpPr/>
          <p:nvPr/>
        </p:nvSpPr>
        <p:spPr>
          <a:xfrm>
            <a:off x="8286840" y="3861000"/>
            <a:ext cx="713880" cy="21384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z="1400" strike="noStrike">
                <a:solidFill>
                  <a:srgbClr val="000000"/>
                </a:solidFill>
                <a:latin typeface="Calibri"/>
              </a:rPr>
              <a:t>76</a:t>
            </a:r>
            <a:endParaRPr/>
          </a:p>
        </p:txBody>
      </p:sp>
      <p:sp>
        <p:nvSpPr>
          <p:cNvPr id="109" name="CustomShape 23"/>
          <p:cNvSpPr/>
          <p:nvPr/>
        </p:nvSpPr>
        <p:spPr>
          <a:xfrm>
            <a:off x="8286840" y="4575600"/>
            <a:ext cx="713880" cy="21384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z="1400" strike="noStrike">
                <a:solidFill>
                  <a:srgbClr val="000000"/>
                </a:solidFill>
                <a:latin typeface="Calibri"/>
              </a:rPr>
              <a:t>100</a:t>
            </a:r>
            <a:endParaRPr/>
          </a:p>
        </p:txBody>
      </p:sp>
      <p:sp>
        <p:nvSpPr>
          <p:cNvPr id="110" name="Line 24"/>
          <p:cNvSpPr/>
          <p:nvPr/>
        </p:nvSpPr>
        <p:spPr>
          <a:xfrm flipH="1">
            <a:off x="5643360" y="4225320"/>
            <a:ext cx="1440" cy="285840"/>
          </a:xfrm>
          <a:prstGeom prst="line">
            <a:avLst/>
          </a:prstGeom>
          <a:ln>
            <a:custDash>
              <a:ds d="100000" sp="100000"/>
            </a:custDash>
            <a:round/>
          </a:ln>
        </p:spPr>
      </p:sp>
      <p:sp>
        <p:nvSpPr>
          <p:cNvPr id="111" name="Line 25"/>
          <p:cNvSpPr/>
          <p:nvPr/>
        </p:nvSpPr>
        <p:spPr>
          <a:xfrm flipH="1">
            <a:off x="6643440" y="4225320"/>
            <a:ext cx="1800" cy="285840"/>
          </a:xfrm>
          <a:prstGeom prst="line">
            <a:avLst/>
          </a:prstGeom>
          <a:ln>
            <a:custDash>
              <a:ds d="100000" sp="100000"/>
            </a:custDash>
            <a:round/>
          </a:ln>
        </p:spPr>
      </p:sp>
      <p:sp>
        <p:nvSpPr>
          <p:cNvPr id="112" name="Line 26"/>
          <p:cNvSpPr/>
          <p:nvPr/>
        </p:nvSpPr>
        <p:spPr>
          <a:xfrm flipH="1">
            <a:off x="7643520" y="4218120"/>
            <a:ext cx="1800" cy="285840"/>
          </a:xfrm>
          <a:prstGeom prst="line">
            <a:avLst/>
          </a:prstGeom>
          <a:ln>
            <a:custDash>
              <a:ds d="100000" sp="100000"/>
            </a:custDash>
            <a:round/>
          </a:ln>
        </p:spPr>
      </p:sp>
      <p:sp>
        <p:nvSpPr>
          <p:cNvPr id="113" name="Line 27"/>
          <p:cNvSpPr/>
          <p:nvPr/>
        </p:nvSpPr>
        <p:spPr>
          <a:xfrm flipH="1">
            <a:off x="8643960" y="4218120"/>
            <a:ext cx="1440" cy="285840"/>
          </a:xfrm>
          <a:prstGeom prst="line">
            <a:avLst/>
          </a:prstGeom>
          <a:ln>
            <a:custDash>
              <a:ds d="100000" sp="100000"/>
            </a:custDash>
            <a:round/>
          </a:ln>
        </p:spPr>
      </p:sp>
      <p:sp>
        <p:nvSpPr>
          <p:cNvPr id="114" name="Line 28"/>
          <p:cNvSpPr/>
          <p:nvPr/>
        </p:nvSpPr>
        <p:spPr>
          <a:xfrm flipH="1">
            <a:off x="1500120" y="4797000"/>
            <a:ext cx="6785640" cy="720"/>
          </a:xfrm>
          <a:prstGeom prst="line">
            <a:avLst/>
          </a:prstGeom>
          <a:ln>
            <a:solidFill>
              <a:srgbClr val="0070C0"/>
            </a:solidFill>
            <a:round/>
          </a:ln>
        </p:spPr>
      </p:sp>
      <p:sp>
        <p:nvSpPr>
          <p:cNvPr id="115" name="Line 29"/>
          <p:cNvSpPr/>
          <p:nvPr/>
        </p:nvSpPr>
        <p:spPr>
          <a:xfrm flipH="1">
            <a:off x="1499040" y="6669360"/>
            <a:ext cx="6786000" cy="720"/>
          </a:xfrm>
          <a:prstGeom prst="line">
            <a:avLst/>
          </a:prstGeom>
          <a:ln>
            <a:solidFill>
              <a:srgbClr val="0070C0"/>
            </a:solidFill>
            <a:round/>
          </a:ln>
        </p:spPr>
      </p:sp>
      <p:sp>
        <p:nvSpPr>
          <p:cNvPr id="116" name="CustomShape 30"/>
          <p:cNvSpPr/>
          <p:nvPr/>
        </p:nvSpPr>
        <p:spPr>
          <a:xfrm>
            <a:off x="3346920" y="4797000"/>
            <a:ext cx="360" cy="1843560"/>
          </a:xfrm>
          <a:prstGeom prst="straightConnector1">
            <a:avLst/>
          </a:prstGeom>
          <a:noFill/>
          <a:ln>
            <a:solidFill>
              <a:srgbClr val="0070C0"/>
            </a:solidFill>
            <a:round/>
            <a:headEnd type="arrow" w="med" len="med"/>
            <a:tailEnd type="arrow" w="med" len="med"/>
          </a:ln>
          <a:effectLst>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p:style>
      </p:sp>
      <p:sp>
        <p:nvSpPr>
          <p:cNvPr id="117" name="CustomShape 31"/>
          <p:cNvSpPr/>
          <p:nvPr/>
        </p:nvSpPr>
        <p:spPr>
          <a:xfrm>
            <a:off x="1691640" y="5301360"/>
            <a:ext cx="3285720" cy="813240"/>
          </a:xfrm>
          <a:prstGeom prst="roundRect">
            <a:avLst>
              <a:gd name="adj" fmla="val 16667"/>
            </a:avLst>
          </a:prstGeom>
          <a:solidFill>
            <a:srgbClr val="CCECFF"/>
          </a:solidFill>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z="2600" strike="noStrike">
                <a:solidFill>
                  <a:srgbClr val="FF0000"/>
                </a:solidFill>
                <a:latin typeface="EPSON 太丸ゴシック体Ｂ"/>
                <a:ea typeface="EPSON 太丸ゴシック体Ｂ"/>
              </a:rPr>
              <a:t>処理時間大幅短縮</a:t>
            </a:r>
            <a:endParaRPr/>
          </a:p>
        </p:txBody>
      </p:sp>
      <p:sp>
        <p:nvSpPr>
          <p:cNvPr id="118" name="CustomShape 32"/>
          <p:cNvSpPr/>
          <p:nvPr/>
        </p:nvSpPr>
        <p:spPr>
          <a:xfrm flipH="1">
            <a:off x="428040" y="3817080"/>
            <a:ext cx="1080" cy="2853360"/>
          </a:xfrm>
          <a:prstGeom prst="straightConnector1">
            <a:avLst/>
          </a:prstGeom>
          <a:noFill/>
          <a:ln>
            <a:round/>
            <a:tailEnd type="arrow" w="med" len="med"/>
          </a:ln>
          <a:effectLst>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p:style>
      </p:sp>
      <p:sp>
        <p:nvSpPr>
          <p:cNvPr id="119" name="CustomShape 33"/>
          <p:cNvSpPr/>
          <p:nvPr/>
        </p:nvSpPr>
        <p:spPr>
          <a:xfrm>
            <a:off x="61560" y="4817160"/>
            <a:ext cx="399600" cy="1169280"/>
          </a:xfrm>
          <a:prstGeom prst="rect">
            <a:avLst/>
          </a:prstGeom>
          <a:noFill/>
          <a:ln>
            <a:noFill/>
          </a:ln>
        </p:spPr>
        <p:style>
          <a:lnRef idx="0">
            <a:scrgbClr r="0" g="0" b="0"/>
          </a:lnRef>
          <a:fillRef idx="0">
            <a:scrgbClr r="0" g="0" b="0"/>
          </a:fillRef>
          <a:effectRef idx="0">
            <a:scrgbClr r="0" g="0" b="0"/>
          </a:effectRef>
          <a:fontRef idx="minor"/>
        </p:style>
        <p:txBody>
          <a:bodyPr vert="vert" wrap="none" lIns="90000" tIns="45000" rIns="90000" bIns="45000"/>
          <a:lstStyle/>
          <a:p>
            <a:pPr>
              <a:lnSpc>
                <a:spcPct val="100000"/>
              </a:lnSpc>
            </a:pPr>
            <a:r>
              <a:rPr lang="en-US" sz="1400" strike="noStrike">
                <a:solidFill>
                  <a:srgbClr val="000000"/>
                </a:solidFill>
                <a:latin typeface="EPSON 太丸ゴシック体Ｂ"/>
                <a:ea typeface="EPSON 太丸ゴシック体Ｂ"/>
              </a:rPr>
              <a:t>（処理時間）</a:t>
            </a:r>
            <a:endParaRPr/>
          </a:p>
        </p:txBody>
      </p:sp>
      <p:sp>
        <p:nvSpPr>
          <p:cNvPr id="120" name="CustomShape 34"/>
          <p:cNvSpPr/>
          <p:nvPr/>
        </p:nvSpPr>
        <p:spPr>
          <a:xfrm flipH="1">
            <a:off x="5142960" y="3817080"/>
            <a:ext cx="360" cy="999720"/>
          </a:xfrm>
          <a:prstGeom prst="straightConnector1">
            <a:avLst/>
          </a:prstGeom>
          <a:noFill/>
          <a:ln>
            <a:round/>
            <a:tailEnd type="arrow" w="med" len="med"/>
          </a:ln>
          <a:effectLst>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p:style>
      </p:sp>
      <p:sp>
        <p:nvSpPr>
          <p:cNvPr id="121" name="Line 35"/>
          <p:cNvSpPr/>
          <p:nvPr/>
        </p:nvSpPr>
        <p:spPr>
          <a:xfrm>
            <a:off x="357120" y="3817080"/>
            <a:ext cx="142560" cy="1440"/>
          </a:xfrm>
          <a:prstGeom prst="line">
            <a:avLst/>
          </a:prstGeom>
          <a:ln>
            <a:round/>
          </a:ln>
        </p:spPr>
      </p:sp>
      <p:sp>
        <p:nvSpPr>
          <p:cNvPr id="122" name="Line 36"/>
          <p:cNvSpPr/>
          <p:nvPr/>
        </p:nvSpPr>
        <p:spPr>
          <a:xfrm>
            <a:off x="357120" y="6669360"/>
            <a:ext cx="142560" cy="1440"/>
          </a:xfrm>
          <a:prstGeom prst="line">
            <a:avLst/>
          </a:prstGeom>
          <a:ln>
            <a:round/>
          </a:ln>
        </p:spPr>
      </p:sp>
      <p:sp>
        <p:nvSpPr>
          <p:cNvPr id="123" name="Line 37"/>
          <p:cNvSpPr/>
          <p:nvPr/>
        </p:nvSpPr>
        <p:spPr>
          <a:xfrm>
            <a:off x="5072040" y="3816000"/>
            <a:ext cx="142560" cy="1800"/>
          </a:xfrm>
          <a:prstGeom prst="line">
            <a:avLst/>
          </a:prstGeom>
          <a:ln>
            <a:round/>
          </a:ln>
        </p:spPr>
      </p:sp>
      <p:sp>
        <p:nvSpPr>
          <p:cNvPr id="124" name="Line 38"/>
          <p:cNvSpPr/>
          <p:nvPr/>
        </p:nvSpPr>
        <p:spPr>
          <a:xfrm>
            <a:off x="5072040" y="4797000"/>
            <a:ext cx="142560" cy="1440"/>
          </a:xfrm>
          <a:prstGeom prst="line">
            <a:avLst/>
          </a:prstGeom>
          <a:ln>
            <a:round/>
          </a:ln>
        </p:spPr>
      </p:sp>
      <p:pic>
        <p:nvPicPr>
          <p:cNvPr id="125" name="Picture 2"/>
          <p:cNvPicPr/>
          <p:nvPr/>
        </p:nvPicPr>
        <p:blipFill>
          <a:blip r:embed="rId3"/>
          <a:stretch/>
        </p:blipFill>
        <p:spPr>
          <a:xfrm>
            <a:off x="608760" y="2925000"/>
            <a:ext cx="783720" cy="810000"/>
          </a:xfrm>
          <a:prstGeom prst="rect">
            <a:avLst/>
          </a:prstGeom>
          <a:ln>
            <a:noFill/>
          </a:ln>
        </p:spPr>
      </p:pic>
      <p:pic>
        <p:nvPicPr>
          <p:cNvPr id="126" name="Picture 2"/>
          <p:cNvPicPr/>
          <p:nvPr/>
        </p:nvPicPr>
        <p:blipFill>
          <a:blip r:embed="rId3"/>
          <a:stretch/>
        </p:blipFill>
        <p:spPr>
          <a:xfrm>
            <a:off x="5253120" y="2967120"/>
            <a:ext cx="783720" cy="810000"/>
          </a:xfrm>
          <a:prstGeom prst="rect">
            <a:avLst/>
          </a:prstGeom>
          <a:ln>
            <a:noFill/>
          </a:ln>
        </p:spPr>
      </p:pic>
      <p:pic>
        <p:nvPicPr>
          <p:cNvPr id="127" name="Picture 2"/>
          <p:cNvPicPr/>
          <p:nvPr/>
        </p:nvPicPr>
        <p:blipFill>
          <a:blip r:embed="rId3"/>
          <a:stretch/>
        </p:blipFill>
        <p:spPr>
          <a:xfrm>
            <a:off x="6251760" y="2967120"/>
            <a:ext cx="783720" cy="810000"/>
          </a:xfrm>
          <a:prstGeom prst="rect">
            <a:avLst/>
          </a:prstGeom>
          <a:ln>
            <a:noFill/>
          </a:ln>
        </p:spPr>
      </p:pic>
      <p:pic>
        <p:nvPicPr>
          <p:cNvPr id="128" name="Picture 2"/>
          <p:cNvPicPr/>
          <p:nvPr/>
        </p:nvPicPr>
        <p:blipFill>
          <a:blip r:embed="rId3"/>
          <a:stretch/>
        </p:blipFill>
        <p:spPr>
          <a:xfrm>
            <a:off x="7251840" y="2955600"/>
            <a:ext cx="783720" cy="810000"/>
          </a:xfrm>
          <a:prstGeom prst="rect">
            <a:avLst/>
          </a:prstGeom>
          <a:ln>
            <a:noFill/>
          </a:ln>
        </p:spPr>
      </p:pic>
      <p:pic>
        <p:nvPicPr>
          <p:cNvPr id="129" name="Picture 2"/>
          <p:cNvPicPr/>
          <p:nvPr/>
        </p:nvPicPr>
        <p:blipFill>
          <a:blip r:embed="rId3"/>
          <a:stretch/>
        </p:blipFill>
        <p:spPr>
          <a:xfrm>
            <a:off x="8251920" y="2979000"/>
            <a:ext cx="783720" cy="810000"/>
          </a:xfrm>
          <a:prstGeom prst="rect">
            <a:avLst/>
          </a:prstGeom>
          <a:ln>
            <a:noFill/>
          </a:ln>
        </p:spPr>
      </p:pic>
      <p:sp>
        <p:nvSpPr>
          <p:cNvPr id="130" name="CustomShape 39"/>
          <p:cNvSpPr/>
          <p:nvPr/>
        </p:nvSpPr>
        <p:spPr>
          <a:xfrm>
            <a:off x="5109480" y="5047920"/>
            <a:ext cx="3902400" cy="145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strike="noStrike" dirty="0" err="1">
                <a:solidFill>
                  <a:schemeClr val="bg1"/>
                </a:solidFill>
                <a:latin typeface="EPSON 太丸ゴシック体Ｂ"/>
                <a:ea typeface="EPSON 太丸ゴシック体Ｂ"/>
              </a:rPr>
              <a:t>プログラムの中では並列化が容易な部分と難しい部分がある</a:t>
            </a:r>
            <a:endParaRPr dirty="0">
              <a:solidFill>
                <a:schemeClr val="bg1"/>
              </a:solidFill>
            </a:endParaRPr>
          </a:p>
          <a:p>
            <a:pPr>
              <a:lnSpc>
                <a:spcPct val="100000"/>
              </a:lnSpc>
            </a:pPr>
            <a:r>
              <a:rPr lang="en-US" sz="1500" strike="noStrike" dirty="0" err="1">
                <a:solidFill>
                  <a:schemeClr val="bg1"/>
                </a:solidFill>
                <a:latin typeface="EPSON 太丸ゴシック体Ｂ"/>
                <a:ea typeface="EPSON 太丸ゴシック体Ｂ"/>
              </a:rPr>
              <a:t>全体の処理時間は並列化されない部分により律速（アムダールの法則</a:t>
            </a:r>
            <a:r>
              <a:rPr lang="en-US" sz="1500" strike="noStrike" dirty="0">
                <a:solidFill>
                  <a:schemeClr val="bg1"/>
                </a:solidFill>
                <a:latin typeface="EPSON 太丸ゴシック体Ｂ"/>
                <a:ea typeface="EPSON 太丸ゴシック体Ｂ"/>
              </a:rPr>
              <a:t>）</a:t>
            </a:r>
            <a:endParaRPr dirty="0">
              <a:solidFill>
                <a:schemeClr val="bg1"/>
              </a:solidFill>
            </a:endParaRPr>
          </a:p>
          <a:p>
            <a:pPr>
              <a:lnSpc>
                <a:spcPct val="100000"/>
              </a:lnSpc>
            </a:pPr>
            <a:r>
              <a:rPr lang="en-US" sz="1500" strike="noStrike" dirty="0">
                <a:solidFill>
                  <a:schemeClr val="bg1"/>
                </a:solidFill>
                <a:latin typeface="EPSON 太丸ゴシック体Ｂ"/>
                <a:ea typeface="EPSON 太丸ゴシック体Ｂ"/>
              </a:rPr>
              <a:t> → </a:t>
            </a:r>
            <a:r>
              <a:rPr lang="en-US" sz="1500" strike="noStrike" dirty="0" err="1">
                <a:solidFill>
                  <a:schemeClr val="bg1"/>
                </a:solidFill>
                <a:latin typeface="EPSON 太丸ゴシック体Ｂ"/>
                <a:ea typeface="EPSON 太丸ゴシック体Ｂ"/>
              </a:rPr>
              <a:t>並列化が難しい部分もなんとかして並列化することが必要</a:t>
            </a:r>
            <a:endParaRPr dirty="0">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4"/>
          <p:cNvSpPr txBox="1"/>
          <p:nvPr/>
        </p:nvSpPr>
        <p:spPr>
          <a:xfrm>
            <a:off x="435240" y="44640"/>
            <a:ext cx="8229240" cy="1142640"/>
          </a:xfrm>
          <a:prstGeom prst="rect">
            <a:avLst/>
          </a:prstGeom>
          <a:noFill/>
          <a:ln>
            <a:noFill/>
          </a:ln>
        </p:spPr>
        <p:txBody>
          <a:bodyPr anchor="ctr"/>
          <a:lstStyle/>
          <a:p>
            <a:pPr algn="ctr">
              <a:lnSpc>
                <a:spcPct val="100000"/>
              </a:lnSpc>
            </a:pPr>
            <a:r>
              <a:rPr lang="en-US" altLang="ja-JP" sz="3600" dirty="0" smtClean="0">
                <a:solidFill>
                  <a:srgbClr val="0070C0"/>
                </a:solidFill>
                <a:latin typeface="Calibri"/>
                <a:ea typeface="EPSON 太丸ゴシック体Ｂ"/>
              </a:rPr>
              <a:t>Android</a:t>
            </a:r>
            <a:r>
              <a:rPr lang="ja-JP" altLang="en-US" sz="3600" dirty="0" smtClean="0">
                <a:solidFill>
                  <a:srgbClr val="0070C0"/>
                </a:solidFill>
                <a:latin typeface="Calibri"/>
                <a:ea typeface="EPSON 太丸ゴシック体Ｂ"/>
              </a:rPr>
              <a:t>クラスタシステム</a:t>
            </a:r>
            <a:endParaRPr dirty="0"/>
          </a:p>
        </p:txBody>
      </p:sp>
      <p:pic>
        <p:nvPicPr>
          <p:cNvPr id="77" name="図 6"/>
          <p:cNvPicPr/>
          <p:nvPr/>
        </p:nvPicPr>
        <p:blipFill>
          <a:blip r:embed="rId2"/>
          <a:stretch/>
        </p:blipFill>
        <p:spPr>
          <a:xfrm rot="13606800">
            <a:off x="2261634" y="4314521"/>
            <a:ext cx="330840" cy="284760"/>
          </a:xfrm>
          <a:prstGeom prst="rect">
            <a:avLst/>
          </a:prstGeom>
          <a:ln>
            <a:noFill/>
          </a:ln>
        </p:spPr>
      </p:pic>
      <p:pic>
        <p:nvPicPr>
          <p:cNvPr id="79" name="図 8"/>
          <p:cNvPicPr/>
          <p:nvPr/>
        </p:nvPicPr>
        <p:blipFill>
          <a:blip r:embed="rId2"/>
          <a:stretch/>
        </p:blipFill>
        <p:spPr>
          <a:xfrm>
            <a:off x="606714" y="4859949"/>
            <a:ext cx="330840" cy="284760"/>
          </a:xfrm>
          <a:prstGeom prst="rect">
            <a:avLst/>
          </a:prstGeom>
          <a:ln>
            <a:noFill/>
          </a:ln>
        </p:spPr>
      </p:pic>
      <p:pic>
        <p:nvPicPr>
          <p:cNvPr id="80" name="図 9"/>
          <p:cNvPicPr/>
          <p:nvPr/>
        </p:nvPicPr>
        <p:blipFill>
          <a:blip r:embed="rId2"/>
          <a:stretch/>
        </p:blipFill>
        <p:spPr>
          <a:xfrm rot="8143200">
            <a:off x="2472288" y="3396556"/>
            <a:ext cx="330840" cy="284760"/>
          </a:xfrm>
          <a:prstGeom prst="rect">
            <a:avLst/>
          </a:prstGeom>
          <a:ln>
            <a:noFill/>
          </a:ln>
        </p:spPr>
      </p:pic>
      <p:pic>
        <p:nvPicPr>
          <p:cNvPr id="81" name="図 10"/>
          <p:cNvPicPr/>
          <p:nvPr/>
        </p:nvPicPr>
        <p:blipFill>
          <a:blip r:embed="rId3"/>
          <a:stretch/>
        </p:blipFill>
        <p:spPr>
          <a:xfrm rot="14460600">
            <a:off x="2573637" y="6368614"/>
            <a:ext cx="330840" cy="244440"/>
          </a:xfrm>
          <a:prstGeom prst="rect">
            <a:avLst/>
          </a:prstGeom>
          <a:ln>
            <a:noFill/>
          </a:ln>
        </p:spPr>
      </p:pic>
      <p:pic>
        <p:nvPicPr>
          <p:cNvPr id="82" name="図 11"/>
          <p:cNvPicPr/>
          <p:nvPr/>
        </p:nvPicPr>
        <p:blipFill>
          <a:blip r:embed="rId2"/>
          <a:stretch/>
        </p:blipFill>
        <p:spPr>
          <a:xfrm rot="19183800">
            <a:off x="978770" y="6393050"/>
            <a:ext cx="330840" cy="284760"/>
          </a:xfrm>
          <a:prstGeom prst="rect">
            <a:avLst/>
          </a:prstGeom>
          <a:ln>
            <a:noFill/>
          </a:ln>
        </p:spPr>
      </p:pic>
      <p:pic>
        <p:nvPicPr>
          <p:cNvPr id="83" name="図 12"/>
          <p:cNvPicPr/>
          <p:nvPr/>
        </p:nvPicPr>
        <p:blipFill>
          <a:blip r:embed="rId2"/>
          <a:stretch/>
        </p:blipFill>
        <p:spPr>
          <a:xfrm rot="2950800">
            <a:off x="1036389" y="3415659"/>
            <a:ext cx="330840" cy="284760"/>
          </a:xfrm>
          <a:prstGeom prst="rect">
            <a:avLst/>
          </a:prstGeom>
          <a:ln>
            <a:noFill/>
          </a:ln>
        </p:spPr>
      </p:pic>
      <p:pic>
        <p:nvPicPr>
          <p:cNvPr id="85" name="図 14"/>
          <p:cNvPicPr/>
          <p:nvPr/>
        </p:nvPicPr>
        <p:blipFill>
          <a:blip r:embed="rId2"/>
          <a:stretch/>
        </p:blipFill>
        <p:spPr>
          <a:xfrm>
            <a:off x="1731714" y="5315321"/>
            <a:ext cx="330840" cy="284760"/>
          </a:xfrm>
          <a:prstGeom prst="rect">
            <a:avLst/>
          </a:prstGeom>
          <a:ln>
            <a:noFill/>
          </a:ln>
        </p:spPr>
      </p:pic>
      <p:pic>
        <p:nvPicPr>
          <p:cNvPr id="86" name="図 15"/>
          <p:cNvPicPr/>
          <p:nvPr/>
        </p:nvPicPr>
        <p:blipFill>
          <a:blip r:embed="rId2"/>
          <a:stretch/>
        </p:blipFill>
        <p:spPr>
          <a:xfrm rot="3183600">
            <a:off x="1230954" y="5150801"/>
            <a:ext cx="330840" cy="284760"/>
          </a:xfrm>
          <a:prstGeom prst="rect">
            <a:avLst/>
          </a:prstGeom>
          <a:ln>
            <a:noFill/>
          </a:ln>
        </p:spPr>
      </p:pic>
      <p:pic>
        <p:nvPicPr>
          <p:cNvPr id="87" name="図 16"/>
          <p:cNvPicPr/>
          <p:nvPr/>
        </p:nvPicPr>
        <p:blipFill>
          <a:blip r:embed="rId2"/>
          <a:stretch/>
        </p:blipFill>
        <p:spPr>
          <a:xfrm rot="19129200">
            <a:off x="2263434" y="5183201"/>
            <a:ext cx="330840" cy="284760"/>
          </a:xfrm>
          <a:prstGeom prst="rect">
            <a:avLst/>
          </a:prstGeom>
          <a:ln>
            <a:noFill/>
          </a:ln>
        </p:spPr>
      </p:pic>
      <p:pic>
        <p:nvPicPr>
          <p:cNvPr id="88" name="図 17"/>
          <p:cNvPicPr/>
          <p:nvPr/>
        </p:nvPicPr>
        <p:blipFill>
          <a:blip r:embed="rId2"/>
          <a:stretch/>
        </p:blipFill>
        <p:spPr>
          <a:xfrm rot="8514600">
            <a:off x="1235634" y="4323521"/>
            <a:ext cx="330840" cy="284760"/>
          </a:xfrm>
          <a:prstGeom prst="rect">
            <a:avLst/>
          </a:prstGeom>
          <a:ln>
            <a:noFill/>
          </a:ln>
        </p:spPr>
      </p:pic>
      <p:sp>
        <p:nvSpPr>
          <p:cNvPr id="89" name="CustomShape 6"/>
          <p:cNvSpPr/>
          <p:nvPr/>
        </p:nvSpPr>
        <p:spPr>
          <a:xfrm>
            <a:off x="40597" y="2473163"/>
            <a:ext cx="1438314" cy="881280"/>
          </a:xfrm>
          <a:prstGeom prst="wedgeEllipseCallout">
            <a:avLst>
              <a:gd name="adj1" fmla="val 41527"/>
              <a:gd name="adj2" fmla="val 45936"/>
            </a:avLst>
          </a:prstGeom>
          <a:solidFill>
            <a:schemeClr val="tx2">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dirty="0" err="1">
                <a:solidFill>
                  <a:srgbClr val="000000"/>
                </a:solidFill>
                <a:latin typeface="Segoe UI"/>
                <a:ea typeface="メイリオ"/>
              </a:rPr>
              <a:t>端末が</a:t>
            </a:r>
            <a:endParaRPr sz="1600" b="1" dirty="0"/>
          </a:p>
          <a:p>
            <a:pPr algn="ctr">
              <a:lnSpc>
                <a:spcPct val="100000"/>
              </a:lnSpc>
            </a:pPr>
            <a:r>
              <a:rPr lang="en-US" sz="1600" b="1" strike="noStrike" dirty="0" err="1">
                <a:solidFill>
                  <a:srgbClr val="000000"/>
                </a:solidFill>
                <a:latin typeface="Segoe UI"/>
                <a:ea typeface="メイリオ"/>
              </a:rPr>
              <a:t>増えると性能UP</a:t>
            </a:r>
            <a:r>
              <a:rPr lang="en-US" sz="1600" b="1" strike="noStrike" dirty="0">
                <a:solidFill>
                  <a:srgbClr val="000000"/>
                </a:solidFill>
                <a:latin typeface="Segoe UI"/>
                <a:ea typeface="メイリオ"/>
              </a:rPr>
              <a:t>!</a:t>
            </a:r>
            <a:endParaRPr sz="1600" b="1" dirty="0"/>
          </a:p>
        </p:txBody>
      </p:sp>
      <p:sp>
        <p:nvSpPr>
          <p:cNvPr id="90" name="CustomShape 7"/>
          <p:cNvSpPr/>
          <p:nvPr/>
        </p:nvSpPr>
        <p:spPr>
          <a:xfrm>
            <a:off x="1523993" y="3090880"/>
            <a:ext cx="879075" cy="1122997"/>
          </a:xfrm>
          <a:prstGeom prst="rect">
            <a:avLst/>
          </a:prstGeom>
          <a:solidFill>
            <a:srgbClr val="92D050"/>
          </a:solidFill>
          <a:ln w="76320">
            <a:solidFill>
              <a:schemeClr val="tx1"/>
            </a:solidFill>
            <a:round/>
          </a:ln>
        </p:spPr>
        <p:style>
          <a:lnRef idx="2">
            <a:schemeClr val="accent6"/>
          </a:lnRef>
          <a:fillRef idx="1">
            <a:schemeClr val="lt1"/>
          </a:fillRef>
          <a:effectRef idx="0">
            <a:schemeClr val="accent6"/>
          </a:effectRef>
          <a:fontRef idx="minor"/>
        </p:style>
      </p:sp>
      <p:pic>
        <p:nvPicPr>
          <p:cNvPr id="91" name="図 21"/>
          <p:cNvPicPr/>
          <p:nvPr/>
        </p:nvPicPr>
        <p:blipFill>
          <a:blip r:embed="rId4"/>
          <a:stretch/>
        </p:blipFill>
        <p:spPr>
          <a:xfrm>
            <a:off x="1610034" y="3160035"/>
            <a:ext cx="719208" cy="479414"/>
          </a:xfrm>
          <a:prstGeom prst="rect">
            <a:avLst/>
          </a:prstGeom>
          <a:ln>
            <a:noFill/>
          </a:ln>
        </p:spPr>
      </p:pic>
      <p:pic>
        <p:nvPicPr>
          <p:cNvPr id="95" name="図 25"/>
          <p:cNvPicPr/>
          <p:nvPr/>
        </p:nvPicPr>
        <p:blipFill>
          <a:blip r:embed="rId4"/>
          <a:stretch/>
        </p:blipFill>
        <p:spPr>
          <a:xfrm>
            <a:off x="3016554" y="3979001"/>
            <a:ext cx="545400" cy="613440"/>
          </a:xfrm>
          <a:prstGeom prst="rect">
            <a:avLst/>
          </a:prstGeom>
          <a:ln>
            <a:noFill/>
          </a:ln>
        </p:spPr>
      </p:pic>
      <p:pic>
        <p:nvPicPr>
          <p:cNvPr id="102" name="図 33"/>
          <p:cNvPicPr/>
          <p:nvPr/>
        </p:nvPicPr>
        <p:blipFill>
          <a:blip r:embed="rId5"/>
          <a:stretch/>
        </p:blipFill>
        <p:spPr>
          <a:xfrm>
            <a:off x="6523779" y="3121030"/>
            <a:ext cx="1508760" cy="1202760"/>
          </a:xfrm>
          <a:prstGeom prst="rect">
            <a:avLst/>
          </a:prstGeom>
          <a:ln>
            <a:noFill/>
          </a:ln>
        </p:spPr>
      </p:pic>
      <p:pic>
        <p:nvPicPr>
          <p:cNvPr id="103" name="図 34"/>
          <p:cNvPicPr/>
          <p:nvPr/>
        </p:nvPicPr>
        <p:blipFill>
          <a:blip r:embed="rId5"/>
          <a:stretch/>
        </p:blipFill>
        <p:spPr>
          <a:xfrm>
            <a:off x="6560120" y="4338900"/>
            <a:ext cx="1508760" cy="1202760"/>
          </a:xfrm>
          <a:prstGeom prst="rect">
            <a:avLst/>
          </a:prstGeom>
          <a:ln>
            <a:noFill/>
          </a:ln>
        </p:spPr>
      </p:pic>
      <p:pic>
        <p:nvPicPr>
          <p:cNvPr id="104" name="図 35"/>
          <p:cNvPicPr/>
          <p:nvPr/>
        </p:nvPicPr>
        <p:blipFill>
          <a:blip r:embed="rId5"/>
          <a:stretch/>
        </p:blipFill>
        <p:spPr>
          <a:xfrm>
            <a:off x="6497934" y="5535422"/>
            <a:ext cx="1508760" cy="1202760"/>
          </a:xfrm>
          <a:prstGeom prst="rect">
            <a:avLst/>
          </a:prstGeom>
          <a:ln>
            <a:noFill/>
          </a:ln>
        </p:spPr>
      </p:pic>
      <p:pic>
        <p:nvPicPr>
          <p:cNvPr id="105" name="図 36"/>
          <p:cNvPicPr/>
          <p:nvPr/>
        </p:nvPicPr>
        <p:blipFill>
          <a:blip r:embed="rId6"/>
          <a:stretch/>
        </p:blipFill>
        <p:spPr>
          <a:xfrm>
            <a:off x="5367802" y="4609574"/>
            <a:ext cx="784800" cy="1105200"/>
          </a:xfrm>
          <a:prstGeom prst="rect">
            <a:avLst/>
          </a:prstGeom>
          <a:ln>
            <a:noFill/>
          </a:ln>
        </p:spPr>
      </p:pic>
      <p:sp>
        <p:nvSpPr>
          <p:cNvPr id="106" name="Line 13"/>
          <p:cNvSpPr/>
          <p:nvPr/>
        </p:nvSpPr>
        <p:spPr>
          <a:xfrm flipH="1">
            <a:off x="7507260" y="3685677"/>
            <a:ext cx="385560" cy="1651680"/>
          </a:xfrm>
          <a:prstGeom prst="line">
            <a:avLst/>
          </a:prstGeom>
          <a:ln w="57240">
            <a:round/>
          </a:ln>
        </p:spPr>
      </p:sp>
      <p:sp>
        <p:nvSpPr>
          <p:cNvPr id="107" name="Line 14"/>
          <p:cNvSpPr/>
          <p:nvPr/>
        </p:nvSpPr>
        <p:spPr>
          <a:xfrm flipH="1">
            <a:off x="5755500" y="4974789"/>
            <a:ext cx="345240" cy="849960"/>
          </a:xfrm>
          <a:prstGeom prst="line">
            <a:avLst/>
          </a:prstGeom>
          <a:ln w="57240">
            <a:round/>
          </a:ln>
        </p:spPr>
      </p:sp>
      <p:sp>
        <p:nvSpPr>
          <p:cNvPr id="108" name="Line 15"/>
          <p:cNvSpPr/>
          <p:nvPr/>
        </p:nvSpPr>
        <p:spPr>
          <a:xfrm flipH="1" flipV="1">
            <a:off x="7520580" y="5837397"/>
            <a:ext cx="549720" cy="101520"/>
          </a:xfrm>
          <a:prstGeom prst="line">
            <a:avLst/>
          </a:prstGeom>
          <a:ln w="57240">
            <a:round/>
          </a:ln>
        </p:spPr>
      </p:sp>
      <p:sp>
        <p:nvSpPr>
          <p:cNvPr id="109" name="Line 16"/>
          <p:cNvSpPr/>
          <p:nvPr/>
        </p:nvSpPr>
        <p:spPr>
          <a:xfrm flipV="1">
            <a:off x="4625934" y="6188760"/>
            <a:ext cx="519480" cy="6840"/>
          </a:xfrm>
          <a:prstGeom prst="line">
            <a:avLst/>
          </a:prstGeom>
          <a:ln w="57240">
            <a:round/>
          </a:ln>
        </p:spPr>
      </p:sp>
      <p:pic>
        <p:nvPicPr>
          <p:cNvPr id="110" name="図 41"/>
          <p:cNvPicPr/>
          <p:nvPr/>
        </p:nvPicPr>
        <p:blipFill>
          <a:blip r:embed="rId7"/>
          <a:stretch/>
        </p:blipFill>
        <p:spPr>
          <a:xfrm>
            <a:off x="4394851" y="4699223"/>
            <a:ext cx="659520" cy="924840"/>
          </a:xfrm>
          <a:prstGeom prst="rect">
            <a:avLst/>
          </a:prstGeom>
          <a:ln>
            <a:noFill/>
          </a:ln>
        </p:spPr>
      </p:pic>
      <p:pic>
        <p:nvPicPr>
          <p:cNvPr id="111" name="図 42"/>
          <p:cNvPicPr/>
          <p:nvPr/>
        </p:nvPicPr>
        <p:blipFill>
          <a:blip r:embed="rId2"/>
          <a:stretch/>
        </p:blipFill>
        <p:spPr>
          <a:xfrm rot="19129200">
            <a:off x="4026296" y="4941743"/>
            <a:ext cx="330840" cy="284760"/>
          </a:xfrm>
          <a:prstGeom prst="rect">
            <a:avLst/>
          </a:prstGeom>
          <a:ln>
            <a:noFill/>
          </a:ln>
        </p:spPr>
      </p:pic>
      <p:sp>
        <p:nvSpPr>
          <p:cNvPr id="112" name="CustomShape 18"/>
          <p:cNvSpPr/>
          <p:nvPr/>
        </p:nvSpPr>
        <p:spPr>
          <a:xfrm>
            <a:off x="3772640" y="2387950"/>
            <a:ext cx="2505895" cy="1383844"/>
          </a:xfrm>
          <a:prstGeom prst="wedgeEllipseCallout">
            <a:avLst>
              <a:gd name="adj1" fmla="val 63130"/>
              <a:gd name="adj2" fmla="val 21279"/>
            </a:avLst>
          </a:prstGeom>
          <a:solidFill>
            <a:schemeClr val="tx2">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ja-JP" altLang="en-US" sz="1600" b="1" dirty="0" smtClean="0"/>
              <a:t>携帯端末やシングルボードコンピュータ</a:t>
            </a:r>
            <a:r>
              <a:rPr lang="ja-JP" altLang="en-US" sz="1600" b="1" dirty="0" smtClean="0"/>
              <a:t>を並列処理に</a:t>
            </a:r>
            <a:r>
              <a:rPr lang="ja-JP" altLang="en-US" sz="1600" b="1" dirty="0" smtClean="0"/>
              <a:t>活用</a:t>
            </a:r>
            <a:r>
              <a:rPr lang="ja-JP" altLang="en-US" sz="1600" b="1" dirty="0" smtClean="0"/>
              <a:t>可能</a:t>
            </a:r>
            <a:endParaRPr sz="1600" b="1" dirty="0"/>
          </a:p>
        </p:txBody>
      </p:sp>
      <p:cxnSp>
        <p:nvCxnSpPr>
          <p:cNvPr id="114" name="直線コネクタ 113"/>
          <p:cNvCxnSpPr>
            <a:stCxn id="102" idx="1"/>
          </p:cNvCxnSpPr>
          <p:nvPr/>
        </p:nvCxnSpPr>
        <p:spPr>
          <a:xfrm flipH="1">
            <a:off x="6054293" y="3722410"/>
            <a:ext cx="469486" cy="115447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7" name="直線コネクタ 116"/>
          <p:cNvCxnSpPr>
            <a:stCxn id="103" idx="1"/>
            <a:endCxn id="105" idx="3"/>
          </p:cNvCxnSpPr>
          <p:nvPr/>
        </p:nvCxnSpPr>
        <p:spPr>
          <a:xfrm flipH="1">
            <a:off x="6152602" y="4940280"/>
            <a:ext cx="407518" cy="22189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4" name="直線コネクタ 123"/>
          <p:cNvCxnSpPr>
            <a:stCxn id="104" idx="1"/>
          </p:cNvCxnSpPr>
          <p:nvPr/>
        </p:nvCxnSpPr>
        <p:spPr>
          <a:xfrm flipH="1" flipV="1">
            <a:off x="5928074" y="5457701"/>
            <a:ext cx="569860" cy="67910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8" name="直線コネクタ 127"/>
          <p:cNvCxnSpPr>
            <a:stCxn id="110" idx="3"/>
            <a:endCxn id="105" idx="1"/>
          </p:cNvCxnSpPr>
          <p:nvPr/>
        </p:nvCxnSpPr>
        <p:spPr>
          <a:xfrm>
            <a:off x="5054371" y="5161643"/>
            <a:ext cx="313431" cy="53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4" name="CustomShape 2"/>
          <p:cNvSpPr/>
          <p:nvPr/>
        </p:nvSpPr>
        <p:spPr>
          <a:xfrm>
            <a:off x="-11021" y="1007511"/>
            <a:ext cx="9155021" cy="1563154"/>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spcBef>
                <a:spcPts val="150"/>
              </a:spcBef>
              <a:spcAft>
                <a:spcPts val="100"/>
              </a:spcAft>
              <a:buFont typeface="StarSymbol"/>
              <a:buChar char=""/>
            </a:pPr>
            <a:r>
              <a:rPr lang="ja-JP" altLang="en-US" sz="2200" b="1" strike="noStrike" dirty="0" smtClean="0">
                <a:solidFill>
                  <a:srgbClr val="000000"/>
                </a:solidFill>
                <a:latin typeface="Segoe UI"/>
                <a:ea typeface="メイリオ"/>
              </a:rPr>
              <a:t>身近にある</a:t>
            </a:r>
            <a:r>
              <a:rPr lang="en-US" altLang="ja-JP" sz="2200" b="1" strike="noStrike" dirty="0" smtClean="0">
                <a:solidFill>
                  <a:srgbClr val="000000"/>
                </a:solidFill>
                <a:latin typeface="Segoe UI"/>
                <a:ea typeface="メイリオ"/>
              </a:rPr>
              <a:t>Android OS</a:t>
            </a:r>
            <a:r>
              <a:rPr lang="ja-JP" altLang="en-US" sz="2200" b="1" strike="noStrike" dirty="0" smtClean="0">
                <a:solidFill>
                  <a:srgbClr val="000000"/>
                </a:solidFill>
                <a:latin typeface="Segoe UI"/>
                <a:ea typeface="メイリオ"/>
              </a:rPr>
              <a:t>搭載</a:t>
            </a:r>
            <a:r>
              <a:rPr lang="ja-JP" altLang="en-US" sz="2200" b="1" strike="noStrike" dirty="0" smtClean="0">
                <a:solidFill>
                  <a:srgbClr val="000000"/>
                </a:solidFill>
                <a:latin typeface="Segoe UI"/>
                <a:ea typeface="メイリオ"/>
              </a:rPr>
              <a:t>の</a:t>
            </a:r>
            <a:r>
              <a:rPr lang="en-US" altLang="ja-JP" sz="2200" b="1" dirty="0">
                <a:solidFill>
                  <a:srgbClr val="000000"/>
                </a:solidFill>
                <a:latin typeface="Segoe UI"/>
                <a:ea typeface="メイリオ"/>
              </a:rPr>
              <a:t>(</a:t>
            </a:r>
            <a:r>
              <a:rPr lang="ja-JP" altLang="en-US" sz="2200" b="1" dirty="0">
                <a:solidFill>
                  <a:srgbClr val="000000"/>
                </a:solidFill>
                <a:latin typeface="Segoe UI"/>
                <a:ea typeface="メイリオ"/>
              </a:rPr>
              <a:t>ノード</a:t>
            </a:r>
            <a:r>
              <a:rPr lang="en-US" altLang="ja-JP" sz="2200" b="1" dirty="0">
                <a:solidFill>
                  <a:srgbClr val="000000"/>
                </a:solidFill>
                <a:latin typeface="Segoe UI"/>
                <a:ea typeface="メイリオ"/>
              </a:rPr>
              <a:t>)</a:t>
            </a:r>
            <a:r>
              <a:rPr lang="ja-JP" altLang="en-US" sz="2200" b="1" strike="noStrike" dirty="0" smtClean="0">
                <a:solidFill>
                  <a:srgbClr val="000000"/>
                </a:solidFill>
                <a:latin typeface="Segoe UI"/>
                <a:ea typeface="メイリオ"/>
              </a:rPr>
              <a:t>コンピュータを</a:t>
            </a:r>
            <a:r>
              <a:rPr lang="ja-JP" altLang="en-US" sz="2200" b="1" strike="noStrike" dirty="0" smtClean="0">
                <a:solidFill>
                  <a:srgbClr val="000000"/>
                </a:solidFill>
                <a:latin typeface="Segoe UI"/>
                <a:ea typeface="メイリオ"/>
              </a:rPr>
              <a:t>並列処理に活用</a:t>
            </a:r>
            <a:endParaRPr lang="en-US" altLang="ja-JP" sz="2200" b="1" strike="noStrike" dirty="0" smtClean="0">
              <a:solidFill>
                <a:srgbClr val="000000"/>
              </a:solidFill>
              <a:latin typeface="Segoe UI"/>
              <a:ea typeface="メイリオ"/>
            </a:endParaRPr>
          </a:p>
          <a:p>
            <a:pPr lvl="1">
              <a:lnSpc>
                <a:spcPct val="90000"/>
              </a:lnSpc>
              <a:spcBef>
                <a:spcPts val="150"/>
              </a:spcBef>
              <a:spcAft>
                <a:spcPts val="100"/>
              </a:spcAft>
              <a:buFont typeface="StarSymbol"/>
              <a:buChar char=""/>
            </a:pPr>
            <a:r>
              <a:rPr lang="ja-JP" altLang="en-US" sz="2000" strike="noStrike" dirty="0" smtClean="0">
                <a:solidFill>
                  <a:srgbClr val="000000"/>
                </a:solidFill>
                <a:latin typeface="Segoe UI"/>
                <a:ea typeface="メイリオ"/>
              </a:rPr>
              <a:t>いつでもどこでも高い演算能力を手軽に実現</a:t>
            </a:r>
            <a:endParaRPr lang="en-US" altLang="ja-JP" sz="2000" strike="noStrike" dirty="0" smtClean="0">
              <a:solidFill>
                <a:srgbClr val="000000"/>
              </a:solidFill>
              <a:latin typeface="Segoe UI"/>
              <a:ea typeface="メイリオ"/>
            </a:endParaRPr>
          </a:p>
          <a:p>
            <a:pPr marL="720000" lvl="1">
              <a:lnSpc>
                <a:spcPct val="90000"/>
              </a:lnSpc>
              <a:spcBef>
                <a:spcPts val="150"/>
              </a:spcBef>
              <a:spcAft>
                <a:spcPts val="100"/>
              </a:spcAft>
            </a:pPr>
            <a:r>
              <a:rPr lang="ja-JP" altLang="en-US" sz="1900" dirty="0" smtClean="0">
                <a:solidFill>
                  <a:srgbClr val="000000"/>
                </a:solidFill>
                <a:latin typeface="Segoe UI"/>
                <a:ea typeface="メイリオ"/>
              </a:rPr>
              <a:t>用途</a:t>
            </a:r>
            <a:r>
              <a:rPr lang="en-US" altLang="ja-JP" sz="1900" dirty="0" smtClean="0">
                <a:solidFill>
                  <a:srgbClr val="000000"/>
                </a:solidFill>
                <a:latin typeface="Segoe UI"/>
                <a:ea typeface="メイリオ"/>
              </a:rPr>
              <a:t>) </a:t>
            </a:r>
            <a:r>
              <a:rPr lang="ja-JP" altLang="ja-JP" sz="1900" strike="noStrike" dirty="0" smtClean="0">
                <a:solidFill>
                  <a:srgbClr val="000000"/>
                </a:solidFill>
                <a:latin typeface="Segoe UI"/>
                <a:ea typeface="メイリオ"/>
              </a:rPr>
              <a:t>災害などで</a:t>
            </a:r>
            <a:r>
              <a:rPr lang="ja-JP" altLang="ja-JP" sz="1900" strike="noStrike" dirty="0" smtClean="0">
                <a:solidFill>
                  <a:srgbClr val="000000"/>
                </a:solidFill>
                <a:latin typeface="メイリオ"/>
                <a:ea typeface="メイリオ"/>
              </a:rPr>
              <a:t>PC</a:t>
            </a:r>
            <a:r>
              <a:rPr lang="ja-JP" altLang="ja-JP" sz="1900" strike="noStrike" dirty="0" smtClean="0">
                <a:solidFill>
                  <a:srgbClr val="000000"/>
                </a:solidFill>
                <a:latin typeface="Segoe UI"/>
                <a:ea typeface="メイリオ"/>
              </a:rPr>
              <a:t>やサーバが故障</a:t>
            </a:r>
            <a:r>
              <a:rPr lang="ja-JP" altLang="en-US" sz="1900" strike="noStrike" dirty="0" smtClean="0">
                <a:solidFill>
                  <a:srgbClr val="000000"/>
                </a:solidFill>
                <a:latin typeface="Segoe UI"/>
                <a:ea typeface="メイリオ"/>
              </a:rPr>
              <a:t>したとしても</a:t>
            </a:r>
            <a:r>
              <a:rPr lang="ja-JP" altLang="ja-JP" sz="1900" strike="noStrike" dirty="0" smtClean="0">
                <a:solidFill>
                  <a:srgbClr val="000000"/>
                </a:solidFill>
                <a:latin typeface="Segoe UI"/>
                <a:ea typeface="メイリオ"/>
              </a:rPr>
              <a:t>代替装置として利用</a:t>
            </a:r>
            <a:r>
              <a:rPr lang="ja-JP" altLang="en-US" sz="1900" dirty="0">
                <a:solidFill>
                  <a:srgbClr val="000000"/>
                </a:solidFill>
                <a:latin typeface="Segoe UI"/>
                <a:ea typeface="メイリオ"/>
              </a:rPr>
              <a:t>可能</a:t>
            </a:r>
            <a:endParaRPr lang="en-US" altLang="ja-JP" sz="1900" dirty="0"/>
          </a:p>
          <a:p>
            <a:pPr lvl="1">
              <a:lnSpc>
                <a:spcPct val="90000"/>
              </a:lnSpc>
              <a:spcBef>
                <a:spcPts val="150"/>
              </a:spcBef>
              <a:spcAft>
                <a:spcPts val="100"/>
              </a:spcAft>
              <a:buFont typeface="StarSymbol"/>
              <a:buChar char=""/>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クラスタを構成するノードが実行中に</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変更されて</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も</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並列</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処理を</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継続可能</a:t>
            </a:r>
            <a:endParaRPr lang="en-US" altLang="ja-JP" sz="2000" strike="noStrike" dirty="0" smtClean="0">
              <a:solidFill>
                <a:srgbClr val="000000"/>
              </a:solidFill>
              <a:latin typeface="Segoe UI"/>
              <a:ea typeface="メイリオ"/>
            </a:endParaRPr>
          </a:p>
        </p:txBody>
      </p:sp>
      <p:pic>
        <p:nvPicPr>
          <p:cNvPr id="147" name="Picture 2"/>
          <p:cNvPicPr/>
          <p:nvPr/>
        </p:nvPicPr>
        <p:blipFill>
          <a:blip r:embed="rId8"/>
          <a:stretch/>
        </p:blipFill>
        <p:spPr>
          <a:xfrm>
            <a:off x="8031269" y="3502933"/>
            <a:ext cx="439314" cy="540230"/>
          </a:xfrm>
          <a:prstGeom prst="rect">
            <a:avLst/>
          </a:prstGeom>
          <a:ln>
            <a:noFill/>
          </a:ln>
        </p:spPr>
      </p:pic>
      <p:pic>
        <p:nvPicPr>
          <p:cNvPr id="148" name="Picture 2"/>
          <p:cNvPicPr/>
          <p:nvPr/>
        </p:nvPicPr>
        <p:blipFill>
          <a:blip r:embed="rId8"/>
          <a:stretch/>
        </p:blipFill>
        <p:spPr>
          <a:xfrm>
            <a:off x="8038585" y="4752951"/>
            <a:ext cx="439314" cy="540230"/>
          </a:xfrm>
          <a:prstGeom prst="rect">
            <a:avLst/>
          </a:prstGeom>
          <a:ln>
            <a:noFill/>
          </a:ln>
        </p:spPr>
      </p:pic>
      <p:pic>
        <p:nvPicPr>
          <p:cNvPr id="149" name="Picture 2"/>
          <p:cNvPicPr/>
          <p:nvPr/>
        </p:nvPicPr>
        <p:blipFill>
          <a:blip r:embed="rId8"/>
          <a:stretch/>
        </p:blipFill>
        <p:spPr>
          <a:xfrm>
            <a:off x="8038585" y="5995200"/>
            <a:ext cx="439314" cy="540230"/>
          </a:xfrm>
          <a:prstGeom prst="rect">
            <a:avLst/>
          </a:prstGeom>
          <a:ln>
            <a:noFill/>
          </a:ln>
        </p:spPr>
      </p:pic>
      <p:pic>
        <p:nvPicPr>
          <p:cNvPr id="163" name="Picture 2"/>
          <p:cNvPicPr/>
          <p:nvPr/>
        </p:nvPicPr>
        <p:blipFill>
          <a:blip r:embed="rId8"/>
          <a:stretch/>
        </p:blipFill>
        <p:spPr>
          <a:xfrm>
            <a:off x="1568979" y="3689802"/>
            <a:ext cx="395717" cy="491730"/>
          </a:xfrm>
          <a:prstGeom prst="rect">
            <a:avLst/>
          </a:prstGeom>
          <a:ln>
            <a:noFill/>
          </a:ln>
        </p:spPr>
      </p:pic>
      <p:pic>
        <p:nvPicPr>
          <p:cNvPr id="165" name="Picture 2"/>
          <p:cNvPicPr/>
          <p:nvPr/>
        </p:nvPicPr>
        <p:blipFill>
          <a:blip r:embed="rId8"/>
          <a:stretch/>
        </p:blipFill>
        <p:spPr>
          <a:xfrm>
            <a:off x="1957389" y="3689353"/>
            <a:ext cx="395717" cy="491730"/>
          </a:xfrm>
          <a:prstGeom prst="rect">
            <a:avLst/>
          </a:prstGeom>
          <a:ln>
            <a:noFill/>
          </a:ln>
        </p:spPr>
      </p:pic>
      <p:sp>
        <p:nvSpPr>
          <p:cNvPr id="166" name="CustomShape 7"/>
          <p:cNvSpPr/>
          <p:nvPr/>
        </p:nvSpPr>
        <p:spPr>
          <a:xfrm>
            <a:off x="2948358" y="3703225"/>
            <a:ext cx="879075" cy="1122997"/>
          </a:xfrm>
          <a:prstGeom prst="rect">
            <a:avLst/>
          </a:prstGeom>
          <a:solidFill>
            <a:srgbClr val="92D050"/>
          </a:solidFill>
          <a:ln w="76320">
            <a:solidFill>
              <a:schemeClr val="tx1"/>
            </a:solidFill>
            <a:round/>
          </a:ln>
        </p:spPr>
        <p:style>
          <a:lnRef idx="2">
            <a:schemeClr val="accent6"/>
          </a:lnRef>
          <a:fillRef idx="1">
            <a:schemeClr val="lt1"/>
          </a:fillRef>
          <a:effectRef idx="0">
            <a:schemeClr val="accent6"/>
          </a:effectRef>
          <a:fontRef idx="minor"/>
        </p:style>
      </p:sp>
      <p:pic>
        <p:nvPicPr>
          <p:cNvPr id="167" name="図 21"/>
          <p:cNvPicPr/>
          <p:nvPr/>
        </p:nvPicPr>
        <p:blipFill>
          <a:blip r:embed="rId4"/>
          <a:stretch/>
        </p:blipFill>
        <p:spPr>
          <a:xfrm>
            <a:off x="3034399" y="3772380"/>
            <a:ext cx="719208" cy="479414"/>
          </a:xfrm>
          <a:prstGeom prst="rect">
            <a:avLst/>
          </a:prstGeom>
          <a:ln>
            <a:noFill/>
          </a:ln>
        </p:spPr>
      </p:pic>
      <p:pic>
        <p:nvPicPr>
          <p:cNvPr id="168" name="Picture 2"/>
          <p:cNvPicPr/>
          <p:nvPr/>
        </p:nvPicPr>
        <p:blipFill>
          <a:blip r:embed="rId8"/>
          <a:stretch/>
        </p:blipFill>
        <p:spPr>
          <a:xfrm>
            <a:off x="2993344" y="4302147"/>
            <a:ext cx="395717" cy="491730"/>
          </a:xfrm>
          <a:prstGeom prst="rect">
            <a:avLst/>
          </a:prstGeom>
          <a:ln>
            <a:noFill/>
          </a:ln>
        </p:spPr>
      </p:pic>
      <p:pic>
        <p:nvPicPr>
          <p:cNvPr id="169" name="Picture 2"/>
          <p:cNvPicPr/>
          <p:nvPr/>
        </p:nvPicPr>
        <p:blipFill>
          <a:blip r:embed="rId8"/>
          <a:stretch/>
        </p:blipFill>
        <p:spPr>
          <a:xfrm>
            <a:off x="3381754" y="4301698"/>
            <a:ext cx="395717" cy="491730"/>
          </a:xfrm>
          <a:prstGeom prst="rect">
            <a:avLst/>
          </a:prstGeom>
          <a:ln>
            <a:noFill/>
          </a:ln>
        </p:spPr>
      </p:pic>
      <p:sp>
        <p:nvSpPr>
          <p:cNvPr id="170" name="CustomShape 7"/>
          <p:cNvSpPr/>
          <p:nvPr/>
        </p:nvSpPr>
        <p:spPr>
          <a:xfrm>
            <a:off x="179045" y="3699427"/>
            <a:ext cx="879075" cy="1122997"/>
          </a:xfrm>
          <a:prstGeom prst="rect">
            <a:avLst/>
          </a:prstGeom>
          <a:solidFill>
            <a:srgbClr val="92D050"/>
          </a:solidFill>
          <a:ln w="76320">
            <a:solidFill>
              <a:schemeClr val="tx1"/>
            </a:solidFill>
            <a:round/>
          </a:ln>
        </p:spPr>
        <p:style>
          <a:lnRef idx="2">
            <a:schemeClr val="accent6"/>
          </a:lnRef>
          <a:fillRef idx="1">
            <a:schemeClr val="lt1"/>
          </a:fillRef>
          <a:effectRef idx="0">
            <a:schemeClr val="accent6"/>
          </a:effectRef>
          <a:fontRef idx="minor"/>
        </p:style>
      </p:sp>
      <p:pic>
        <p:nvPicPr>
          <p:cNvPr id="171" name="図 21"/>
          <p:cNvPicPr/>
          <p:nvPr/>
        </p:nvPicPr>
        <p:blipFill>
          <a:blip r:embed="rId4"/>
          <a:stretch/>
        </p:blipFill>
        <p:spPr>
          <a:xfrm>
            <a:off x="265086" y="3768582"/>
            <a:ext cx="719208" cy="479414"/>
          </a:xfrm>
          <a:prstGeom prst="rect">
            <a:avLst/>
          </a:prstGeom>
          <a:ln>
            <a:noFill/>
          </a:ln>
        </p:spPr>
      </p:pic>
      <p:pic>
        <p:nvPicPr>
          <p:cNvPr id="172" name="Picture 2"/>
          <p:cNvPicPr/>
          <p:nvPr/>
        </p:nvPicPr>
        <p:blipFill>
          <a:blip r:embed="rId8"/>
          <a:stretch/>
        </p:blipFill>
        <p:spPr>
          <a:xfrm>
            <a:off x="224031" y="4298349"/>
            <a:ext cx="395717" cy="491730"/>
          </a:xfrm>
          <a:prstGeom prst="rect">
            <a:avLst/>
          </a:prstGeom>
          <a:ln>
            <a:noFill/>
          </a:ln>
        </p:spPr>
      </p:pic>
      <p:pic>
        <p:nvPicPr>
          <p:cNvPr id="173" name="Picture 2"/>
          <p:cNvPicPr/>
          <p:nvPr/>
        </p:nvPicPr>
        <p:blipFill>
          <a:blip r:embed="rId8"/>
          <a:stretch/>
        </p:blipFill>
        <p:spPr>
          <a:xfrm>
            <a:off x="612442" y="4297900"/>
            <a:ext cx="394526" cy="491730"/>
          </a:xfrm>
          <a:prstGeom prst="rect">
            <a:avLst/>
          </a:prstGeom>
          <a:ln>
            <a:noFill/>
          </a:ln>
        </p:spPr>
      </p:pic>
      <p:sp>
        <p:nvSpPr>
          <p:cNvPr id="174" name="CustomShape 7"/>
          <p:cNvSpPr/>
          <p:nvPr/>
        </p:nvSpPr>
        <p:spPr>
          <a:xfrm>
            <a:off x="183720" y="5211726"/>
            <a:ext cx="879075" cy="1122997"/>
          </a:xfrm>
          <a:prstGeom prst="rect">
            <a:avLst/>
          </a:prstGeom>
          <a:solidFill>
            <a:srgbClr val="92D050"/>
          </a:solidFill>
          <a:ln w="76320">
            <a:solidFill>
              <a:schemeClr val="tx1"/>
            </a:solidFill>
            <a:round/>
          </a:ln>
        </p:spPr>
        <p:style>
          <a:lnRef idx="2">
            <a:schemeClr val="accent6"/>
          </a:lnRef>
          <a:fillRef idx="1">
            <a:schemeClr val="lt1"/>
          </a:fillRef>
          <a:effectRef idx="0">
            <a:schemeClr val="accent6"/>
          </a:effectRef>
          <a:fontRef idx="minor"/>
        </p:style>
      </p:sp>
      <p:pic>
        <p:nvPicPr>
          <p:cNvPr id="175" name="図 21"/>
          <p:cNvPicPr/>
          <p:nvPr/>
        </p:nvPicPr>
        <p:blipFill>
          <a:blip r:embed="rId4"/>
          <a:stretch/>
        </p:blipFill>
        <p:spPr>
          <a:xfrm>
            <a:off x="269761" y="5280881"/>
            <a:ext cx="719208" cy="479414"/>
          </a:xfrm>
          <a:prstGeom prst="rect">
            <a:avLst/>
          </a:prstGeom>
          <a:ln>
            <a:noFill/>
          </a:ln>
        </p:spPr>
      </p:pic>
      <p:pic>
        <p:nvPicPr>
          <p:cNvPr id="176" name="Picture 2"/>
          <p:cNvPicPr/>
          <p:nvPr/>
        </p:nvPicPr>
        <p:blipFill>
          <a:blip r:embed="rId8"/>
          <a:stretch/>
        </p:blipFill>
        <p:spPr>
          <a:xfrm>
            <a:off x="228706" y="5810648"/>
            <a:ext cx="395717" cy="491730"/>
          </a:xfrm>
          <a:prstGeom prst="rect">
            <a:avLst/>
          </a:prstGeom>
          <a:ln>
            <a:noFill/>
          </a:ln>
        </p:spPr>
      </p:pic>
      <p:pic>
        <p:nvPicPr>
          <p:cNvPr id="177" name="Picture 2"/>
          <p:cNvPicPr/>
          <p:nvPr/>
        </p:nvPicPr>
        <p:blipFill>
          <a:blip r:embed="rId8"/>
          <a:stretch/>
        </p:blipFill>
        <p:spPr>
          <a:xfrm>
            <a:off x="617117" y="5810199"/>
            <a:ext cx="394526" cy="491730"/>
          </a:xfrm>
          <a:prstGeom prst="rect">
            <a:avLst/>
          </a:prstGeom>
          <a:ln>
            <a:noFill/>
          </a:ln>
        </p:spPr>
      </p:pic>
      <p:sp>
        <p:nvSpPr>
          <p:cNvPr id="178" name="CustomShape 7"/>
          <p:cNvSpPr/>
          <p:nvPr/>
        </p:nvSpPr>
        <p:spPr>
          <a:xfrm>
            <a:off x="1477738" y="5667350"/>
            <a:ext cx="879075" cy="1122997"/>
          </a:xfrm>
          <a:prstGeom prst="rect">
            <a:avLst/>
          </a:prstGeom>
          <a:solidFill>
            <a:srgbClr val="92D050"/>
          </a:solidFill>
          <a:ln w="76320">
            <a:solidFill>
              <a:schemeClr val="tx1"/>
            </a:solidFill>
            <a:round/>
          </a:ln>
        </p:spPr>
        <p:style>
          <a:lnRef idx="2">
            <a:schemeClr val="accent6"/>
          </a:lnRef>
          <a:fillRef idx="1">
            <a:schemeClr val="lt1"/>
          </a:fillRef>
          <a:effectRef idx="0">
            <a:schemeClr val="accent6"/>
          </a:effectRef>
          <a:fontRef idx="minor"/>
        </p:style>
      </p:sp>
      <p:pic>
        <p:nvPicPr>
          <p:cNvPr id="179" name="図 21"/>
          <p:cNvPicPr/>
          <p:nvPr/>
        </p:nvPicPr>
        <p:blipFill>
          <a:blip r:embed="rId4"/>
          <a:stretch/>
        </p:blipFill>
        <p:spPr>
          <a:xfrm>
            <a:off x="1563779" y="5736505"/>
            <a:ext cx="719208" cy="479414"/>
          </a:xfrm>
          <a:prstGeom prst="rect">
            <a:avLst/>
          </a:prstGeom>
          <a:ln>
            <a:noFill/>
          </a:ln>
        </p:spPr>
      </p:pic>
      <p:pic>
        <p:nvPicPr>
          <p:cNvPr id="180" name="Picture 2"/>
          <p:cNvPicPr/>
          <p:nvPr/>
        </p:nvPicPr>
        <p:blipFill>
          <a:blip r:embed="rId8"/>
          <a:stretch/>
        </p:blipFill>
        <p:spPr>
          <a:xfrm>
            <a:off x="1522724" y="6266272"/>
            <a:ext cx="395717" cy="491730"/>
          </a:xfrm>
          <a:prstGeom prst="rect">
            <a:avLst/>
          </a:prstGeom>
          <a:ln>
            <a:noFill/>
          </a:ln>
        </p:spPr>
      </p:pic>
      <p:pic>
        <p:nvPicPr>
          <p:cNvPr id="181" name="Picture 2"/>
          <p:cNvPicPr/>
          <p:nvPr/>
        </p:nvPicPr>
        <p:blipFill>
          <a:blip r:embed="rId8"/>
          <a:stretch/>
        </p:blipFill>
        <p:spPr>
          <a:xfrm>
            <a:off x="1911135" y="6265823"/>
            <a:ext cx="394526" cy="491730"/>
          </a:xfrm>
          <a:prstGeom prst="rect">
            <a:avLst/>
          </a:prstGeom>
          <a:ln>
            <a:noFill/>
          </a:ln>
        </p:spPr>
      </p:pic>
      <p:sp>
        <p:nvSpPr>
          <p:cNvPr id="182" name="CustomShape 7"/>
          <p:cNvSpPr/>
          <p:nvPr/>
        </p:nvSpPr>
        <p:spPr>
          <a:xfrm>
            <a:off x="2943661" y="5211726"/>
            <a:ext cx="879075" cy="1122997"/>
          </a:xfrm>
          <a:prstGeom prst="rect">
            <a:avLst/>
          </a:prstGeom>
          <a:solidFill>
            <a:srgbClr val="92D050"/>
          </a:solidFill>
          <a:ln w="76320">
            <a:solidFill>
              <a:schemeClr val="tx1"/>
            </a:solidFill>
            <a:round/>
          </a:ln>
        </p:spPr>
        <p:style>
          <a:lnRef idx="2">
            <a:schemeClr val="accent6"/>
          </a:lnRef>
          <a:fillRef idx="1">
            <a:schemeClr val="lt1"/>
          </a:fillRef>
          <a:effectRef idx="0">
            <a:schemeClr val="accent6"/>
          </a:effectRef>
          <a:fontRef idx="minor"/>
        </p:style>
      </p:sp>
      <p:pic>
        <p:nvPicPr>
          <p:cNvPr id="183" name="図 21"/>
          <p:cNvPicPr/>
          <p:nvPr/>
        </p:nvPicPr>
        <p:blipFill>
          <a:blip r:embed="rId4"/>
          <a:stretch/>
        </p:blipFill>
        <p:spPr>
          <a:xfrm>
            <a:off x="3029702" y="5280881"/>
            <a:ext cx="719208" cy="479414"/>
          </a:xfrm>
          <a:prstGeom prst="rect">
            <a:avLst/>
          </a:prstGeom>
          <a:ln>
            <a:noFill/>
          </a:ln>
        </p:spPr>
      </p:pic>
      <p:pic>
        <p:nvPicPr>
          <p:cNvPr id="184" name="Picture 2"/>
          <p:cNvPicPr/>
          <p:nvPr/>
        </p:nvPicPr>
        <p:blipFill>
          <a:blip r:embed="rId8"/>
          <a:stretch/>
        </p:blipFill>
        <p:spPr>
          <a:xfrm>
            <a:off x="2988647" y="5810648"/>
            <a:ext cx="395717" cy="491730"/>
          </a:xfrm>
          <a:prstGeom prst="rect">
            <a:avLst/>
          </a:prstGeom>
          <a:ln>
            <a:noFill/>
          </a:ln>
        </p:spPr>
      </p:pic>
      <p:pic>
        <p:nvPicPr>
          <p:cNvPr id="185" name="Picture 2"/>
          <p:cNvPicPr/>
          <p:nvPr/>
        </p:nvPicPr>
        <p:blipFill>
          <a:blip r:embed="rId8"/>
          <a:stretch/>
        </p:blipFill>
        <p:spPr>
          <a:xfrm>
            <a:off x="3377058" y="5810199"/>
            <a:ext cx="394526" cy="491730"/>
          </a:xfrm>
          <a:prstGeom prst="rect">
            <a:avLst/>
          </a:prstGeom>
          <a:ln>
            <a:noFill/>
          </a:ln>
        </p:spPr>
      </p:pic>
      <p:pic>
        <p:nvPicPr>
          <p:cNvPr id="186" name="図 8"/>
          <p:cNvPicPr/>
          <p:nvPr/>
        </p:nvPicPr>
        <p:blipFill>
          <a:blip r:embed="rId2"/>
          <a:stretch/>
        </p:blipFill>
        <p:spPr>
          <a:xfrm>
            <a:off x="3218351" y="4876883"/>
            <a:ext cx="330840" cy="284760"/>
          </a:xfrm>
          <a:prstGeom prst="rect">
            <a:avLst/>
          </a:prstGeom>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4"/>
          <p:cNvSpPr txBox="1"/>
          <p:nvPr/>
        </p:nvSpPr>
        <p:spPr>
          <a:xfrm>
            <a:off x="435240" y="44640"/>
            <a:ext cx="8229240" cy="1142640"/>
          </a:xfrm>
          <a:prstGeom prst="rect">
            <a:avLst/>
          </a:prstGeom>
          <a:noFill/>
          <a:ln>
            <a:noFill/>
          </a:ln>
        </p:spPr>
        <p:txBody>
          <a:bodyPr anchor="ctr"/>
          <a:lstStyle/>
          <a:p>
            <a:pPr algn="ctr">
              <a:lnSpc>
                <a:spcPct val="100000"/>
              </a:lnSpc>
            </a:pPr>
            <a:r>
              <a:rPr lang="ja-JP" altLang="en-US" sz="3600" dirty="0" smtClean="0">
                <a:solidFill>
                  <a:srgbClr val="0070C0"/>
                </a:solidFill>
                <a:latin typeface="Calibri"/>
                <a:ea typeface="EPSON 太丸ゴシック体Ｂ"/>
              </a:rPr>
              <a:t>システム構成図</a:t>
            </a:r>
            <a:endParaRPr dirty="0"/>
          </a:p>
        </p:txBody>
      </p:sp>
      <p:sp>
        <p:nvSpPr>
          <p:cNvPr id="43" name="CustomShape 4"/>
          <p:cNvSpPr/>
          <p:nvPr/>
        </p:nvSpPr>
        <p:spPr>
          <a:xfrm>
            <a:off x="5670233" y="4048536"/>
            <a:ext cx="3347115" cy="2365986"/>
          </a:xfrm>
          <a:prstGeom prst="rect">
            <a:avLst/>
          </a:prstGeom>
          <a:solidFill>
            <a:srgbClr val="FF0000"/>
          </a:solid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000" b="1" strike="noStrike" dirty="0">
                <a:solidFill>
                  <a:srgbClr val="FFFFFF"/>
                </a:solidFill>
                <a:latin typeface="Segoe UI"/>
                <a:ea typeface="メイリオ"/>
              </a:rPr>
              <a:t>Linux kernel</a:t>
            </a:r>
            <a:endParaRPr sz="1400"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p:txBody>
      </p:sp>
      <p:sp>
        <p:nvSpPr>
          <p:cNvPr id="44" name="CustomShape 5"/>
          <p:cNvSpPr/>
          <p:nvPr/>
        </p:nvSpPr>
        <p:spPr>
          <a:xfrm>
            <a:off x="5732333" y="4439619"/>
            <a:ext cx="2966415" cy="1812240"/>
          </a:xfrm>
          <a:prstGeom prst="rect">
            <a:avLst/>
          </a:prstGeom>
          <a:solidFill>
            <a:srgbClr val="CC0000"/>
          </a:solid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dirty="0">
                <a:solidFill>
                  <a:srgbClr val="FFFFFF"/>
                </a:solidFill>
                <a:latin typeface="Segoe UI"/>
                <a:ea typeface="メイリオ"/>
              </a:rPr>
              <a:t>Drivers</a:t>
            </a:r>
            <a:endParaRPr sz="1200"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p:txBody>
      </p:sp>
      <p:sp>
        <p:nvSpPr>
          <p:cNvPr id="45" name="CustomShape 6"/>
          <p:cNvSpPr/>
          <p:nvPr/>
        </p:nvSpPr>
        <p:spPr>
          <a:xfrm>
            <a:off x="5910893" y="4894659"/>
            <a:ext cx="902160" cy="577440"/>
          </a:xfrm>
          <a:prstGeom prst="rect">
            <a:avLst/>
          </a:prstGeom>
          <a:solidFill>
            <a:srgbClr val="990033">
              <a:alpha val="80000"/>
            </a:srgbClr>
          </a:solidFill>
          <a:ln>
            <a:solidFill>
              <a:srgbClr val="990033"/>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a:solidFill>
                  <a:srgbClr val="FFFFFF"/>
                </a:solidFill>
                <a:latin typeface="Segoe UI"/>
                <a:ea typeface="メイリオ"/>
              </a:rPr>
              <a:t>Audio</a:t>
            </a:r>
            <a:endParaRPr sz="1200"/>
          </a:p>
        </p:txBody>
      </p:sp>
      <p:sp>
        <p:nvSpPr>
          <p:cNvPr id="46" name="CustomShape 7"/>
          <p:cNvSpPr/>
          <p:nvPr/>
        </p:nvSpPr>
        <p:spPr>
          <a:xfrm>
            <a:off x="6908420" y="4894659"/>
            <a:ext cx="964129" cy="558720"/>
          </a:xfrm>
          <a:prstGeom prst="rect">
            <a:avLst/>
          </a:prstGeom>
          <a:solidFill>
            <a:srgbClr val="990033">
              <a:alpha val="80000"/>
            </a:srgbClr>
          </a:solidFill>
          <a:ln>
            <a:solidFill>
              <a:srgbClr val="990033"/>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dirty="0">
                <a:solidFill>
                  <a:srgbClr val="FFFFFF"/>
                </a:solidFill>
                <a:latin typeface="Segoe UI"/>
                <a:ea typeface="メイリオ"/>
              </a:rPr>
              <a:t>Display</a:t>
            </a:r>
            <a:endParaRPr sz="1200" dirty="0"/>
          </a:p>
        </p:txBody>
      </p:sp>
      <p:sp>
        <p:nvSpPr>
          <p:cNvPr id="47" name="CustomShape 8"/>
          <p:cNvSpPr/>
          <p:nvPr/>
        </p:nvSpPr>
        <p:spPr>
          <a:xfrm>
            <a:off x="7821479" y="5048508"/>
            <a:ext cx="100728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dirty="0">
                <a:solidFill>
                  <a:srgbClr val="FFFFFF"/>
                </a:solidFill>
                <a:latin typeface="Segoe UI"/>
                <a:ea typeface="メイリオ"/>
              </a:rPr>
              <a:t>・・・</a:t>
            </a:r>
            <a:endParaRPr dirty="0"/>
          </a:p>
        </p:txBody>
      </p:sp>
      <p:sp>
        <p:nvSpPr>
          <p:cNvPr id="48" name="CustomShape 9"/>
          <p:cNvSpPr/>
          <p:nvPr/>
        </p:nvSpPr>
        <p:spPr>
          <a:xfrm>
            <a:off x="5910893" y="5573259"/>
            <a:ext cx="902160" cy="577440"/>
          </a:xfrm>
          <a:prstGeom prst="rect">
            <a:avLst/>
          </a:prstGeom>
          <a:solidFill>
            <a:srgbClr val="990033">
              <a:alpha val="80000"/>
            </a:srgbClr>
          </a:solidFill>
          <a:ln>
            <a:solidFill>
              <a:srgbClr val="990033"/>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dirty="0">
                <a:solidFill>
                  <a:srgbClr val="FFFFFF"/>
                </a:solidFill>
                <a:latin typeface="Segoe UI"/>
                <a:ea typeface="メイリオ"/>
              </a:rPr>
              <a:t>Wi-Fi</a:t>
            </a:r>
            <a:endParaRPr sz="1200" dirty="0"/>
          </a:p>
        </p:txBody>
      </p:sp>
      <p:sp>
        <p:nvSpPr>
          <p:cNvPr id="49" name="CustomShape 10"/>
          <p:cNvSpPr/>
          <p:nvPr/>
        </p:nvSpPr>
        <p:spPr>
          <a:xfrm>
            <a:off x="6917453" y="5581488"/>
            <a:ext cx="955096" cy="577440"/>
          </a:xfrm>
          <a:prstGeom prst="rect">
            <a:avLst/>
          </a:prstGeom>
          <a:solidFill>
            <a:srgbClr val="990033">
              <a:alpha val="80000"/>
            </a:srgbClr>
          </a:solidFill>
          <a:ln>
            <a:solidFill>
              <a:srgbClr val="990033"/>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a:solidFill>
                  <a:srgbClr val="FFFFFF"/>
                </a:solidFill>
                <a:latin typeface="Segoe UI"/>
                <a:ea typeface="メイリオ"/>
              </a:rPr>
              <a:t>Camera</a:t>
            </a:r>
            <a:endParaRPr sz="1200"/>
          </a:p>
        </p:txBody>
      </p:sp>
      <p:sp>
        <p:nvSpPr>
          <p:cNvPr id="50" name="CustomShape 11"/>
          <p:cNvSpPr/>
          <p:nvPr/>
        </p:nvSpPr>
        <p:spPr>
          <a:xfrm>
            <a:off x="7809270" y="5661614"/>
            <a:ext cx="100728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dirty="0">
                <a:solidFill>
                  <a:srgbClr val="FFFFFF"/>
                </a:solidFill>
                <a:latin typeface="Segoe UI"/>
                <a:ea typeface="メイリオ"/>
              </a:rPr>
              <a:t>・・・</a:t>
            </a:r>
            <a:endParaRPr dirty="0"/>
          </a:p>
        </p:txBody>
      </p:sp>
      <p:sp>
        <p:nvSpPr>
          <p:cNvPr id="51" name="CustomShape 12"/>
          <p:cNvSpPr/>
          <p:nvPr/>
        </p:nvSpPr>
        <p:spPr>
          <a:xfrm>
            <a:off x="7082592" y="3643224"/>
            <a:ext cx="430560" cy="952200"/>
          </a:xfrm>
          <a:prstGeom prst="rect">
            <a:avLst/>
          </a:prstGeom>
          <a:noFill/>
          <a:ln>
            <a:noFill/>
          </a:ln>
        </p:spPr>
        <p:style>
          <a:lnRef idx="0">
            <a:scrgbClr r="0" g="0" b="0"/>
          </a:lnRef>
          <a:fillRef idx="0">
            <a:scrgbClr r="0" g="0" b="0"/>
          </a:fillRef>
          <a:effectRef idx="0">
            <a:scrgbClr r="0" g="0" b="0"/>
          </a:effectRef>
          <a:fontRef idx="minor"/>
        </p:style>
        <p:txBody>
          <a:bodyPr vert="vert" lIns="90000" tIns="45000" rIns="90000" bIns="45000"/>
          <a:lstStyle/>
          <a:p>
            <a:pPr>
              <a:lnSpc>
                <a:spcPct val="100000"/>
              </a:lnSpc>
            </a:pPr>
            <a:r>
              <a:rPr lang="en-US" sz="1200" b="1" strike="noStrike" dirty="0">
                <a:solidFill>
                  <a:srgbClr val="000000"/>
                </a:solidFill>
                <a:latin typeface="Segoe UI"/>
                <a:ea typeface="メイリオ"/>
              </a:rPr>
              <a:t>・・</a:t>
            </a:r>
            <a:endParaRPr sz="1400" dirty="0"/>
          </a:p>
        </p:txBody>
      </p:sp>
      <p:sp>
        <p:nvSpPr>
          <p:cNvPr id="52" name="CustomShape 13"/>
          <p:cNvSpPr/>
          <p:nvPr/>
        </p:nvSpPr>
        <p:spPr>
          <a:xfrm>
            <a:off x="5690306" y="1927758"/>
            <a:ext cx="2321178" cy="1715980"/>
          </a:xfrm>
          <a:prstGeom prst="rect">
            <a:avLst/>
          </a:prstGeom>
          <a:solidFill>
            <a:srgbClr val="9C5BCD"/>
          </a:solidFill>
          <a:ln>
            <a:solidFill>
              <a:srgbClr val="9751C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dirty="0">
                <a:solidFill>
                  <a:srgbClr val="FFFFFF"/>
                </a:solidFill>
                <a:latin typeface="Segoe UI"/>
                <a:ea typeface="メイリオ"/>
              </a:rPr>
              <a:t>Native C/C++ </a:t>
            </a:r>
            <a:endParaRPr lang="en-US" sz="1600" b="1" strike="noStrike" dirty="0" smtClean="0">
              <a:solidFill>
                <a:srgbClr val="FFFFFF"/>
              </a:solidFill>
              <a:latin typeface="Segoe UI"/>
              <a:ea typeface="メイリオ"/>
            </a:endParaRPr>
          </a:p>
          <a:p>
            <a:pPr algn="ctr">
              <a:lnSpc>
                <a:spcPct val="100000"/>
              </a:lnSpc>
            </a:pPr>
            <a:r>
              <a:rPr lang="en-US" sz="1600" b="1" strike="noStrike" dirty="0" smtClean="0">
                <a:solidFill>
                  <a:srgbClr val="FFFFFF"/>
                </a:solidFill>
                <a:latin typeface="Segoe UI"/>
                <a:ea typeface="メイリオ"/>
              </a:rPr>
              <a:t>Libraries</a:t>
            </a:r>
          </a:p>
          <a:p>
            <a:pPr algn="ctr">
              <a:lnSpc>
                <a:spcPct val="100000"/>
              </a:lnSpc>
            </a:pPr>
            <a:endParaRPr sz="1600" dirty="0"/>
          </a:p>
          <a:p>
            <a:pPr algn="ctr">
              <a:lnSpc>
                <a:spcPct val="100000"/>
              </a:lnSpc>
            </a:pPr>
            <a:endParaRPr sz="1600" dirty="0"/>
          </a:p>
          <a:p>
            <a:pPr algn="ctr">
              <a:lnSpc>
                <a:spcPct val="100000"/>
              </a:lnSpc>
            </a:pPr>
            <a:endParaRPr sz="1600" dirty="0"/>
          </a:p>
          <a:p>
            <a:pPr algn="ctr">
              <a:lnSpc>
                <a:spcPct val="100000"/>
              </a:lnSpc>
            </a:pPr>
            <a:endParaRPr sz="1600" dirty="0"/>
          </a:p>
          <a:p>
            <a:pPr algn="ctr">
              <a:lnSpc>
                <a:spcPct val="100000"/>
              </a:lnSpc>
            </a:pPr>
            <a:endParaRPr sz="1600" dirty="0"/>
          </a:p>
        </p:txBody>
      </p:sp>
      <p:sp>
        <p:nvSpPr>
          <p:cNvPr id="53" name="CustomShape 14"/>
          <p:cNvSpPr/>
          <p:nvPr/>
        </p:nvSpPr>
        <p:spPr>
          <a:xfrm>
            <a:off x="5729187" y="2445904"/>
            <a:ext cx="1037373" cy="461160"/>
          </a:xfrm>
          <a:prstGeom prst="rect">
            <a:avLst/>
          </a:prstGeom>
          <a:solidFill>
            <a:srgbClr val="7A34AE"/>
          </a:solid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1" strike="noStrike">
                <a:solidFill>
                  <a:srgbClr val="FFFFFF"/>
                </a:solidFill>
                <a:latin typeface="Segoe UI"/>
                <a:ea typeface="メイリオ"/>
              </a:rPr>
              <a:t>Open MPI</a:t>
            </a:r>
            <a:endParaRPr sz="1400"/>
          </a:p>
        </p:txBody>
      </p:sp>
      <p:sp>
        <p:nvSpPr>
          <p:cNvPr id="54" name="CustomShape 15"/>
          <p:cNvSpPr/>
          <p:nvPr/>
        </p:nvSpPr>
        <p:spPr>
          <a:xfrm>
            <a:off x="5729186" y="3100061"/>
            <a:ext cx="1037373" cy="448560"/>
          </a:xfrm>
          <a:prstGeom prst="rect">
            <a:avLst/>
          </a:prstGeom>
          <a:solidFill>
            <a:srgbClr val="7A34AE"/>
          </a:solid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1" strike="noStrike">
                <a:solidFill>
                  <a:srgbClr val="FFFFFF"/>
                </a:solidFill>
                <a:latin typeface="Segoe UI"/>
                <a:ea typeface="メイリオ"/>
              </a:rPr>
              <a:t>DMTCP</a:t>
            </a:r>
            <a:endParaRPr sz="1200"/>
          </a:p>
        </p:txBody>
      </p:sp>
      <p:sp>
        <p:nvSpPr>
          <p:cNvPr id="55" name="CustomShape 16"/>
          <p:cNvSpPr/>
          <p:nvPr/>
        </p:nvSpPr>
        <p:spPr>
          <a:xfrm>
            <a:off x="9992520" y="2581920"/>
            <a:ext cx="100728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a:solidFill>
                  <a:srgbClr val="FFFFFF"/>
                </a:solidFill>
                <a:latin typeface="Segoe UI"/>
                <a:ea typeface="メイリオ"/>
              </a:rPr>
              <a:t>・・</a:t>
            </a:r>
            <a:endParaRPr/>
          </a:p>
        </p:txBody>
      </p:sp>
      <p:sp>
        <p:nvSpPr>
          <p:cNvPr id="56" name="CustomShape 17"/>
          <p:cNvSpPr/>
          <p:nvPr/>
        </p:nvSpPr>
        <p:spPr>
          <a:xfrm>
            <a:off x="8115704" y="1927758"/>
            <a:ext cx="901645" cy="1715980"/>
          </a:xfrm>
          <a:prstGeom prst="rect">
            <a:avLst/>
          </a:prstGeom>
          <a:solidFill>
            <a:srgbClr val="FFCC00"/>
          </a:solidFill>
          <a:ln>
            <a:solidFill>
              <a:srgbClr val="FFCC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1" strike="noStrike" dirty="0">
                <a:solidFill>
                  <a:srgbClr val="FFFFFF"/>
                </a:solidFill>
                <a:latin typeface="Segoe UI"/>
                <a:ea typeface="メイリオ"/>
              </a:rPr>
              <a:t>Android Runtime</a:t>
            </a:r>
            <a:endParaRPr sz="1400" dirty="0"/>
          </a:p>
          <a:p>
            <a:pPr algn="ctr">
              <a:lnSpc>
                <a:spcPct val="100000"/>
              </a:lnSpc>
            </a:pPr>
            <a:endParaRPr lang="en-US" sz="1600" dirty="0" smtClean="0"/>
          </a:p>
          <a:p>
            <a:pPr algn="ctr">
              <a:lnSpc>
                <a:spcPct val="100000"/>
              </a:lnSpc>
            </a:pPr>
            <a:endParaRPr lang="en-US" sz="1600" dirty="0"/>
          </a:p>
          <a:p>
            <a:pPr algn="ctr">
              <a:lnSpc>
                <a:spcPct val="100000"/>
              </a:lnSpc>
            </a:pPr>
            <a:endParaRPr sz="1600" dirty="0"/>
          </a:p>
          <a:p>
            <a:pPr algn="ctr">
              <a:lnSpc>
                <a:spcPct val="100000"/>
              </a:lnSpc>
            </a:pPr>
            <a:endParaRPr sz="1600" dirty="0"/>
          </a:p>
          <a:p>
            <a:pPr algn="ctr">
              <a:lnSpc>
                <a:spcPct val="100000"/>
              </a:lnSpc>
            </a:pPr>
            <a:endParaRPr sz="1600" dirty="0"/>
          </a:p>
        </p:txBody>
      </p:sp>
      <p:sp>
        <p:nvSpPr>
          <p:cNvPr id="57" name="CustomShape 18"/>
          <p:cNvSpPr/>
          <p:nvPr/>
        </p:nvSpPr>
        <p:spPr>
          <a:xfrm>
            <a:off x="8242128" y="2682858"/>
            <a:ext cx="650831" cy="565200"/>
          </a:xfrm>
          <a:prstGeom prst="rect">
            <a:avLst/>
          </a:prstGeom>
          <a:solidFill>
            <a:srgbClr val="FF9933"/>
          </a:solidFill>
          <a:ln>
            <a:solidFill>
              <a:srgbClr val="FF9933"/>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b="1" strike="noStrike" dirty="0">
                <a:solidFill>
                  <a:srgbClr val="FFFFFF"/>
                </a:solidFill>
                <a:latin typeface="Segoe UI"/>
                <a:ea typeface="メイリオ"/>
              </a:rPr>
              <a:t>ART</a:t>
            </a:r>
            <a:endParaRPr sz="1400" dirty="0"/>
          </a:p>
        </p:txBody>
      </p:sp>
      <p:sp>
        <p:nvSpPr>
          <p:cNvPr id="58" name="CustomShape 19"/>
          <p:cNvSpPr/>
          <p:nvPr/>
        </p:nvSpPr>
        <p:spPr>
          <a:xfrm>
            <a:off x="7039450" y="1608900"/>
            <a:ext cx="430560" cy="952200"/>
          </a:xfrm>
          <a:prstGeom prst="rect">
            <a:avLst/>
          </a:prstGeom>
          <a:noFill/>
          <a:ln>
            <a:noFill/>
          </a:ln>
        </p:spPr>
        <p:style>
          <a:lnRef idx="0">
            <a:scrgbClr r="0" g="0" b="0"/>
          </a:lnRef>
          <a:fillRef idx="0">
            <a:scrgbClr r="0" g="0" b="0"/>
          </a:fillRef>
          <a:effectRef idx="0">
            <a:scrgbClr r="0" g="0" b="0"/>
          </a:effectRef>
          <a:fontRef idx="minor"/>
        </p:style>
        <p:txBody>
          <a:bodyPr vert="vert" lIns="90000" tIns="45000" rIns="90000" bIns="45000"/>
          <a:lstStyle/>
          <a:p>
            <a:pPr>
              <a:lnSpc>
                <a:spcPct val="100000"/>
              </a:lnSpc>
            </a:pPr>
            <a:r>
              <a:rPr lang="en-US" sz="1200" b="1" strike="noStrike" dirty="0">
                <a:solidFill>
                  <a:srgbClr val="000000"/>
                </a:solidFill>
                <a:latin typeface="Segoe UI"/>
                <a:ea typeface="メイリオ"/>
              </a:rPr>
              <a:t>・・</a:t>
            </a:r>
            <a:endParaRPr sz="1400" dirty="0"/>
          </a:p>
        </p:txBody>
      </p:sp>
      <p:sp>
        <p:nvSpPr>
          <p:cNvPr id="59" name="CustomShape 20"/>
          <p:cNvSpPr/>
          <p:nvPr/>
        </p:nvSpPr>
        <p:spPr>
          <a:xfrm>
            <a:off x="5732334" y="897700"/>
            <a:ext cx="3285014" cy="753760"/>
          </a:xfrm>
          <a:prstGeom prst="rect">
            <a:avLst/>
          </a:prstGeom>
          <a:solidFill>
            <a:srgbClr val="00B0F0"/>
          </a:solidFill>
          <a:ln>
            <a:solidFill>
              <a:srgbClr val="00B0F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000" b="1" strike="noStrike" dirty="0">
                <a:solidFill>
                  <a:srgbClr val="FFFFFF"/>
                </a:solidFill>
                <a:latin typeface="Segoe UI"/>
                <a:ea typeface="メイリオ"/>
              </a:rPr>
              <a:t>System Apps</a:t>
            </a:r>
            <a:endParaRPr sz="1600" dirty="0"/>
          </a:p>
          <a:p>
            <a:pPr algn="ctr">
              <a:lnSpc>
                <a:spcPct val="100000"/>
              </a:lnSpc>
            </a:pPr>
            <a:endParaRPr dirty="0"/>
          </a:p>
          <a:p>
            <a:pPr algn="ctr">
              <a:lnSpc>
                <a:spcPct val="100000"/>
              </a:lnSpc>
            </a:pPr>
            <a:endParaRPr dirty="0"/>
          </a:p>
        </p:txBody>
      </p:sp>
      <p:sp>
        <p:nvSpPr>
          <p:cNvPr id="60" name="CustomShape 21"/>
          <p:cNvSpPr/>
          <p:nvPr/>
        </p:nvSpPr>
        <p:spPr>
          <a:xfrm>
            <a:off x="5785284" y="1174819"/>
            <a:ext cx="734050" cy="394681"/>
          </a:xfrm>
          <a:prstGeom prst="rect">
            <a:avLst/>
          </a:prstGeom>
          <a:solidFill>
            <a:srgbClr val="0094C8"/>
          </a:solidFill>
          <a:ln>
            <a:solidFill>
              <a:srgbClr val="00A7E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dirty="0">
                <a:solidFill>
                  <a:srgbClr val="FFFFFF"/>
                </a:solidFill>
                <a:latin typeface="Segoe UI"/>
                <a:ea typeface="メイリオ"/>
              </a:rPr>
              <a:t>Email</a:t>
            </a:r>
            <a:endParaRPr sz="1200" dirty="0"/>
          </a:p>
        </p:txBody>
      </p:sp>
      <p:sp>
        <p:nvSpPr>
          <p:cNvPr id="61" name="CustomShape 22"/>
          <p:cNvSpPr/>
          <p:nvPr/>
        </p:nvSpPr>
        <p:spPr>
          <a:xfrm>
            <a:off x="6584030" y="1175632"/>
            <a:ext cx="997124" cy="394681"/>
          </a:xfrm>
          <a:prstGeom prst="rect">
            <a:avLst/>
          </a:prstGeom>
          <a:solidFill>
            <a:srgbClr val="0094C8"/>
          </a:solidFill>
          <a:ln>
            <a:solidFill>
              <a:srgbClr val="00A7E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dirty="0">
                <a:solidFill>
                  <a:srgbClr val="FFFFFF"/>
                </a:solidFill>
                <a:latin typeface="Segoe UI"/>
                <a:ea typeface="メイリオ"/>
              </a:rPr>
              <a:t>Camera</a:t>
            </a:r>
            <a:endParaRPr sz="1200" dirty="0"/>
          </a:p>
        </p:txBody>
      </p:sp>
      <p:sp>
        <p:nvSpPr>
          <p:cNvPr id="62" name="CustomShape 24"/>
          <p:cNvSpPr/>
          <p:nvPr/>
        </p:nvSpPr>
        <p:spPr>
          <a:xfrm>
            <a:off x="7631578" y="1170652"/>
            <a:ext cx="1067170" cy="394681"/>
          </a:xfrm>
          <a:prstGeom prst="rect">
            <a:avLst/>
          </a:prstGeom>
          <a:solidFill>
            <a:srgbClr val="0094C8"/>
          </a:solidFill>
          <a:ln>
            <a:solidFill>
              <a:srgbClr val="00A7E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dirty="0">
                <a:solidFill>
                  <a:srgbClr val="FFFFFF"/>
                </a:solidFill>
                <a:latin typeface="Segoe UI"/>
                <a:ea typeface="メイリオ"/>
              </a:rPr>
              <a:t>Calendar</a:t>
            </a:r>
            <a:endParaRPr sz="1200" dirty="0"/>
          </a:p>
        </p:txBody>
      </p:sp>
      <p:sp>
        <p:nvSpPr>
          <p:cNvPr id="64" name="Line 26"/>
          <p:cNvSpPr/>
          <p:nvPr/>
        </p:nvSpPr>
        <p:spPr>
          <a:xfrm flipH="1">
            <a:off x="3130826" y="3548622"/>
            <a:ext cx="3633166" cy="686972"/>
          </a:xfrm>
          <a:prstGeom prst="line">
            <a:avLst/>
          </a:prstGeom>
          <a:ln w="28440">
            <a:solidFill>
              <a:srgbClr val="FF0000"/>
            </a:solidFill>
            <a:round/>
            <a:tailEnd type="arrow" w="med" len="med"/>
          </a:ln>
        </p:spPr>
      </p:sp>
      <p:sp>
        <p:nvSpPr>
          <p:cNvPr id="65" name="CustomShape 27"/>
          <p:cNvSpPr/>
          <p:nvPr/>
        </p:nvSpPr>
        <p:spPr>
          <a:xfrm>
            <a:off x="6813078" y="3103913"/>
            <a:ext cx="922125" cy="451080"/>
          </a:xfrm>
          <a:prstGeom prst="rect">
            <a:avLst/>
          </a:prstGeom>
          <a:solidFill>
            <a:srgbClr val="7A34AE"/>
          </a:solidFill>
          <a:ln>
            <a:solidFill>
              <a:srgbClr val="A365D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1" strike="noStrike" dirty="0" err="1">
                <a:solidFill>
                  <a:srgbClr val="FFFFFF"/>
                </a:solidFill>
                <a:latin typeface="Segoe UI"/>
                <a:ea typeface="メイリオ"/>
              </a:rPr>
              <a:t>Libc</a:t>
            </a:r>
            <a:endParaRPr sz="1400" dirty="0"/>
          </a:p>
        </p:txBody>
      </p:sp>
      <p:sp>
        <p:nvSpPr>
          <p:cNvPr id="66" name="Line 28"/>
          <p:cNvSpPr/>
          <p:nvPr/>
        </p:nvSpPr>
        <p:spPr>
          <a:xfrm flipH="1" flipV="1">
            <a:off x="2255519" y="2480604"/>
            <a:ext cx="3473667" cy="23916"/>
          </a:xfrm>
          <a:prstGeom prst="line">
            <a:avLst/>
          </a:prstGeom>
          <a:ln w="28440">
            <a:solidFill>
              <a:srgbClr val="FF0000"/>
            </a:solidFill>
            <a:round/>
            <a:tailEnd type="arrow" w="med" len="med"/>
          </a:ln>
        </p:spPr>
      </p:sp>
      <p:sp>
        <p:nvSpPr>
          <p:cNvPr id="67" name="CustomShape 29"/>
          <p:cNvSpPr/>
          <p:nvPr/>
        </p:nvSpPr>
        <p:spPr>
          <a:xfrm>
            <a:off x="75814" y="2173946"/>
            <a:ext cx="5455192" cy="439626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300"/>
              </a:spcBef>
              <a:spcAft>
                <a:spcPts val="300"/>
              </a:spcAft>
              <a:buSzPct val="85000"/>
              <a:buFont typeface="HG創英角ｺﾞｼｯｸUB"/>
              <a:buChar char="•"/>
            </a:pPr>
            <a:r>
              <a:rPr lang="en-US" sz="2400" b="1" strike="noStrike" dirty="0">
                <a:solidFill>
                  <a:srgbClr val="00B050"/>
                </a:solidFill>
                <a:latin typeface="Segoe UI"/>
                <a:ea typeface="メイリオ"/>
              </a:rPr>
              <a:t>Open MPI</a:t>
            </a:r>
            <a:endParaRPr dirty="0"/>
          </a:p>
          <a:p>
            <a:pPr marL="360000" lvl="1">
              <a:lnSpc>
                <a:spcPct val="100000"/>
              </a:lnSpc>
              <a:spcBef>
                <a:spcPts val="300"/>
              </a:spcBef>
              <a:spcAft>
                <a:spcPts val="300"/>
              </a:spcAft>
              <a:buSzPct val="85000"/>
              <a:buFont typeface="Arial"/>
              <a:buChar char="•"/>
            </a:pPr>
            <a:r>
              <a:rPr lang="en-US" strike="noStrike" dirty="0" err="1" smtClean="0">
                <a:solidFill>
                  <a:srgbClr val="000000"/>
                </a:solidFill>
                <a:latin typeface="Segoe UI"/>
                <a:ea typeface="メイリオ"/>
              </a:rPr>
              <a:t>クラスタ</a:t>
            </a:r>
            <a:r>
              <a:rPr lang="ja-JP" altLang="en-US" strike="noStrike" dirty="0" smtClean="0">
                <a:solidFill>
                  <a:srgbClr val="000000"/>
                </a:solidFill>
                <a:latin typeface="Segoe UI"/>
                <a:ea typeface="メイリオ"/>
              </a:rPr>
              <a:t>システム</a:t>
            </a:r>
            <a:r>
              <a:rPr lang="en-US" strike="noStrike" dirty="0" err="1" smtClean="0">
                <a:solidFill>
                  <a:srgbClr val="000000"/>
                </a:solidFill>
                <a:latin typeface="Segoe UI"/>
                <a:ea typeface="メイリオ"/>
              </a:rPr>
              <a:t>における</a:t>
            </a:r>
            <a:r>
              <a:rPr lang="en-US" b="1" u="sng" strike="noStrike" dirty="0" err="1" smtClean="0">
                <a:solidFill>
                  <a:srgbClr val="000000"/>
                </a:solidFill>
                <a:latin typeface="Segoe UI"/>
                <a:ea typeface="メイリオ"/>
              </a:rPr>
              <a:t>並列分散処理の標準的フレームワーク</a:t>
            </a:r>
            <a:endParaRPr lang="en-US" b="1" u="sng" strike="noStrike" dirty="0" smtClean="0">
              <a:solidFill>
                <a:srgbClr val="000000"/>
              </a:solidFill>
              <a:latin typeface="Segoe UI"/>
              <a:ea typeface="メイリオ"/>
            </a:endParaRPr>
          </a:p>
          <a:p>
            <a:pPr marL="360000" lvl="1">
              <a:lnSpc>
                <a:spcPct val="100000"/>
              </a:lnSpc>
              <a:spcBef>
                <a:spcPts val="300"/>
              </a:spcBef>
              <a:spcAft>
                <a:spcPts val="300"/>
              </a:spcAft>
              <a:buSzPct val="85000"/>
              <a:buFont typeface="Arial"/>
              <a:buChar char="•"/>
            </a:pPr>
            <a:r>
              <a:rPr lang="en-US" b="1" dirty="0" smtClean="0"/>
              <a:t>MPI</a:t>
            </a:r>
            <a:r>
              <a:rPr lang="ja-JP" altLang="en-US" b="1" dirty="0" smtClean="0"/>
              <a:t>並列アプリケーション</a:t>
            </a:r>
            <a:r>
              <a:rPr lang="ja-JP" altLang="en-US" b="1" dirty="0" smtClean="0"/>
              <a:t>を実行することでノードの</a:t>
            </a:r>
            <a:r>
              <a:rPr lang="en-US" altLang="ja-JP" b="1" dirty="0" smtClean="0"/>
              <a:t>CPU</a:t>
            </a:r>
            <a:r>
              <a:rPr lang="ja-JP" altLang="en-US" b="1" dirty="0" smtClean="0"/>
              <a:t>コアにタスクを分散し</a:t>
            </a:r>
            <a:r>
              <a:rPr lang="en-US" altLang="ja-JP" b="1" dirty="0" smtClean="0"/>
              <a:t>,</a:t>
            </a:r>
            <a:r>
              <a:rPr lang="ja-JP" altLang="en-US" b="1" dirty="0" smtClean="0"/>
              <a:t>並列実行</a:t>
            </a:r>
            <a:endParaRPr dirty="0"/>
          </a:p>
          <a:p>
            <a:pPr>
              <a:lnSpc>
                <a:spcPct val="100000"/>
              </a:lnSpc>
              <a:spcBef>
                <a:spcPts val="300"/>
              </a:spcBef>
              <a:spcAft>
                <a:spcPts val="300"/>
              </a:spcAft>
              <a:buSzPct val="85000"/>
              <a:buFont typeface="HG創英角ｺﾞｼｯｸUB"/>
              <a:buChar char="•"/>
            </a:pPr>
            <a:r>
              <a:rPr lang="en-US" sz="2400" b="1" strike="noStrike" dirty="0">
                <a:solidFill>
                  <a:srgbClr val="00B050"/>
                </a:solidFill>
                <a:latin typeface="Segoe UI"/>
                <a:ea typeface="メイリオ"/>
              </a:rPr>
              <a:t>DMTCP</a:t>
            </a:r>
            <a:endParaRPr dirty="0"/>
          </a:p>
          <a:p>
            <a:pPr marL="360000" lvl="1">
              <a:lnSpc>
                <a:spcPct val="100000"/>
              </a:lnSpc>
              <a:spcBef>
                <a:spcPts val="300"/>
              </a:spcBef>
              <a:spcAft>
                <a:spcPts val="300"/>
              </a:spcAft>
              <a:buSzPct val="85000"/>
              <a:buFont typeface="Arial"/>
              <a:buChar char="•"/>
            </a:pPr>
            <a:r>
              <a:rPr lang="en-US" strike="noStrike" dirty="0" err="1">
                <a:solidFill>
                  <a:srgbClr val="000000"/>
                </a:solidFill>
                <a:latin typeface="Segoe UI"/>
                <a:ea typeface="メイリオ"/>
              </a:rPr>
              <a:t>並列分散処理の</a:t>
            </a:r>
            <a:r>
              <a:rPr lang="en-US" b="1" u="sng" strike="noStrike" dirty="0" err="1">
                <a:solidFill>
                  <a:srgbClr val="000000"/>
                </a:solidFill>
                <a:latin typeface="Segoe UI"/>
                <a:ea typeface="メイリオ"/>
              </a:rPr>
              <a:t>チェックポイント</a:t>
            </a:r>
            <a:r>
              <a:rPr lang="en-US" b="1" u="sng" strike="noStrike" dirty="0">
                <a:solidFill>
                  <a:srgbClr val="000000"/>
                </a:solidFill>
                <a:latin typeface="Segoe UI"/>
                <a:ea typeface="メイリオ"/>
              </a:rPr>
              <a:t>/</a:t>
            </a:r>
            <a:r>
              <a:rPr lang="en-US" b="1" u="sng" strike="noStrike" dirty="0" err="1" smtClean="0">
                <a:solidFill>
                  <a:srgbClr val="000000"/>
                </a:solidFill>
                <a:latin typeface="Segoe UI"/>
                <a:ea typeface="メイリオ"/>
              </a:rPr>
              <a:t>リスタートを実現</a:t>
            </a:r>
            <a:endParaRPr lang="en-US" b="1" u="sng" strike="noStrike" dirty="0" smtClean="0">
              <a:solidFill>
                <a:srgbClr val="000000"/>
              </a:solidFill>
              <a:latin typeface="Segoe UI"/>
              <a:ea typeface="メイリオ"/>
            </a:endParaRPr>
          </a:p>
          <a:p>
            <a:pPr indent="-97200">
              <a:spcBef>
                <a:spcPts val="300"/>
              </a:spcBef>
              <a:spcAft>
                <a:spcPts val="300"/>
              </a:spcAft>
              <a:buSzPct val="85000"/>
              <a:buFont typeface="Arial"/>
              <a:buChar char="•"/>
            </a:pPr>
            <a:r>
              <a:rPr lang="ja-JP" altLang="en-US" sz="2400" b="1" dirty="0" smtClean="0">
                <a:solidFill>
                  <a:srgbClr val="00B050"/>
                </a:solidFill>
              </a:rPr>
              <a:t>独自</a:t>
            </a:r>
            <a:r>
              <a:rPr lang="ja-JP" altLang="en-US" sz="2400" b="1" dirty="0">
                <a:solidFill>
                  <a:srgbClr val="00B050"/>
                </a:solidFill>
              </a:rPr>
              <a:t>の</a:t>
            </a:r>
            <a:r>
              <a:rPr lang="ja-JP" altLang="en-US" sz="2400" b="1" dirty="0" smtClean="0">
                <a:solidFill>
                  <a:srgbClr val="00B050"/>
                </a:solidFill>
              </a:rPr>
              <a:t>拡張機能により</a:t>
            </a:r>
            <a:endParaRPr sz="2400" b="1" dirty="0">
              <a:solidFill>
                <a:srgbClr val="00B050"/>
              </a:solidFill>
            </a:endParaRPr>
          </a:p>
          <a:p>
            <a:pPr marL="360000" lvl="1">
              <a:lnSpc>
                <a:spcPct val="100000"/>
              </a:lnSpc>
              <a:spcBef>
                <a:spcPts val="300"/>
              </a:spcBef>
              <a:spcAft>
                <a:spcPts val="300"/>
              </a:spcAft>
              <a:buSzPct val="85000"/>
              <a:buFont typeface="Arial"/>
              <a:buChar char="•"/>
            </a:pPr>
            <a:r>
              <a:rPr lang="en-US" strike="noStrike" dirty="0" err="1" smtClean="0">
                <a:solidFill>
                  <a:srgbClr val="000000"/>
                </a:solidFill>
                <a:latin typeface="Segoe UI"/>
                <a:ea typeface="メイリオ"/>
              </a:rPr>
              <a:t>クラスタ内の</a:t>
            </a:r>
            <a:r>
              <a:rPr lang="ja-JP" altLang="en-US" dirty="0">
                <a:solidFill>
                  <a:srgbClr val="000000"/>
                </a:solidFill>
                <a:latin typeface="Segoe UI"/>
                <a:ea typeface="メイリオ"/>
              </a:rPr>
              <a:t>ノード</a:t>
            </a:r>
            <a:r>
              <a:rPr lang="en-US" strike="noStrike" dirty="0" err="1" smtClean="0">
                <a:solidFill>
                  <a:srgbClr val="000000"/>
                </a:solidFill>
                <a:latin typeface="Segoe UI"/>
                <a:ea typeface="メイリオ"/>
              </a:rPr>
              <a:t>の能力に応じた最適な</a:t>
            </a:r>
            <a:r>
              <a:rPr lang="ja-JP" altLang="en-US" strike="noStrike" dirty="0" smtClean="0">
                <a:solidFill>
                  <a:srgbClr val="000000"/>
                </a:solidFill>
                <a:latin typeface="Segoe UI"/>
                <a:ea typeface="メイリオ"/>
              </a:rPr>
              <a:t>並列</a:t>
            </a:r>
            <a:r>
              <a:rPr lang="en-US" strike="noStrike" dirty="0" err="1" smtClean="0">
                <a:solidFill>
                  <a:srgbClr val="000000"/>
                </a:solidFill>
                <a:latin typeface="Segoe UI"/>
                <a:ea typeface="メイリオ"/>
              </a:rPr>
              <a:t>タスク</a:t>
            </a:r>
            <a:r>
              <a:rPr lang="ja-JP" altLang="en-US" strike="noStrike" dirty="0" smtClean="0">
                <a:solidFill>
                  <a:srgbClr val="000000"/>
                </a:solidFill>
                <a:latin typeface="Segoe UI"/>
                <a:ea typeface="メイリオ"/>
              </a:rPr>
              <a:t>の</a:t>
            </a:r>
            <a:r>
              <a:rPr lang="en-US" strike="noStrike" dirty="0" err="1" smtClean="0">
                <a:solidFill>
                  <a:srgbClr val="000000"/>
                </a:solidFill>
                <a:latin typeface="Segoe UI"/>
                <a:ea typeface="メイリオ"/>
              </a:rPr>
              <a:t>再配置が可能</a:t>
            </a:r>
            <a:endParaRPr dirty="0"/>
          </a:p>
          <a:p>
            <a:pPr marL="360000" lvl="1">
              <a:lnSpc>
                <a:spcPct val="100000"/>
              </a:lnSpc>
              <a:spcBef>
                <a:spcPts val="300"/>
              </a:spcBef>
              <a:spcAft>
                <a:spcPts val="300"/>
              </a:spcAft>
              <a:buSzPct val="85000"/>
              <a:buFont typeface="Arial"/>
              <a:buChar char="•"/>
            </a:pPr>
            <a:r>
              <a:rPr lang="en-US" strike="noStrike" dirty="0" err="1" smtClean="0">
                <a:solidFill>
                  <a:srgbClr val="000000"/>
                </a:solidFill>
                <a:latin typeface="Segoe UI"/>
                <a:ea typeface="メイリオ"/>
              </a:rPr>
              <a:t>タスクの配置に応じて</a:t>
            </a:r>
            <a:r>
              <a:rPr lang="ja-JP" altLang="en-US" strike="noStrike" dirty="0" smtClean="0">
                <a:solidFill>
                  <a:srgbClr val="000000"/>
                </a:solidFill>
                <a:latin typeface="Segoe UI"/>
                <a:ea typeface="メイリオ"/>
              </a:rPr>
              <a:t>より効率的</a:t>
            </a:r>
            <a:r>
              <a:rPr lang="en-US" strike="noStrike" dirty="0" err="1" smtClean="0">
                <a:solidFill>
                  <a:srgbClr val="000000"/>
                </a:solidFill>
                <a:latin typeface="Segoe UI"/>
                <a:ea typeface="メイリオ"/>
              </a:rPr>
              <a:t>な通信方式に切り替え</a:t>
            </a:r>
            <a:r>
              <a:rPr lang="ja-JP" altLang="en-US" dirty="0" smtClean="0">
                <a:solidFill>
                  <a:srgbClr val="000000"/>
                </a:solidFill>
                <a:latin typeface="Segoe UI"/>
                <a:ea typeface="メイリオ"/>
              </a:rPr>
              <a:t>可能</a:t>
            </a:r>
            <a:endParaRPr dirty="0"/>
          </a:p>
          <a:p>
            <a:pPr>
              <a:lnSpc>
                <a:spcPct val="100000"/>
              </a:lnSpc>
              <a:spcBef>
                <a:spcPts val="300"/>
              </a:spcBef>
              <a:spcAft>
                <a:spcPts val="300"/>
              </a:spcAft>
            </a:pPr>
            <a:endParaRPr dirty="0"/>
          </a:p>
        </p:txBody>
      </p:sp>
      <p:sp>
        <p:nvSpPr>
          <p:cNvPr id="69" name="CustomShape 31"/>
          <p:cNvSpPr/>
          <p:nvPr/>
        </p:nvSpPr>
        <p:spPr>
          <a:xfrm>
            <a:off x="6793668" y="2445904"/>
            <a:ext cx="922125" cy="479333"/>
          </a:xfrm>
          <a:prstGeom prst="rect">
            <a:avLst/>
          </a:prstGeom>
          <a:solidFill>
            <a:srgbClr val="7A34AE"/>
          </a:solidFill>
          <a:ln>
            <a:solidFill>
              <a:srgbClr val="A365D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1" strike="noStrike">
                <a:solidFill>
                  <a:srgbClr val="FFFFFF"/>
                </a:solidFill>
                <a:latin typeface="Segoe UI"/>
                <a:ea typeface="メイリオ"/>
              </a:rPr>
              <a:t>Open GL</a:t>
            </a:r>
            <a:endParaRPr sz="1400"/>
          </a:p>
        </p:txBody>
      </p:sp>
      <p:sp>
        <p:nvSpPr>
          <p:cNvPr id="70" name="CustomShape 32"/>
          <p:cNvSpPr/>
          <p:nvPr/>
        </p:nvSpPr>
        <p:spPr>
          <a:xfrm>
            <a:off x="9988560" y="3130920"/>
            <a:ext cx="100728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a:solidFill>
                  <a:srgbClr val="FFFFFF"/>
                </a:solidFill>
                <a:latin typeface="Segoe UI"/>
                <a:ea typeface="メイリオ"/>
              </a:rPr>
              <a:t>・・</a:t>
            </a:r>
            <a:endParaRPr/>
          </a:p>
        </p:txBody>
      </p:sp>
      <p:sp>
        <p:nvSpPr>
          <p:cNvPr id="71" name="CustomShape 16"/>
          <p:cNvSpPr/>
          <p:nvPr/>
        </p:nvSpPr>
        <p:spPr>
          <a:xfrm>
            <a:off x="7604513" y="2564541"/>
            <a:ext cx="60199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dirty="0">
                <a:solidFill>
                  <a:srgbClr val="FFFFFF"/>
                </a:solidFill>
                <a:latin typeface="Segoe UI"/>
                <a:ea typeface="メイリオ"/>
              </a:rPr>
              <a:t>・・</a:t>
            </a:r>
            <a:endParaRPr dirty="0"/>
          </a:p>
        </p:txBody>
      </p:sp>
      <p:sp>
        <p:nvSpPr>
          <p:cNvPr id="72" name="CustomShape 16"/>
          <p:cNvSpPr/>
          <p:nvPr/>
        </p:nvSpPr>
        <p:spPr>
          <a:xfrm>
            <a:off x="7607733" y="3058084"/>
            <a:ext cx="60199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dirty="0">
                <a:solidFill>
                  <a:srgbClr val="FFFFFF"/>
                </a:solidFill>
                <a:latin typeface="Segoe UI"/>
                <a:ea typeface="メイリオ"/>
              </a:rPr>
              <a:t>・・</a:t>
            </a:r>
            <a:endParaRPr dirty="0"/>
          </a:p>
        </p:txBody>
      </p:sp>
      <p:sp>
        <p:nvSpPr>
          <p:cNvPr id="73" name="CustomShape 2"/>
          <p:cNvSpPr/>
          <p:nvPr/>
        </p:nvSpPr>
        <p:spPr>
          <a:xfrm>
            <a:off x="0" y="897700"/>
            <a:ext cx="5667638" cy="1277608"/>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buFont typeface="StarSymbol"/>
              <a:buChar char=""/>
            </a:pPr>
            <a:r>
              <a:rPr lang="en-US" altLang="ja-JP" b="1" strike="noStrike" dirty="0" smtClean="0">
                <a:solidFill>
                  <a:srgbClr val="000000"/>
                </a:solidFill>
                <a:latin typeface="Segoe UI"/>
                <a:ea typeface="メイリオ"/>
              </a:rPr>
              <a:t>Android</a:t>
            </a:r>
            <a:r>
              <a:rPr lang="ja-JP" altLang="en-US" b="1" strike="noStrike" dirty="0" smtClean="0">
                <a:solidFill>
                  <a:srgbClr val="000000"/>
                </a:solidFill>
                <a:latin typeface="Segoe UI"/>
                <a:ea typeface="メイリオ"/>
              </a:rPr>
              <a:t>プラットフォーム</a:t>
            </a:r>
            <a:r>
              <a:rPr lang="ja-JP" altLang="en-US" b="1" strike="noStrike" dirty="0" smtClean="0">
                <a:solidFill>
                  <a:srgbClr val="000000"/>
                </a:solidFill>
                <a:latin typeface="Segoe UI"/>
                <a:ea typeface="メイリオ"/>
              </a:rPr>
              <a:t>に，</a:t>
            </a:r>
            <a:r>
              <a:rPr lang="en-US" altLang="ja-JP" b="1" strike="noStrike" dirty="0" smtClean="0">
                <a:solidFill>
                  <a:srgbClr val="000000"/>
                </a:solidFill>
                <a:latin typeface="Segoe UI"/>
                <a:ea typeface="メイリオ"/>
              </a:rPr>
              <a:t>C/C</a:t>
            </a:r>
            <a:r>
              <a:rPr lang="en-US" altLang="ja-JP" b="1" strike="noStrike" dirty="0" smtClean="0">
                <a:solidFill>
                  <a:srgbClr val="000000"/>
                </a:solidFill>
                <a:latin typeface="Segoe UI"/>
                <a:ea typeface="メイリオ"/>
              </a:rPr>
              <a:t>++</a:t>
            </a:r>
            <a:r>
              <a:rPr lang="ja-JP" altLang="en-US" b="1" strike="noStrike" dirty="0" smtClean="0">
                <a:solidFill>
                  <a:srgbClr val="000000"/>
                </a:solidFill>
                <a:latin typeface="Segoe UI"/>
                <a:ea typeface="メイリオ"/>
              </a:rPr>
              <a:t>で記述された並列ソフトウェア</a:t>
            </a:r>
            <a:r>
              <a:rPr lang="ja-JP" altLang="en-US" b="1" dirty="0" smtClean="0">
                <a:solidFill>
                  <a:srgbClr val="000000"/>
                </a:solidFill>
                <a:latin typeface="Segoe UI"/>
                <a:ea typeface="メイリオ"/>
              </a:rPr>
              <a:t>のための開発</a:t>
            </a:r>
            <a:r>
              <a:rPr lang="en-US" altLang="ja-JP" b="1" dirty="0" smtClean="0">
                <a:solidFill>
                  <a:srgbClr val="000000"/>
                </a:solidFill>
                <a:latin typeface="Segoe UI"/>
                <a:ea typeface="メイリオ"/>
              </a:rPr>
              <a:t>/</a:t>
            </a:r>
            <a:r>
              <a:rPr lang="ja-JP" altLang="en-US" b="1" dirty="0" smtClean="0">
                <a:solidFill>
                  <a:srgbClr val="000000"/>
                </a:solidFill>
                <a:latin typeface="Segoe UI"/>
                <a:ea typeface="メイリオ"/>
              </a:rPr>
              <a:t>実行環境を独自追加</a:t>
            </a:r>
            <a:endParaRPr lang="en-US" altLang="ja-JP" b="1" dirty="0">
              <a:solidFill>
                <a:srgbClr val="FF0000"/>
              </a:solidFill>
              <a:latin typeface="Segoe UI"/>
              <a:ea typeface="メイリオ"/>
            </a:endParaRPr>
          </a:p>
          <a:p>
            <a:pPr lvl="1">
              <a:lnSpc>
                <a:spcPct val="90000"/>
              </a:lnSpc>
              <a:buFont typeface="StarSymbol"/>
              <a:buChar char=""/>
            </a:pPr>
            <a:r>
              <a:rPr lang="ja-JP" altLang="en-US" sz="1600" b="1" dirty="0" smtClean="0"/>
              <a:t>以下の</a:t>
            </a:r>
            <a:r>
              <a:rPr lang="en-US" altLang="ja-JP" sz="1600" b="1" dirty="0" smtClean="0"/>
              <a:t>2</a:t>
            </a:r>
            <a:r>
              <a:rPr lang="ja-JP" altLang="en-US" sz="1600" b="1" dirty="0" err="1" smtClean="0"/>
              <a:t>つの</a:t>
            </a:r>
            <a:r>
              <a:rPr lang="ja-JP" altLang="en-US" sz="1600" b="1" dirty="0" smtClean="0"/>
              <a:t>ソフトウェアを</a:t>
            </a:r>
            <a:r>
              <a:rPr lang="ja-JP" altLang="en-US" sz="1600" b="1" dirty="0" smtClean="0"/>
              <a:t>ベースに機能拡張し</a:t>
            </a:r>
            <a:endParaRPr lang="en-US" altLang="ja-JP" sz="1600" b="1" dirty="0" smtClean="0"/>
          </a:p>
          <a:p>
            <a:pPr lvl="1">
              <a:lnSpc>
                <a:spcPct val="90000"/>
              </a:lnSpc>
            </a:pPr>
            <a:r>
              <a:rPr lang="ja-JP" altLang="en-US" b="1" dirty="0" smtClean="0">
                <a:solidFill>
                  <a:srgbClr val="FF0000"/>
                </a:solidFill>
              </a:rPr>
              <a:t>動的</a:t>
            </a:r>
            <a:r>
              <a:rPr lang="ja-JP" altLang="en-US" b="1" dirty="0" smtClean="0">
                <a:solidFill>
                  <a:srgbClr val="FF0000"/>
                </a:solidFill>
              </a:rPr>
              <a:t>にノード構成可変な</a:t>
            </a:r>
            <a:r>
              <a:rPr lang="ja-JP" altLang="en-US" b="1" dirty="0" smtClean="0">
                <a:solidFill>
                  <a:srgbClr val="FF0000"/>
                </a:solidFill>
              </a:rPr>
              <a:t>クラスタシステム</a:t>
            </a:r>
            <a:r>
              <a:rPr lang="ja-JP" altLang="en-US" sz="1600" b="1" dirty="0" smtClean="0"/>
              <a:t>を</a:t>
            </a:r>
            <a:r>
              <a:rPr lang="ja-JP" altLang="en-US" sz="1600" b="1" dirty="0" smtClean="0"/>
              <a:t>実現</a:t>
            </a:r>
          </a:p>
          <a:p>
            <a:pPr>
              <a:lnSpc>
                <a:spcPct val="90000"/>
              </a:lnSpc>
              <a:buFont typeface="StarSymbol"/>
              <a:buChar char=""/>
            </a:pPr>
            <a:endParaRPr lang="en-US" altLang="ja-JP" dirty="0"/>
          </a:p>
        </p:txBody>
      </p:sp>
    </p:spTree>
    <p:extLst>
      <p:ext uri="{BB962C8B-B14F-4D97-AF65-F5344CB8AC3E}">
        <p14:creationId xmlns:p14="http://schemas.microsoft.com/office/powerpoint/2010/main" val="1578622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457200" y="-72451"/>
            <a:ext cx="8229240" cy="1142640"/>
          </a:xfrm>
          <a:prstGeom prst="rect">
            <a:avLst/>
          </a:prstGeom>
          <a:noFill/>
          <a:ln>
            <a:noFill/>
          </a:ln>
        </p:spPr>
        <p:txBody>
          <a:bodyPr anchor="ctr"/>
          <a:lstStyle/>
          <a:p>
            <a:pPr algn="ctr">
              <a:lnSpc>
                <a:spcPct val="100000"/>
              </a:lnSpc>
            </a:pPr>
            <a:r>
              <a:rPr lang="en-US" altLang="ja-JP" sz="6000" dirty="0">
                <a:solidFill>
                  <a:srgbClr val="0070C0"/>
                </a:solidFill>
                <a:latin typeface="EPSON 行書体Ｍ"/>
                <a:ea typeface="EPSON 行書体Ｍ"/>
              </a:rPr>
              <a:t>鋼</a:t>
            </a:r>
            <a:r>
              <a:rPr lang="ja-JP" altLang="en-US" sz="3600" dirty="0" smtClean="0">
                <a:solidFill>
                  <a:srgbClr val="0070C0"/>
                </a:solidFill>
                <a:latin typeface="EPSON 太丸ゴシック体Ｂ"/>
              </a:rPr>
              <a:t>システム</a:t>
            </a:r>
            <a:endParaRPr dirty="0"/>
          </a:p>
        </p:txBody>
      </p:sp>
      <p:sp>
        <p:nvSpPr>
          <p:cNvPr id="86" name="TextShape 2"/>
          <p:cNvSpPr txBox="1"/>
          <p:nvPr/>
        </p:nvSpPr>
        <p:spPr>
          <a:xfrm>
            <a:off x="252000" y="1043388"/>
            <a:ext cx="8280000" cy="5688152"/>
          </a:xfrm>
          <a:prstGeom prst="rect">
            <a:avLst/>
          </a:prstGeom>
          <a:noFill/>
          <a:ln>
            <a:noFill/>
          </a:ln>
        </p:spPr>
        <p:txBody>
          <a:bodyPr/>
          <a:lstStyle/>
          <a:p>
            <a:pPr>
              <a:lnSpc>
                <a:spcPct val="90000"/>
              </a:lnSpc>
              <a:spcBef>
                <a:spcPts val="600"/>
              </a:spcBef>
              <a:spcAft>
                <a:spcPts val="200"/>
              </a:spcAft>
              <a:buFont typeface="Arial"/>
              <a:buChar char="•"/>
            </a:pPr>
            <a:r>
              <a:rPr lang="ja-JP" sz="2800" strike="noStrike" dirty="0">
                <a:solidFill>
                  <a:srgbClr val="000000"/>
                </a:solidFill>
                <a:latin typeface="EPSON 太丸ゴシック体Ｂ"/>
                <a:ea typeface="EPSON 太丸ゴシック体Ｂ"/>
              </a:rPr>
              <a:t> </a:t>
            </a:r>
            <a:r>
              <a:rPr lang="ja-JP" altLang="en-US" sz="2800" strike="noStrike" dirty="0" smtClean="0">
                <a:solidFill>
                  <a:srgbClr val="FF0000"/>
                </a:solidFill>
                <a:latin typeface="EPSON 太丸ゴシック体Ｂ"/>
                <a:ea typeface="EPSON 太丸ゴシック体Ｂ"/>
              </a:rPr>
              <a:t>マルチコア向け</a:t>
            </a:r>
            <a:r>
              <a:rPr lang="ja-JP" sz="2800" strike="noStrike" dirty="0" smtClean="0">
                <a:solidFill>
                  <a:srgbClr val="FF0000"/>
                </a:solidFill>
                <a:latin typeface="EPSON 太丸ゴシック体Ｂ"/>
                <a:ea typeface="EPSON 太丸ゴシック体Ｂ"/>
              </a:rPr>
              <a:t>自動</a:t>
            </a:r>
            <a:r>
              <a:rPr lang="ja-JP" sz="2800" strike="noStrike" dirty="0">
                <a:solidFill>
                  <a:srgbClr val="FF0000"/>
                </a:solidFill>
                <a:latin typeface="EPSON 太丸ゴシック体Ｂ"/>
                <a:ea typeface="EPSON 太丸ゴシック体Ｂ"/>
              </a:rPr>
              <a:t>並列化</a:t>
            </a:r>
            <a:endParaRPr dirty="0"/>
          </a:p>
          <a:p>
            <a:pPr lvl="1">
              <a:lnSpc>
                <a:spcPct val="90000"/>
              </a:lnSpc>
              <a:spcBef>
                <a:spcPts val="600"/>
              </a:spcBef>
              <a:spcAft>
                <a:spcPts val="200"/>
              </a:spcAft>
              <a:buFont typeface="Arial"/>
              <a:buChar char="–"/>
            </a:pPr>
            <a:r>
              <a:rPr lang="ja-JP" sz="2400" strike="noStrike" dirty="0">
                <a:solidFill>
                  <a:srgbClr val="000000"/>
                </a:solidFill>
                <a:latin typeface="EPSON 太丸ゴシック体Ｂ"/>
                <a:ea typeface="EPSON 太丸ゴシック体Ｂ"/>
              </a:rPr>
              <a:t>様々な形態のマルチコアプロセッサの特徴に合わせてその処理能力をフルに活用</a:t>
            </a:r>
            <a:endParaRPr dirty="0"/>
          </a:p>
          <a:p>
            <a:pPr>
              <a:lnSpc>
                <a:spcPct val="90000"/>
              </a:lnSpc>
              <a:spcBef>
                <a:spcPts val="600"/>
              </a:spcBef>
              <a:spcAft>
                <a:spcPts val="200"/>
              </a:spcAft>
              <a:buFont typeface="Arial"/>
              <a:buChar char="•"/>
            </a:pPr>
            <a:r>
              <a:rPr lang="ja-JP" sz="2800" strike="noStrike" dirty="0">
                <a:solidFill>
                  <a:srgbClr val="000000"/>
                </a:solidFill>
                <a:latin typeface="EPSON 太丸ゴシック体Ｂ"/>
                <a:ea typeface="EPSON 太丸ゴシック体Ｂ"/>
              </a:rPr>
              <a:t> </a:t>
            </a:r>
            <a:r>
              <a:rPr lang="ja-JP" sz="2800" strike="noStrike" dirty="0">
                <a:solidFill>
                  <a:srgbClr val="FF0000"/>
                </a:solidFill>
                <a:latin typeface="EPSON 太丸ゴシック体Ｂ"/>
                <a:ea typeface="EPSON 太丸ゴシック体Ｂ"/>
              </a:rPr>
              <a:t>バイナリコード変換</a:t>
            </a:r>
            <a:endParaRPr dirty="0"/>
          </a:p>
          <a:p>
            <a:pPr lvl="1">
              <a:lnSpc>
                <a:spcPct val="90000"/>
              </a:lnSpc>
              <a:spcBef>
                <a:spcPts val="600"/>
              </a:spcBef>
              <a:spcAft>
                <a:spcPts val="200"/>
              </a:spcAft>
              <a:buFont typeface="Arial"/>
              <a:buChar char="–"/>
            </a:pPr>
            <a:r>
              <a:rPr lang="ja-JP" sz="2400" strike="noStrike" dirty="0">
                <a:solidFill>
                  <a:srgbClr val="000000"/>
                </a:solidFill>
                <a:latin typeface="EPSON 太丸ゴシック体Ｂ"/>
                <a:ea typeface="EPSON 太丸ゴシック体Ｂ"/>
              </a:rPr>
              <a:t>今使っている</a:t>
            </a:r>
            <a:r>
              <a:rPr lang="ja-JP" sz="2400" strike="noStrike" dirty="0" smtClean="0">
                <a:solidFill>
                  <a:srgbClr val="000000"/>
                </a:solidFill>
                <a:latin typeface="EPSON 太丸ゴシック体Ｂ"/>
                <a:ea typeface="EPSON 太丸ゴシック体Ｂ"/>
              </a:rPr>
              <a:t>プログラム</a:t>
            </a:r>
            <a:r>
              <a:rPr lang="ja-JP" altLang="en-US" sz="2400" strike="noStrike" dirty="0" smtClean="0">
                <a:solidFill>
                  <a:srgbClr val="000000"/>
                </a:solidFill>
                <a:latin typeface="EPSON 太丸ゴシック体Ｂ"/>
                <a:ea typeface="EPSON 太丸ゴシック体Ｂ"/>
              </a:rPr>
              <a:t>ファイル</a:t>
            </a:r>
            <a:r>
              <a:rPr lang="ja-JP" sz="2400" strike="noStrike" dirty="0" smtClean="0">
                <a:solidFill>
                  <a:srgbClr val="000000"/>
                </a:solidFill>
                <a:latin typeface="EPSON 太丸ゴシック体Ｂ"/>
                <a:ea typeface="EPSON 太丸ゴシック体Ｂ"/>
              </a:rPr>
              <a:t>を</a:t>
            </a:r>
            <a:r>
              <a:rPr lang="ja-JP" sz="2400" strike="noStrike" dirty="0">
                <a:solidFill>
                  <a:srgbClr val="000000"/>
                </a:solidFill>
                <a:latin typeface="EPSON 太丸ゴシック体Ｂ"/>
                <a:ea typeface="EPSON 太丸ゴシック体Ｂ"/>
              </a:rPr>
              <a:t>そのまま利用可能</a:t>
            </a:r>
            <a:endParaRPr dirty="0"/>
          </a:p>
          <a:p>
            <a:pPr lvl="2">
              <a:lnSpc>
                <a:spcPct val="90000"/>
              </a:lnSpc>
              <a:spcBef>
                <a:spcPts val="600"/>
              </a:spcBef>
              <a:spcAft>
                <a:spcPts val="200"/>
              </a:spcAft>
              <a:buFont typeface="Arial"/>
              <a:buChar char="•"/>
            </a:pPr>
            <a:r>
              <a:rPr lang="ja-JP" sz="2000" strike="noStrike" dirty="0" smtClean="0">
                <a:solidFill>
                  <a:srgbClr val="000000"/>
                </a:solidFill>
                <a:latin typeface="EPSON 太丸ゴシック体Ｂ"/>
                <a:ea typeface="EPSON 太丸ゴシック体Ｂ"/>
              </a:rPr>
              <a:t>ソースプログラム</a:t>
            </a:r>
            <a:r>
              <a:rPr lang="ja-JP" sz="2000" strike="noStrike" dirty="0">
                <a:solidFill>
                  <a:srgbClr val="000000"/>
                </a:solidFill>
                <a:latin typeface="EPSON 太丸ゴシック体Ｂ"/>
                <a:ea typeface="EPSON 太丸ゴシック体Ｂ"/>
              </a:rPr>
              <a:t>が不要な並列化の実現</a:t>
            </a:r>
            <a:endParaRPr dirty="0"/>
          </a:p>
          <a:p>
            <a:pPr>
              <a:lnSpc>
                <a:spcPct val="90000"/>
              </a:lnSpc>
              <a:spcBef>
                <a:spcPts val="600"/>
              </a:spcBef>
              <a:spcAft>
                <a:spcPts val="200"/>
              </a:spcAft>
              <a:buFont typeface="Arial"/>
              <a:buChar char="•"/>
            </a:pPr>
            <a:r>
              <a:rPr lang="ja-JP" sz="2800" strike="noStrike" dirty="0">
                <a:solidFill>
                  <a:srgbClr val="000000"/>
                </a:solidFill>
                <a:latin typeface="EPSON 太丸ゴシック体Ｂ"/>
                <a:ea typeface="EPSON 太丸ゴシック体Ｂ"/>
              </a:rPr>
              <a:t> </a:t>
            </a:r>
            <a:r>
              <a:rPr lang="ja-JP" sz="2800" strike="noStrike" dirty="0">
                <a:solidFill>
                  <a:srgbClr val="FF0000"/>
                </a:solidFill>
                <a:latin typeface="EPSON 太丸ゴシック体Ｂ"/>
                <a:ea typeface="EPSON 太丸ゴシック体Ｂ"/>
              </a:rPr>
              <a:t>プラットフォーム独立</a:t>
            </a:r>
            <a:endParaRPr dirty="0"/>
          </a:p>
          <a:p>
            <a:pPr lvl="1">
              <a:lnSpc>
                <a:spcPct val="90000"/>
              </a:lnSpc>
              <a:spcBef>
                <a:spcPts val="600"/>
              </a:spcBef>
              <a:spcAft>
                <a:spcPts val="200"/>
              </a:spcAft>
              <a:buFont typeface="Arial"/>
              <a:buChar char="–"/>
            </a:pPr>
            <a:r>
              <a:rPr lang="ja-JP" sz="2400" strike="noStrike" dirty="0">
                <a:solidFill>
                  <a:srgbClr val="000000"/>
                </a:solidFill>
                <a:latin typeface="EPSON 太丸ゴシック体Ｂ"/>
                <a:ea typeface="EPSON 太丸ゴシック体Ｂ"/>
              </a:rPr>
              <a:t>OSやCPUの命令セットに依存しない形で高性能化</a:t>
            </a:r>
            <a:endParaRPr dirty="0"/>
          </a:p>
          <a:p>
            <a:pPr lvl="2">
              <a:lnSpc>
                <a:spcPct val="90000"/>
              </a:lnSpc>
              <a:spcBef>
                <a:spcPts val="600"/>
              </a:spcBef>
              <a:spcAft>
                <a:spcPts val="200"/>
              </a:spcAft>
              <a:buFont typeface="Arial"/>
              <a:buChar char="•"/>
            </a:pPr>
            <a:r>
              <a:rPr lang="ja-JP" sz="2000" strike="noStrike" dirty="0">
                <a:solidFill>
                  <a:srgbClr val="000000"/>
                </a:solidFill>
                <a:latin typeface="EPSON 太丸ゴシック体Ｂ"/>
                <a:ea typeface="EPSON 太丸ゴシック体Ｂ"/>
              </a:rPr>
              <a:t>どんな環境でも使用可能</a:t>
            </a:r>
            <a:endParaRPr dirty="0"/>
          </a:p>
          <a:p>
            <a:pPr>
              <a:lnSpc>
                <a:spcPct val="90000"/>
              </a:lnSpc>
              <a:spcBef>
                <a:spcPts val="600"/>
              </a:spcBef>
              <a:spcAft>
                <a:spcPts val="200"/>
              </a:spcAft>
              <a:buFont typeface="Arial"/>
              <a:buChar char="•"/>
            </a:pPr>
            <a:r>
              <a:rPr lang="ja-JP" sz="2800" strike="noStrike" dirty="0">
                <a:solidFill>
                  <a:srgbClr val="000000"/>
                </a:solidFill>
                <a:latin typeface="EPSON 太丸ゴシック体Ｂ"/>
                <a:ea typeface="EPSON 太丸ゴシック体Ｂ"/>
              </a:rPr>
              <a:t> </a:t>
            </a:r>
            <a:r>
              <a:rPr lang="ja-JP" sz="2800" strike="noStrike" dirty="0">
                <a:solidFill>
                  <a:srgbClr val="FF0000"/>
                </a:solidFill>
                <a:latin typeface="EPSON 太丸ゴシック体Ｂ"/>
                <a:ea typeface="EPSON 太丸ゴシック体Ｂ"/>
              </a:rPr>
              <a:t>プログラムの特徴に応じた</a:t>
            </a:r>
            <a:r>
              <a:rPr lang="ja-JP" sz="2800" strike="noStrike" dirty="0" smtClean="0">
                <a:solidFill>
                  <a:srgbClr val="FF0000"/>
                </a:solidFill>
                <a:latin typeface="EPSON 太丸ゴシック体Ｂ"/>
                <a:ea typeface="EPSON 太丸ゴシック体Ｂ"/>
              </a:rPr>
              <a:t>並列</a:t>
            </a:r>
            <a:r>
              <a:rPr lang="ja-JP" altLang="en-US" sz="2800" dirty="0">
                <a:solidFill>
                  <a:srgbClr val="FF0000"/>
                </a:solidFill>
                <a:latin typeface="EPSON 太丸ゴシック体Ｂ"/>
                <a:ea typeface="EPSON 太丸ゴシック体Ｂ"/>
              </a:rPr>
              <a:t>処理</a:t>
            </a:r>
            <a:endParaRPr dirty="0"/>
          </a:p>
          <a:p>
            <a:pPr lvl="1">
              <a:lnSpc>
                <a:spcPct val="90000"/>
              </a:lnSpc>
              <a:spcBef>
                <a:spcPts val="600"/>
              </a:spcBef>
              <a:spcAft>
                <a:spcPts val="200"/>
              </a:spcAft>
              <a:buFont typeface="Arial"/>
              <a:buChar char="–"/>
            </a:pPr>
            <a:r>
              <a:rPr lang="ja-JP" sz="2400" strike="noStrike" dirty="0">
                <a:solidFill>
                  <a:srgbClr val="000000"/>
                </a:solidFill>
                <a:latin typeface="EPSON 太丸ゴシック体Ｂ"/>
                <a:ea typeface="EPSON 太丸ゴシック体Ｂ"/>
              </a:rPr>
              <a:t>繰り返し構造や頻繁に実行される部分に着目して最良の並列化方法を選択して実行</a:t>
            </a:r>
            <a:endParaRPr dirty="0"/>
          </a:p>
          <a:p>
            <a:pPr lvl="2">
              <a:lnSpc>
                <a:spcPct val="90000"/>
              </a:lnSpc>
              <a:spcBef>
                <a:spcPts val="600"/>
              </a:spcBef>
              <a:spcAft>
                <a:spcPts val="200"/>
              </a:spcAft>
              <a:buFont typeface="Arial"/>
              <a:buChar char="•"/>
            </a:pPr>
            <a:r>
              <a:rPr lang="ja-JP" sz="2000" strike="noStrike" dirty="0" smtClean="0">
                <a:solidFill>
                  <a:srgbClr val="000000"/>
                </a:solidFill>
                <a:latin typeface="EPSON 太丸ゴシック体Ｂ"/>
                <a:ea typeface="EPSON 太丸ゴシック体Ｂ"/>
              </a:rPr>
              <a:t>ループ並列化、</a:t>
            </a:r>
            <a:r>
              <a:rPr lang="ja-JP" altLang="en-US" sz="2000" dirty="0" smtClean="0">
                <a:solidFill>
                  <a:srgbClr val="000000"/>
                </a:solidFill>
                <a:latin typeface="EPSON 太丸ゴシック体Ｂ"/>
                <a:ea typeface="EPSON 太丸ゴシック体Ｂ"/>
              </a:rPr>
              <a:t>データレベル</a:t>
            </a:r>
            <a:r>
              <a:rPr lang="ja-JP" sz="2000" strike="noStrike" dirty="0" smtClean="0">
                <a:solidFill>
                  <a:srgbClr val="000000"/>
                </a:solidFill>
                <a:latin typeface="EPSON 太丸ゴシック体Ｂ"/>
                <a:ea typeface="EPSON 太丸ゴシック体Ｂ"/>
              </a:rPr>
              <a:t>並列化</a:t>
            </a:r>
            <a:r>
              <a:rPr lang="ja-JP" sz="2000" strike="noStrike" dirty="0">
                <a:solidFill>
                  <a:srgbClr val="000000"/>
                </a:solidFill>
                <a:latin typeface="EPSON 太丸ゴシック体Ｂ"/>
                <a:ea typeface="EPSON 太丸ゴシック体Ｂ"/>
              </a:rPr>
              <a:t>など</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756360" y="907920"/>
            <a:ext cx="7632360" cy="554472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32" name="CustomShape 2"/>
          <p:cNvSpPr/>
          <p:nvPr/>
        </p:nvSpPr>
        <p:spPr>
          <a:xfrm>
            <a:off x="5363280" y="1271520"/>
            <a:ext cx="2592000" cy="1294920"/>
          </a:xfrm>
          <a:prstGeom prst="ellipse">
            <a:avLst/>
          </a:prstGeom>
          <a:solidFill>
            <a:srgbClr val="FF99CC"/>
          </a:solidFill>
          <a:ln w="28440">
            <a:solidFill>
              <a:schemeClr val="tx1"/>
            </a:solidFill>
            <a:round/>
          </a:ln>
          <a:effectLst>
            <a:outerShdw dist="10776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3600" strike="noStrike">
                <a:solidFill>
                  <a:srgbClr val="000000"/>
                </a:solidFill>
                <a:latin typeface="ＭＳ ゴシック"/>
                <a:ea typeface="ＭＳ ゴシック"/>
              </a:rPr>
              <a:t>DTO</a:t>
            </a:r>
            <a:endParaRPr/>
          </a:p>
        </p:txBody>
      </p:sp>
      <p:sp>
        <p:nvSpPr>
          <p:cNvPr id="133" name="CustomShape 3"/>
          <p:cNvSpPr/>
          <p:nvPr/>
        </p:nvSpPr>
        <p:spPr>
          <a:xfrm>
            <a:off x="1043640" y="3287880"/>
            <a:ext cx="6479640" cy="1152000"/>
          </a:xfrm>
          <a:prstGeom prst="roundRect">
            <a:avLst>
              <a:gd name="adj" fmla="val 14400"/>
            </a:avLst>
          </a:prstGeom>
          <a:solidFill>
            <a:srgbClr val="DDDDDD"/>
          </a:solidFill>
          <a:ln w="28440">
            <a:solidFill>
              <a:schemeClr val="tx1"/>
            </a:solidFill>
            <a:round/>
          </a:ln>
          <a:effectLst>
            <a:outerShdw dist="107763" dir="2700000" algn="ctr" rotWithShape="0">
              <a:schemeClr val="bg2">
                <a:alpha val="50000"/>
              </a:schemeClr>
            </a:outerShdw>
          </a:effectLst>
        </p:spPr>
        <p:style>
          <a:lnRef idx="0">
            <a:scrgbClr r="0" g="0" b="0"/>
          </a:lnRef>
          <a:fillRef idx="0">
            <a:scrgbClr r="0" g="0" b="0"/>
          </a:fillRef>
          <a:effectRef idx="0">
            <a:scrgbClr r="0" g="0" b="0"/>
          </a:effectRef>
          <a:fontRef idx="minor"/>
        </p:style>
      </p:sp>
      <p:sp>
        <p:nvSpPr>
          <p:cNvPr id="134" name="CustomShape 4"/>
          <p:cNvSpPr/>
          <p:nvPr/>
        </p:nvSpPr>
        <p:spPr>
          <a:xfrm>
            <a:off x="4210560" y="3430440"/>
            <a:ext cx="1512360" cy="864720"/>
          </a:xfrm>
          <a:prstGeom prst="rect">
            <a:avLst/>
          </a:prstGeom>
          <a:solidFill>
            <a:srgbClr val="6699FF"/>
          </a:solidFill>
          <a:ln w="1908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trike="noStrike">
                <a:solidFill>
                  <a:srgbClr val="000000"/>
                </a:solidFill>
                <a:latin typeface="Calibri"/>
              </a:rPr>
              <a:t>実行前</a:t>
            </a:r>
            <a:endParaRPr/>
          </a:p>
          <a:p>
            <a:pPr algn="ctr">
              <a:lnSpc>
                <a:spcPct val="100000"/>
              </a:lnSpc>
            </a:pPr>
            <a:r>
              <a:rPr lang="en-US" strike="noStrike">
                <a:solidFill>
                  <a:srgbClr val="000000"/>
                </a:solidFill>
                <a:latin typeface="Calibri"/>
              </a:rPr>
              <a:t>変換コード</a:t>
            </a:r>
            <a:endParaRPr/>
          </a:p>
        </p:txBody>
      </p:sp>
      <p:sp>
        <p:nvSpPr>
          <p:cNvPr id="135" name="CustomShape 5"/>
          <p:cNvSpPr/>
          <p:nvPr/>
        </p:nvSpPr>
        <p:spPr>
          <a:xfrm>
            <a:off x="5868000" y="3430440"/>
            <a:ext cx="1510920" cy="864720"/>
          </a:xfrm>
          <a:prstGeom prst="rect">
            <a:avLst/>
          </a:prstGeom>
          <a:solidFill>
            <a:srgbClr val="FF99CC"/>
          </a:solidFill>
          <a:ln w="1908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trike="noStrike">
                <a:solidFill>
                  <a:srgbClr val="000000"/>
                </a:solidFill>
                <a:latin typeface="Calibri"/>
              </a:rPr>
              <a:t>実行時</a:t>
            </a:r>
            <a:endParaRPr/>
          </a:p>
          <a:p>
            <a:pPr algn="ctr">
              <a:lnSpc>
                <a:spcPct val="100000"/>
              </a:lnSpc>
            </a:pPr>
            <a:r>
              <a:rPr lang="en-US" strike="noStrike">
                <a:solidFill>
                  <a:srgbClr val="000000"/>
                </a:solidFill>
                <a:latin typeface="Calibri"/>
              </a:rPr>
              <a:t>変換コード</a:t>
            </a:r>
            <a:endParaRPr/>
          </a:p>
        </p:txBody>
      </p:sp>
      <p:sp>
        <p:nvSpPr>
          <p:cNvPr id="136" name="CustomShape 6"/>
          <p:cNvSpPr/>
          <p:nvPr/>
        </p:nvSpPr>
        <p:spPr>
          <a:xfrm flipV="1">
            <a:off x="2628000" y="2581200"/>
            <a:ext cx="1080" cy="839520"/>
          </a:xfrm>
          <a:prstGeom prst="straightConnector1">
            <a:avLst/>
          </a:prstGeom>
          <a:noFill/>
          <a:ln w="76320">
            <a:solidFill>
              <a:srgbClr val="0000CC"/>
            </a:solidFill>
            <a:round/>
            <a:tailEnd type="triangle" w="med" len="med"/>
          </a:ln>
          <a:effectLst>
            <a:outerShdw dist="35921" dir="2700000" algn="ctr" rotWithShape="0">
              <a:schemeClr val="bg2"/>
            </a:outerShdw>
          </a:effectLst>
        </p:spPr>
        <p:style>
          <a:lnRef idx="0">
            <a:scrgbClr r="0" g="0" b="0"/>
          </a:lnRef>
          <a:fillRef idx="0">
            <a:scrgbClr r="0" g="0" b="0"/>
          </a:fillRef>
          <a:effectRef idx="0">
            <a:scrgbClr r="0" g="0" b="0"/>
          </a:effectRef>
          <a:fontRef idx="minor"/>
        </p:style>
      </p:sp>
      <p:sp>
        <p:nvSpPr>
          <p:cNvPr id="137" name="CustomShape 7"/>
          <p:cNvSpPr/>
          <p:nvPr/>
        </p:nvSpPr>
        <p:spPr>
          <a:xfrm flipH="1">
            <a:off x="6623640" y="2581200"/>
            <a:ext cx="36000" cy="839520"/>
          </a:xfrm>
          <a:prstGeom prst="straightConnector1">
            <a:avLst/>
          </a:prstGeom>
          <a:noFill/>
          <a:ln w="76320">
            <a:solidFill>
              <a:srgbClr val="FF0000"/>
            </a:solidFill>
            <a:round/>
            <a:tailEnd type="triangle" w="med" len="med"/>
          </a:ln>
          <a:effectLst>
            <a:outerShdw dist="35921" dir="2700000" algn="ctr" rotWithShape="0">
              <a:schemeClr val="bg2"/>
            </a:outerShdw>
          </a:effectLst>
        </p:spPr>
        <p:style>
          <a:lnRef idx="0">
            <a:scrgbClr r="0" g="0" b="0"/>
          </a:lnRef>
          <a:fillRef idx="0">
            <a:scrgbClr r="0" g="0" b="0"/>
          </a:fillRef>
          <a:effectRef idx="0">
            <a:scrgbClr r="0" g="0" b="0"/>
          </a:effectRef>
          <a:fontRef idx="minor"/>
        </p:style>
      </p:sp>
      <p:sp>
        <p:nvSpPr>
          <p:cNvPr id="138" name="CustomShape 8"/>
          <p:cNvSpPr/>
          <p:nvPr/>
        </p:nvSpPr>
        <p:spPr>
          <a:xfrm>
            <a:off x="2628000" y="2581200"/>
            <a:ext cx="2339640" cy="839520"/>
          </a:xfrm>
          <a:prstGeom prst="straightConnector1">
            <a:avLst/>
          </a:prstGeom>
          <a:noFill/>
          <a:ln w="76320">
            <a:solidFill>
              <a:srgbClr val="0000CC"/>
            </a:solidFill>
            <a:round/>
            <a:tailEnd type="triangle" w="med" len="med"/>
          </a:ln>
          <a:effectLst>
            <a:outerShdw dist="35921" dir="2700000" algn="ctr" rotWithShape="0">
              <a:schemeClr val="bg2"/>
            </a:outerShdw>
          </a:effectLst>
        </p:spPr>
        <p:style>
          <a:lnRef idx="0">
            <a:scrgbClr r="0" g="0" b="0"/>
          </a:lnRef>
          <a:fillRef idx="0">
            <a:scrgbClr r="0" g="0" b="0"/>
          </a:fillRef>
          <a:effectRef idx="0">
            <a:scrgbClr r="0" g="0" b="0"/>
          </a:effectRef>
          <a:fontRef idx="minor"/>
        </p:style>
      </p:sp>
      <p:sp>
        <p:nvSpPr>
          <p:cNvPr id="139" name="CustomShape 9"/>
          <p:cNvSpPr/>
          <p:nvPr/>
        </p:nvSpPr>
        <p:spPr>
          <a:xfrm flipV="1">
            <a:off x="2628000" y="2581200"/>
            <a:ext cx="4032000" cy="839520"/>
          </a:xfrm>
          <a:prstGeom prst="straightConnector1">
            <a:avLst/>
          </a:prstGeom>
          <a:noFill/>
          <a:ln w="76320">
            <a:solidFill>
              <a:srgbClr val="FF0000"/>
            </a:solidFill>
            <a:round/>
            <a:tailEnd type="triangle" w="med" len="med"/>
          </a:ln>
          <a:effectLst>
            <a:outerShdw dist="35921" dir="2700000" algn="ctr" rotWithShape="0">
              <a:schemeClr val="bg2"/>
            </a:outerShdw>
          </a:effectLst>
        </p:spPr>
        <p:style>
          <a:lnRef idx="0">
            <a:scrgbClr r="0" g="0" b="0"/>
          </a:lnRef>
          <a:fillRef idx="0">
            <a:scrgbClr r="0" g="0" b="0"/>
          </a:fillRef>
          <a:effectRef idx="0">
            <a:scrgbClr r="0" g="0" b="0"/>
          </a:effectRef>
          <a:fontRef idx="minor"/>
        </p:style>
      </p:sp>
      <p:sp>
        <p:nvSpPr>
          <p:cNvPr id="140" name="CustomShape 10"/>
          <p:cNvSpPr/>
          <p:nvPr/>
        </p:nvSpPr>
        <p:spPr>
          <a:xfrm>
            <a:off x="1188000" y="3430440"/>
            <a:ext cx="2879280" cy="864720"/>
          </a:xfrm>
          <a:prstGeom prst="rect">
            <a:avLst/>
          </a:prstGeom>
          <a:solidFill>
            <a:schemeClr val="bg1"/>
          </a:solidFill>
          <a:ln w="1908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trike="noStrike">
                <a:solidFill>
                  <a:srgbClr val="000000"/>
                </a:solidFill>
                <a:latin typeface="Calibri"/>
              </a:rPr>
              <a:t>ユーザープログラム</a:t>
            </a:r>
            <a:endParaRPr/>
          </a:p>
          <a:p>
            <a:pPr algn="ctr">
              <a:lnSpc>
                <a:spcPct val="100000"/>
              </a:lnSpc>
            </a:pPr>
            <a:r>
              <a:rPr lang="en-US" strike="noStrike">
                <a:solidFill>
                  <a:srgbClr val="000000"/>
                </a:solidFill>
                <a:latin typeface="Calibri"/>
              </a:rPr>
              <a:t>オリジナルバイナリコード</a:t>
            </a:r>
            <a:endParaRPr/>
          </a:p>
        </p:txBody>
      </p:sp>
      <p:sp>
        <p:nvSpPr>
          <p:cNvPr id="141" name="CustomShape 11"/>
          <p:cNvSpPr/>
          <p:nvPr/>
        </p:nvSpPr>
        <p:spPr>
          <a:xfrm>
            <a:off x="3780360" y="4437000"/>
            <a:ext cx="1007640" cy="1007640"/>
          </a:xfrm>
          <a:prstGeom prst="upDownArrow">
            <a:avLst>
              <a:gd name="adj1" fmla="val 50000"/>
              <a:gd name="adj2" fmla="val 20000"/>
            </a:avLst>
          </a:prstGeom>
          <a:solidFill>
            <a:schemeClr val="bg1"/>
          </a:solidFill>
          <a:ln w="12600">
            <a:solidFill>
              <a:schemeClr val="tx1"/>
            </a:solidFill>
            <a:miter/>
          </a:ln>
          <a:effectLst>
            <a:outerShdw dist="35921" dir="2700000" algn="ctr" rotWithShape="0">
              <a:schemeClr val="bg2"/>
            </a:outerShdw>
          </a:effectLst>
        </p:spPr>
        <p:style>
          <a:lnRef idx="0">
            <a:scrgbClr r="0" g="0" b="0"/>
          </a:lnRef>
          <a:fillRef idx="0">
            <a:scrgbClr r="0" g="0" b="0"/>
          </a:fillRef>
          <a:effectRef idx="0">
            <a:scrgbClr r="0" g="0" b="0"/>
          </a:effectRef>
          <a:fontRef idx="minor"/>
        </p:style>
      </p:sp>
      <p:sp>
        <p:nvSpPr>
          <p:cNvPr id="142" name="CustomShape 12"/>
          <p:cNvSpPr/>
          <p:nvPr/>
        </p:nvSpPr>
        <p:spPr>
          <a:xfrm>
            <a:off x="967320" y="2711520"/>
            <a:ext cx="1324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CC"/>
                </a:solidFill>
                <a:latin typeface="Calibri"/>
              </a:rPr>
              <a:t>実行前変換</a:t>
            </a:r>
            <a:endParaRPr/>
          </a:p>
        </p:txBody>
      </p:sp>
      <p:sp>
        <p:nvSpPr>
          <p:cNvPr id="143" name="CustomShape 13"/>
          <p:cNvSpPr/>
          <p:nvPr/>
        </p:nvSpPr>
        <p:spPr>
          <a:xfrm>
            <a:off x="6944040" y="2711520"/>
            <a:ext cx="1324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FF0000"/>
                </a:solidFill>
                <a:latin typeface="Calibri"/>
              </a:rPr>
              <a:t>実行時変換</a:t>
            </a:r>
            <a:endParaRPr/>
          </a:p>
        </p:txBody>
      </p:sp>
      <p:sp>
        <p:nvSpPr>
          <p:cNvPr id="144" name="CustomShape 14"/>
          <p:cNvSpPr/>
          <p:nvPr/>
        </p:nvSpPr>
        <p:spPr>
          <a:xfrm>
            <a:off x="3922920" y="2041200"/>
            <a:ext cx="145368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strike="noStrike" dirty="0" err="1">
                <a:solidFill>
                  <a:srgbClr val="000000"/>
                </a:solidFill>
                <a:latin typeface="Calibri"/>
              </a:rPr>
              <a:t>実行時情報</a:t>
            </a:r>
            <a:endParaRPr dirty="0"/>
          </a:p>
        </p:txBody>
      </p:sp>
      <p:sp>
        <p:nvSpPr>
          <p:cNvPr id="145" name="CustomShape 15"/>
          <p:cNvSpPr/>
          <p:nvPr/>
        </p:nvSpPr>
        <p:spPr>
          <a:xfrm>
            <a:off x="3649860" y="1276272"/>
            <a:ext cx="18439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strike="noStrike" dirty="0" err="1">
                <a:solidFill>
                  <a:srgbClr val="000000"/>
                </a:solidFill>
                <a:latin typeface="Calibri"/>
              </a:rPr>
              <a:t>コード解析情報</a:t>
            </a:r>
            <a:endParaRPr dirty="0"/>
          </a:p>
        </p:txBody>
      </p:sp>
      <p:sp>
        <p:nvSpPr>
          <p:cNvPr id="146" name="CustomShape 16"/>
          <p:cNvSpPr/>
          <p:nvPr/>
        </p:nvSpPr>
        <p:spPr>
          <a:xfrm>
            <a:off x="1897560" y="4724280"/>
            <a:ext cx="18223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ja-JP" altLang="en-US" dirty="0">
                <a:solidFill>
                  <a:srgbClr val="000000"/>
                </a:solidFill>
                <a:latin typeface="Calibri"/>
              </a:rPr>
              <a:t>マルチ</a:t>
            </a:r>
            <a:r>
              <a:rPr lang="en-US" strike="noStrike" dirty="0" err="1" smtClean="0">
                <a:solidFill>
                  <a:srgbClr val="000000"/>
                </a:solidFill>
                <a:latin typeface="Calibri"/>
              </a:rPr>
              <a:t>スレッド実行</a:t>
            </a:r>
            <a:endParaRPr dirty="0"/>
          </a:p>
        </p:txBody>
      </p:sp>
      <p:sp>
        <p:nvSpPr>
          <p:cNvPr id="147" name="CustomShape 17"/>
          <p:cNvSpPr/>
          <p:nvPr/>
        </p:nvSpPr>
        <p:spPr>
          <a:xfrm rot="5400000" flipV="1">
            <a:off x="4642920" y="273600"/>
            <a:ext cx="1080" cy="2198160"/>
          </a:xfrm>
          <a:prstGeom prst="curvedConnector3">
            <a:avLst>
              <a:gd name="adj1" fmla="val -27657778"/>
            </a:avLst>
          </a:prstGeom>
          <a:noFill/>
          <a:ln w="57240">
            <a:solidFill>
              <a:schemeClr val="tx1"/>
            </a:solidFill>
            <a:round/>
            <a:tailEnd type="triangle" w="med" len="med"/>
          </a:ln>
          <a:effectLst>
            <a:outerShdw dist="35921" dir="2700000" algn="ctr" rotWithShape="0">
              <a:schemeClr val="bg2"/>
            </a:outerShdw>
          </a:effectLst>
        </p:spPr>
        <p:style>
          <a:lnRef idx="0">
            <a:scrgbClr r="0" g="0" b="0"/>
          </a:lnRef>
          <a:fillRef idx="0">
            <a:scrgbClr r="0" g="0" b="0"/>
          </a:fillRef>
          <a:effectRef idx="0">
            <a:scrgbClr r="0" g="0" b="0"/>
          </a:effectRef>
          <a:fontRef idx="minor"/>
        </p:style>
      </p:sp>
      <p:sp>
        <p:nvSpPr>
          <p:cNvPr id="148" name="CustomShape 18"/>
          <p:cNvSpPr/>
          <p:nvPr/>
        </p:nvSpPr>
        <p:spPr>
          <a:xfrm rot="5400000">
            <a:off x="4642920" y="1293480"/>
            <a:ext cx="1080" cy="2198160"/>
          </a:xfrm>
          <a:prstGeom prst="curvedConnector3">
            <a:avLst>
              <a:gd name="adj1" fmla="val 25400000"/>
            </a:avLst>
          </a:prstGeom>
          <a:noFill/>
          <a:ln w="57240">
            <a:solidFill>
              <a:schemeClr val="tx1"/>
            </a:solidFill>
            <a:round/>
            <a:tailEnd type="triangle" w="med" len="med"/>
          </a:ln>
          <a:effectLst>
            <a:outerShdw dist="35921" dir="2700000" algn="ctr" rotWithShape="0">
              <a:schemeClr val="bg2"/>
            </a:outerShdw>
          </a:effectLst>
        </p:spPr>
        <p:style>
          <a:lnRef idx="0">
            <a:scrgbClr r="0" g="0" b="0"/>
          </a:lnRef>
          <a:fillRef idx="0">
            <a:scrgbClr r="0" g="0" b="0"/>
          </a:fillRef>
          <a:effectRef idx="0">
            <a:scrgbClr r="0" g="0" b="0"/>
          </a:effectRef>
          <a:fontRef idx="minor"/>
        </p:style>
      </p:sp>
      <p:sp>
        <p:nvSpPr>
          <p:cNvPr id="149" name="CustomShape 19"/>
          <p:cNvSpPr/>
          <p:nvPr/>
        </p:nvSpPr>
        <p:spPr>
          <a:xfrm>
            <a:off x="1330920" y="1271520"/>
            <a:ext cx="2592000" cy="1294920"/>
          </a:xfrm>
          <a:prstGeom prst="ellipse">
            <a:avLst/>
          </a:prstGeom>
          <a:solidFill>
            <a:srgbClr val="6699FF"/>
          </a:solidFill>
          <a:ln w="28440">
            <a:solidFill>
              <a:schemeClr val="tx1"/>
            </a:solidFill>
            <a:round/>
          </a:ln>
          <a:effectLst>
            <a:outerShdw dist="10776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3600" strike="noStrike">
                <a:solidFill>
                  <a:srgbClr val="000000"/>
                </a:solidFill>
                <a:latin typeface="ＭＳ ゴシック"/>
                <a:ea typeface="ＭＳ ゴシック"/>
              </a:rPr>
              <a:t>STO</a:t>
            </a:r>
            <a:endParaRPr/>
          </a:p>
        </p:txBody>
      </p:sp>
      <p:sp>
        <p:nvSpPr>
          <p:cNvPr id="150" name="CustomShape 20"/>
          <p:cNvSpPr/>
          <p:nvPr/>
        </p:nvSpPr>
        <p:spPr>
          <a:xfrm>
            <a:off x="1043640" y="5445000"/>
            <a:ext cx="6479640" cy="863280"/>
          </a:xfrm>
          <a:prstGeom prst="roundRect">
            <a:avLst>
              <a:gd name="adj" fmla="val 14400"/>
            </a:avLst>
          </a:prstGeom>
          <a:solidFill>
            <a:srgbClr val="FF9900"/>
          </a:solidFill>
          <a:ln w="28440">
            <a:solidFill>
              <a:schemeClr val="tx1"/>
            </a:solidFill>
            <a:round/>
          </a:ln>
          <a:effectLst>
            <a:outerShdw dist="10776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3200" strike="noStrike">
                <a:solidFill>
                  <a:srgbClr val="000000"/>
                </a:solidFill>
                <a:latin typeface="ＭＳ ゴシック"/>
                <a:ea typeface="ＭＳ ゴシック"/>
              </a:rPr>
              <a:t>マルチコアプロセッサ</a:t>
            </a:r>
            <a:endParaRPr/>
          </a:p>
        </p:txBody>
      </p:sp>
      <p:sp>
        <p:nvSpPr>
          <p:cNvPr id="151" name="CustomShape 21"/>
          <p:cNvSpPr/>
          <p:nvPr/>
        </p:nvSpPr>
        <p:spPr>
          <a:xfrm>
            <a:off x="5147640" y="4581360"/>
            <a:ext cx="2915280" cy="70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strike="noStrike">
                <a:solidFill>
                  <a:srgbClr val="000000"/>
                </a:solidFill>
                <a:latin typeface="Calibri"/>
              </a:rPr>
              <a:t>実行とともにプログラムの</a:t>
            </a:r>
            <a:endParaRPr/>
          </a:p>
          <a:p>
            <a:pPr>
              <a:lnSpc>
                <a:spcPct val="100000"/>
              </a:lnSpc>
            </a:pPr>
            <a:r>
              <a:rPr lang="en-US" sz="2000" strike="noStrike">
                <a:solidFill>
                  <a:srgbClr val="000000"/>
                </a:solidFill>
                <a:latin typeface="Calibri"/>
              </a:rPr>
              <a:t>性能向上</a:t>
            </a:r>
            <a:endParaRPr/>
          </a:p>
        </p:txBody>
      </p:sp>
      <p:sp>
        <p:nvSpPr>
          <p:cNvPr id="152" name="CustomShape 22"/>
          <p:cNvSpPr/>
          <p:nvPr/>
        </p:nvSpPr>
        <p:spPr>
          <a:xfrm>
            <a:off x="457200" y="-90360"/>
            <a:ext cx="8229240" cy="114264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en-US" sz="6000" strike="noStrike">
                <a:solidFill>
                  <a:srgbClr val="0070C0"/>
                </a:solidFill>
                <a:latin typeface="EPSON 行書体Ｍ"/>
                <a:ea typeface="EPSON 行書体Ｍ"/>
              </a:rPr>
              <a:t>鋼</a:t>
            </a:r>
            <a:r>
              <a:rPr lang="en-US" sz="4400" strike="noStrike">
                <a:solidFill>
                  <a:srgbClr val="0070C0"/>
                </a:solidFill>
                <a:latin typeface="EPSON 太丸ゴシック体Ｂ"/>
                <a:ea typeface="EPSON 太丸ゴシック体Ｂ"/>
              </a:rPr>
              <a:t>システム全体図</a:t>
            </a:r>
            <a:endParaRPr/>
          </a:p>
        </p:txBody>
      </p:sp>
    </p:spTree>
    <p:extLst>
      <p:ext uri="{BB962C8B-B14F-4D97-AF65-F5344CB8AC3E}">
        <p14:creationId xmlns:p14="http://schemas.microsoft.com/office/powerpoint/2010/main" val="164738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457200" y="44280"/>
            <a:ext cx="8229240" cy="1142640"/>
          </a:xfrm>
          <a:prstGeom prst="rect">
            <a:avLst/>
          </a:prstGeom>
          <a:noFill/>
          <a:ln>
            <a:noFill/>
          </a:ln>
        </p:spPr>
        <p:txBody>
          <a:bodyPr anchor="ctr"/>
          <a:lstStyle/>
          <a:p>
            <a:pPr algn="ctr">
              <a:lnSpc>
                <a:spcPct val="100000"/>
              </a:lnSpc>
            </a:pPr>
            <a:r>
              <a:rPr lang="ja-JP" sz="3600" strike="noStrike" dirty="0" smtClean="0">
                <a:solidFill>
                  <a:srgbClr val="0070C0"/>
                </a:solidFill>
                <a:latin typeface="EPSON 太丸ゴシック体Ｂ"/>
                <a:ea typeface="EPSON 太丸ゴシック体Ｂ"/>
              </a:rPr>
              <a:t>バイナリ</a:t>
            </a:r>
            <a:r>
              <a:rPr lang="ja-JP" altLang="en-US" sz="3600" strike="noStrike" dirty="0" smtClean="0">
                <a:solidFill>
                  <a:srgbClr val="0070C0"/>
                </a:solidFill>
                <a:latin typeface="EPSON 太丸ゴシック体Ｂ"/>
                <a:ea typeface="EPSON 太丸ゴシック体Ｂ"/>
              </a:rPr>
              <a:t>レベル自動</a:t>
            </a:r>
            <a:r>
              <a:rPr lang="ja-JP" altLang="en-US" sz="3600" dirty="0" smtClean="0">
                <a:solidFill>
                  <a:srgbClr val="0070C0"/>
                </a:solidFill>
                <a:latin typeface="EPSON 太丸ゴシック体Ｂ"/>
                <a:ea typeface="EPSON 太丸ゴシック体Ｂ"/>
              </a:rPr>
              <a:t>並列処理</a:t>
            </a:r>
            <a:r>
              <a:rPr lang="ja-JP" sz="3600" strike="noStrike" dirty="0" smtClean="0">
                <a:solidFill>
                  <a:srgbClr val="0070C0"/>
                </a:solidFill>
                <a:latin typeface="EPSON 太丸ゴシック体Ｂ"/>
                <a:ea typeface="EPSON 太丸ゴシック体Ｂ"/>
              </a:rPr>
              <a:t>システム</a:t>
            </a:r>
            <a:endParaRPr dirty="0"/>
          </a:p>
        </p:txBody>
      </p:sp>
      <p:sp>
        <p:nvSpPr>
          <p:cNvPr id="154" name="CustomShape 2"/>
          <p:cNvSpPr/>
          <p:nvPr/>
        </p:nvSpPr>
        <p:spPr>
          <a:xfrm>
            <a:off x="252000" y="907200"/>
            <a:ext cx="8535384" cy="432520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buFont typeface="StarSymbol"/>
              <a:buChar char=""/>
            </a:pPr>
            <a:r>
              <a:rPr lang="en-US" altLang="ja-JP" sz="2800" dirty="0" err="1" smtClean="0">
                <a:solidFill>
                  <a:srgbClr val="000000"/>
                </a:solidFill>
                <a:latin typeface="EPSON 太丸ゴシック体Ｂ"/>
                <a:ea typeface="EPSON 太丸ゴシック体Ｂ"/>
              </a:rPr>
              <a:t>Valgrind</a:t>
            </a:r>
            <a:r>
              <a:rPr lang="ja-JP" altLang="en-US" sz="2800" dirty="0" smtClean="0">
                <a:solidFill>
                  <a:srgbClr val="000000"/>
                </a:solidFill>
                <a:latin typeface="EPSON 太丸ゴシック体Ｂ"/>
                <a:ea typeface="EPSON 太丸ゴシック体Ｂ"/>
              </a:rPr>
              <a:t> </a:t>
            </a:r>
            <a:r>
              <a:rPr lang="en-US" altLang="ja-JP" sz="2800" dirty="0" smtClean="0">
                <a:solidFill>
                  <a:srgbClr val="000000"/>
                </a:solidFill>
                <a:latin typeface="EPSON 太丸ゴシック体Ｂ"/>
                <a:ea typeface="EPSON 太丸ゴシック体Ｂ"/>
              </a:rPr>
              <a:t>… </a:t>
            </a:r>
            <a:r>
              <a:rPr lang="ja-JP" altLang="en-US" sz="2800" dirty="0" smtClean="0">
                <a:solidFill>
                  <a:srgbClr val="000000"/>
                </a:solidFill>
                <a:latin typeface="EPSON 太丸ゴシック体Ｂ"/>
                <a:ea typeface="EPSON 太丸ゴシック体Ｂ"/>
              </a:rPr>
              <a:t>デバッグおよびプロファイリングのためのオープンソースフレームワーク</a:t>
            </a:r>
            <a:endParaRPr lang="ja-JP" altLang="en-US" dirty="0">
              <a:solidFill>
                <a:prstClr val="black"/>
              </a:solidFill>
            </a:endParaRPr>
          </a:p>
          <a:p>
            <a:pPr lvl="1">
              <a:lnSpc>
                <a:spcPct val="90000"/>
              </a:lnSpc>
              <a:buFont typeface="StarSymbol"/>
              <a:buChar char=""/>
            </a:pPr>
            <a:r>
              <a:rPr lang="ja-JP" altLang="en-US" sz="2400" dirty="0" smtClean="0">
                <a:solidFill>
                  <a:srgbClr val="000000"/>
                </a:solidFill>
                <a:latin typeface="EPSON 太丸ゴシック体Ｂ"/>
                <a:ea typeface="EPSON 太丸ゴシック体Ｂ"/>
              </a:rPr>
              <a:t>プラグイン方式により様々なバイナリ変換機能を追加可能</a:t>
            </a:r>
            <a:endParaRPr lang="ja-JP" altLang="en-US" dirty="0">
              <a:solidFill>
                <a:prstClr val="black"/>
              </a:solidFill>
            </a:endParaRPr>
          </a:p>
          <a:p>
            <a:pPr lvl="1">
              <a:lnSpc>
                <a:spcPct val="90000"/>
              </a:lnSpc>
              <a:buFont typeface="StarSymbol"/>
              <a:buChar char=""/>
            </a:pPr>
            <a:r>
              <a:rPr lang="en-US" altLang="ja-JP" sz="2400" dirty="0" smtClean="0">
                <a:solidFill>
                  <a:srgbClr val="000000"/>
                </a:solidFill>
                <a:latin typeface="EPSON 太丸ゴシック体Ｂ"/>
                <a:ea typeface="EPSON 太丸ゴシック体Ｂ"/>
              </a:rPr>
              <a:t>x86, ARM</a:t>
            </a:r>
            <a:r>
              <a:rPr lang="ja-JP" altLang="en-US" sz="2400" dirty="0" smtClean="0">
                <a:solidFill>
                  <a:srgbClr val="000000"/>
                </a:solidFill>
                <a:latin typeface="EPSON 太丸ゴシック体Ｂ"/>
                <a:ea typeface="EPSON 太丸ゴシック体Ｂ"/>
              </a:rPr>
              <a:t>等、</a:t>
            </a:r>
            <a:r>
              <a:rPr lang="en-US" altLang="ja-JP" sz="2400" dirty="0" smtClean="0">
                <a:solidFill>
                  <a:srgbClr val="000000"/>
                </a:solidFill>
                <a:latin typeface="EPSON 太丸ゴシック体Ｂ"/>
                <a:ea typeface="EPSON 太丸ゴシック体Ｂ"/>
              </a:rPr>
              <a:t>PC</a:t>
            </a:r>
            <a:r>
              <a:rPr lang="ja-JP" altLang="en-US" sz="2400" dirty="0" smtClean="0">
                <a:solidFill>
                  <a:srgbClr val="000000"/>
                </a:solidFill>
                <a:latin typeface="EPSON 太丸ゴシック体Ｂ"/>
                <a:ea typeface="EPSON 太丸ゴシック体Ｂ"/>
              </a:rPr>
              <a:t>や携帯端末に使用</a:t>
            </a:r>
            <a:r>
              <a:rPr lang="ja-JP" altLang="en-US" sz="2400" dirty="0" smtClean="0">
                <a:solidFill>
                  <a:srgbClr val="000000"/>
                </a:solidFill>
                <a:latin typeface="EPSON 太丸ゴシック体Ｂ"/>
                <a:ea typeface="EPSON 太丸ゴシック体Ｂ"/>
              </a:rPr>
              <a:t>される</a:t>
            </a:r>
            <a:r>
              <a:rPr lang="en-US" altLang="ja-JP" sz="2400" dirty="0" smtClean="0">
                <a:solidFill>
                  <a:srgbClr val="000000"/>
                </a:solidFill>
                <a:latin typeface="EPSON 太丸ゴシック体Ｂ"/>
                <a:ea typeface="EPSON 太丸ゴシック体Ｂ"/>
              </a:rPr>
              <a:t>CPU</a:t>
            </a:r>
            <a:r>
              <a:rPr lang="ja-JP" altLang="en-US" sz="2400" dirty="0" smtClean="0">
                <a:solidFill>
                  <a:srgbClr val="000000"/>
                </a:solidFill>
                <a:latin typeface="EPSON 太丸ゴシック体Ｂ"/>
                <a:ea typeface="EPSON 太丸ゴシック体Ｂ"/>
              </a:rPr>
              <a:t>に対応</a:t>
            </a:r>
            <a:endParaRPr lang="ja-JP" altLang="en-US" dirty="0" smtClean="0">
              <a:solidFill>
                <a:prstClr val="black"/>
              </a:solidFill>
            </a:endParaRPr>
          </a:p>
          <a:p>
            <a:pPr>
              <a:lnSpc>
                <a:spcPct val="90000"/>
              </a:lnSpc>
              <a:buFont typeface="StarSymbol"/>
              <a:buChar char=""/>
            </a:pPr>
            <a:endParaRPr lang="en-US" sz="2800" strike="noStrike" dirty="0" smtClean="0">
              <a:solidFill>
                <a:srgbClr val="000000"/>
              </a:solidFill>
              <a:latin typeface="EPSON 太丸ゴシック体Ｂ"/>
              <a:ea typeface="EPSON 太丸ゴシック体Ｂ"/>
            </a:endParaRPr>
          </a:p>
          <a:p>
            <a:pPr>
              <a:lnSpc>
                <a:spcPct val="90000"/>
              </a:lnSpc>
              <a:buFont typeface="StarSymbol"/>
              <a:buChar char=""/>
            </a:pPr>
            <a:r>
              <a:rPr lang="en-US" sz="2800" strike="noStrike" dirty="0" smtClean="0">
                <a:solidFill>
                  <a:srgbClr val="000000"/>
                </a:solidFill>
                <a:latin typeface="EPSON 太丸ゴシック体Ｂ"/>
                <a:ea typeface="EPSON 太丸ゴシック体Ｂ"/>
              </a:rPr>
              <a:t>LLVM </a:t>
            </a:r>
            <a:r>
              <a:rPr lang="en-US" sz="2800" strike="noStrike" dirty="0">
                <a:solidFill>
                  <a:srgbClr val="000000"/>
                </a:solidFill>
                <a:latin typeface="EPSON 太丸ゴシック体Ｂ"/>
                <a:ea typeface="EPSON 太丸ゴシック体Ｂ"/>
              </a:rPr>
              <a:t>… </a:t>
            </a:r>
            <a:r>
              <a:rPr lang="ja-JP" altLang="en-US" sz="2800" strike="noStrike" dirty="0" smtClean="0">
                <a:solidFill>
                  <a:srgbClr val="000000"/>
                </a:solidFill>
                <a:latin typeface="EPSON 太丸ゴシック体Ｂ"/>
                <a:ea typeface="EPSON 太丸ゴシック体Ｂ"/>
              </a:rPr>
              <a:t>コンパイル時および実行時最適化処理の</a:t>
            </a:r>
            <a:endParaRPr lang="en-US" altLang="ja-JP" sz="2800" strike="noStrike" dirty="0" smtClean="0">
              <a:solidFill>
                <a:srgbClr val="000000"/>
              </a:solidFill>
              <a:latin typeface="EPSON 太丸ゴシック体Ｂ"/>
              <a:ea typeface="EPSON 太丸ゴシック体Ｂ"/>
            </a:endParaRPr>
          </a:p>
          <a:p>
            <a:pPr>
              <a:lnSpc>
                <a:spcPct val="90000"/>
              </a:lnSpc>
            </a:pPr>
            <a:r>
              <a:rPr lang="en-US" sz="2800" strike="noStrike" dirty="0" err="1" smtClean="0">
                <a:solidFill>
                  <a:srgbClr val="000000"/>
                </a:solidFill>
                <a:latin typeface="EPSON 太丸ゴシック体Ｂ"/>
                <a:ea typeface="EPSON 太丸ゴシック体Ｂ"/>
              </a:rPr>
              <a:t>オープンソースフレームワーク</a:t>
            </a:r>
            <a:endParaRPr lang="en-US" altLang="ja-JP" sz="2400" dirty="0" smtClean="0">
              <a:solidFill>
                <a:srgbClr val="000000"/>
              </a:solidFill>
              <a:latin typeface="EPSON 太丸ゴシック体Ｂ"/>
              <a:ea typeface="EPSON 太丸ゴシック体Ｂ"/>
            </a:endParaRPr>
          </a:p>
          <a:p>
            <a:pPr lvl="1">
              <a:lnSpc>
                <a:spcPct val="90000"/>
              </a:lnSpc>
              <a:buFont typeface="StarSymbol"/>
              <a:buChar char=""/>
            </a:pPr>
            <a:r>
              <a:rPr lang="ja-JP" altLang="en-US" sz="2400" dirty="0" smtClean="0">
                <a:solidFill>
                  <a:srgbClr val="000000"/>
                </a:solidFill>
                <a:latin typeface="EPSON 太丸ゴシック体Ｂ"/>
                <a:ea typeface="EPSON 太丸ゴシック体Ｂ"/>
              </a:rPr>
              <a:t>中間</a:t>
            </a:r>
            <a:r>
              <a:rPr lang="ja-JP" altLang="en-US" sz="2400" dirty="0" smtClean="0">
                <a:solidFill>
                  <a:srgbClr val="000000"/>
                </a:solidFill>
                <a:latin typeface="EPSON 太丸ゴシック体Ｂ"/>
                <a:ea typeface="EPSON 太丸ゴシック体Ｂ"/>
              </a:rPr>
              <a:t>表現 </a:t>
            </a:r>
            <a:r>
              <a:rPr lang="en-US" altLang="ja-JP" sz="2400" dirty="0" smtClean="0">
                <a:solidFill>
                  <a:srgbClr val="000000"/>
                </a:solidFill>
                <a:latin typeface="EPSON 太丸ゴシック体Ｂ"/>
                <a:ea typeface="EPSON 太丸ゴシック体Ｂ"/>
              </a:rPr>
              <a:t>LLVM IR</a:t>
            </a:r>
            <a:r>
              <a:rPr lang="ja-JP" altLang="en-US" sz="2400" dirty="0" smtClean="0">
                <a:solidFill>
                  <a:srgbClr val="000000"/>
                </a:solidFill>
                <a:latin typeface="EPSON 太丸ゴシック体Ｂ"/>
                <a:ea typeface="EPSON 太丸ゴシック体Ｂ"/>
              </a:rPr>
              <a:t>に</a:t>
            </a:r>
            <a:r>
              <a:rPr lang="ja-JP" altLang="en-US" sz="2400" dirty="0" smtClean="0">
                <a:solidFill>
                  <a:srgbClr val="000000"/>
                </a:solidFill>
                <a:latin typeface="EPSON 太丸ゴシック体Ｂ"/>
                <a:ea typeface="EPSON 太丸ゴシック体Ｂ"/>
              </a:rPr>
              <a:t>対する並列化</a:t>
            </a:r>
            <a:r>
              <a:rPr lang="en-US" altLang="ja-JP" sz="2400" dirty="0" smtClean="0">
                <a:solidFill>
                  <a:srgbClr val="000000"/>
                </a:solidFill>
                <a:latin typeface="EPSON 太丸ゴシック体Ｂ"/>
                <a:ea typeface="EPSON 太丸ゴシック体Ｂ"/>
              </a:rPr>
              <a:t>/</a:t>
            </a:r>
            <a:r>
              <a:rPr lang="ja-JP" altLang="en-US" sz="2400" dirty="0" smtClean="0">
                <a:solidFill>
                  <a:srgbClr val="000000"/>
                </a:solidFill>
                <a:latin typeface="EPSON 太丸ゴシック体Ｂ"/>
                <a:ea typeface="EPSON 太丸ゴシック体Ｂ"/>
              </a:rPr>
              <a:t>最適化機能を利用可能</a:t>
            </a:r>
            <a:endParaRPr lang="en-US" altLang="ja-JP" sz="2400" dirty="0" smtClean="0">
              <a:solidFill>
                <a:srgbClr val="000000"/>
              </a:solidFill>
              <a:latin typeface="EPSON 太丸ゴシック体Ｂ"/>
              <a:ea typeface="EPSON 太丸ゴシック体Ｂ"/>
            </a:endParaRPr>
          </a:p>
          <a:p>
            <a:pPr lvl="1">
              <a:lnSpc>
                <a:spcPct val="90000"/>
              </a:lnSpc>
              <a:buFont typeface="StarSymbol"/>
              <a:buChar char=""/>
            </a:pPr>
            <a:r>
              <a:rPr lang="ja-JP" altLang="en-US" sz="2400" dirty="0" smtClean="0">
                <a:solidFill>
                  <a:srgbClr val="000000"/>
                </a:solidFill>
                <a:latin typeface="EPSON 太丸ゴシック体Ｂ"/>
                <a:ea typeface="EPSON 太丸ゴシック体Ｂ"/>
              </a:rPr>
              <a:t>並列化された</a:t>
            </a:r>
            <a:r>
              <a:rPr lang="en-US" altLang="ja-JP" sz="2400" dirty="0" smtClean="0">
                <a:solidFill>
                  <a:srgbClr val="000000"/>
                </a:solidFill>
                <a:latin typeface="EPSON 太丸ゴシック体Ｂ"/>
                <a:ea typeface="EPSON 太丸ゴシック体Ｂ"/>
              </a:rPr>
              <a:t>LLVM </a:t>
            </a:r>
            <a:r>
              <a:rPr lang="en-US" altLang="ja-JP" sz="2400" dirty="0" smtClean="0">
                <a:solidFill>
                  <a:srgbClr val="000000"/>
                </a:solidFill>
                <a:latin typeface="EPSON 太丸ゴシック体Ｂ"/>
                <a:ea typeface="EPSON 太丸ゴシック体Ｂ"/>
              </a:rPr>
              <a:t>IR</a:t>
            </a:r>
            <a:r>
              <a:rPr lang="ja-JP" altLang="en-US" sz="2400" dirty="0" smtClean="0">
                <a:solidFill>
                  <a:srgbClr val="000000"/>
                </a:solidFill>
                <a:latin typeface="EPSON 太丸ゴシック体Ｂ"/>
                <a:ea typeface="EPSON 太丸ゴシック体Ｂ"/>
              </a:rPr>
              <a:t>から各種</a:t>
            </a:r>
            <a:r>
              <a:rPr lang="en-US" altLang="ja-JP" sz="2400" dirty="0" smtClean="0">
                <a:solidFill>
                  <a:srgbClr val="000000"/>
                </a:solidFill>
                <a:latin typeface="EPSON 太丸ゴシック体Ｂ"/>
                <a:ea typeface="EPSON 太丸ゴシック体Ｂ"/>
              </a:rPr>
              <a:t>CPU</a:t>
            </a:r>
            <a:r>
              <a:rPr lang="ja-JP" altLang="en-US" sz="2400" dirty="0" smtClean="0">
                <a:solidFill>
                  <a:srgbClr val="000000"/>
                </a:solidFill>
                <a:latin typeface="EPSON 太丸ゴシック体Ｂ"/>
                <a:ea typeface="EPSON 太丸ゴシック体Ｂ"/>
              </a:rPr>
              <a:t>のバイナリコードを生成</a:t>
            </a:r>
            <a:endParaRPr lang="en-US" altLang="ja-JP" sz="2400" dirty="0" smtClean="0">
              <a:solidFill>
                <a:srgbClr val="000000"/>
              </a:solidFill>
              <a:latin typeface="EPSON 太丸ゴシック体Ｂ"/>
              <a:ea typeface="EPSON 太丸ゴシック体Ｂ"/>
            </a:endParaRPr>
          </a:p>
          <a:p>
            <a:pPr lvl="1">
              <a:lnSpc>
                <a:spcPct val="90000"/>
              </a:lnSpc>
            </a:pPr>
            <a:endParaRPr dirty="0"/>
          </a:p>
          <a:p>
            <a:pPr>
              <a:lnSpc>
                <a:spcPct val="90000"/>
              </a:lnSpc>
              <a:buFont typeface="StarSymbol"/>
              <a:buChar char=""/>
            </a:pPr>
            <a:r>
              <a:rPr lang="en-US" sz="2800" dirty="0" err="1" smtClean="0">
                <a:solidFill>
                  <a:srgbClr val="000000"/>
                </a:solidFill>
                <a:latin typeface="EPSON 太丸ゴシック体Ｂ"/>
                <a:ea typeface="EPSON 太丸ゴシック体Ｂ"/>
              </a:rPr>
              <a:t>Valgrind</a:t>
            </a:r>
            <a:r>
              <a:rPr lang="en-US" sz="2800" dirty="0" smtClean="0">
                <a:solidFill>
                  <a:srgbClr val="000000"/>
                </a:solidFill>
                <a:latin typeface="EPSON 太丸ゴシック体Ｂ"/>
                <a:ea typeface="EPSON 太丸ゴシック体Ｂ"/>
              </a:rPr>
              <a:t>/</a:t>
            </a:r>
            <a:r>
              <a:rPr lang="en-US" sz="2800" dirty="0" err="1" smtClean="0">
                <a:solidFill>
                  <a:srgbClr val="000000"/>
                </a:solidFill>
                <a:latin typeface="EPSON 太丸ゴシック体Ｂ"/>
                <a:ea typeface="EPSON 太丸ゴシック体Ｂ"/>
              </a:rPr>
              <a:t>LLVM</a:t>
            </a:r>
            <a:r>
              <a:rPr lang="en-US" sz="2800" strike="noStrike" dirty="0" err="1" smtClean="0">
                <a:solidFill>
                  <a:srgbClr val="000000"/>
                </a:solidFill>
                <a:latin typeface="EPSON 太丸ゴシック体Ｂ"/>
                <a:ea typeface="EPSON 太丸ゴシック体Ｂ"/>
              </a:rPr>
              <a:t>をベースとした自動バイナリコード並列化</a:t>
            </a:r>
            <a:r>
              <a:rPr lang="ja-JP" altLang="en-US" sz="2800" strike="noStrike" dirty="0" smtClean="0">
                <a:solidFill>
                  <a:srgbClr val="000000"/>
                </a:solidFill>
                <a:latin typeface="EPSON 太丸ゴシック体Ｂ"/>
                <a:ea typeface="EPSON 太丸ゴシック体Ｂ"/>
              </a:rPr>
              <a:t>および並列実行</a:t>
            </a:r>
            <a:r>
              <a:rPr lang="ja-JP" altLang="en-US" sz="2800" dirty="0">
                <a:solidFill>
                  <a:srgbClr val="000000"/>
                </a:solidFill>
                <a:latin typeface="EPSON 太丸ゴシック体Ｂ"/>
                <a:ea typeface="EPSON 太丸ゴシック体Ｂ"/>
              </a:rPr>
              <a:t>支援</a:t>
            </a:r>
            <a:r>
              <a:rPr lang="en-US" sz="2800" strike="noStrike" dirty="0" err="1" smtClean="0">
                <a:solidFill>
                  <a:srgbClr val="000000"/>
                </a:solidFill>
                <a:latin typeface="EPSON 太丸ゴシック体Ｂ"/>
                <a:ea typeface="EPSON 太丸ゴシック体Ｂ"/>
              </a:rPr>
              <a:t>システム</a:t>
            </a:r>
            <a:endParaRPr dirty="0"/>
          </a:p>
          <a:p>
            <a:pPr lvl="1">
              <a:lnSpc>
                <a:spcPct val="90000"/>
              </a:lnSpc>
              <a:buFont typeface="StarSymbol"/>
              <a:buChar char=""/>
            </a:pPr>
            <a:r>
              <a:rPr lang="en-US" sz="2400" strike="noStrike" dirty="0" err="1" smtClean="0">
                <a:solidFill>
                  <a:srgbClr val="000000"/>
                </a:solidFill>
                <a:latin typeface="EPSON 太丸ゴシック体Ｂ"/>
                <a:ea typeface="EPSON 太丸ゴシック体Ｂ"/>
              </a:rPr>
              <a:t>ソースコードを必要としない自動並列化</a:t>
            </a:r>
            <a:endParaRPr lang="en-US" sz="2400" strike="noStrike" dirty="0" smtClean="0">
              <a:solidFill>
                <a:srgbClr val="000000"/>
              </a:solidFill>
              <a:latin typeface="EPSON 太丸ゴシック体Ｂ"/>
              <a:ea typeface="EPSON 太丸ゴシック体Ｂ"/>
            </a:endParaRPr>
          </a:p>
          <a:p>
            <a:pPr lvl="1">
              <a:lnSpc>
                <a:spcPct val="90000"/>
              </a:lnSpc>
              <a:buFont typeface="StarSymbol"/>
              <a:buChar char=""/>
            </a:pPr>
            <a:r>
              <a:rPr lang="en-US" sz="2400" strike="noStrike" dirty="0" err="1" smtClean="0">
                <a:solidFill>
                  <a:srgbClr val="000000"/>
                </a:solidFill>
                <a:latin typeface="EPSON 太丸ゴシック体Ｂ"/>
                <a:ea typeface="EPSON 太丸ゴシック体Ｂ"/>
              </a:rPr>
              <a:t>機械命令セットに独立な形で</a:t>
            </a:r>
            <a:r>
              <a:rPr lang="ja-JP" altLang="en-US" sz="2400" strike="noStrike" dirty="0" smtClean="0">
                <a:solidFill>
                  <a:srgbClr val="000000"/>
                </a:solidFill>
                <a:latin typeface="EPSON 太丸ゴシック体Ｂ"/>
                <a:ea typeface="EPSON 太丸ゴシック体Ｂ"/>
              </a:rPr>
              <a:t>プログラムを改変</a:t>
            </a:r>
            <a:endParaRPr lang="en-US" altLang="ja-JP" sz="2400" strike="noStrike" dirty="0" smtClean="0">
              <a:solidFill>
                <a:srgbClr val="000000"/>
              </a:solidFill>
              <a:latin typeface="EPSON 太丸ゴシック体Ｂ"/>
              <a:ea typeface="EPSON 太丸ゴシック体Ｂ"/>
            </a:endParaRPr>
          </a:p>
          <a:p>
            <a:pPr lvl="1">
              <a:lnSpc>
                <a:spcPct val="90000"/>
              </a:lnSpc>
              <a:buFont typeface="StarSymbol"/>
              <a:buChar char=""/>
            </a:pPr>
            <a:r>
              <a:rPr lang="en-US" altLang="ja-JP" sz="2400" dirty="0" err="1" smtClean="0">
                <a:solidFill>
                  <a:srgbClr val="000000"/>
                </a:solidFill>
                <a:latin typeface="EPSON 太丸ゴシック体Ｂ"/>
                <a:ea typeface="EPSON 太丸ゴシック体Ｂ"/>
              </a:rPr>
              <a:t>Valgrind</a:t>
            </a:r>
            <a:r>
              <a:rPr lang="ja-JP" altLang="en-US" sz="2400" dirty="0" smtClean="0">
                <a:solidFill>
                  <a:srgbClr val="000000"/>
                </a:solidFill>
                <a:latin typeface="EPSON 太丸ゴシック体Ｂ"/>
                <a:ea typeface="EPSON 太丸ゴシック体Ｂ"/>
              </a:rPr>
              <a:t>の</a:t>
            </a:r>
            <a:r>
              <a:rPr lang="ja-JP" altLang="en-US" sz="2400" dirty="0">
                <a:solidFill>
                  <a:srgbClr val="000000"/>
                </a:solidFill>
                <a:latin typeface="EPSON 太丸ゴシック体Ｂ"/>
                <a:ea typeface="EPSON 太丸ゴシック体Ｂ"/>
              </a:rPr>
              <a:t>プロファイル</a:t>
            </a:r>
            <a:r>
              <a:rPr lang="ja-JP" altLang="en-US" sz="2400" dirty="0" smtClean="0">
                <a:solidFill>
                  <a:srgbClr val="000000"/>
                </a:solidFill>
                <a:latin typeface="EPSON 太丸ゴシック体Ｂ"/>
                <a:ea typeface="EPSON 太丸ゴシック体Ｂ"/>
              </a:rPr>
              <a:t>情報</a:t>
            </a:r>
            <a:r>
              <a:rPr lang="ja-JP" altLang="en-US" sz="2400" dirty="0" smtClean="0">
                <a:solidFill>
                  <a:srgbClr val="000000"/>
                </a:solidFill>
                <a:latin typeface="EPSON 太丸ゴシック体Ｂ"/>
                <a:ea typeface="EPSON 太丸ゴシック体Ｂ"/>
              </a:rPr>
              <a:t>を活用して</a:t>
            </a:r>
            <a:r>
              <a:rPr lang="en-US" altLang="ja-JP" sz="2400" dirty="0" smtClean="0">
                <a:solidFill>
                  <a:srgbClr val="000000"/>
                </a:solidFill>
                <a:latin typeface="EPSON 太丸ゴシック体Ｂ"/>
                <a:ea typeface="EPSON 太丸ゴシック体Ｂ"/>
              </a:rPr>
              <a:t>LLVM</a:t>
            </a:r>
            <a:r>
              <a:rPr lang="ja-JP" altLang="en-US" sz="2400" dirty="0" smtClean="0">
                <a:solidFill>
                  <a:srgbClr val="000000"/>
                </a:solidFill>
                <a:latin typeface="EPSON 太丸ゴシック体Ｂ"/>
                <a:ea typeface="EPSON 太丸ゴシック体Ｂ"/>
              </a:rPr>
              <a:t>で最適な</a:t>
            </a:r>
            <a:r>
              <a:rPr lang="ja-JP" altLang="en-US" sz="2400" dirty="0" smtClean="0">
                <a:solidFill>
                  <a:srgbClr val="000000"/>
                </a:solidFill>
                <a:latin typeface="EPSON 太丸ゴシック体Ｂ"/>
                <a:ea typeface="EPSON 太丸ゴシック体Ｂ"/>
              </a:rPr>
              <a:t>並列化バイナリコード</a:t>
            </a:r>
            <a:r>
              <a:rPr lang="ja-JP" altLang="en-US" sz="2400" dirty="0" smtClean="0">
                <a:solidFill>
                  <a:srgbClr val="000000"/>
                </a:solidFill>
                <a:latin typeface="EPSON 太丸ゴシック体Ｂ"/>
                <a:ea typeface="EPSON 太丸ゴシック体Ｂ"/>
              </a:rPr>
              <a:t>を生成</a:t>
            </a:r>
            <a:endParaRPr lang="ja-JP" altLang="en-US" sz="2400" strike="noStrike" dirty="0" smtClean="0">
              <a:solidFill>
                <a:srgbClr val="000000"/>
              </a:solidFill>
              <a:latin typeface="EPSON 太丸ゴシック体Ｂ"/>
              <a:ea typeface="EPSON 太丸ゴシック体Ｂ"/>
            </a:endParaRPr>
          </a:p>
        </p:txBody>
      </p:sp>
    </p:spTree>
    <p:extLst>
      <p:ext uri="{BB962C8B-B14F-4D97-AF65-F5344CB8AC3E}">
        <p14:creationId xmlns:p14="http://schemas.microsoft.com/office/powerpoint/2010/main" val="30222667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177800" y="62800"/>
            <a:ext cx="8229240" cy="1142640"/>
          </a:xfrm>
          <a:prstGeom prst="rect">
            <a:avLst/>
          </a:prstGeom>
          <a:noFill/>
          <a:ln>
            <a:noFill/>
          </a:ln>
        </p:spPr>
        <p:txBody>
          <a:bodyPr anchor="ctr"/>
          <a:lstStyle/>
          <a:p>
            <a:pPr algn="ctr">
              <a:lnSpc>
                <a:spcPct val="100000"/>
              </a:lnSpc>
            </a:pPr>
            <a:r>
              <a:rPr lang="ja-JP" sz="3600" strike="noStrike" dirty="0" smtClean="0">
                <a:solidFill>
                  <a:srgbClr val="0070C0"/>
                </a:solidFill>
                <a:latin typeface="EPSON 太丸ゴシック体Ｂ"/>
                <a:ea typeface="EPSON 太丸ゴシック体Ｂ"/>
              </a:rPr>
              <a:t>現状</a:t>
            </a:r>
            <a:endParaRPr dirty="0"/>
          </a:p>
        </p:txBody>
      </p:sp>
      <p:sp>
        <p:nvSpPr>
          <p:cNvPr id="188" name="CustomShape 2"/>
          <p:cNvSpPr/>
          <p:nvPr/>
        </p:nvSpPr>
        <p:spPr>
          <a:xfrm>
            <a:off x="252000" y="907200"/>
            <a:ext cx="8536400" cy="5732280"/>
          </a:xfrm>
          <a:prstGeom prst="rect">
            <a:avLst/>
          </a:prstGeom>
          <a:noFill/>
          <a:ln w="9360">
            <a:noFill/>
          </a:ln>
        </p:spPr>
        <p:style>
          <a:lnRef idx="0">
            <a:scrgbClr r="0" g="0" b="0"/>
          </a:lnRef>
          <a:fillRef idx="0">
            <a:scrgbClr r="0" g="0" b="0"/>
          </a:fillRef>
          <a:effectRef idx="0">
            <a:scrgbClr r="0" g="0" b="0"/>
          </a:effectRef>
          <a:fontRef idx="minor"/>
        </p:style>
        <p:txBody>
          <a:bodyPr/>
          <a:lstStyle/>
          <a:p>
            <a:pPr>
              <a:spcBef>
                <a:spcPts val="200"/>
              </a:spcBef>
              <a:spcAft>
                <a:spcPts val="200"/>
              </a:spcAft>
              <a:buFont typeface="StarSymbol"/>
              <a:buChar char=""/>
            </a:pPr>
            <a:r>
              <a:rPr lang="ja-JP" altLang="en-US" sz="2400" dirty="0">
                <a:solidFill>
                  <a:srgbClr val="FF0000"/>
                </a:solidFill>
                <a:latin typeface="EPSON 太丸ゴシック体Ｂ"/>
                <a:ea typeface="EPSON 太丸ゴシック体Ｂ"/>
              </a:rPr>
              <a:t>動的にノード構成可変な</a:t>
            </a:r>
            <a:r>
              <a:rPr lang="en-US" altLang="ja-JP" sz="2400" dirty="0">
                <a:solidFill>
                  <a:srgbClr val="FF0000"/>
                </a:solidFill>
                <a:latin typeface="EPSON 太丸ゴシック体Ｂ"/>
                <a:ea typeface="EPSON 太丸ゴシック体Ｂ"/>
              </a:rPr>
              <a:t>Android</a:t>
            </a:r>
            <a:r>
              <a:rPr lang="ja-JP" altLang="en-US" sz="2400" dirty="0">
                <a:solidFill>
                  <a:srgbClr val="FF0000"/>
                </a:solidFill>
                <a:latin typeface="EPSON 太丸ゴシック体Ｂ"/>
                <a:ea typeface="EPSON 太丸ゴシック体Ｂ"/>
              </a:rPr>
              <a:t>クラスタシステム</a:t>
            </a:r>
            <a:r>
              <a:rPr lang="ja-JP" altLang="en-US" sz="2400" dirty="0">
                <a:solidFill>
                  <a:srgbClr val="000000"/>
                </a:solidFill>
                <a:latin typeface="EPSON 太丸ゴシック体Ｂ"/>
                <a:ea typeface="EPSON 太丸ゴシック体Ｂ"/>
              </a:rPr>
              <a:t>を開発中</a:t>
            </a:r>
            <a:endParaRPr lang="en-US" altLang="ja-JP" sz="2400" dirty="0">
              <a:solidFill>
                <a:srgbClr val="000000"/>
              </a:solidFill>
              <a:latin typeface="EPSON 太丸ゴシック体Ｂ"/>
              <a:ea typeface="EPSON 太丸ゴシック体Ｂ"/>
            </a:endParaRPr>
          </a:p>
          <a:p>
            <a:pPr lvl="1">
              <a:spcBef>
                <a:spcPts val="200"/>
              </a:spcBef>
              <a:spcAft>
                <a:spcPts val="200"/>
              </a:spcAft>
              <a:buFont typeface="StarSymbol"/>
              <a:buChar char=""/>
            </a:pPr>
            <a:r>
              <a:rPr lang="ja-JP" altLang="en-US" dirty="0">
                <a:solidFill>
                  <a:srgbClr val="000000"/>
                </a:solidFill>
                <a:ea typeface="EPSON 太丸ゴシック体Ｂ"/>
              </a:rPr>
              <a:t>クラスタシステムに利用できるノードを管理</a:t>
            </a:r>
            <a:r>
              <a:rPr lang="en-US" altLang="ja-JP" dirty="0">
                <a:solidFill>
                  <a:srgbClr val="000000"/>
                </a:solidFill>
                <a:ea typeface="EPSON 太丸ゴシック体Ｂ"/>
              </a:rPr>
              <a:t>/</a:t>
            </a:r>
            <a:r>
              <a:rPr lang="ja-JP" altLang="en-US" dirty="0">
                <a:solidFill>
                  <a:srgbClr val="000000"/>
                </a:solidFill>
                <a:ea typeface="EPSON 太丸ゴシック体Ｂ"/>
              </a:rPr>
              <a:t>把握する機能の実現</a:t>
            </a:r>
            <a:endParaRPr lang="en-US" altLang="ja-JP" dirty="0">
              <a:solidFill>
                <a:srgbClr val="000000"/>
              </a:solidFill>
              <a:ea typeface="EPSON 太丸ゴシック体Ｂ"/>
            </a:endParaRPr>
          </a:p>
          <a:p>
            <a:pPr lvl="1">
              <a:spcBef>
                <a:spcPts val="200"/>
              </a:spcBef>
              <a:spcAft>
                <a:spcPts val="200"/>
              </a:spcAft>
              <a:buFont typeface="StarSymbol"/>
              <a:buChar char=""/>
            </a:pPr>
            <a:r>
              <a:rPr lang="ja-JP" altLang="en-US" dirty="0">
                <a:solidFill>
                  <a:srgbClr val="000000"/>
                </a:solidFill>
                <a:ea typeface="EPSON 太丸ゴシック体Ｂ"/>
              </a:rPr>
              <a:t>プロセス単位による並列タスクの負荷分散機能を実現</a:t>
            </a:r>
            <a:endParaRPr lang="en-US" altLang="ja-JP" dirty="0">
              <a:solidFill>
                <a:srgbClr val="000000"/>
              </a:solidFill>
              <a:ea typeface="EPSON 太丸ゴシック体Ｂ"/>
            </a:endParaRPr>
          </a:p>
          <a:p>
            <a:pPr lvl="1">
              <a:spcBef>
                <a:spcPts val="200"/>
              </a:spcBef>
              <a:spcAft>
                <a:spcPts val="200"/>
              </a:spcAft>
              <a:buFont typeface="StarSymbol"/>
              <a:buChar char=""/>
            </a:pPr>
            <a:r>
              <a:rPr lang="ja-JP" altLang="en-US" dirty="0">
                <a:solidFill>
                  <a:srgbClr val="000000"/>
                </a:solidFill>
                <a:ea typeface="EPSON 太丸ゴシック体Ｂ"/>
              </a:rPr>
              <a:t>通信の効率化機能を</a:t>
            </a:r>
            <a:r>
              <a:rPr lang="ja-JP" altLang="en-US" dirty="0" smtClean="0">
                <a:solidFill>
                  <a:srgbClr val="000000"/>
                </a:solidFill>
                <a:ea typeface="EPSON 太丸ゴシック体Ｂ"/>
              </a:rPr>
              <a:t>実現</a:t>
            </a:r>
            <a:endParaRPr lang="en-US" altLang="ja-JP" dirty="0" smtClean="0">
              <a:solidFill>
                <a:srgbClr val="000000"/>
              </a:solidFill>
              <a:ea typeface="EPSON 太丸ゴシック体Ｂ"/>
            </a:endParaRPr>
          </a:p>
          <a:p>
            <a:pPr lvl="1">
              <a:spcBef>
                <a:spcPts val="100"/>
              </a:spcBef>
              <a:spcAft>
                <a:spcPts val="100"/>
              </a:spcAft>
            </a:pPr>
            <a:endParaRPr lang="en-US" altLang="ja-JP" dirty="0"/>
          </a:p>
          <a:p>
            <a:pPr>
              <a:lnSpc>
                <a:spcPct val="100000"/>
              </a:lnSpc>
              <a:spcBef>
                <a:spcPts val="200"/>
              </a:spcBef>
              <a:spcAft>
                <a:spcPts val="200"/>
              </a:spcAft>
              <a:buFont typeface="StarSymbol"/>
              <a:buChar char=""/>
            </a:pPr>
            <a:r>
              <a:rPr lang="en-US" sz="2400" strike="noStrike" dirty="0" err="1" smtClean="0">
                <a:solidFill>
                  <a:srgbClr val="FF0000"/>
                </a:solidFill>
                <a:latin typeface="EPSON 太丸ゴシック体Ｂ"/>
                <a:ea typeface="EPSON 太丸ゴシック体Ｂ"/>
              </a:rPr>
              <a:t>自動並列</a:t>
            </a:r>
            <a:r>
              <a:rPr lang="ja-JP" altLang="en-US" sz="2400" strike="noStrike" dirty="0" smtClean="0">
                <a:solidFill>
                  <a:srgbClr val="FF0000"/>
                </a:solidFill>
                <a:latin typeface="EPSON 太丸ゴシック体Ｂ"/>
                <a:ea typeface="EPSON 太丸ゴシック体Ｂ"/>
              </a:rPr>
              <a:t>処理</a:t>
            </a:r>
            <a:r>
              <a:rPr lang="en-US" sz="2400" strike="noStrike" dirty="0" err="1" smtClean="0">
                <a:solidFill>
                  <a:srgbClr val="FF0000"/>
                </a:solidFill>
                <a:latin typeface="EPSON 太丸ゴシック体Ｂ"/>
                <a:ea typeface="EPSON 太丸ゴシック体Ｂ"/>
              </a:rPr>
              <a:t>システム</a:t>
            </a:r>
            <a:r>
              <a:rPr lang="en-US" sz="2400" strike="noStrike" dirty="0" err="1" smtClean="0">
                <a:solidFill>
                  <a:srgbClr val="000000"/>
                </a:solidFill>
                <a:latin typeface="EPSON 太丸ゴシック体Ｂ"/>
                <a:ea typeface="EPSON 太丸ゴシック体Ｂ"/>
              </a:rPr>
              <a:t>を開発中</a:t>
            </a:r>
            <a:endParaRPr sz="1600" dirty="0" smtClean="0"/>
          </a:p>
          <a:p>
            <a:pPr lvl="1">
              <a:lnSpc>
                <a:spcPct val="100000"/>
              </a:lnSpc>
              <a:spcBef>
                <a:spcPts val="200"/>
              </a:spcBef>
              <a:spcAft>
                <a:spcPts val="200"/>
              </a:spcAft>
              <a:buFont typeface="StarSymbol"/>
              <a:buChar char=""/>
            </a:pPr>
            <a:r>
              <a:rPr lang="en-US" strike="noStrike" dirty="0" smtClean="0">
                <a:solidFill>
                  <a:srgbClr val="000000"/>
                </a:solidFill>
                <a:latin typeface="EPSON 太丸ゴシック体Ｂ"/>
                <a:ea typeface="EPSON 太丸ゴシック体Ｂ"/>
              </a:rPr>
              <a:t>Linux </a:t>
            </a:r>
            <a:r>
              <a:rPr lang="en-US" strike="noStrike" dirty="0" smtClean="0">
                <a:solidFill>
                  <a:srgbClr val="000000"/>
                </a:solidFill>
                <a:latin typeface="EPSON 太丸ゴシック体Ｂ"/>
                <a:ea typeface="EPSON 太丸ゴシック体Ｂ"/>
              </a:rPr>
              <a:t>/ x86_64(Intel</a:t>
            </a:r>
            <a:r>
              <a:rPr lang="en-US" strike="noStrike" dirty="0">
                <a:solidFill>
                  <a:srgbClr val="000000"/>
                </a:solidFill>
                <a:latin typeface="EPSON 太丸ゴシック体Ｂ"/>
                <a:ea typeface="EPSON 太丸ゴシック体Ｂ"/>
              </a:rPr>
              <a:t>, AMD</a:t>
            </a:r>
            <a:r>
              <a:rPr lang="en-US" strike="noStrike" dirty="0" smtClean="0">
                <a:solidFill>
                  <a:srgbClr val="000000"/>
                </a:solidFill>
                <a:latin typeface="EPSON 太丸ゴシック体Ｂ"/>
                <a:ea typeface="EPSON 太丸ゴシック体Ｂ"/>
              </a:rPr>
              <a:t>), </a:t>
            </a:r>
            <a:r>
              <a:rPr lang="en-US" altLang="ja-JP" strike="noStrike" dirty="0" smtClean="0">
                <a:solidFill>
                  <a:srgbClr val="000000"/>
                </a:solidFill>
                <a:latin typeface="EPSON 太丸ゴシック体Ｂ"/>
                <a:ea typeface="EPSON 太丸ゴシック体Ｂ"/>
              </a:rPr>
              <a:t>Android OS / ARM</a:t>
            </a:r>
            <a:r>
              <a:rPr lang="ja-JP" altLang="en-US" dirty="0" smtClean="0">
                <a:solidFill>
                  <a:srgbClr val="000000"/>
                </a:solidFill>
                <a:latin typeface="EPSON 太丸ゴシック体Ｂ"/>
                <a:ea typeface="EPSON 太丸ゴシック体Ｂ"/>
              </a:rPr>
              <a:t>をターゲット</a:t>
            </a:r>
            <a:endParaRPr lang="en-US" altLang="ja-JP" dirty="0" smtClean="0">
              <a:solidFill>
                <a:srgbClr val="000000"/>
              </a:solidFill>
              <a:latin typeface="EPSON 太丸ゴシック体Ｂ"/>
              <a:ea typeface="EPSON 太丸ゴシック体Ｂ"/>
            </a:endParaRPr>
          </a:p>
          <a:p>
            <a:pPr lvl="1">
              <a:lnSpc>
                <a:spcPct val="100000"/>
              </a:lnSpc>
              <a:spcBef>
                <a:spcPts val="200"/>
              </a:spcBef>
              <a:spcAft>
                <a:spcPts val="200"/>
              </a:spcAft>
              <a:buFont typeface="StarSymbol"/>
              <a:buChar char=""/>
            </a:pPr>
            <a:r>
              <a:rPr lang="en-US" strike="noStrike" dirty="0" err="1" smtClean="0">
                <a:solidFill>
                  <a:srgbClr val="000000"/>
                </a:solidFill>
                <a:latin typeface="EPSON 太丸ゴシック体Ｂ"/>
                <a:ea typeface="EPSON 太丸ゴシック体Ｂ"/>
              </a:rPr>
              <a:t>Valgrind</a:t>
            </a:r>
            <a:r>
              <a:rPr lang="ja-JP" altLang="en-US" strike="noStrike" dirty="0" smtClean="0">
                <a:solidFill>
                  <a:srgbClr val="000000"/>
                </a:solidFill>
                <a:latin typeface="EPSON 太丸ゴシック体Ｂ"/>
                <a:ea typeface="EPSON 太丸ゴシック体Ｂ"/>
              </a:rPr>
              <a:t>ベース</a:t>
            </a:r>
            <a:r>
              <a:rPr lang="ja-JP" altLang="en-US" dirty="0" smtClean="0">
                <a:solidFill>
                  <a:srgbClr val="000000"/>
                </a:solidFill>
                <a:latin typeface="EPSON 太丸ゴシック体Ｂ"/>
                <a:ea typeface="EPSON 太丸ゴシック体Ｂ"/>
              </a:rPr>
              <a:t>の並列実行環境の実現</a:t>
            </a:r>
            <a:r>
              <a:rPr lang="en-US" altLang="ja-JP" dirty="0" smtClean="0">
                <a:solidFill>
                  <a:srgbClr val="000000"/>
                </a:solidFill>
                <a:latin typeface="EPSON 太丸ゴシック体Ｂ"/>
                <a:ea typeface="EPSON 太丸ゴシック体Ｂ"/>
              </a:rPr>
              <a:t>/</a:t>
            </a:r>
            <a:r>
              <a:rPr lang="ja-JP" altLang="en-US" dirty="0" smtClean="0">
                <a:solidFill>
                  <a:srgbClr val="000000"/>
                </a:solidFill>
                <a:latin typeface="EPSON 太丸ゴシック体Ｂ"/>
                <a:ea typeface="EPSON 太丸ゴシック体Ｂ"/>
              </a:rPr>
              <a:t>プロファイラ機能の実現</a:t>
            </a:r>
            <a:endParaRPr lang="en-US" altLang="ja-JP" strike="noStrike" dirty="0" smtClean="0">
              <a:solidFill>
                <a:srgbClr val="000000"/>
              </a:solidFill>
              <a:latin typeface="EPSON 太丸ゴシック体Ｂ"/>
              <a:ea typeface="EPSON 太丸ゴシック体Ｂ"/>
            </a:endParaRPr>
          </a:p>
          <a:p>
            <a:pPr lvl="1">
              <a:lnSpc>
                <a:spcPct val="100000"/>
              </a:lnSpc>
              <a:spcBef>
                <a:spcPts val="200"/>
              </a:spcBef>
              <a:spcAft>
                <a:spcPts val="200"/>
              </a:spcAft>
              <a:buFont typeface="StarSymbol"/>
              <a:buChar char=""/>
            </a:pPr>
            <a:r>
              <a:rPr lang="en-US" strike="noStrike" dirty="0" smtClean="0">
                <a:solidFill>
                  <a:srgbClr val="000000"/>
                </a:solidFill>
                <a:latin typeface="EPSON 太丸ゴシック体Ｂ"/>
                <a:ea typeface="EPSON 太丸ゴシック体Ｂ"/>
              </a:rPr>
              <a:t>LLVM</a:t>
            </a:r>
            <a:r>
              <a:rPr lang="ja-JP" altLang="en-US" strike="noStrike" dirty="0" smtClean="0">
                <a:solidFill>
                  <a:srgbClr val="000000"/>
                </a:solidFill>
                <a:latin typeface="EPSON 太丸ゴシック体Ｂ"/>
                <a:ea typeface="EPSON 太丸ゴシック体Ｂ"/>
              </a:rPr>
              <a:t>ベースのスレッドレベル並列化処理を開発中</a:t>
            </a:r>
            <a:endParaRPr lang="en-US" strike="noStrike" dirty="0" smtClean="0">
              <a:solidFill>
                <a:srgbClr val="000000"/>
              </a:solidFill>
              <a:latin typeface="EPSON 太丸ゴシック体Ｂ"/>
              <a:ea typeface="EPSON 太丸ゴシック体Ｂ"/>
            </a:endParaRPr>
          </a:p>
          <a:p>
            <a:pPr lvl="1"/>
            <a:endParaRPr lang="ja-JP" altLang="en-US" dirty="0" smtClean="0"/>
          </a:p>
          <a:p>
            <a:pPr lvl="1">
              <a:lnSpc>
                <a:spcPct val="100000"/>
              </a:lnSpc>
            </a:pPr>
            <a:endParaRPr dirty="0"/>
          </a:p>
          <a:p>
            <a:pPr>
              <a:lnSpc>
                <a:spcPct val="100000"/>
              </a:lnSpc>
            </a:pPr>
            <a:endParaRPr dirty="0"/>
          </a:p>
          <a:p>
            <a:pPr>
              <a:spcBef>
                <a:spcPts val="200"/>
              </a:spcBef>
              <a:spcAft>
                <a:spcPts val="200"/>
              </a:spcAft>
              <a:buFont typeface="StarSymbol"/>
              <a:buChar char=""/>
            </a:pPr>
            <a:r>
              <a:rPr lang="ja-JP" altLang="en-US" sz="2400" dirty="0">
                <a:solidFill>
                  <a:srgbClr val="000000"/>
                </a:solidFill>
                <a:latin typeface="EPSON 太丸ゴシック体Ｂ"/>
              </a:rPr>
              <a:t>ヘテロジニアスメニコアを最大限活用し，高い演算能力を維持可能な</a:t>
            </a:r>
            <a:r>
              <a:rPr lang="ja-JP" altLang="en-US" sz="2400" dirty="0">
                <a:latin typeface="EPSON 太丸ゴシック体Ｂ"/>
                <a:ea typeface="EPSON 太丸ゴシック体Ｂ"/>
              </a:rPr>
              <a:t>機動的並列分散処理環境</a:t>
            </a:r>
            <a:r>
              <a:rPr lang="ja-JP" altLang="en-US" sz="2400" dirty="0">
                <a:solidFill>
                  <a:srgbClr val="000000"/>
                </a:solidFill>
                <a:latin typeface="EPSON 太丸ゴシック体Ｂ"/>
              </a:rPr>
              <a:t>の実現</a:t>
            </a:r>
            <a:endParaRPr lang="ja-JP" altLang="en-US" sz="2400" dirty="0"/>
          </a:p>
          <a:p>
            <a:pPr>
              <a:spcBef>
                <a:spcPts val="200"/>
              </a:spcBef>
              <a:spcAft>
                <a:spcPts val="200"/>
              </a:spcAft>
              <a:buFont typeface="StarSymbol"/>
              <a:buChar char=""/>
            </a:pPr>
            <a:r>
              <a:rPr lang="en-US" sz="2400" strike="noStrike" dirty="0" err="1" smtClean="0">
                <a:solidFill>
                  <a:srgbClr val="000000"/>
                </a:solidFill>
                <a:latin typeface="EPSON 太丸ゴシック体Ｂ"/>
                <a:ea typeface="EPSON 太丸ゴシック体Ｂ"/>
              </a:rPr>
              <a:t>今まで使っていたプログラムを新しい時代のシステムに向けて再構成することで最高性能</a:t>
            </a:r>
            <a:r>
              <a:rPr lang="ja-JP" altLang="en-US" sz="2400" dirty="0">
                <a:solidFill>
                  <a:srgbClr val="000000"/>
                </a:solidFill>
                <a:latin typeface="EPSON 太丸ゴシック体Ｂ"/>
                <a:ea typeface="EPSON 太丸ゴシック体Ｂ"/>
              </a:rPr>
              <a:t>を</a:t>
            </a:r>
            <a:r>
              <a:rPr lang="en-US" sz="2400" strike="noStrike" dirty="0" err="1" smtClean="0">
                <a:solidFill>
                  <a:srgbClr val="000000"/>
                </a:solidFill>
                <a:latin typeface="EPSON 太丸ゴシック体Ｂ"/>
                <a:ea typeface="EPSON 太丸ゴシック体Ｂ"/>
              </a:rPr>
              <a:t>達成</a:t>
            </a:r>
            <a:endParaRPr lang="en-US" sz="2400" strike="noStrike" dirty="0" smtClean="0">
              <a:solidFill>
                <a:srgbClr val="000000"/>
              </a:solidFill>
              <a:latin typeface="EPSON 太丸ゴシック体Ｂ"/>
              <a:ea typeface="EPSON 太丸ゴシック体Ｂ"/>
            </a:endParaRPr>
          </a:p>
        </p:txBody>
      </p:sp>
      <p:sp>
        <p:nvSpPr>
          <p:cNvPr id="4" name="TextShape 1"/>
          <p:cNvSpPr txBox="1"/>
          <p:nvPr/>
        </p:nvSpPr>
        <p:spPr>
          <a:xfrm>
            <a:off x="252000" y="3919307"/>
            <a:ext cx="8229240" cy="1142640"/>
          </a:xfrm>
          <a:prstGeom prst="rect">
            <a:avLst/>
          </a:prstGeom>
          <a:noFill/>
          <a:ln>
            <a:noFill/>
          </a:ln>
        </p:spPr>
        <p:txBody>
          <a:bodyPr anchor="ctr"/>
          <a:lstStyle/>
          <a:p>
            <a:pPr algn="ctr">
              <a:lnSpc>
                <a:spcPct val="100000"/>
              </a:lnSpc>
            </a:pPr>
            <a:r>
              <a:rPr lang="ja-JP" sz="3600" strike="noStrike" dirty="0" smtClean="0">
                <a:solidFill>
                  <a:srgbClr val="0070C0"/>
                </a:solidFill>
                <a:latin typeface="EPSON 太丸ゴシック体Ｂ"/>
                <a:ea typeface="EPSON 太丸ゴシック体Ｂ"/>
              </a:rPr>
              <a:t>今後</a:t>
            </a:r>
            <a:r>
              <a:rPr lang="ja-JP" sz="3600" strike="noStrike" dirty="0">
                <a:solidFill>
                  <a:srgbClr val="0070C0"/>
                </a:solidFill>
                <a:latin typeface="EPSON 太丸ゴシック体Ｂ"/>
                <a:ea typeface="EPSON 太丸ゴシック体Ｂ"/>
              </a:rPr>
              <a:t>の展望</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3393</TotalTime>
  <Words>710</Words>
  <Application>Microsoft Office PowerPoint</Application>
  <PresentationFormat>画面に合わせる (4:3)</PresentationFormat>
  <Paragraphs>164</Paragraphs>
  <Slides>8</Slides>
  <Notes>3</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8</vt:i4>
      </vt:variant>
    </vt:vector>
  </HeadingPairs>
  <TitlesOfParts>
    <vt:vector size="21" baseType="lpstr">
      <vt:lpstr>DejaVu Sans</vt:lpstr>
      <vt:lpstr>EPSON 行書体Ｍ</vt:lpstr>
      <vt:lpstr>EPSON 太丸ゴシック体Ｂ</vt:lpstr>
      <vt:lpstr>HG創英角ｺﾞｼｯｸUB</vt:lpstr>
      <vt:lpstr>ＭＳ ゴシック</vt:lpstr>
      <vt:lpstr>StarSymbol</vt:lpstr>
      <vt:lpstr>メイリオ</vt:lpstr>
      <vt:lpstr>Arial</vt:lpstr>
      <vt:lpstr>Calibri</vt:lpstr>
      <vt:lpstr>Segoe UI</vt:lpstr>
      <vt:lpstr>Times New Roman</vt:lpstr>
      <vt:lpstr>Wingdings</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Sawada Yuki</dc:creator>
  <cp:lastModifiedBy>Sawada Yuki</cp:lastModifiedBy>
  <cp:revision>99</cp:revision>
  <dcterms:modified xsi:type="dcterms:W3CDTF">2017-02-23T10:57:23Z</dcterms:modified>
</cp:coreProperties>
</file>